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  <p:sldMasterId id="2147483710" r:id="rId2"/>
    <p:sldMasterId id="2147483649" r:id="rId3"/>
    <p:sldMasterId id="2147484616" r:id="rId4"/>
    <p:sldMasterId id="2147484628" r:id="rId5"/>
    <p:sldMasterId id="2147484676" r:id="rId6"/>
    <p:sldMasterId id="2147484691" r:id="rId7"/>
    <p:sldMasterId id="2147484703" r:id="rId8"/>
    <p:sldMasterId id="2147484727" r:id="rId9"/>
    <p:sldMasterId id="2147484741" r:id="rId10"/>
    <p:sldMasterId id="2147484753" r:id="rId11"/>
    <p:sldMasterId id="2147484801" r:id="rId12"/>
    <p:sldMasterId id="2147484813" r:id="rId13"/>
    <p:sldMasterId id="2147484825" r:id="rId14"/>
    <p:sldMasterId id="2147484837" r:id="rId15"/>
    <p:sldMasterId id="2147484849" r:id="rId16"/>
    <p:sldMasterId id="2147484861" r:id="rId17"/>
    <p:sldMasterId id="2147484873" r:id="rId18"/>
    <p:sldMasterId id="2147484885" r:id="rId19"/>
    <p:sldMasterId id="2147484897" r:id="rId20"/>
  </p:sldMasterIdLst>
  <p:notesMasterIdLst>
    <p:notesMasterId r:id="rId56"/>
  </p:notesMasterIdLst>
  <p:sldIdLst>
    <p:sldId id="338" r:id="rId21"/>
    <p:sldId id="370" r:id="rId22"/>
    <p:sldId id="368" r:id="rId23"/>
    <p:sldId id="371" r:id="rId24"/>
    <p:sldId id="339" r:id="rId25"/>
    <p:sldId id="310" r:id="rId26"/>
    <p:sldId id="372" r:id="rId27"/>
    <p:sldId id="373" r:id="rId28"/>
    <p:sldId id="374" r:id="rId29"/>
    <p:sldId id="270" r:id="rId30"/>
    <p:sldId id="327" r:id="rId31"/>
    <p:sldId id="328" r:id="rId32"/>
    <p:sldId id="329" r:id="rId33"/>
    <p:sldId id="266" r:id="rId34"/>
    <p:sldId id="342" r:id="rId35"/>
    <p:sldId id="343" r:id="rId36"/>
    <p:sldId id="261" r:id="rId37"/>
    <p:sldId id="330" r:id="rId38"/>
    <p:sldId id="331" r:id="rId39"/>
    <p:sldId id="332" r:id="rId40"/>
    <p:sldId id="375" r:id="rId41"/>
    <p:sldId id="376" r:id="rId42"/>
    <p:sldId id="350" r:id="rId43"/>
    <p:sldId id="377" r:id="rId44"/>
    <p:sldId id="379" r:id="rId45"/>
    <p:sldId id="353" r:id="rId46"/>
    <p:sldId id="363" r:id="rId47"/>
    <p:sldId id="380" r:id="rId48"/>
    <p:sldId id="381" r:id="rId49"/>
    <p:sldId id="382" r:id="rId50"/>
    <p:sldId id="358" r:id="rId51"/>
    <p:sldId id="360" r:id="rId52"/>
    <p:sldId id="361" r:id="rId53"/>
    <p:sldId id="305" r:id="rId54"/>
    <p:sldId id="383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65B230-11BB-456F-B03B-231CAE5F94AA}">
          <p14:sldIdLst>
            <p14:sldId id="338"/>
            <p14:sldId id="370"/>
            <p14:sldId id="368"/>
            <p14:sldId id="371"/>
            <p14:sldId id="339"/>
            <p14:sldId id="310"/>
            <p14:sldId id="372"/>
            <p14:sldId id="373"/>
            <p14:sldId id="374"/>
            <p14:sldId id="270"/>
            <p14:sldId id="327"/>
            <p14:sldId id="328"/>
            <p14:sldId id="329"/>
            <p14:sldId id="266"/>
            <p14:sldId id="342"/>
            <p14:sldId id="343"/>
            <p14:sldId id="261"/>
            <p14:sldId id="330"/>
            <p14:sldId id="331"/>
            <p14:sldId id="332"/>
            <p14:sldId id="375"/>
            <p14:sldId id="376"/>
            <p14:sldId id="350"/>
            <p14:sldId id="377"/>
            <p14:sldId id="379"/>
            <p14:sldId id="353"/>
            <p14:sldId id="363"/>
            <p14:sldId id="380"/>
            <p14:sldId id="381"/>
            <p14:sldId id="382"/>
            <p14:sldId id="358"/>
            <p14:sldId id="360"/>
            <p14:sldId id="361"/>
            <p14:sldId id="305"/>
            <p14:sldId id="3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FF33"/>
    <a:srgbClr val="CC99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790" autoAdjust="0"/>
  </p:normalViewPr>
  <p:slideViewPr>
    <p:cSldViewPr>
      <p:cViewPr varScale="1">
        <p:scale>
          <a:sx n="80" d="100"/>
          <a:sy n="80" d="100"/>
        </p:scale>
        <p:origin x="-96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8D1CD-0A58-4AF9-99FB-EED7D8A7F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55F9C-C047-410A-8390-7505B264D6CB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97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A5229-843D-4EB9-B601-B8D0DD794FA9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2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E504A-95F7-4CD5-9552-9F17889DD129}" type="slidenum">
              <a:rPr lang="en-US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68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6A7A7-56C1-4267-AD85-6AAED94BA59E}" type="slidenum">
              <a:rPr lang="en-US"/>
              <a:pPr/>
              <a:t>12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619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9C6ED-80BC-4A62-9B92-53991041669D}" type="slidenum">
              <a:rPr lang="en-US"/>
              <a:pPr/>
              <a:t>13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591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87FB2-D4D4-41AE-BA2B-36E604893B2D}" type="slidenum">
              <a:rPr lang="en-US"/>
              <a:pPr/>
              <a:t>14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11.14</a:t>
            </a:r>
          </a:p>
        </p:txBody>
      </p:sp>
    </p:spTree>
    <p:extLst>
      <p:ext uri="{BB962C8B-B14F-4D97-AF65-F5344CB8AC3E}">
        <p14:creationId xmlns:p14="http://schemas.microsoft.com/office/powerpoint/2010/main" val="2913889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1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4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CE415-762A-4C45-BCF0-DF89ECEF86A9}" type="slidenum">
              <a:rPr lang="en-US"/>
              <a:pPr/>
              <a:t>17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14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FD3AC-524B-4CAD-B606-B5D7AB0F5436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639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3C5F0-21C5-424D-9284-3F184295B3BC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15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8A40-7723-46C4-B356-BC5DA596E0DA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Do your own work and from memory without looking at your notes; if you have time, add 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Robinson</a:t>
            </a:r>
            <a:r>
              <a:rPr lang="fr-FR" altLang="ja-JP" sz="1200" dirty="0" smtClean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1200" dirty="0" smtClean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1200" dirty="0">
                <a:latin typeface="Arial" charset="0"/>
                <a:ea typeface="ＭＳ Ｐゴシック" charset="0"/>
                <a:cs typeface="ＭＳ Ｐゴシック" charset="0"/>
              </a:rPr>
              <a:t>10 steps too!</a:t>
            </a:r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823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73FCC-525D-4652-AAD7-8F8C01CEA388}" type="slidenum">
              <a:rPr lang="en-US"/>
              <a:pPr/>
              <a:t>20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411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95A086-4ED1-D94C-AEE4-7F3322EB3FB9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54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060439-4DAB-B144-A3A0-6E523E2F74FF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2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7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42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369988-E82C-6344-9C0E-F654647FDF83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09.34</a:t>
            </a:r>
          </a:p>
        </p:txBody>
      </p:sp>
    </p:spTree>
    <p:extLst>
      <p:ext uri="{BB962C8B-B14F-4D97-AF65-F5344CB8AC3E}">
        <p14:creationId xmlns:p14="http://schemas.microsoft.com/office/powerpoint/2010/main" val="296091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8D588-6F69-4538-8B95-F8CFAB2C693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HOM 08.13</a:t>
            </a:r>
          </a:p>
          <a:p>
            <a:pPr eaLnBrk="1" hangingPunct="1"/>
            <a:r>
              <a:rPr lang="en-US" dirty="0" smtClean="0"/>
              <a:t>HOM 11.25</a:t>
            </a:r>
          </a:p>
          <a:p>
            <a:pPr eaLnBrk="1" hangingPunct="1"/>
            <a:r>
              <a:rPr lang="en-US" dirty="0" smtClean="0"/>
              <a:t>HOM 12.18</a:t>
            </a:r>
          </a:p>
          <a:p>
            <a:pPr eaLnBrk="1" hangingPunct="1"/>
            <a:r>
              <a:rPr lang="en-US" dirty="0" smtClean="0"/>
              <a:t>HSB </a:t>
            </a:r>
          </a:p>
        </p:txBody>
      </p:sp>
    </p:spTree>
    <p:extLst>
      <p:ext uri="{BB962C8B-B14F-4D97-AF65-F5344CB8AC3E}">
        <p14:creationId xmlns:p14="http://schemas.microsoft.com/office/powerpoint/2010/main" val="1644535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65DE2-86F5-E141-806F-8241F4CA7FDE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8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5CEACA-B48C-D14E-A6F1-639A3563FCA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2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0C7D5A-EADC-5444-9911-DDD706CDF2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21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FC1D9-5F07-41C7-BC7C-E3180E15FBC2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ms-MY" dirty="0" smtClean="0"/>
              <a:t>08.36</a:t>
            </a:r>
          </a:p>
          <a:p>
            <a:pPr eaLnBrk="1" hangingPunct="1"/>
            <a:r>
              <a:rPr lang="ms-MY" dirty="0" smtClean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11.29</a:t>
            </a:r>
            <a:endParaRPr lang="en-US" dirty="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06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26794-EED2-C944-B2B5-3F05D38008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08.37 but changed to HO SP in:</a:t>
            </a:r>
          </a:p>
          <a:p>
            <a:pPr eaLnBrk="1" hangingPunct="1"/>
            <a:r>
              <a:rPr lang="en-US" dirty="0" smtClean="0"/>
              <a:t>11.30</a:t>
            </a:r>
          </a:p>
          <a:p>
            <a:pPr eaLnBrk="1" hangingPunct="1"/>
            <a:r>
              <a:rPr lang="en-US" dirty="0" smtClean="0"/>
              <a:t>12.21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00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>
                <a:solidFill>
                  <a:prstClr val="black"/>
                </a:solidFill>
              </a:rPr>
              <a:pPr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08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>
                <a:solidFill>
                  <a:prstClr val="black"/>
                </a:solidFill>
              </a:rPr>
              <a:pPr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07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82538-B415-42FD-9882-17C5D08474D5}" type="slidenum">
              <a:rPr lang="en-US"/>
              <a:pPr/>
              <a:t>34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378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8A40-7723-46C4-B356-BC5DA596E0DA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9E6E-C0FB-4803-B1E8-EB1556264EF9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3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9E6E-C0FB-4803-B1E8-EB1556264EF9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88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9E6E-C0FB-4803-B1E8-EB1556264EF9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71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9E6E-C0FB-4803-B1E8-EB1556264EF9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5.jpe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5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noFill/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noFill/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863F9-E397-4CBC-A53A-054AEF93A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064DA-3FE3-4644-8C57-EC7F3F0E2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4A983-23C9-455A-A3B8-26A1CC34A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9165-19DF-3149-AA64-A06839326644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91491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63819-A2B9-124A-B528-4F910BE0AFF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46024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FA6B-FAD5-9A46-A11E-77685279E67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58994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75DDC-D352-EA40-B34A-55974B4FB6E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3664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AEA9A-715F-914B-B730-5EB63C0FB64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38350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9031-03CF-DC46-AA2A-F8E7436A21A4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7755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EF6B-CCCA-5141-9012-2037EA65489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9144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C3CA-B639-D04A-93FD-8264F7601E9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96108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344FC-797A-4DE4-A179-50770FA57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F54B-DB87-BD42-84B9-D2EBFB20142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39152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84AE-051E-0945-9754-25572D775B2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60019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12BC-E42E-6A47-AD4E-43E189356C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13831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298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379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37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849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4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4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BD714-F329-4F05-BEE4-99380CA2C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10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769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986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65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7268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06653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16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16758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21628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692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F4634-9863-456A-A797-3FF33FC28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6470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2473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256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37478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90568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A50FEF-83C6-714F-B903-2256310B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57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623E11-1B4E-6A4B-80F5-0344DB2D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24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BD43F12-FF19-FC40-9EDA-5551A56D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99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6F2C0F-AF20-9C44-843A-62C8EA3B3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43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9B27BEA-E4D8-5844-B746-9FEE22893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9607-9A55-4D6A-8AA1-2D1CABB39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3C1FD29-567E-0A48-A2F2-C1F75CC23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25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934E5D5-E647-8440-9056-0BA0F95B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93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27721B-A912-2E46-954D-228F78D9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64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1266A93-9D24-9849-B091-FAB89858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588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6B16838-2AED-C840-BAA1-D93FE21B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558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331CEF7-175E-4D47-AC7E-71E5735AF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45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FFC3-5F72-DC49-A58C-CB8A45BF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052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B26C-CDAA-6847-9B01-2F4D1D7D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27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9754-98D7-E646-A434-9678364B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648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E07D-0357-2C4F-8B49-4E9D8F99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3323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85A42-4A0F-4DDD-90DE-A82016410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9011-042D-6042-BA39-D256F117D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740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F0C9-CE3B-8A43-9DE0-32B06D01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333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5F9A-443A-0E4D-BC4C-C3FD49B4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015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9CB-E06D-9A40-B00A-DDA4B942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893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446C-280B-5647-A137-A4C422998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210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0233-FDEF-C44F-9B29-CF6FAB00C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775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8861-55EF-B24F-8305-5EA6DC64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60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64556E-24B0-C048-AC59-21B149853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6021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816BFE4-EFF8-2D46-A977-327FFD2B0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48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5377931-C6DD-9E46-9F69-048F5A0B7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963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FB453-343A-4E2C-AA4F-F02BACB30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BE8C0A4-D93F-8148-9B6A-B4A07B726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9624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470565C-ACBF-F443-9A46-37E222810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2714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822452A-3A48-334D-A4D7-56A3DC5EF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738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DF61351-F0A1-1E4C-A670-20B2BB691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0039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6213CAB-751C-5C43-B69D-ED65177E6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2003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DE1220A-DD58-D049-B03B-91409A53A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5279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DDC8468-C5E1-6546-8126-556EB7331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377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CE1D75-1491-4D4C-8DE7-76B82A4C4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7478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DAB6357-D1EA-8B49-AB56-7D3396C35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376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7B2C24-EE53-7742-9402-D397852CC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7D2A3-9CD7-4C32-A62E-D493C935B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97C3147-602D-384A-8535-66FF36127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50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755DAB-E9CD-7648-8324-7F5BC51C1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181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36F28A2-D8C9-9D47-917D-91D17864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66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AB0F65E-74B3-3346-B650-FCC3721A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36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EA32718-FBEE-4149-9938-250B9C84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53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7355043-1B6D-BD43-A82C-C6357467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56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D82B087-AAA4-984B-B547-B1C271377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47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B1B786E-F3B5-F140-A352-C988EFF1A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50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37DA06E-B7A9-1044-AAEB-015E0106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38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64556E-24B0-C048-AC59-21B149853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8607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30266-E8F2-4134-95B9-DCA653016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816BFE4-EFF8-2D46-A977-327FFD2B0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301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5377931-C6DD-9E46-9F69-048F5A0B7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5668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BE8C0A4-D93F-8148-9B6A-B4A07B726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1652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470565C-ACBF-F443-9A46-37E222810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60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822452A-3A48-334D-A4D7-56A3DC5EF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4547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DF61351-F0A1-1E4C-A670-20B2BB691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0933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6213CAB-751C-5C43-B69D-ED65177E6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2094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DE1220A-DD58-D049-B03B-91409A53A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227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DDC8468-C5E1-6546-8126-556EB7331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6839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CE1D75-1491-4D4C-8DE7-76B82A4C4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0156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DCA74-2334-4518-AF10-B695897FA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02000-4CFF-48EB-B28B-8A03B08EC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2FF4BA9-6936-3F45-8F7B-3E6E09BA9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292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C54524B-24D2-3B48-BF36-FFCD1B88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6559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14B3F11-654B-5C42-BF85-1DF767CE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8309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22FBE-DD25-014B-8ACA-928AC2E2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729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9EB70B8-DC57-1948-B6E1-B6C1D79E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565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FB703BB-823E-5040-B863-C04F15B4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227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1D9F9BC-BC50-AD49-9908-4B6B4CAE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28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D427FBF-8169-3946-BC48-D2F88E16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800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F205EF5-678E-8741-94AD-303FC2D7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1756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77B8675-A45A-7F4D-9F04-0380E751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978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33CC8-4946-42B5-93CE-B80CFFAB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40758-CE08-5147-8046-84E95F48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97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3E499-51DF-429C-975E-B455FE667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BD282-E52B-4105-AB7F-1CFDAA12F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051AE-A24A-41B0-B57F-C7B0DF646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41A7C-3ADF-489F-894A-3711E3C82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C07D0-6503-4786-94DB-7D03BBEBC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89C09-AFCF-46AD-9FB7-ED6141265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FDFA0-7024-4AAF-B7CB-4ACE2349F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FDFDC-EC12-460B-9C7C-6BD8E0DFD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6E61D-9D6C-468C-BAE9-90EE6E50A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135BD-619C-4BF9-B40D-CDA7B4539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DE332-1073-4259-9620-F46DDAA65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05A0A-068B-496F-B9EE-4428D2A81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27E54-D522-453C-9D5D-D7909D6CC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D7824-2699-4008-917D-085FC3FD4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CDB91-EA32-476E-AF08-9C4D9E057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DBA7F-4FB2-4E56-8E9B-E837448DF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017A3DA-6FDD-1945-BF3A-8C9BD982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90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5115-A8D7-DE42-9537-02904263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459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5903-2115-E241-B759-2168E308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5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B4705-B5A1-4DF7-9DBE-46F807E80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13AA-4B08-B04D-9682-436C1B04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82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574-D5A5-4E41-87BB-17B30514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6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B967-50D2-5044-8A03-B5C4DFF4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19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0A4-156C-9E4D-9250-4409163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23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74F5-67E8-8547-91AD-63584BCA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452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44B-C42F-3B47-80AB-BCCDCFDFE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90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C5BB-BEDD-9044-9147-76DCE69E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794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E64-A258-214A-82FB-E5CCDF63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14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3504-06D0-674B-B94D-C0EFC984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27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BED2-B5E2-6C42-ACE0-AC64927D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D939A-29B3-4B59-85CE-CBF2B7588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8EA4-9EFA-094D-B230-2D6FE0D0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0FF7-E046-BF41-93F2-7E0BC309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51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E787-2AC9-0E4C-9BBC-D6F113A9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1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C8A1-1819-114A-8CDE-CF645ED4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1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1741-9C9B-5F4A-8552-A7AC09663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6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309F-D6F4-F44E-960C-27214B2A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55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237A-25D8-044F-92C8-536D4E50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64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1983-0361-8145-969A-886C2426E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D61F-062B-1F49-B108-F38201D3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22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43AC9-BAE0-41E4-9F04-687902B92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20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theme" Target="../theme/theme9.xml"/><Relationship Id="rId3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fld id="{9DAAA89A-94D2-4460-B2BE-4764139707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4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fld id="{5D917906-2338-6249-97C0-C58375F020F7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eaLnBrk="1" hangingPunct="1"/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84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2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332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332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332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332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1332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332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SG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531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199BB70-9243-6E4B-96A1-14870CBB68D0}" type="slidenum">
              <a:rPr lang="en-US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cs typeface="ＭＳ Ｐゴシック"/>
              </a:defRPr>
            </a:lvl1pPr>
          </a:lstStyle>
          <a:p>
            <a:pPr>
              <a:defRPr/>
            </a:pPr>
            <a:fld id="{CAC76AA3-15E7-F645-9018-54D34F6E270B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52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CEBF-CDAA-8E45-97BF-5D85E0FD9A8E}" type="slidenum">
              <a:rPr lang="en-GB">
                <a:ea typeface="ＭＳ Ｐゴシック" charset="0"/>
              </a:rPr>
              <a:pPr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5CBEDCE-108D-D945-8DC1-659CB2D3ED2D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CEBF-CDAA-8E45-97BF-5D85E0FD9A8E}" type="slidenum">
              <a:rPr lang="en-GB">
                <a:ea typeface="ＭＳ Ｐゴシック" charset="0"/>
              </a:rPr>
              <a:pPr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6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fld id="{082C4CFB-9B78-410D-87E9-4DEB63FD48B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Expbann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2E9DD73E-B273-FD47-A1CF-586D13B247AB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pic>
        <p:nvPicPr>
          <p:cNvPr id="152583" name="Picture 7" descr="EXPHORS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0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991A1ED-6B25-4477-82CE-F26BD8D06B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pbann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32E6785D-6E15-0943-A4E4-37220D8D5CB0}" type="slidenum">
              <a:rPr lang="en-US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5063" name="Picture 7" descr="EXPHORS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9D8517D-87BB-9E4A-9ECF-DFD2533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hyperlink" Target="https://www.bible.com/" TargetMode="External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man_made_brid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76200"/>
            <a:ext cx="6096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Jambatan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Tujuan</a:t>
            </a:r>
            <a:r>
              <a:rPr lang="en-US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kepada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/>
            </a:r>
            <a:b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Idea </a:t>
            </a:r>
            <a:r>
              <a:rPr lang="en-US" sz="6000" b="1" dirty="0" err="1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Utama</a:t>
            </a:r>
            <a:endParaRPr lang="en-US" dirty="0">
              <a:effectLst>
                <a:glow rad="1778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37312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SS"/>
          <p:cNvPicPr>
            <a:picLocks noChangeAspect="1" noChangeArrowheads="1"/>
          </p:cNvPicPr>
          <p:nvPr/>
        </p:nvPicPr>
        <p:blipFill>
          <a:blip r:embed="rId3" cstate="print">
            <a:lum bright="-36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12405" y="1279525"/>
            <a:ext cx="26717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Petikan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24544" y="457200"/>
            <a:ext cx="9793088" cy="685800"/>
          </a:xfrm>
          <a:solidFill>
            <a:schemeClr val="tx2"/>
          </a:solidFill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ea typeface="+mj-ea"/>
              </a:rPr>
              <a:t>Berbeza</a:t>
            </a:r>
            <a:r>
              <a:rPr lang="en-US" b="1" dirty="0" smtClean="0">
                <a:solidFill>
                  <a:schemeClr val="bg1"/>
                </a:solidFill>
                <a:ea typeface="+mj-ea"/>
              </a:rPr>
              <a:t> Idea</a:t>
            </a:r>
            <a:endParaRPr lang="en-US" dirty="0" smtClean="0">
              <a:ea typeface="+mj-ea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334894" y="1279525"/>
            <a:ext cx="23415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Khutbah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429744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Pertama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334894" y="22701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Kedua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429744" y="3260725"/>
            <a:ext cx="2438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Belajar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372200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Mimbar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414117" y="4267200"/>
            <a:ext cx="288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Pgmt</a:t>
            </a:r>
            <a:r>
              <a:rPr lang="en-US" sz="3500" b="1" dirty="0">
                <a:solidFill>
                  <a:schemeClr val="bg1"/>
                </a:solidFill>
              </a:rPr>
              <a:t>/</a:t>
            </a:r>
            <a:r>
              <a:rPr lang="en-US" sz="3500" b="1" dirty="0" err="1">
                <a:solidFill>
                  <a:schemeClr val="bg1"/>
                </a:solidFill>
              </a:rPr>
              <a:t>Penaf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372200" y="4267200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Prin</a:t>
            </a:r>
            <a:r>
              <a:rPr lang="en-US" sz="3500" b="1" dirty="0">
                <a:solidFill>
                  <a:schemeClr val="bg1"/>
                </a:solidFill>
              </a:rPr>
              <a:t>/</a:t>
            </a:r>
            <a:r>
              <a:rPr lang="en-US" sz="3500" b="1" dirty="0" err="1">
                <a:solidFill>
                  <a:schemeClr val="bg1"/>
                </a:solidFill>
              </a:rPr>
              <a:t>Apl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429744" y="5257800"/>
            <a:ext cx="2438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Ketepatan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385942" y="5257800"/>
            <a:ext cx="272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Relevan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914400" indent="-914400"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79512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>
                <a:solidFill>
                  <a:schemeClr val="bg1"/>
                </a:solidFill>
              </a:rPr>
              <a:t>Isu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79512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Turutan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79512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Tempat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79512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Langkah2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79512" y="5257800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Kebimbangan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SS"/>
          <p:cNvPicPr>
            <a:picLocks noChangeAspect="1" noChangeArrowheads="1"/>
          </p:cNvPicPr>
          <p:nvPr/>
        </p:nvPicPr>
        <p:blipFill>
          <a:blip r:embed="rId3" cstate="print">
            <a:lum bright="-36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15816" y="1279525"/>
            <a:ext cx="29162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Petikan</a:t>
            </a:r>
            <a:r>
              <a:rPr lang="en-US" sz="3800" b="1" u="sng" dirty="0" smtClean="0">
                <a:solidFill>
                  <a:schemeClr val="bg1"/>
                </a:solidFill>
              </a:rPr>
              <a:t> </a:t>
            </a:r>
            <a:r>
              <a:rPr lang="en-US" sz="3800" b="1" u="sng" dirty="0">
                <a:solidFill>
                  <a:schemeClr val="bg1"/>
                </a:solidFill>
              </a:rPr>
              <a:t>FT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Khutbah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15816" y="2276872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Z</a:t>
            </a:r>
            <a:r>
              <a:rPr lang="en-US" sz="3500" b="1" baseline="-25000" dirty="0">
                <a:solidFill>
                  <a:schemeClr val="bg1"/>
                </a:solidFill>
              </a:rPr>
              <a:t>1</a:t>
            </a:r>
            <a:r>
              <a:rPr lang="en-US" sz="3500" b="1" dirty="0">
                <a:solidFill>
                  <a:schemeClr val="bg1"/>
                </a:solidFill>
              </a:rPr>
              <a:t>-X-Z</a:t>
            </a:r>
            <a:r>
              <a:rPr lang="en-US" sz="3500" b="1" baseline="-25000" dirty="0">
                <a:solidFill>
                  <a:schemeClr val="bg1"/>
                </a:solidFill>
              </a:rPr>
              <a:t>2</a:t>
            </a:r>
            <a:r>
              <a:rPr lang="en-US" sz="3500" b="1" dirty="0">
                <a:solidFill>
                  <a:schemeClr val="bg1"/>
                </a:solidFill>
              </a:rPr>
              <a:t>-Y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Slogan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15816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2-3 </a:t>
            </a:r>
            <a:r>
              <a:rPr lang="en-US" sz="3500" b="1" dirty="0" err="1">
                <a:solidFill>
                  <a:schemeClr val="bg1"/>
                </a:solidFill>
              </a:rPr>
              <a:t>baris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1-2 </a:t>
            </a:r>
            <a:r>
              <a:rPr lang="en-US" sz="3500" b="1" dirty="0" err="1">
                <a:solidFill>
                  <a:schemeClr val="bg1"/>
                </a:solidFill>
              </a:rPr>
              <a:t>baris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15816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Berturutan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68144" y="4267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Logik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15816" y="525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Baca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Dengar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914400" indent="-914400"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179512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>
                <a:solidFill>
                  <a:schemeClr val="bg1"/>
                </a:solidFill>
              </a:rPr>
              <a:t>Isu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179512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Bentuk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179512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Panjang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179512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Rangka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179512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Untuk</a:t>
            </a:r>
            <a:r>
              <a:rPr lang="en-US" sz="3500" b="1" dirty="0">
                <a:solidFill>
                  <a:schemeClr val="bg1"/>
                </a:solidFill>
              </a:rPr>
              <a:t> di</a:t>
            </a:r>
            <a:r>
              <a:rPr lang="en-US" sz="3500" b="1" dirty="0" smtClean="0">
                <a:solidFill>
                  <a:schemeClr val="bg1"/>
                </a:solidFill>
              </a:rPr>
              <a:t>...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-324544" y="457200"/>
            <a:ext cx="9793088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kern="0" smtClean="0">
                <a:solidFill>
                  <a:schemeClr val="bg1"/>
                </a:solidFill>
                <a:ea typeface="+mj-ea"/>
              </a:rPr>
              <a:t>Berbeza Idea</a:t>
            </a:r>
            <a:endParaRPr lang="en-US" kern="0" dirty="0" smtClean="0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SS"/>
          <p:cNvPicPr>
            <a:picLocks noChangeAspect="1" noChangeArrowheads="1"/>
          </p:cNvPicPr>
          <p:nvPr/>
        </p:nvPicPr>
        <p:blipFill>
          <a:blip r:embed="rId3" cstate="print">
            <a:lum bright="-36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771800" y="1279525"/>
            <a:ext cx="2743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Petikan</a:t>
            </a:r>
            <a:r>
              <a:rPr lang="en-US" sz="3800" b="1" u="sng" dirty="0" smtClean="0">
                <a:solidFill>
                  <a:schemeClr val="bg1"/>
                </a:solidFill>
              </a:rPr>
              <a:t> </a:t>
            </a:r>
            <a:r>
              <a:rPr lang="en-US" sz="3800" b="1" u="sng" dirty="0">
                <a:solidFill>
                  <a:schemeClr val="bg1"/>
                </a:solidFill>
              </a:rPr>
              <a:t>FT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Khutbah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771800" y="2270125"/>
            <a:ext cx="295751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smtClean="0">
                <a:solidFill>
                  <a:schemeClr val="bg1"/>
                </a:solidFill>
              </a:rPr>
              <a:t>Masa </a:t>
            </a:r>
            <a:r>
              <a:rPr lang="en-US" sz="3300" b="1" dirty="0" err="1" smtClean="0">
                <a:solidFill>
                  <a:schemeClr val="bg1"/>
                </a:solidFill>
              </a:rPr>
              <a:t>Terikat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724128" y="2270125"/>
            <a:ext cx="3419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60000" indent="-360000" eaLnBrk="1" hangingPunct="1">
              <a:defRPr/>
            </a:pPr>
            <a:r>
              <a:rPr lang="en-US" sz="3300" b="1" dirty="0" err="1" smtClean="0">
                <a:solidFill>
                  <a:schemeClr val="bg1"/>
                </a:solidFill>
              </a:rPr>
              <a:t>Tepat</a:t>
            </a:r>
            <a:endParaRPr lang="en-US" sz="3300" b="1" dirty="0" smtClean="0">
              <a:solidFill>
                <a:schemeClr val="bg1"/>
              </a:solidFill>
            </a:endParaRPr>
          </a:p>
          <a:p>
            <a:pPr marL="360000" indent="-360000" eaLnBrk="1" hangingPunct="1">
              <a:defRPr/>
            </a:pP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</a:rPr>
              <a:t>  </a:t>
            </a:r>
            <a:r>
              <a:rPr lang="en-US" sz="3300" b="1" dirty="0" err="1" smtClean="0">
                <a:solidFill>
                  <a:schemeClr val="bg1"/>
                </a:solidFill>
              </a:rPr>
              <a:t>pada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masanya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771800" y="3476908"/>
            <a:ext cx="28860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>
                <a:solidFill>
                  <a:schemeClr val="bg1"/>
                </a:solidFill>
              </a:rPr>
              <a:t>Lampau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548916"/>
            <a:ext cx="28749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>
                <a:solidFill>
                  <a:schemeClr val="bg1"/>
                </a:solidFill>
              </a:rPr>
              <a:t>Sekarang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771800" y="4341004"/>
            <a:ext cx="2743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>
                <a:solidFill>
                  <a:schemeClr val="bg1"/>
                </a:solidFill>
              </a:rPr>
              <a:t>Indikatif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365104"/>
            <a:ext cx="28749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 smtClean="0">
                <a:solidFill>
                  <a:schemeClr val="bg1"/>
                </a:solidFill>
              </a:rPr>
              <a:t>Mustahak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771800" y="5257800"/>
            <a:ext cx="2667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 smtClean="0">
                <a:solidFill>
                  <a:schemeClr val="bg1"/>
                </a:solidFill>
              </a:rPr>
              <a:t>Ketiga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8749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60000" indent="-360000" eaLnBrk="1" hangingPunct="1">
              <a:defRPr/>
            </a:pPr>
            <a:r>
              <a:rPr lang="en-US" sz="3300" b="1" dirty="0" err="1" smtClean="0">
                <a:solidFill>
                  <a:schemeClr val="bg1"/>
                </a:solidFill>
              </a:rPr>
              <a:t>Pertama</a:t>
            </a:r>
            <a:endParaRPr lang="en-US" sz="3300" b="1" dirty="0" smtClean="0">
              <a:solidFill>
                <a:schemeClr val="bg1"/>
              </a:solidFill>
            </a:endParaRPr>
          </a:p>
          <a:p>
            <a:pPr marL="360000" indent="-360000" eaLnBrk="1" hangingPunct="1">
              <a:defRPr/>
            </a:pP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atau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Kedua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914400" indent="-914400"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25152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>
                <a:solidFill>
                  <a:schemeClr val="bg1"/>
                </a:solidFill>
              </a:rPr>
              <a:t>Isu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229766" y="2270125"/>
            <a:ext cx="26860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>
                <a:solidFill>
                  <a:schemeClr val="bg1"/>
                </a:solidFill>
              </a:rPr>
              <a:t>Pendengar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251520" y="3476908"/>
            <a:ext cx="261461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smtClean="0">
                <a:solidFill>
                  <a:schemeClr val="bg1"/>
                </a:solidFill>
              </a:rPr>
              <a:t>Masa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251520" y="4341004"/>
            <a:ext cx="2438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smtClean="0">
                <a:solidFill>
                  <a:schemeClr val="bg1"/>
                </a:solidFill>
              </a:rPr>
              <a:t>Mood</a:t>
            </a:r>
            <a:endParaRPr lang="en-US" sz="33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251520" y="5257800"/>
            <a:ext cx="2438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300" b="1" dirty="0" err="1">
                <a:solidFill>
                  <a:schemeClr val="bg1"/>
                </a:solidFill>
              </a:rPr>
              <a:t>Orang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-324544" y="457200"/>
            <a:ext cx="9793088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kern="0" smtClean="0">
                <a:solidFill>
                  <a:schemeClr val="bg1"/>
                </a:solidFill>
                <a:ea typeface="+mj-ea"/>
              </a:rPr>
              <a:t>Berbeza Idea</a:t>
            </a:r>
            <a:endParaRPr lang="en-US" kern="0" dirty="0" smtClean="0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SS"/>
          <p:cNvPicPr>
            <a:picLocks noChangeAspect="1" noChangeArrowheads="1"/>
          </p:cNvPicPr>
          <p:nvPr/>
        </p:nvPicPr>
        <p:blipFill>
          <a:blip r:embed="rId3" cstate="print">
            <a:lum bright="-36000"/>
          </a:blip>
          <a:srcRect/>
          <a:stretch>
            <a:fillRect/>
          </a:stretch>
        </p:blipFill>
        <p:spPr bwMode="auto">
          <a:xfrm>
            <a:off x="-228600" y="-15479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555776" y="1279525"/>
            <a:ext cx="26717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Petikan</a:t>
            </a:r>
            <a:r>
              <a:rPr lang="en-US" sz="3800" b="1" u="sng" dirty="0" smtClean="0">
                <a:solidFill>
                  <a:schemeClr val="bg1"/>
                </a:solidFill>
              </a:rPr>
              <a:t> </a:t>
            </a:r>
            <a:r>
              <a:rPr lang="en-US" sz="3800" b="1" u="sng" dirty="0">
                <a:solidFill>
                  <a:schemeClr val="bg1"/>
                </a:solidFill>
              </a:rPr>
              <a:t>FT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508104" y="1279525"/>
            <a:ext cx="23415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 smtClean="0">
                <a:solidFill>
                  <a:schemeClr val="bg1"/>
                </a:solidFill>
              </a:rPr>
              <a:t>Khutbah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555776" y="2204864"/>
            <a:ext cx="2895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ALLAH</a:t>
            </a:r>
          </a:p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kepada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mereka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555776" y="4007023"/>
            <a:ext cx="2895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Asal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508104" y="4007023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Moden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548880" y="4803874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Teks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508104" y="4803874"/>
            <a:ext cx="23415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Budaya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914400" indent="-914400"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107504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800" b="1" u="sng" dirty="0" err="1">
                <a:solidFill>
                  <a:schemeClr val="bg1"/>
                </a:solidFill>
              </a:rPr>
              <a:t>Isu</a:t>
            </a:r>
            <a:endParaRPr lang="en-US" sz="38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107504" y="2204864"/>
            <a:ext cx="2757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Soalan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107504" y="4007023"/>
            <a:ext cx="2614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Keperluan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107504" y="4803874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</a:rPr>
              <a:t>Fokus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53791" y="5590981"/>
            <a:ext cx="288230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Ringkasan</a:t>
            </a:r>
            <a:endParaRPr lang="en-US" sz="35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508104" y="5590981"/>
            <a:ext cx="372497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Berkomunikasi</a:t>
            </a:r>
            <a:endParaRPr lang="en-US" sz="35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7504" y="559098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</a:rPr>
              <a:t>Tujuan</a:t>
            </a:r>
            <a:endParaRPr lang="en-US" sz="35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-324544" y="457200"/>
            <a:ext cx="9793088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kern="0" smtClean="0">
                <a:solidFill>
                  <a:schemeClr val="bg1"/>
                </a:solidFill>
                <a:ea typeface="+mj-ea"/>
              </a:rPr>
              <a:t>Berbeza Idea</a:t>
            </a:r>
            <a:endParaRPr lang="en-US" kern="0" dirty="0" smtClean="0">
              <a:ea typeface="+mj-ea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508104" y="2204864"/>
            <a:ext cx="2895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ALLAH</a:t>
            </a:r>
          </a:p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kepada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marL="914400" indent="-914400" eaLnBrk="1" hangingPunct="1">
              <a:defRPr/>
            </a:pP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 kami</a:t>
            </a:r>
            <a:endParaRPr lang="en-US" sz="35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SS"/>
          <p:cNvPicPr>
            <a:picLocks noChangeAspect="1" noChangeArrowheads="1"/>
          </p:cNvPicPr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4000" b="1" u="sng" dirty="0" err="1">
                <a:solidFill>
                  <a:schemeClr val="tx2"/>
                </a:solidFill>
              </a:rPr>
              <a:t>Tuliskan</a:t>
            </a:r>
            <a:r>
              <a:rPr lang="en-US" sz="4000" b="1" u="sng" dirty="0">
                <a:solidFill>
                  <a:schemeClr val="tx2"/>
                </a:solidFill>
              </a:rPr>
              <a:t> </a:t>
            </a:r>
            <a:r>
              <a:rPr lang="en-US" sz="4000" b="1" u="sng" dirty="0" err="1">
                <a:solidFill>
                  <a:schemeClr val="tx2"/>
                </a:solidFill>
              </a:rPr>
              <a:t>kedua</a:t>
            </a:r>
            <a:r>
              <a:rPr lang="en-US" sz="4000" b="1" u="sng" dirty="0">
                <a:solidFill>
                  <a:schemeClr val="tx2"/>
                </a:solidFill>
              </a:rPr>
              <a:t> </a:t>
            </a:r>
            <a:r>
              <a:rPr lang="en-US" sz="4000" b="1" u="sng" dirty="0" err="1">
                <a:solidFill>
                  <a:schemeClr val="tx2"/>
                </a:solidFill>
              </a:rPr>
              <a:t>DUT</a:t>
            </a:r>
            <a:r>
              <a:rPr lang="en-US" sz="4000" b="1" u="sng" dirty="0">
                <a:solidFill>
                  <a:schemeClr val="tx2"/>
                </a:solidFill>
              </a:rPr>
              <a:t> &amp; </a:t>
            </a:r>
            <a:r>
              <a:rPr lang="en-US" sz="4000" b="1" u="sng" dirty="0" err="1">
                <a:solidFill>
                  <a:schemeClr val="tx2"/>
                </a:solidFill>
              </a:rPr>
              <a:t>DUK</a:t>
            </a:r>
            <a:r>
              <a:rPr lang="en-US" sz="4000" b="1" dirty="0">
                <a:solidFill>
                  <a:schemeClr val="tx2"/>
                </a:solidFill>
              </a:rPr>
              <a:t>:</a:t>
            </a:r>
            <a:endParaRPr lang="en-US" sz="32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428875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/>
            <a:r>
              <a:rPr lang="en-US" sz="3600" b="1">
                <a:solidFill>
                  <a:schemeClr val="tx2"/>
                </a:solidFill>
              </a:rPr>
              <a:t>• dalam bentuk aktif</a:t>
            </a:r>
            <a:endParaRPr 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286125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/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en-US" sz="3600" b="1" dirty="0" err="1">
                <a:solidFill>
                  <a:schemeClr val="tx2"/>
                </a:solidFill>
              </a:rPr>
              <a:t>dalam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ayat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penuh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086225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/>
            <a:r>
              <a:rPr lang="en-US" sz="3600" b="1">
                <a:solidFill>
                  <a:schemeClr val="tx2"/>
                </a:solidFill>
              </a:rPr>
              <a:t>• dengan mengaitkan Z</a:t>
            </a:r>
            <a:r>
              <a:rPr lang="en-US" sz="3600" b="1" baseline="-25000">
                <a:solidFill>
                  <a:schemeClr val="tx2"/>
                </a:solidFill>
              </a:rPr>
              <a:t>1</a:t>
            </a:r>
            <a:r>
              <a:rPr lang="en-US" sz="3600" b="1">
                <a:solidFill>
                  <a:schemeClr val="tx2"/>
                </a:solidFill>
              </a:rPr>
              <a:t> &amp; kata tanya</a:t>
            </a:r>
            <a:endParaRPr 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49530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914400" indent="-914400" eaLnBrk="1" hangingPunct="1"/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en-US" sz="3600" b="1" dirty="0" err="1">
                <a:solidFill>
                  <a:schemeClr val="tx2"/>
                </a:solidFill>
              </a:rPr>
              <a:t>sehingga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seluruh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bahagian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Firman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Tuhan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termasuk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didalamnya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914400" indent="-914400" algn="ctr" eaLnBrk="1" hangingPunct="1">
              <a:defRPr/>
            </a:pPr>
            <a:r>
              <a:rPr lang="en-US" b="1">
                <a:solidFill>
                  <a:schemeClr val="tx2"/>
                </a:solidFill>
              </a:rPr>
              <a:t>40</a:t>
            </a:r>
            <a:endParaRPr lang="en-US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457200"/>
            <a:ext cx="9525000" cy="838200"/>
          </a:xfrm>
          <a:gradFill rotWithShape="0">
            <a:gsLst>
              <a:gs pos="0">
                <a:schemeClr val="tx2">
                  <a:alpha val="4999"/>
                </a:schemeClr>
              </a:gs>
              <a:gs pos="100000">
                <a:srgbClr val="000000">
                  <a:alpha val="4999"/>
                </a:srgbClr>
              </a:gs>
            </a:gsLst>
            <a:lin ang="5400000" scaled="1"/>
          </a:gradFill>
          <a:effectLst>
            <a:outerShdw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ea typeface="+mj-ea"/>
              </a:rPr>
              <a:t>Membandingkan</a:t>
            </a:r>
            <a:r>
              <a:rPr lang="en-US" b="1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+mj-ea"/>
              </a:rPr>
              <a:t>Ide-Ide</a:t>
            </a:r>
            <a:endParaRPr lang="en-US" b="1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10" name="Title 11"/>
          <p:cNvSpPr txBox="1">
            <a:spLocks/>
          </p:cNvSpPr>
          <p:nvPr/>
        </p:nvSpPr>
        <p:spPr bwMode="auto">
          <a:xfrm>
            <a:off x="-228600" y="457200"/>
            <a:ext cx="9372600" cy="914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Membandingkan</a:t>
            </a:r>
            <a:r>
              <a:rPr lang="en-US" sz="440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Idea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496" y="297778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</a:rPr>
              <a:t>Mukasurat</a:t>
            </a:r>
            <a:r>
              <a:rPr lang="en-US" sz="2800" b="1" dirty="0">
                <a:solidFill>
                  <a:srgbClr val="FFFFFF"/>
                </a:solidFill>
              </a:rPr>
              <a:t> 46: </a:t>
            </a:r>
            <a:r>
              <a:rPr lang="en-US" sz="2800" b="1" dirty="0" err="1" smtClean="0">
                <a:solidFill>
                  <a:srgbClr val="FFFFFF"/>
                </a:solidFill>
              </a:rPr>
              <a:t>Mazmur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23 </a:t>
            </a:r>
            <a:r>
              <a:rPr lang="en-US" sz="2800" b="1" dirty="0" smtClean="0">
                <a:solidFill>
                  <a:srgbClr val="FFFFFF"/>
                </a:solidFill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</a:rPr>
              <a:t>Perlindungan</a:t>
            </a:r>
            <a:r>
              <a:rPr lang="en-US" sz="2800" b="1" dirty="0" smtClean="0">
                <a:solidFill>
                  <a:srgbClr val="FFFFFF"/>
                </a:solidFill>
              </a:rPr>
              <a:t> ALLAH)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280" y="3625860"/>
            <a:ext cx="9343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</a:rPr>
              <a:t>Mukasurat</a:t>
            </a:r>
            <a:r>
              <a:rPr lang="en-US" sz="2800" b="1" dirty="0">
                <a:solidFill>
                  <a:srgbClr val="FFFFFF"/>
                </a:solidFill>
              </a:rPr>
              <a:t> 116: </a:t>
            </a:r>
            <a:r>
              <a:rPr lang="en-US" sz="2800" b="1" dirty="0" err="1" smtClean="0">
                <a:solidFill>
                  <a:srgbClr val="FFFFFF"/>
                </a:solidFill>
              </a:rPr>
              <a:t>Nehemia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1 </a:t>
            </a:r>
            <a:r>
              <a:rPr lang="en-US" sz="2800" b="1" dirty="0" smtClean="0">
                <a:solidFill>
                  <a:srgbClr val="FFFFFF"/>
                </a:solidFill>
              </a:rPr>
              <a:t>(ALLAH yang </a:t>
            </a:r>
            <a:r>
              <a:rPr lang="en-US" sz="2800" b="1" dirty="0" err="1" smtClean="0">
                <a:solidFill>
                  <a:srgbClr val="FFFFFF"/>
                </a:solidFill>
              </a:rPr>
              <a:t>Mahakuasa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280" y="434594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</a:rPr>
              <a:t>Mukasurat</a:t>
            </a:r>
            <a:r>
              <a:rPr lang="en-US" sz="2800" b="1" dirty="0">
                <a:solidFill>
                  <a:srgbClr val="FFFFFF"/>
                </a:solidFill>
              </a:rPr>
              <a:t> 153</a:t>
            </a:r>
            <a:r>
              <a:rPr lang="en-US" sz="2800" b="1" dirty="0" smtClean="0">
                <a:solidFill>
                  <a:srgbClr val="FFFFFF"/>
                </a:solidFill>
              </a:rPr>
              <a:t>: </a:t>
            </a:r>
            <a:r>
              <a:rPr lang="en-US" sz="2800" b="1" dirty="0" err="1" smtClean="0">
                <a:solidFill>
                  <a:srgbClr val="FFFFFF"/>
                </a:solidFill>
              </a:rPr>
              <a:t>Yohanes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13 </a:t>
            </a:r>
            <a:r>
              <a:rPr lang="en-US" sz="2800" b="1" dirty="0" smtClean="0">
                <a:solidFill>
                  <a:srgbClr val="FFFFFF"/>
                </a:solidFill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</a:rPr>
              <a:t>Cinta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496" y="506602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</a:rPr>
              <a:t>Mukasurat</a:t>
            </a:r>
            <a:r>
              <a:rPr lang="en-US" sz="2800" b="1" dirty="0">
                <a:solidFill>
                  <a:srgbClr val="FFFFFF"/>
                </a:solidFill>
              </a:rPr>
              <a:t> 178: Ezra 9 </a:t>
            </a:r>
            <a:r>
              <a:rPr lang="en-US" sz="2800" b="1" dirty="0" smtClean="0">
                <a:solidFill>
                  <a:srgbClr val="FFFFFF"/>
                </a:solidFill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</a:rPr>
              <a:t>Perkawinan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Campur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DUT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DUK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496" y="225770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</a:rPr>
              <a:t>Mukasurat</a:t>
            </a:r>
            <a:r>
              <a:rPr lang="en-US" sz="2800" b="1" dirty="0">
                <a:solidFill>
                  <a:srgbClr val="FFFFFF"/>
                </a:solidFill>
              </a:rPr>
              <a:t> 34c-d: </a:t>
            </a:r>
            <a:r>
              <a:rPr lang="en-US" sz="2800" b="1" dirty="0" err="1" smtClean="0">
                <a:solidFill>
                  <a:srgbClr val="FFFFFF"/>
                </a:solidFill>
              </a:rPr>
              <a:t>Matius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18:15-20 (</a:t>
            </a:r>
            <a:r>
              <a:rPr lang="en-US" sz="2800" b="1" dirty="0" err="1" smtClean="0">
                <a:solidFill>
                  <a:srgbClr val="FFFFFF"/>
                </a:solidFill>
              </a:rPr>
              <a:t>Disiplin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499" y="1609636"/>
            <a:ext cx="9117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</a:rPr>
              <a:t>Mukasurat</a:t>
            </a:r>
            <a:r>
              <a:rPr lang="en-US" sz="2800" b="1" dirty="0" smtClean="0">
                <a:solidFill>
                  <a:srgbClr val="FFFFFF"/>
                </a:solidFill>
              </a:rPr>
              <a:t> 32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r>
              <a:rPr lang="en-US" sz="2800" b="1" dirty="0" smtClean="0">
                <a:solidFill>
                  <a:srgbClr val="FFFFFF"/>
                </a:solidFill>
              </a:rPr>
              <a:t>Allah </a:t>
            </a:r>
            <a:r>
              <a:rPr lang="en-US" sz="2800" b="1" dirty="0" err="1" smtClean="0">
                <a:solidFill>
                  <a:srgbClr val="FFFFFF"/>
                </a:solidFill>
              </a:rPr>
              <a:t>Benteng</a:t>
            </a:r>
            <a:r>
              <a:rPr lang="en-US" sz="2800" b="1" dirty="0" smtClean="0">
                <a:solidFill>
                  <a:srgbClr val="FFFFFF"/>
                </a:solidFill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</a:rPr>
              <a:t>Tangguh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(Luther)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280" y="5733256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</a:rPr>
              <a:t>Mukasurat</a:t>
            </a:r>
            <a:r>
              <a:rPr lang="en-US" sz="2800" b="1" dirty="0">
                <a:solidFill>
                  <a:srgbClr val="FFFFFF"/>
                </a:solidFill>
              </a:rPr>
              <a:t> 262: 2 </a:t>
            </a:r>
            <a:r>
              <a:rPr lang="en-US" sz="2800" b="1" dirty="0" smtClean="0">
                <a:solidFill>
                  <a:srgbClr val="FFFFFF"/>
                </a:solidFill>
              </a:rPr>
              <a:t>Raja-Raja </a:t>
            </a:r>
            <a:r>
              <a:rPr lang="en-US" sz="2800" b="1" dirty="0">
                <a:solidFill>
                  <a:srgbClr val="FFFFFF"/>
                </a:solidFill>
              </a:rPr>
              <a:t>5 (</a:t>
            </a:r>
            <a:r>
              <a:rPr lang="en-US" sz="2800" b="1" dirty="0" err="1">
                <a:solidFill>
                  <a:srgbClr val="FFFFFF"/>
                </a:solidFill>
              </a:rPr>
              <a:t>Naaman</a:t>
            </a:r>
            <a:r>
              <a:rPr lang="en-US" sz="2800" b="1" dirty="0">
                <a:solidFill>
                  <a:srgbClr val="FFFFFF"/>
                </a:solidFill>
              </a:rPr>
              <a:t>) 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1791221"/>
            <a:ext cx="655196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 </a:t>
            </a:r>
            <a:r>
              <a:rPr lang="en-US" sz="4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b="1" i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70892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-32400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Jelas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(Clear)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17232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-32400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Kreatif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(Creative)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199"/>
            <a:ext cx="9144000" cy="1260257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Bagaimana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Membuat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satu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Idea yang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Hebat</a:t>
            </a:r>
            <a:endParaRPr lang="en-US" sz="36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Arthurs, Gordon-Conwell Theological Seminary, </a:t>
            </a:r>
            <a:r>
              <a:rPr lang="en-US" sz="1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SBC 15 Feb 2012</a:t>
            </a:r>
            <a:endParaRPr lang="en-US" sz="1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679751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-32400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Ringkas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Consice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09120"/>
            <a:ext cx="604790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-32400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Menarik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(Compelling)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63" grpId="0" animBg="1"/>
      <p:bldP spid="23559" grpId="0" animBg="1"/>
      <p:bldP spid="235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41</a:t>
            </a:r>
          </a:p>
        </p:txBody>
      </p:sp>
      <p:sp>
        <p:nvSpPr>
          <p:cNvPr id="6656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Contoh dari IE menuju IH</a:t>
            </a: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323528" y="1905000"/>
            <a:ext cx="4176464" cy="40318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108000" eaLnBrk="1" hangingPunct="1">
              <a:spcBef>
                <a:spcPts val="0"/>
              </a:spcBef>
            </a:pPr>
            <a:r>
              <a:rPr lang="ja-JP" altLang="en-US" sz="3200" b="1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US" altLang="ja-JP" sz="3200" b="1" dirty="0" err="1">
                <a:solidFill>
                  <a:srgbClr val="FFFF00"/>
                </a:solidFill>
                <a:latin typeface="Arial"/>
                <a:cs typeface="Arial"/>
              </a:rPr>
              <a:t>Hasil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daripada</a:t>
            </a:r>
            <a:r>
              <a:rPr lang="en-US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Samson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tidak</a:t>
            </a:r>
            <a:r>
              <a:rPr lang="en-US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bermoral</a:t>
            </a:r>
            <a:r>
              <a:rPr lang="en-US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dengan</a:t>
            </a:r>
            <a:r>
              <a:rPr lang="en-US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Delilah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adalah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penghakiman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Allah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atas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kehidupan</a:t>
            </a:r>
            <a:r>
              <a:rPr lang="en-US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di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kuil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Dagon.</a:t>
            </a:r>
            <a:r>
              <a:rPr lang="ja-JP" altLang="en-US" sz="3200" b="1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08000" eaLnBrk="1" hangingPunct="1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(Hakim-Hakim 16)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60032" y="1916832"/>
            <a:ext cx="4032448" cy="30469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108000" eaLnBrk="1" hangingPunct="1">
              <a:spcBef>
                <a:spcPts val="0"/>
              </a:spcBef>
            </a:pPr>
            <a:r>
              <a:rPr lang="ja-JP" altLang="en-US" sz="3200" b="1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Allah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menghakimi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setiap</a:t>
            </a:r>
            <a:r>
              <a:rPr lang="ja-JP" alt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‘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lelaki</a:t>
            </a:r>
            <a:r>
              <a:rPr lang="ja-JP" alt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dengan</a:t>
            </a:r>
            <a:r>
              <a:rPr lang="en-US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kelemahannya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terhadap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err="1">
                <a:solidFill>
                  <a:schemeClr val="bg1"/>
                </a:solidFill>
                <a:latin typeface="Arial"/>
                <a:cs typeface="Arial"/>
              </a:rPr>
              <a:t>wanita</a:t>
            </a:r>
            <a:r>
              <a:rPr lang="en-US" altLang="ja-JP" sz="32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ja-JP" altLang="en-US" sz="3200" b="1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endParaRPr lang="en-US" altLang="ja-JP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8000" algn="r" eaLnBrk="1" hangingPunct="1">
              <a:spcBef>
                <a:spcPts val="0"/>
              </a:spcBef>
            </a:pPr>
            <a:r>
              <a:rPr lang="en-US" sz="2800" b="1" i="1" dirty="0">
                <a:solidFill>
                  <a:schemeClr val="bg1"/>
                </a:solidFill>
                <a:latin typeface="Arial"/>
                <a:cs typeface="Arial"/>
              </a:rPr>
              <a:t>(Chuck </a:t>
            </a:r>
            <a:r>
              <a:rPr lang="en-US" sz="2800" b="1" i="1" dirty="0" err="1">
                <a:solidFill>
                  <a:schemeClr val="bg1"/>
                </a:solidFill>
                <a:latin typeface="Arial"/>
                <a:cs typeface="Arial"/>
              </a:rPr>
              <a:t>Swindoll</a:t>
            </a:r>
            <a:r>
              <a:rPr lang="en-US" sz="2800" b="1" i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862427" y="5376118"/>
            <a:ext cx="4032448" cy="107721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108000" eaLnBrk="1" hangingPunct="1">
              <a:spcBef>
                <a:spcPts val="0"/>
              </a:spcBef>
            </a:pPr>
            <a:r>
              <a:rPr lang="ja-JP" alt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MY" altLang="ja-JP" sz="3200" b="1" dirty="0" err="1" smtClean="0">
                <a:solidFill>
                  <a:srgbClr val="FFFF00"/>
                </a:solidFill>
                <a:latin typeface="Arial"/>
                <a:cs typeface="Arial"/>
              </a:rPr>
              <a:t>Apa</a:t>
            </a:r>
            <a:r>
              <a:rPr lang="en-MY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MY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dosa</a:t>
            </a:r>
            <a:r>
              <a:rPr lang="en-MY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MY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bawa</a:t>
            </a:r>
            <a:r>
              <a:rPr lang="en-MY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MY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beri</a:t>
            </a:r>
            <a:r>
              <a:rPr lang="en-MY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)? </a:t>
            </a:r>
            <a:r>
              <a:rPr lang="en-MY" altLang="ja-JP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Sengsara</a:t>
            </a:r>
            <a:r>
              <a:rPr lang="en-MY" altLang="ja-JP" sz="3200" b="1" dirty="0" smtClean="0">
                <a:solidFill>
                  <a:schemeClr val="bg1"/>
                </a:solidFill>
                <a:latin typeface="Arial"/>
                <a:cs typeface="Arial"/>
              </a:rPr>
              <a:t>!”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418512" y="4462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41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9106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Contoh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dari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 IE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menuju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 IH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1520" y="1447031"/>
            <a:ext cx="4248472" cy="5078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108000" eaLnBrk="1" hangingPunct="1">
              <a:spcBef>
                <a:spcPts val="600"/>
              </a:spcBef>
            </a:pPr>
            <a:r>
              <a:rPr lang="ja-JP" altLang="en-US" sz="2900" b="1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US" altLang="ja-JP" sz="2900" b="1" dirty="0" err="1">
                <a:solidFill>
                  <a:srgbClr val="FFFF00"/>
                </a:solidFill>
                <a:cs typeface="Arial" panose="020B0604020202020204" pitchFamily="34" charset="0"/>
              </a:rPr>
              <a:t>Sikap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murid-murid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seharusnya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pada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saat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adalah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tempat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tersembunyi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daripada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tempat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umum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seperti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dilakukan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orang </a:t>
            </a:r>
            <a:r>
              <a:rPr lang="en-US" altLang="ja-JP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Farisi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ja-JP" altLang="en-US" sz="2900" b="1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r>
              <a:rPr lang="en-US" altLang="ja-JP" sz="2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108000" algn="just" eaLnBrk="1" hangingPunct="1">
              <a:spcBef>
                <a:spcPts val="600"/>
              </a:spcBef>
            </a:pPr>
            <a:r>
              <a:rPr lang="en-US" sz="2900" b="1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900" b="1" dirty="0" err="1">
                <a:solidFill>
                  <a:schemeClr val="bg1"/>
                </a:solidFill>
                <a:cs typeface="Arial" panose="020B0604020202020204" pitchFamily="34" charset="0"/>
              </a:rPr>
              <a:t>Matius</a:t>
            </a:r>
            <a:r>
              <a:rPr lang="en-US" sz="2900" b="1" dirty="0">
                <a:solidFill>
                  <a:schemeClr val="bg1"/>
                </a:solidFill>
                <a:cs typeface="Arial" panose="020B0604020202020204" pitchFamily="34" charset="0"/>
              </a:rPr>
              <a:t> 6:5-8)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4008" y="1364283"/>
            <a:ext cx="4248472" cy="3000821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0"/>
              </a:spcBef>
            </a:pPr>
            <a:r>
              <a:rPr lang="ja-JP" altLang="en-US" sz="2700" b="1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US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ALLAH </a:t>
            </a:r>
            <a:r>
              <a:rPr lang="en-US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lebih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memberkati</a:t>
            </a:r>
            <a:r>
              <a:rPr lang="en-US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pendoa-pendoa</a:t>
            </a:r>
            <a:r>
              <a:rPr lang="en-US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melakukan</a:t>
            </a:r>
            <a:r>
              <a:rPr lang="en-US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doa</a:t>
            </a:r>
            <a:r>
              <a:rPr lang="en-US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di </a:t>
            </a:r>
            <a:r>
              <a:rPr lang="en-US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tempat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tersembunyi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daripada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tempat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umum</a:t>
            </a:r>
            <a:r>
              <a:rPr lang="en-US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ja-JP" altLang="en-US" sz="2700" b="1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endParaRPr lang="en-US" altLang="ja-JP" sz="27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72000" algn="r" eaLnBrk="1" hangingPunct="1">
              <a:spcBef>
                <a:spcPts val="0"/>
              </a:spcBef>
            </a:pPr>
            <a:r>
              <a:rPr lang="en-US" sz="2700" b="1" dirty="0">
                <a:solidFill>
                  <a:schemeClr val="bg1"/>
                </a:solidFill>
                <a:cs typeface="Arial" panose="020B0604020202020204" pitchFamily="34" charset="0"/>
              </a:rPr>
              <a:t>(#9 </a:t>
            </a:r>
            <a:r>
              <a:rPr lang="en-US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pada</a:t>
            </a:r>
            <a:r>
              <a:rPr lang="en-US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ms.</a:t>
            </a:r>
            <a:r>
              <a:rPr lang="en-US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cs typeface="Arial" panose="020B0604020202020204" pitchFamily="34" charset="0"/>
              </a:rPr>
              <a:t>37 &amp; 42)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4008" y="4509120"/>
            <a:ext cx="4248472" cy="21698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0"/>
              </a:spcBef>
            </a:pP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en-MY" altLang="ja-JP" sz="2700" b="1" dirty="0" err="1">
                <a:solidFill>
                  <a:srgbClr val="FFFF00"/>
                </a:solidFill>
                <a:cs typeface="Arial" panose="020B0604020202020204" pitchFamily="34" charset="0"/>
              </a:rPr>
              <a:t>Bagaimana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anda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boleh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dengan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berkat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Allah?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dengan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ikhlas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tidak</a:t>
            </a:r>
            <a:r>
              <a:rPr lang="en-MY" altLang="ja-JP" sz="27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700" b="1" dirty="0" err="1">
                <a:solidFill>
                  <a:schemeClr val="bg1"/>
                </a:solidFill>
                <a:cs typeface="Arial" panose="020B0604020202020204" pitchFamily="34" charset="0"/>
              </a:rPr>
              <a:t>menunjukkan</a:t>
            </a:r>
            <a:r>
              <a:rPr lang="en-MY" altLang="ja-JP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."</a:t>
            </a:r>
            <a:endParaRPr lang="en-MY" altLang="ja-JP" sz="27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8490520" y="4462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672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Contoh dari IE menuju IH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51520" y="1905000"/>
            <a:ext cx="4320480" cy="4339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400"/>
              </a:spcBef>
            </a:pPr>
            <a:r>
              <a:rPr lang="ja-JP" altLang="en-US" sz="3000" b="1" dirty="0" smtClean="0">
                <a:solidFill>
                  <a:schemeClr val="bg1"/>
                </a:solidFill>
                <a:latin typeface="+mn-lt"/>
                <a:cs typeface="Arial"/>
              </a:rPr>
              <a:t>“</a:t>
            </a:r>
            <a:r>
              <a:rPr lang="en-MY" altLang="ja-JP" sz="3000" b="1" dirty="0" err="1" smtClean="0">
                <a:solidFill>
                  <a:srgbClr val="FFFF00"/>
                </a:solidFill>
                <a:latin typeface="+mn-lt"/>
                <a:cs typeface="Arial"/>
              </a:rPr>
              <a:t>Sebab</a:t>
            </a:r>
            <a:r>
              <a:rPr lang="en-US" altLang="ja-JP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+mn-lt"/>
                <a:cs typeface="Arial"/>
              </a:rPr>
              <a:t>Yesus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membasuh</a:t>
            </a:r>
            <a:r>
              <a:rPr lang="en-US" altLang="ja-JP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kaki murid-</a:t>
            </a:r>
            <a:r>
              <a:rPr lang="en-US" altLang="ja-JP" sz="3000" b="1" dirty="0" err="1">
                <a:solidFill>
                  <a:schemeClr val="bg1"/>
                </a:solidFill>
                <a:latin typeface="+mn-lt"/>
                <a:cs typeface="Arial"/>
              </a:rPr>
              <a:t>muridNya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kerana</a:t>
            </a:r>
            <a:r>
              <a:rPr lang="en-US" altLang="ja-JP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Dia</a:t>
            </a:r>
            <a:r>
              <a:rPr lang="en-US" altLang="ja-JP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hendak</a:t>
            </a:r>
            <a:r>
              <a:rPr lang="en-US" altLang="ja-JP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memberi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teladan</a:t>
            </a:r>
            <a:r>
              <a:rPr lang="en-US" altLang="ja-JP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+mn-lt"/>
                <a:cs typeface="Arial"/>
              </a:rPr>
              <a:t>tentang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+mn-lt"/>
                <a:cs typeface="Arial"/>
              </a:rPr>
              <a:t>kasih-rendah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+mn-lt"/>
                <a:cs typeface="Arial"/>
              </a:rPr>
              <a:t>hati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+mn-lt"/>
                <a:cs typeface="Arial"/>
              </a:rPr>
              <a:t>melayani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orang lain.</a:t>
            </a:r>
            <a:r>
              <a:rPr lang="ja-JP" altLang="en-US" sz="3000" b="1" dirty="0">
                <a:solidFill>
                  <a:schemeClr val="bg1"/>
                </a:solidFill>
                <a:latin typeface="+mn-lt"/>
                <a:cs typeface="Arial"/>
              </a:rPr>
              <a:t>”</a:t>
            </a:r>
            <a:r>
              <a:rPr lang="en-US" altLang="ja-JP" sz="3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</a:p>
          <a:p>
            <a:pPr marL="72000" eaLnBrk="1" hangingPunct="1">
              <a:spcBef>
                <a:spcPts val="4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  <a:cs typeface="Arial"/>
              </a:rPr>
              <a:t>(</a:t>
            </a:r>
            <a:r>
              <a:rPr lang="en-US" sz="3000" b="1" dirty="0" err="1" smtClean="0">
                <a:solidFill>
                  <a:schemeClr val="bg1"/>
                </a:solidFill>
                <a:latin typeface="+mn-lt"/>
                <a:cs typeface="Arial"/>
              </a:rPr>
              <a:t>Yohanes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+mn-lt"/>
                <a:cs typeface="Arial"/>
              </a:rPr>
              <a:t>13:1-17)</a:t>
            </a: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4716016" y="1412776"/>
            <a:ext cx="4176464" cy="271869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200"/>
              </a:spcBef>
            </a:pPr>
            <a:r>
              <a:rPr lang="ja-JP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MY" altLang="ja-JP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Apabila</a:t>
            </a:r>
            <a:r>
              <a:rPr lang="en-MY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anda</a:t>
            </a:r>
            <a:r>
              <a:rPr lang="en-US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mengasihi</a:t>
            </a:r>
            <a:r>
              <a:rPr lang="en-US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orang </a:t>
            </a:r>
            <a:r>
              <a:rPr lang="en-US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seperti</a:t>
            </a:r>
            <a:r>
              <a:rPr lang="en-US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Yesus</a:t>
            </a:r>
            <a:r>
              <a:rPr lang="en-US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mengasihi</a:t>
            </a:r>
            <a:r>
              <a:rPr lang="en-US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anda</a:t>
            </a:r>
            <a:r>
              <a:rPr lang="en-US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tidak</a:t>
            </a:r>
            <a:r>
              <a:rPr lang="en-US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keberatan</a:t>
            </a:r>
            <a:r>
              <a:rPr lang="en-US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kotoran</a:t>
            </a:r>
            <a:r>
              <a:rPr lang="en-US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endParaRPr lang="en-US" altLang="ja-JP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72000" algn="r" eaLnBrk="1" hangingPunct="1">
              <a:spcBef>
                <a:spcPts val="200"/>
              </a:spcBef>
            </a:pPr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ms.</a:t>
            </a:r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152)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16016" y="4350583"/>
            <a:ext cx="4176464" cy="224676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200"/>
              </a:spcBef>
            </a:pPr>
            <a:r>
              <a:rPr lang="en-MY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MY" altLang="ja-JP" sz="28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Mengapa</a:t>
            </a:r>
            <a:r>
              <a:rPr lang="en-MY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tidak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keberatan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kotoran</a:t>
            </a:r>
            <a:r>
              <a:rPr lang="en-MY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 </a:t>
            </a:r>
            <a:r>
              <a:rPr lang="en-MY" altLang="ja-JP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Untuk</a:t>
            </a:r>
            <a:r>
              <a:rPr lang="en-MY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berkhidmat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dengan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rendah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diri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dengan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kasih</a:t>
            </a:r>
            <a:r>
              <a:rPr lang="en-MY" altLang="ja-JP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sayang</a:t>
            </a:r>
            <a:r>
              <a:rPr lang="en-MY" altLang="ja-JP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.”</a:t>
            </a:r>
            <a:endParaRPr lang="en-MY" altLang="ja-JP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593502"/>
            <a:ext cx="7056784" cy="60325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sz="3200" b="1" i="1" dirty="0" smtClean="0"/>
              <a:t>Proses </a:t>
            </a:r>
            <a:r>
              <a:rPr lang="en-US" sz="3200" b="1" i="1" dirty="0" err="1" smtClean="0"/>
              <a:t>Persiapan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Khutbah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Ekspositori</a:t>
            </a:r>
            <a:endParaRPr lang="en-US" sz="3200" b="1" i="1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11560" y="1420962"/>
            <a:ext cx="7920880" cy="4238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Di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atas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sekeping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kertas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isikan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13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tempat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kosong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di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bawah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-84" charset="0"/>
              <a:ea typeface="MS PGothic" pitchFamily="34" charset="-128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72863" y="5146675"/>
            <a:ext cx="11750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Belajar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Jambatan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Tujuan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22998" y="2276872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988840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2033796"/>
            <a:ext cx="1707198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</a:rPr>
              <a:t>KHUTBAH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obo" charset="0"/>
              <a:ea typeface="MS PGothic" pitchFamily="34" charset="-128"/>
            </a:endParaRP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84D"/>
                </a:solidFill>
                <a:latin typeface="Book Antiqua" pitchFamily="18" charset="0"/>
                <a:ea typeface="MS PGothic" pitchFamily="34" charset="-128"/>
              </a:rPr>
              <a:t>27-28, 251</a:t>
            </a:r>
            <a:endParaRPr lang="en-US">
              <a:solidFill>
                <a:srgbClr val="00084D"/>
              </a:solidFill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2" name="WordArt 31"/>
          <p:cNvSpPr>
            <a:spLocks noChangeArrowheads="1" noChangeShapeType="1" noTextEdit="1"/>
          </p:cNvSpPr>
          <p:nvPr/>
        </p:nvSpPr>
        <p:spPr bwMode="auto">
          <a:xfrm rot="-846088">
            <a:off x="262" y="283022"/>
            <a:ext cx="1924427" cy="6896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dist="35921" dir="2700000" sy="50000" rotWithShape="0">
                    <a:srgbClr val="875B0D">
                      <a:alpha val="74997"/>
                    </a:srgbClr>
                  </a:outerShdw>
                </a:effectLst>
                <a:latin typeface="Arial Black"/>
              </a:rPr>
              <a:t>Kuiz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520402"/>
                  </a:gs>
                </a:gsLst>
                <a:lin ang="17040000" scaled="1"/>
              </a:gradFill>
              <a:effectLst>
                <a:outerShdw dist="35921" dir="2700000" sy="50000" rotWithShape="0">
                  <a:srgbClr val="875B0D">
                    <a:alpha val="74997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4697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7" grpId="0"/>
      <p:bldP spid="49158" grpId="0" animBg="1"/>
      <p:bldP spid="49159" grpId="0" animBg="1"/>
      <p:bldP spid="49160" grpId="0" animBg="1"/>
      <p:bldP spid="49161" grpId="0"/>
      <p:bldP spid="49162" grpId="0"/>
      <p:bldP spid="49163" grpId="0"/>
      <p:bldP spid="49164" grpId="0" animBg="1"/>
      <p:bldP spid="49165" grpId="0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346504" y="19472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Contoh dari IE menuju IH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9512" y="1556792"/>
            <a:ext cx="4104456" cy="47346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200"/>
              </a:spcBef>
            </a:pPr>
            <a:r>
              <a:rPr lang="ja-JP" alt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MY" altLang="ja-JP" sz="30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Sebab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schemeClr val="bg1"/>
                </a:solidFill>
                <a:cs typeface="Arial" panose="020B0604020202020204" pitchFamily="34" charset="0"/>
              </a:rPr>
              <a:t>Paulus </a:t>
            </a:r>
            <a:r>
              <a:rPr lang="en-US" altLang="ja-JP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berhenti</a:t>
            </a:r>
            <a:r>
              <a:rPr lang="en-US" altLang="ja-JP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US" altLang="ja-JP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untuk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kecacatan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fizikalnya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dilenyapkan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adalah</a:t>
            </a:r>
            <a:r>
              <a:rPr lang="en-US" altLang="ja-JP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kerana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mula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menghargai</a:t>
            </a:r>
            <a:r>
              <a:rPr lang="en-US" altLang="ja-JP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rendah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diri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dan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kekuatan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dibina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pada</a:t>
            </a:r>
            <a:r>
              <a:rPr lang="en-US" altLang="ja-JP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-Nya.</a:t>
            </a:r>
            <a:r>
              <a:rPr lang="ja-JP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endParaRPr lang="en-US" altLang="ja-JP" sz="3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72000" algn="just" eaLnBrk="1" hangingPunct="1">
              <a:spcBef>
                <a:spcPts val="200"/>
              </a:spcBef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(2 Kor. 12:7-10)</a:t>
            </a: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4427984" y="1196752"/>
            <a:ext cx="4536504" cy="331885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200"/>
              </a:spcBef>
            </a:pPr>
            <a:r>
              <a:rPr lang="en-MY" altLang="ja-JP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MY" altLang="ja-JP" sz="2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Perkara</a:t>
            </a:r>
            <a:r>
              <a:rPr lang="en-MY" altLang="ja-JP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yang </a:t>
            </a:r>
            <a:r>
              <a:rPr lang="en-MY" altLang="ja-JP" sz="2600" b="1" i="1" dirty="0">
                <a:solidFill>
                  <a:schemeClr val="bg1"/>
                </a:solidFill>
                <a:cs typeface="Arial" panose="020B0604020202020204" pitchFamily="34" charset="0"/>
              </a:rPr>
              <a:t>paling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anda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kepada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ALLAH 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yang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akan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mengeluarkan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dalam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hidup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anda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adalah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perkara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yang paling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anda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ingin</a:t>
            </a:r>
            <a:r>
              <a:rPr lang="en-MY" altLang="ja-JP" sz="2600" b="1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simpan</a:t>
            </a:r>
            <a:r>
              <a:rPr lang="en-MY" altLang="ja-JP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.”</a:t>
            </a:r>
            <a:endParaRPr lang="en-US" sz="2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72000" eaLnBrk="1" hangingPunct="1">
              <a:spcBef>
                <a:spcPts val="200"/>
              </a:spcBef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(Dr.  Don Sunukjian, </a:t>
            </a:r>
            <a:r>
              <a:rPr lang="en-US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Seminari</a:t>
            </a: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 Talbot)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27984" y="4653136"/>
            <a:ext cx="4522336" cy="2092881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72000" eaLnBrk="1" hangingPunct="1">
              <a:spcBef>
                <a:spcPts val="200"/>
              </a:spcBef>
            </a:pPr>
            <a:r>
              <a:rPr lang="en-MY" altLang="ja-JP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MY" altLang="ja-JP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Mengapa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berhenti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berdoa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?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Untuk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berhargai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merendah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diri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dan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kekuatan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lebih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daripada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doa</a:t>
            </a:r>
            <a:r>
              <a:rPr lang="en-MY" altLang="ja-JP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MY" altLang="ja-JP" sz="2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menjawab</a:t>
            </a:r>
            <a:r>
              <a:rPr lang="en-MY" altLang="ja-JP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endParaRPr lang="en-US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0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Efesus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38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rgbClr val="FFFFFF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679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1197099"/>
            <a:ext cx="7812087" cy="22319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800" b="1" dirty="0" smtClean="0">
                <a:solidFill>
                  <a:srgbClr val="FFFFFF"/>
                </a:solidFill>
              </a:rPr>
              <a:t>“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4</a:t>
            </a:r>
            <a:r>
              <a:rPr lang="en-US" sz="2800" b="1" dirty="0" smtClean="0">
                <a:solidFill>
                  <a:srgbClr val="FFFFFF"/>
                </a:solidFill>
              </a:rPr>
              <a:t> Hai </a:t>
            </a:r>
            <a:r>
              <a:rPr lang="en-US" sz="2800" b="1" dirty="0" err="1" smtClean="0">
                <a:solidFill>
                  <a:srgbClr val="FFFFFF"/>
                </a:solidFill>
              </a:rPr>
              <a:t>bapa-bapa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janganlah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perlakukan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anak-anak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kamu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sedemikian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rupa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sehingga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menjadi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marah</a:t>
            </a:r>
            <a:r>
              <a:rPr lang="en-US" sz="2800" b="1" dirty="0" smtClean="0">
                <a:solidFill>
                  <a:srgbClr val="FFFFFF"/>
                </a:solidFill>
              </a:rPr>
              <a:t>. </a:t>
            </a:r>
            <a:r>
              <a:rPr lang="en-US" sz="2800" b="1" dirty="0" err="1" smtClean="0">
                <a:solidFill>
                  <a:srgbClr val="FFFFFF"/>
                </a:solidFill>
              </a:rPr>
              <a:t>Sebaliknya</a:t>
            </a:r>
            <a:r>
              <a:rPr lang="en-US" sz="2800" b="1" dirty="0" smtClean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didiklah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ajaran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dan</a:t>
            </a:r>
            <a:r>
              <a:rPr lang="en-US" sz="2800" b="1" dirty="0">
                <a:solidFill>
                  <a:srgbClr val="FFFFFF"/>
                </a:solidFill>
              </a:rPr>
              <a:t>	</a:t>
            </a:r>
            <a:r>
              <a:rPr lang="en-US" sz="2800" b="1" dirty="0" err="1" smtClean="0">
                <a:solidFill>
                  <a:srgbClr val="FFFFFF"/>
                </a:solidFill>
              </a:rPr>
              <a:t>nasihat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Tuhan</a:t>
            </a:r>
            <a:r>
              <a:rPr lang="en-US" sz="2800" b="1" dirty="0" smtClean="0">
                <a:solidFill>
                  <a:srgbClr val="FFFFFF"/>
                </a:solidFill>
              </a:rPr>
              <a:t>“</a:t>
            </a:r>
          </a:p>
          <a:p>
            <a:pPr algn="r">
              <a:spcBef>
                <a:spcPts val="400"/>
              </a:spcBef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Alkitab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Berita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Bible Society of Malaysia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52578" name="Picture 2" descr="https://www.bible.com/assets/footnot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86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251520" y="2852936"/>
            <a:ext cx="8712968" cy="2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68000" indent="-468000">
              <a:spcBef>
                <a:spcPts val="1800"/>
              </a:spcBef>
              <a:buFontTx/>
              <a:buAutoNum type="romanUcPeriod"/>
              <a:defRPr/>
            </a:pPr>
            <a:r>
              <a:rPr lang="en-US" b="1" u="sng" dirty="0" err="1" smtClean="0">
                <a:solidFill>
                  <a:srgbClr val="FFFFFF"/>
                </a:solidFill>
              </a:rPr>
              <a:t>Negatif</a:t>
            </a:r>
            <a:r>
              <a:rPr lang="en-US" b="1" dirty="0" smtClean="0">
                <a:solidFill>
                  <a:srgbClr val="FFFFFF"/>
                </a:solidFill>
              </a:rPr>
              <a:t>:  </a:t>
            </a:r>
            <a:r>
              <a:rPr lang="en-US" b="1" dirty="0" smtClean="0">
                <a:solidFill>
                  <a:srgbClr val="CECEEF"/>
                </a:solidFill>
              </a:rPr>
              <a:t>Cara </a:t>
            </a: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di </a:t>
            </a:r>
            <a:r>
              <a:rPr lang="en-US" b="1" dirty="0" err="1" smtClean="0">
                <a:solidFill>
                  <a:srgbClr val="FFFFFF"/>
                </a:solidFill>
              </a:rPr>
              <a:t>Efesus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membesarkan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anak-anak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adalah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dengan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CCFFCC"/>
                </a:solidFill>
              </a:rPr>
              <a:t>bukan</a:t>
            </a:r>
            <a:r>
              <a:rPr lang="en-US" b="1" dirty="0">
                <a:solidFill>
                  <a:srgbClr val="CCFFCC"/>
                </a:solidFill>
              </a:rPr>
              <a:t> </a:t>
            </a:r>
            <a:r>
              <a:rPr lang="en-US" b="1" dirty="0" err="1">
                <a:solidFill>
                  <a:srgbClr val="CCFFCC"/>
                </a:solidFill>
              </a:rPr>
              <a:t>memprovokasi</a:t>
            </a:r>
            <a:r>
              <a:rPr lang="en-US" b="1" dirty="0">
                <a:solidFill>
                  <a:srgbClr val="CCFFCC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 (4a</a:t>
            </a:r>
            <a:r>
              <a:rPr lang="en-US" b="1" dirty="0">
                <a:solidFill>
                  <a:srgbClr val="FFFFFF"/>
                </a:solidFill>
              </a:rPr>
              <a:t>).</a:t>
            </a:r>
          </a:p>
          <a:p>
            <a:pPr marL="468000" indent="-468000">
              <a:spcBef>
                <a:spcPts val="1800"/>
              </a:spcBef>
              <a:buFontTx/>
              <a:buAutoNum type="romanUcPeriod" startAt="2"/>
              <a:defRPr/>
            </a:pPr>
            <a:r>
              <a:rPr lang="en-US" b="1" u="sng" dirty="0" err="1" smtClean="0">
                <a:solidFill>
                  <a:srgbClr val="FFFFFF"/>
                </a:solidFill>
              </a:rPr>
              <a:t>Positif</a:t>
            </a:r>
            <a:r>
              <a:rPr lang="en-US" b="1" dirty="0" smtClean="0">
                <a:solidFill>
                  <a:srgbClr val="FFFFFF"/>
                </a:solidFill>
              </a:rPr>
              <a:t>:  </a:t>
            </a:r>
            <a:r>
              <a:rPr lang="en-US" b="1" dirty="0" smtClean="0">
                <a:solidFill>
                  <a:srgbClr val="CECEEF"/>
                </a:solidFill>
              </a:rPr>
              <a:t>Cara </a:t>
            </a: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Efesus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membesarkan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anak-anak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adalah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dengan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membimbing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di </a:t>
            </a:r>
            <a:r>
              <a:rPr lang="en-US" b="1" dirty="0" err="1" smtClean="0">
                <a:solidFill>
                  <a:srgbClr val="FFFFFF"/>
                </a:solidFill>
              </a:rPr>
              <a:t>jalan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Tuhan</a:t>
            </a:r>
            <a:r>
              <a:rPr lang="en-US" b="1" dirty="0" smtClean="0">
                <a:solidFill>
                  <a:srgbClr val="FFFFFF"/>
                </a:solidFill>
              </a:rPr>
              <a:t> (</a:t>
            </a:r>
            <a:r>
              <a:rPr lang="en-US" b="1" dirty="0">
                <a:solidFill>
                  <a:srgbClr val="FFFFFF"/>
                </a:solidFill>
              </a:rPr>
              <a:t>4b-c</a:t>
            </a:r>
            <a:r>
              <a:rPr lang="en-US" b="1" dirty="0" smtClean="0">
                <a:solidFill>
                  <a:srgbClr val="FFFFFF"/>
                </a:solidFill>
              </a:rPr>
              <a:t>).</a:t>
            </a:r>
            <a:endParaRPr lang="en-US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628800"/>
            <a:ext cx="8784976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b="1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b="1" spc="10" dirty="0" smtClean="0">
                <a:solidFill>
                  <a:srgbClr val="CECE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bapa-bapa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Efesus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patut</a:t>
            </a:r>
            <a:r>
              <a:rPr lang="en-US" b="1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membesarkan</a:t>
            </a:r>
            <a:r>
              <a:rPr lang="en-US" b="1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anak-anak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membimbing</a:t>
            </a:r>
            <a:r>
              <a:rPr lang="en-US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US" b="1" spc="1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memprovokasi</a:t>
            </a:r>
            <a:r>
              <a:rPr lang="en-US" b="1" spc="1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5445224"/>
            <a:ext cx="8892480" cy="11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00000" lvl="1" indent="-432000">
              <a:spcBef>
                <a:spcPts val="400"/>
              </a:spcBef>
              <a:buFont typeface="+mj-lt"/>
              <a:buAutoNum type="alphaUcPeriod"/>
            </a:pPr>
            <a:r>
              <a:rPr lang="en-US" sz="2300" b="1" dirty="0" err="1" smtClean="0">
                <a:solidFill>
                  <a:srgbClr val="FFFFFF"/>
                </a:solidFill>
              </a:rPr>
              <a:t>Bapa-bapa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</a:rPr>
              <a:t>Efesus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</a:rPr>
              <a:t>harus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melatih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</a:rPr>
              <a:t>anak-anak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</a:rPr>
              <a:t>mereka</a:t>
            </a:r>
            <a:r>
              <a:rPr lang="en-US" sz="2300" b="1" dirty="0" smtClean="0">
                <a:solidFill>
                  <a:srgbClr val="FFFFFF"/>
                </a:solidFill>
              </a:rPr>
              <a:t> (4b).</a:t>
            </a:r>
          </a:p>
          <a:p>
            <a:pPr marL="900000" lvl="1" indent="-432000">
              <a:spcBef>
                <a:spcPts val="400"/>
              </a:spcBef>
              <a:buFont typeface="+mj-lt"/>
              <a:buAutoNum type="alphaUcPeriod"/>
            </a:pPr>
            <a:r>
              <a:rPr lang="en-US" sz="2300" b="1" dirty="0" err="1" smtClean="0">
                <a:solidFill>
                  <a:srgbClr val="FFFFFF"/>
                </a:solidFill>
              </a:rPr>
              <a:t>Bapa-bapa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 err="1">
                <a:solidFill>
                  <a:srgbClr val="FFFFFF"/>
                </a:solidFill>
              </a:rPr>
              <a:t>Efesus</a:t>
            </a:r>
            <a:r>
              <a:rPr lang="en-US" sz="2300" b="1" dirty="0">
                <a:solidFill>
                  <a:srgbClr val="FFFFFF"/>
                </a:solidFill>
              </a:rPr>
              <a:t> </a:t>
            </a:r>
            <a:r>
              <a:rPr lang="en-US" sz="2300" b="1" dirty="0" err="1">
                <a:solidFill>
                  <a:srgbClr val="FFFFFF"/>
                </a:solidFill>
              </a:rPr>
              <a:t>perlu</a:t>
            </a:r>
            <a:r>
              <a:rPr lang="en-US" sz="2300" b="1" dirty="0">
                <a:solidFill>
                  <a:srgbClr val="FFFFFF"/>
                </a:solidFill>
              </a:rPr>
              <a:t> </a:t>
            </a:r>
            <a:r>
              <a:rPr lang="en-US" sz="2300" b="1" dirty="0" err="1">
                <a:solidFill>
                  <a:srgbClr val="FFFF00"/>
                </a:solidFill>
              </a:rPr>
              <a:t>mengarahkan</a:t>
            </a:r>
            <a:r>
              <a:rPr lang="en-US" sz="2300" b="1" dirty="0">
                <a:solidFill>
                  <a:srgbClr val="FFFFFF"/>
                </a:solidFill>
              </a:rPr>
              <a:t> </a:t>
            </a:r>
            <a:r>
              <a:rPr lang="en-US" sz="2300" b="1" dirty="0" err="1">
                <a:solidFill>
                  <a:srgbClr val="FFFFFF"/>
                </a:solidFill>
              </a:rPr>
              <a:t>anak-anak</a:t>
            </a:r>
            <a:r>
              <a:rPr lang="en-US" sz="2300" b="1" dirty="0">
                <a:solidFill>
                  <a:srgbClr val="FFFFFF"/>
                </a:solidFill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</a:rPr>
              <a:t>mereka</a:t>
            </a:r>
            <a:r>
              <a:rPr lang="en-US" sz="2300" b="1" dirty="0" smtClean="0">
                <a:solidFill>
                  <a:srgbClr val="FFFFFF"/>
                </a:solidFill>
              </a:rPr>
              <a:t> </a:t>
            </a:r>
            <a:r>
              <a:rPr lang="en-US" sz="2300" b="1" dirty="0">
                <a:solidFill>
                  <a:srgbClr val="FFFFFF"/>
                </a:solidFill>
              </a:rPr>
              <a:t>di </a:t>
            </a:r>
            <a:r>
              <a:rPr lang="en-US" sz="2300" b="1" dirty="0" err="1">
                <a:solidFill>
                  <a:srgbClr val="FFFFFF"/>
                </a:solidFill>
              </a:rPr>
              <a:t>jalan</a:t>
            </a:r>
            <a:r>
              <a:rPr lang="en-US" sz="2300" b="1" dirty="0">
                <a:solidFill>
                  <a:srgbClr val="FFFFFF"/>
                </a:solidFill>
              </a:rPr>
              <a:t> </a:t>
            </a:r>
            <a:r>
              <a:rPr lang="en-US" sz="2300" b="1" dirty="0" err="1">
                <a:solidFill>
                  <a:srgbClr val="FFFFFF"/>
                </a:solidFill>
              </a:rPr>
              <a:t>Tuhan</a:t>
            </a:r>
            <a:r>
              <a:rPr lang="en-US" sz="2300" b="1" dirty="0">
                <a:solidFill>
                  <a:srgbClr val="FFFFFF"/>
                </a:solidFill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</a:rPr>
              <a:t> (4c).</a:t>
            </a:r>
            <a:endParaRPr lang="en-US" sz="2300" b="1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DUT (Idea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Takwil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Efesus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67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4. 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Jambatan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Tujuan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Efesus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6:4)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52936"/>
            <a:ext cx="3979168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Efesus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membesarkan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anak-anak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membimbing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bukannya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memprovokasi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88024" y="2852936"/>
            <a:ext cx="4127376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MP: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Ayah,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berleter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mengajar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3648" y="1118592"/>
            <a:ext cx="6356176" cy="1734344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Diharap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Pendengar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Menjawab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Bapa-bapa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menggantikan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memprovokasi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bimbingan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700808"/>
          </a:xfrm>
          <a:solidFill>
            <a:srgbClr val="000000"/>
          </a:solidFill>
        </p:spPr>
        <p:txBody>
          <a:bodyPr anchor="ctr"/>
          <a:lstStyle/>
          <a:p>
            <a:pPr marL="36000" algn="l" eaLnBrk="1" hangingPunct="1"/>
            <a:r>
              <a:rPr lang="en-US" sz="2400" u="sng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Idea </a:t>
            </a:r>
            <a:r>
              <a:rPr lang="en-US" sz="2400" u="sng" spc="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takwil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2400" spc="2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Sebab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gereja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harus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seorang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Kristian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berdosa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betul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kerana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pemulihan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dilakukan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sebagai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lanjutan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daripada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kuasa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Tuhan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  <a:r>
              <a:rPr kumimoji="0"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endParaRPr kumimoji="0" lang="en-US" sz="2400" spc="2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1250" name="Picture 2" descr="handsh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51520" y="1889720"/>
            <a:ext cx="8746430" cy="341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/>
          <a:lstStyle/>
          <a:p>
            <a:pPr marL="504000" lvl="1" indent="-504000">
              <a:spcBef>
                <a:spcPts val="1200"/>
              </a:spcBef>
              <a:buFont typeface="+mj-lt"/>
              <a:buAutoNum type="romanUcPeriod"/>
              <a:defRPr/>
            </a:pP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(15-17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) 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Cara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di mana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gereja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betul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perlu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memulihkan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seorang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Kristian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berdosa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adalah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dengan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menjaga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perkara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itu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sebagai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perkara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seperibadi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yang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mungkin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.</a:t>
            </a:r>
          </a:p>
          <a:p>
            <a:pPr marL="504000" lvl="1" indent="-504000">
              <a:spcBef>
                <a:spcPts val="1800"/>
              </a:spcBef>
              <a:buFont typeface="+mj-lt"/>
              <a:buAutoNum type="romanUcPeriod"/>
              <a:defRPr/>
            </a:pP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(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18-20 ) 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Sebab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gereja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boleh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memulihkan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atau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terus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berusaha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untuk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memulihkan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orang yang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beriman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yang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tidak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bertanggungjawab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kerana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ia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bertindak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sebagai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lanjutan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daripada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kuasa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</a:t>
            </a:r>
            <a:r>
              <a:rPr lang="en-US" sz="2600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ALLAH </a:t>
            </a:r>
            <a:r>
              <a:rPr lang="en-US" sz="2600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sendiri</a:t>
            </a:r>
            <a:r>
              <a:rPr lang="en-US" sz="2600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.</a:t>
            </a:r>
          </a:p>
        </p:txBody>
      </p:sp>
      <p:sp>
        <p:nvSpPr>
          <p:cNvPr id="18125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342897" y="5830888"/>
            <a:ext cx="4389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Matius</a:t>
            </a:r>
            <a:r>
              <a:rPr lang="en-US" sz="4400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 18:15-20</a:t>
            </a:r>
          </a:p>
        </p:txBody>
      </p:sp>
    </p:spTree>
    <p:extLst>
      <p:ext uri="{BB962C8B-B14F-4D97-AF65-F5344CB8AC3E}">
        <p14:creationId xmlns:p14="http://schemas.microsoft.com/office/powerpoint/2010/main" val="377017166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4859" y="3708400"/>
            <a:ext cx="4211637" cy="3149600"/>
          </a:xfrm>
          <a:solidFill>
            <a:srgbClr val="000514"/>
          </a:solidFill>
          <a:effectLst>
            <a:outerShdw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 smtClean="0">
                <a:solidFill>
                  <a:schemeClr val="bg1"/>
                </a:solidFill>
              </a:rPr>
              <a:t>Bagaimana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kita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rgbClr val="FFFF43"/>
                </a:solidFill>
              </a:rPr>
              <a:t>memulihkan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pendosa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Kristan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dengan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betul</a:t>
            </a:r>
            <a:r>
              <a:rPr lang="en-US" sz="4000" b="1" dirty="0" smtClean="0">
                <a:solidFill>
                  <a:schemeClr val="bg1"/>
                </a:solidFill>
              </a:rPr>
              <a:t>? </a:t>
            </a:r>
            <a:endParaRPr lang="en-US" sz="360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122882" name="Picture 2" descr="mending_your_broken_heart.jpg"/>
          <p:cNvPicPr>
            <a:picLocks noChangeAspect="1"/>
          </p:cNvPicPr>
          <p:nvPr/>
        </p:nvPicPr>
        <p:blipFill rotWithShape="1">
          <a:blip r:embed="rId4" cstate="print"/>
          <a:srcRect r="9391"/>
          <a:stretch/>
        </p:blipFill>
        <p:spPr bwMode="auto">
          <a:xfrm>
            <a:off x="0" y="3357563"/>
            <a:ext cx="474679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36512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000" eaLnBrk="1" hangingPunct="1">
              <a:defRPr/>
            </a:pP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Soalan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Pertama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Kita Hari 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Ini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untuk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ayat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15-17)</a:t>
            </a:r>
            <a:endParaRPr lang="en-US" sz="2900" dirty="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2888" name="Text Box 15"/>
          <p:cNvSpPr txBox="1">
            <a:spLocks noChangeArrowheads="1"/>
          </p:cNvSpPr>
          <p:nvPr/>
        </p:nvSpPr>
        <p:spPr bwMode="auto">
          <a:xfrm>
            <a:off x="8460432" y="14709"/>
            <a:ext cx="714375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34d</a:t>
            </a:r>
            <a:endParaRPr lang="en-US" dirty="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92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355976" y="830317"/>
            <a:ext cx="45005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4800" b="1" dirty="0" smtClean="0">
                <a:solidFill>
                  <a:srgbClr val="000000"/>
                </a:solidFill>
              </a:rPr>
              <a:t>I.  </a:t>
            </a:r>
            <a:r>
              <a:rPr lang="en-US" sz="4800" b="1" dirty="0" err="1" smtClean="0">
                <a:solidFill>
                  <a:srgbClr val="000000"/>
                </a:solidFill>
              </a:rPr>
              <a:t>Pastikan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perkara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itu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sebagai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seperibadi</a:t>
            </a:r>
            <a:endParaRPr lang="en-US" sz="4800" b="1" dirty="0" smtClean="0">
              <a:solidFill>
                <a:srgbClr val="000000"/>
              </a:solidFill>
            </a:endParaRPr>
          </a:p>
          <a:p>
            <a:pPr algn="r"/>
            <a:r>
              <a:rPr lang="en-US" sz="4800" b="1" dirty="0" smtClean="0">
                <a:solidFill>
                  <a:srgbClr val="000000"/>
                </a:solidFill>
              </a:rPr>
              <a:t>yang</a:t>
            </a:r>
          </a:p>
          <a:p>
            <a:pPr algn="r"/>
            <a:r>
              <a:rPr lang="en-US" sz="4800" b="1" dirty="0" err="1" smtClean="0">
                <a:solidFill>
                  <a:srgbClr val="000000"/>
                </a:solidFill>
              </a:rPr>
              <a:t>mungkin</a:t>
            </a:r>
            <a:endParaRPr lang="en-US" sz="4800" b="1" dirty="0" smtClean="0">
              <a:solidFill>
                <a:srgbClr val="000000"/>
              </a:solidFill>
            </a:endParaRPr>
          </a:p>
          <a:p>
            <a:pPr algn="r"/>
            <a:r>
              <a:rPr lang="en-US" sz="4800" b="1" dirty="0" smtClean="0">
                <a:solidFill>
                  <a:srgbClr val="000000"/>
                </a:solidFill>
              </a:rPr>
              <a:t> (15-17</a:t>
            </a:r>
            <a:r>
              <a:rPr lang="en-US" sz="4800" b="1" dirty="0">
                <a:solidFill>
                  <a:srgbClr val="000000"/>
                </a:solidFill>
              </a:rPr>
              <a:t>).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cs typeface="Arial" charset="0"/>
              </a:rPr>
              <a:t>34d</a:t>
            </a:r>
            <a:endParaRPr lang="en-US" b="1" kern="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453008" y="1305272"/>
            <a:ext cx="8367464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77800">
                    <a:srgbClr val="1F0769"/>
                  </a:glow>
                </a:effectLst>
                <a:latin typeface="Impact"/>
                <a:ea typeface="Impact"/>
                <a:cs typeface="Impact"/>
              </a:rPr>
              <a:t>Pemulihan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77800">
                    <a:srgbClr val="1F0769"/>
                  </a:glow>
                </a:effectLst>
                <a:latin typeface="Impact"/>
                <a:ea typeface="Impact"/>
                <a:cs typeface="Impact"/>
              </a:rPr>
              <a:t>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77800">
                  <a:srgbClr val="1F0769"/>
                </a:glo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251520" y="771872"/>
            <a:ext cx="6126832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6600" b="1" dirty="0" err="1" smtClean="0">
                <a:solidFill>
                  <a:srgbClr val="1F0769"/>
                </a:solidFill>
                <a:latin typeface="Verdana" charset="0"/>
                <a:ea typeface="Osaka" charset="0"/>
              </a:rPr>
              <a:t>Matlamat</a:t>
            </a:r>
            <a:r>
              <a:rPr lang="en-US" sz="6600" b="1" dirty="0" smtClean="0">
                <a:solidFill>
                  <a:srgbClr val="1F0769"/>
                </a:solidFill>
                <a:latin typeface="Verdana" charset="0"/>
                <a:ea typeface="Osaka" charset="0"/>
              </a:rPr>
              <a:t> Kami:</a:t>
            </a:r>
            <a:endParaRPr lang="en-US" sz="4400" dirty="0">
              <a:solidFill>
                <a:srgbClr val="1F0769"/>
              </a:solidFill>
              <a:latin typeface="Verdana" charset="0"/>
              <a:ea typeface="Osaka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88424" y="19472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34d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2" y="124272"/>
            <a:ext cx="8077200" cy="1648544"/>
          </a:xfrm>
        </p:spPr>
        <p:txBody>
          <a:bodyPr/>
          <a:lstStyle/>
          <a:p>
            <a:pPr marL="72000" eaLnBrk="1" hangingPunct="1"/>
            <a:r>
              <a:rPr lang="en-US" sz="48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4 </a:t>
            </a:r>
            <a:r>
              <a:rPr lang="en-US" sz="48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langkah</a:t>
            </a:r>
            <a:r>
              <a:rPr lang="en-US" sz="48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Proses </a:t>
            </a:r>
            <a:r>
              <a:rPr lang="en-US" sz="48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Pemulihan</a:t>
            </a:r>
            <a:r>
              <a:rPr lang="en-US" sz="48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Tuhan</a:t>
            </a:r>
            <a:r>
              <a:rPr lang="en-US" sz="48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…</a:t>
            </a:r>
            <a:endParaRPr lang="en-US" sz="4800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365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05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3655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72000" eaLnBrk="1" hangingPunct="1">
              <a:lnSpc>
                <a:spcPct val="90000"/>
              </a:lnSpc>
            </a:pP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…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mendedahkan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isu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itu</a:t>
            </a:r>
            <a:endParaRPr lang="en-US" sz="4200" b="1" dirty="0" smtClean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  <a:p>
            <a:pPr marL="72000" eaLnBrk="1" hangingPunct="1">
              <a:lnSpc>
                <a:spcPct val="90000"/>
              </a:lnSpc>
            </a:pP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kepada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lebih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ramai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pada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setiap</a:t>
            </a:r>
            <a:r>
              <a:rPr lang="en-US" sz="4200" b="1" dirty="0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200" b="1" dirty="0" err="1" smtClean="0">
                <a:solidFill>
                  <a:srgbClr val="000099"/>
                </a:solidFill>
                <a:latin typeface="Arial" charset="0"/>
                <a:ea typeface="ＭＳ Ｐゴシック" charset="0"/>
              </a:rPr>
              <a:t>langkah</a:t>
            </a:r>
            <a:endParaRPr lang="en-US" sz="4200" b="1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8388424" y="44624"/>
            <a:ext cx="7143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34d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32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conflicresolu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" y="4176464"/>
            <a:ext cx="9144000" cy="2636912"/>
          </a:xfrm>
          <a:solidFill>
            <a:srgbClr val="000000"/>
          </a:solidFill>
          <a:effectLst>
            <a:outerShdw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i="1" dirty="0" err="1" smtClean="0">
                <a:solidFill>
                  <a:schemeClr val="bg1"/>
                </a:solidFill>
              </a:rPr>
              <a:t>Peralihan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dari</a:t>
            </a:r>
            <a:r>
              <a:rPr lang="en-US" sz="3600" b="1" i="1" dirty="0" smtClean="0">
                <a:solidFill>
                  <a:schemeClr val="bg1"/>
                </a:solidFill>
              </a:rPr>
              <a:t> Mata </a:t>
            </a:r>
            <a:r>
              <a:rPr lang="en-US" sz="3600" b="1" i="1" dirty="0" err="1" smtClean="0">
                <a:solidFill>
                  <a:schemeClr val="bg1"/>
                </a:solidFill>
              </a:rPr>
              <a:t>Utama</a:t>
            </a:r>
            <a:r>
              <a:rPr lang="en-US" sz="3600" b="1" i="1" dirty="0" smtClean="0">
                <a:solidFill>
                  <a:schemeClr val="bg1"/>
                </a:solidFill>
              </a:rPr>
              <a:t>: </a:t>
            </a:r>
            <a:br>
              <a:rPr lang="en-US" sz="3600" b="1" i="1" dirty="0" smtClean="0">
                <a:solidFill>
                  <a:schemeClr val="bg1"/>
                </a:solidFill>
              </a:rPr>
            </a:br>
            <a:r>
              <a:rPr lang="en-US" sz="3600" b="1" i="1" dirty="0" err="1" smtClean="0">
                <a:solidFill>
                  <a:schemeClr val="bg1"/>
                </a:solidFill>
              </a:rPr>
              <a:t>Soalan</a:t>
            </a:r>
            <a:r>
              <a:rPr lang="en-US" sz="3600" b="1" i="1" dirty="0" smtClean="0">
                <a:solidFill>
                  <a:schemeClr val="bg1"/>
                </a:solidFill>
              </a:rPr>
              <a:t> 2 kami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dijawab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dalam</a:t>
            </a:r>
            <a:r>
              <a:rPr lang="en-US" sz="3600" b="1" i="1" dirty="0" smtClean="0">
                <a:solidFill>
                  <a:schemeClr val="bg1"/>
                </a:solidFill>
              </a:rPr>
              <a:t/>
            </a:r>
            <a:br>
              <a:rPr lang="en-US" sz="3600" b="1" i="1" dirty="0" smtClean="0">
                <a:solidFill>
                  <a:schemeClr val="bg1"/>
                </a:solidFill>
              </a:rPr>
            </a:br>
            <a:r>
              <a:rPr lang="en-US" sz="3600" b="1" i="1" dirty="0" err="1" smtClean="0">
                <a:solidFill>
                  <a:schemeClr val="bg1"/>
                </a:solidFill>
              </a:rPr>
              <a:t>ayat-ayat</a:t>
            </a:r>
            <a:r>
              <a:rPr lang="en-US" sz="3600" b="1" i="1" dirty="0" smtClean="0">
                <a:solidFill>
                  <a:schemeClr val="bg1"/>
                </a:solidFill>
              </a:rPr>
              <a:t> 18-20</a:t>
            </a:r>
            <a:r>
              <a:rPr lang="en-US" sz="3600" b="1" i="1" dirty="0">
                <a:solidFill>
                  <a:schemeClr val="bg1"/>
                </a:solidFill>
              </a:rPr>
              <a:t>: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i="1" dirty="0" err="1">
                <a:solidFill>
                  <a:srgbClr val="FFFF43"/>
                </a:solidFill>
              </a:rPr>
              <a:t>M</a:t>
            </a:r>
            <a:r>
              <a:rPr lang="en-US" sz="3600" b="1" i="1" dirty="0" err="1" smtClean="0">
                <a:solidFill>
                  <a:srgbClr val="FFFF43"/>
                </a:solidFill>
              </a:rPr>
              <a:t>engapa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perlu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memulihkan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pendosa</a:t>
            </a:r>
            <a:r>
              <a:rPr lang="en-US" sz="3600" b="1" dirty="0" smtClean="0">
                <a:solidFill>
                  <a:schemeClr val="bg1"/>
                </a:solidFill>
              </a:rPr>
              <a:t> Kristian </a:t>
            </a:r>
            <a:r>
              <a:rPr lang="en-US" sz="3600" b="1" dirty="0" err="1" smtClean="0">
                <a:solidFill>
                  <a:schemeClr val="bg1"/>
                </a:solidFill>
              </a:rPr>
              <a:t>dengan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betul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6979" name="Text Box 15"/>
          <p:cNvSpPr txBox="1">
            <a:spLocks noChangeArrowheads="1"/>
          </p:cNvSpPr>
          <p:nvPr/>
        </p:nvSpPr>
        <p:spPr bwMode="auto">
          <a:xfrm>
            <a:off x="8388424" y="76200"/>
            <a:ext cx="69923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ea typeface="MS PGothic" pitchFamily="34" charset="-128"/>
              </a:rPr>
              <a:t>34c</a:t>
            </a:r>
            <a:endParaRPr lang="en-US" dirty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4560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432581" y="573381"/>
            <a:ext cx="3600450" cy="252028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107504" y="260648"/>
            <a:ext cx="25202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Penceramah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kita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pada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hari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adalah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seorang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graduan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SBC. </a:t>
            </a:r>
            <a:r>
              <a:rPr lang="en-US" sz="2000" b="1" dirty="0" err="1" smtClean="0">
                <a:solidFill>
                  <a:srgbClr val="000000"/>
                </a:solidFill>
              </a:rPr>
              <a:t>Maka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boleh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yakin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khutbahnya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adalah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jelas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disediakan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dengan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teliti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dan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disokong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oleh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pemahaman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Tahu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tujuan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chemeClr val="bg1"/>
                </a:solidFill>
                <a:ea typeface="ＭＳ Ｐゴシック" pitchFamily="34" charset="-128"/>
              </a:rPr>
              <a:t>anda!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34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1" descr="unitycooperation1-300x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-4297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1772816"/>
            <a:ext cx="4770437" cy="1367929"/>
          </a:xfrm>
        </p:spPr>
        <p:txBody>
          <a:bodyPr anchor="t"/>
          <a:lstStyle/>
          <a:p>
            <a:pPr algn="ctr" eaLnBrk="1" hangingPunct="1"/>
            <a:r>
              <a:rPr lang="en-US" sz="4600" b="1" dirty="0" err="1" smtClean="0">
                <a:latin typeface="Arial" charset="0"/>
                <a:ea typeface="ＭＳ Ｐゴシック" charset="0"/>
              </a:rPr>
              <a:t>Kunci</a:t>
            </a:r>
            <a:r>
              <a:rPr lang="en-US" sz="4600" b="1" dirty="0" smtClean="0">
                <a:latin typeface="Arial" charset="0"/>
                <a:ea typeface="ＭＳ Ｐゴシック" charset="0"/>
              </a:rPr>
              <a:t/>
            </a:r>
            <a:br>
              <a:rPr lang="en-US" sz="4600" b="1" dirty="0" smtClean="0">
                <a:latin typeface="Arial" charset="0"/>
                <a:ea typeface="ＭＳ Ｐゴシック" charset="0"/>
              </a:rPr>
            </a:br>
            <a:r>
              <a:rPr lang="en-US" sz="4600" b="1" dirty="0" err="1" smtClean="0">
                <a:latin typeface="Arial" charset="0"/>
                <a:ea typeface="ＭＳ Ｐゴシック" charset="0"/>
              </a:rPr>
              <a:t>dari</a:t>
            </a:r>
            <a:r>
              <a:rPr lang="en-US" sz="46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600" b="1" dirty="0" err="1" smtClean="0">
                <a:latin typeface="Arial" charset="0"/>
                <a:ea typeface="ＭＳ Ｐゴシック" charset="0"/>
              </a:rPr>
              <a:t>ayat</a:t>
            </a:r>
            <a:r>
              <a:rPr lang="en-US" sz="46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600" b="1" dirty="0">
                <a:latin typeface="Arial" charset="0"/>
                <a:ea typeface="ＭＳ Ｐゴシック" charset="0"/>
              </a:rPr>
              <a:t>18-20</a:t>
            </a:r>
            <a:endParaRPr lang="en-US" sz="46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899592" y="4077072"/>
            <a:ext cx="7369406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s-MY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Sebab gereja </a:t>
            </a:r>
            <a:r>
              <a:rPr lang="ms-MY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 </a:t>
            </a:r>
            <a:r>
              <a:rPr lang="ms-MY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 lanjutan daripada </a:t>
            </a:r>
            <a:r>
              <a:rPr lang="ms-MY" sz="4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ms-MY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Tuhan sendiri!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44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84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forgiv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6"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sz="5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Idea </a:t>
            </a:r>
            <a:r>
              <a:rPr lang="en-US" sz="5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Utama</a:t>
            </a:r>
            <a:r>
              <a:rPr lang="en-US" sz="5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sz="5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645024"/>
            <a:ext cx="8496944" cy="3198813"/>
          </a:xfrm>
          <a:effectLst/>
          <a:extLst/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Kami </a:t>
            </a:r>
            <a:r>
              <a:rPr lang="en-US" sz="47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memulihkan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jemaat</a:t>
            </a:r>
            <a:endParaRPr lang="en-US" sz="4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yang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berdosa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betul</a:t>
            </a:r>
            <a:endParaRPr lang="en-US" sz="4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kerana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kami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bertindak</a:t>
            </a:r>
            <a:endParaRPr lang="en-US" sz="4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bagi</a:t>
            </a:r>
            <a:r>
              <a:rPr lang="en-US" sz="4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pihak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Tuhan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47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10" name="Down Arrow 5"/>
          <p:cNvSpPr>
            <a:spLocks noChangeArrowheads="1"/>
          </p:cNvSpPr>
          <p:nvPr/>
        </p:nvSpPr>
        <p:spPr bwMode="auto">
          <a:xfrm>
            <a:off x="4067944" y="1447800"/>
            <a:ext cx="749424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12" y="-27384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2000" eaLnBrk="1" hangingPunct="1">
              <a:spcBef>
                <a:spcPts val="0"/>
              </a:spcBef>
            </a:pPr>
            <a:r>
              <a:rPr lang="en-US" sz="2500" b="1" u="sng" dirty="0">
                <a:solidFill>
                  <a:srgbClr val="E5FFFF"/>
                </a:solidFill>
              </a:rPr>
              <a:t>Idea </a:t>
            </a:r>
            <a:r>
              <a:rPr lang="en-US" sz="2500" b="1" u="sng" dirty="0" err="1" smtClean="0">
                <a:solidFill>
                  <a:srgbClr val="E5FFFF"/>
                </a:solidFill>
              </a:rPr>
              <a:t>takwil</a:t>
            </a:r>
            <a:r>
              <a:rPr lang="en-US" sz="2500" b="1" dirty="0" smtClean="0">
                <a:solidFill>
                  <a:srgbClr val="E5FFFF"/>
                </a:solidFill>
              </a:rPr>
              <a:t>: </a:t>
            </a:r>
            <a:r>
              <a:rPr lang="en-US" sz="2500" b="1" dirty="0" err="1">
                <a:solidFill>
                  <a:srgbClr val="E5FFFF"/>
                </a:solidFill>
              </a:rPr>
              <a:t>Sebab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FFFF00"/>
                </a:solidFill>
              </a:rPr>
              <a:t>gereja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harus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memulihkan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seorang</a:t>
            </a:r>
            <a:r>
              <a:rPr lang="en-US" sz="2500" b="1" dirty="0">
                <a:solidFill>
                  <a:srgbClr val="E5FFFF"/>
                </a:solidFill>
              </a:rPr>
              <a:t> Kristian </a:t>
            </a:r>
            <a:r>
              <a:rPr lang="en-US" sz="2500" b="1" dirty="0" err="1">
                <a:solidFill>
                  <a:srgbClr val="E5FFFF"/>
                </a:solidFill>
              </a:rPr>
              <a:t>berdosa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dengan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betul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kerana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pemulihan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ini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dilakukan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sebagai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lanjutan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daripada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>
                <a:solidFill>
                  <a:srgbClr val="E5FFFF"/>
                </a:solidFill>
              </a:rPr>
              <a:t>kuasa</a:t>
            </a:r>
            <a:r>
              <a:rPr lang="en-US" sz="2500" b="1" dirty="0">
                <a:solidFill>
                  <a:srgbClr val="E5FFFF"/>
                </a:solidFill>
              </a:rPr>
              <a:t> </a:t>
            </a:r>
            <a:r>
              <a:rPr lang="en-US" sz="2500" b="1" dirty="0" err="1" smtClean="0">
                <a:solidFill>
                  <a:srgbClr val="E5FFFF"/>
                </a:solidFill>
              </a:rPr>
              <a:t>Tuhan</a:t>
            </a:r>
            <a:r>
              <a:rPr kumimoji="1" lang="en-US" sz="2500" b="1" dirty="0" smtClean="0">
                <a:solidFill>
                  <a:srgbClr val="E5FFFF"/>
                </a:solidFill>
              </a:rPr>
              <a:t>.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E5FFFF"/>
                </a:solidFill>
                <a:cs typeface="Arial" charset="0"/>
              </a:rPr>
              <a:t>34d</a:t>
            </a:r>
            <a:endParaRPr lang="en-US" b="1" dirty="0">
              <a:solidFill>
                <a:srgbClr val="E5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98310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06888" y="299294"/>
            <a:ext cx="3657600" cy="1401514"/>
          </a:xfrm>
        </p:spPr>
        <p:txBody>
          <a:bodyPr anchor="t"/>
          <a:lstStyle/>
          <a:p>
            <a:pPr eaLnBrk="1" hangingPunct="1"/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Tugasan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" y="27384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96" y="1806178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306888" y="4797152"/>
            <a:ext cx="3657600" cy="19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Jangan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cuba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untuk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mengasak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semua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dalam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sekaligus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!!</a:t>
            </a:r>
            <a:endParaRPr lang="en-US" sz="3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05064"/>
            <a:ext cx="5796136" cy="1584176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tidak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akan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kekurangan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bahan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5796136" cy="1637928"/>
          </a:xfrm>
          <a:prstGeom prst="rect">
            <a:avLst/>
          </a:prstGeom>
          <a:solidFill>
            <a:srgbClr val="000099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sz="4400" b="1" i="1" dirty="0" err="1" smtClean="0">
                <a:solidFill>
                  <a:schemeClr val="bg1"/>
                </a:solidFill>
              </a:rPr>
              <a:t>Khutbahkanlah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Firman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Tuhan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dan</a:t>
            </a:r>
            <a:r>
              <a:rPr lang="en-US" sz="4400" b="1" i="1" dirty="0" smtClean="0">
                <a:solidFill>
                  <a:schemeClr val="bg1"/>
                </a:solidFill>
              </a:rPr>
              <a:t>…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67544" y="6279703"/>
            <a:ext cx="864096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b="1" i="1" dirty="0">
                <a:solidFill>
                  <a:srgbClr val="000000"/>
                </a:solidFill>
              </a:rPr>
              <a:t>"</a:t>
            </a:r>
            <a:r>
              <a:rPr lang="en-US" altLang="ja-JP" b="1" i="1" dirty="0" err="1">
                <a:solidFill>
                  <a:srgbClr val="000000"/>
                </a:solidFill>
              </a:rPr>
              <a:t>Saya</a:t>
            </a:r>
            <a:r>
              <a:rPr lang="en-US" altLang="ja-JP" b="1" i="1" dirty="0">
                <a:solidFill>
                  <a:srgbClr val="000000"/>
                </a:solidFill>
              </a:rPr>
              <a:t> </a:t>
            </a:r>
            <a:r>
              <a:rPr lang="en-US" altLang="ja-JP" b="1" i="1" dirty="0" err="1">
                <a:solidFill>
                  <a:srgbClr val="000000"/>
                </a:solidFill>
              </a:rPr>
              <a:t>tidak</a:t>
            </a:r>
            <a:r>
              <a:rPr lang="en-US" altLang="ja-JP" b="1" i="1" dirty="0">
                <a:solidFill>
                  <a:srgbClr val="000000"/>
                </a:solidFill>
              </a:rPr>
              <a:t> </a:t>
            </a:r>
            <a:r>
              <a:rPr lang="en-US" altLang="ja-JP" b="1" i="1" dirty="0" err="1">
                <a:solidFill>
                  <a:srgbClr val="000000"/>
                </a:solidFill>
              </a:rPr>
              <a:t>boleh</a:t>
            </a:r>
            <a:r>
              <a:rPr lang="en-US" altLang="ja-JP" b="1" i="1" dirty="0">
                <a:solidFill>
                  <a:srgbClr val="000000"/>
                </a:solidFill>
              </a:rPr>
              <a:t> </a:t>
            </a:r>
            <a:r>
              <a:rPr lang="en-US" altLang="ja-JP" b="1" i="1" dirty="0" err="1">
                <a:solidFill>
                  <a:srgbClr val="000000"/>
                </a:solidFill>
              </a:rPr>
              <a:t>berfikir</a:t>
            </a:r>
            <a:r>
              <a:rPr lang="en-US" altLang="ja-JP" b="1" i="1" dirty="0">
                <a:solidFill>
                  <a:srgbClr val="000000"/>
                </a:solidFill>
              </a:rPr>
              <a:t> </a:t>
            </a:r>
            <a:r>
              <a:rPr lang="en-US" altLang="ja-JP" b="1" i="1" dirty="0" err="1">
                <a:solidFill>
                  <a:srgbClr val="000000"/>
                </a:solidFill>
              </a:rPr>
              <a:t>apa-apa</a:t>
            </a:r>
            <a:r>
              <a:rPr lang="en-US" altLang="ja-JP" b="1" i="1" dirty="0">
                <a:solidFill>
                  <a:srgbClr val="000000"/>
                </a:solidFill>
              </a:rPr>
              <a:t> </a:t>
            </a:r>
            <a:r>
              <a:rPr lang="en-US" altLang="ja-JP" b="1" i="1" dirty="0" err="1" smtClean="0">
                <a:solidFill>
                  <a:srgbClr val="000000"/>
                </a:solidFill>
              </a:rPr>
              <a:t>untuk</a:t>
            </a:r>
            <a:r>
              <a:rPr lang="en-US" altLang="ja-JP" b="1" i="1" dirty="0" smtClean="0">
                <a:solidFill>
                  <a:srgbClr val="000000"/>
                </a:solidFill>
              </a:rPr>
              <a:t> </a:t>
            </a:r>
            <a:r>
              <a:rPr lang="en-US" altLang="ja-JP" b="1" i="1" dirty="0" err="1" smtClean="0">
                <a:solidFill>
                  <a:srgbClr val="000000"/>
                </a:solidFill>
              </a:rPr>
              <a:t>dikhotbahkan</a:t>
            </a:r>
            <a:r>
              <a:rPr lang="en-US" altLang="ja-JP" b="1" i="1" dirty="0" smtClean="0">
                <a:solidFill>
                  <a:srgbClr val="000000"/>
                </a:solidFill>
              </a:rPr>
              <a:t>!"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 b="1" dirty="0" smtClean="0">
                <a:latin typeface="Arial Black"/>
                <a:cs typeface="Arial Black"/>
              </a:rPr>
              <a:t>PASTOR</a:t>
            </a:r>
            <a:endParaRPr lang="en-US" sz="12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Black</a:t>
            </a:r>
            <a:endParaRPr lang="en-US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4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593502"/>
            <a:ext cx="7056784" cy="60325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sz="3000" b="1" i="1" dirty="0" smtClean="0"/>
              <a:t>Proses </a:t>
            </a:r>
            <a:r>
              <a:rPr lang="en-US" sz="3000" b="1" i="1" dirty="0" err="1" smtClean="0"/>
              <a:t>Persiapan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Khutbah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Ekspositori</a:t>
            </a:r>
            <a:endParaRPr lang="en-US" sz="3000" b="1" i="1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115616" y="1290638"/>
            <a:ext cx="6910387" cy="4238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Berdasarkan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teks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Ramesh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Richard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,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Preparing Expository Sermons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(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Menyediakan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Khutbah-khutbah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Ekspositori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</a:rPr>
              <a:t>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72863" y="5146675"/>
            <a:ext cx="11750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Belajar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Jambatan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Tujuan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84053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18085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17772"/>
            <a:ext cx="1707198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</a:rPr>
              <a:t>KHUTBAH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obo" charset="0"/>
              <a:ea typeface="MS PGothic" pitchFamily="34" charset="-128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395536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395536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2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Analisa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Teks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277077"/>
            <a:ext cx="137056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3.1</a:t>
            </a: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Mendapatkan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Takwil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80979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3.2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Eksegetikal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403648" y="2780928"/>
            <a:ext cx="136575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4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Tiga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Soalan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Pembangunan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940425" y="2187684"/>
            <a:ext cx="32877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5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tindakbalas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pendengar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dikehendaki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6559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6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236296" y="4149080"/>
            <a:ext cx="1397818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7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Takwil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8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Kejelasan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9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Pengenalan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/</a:t>
            </a: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Kesimpulan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34331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Mesej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&amp;</a:t>
            </a: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   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Berdakwah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Teks putih menunjukkan 10 langkah diadaptasi dari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Biblical Preaching (Khotbah Alkitabiah)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</a:rPr>
              <a:t> (catatan, 105)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84D"/>
                </a:solidFill>
                <a:latin typeface="Book Antiqua" pitchFamily="18" charset="0"/>
                <a:ea typeface="MS PGothic" pitchFamily="34" charset="-128"/>
              </a:rPr>
              <a:t>27-28, 251</a:t>
            </a:r>
            <a:endParaRPr lang="en-US">
              <a:solidFill>
                <a:srgbClr val="00084D"/>
              </a:solidFill>
              <a:latin typeface="Book Antiqua" pitchFamily="18" charset="0"/>
              <a:ea typeface="MS PGothic" pitchFamily="34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680592" y="2420888"/>
            <a:ext cx="5771728" cy="1774304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91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Semakan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Definisi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Langkah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3:  Idea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Takwil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(DUT)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meringkaskan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mesej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teks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kepada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pendengar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alkitabiah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Langkah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4: 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Tujuan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khutbah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yang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dikehendaki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sambutan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pendengar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)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adalah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perubahan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tingkah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laku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yang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anda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mahu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para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pendengar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cs typeface="Arial" charset="0"/>
              </a:rPr>
              <a:t>akibat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daripada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dakwah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idea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homilektik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anda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.</a:t>
            </a:r>
            <a:endParaRPr lang="en-US" sz="26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8915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Langkah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5:  Ide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Homiletika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(DUK)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meringkaskan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khutbah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bagi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pendengar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 masa </a:t>
            </a:r>
            <a:r>
              <a:rPr lang="en-US" sz="2600" b="1" dirty="0" err="1" smtClean="0">
                <a:solidFill>
                  <a:srgbClr val="000000"/>
                </a:solidFill>
                <a:cs typeface="Arial" charset="0"/>
              </a:rPr>
              <a:t>kini</a:t>
            </a:r>
            <a:r>
              <a:rPr lang="en-US" sz="2600" b="1" dirty="0" smtClean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104" y="304800"/>
            <a:ext cx="8787384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Contoh-Contoh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Tujuan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Khutbah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07504" y="2216150"/>
            <a:ext cx="2500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Memahami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Merasakan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Melakukan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/>
              <a:t>“</a:t>
            </a:r>
            <a:r>
              <a:rPr lang="en-US" altLang="ja-JP" sz="3200" b="1" dirty="0" err="1"/>
              <a:t>Pendengar</a:t>
            </a:r>
            <a:r>
              <a:rPr lang="en-US" altLang="ja-JP" sz="3200" b="1" dirty="0"/>
              <a:t> </a:t>
            </a:r>
            <a:r>
              <a:rPr lang="en-US" altLang="ja-JP" sz="3200" b="1" dirty="0" err="1" smtClean="0"/>
              <a:t>akan</a:t>
            </a:r>
            <a:r>
              <a:rPr lang="en-US" altLang="ja-JP" sz="3200" b="1" dirty="0" smtClean="0"/>
              <a:t>…</a:t>
            </a:r>
            <a:r>
              <a:rPr lang="ja-JP" altLang="en-US" sz="3200" b="1" dirty="0"/>
              <a:t>”</a:t>
            </a:r>
            <a:endParaRPr lang="en-US" sz="3200" b="1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9926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US" sz="3200" b="1" dirty="0"/>
              <a:t>•</a:t>
            </a:r>
            <a:r>
              <a:rPr lang="en-US" sz="2800" b="1" dirty="0"/>
              <a:t>	</a:t>
            </a:r>
            <a:r>
              <a:rPr lang="en-US" sz="2800" b="1" dirty="0" smtClean="0"/>
              <a:t>“</a:t>
            </a:r>
            <a:r>
              <a:rPr lang="en-US" altLang="ja-JP" sz="2800" b="1" dirty="0" err="1" smtClean="0"/>
              <a:t>berterima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kasih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/>
              <a:t>dan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menghargai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ibu-ibu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mereka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untuk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pelayanan</a:t>
            </a:r>
            <a:r>
              <a:rPr lang="en-US" altLang="ja-JP" sz="2800" b="1" dirty="0"/>
              <a:t> yang </a:t>
            </a:r>
            <a:r>
              <a:rPr lang="en-US" altLang="ja-JP" sz="2800" b="1" dirty="0" err="1"/>
              <a:t>mereka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lakukan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dalam</a:t>
            </a:r>
            <a:r>
              <a:rPr lang="en-US" altLang="ja-JP" sz="2800" b="1" dirty="0"/>
              <a:t> </a:t>
            </a:r>
            <a:r>
              <a:rPr lang="en-US" altLang="ja-JP" sz="2800" b="1" dirty="0" err="1" smtClean="0"/>
              <a:t>hidup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/>
              <a:t>mereka</a:t>
            </a:r>
            <a:r>
              <a:rPr lang="en-US" altLang="ja-JP" sz="2800" b="1" dirty="0"/>
              <a:t> (</a:t>
            </a:r>
            <a:r>
              <a:rPr lang="en-US" altLang="ja-JP" sz="2800" b="1" dirty="0" err="1"/>
              <a:t>pendengar</a:t>
            </a:r>
            <a:r>
              <a:rPr lang="en-US" altLang="ja-JP" sz="2800" b="1" dirty="0"/>
              <a:t>)</a:t>
            </a:r>
            <a:r>
              <a:rPr lang="ja-JP" altLang="en-US" sz="2800" b="1" dirty="0"/>
              <a:t>”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(</a:t>
            </a:r>
            <a:r>
              <a:rPr lang="en-US" altLang="ja-JP" sz="2800" b="1" dirty="0" err="1" smtClean="0"/>
              <a:t>ms.</a:t>
            </a:r>
            <a:r>
              <a:rPr lang="en-US" altLang="ja-JP" sz="2800" b="1" dirty="0" smtClean="0"/>
              <a:t> 86</a:t>
            </a:r>
            <a:r>
              <a:rPr lang="en-US" altLang="ja-JP" sz="2800" b="1" dirty="0"/>
              <a:t>)</a:t>
            </a:r>
          </a:p>
          <a:p>
            <a:pPr marL="360000" indent="-360000">
              <a:spcBef>
                <a:spcPts val="1200"/>
              </a:spcBef>
            </a:pPr>
            <a:r>
              <a:rPr lang="en-US" sz="3200" b="1" dirty="0" smtClean="0"/>
              <a:t>•</a:t>
            </a:r>
            <a:r>
              <a:rPr lang="en-US" sz="3200" b="1" dirty="0"/>
              <a:t>	</a:t>
            </a:r>
            <a:r>
              <a:rPr lang="ja-JP" altLang="en-US" sz="2800" b="1" dirty="0" smtClean="0"/>
              <a:t>“</a:t>
            </a:r>
            <a:r>
              <a:rPr lang="en-US" altLang="ja-JP" sz="2800" b="1" dirty="0" err="1" smtClean="0"/>
              <a:t>dengan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/>
              <a:t>senang</a:t>
            </a:r>
            <a:r>
              <a:rPr lang="en-US" altLang="ja-JP" sz="2800" b="1" dirty="0"/>
              <a:t> </a:t>
            </a:r>
            <a:r>
              <a:rPr lang="en-US" altLang="ja-JP" sz="2800" b="1" dirty="0" err="1" smtClean="0"/>
              <a:t>hati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melakukan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/>
              <a:t>tugas-tugas</a:t>
            </a:r>
            <a:r>
              <a:rPr lang="en-US" altLang="ja-JP" sz="2800" b="1" dirty="0"/>
              <a:t> yang </a:t>
            </a:r>
            <a:r>
              <a:rPr lang="en-US" altLang="ja-JP" sz="2800" b="1" dirty="0" err="1" smtClean="0"/>
              <a:t>rendah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hati</a:t>
            </a:r>
            <a:r>
              <a:rPr lang="en-US" altLang="ja-JP" sz="2800" b="1" dirty="0" smtClean="0"/>
              <a:t> (humble tasks) </a:t>
            </a:r>
            <a:r>
              <a:rPr lang="en-US" altLang="ja-JP" sz="2800" b="1" dirty="0" err="1" smtClean="0"/>
              <a:t>untuk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orang lain</a:t>
            </a:r>
            <a:r>
              <a:rPr lang="ja-JP" altLang="en-US" sz="2800" b="1" dirty="0"/>
              <a:t>”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(</a:t>
            </a:r>
            <a:r>
              <a:rPr lang="en-US" altLang="ja-JP" sz="2800" b="1" dirty="0" err="1" smtClean="0"/>
              <a:t>ms.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148)</a:t>
            </a:r>
            <a:endParaRPr lang="en-US" sz="28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57150" y="5334000"/>
            <a:ext cx="25908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Sambutan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Pendengar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yang </a:t>
            </a:r>
            <a:r>
              <a:rPr lang="en-US" b="1" dirty="0" err="1" smtClean="0">
                <a:solidFill>
                  <a:srgbClr val="FFFFFF"/>
                </a:solidFill>
              </a:rPr>
              <a:t>Diharapkan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6195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104" y="304800"/>
            <a:ext cx="8787384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Contoh-Contoh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Tujuan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Khutbah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07504" y="2216150"/>
            <a:ext cx="2500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Memahami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Merasakan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Melakukan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/>
              <a:t>“</a:t>
            </a:r>
            <a:r>
              <a:rPr lang="en-US" altLang="ja-JP" sz="3200" b="1" dirty="0" err="1"/>
              <a:t>Pendengar</a:t>
            </a:r>
            <a:r>
              <a:rPr lang="en-US" altLang="ja-JP" sz="3200" b="1" dirty="0"/>
              <a:t> </a:t>
            </a:r>
            <a:r>
              <a:rPr lang="en-US" altLang="ja-JP" sz="3200" b="1" dirty="0" err="1" smtClean="0"/>
              <a:t>akan</a:t>
            </a:r>
            <a:r>
              <a:rPr lang="en-US" altLang="ja-JP" sz="3200" b="1" dirty="0" smtClean="0"/>
              <a:t>…</a:t>
            </a:r>
            <a:r>
              <a:rPr lang="ja-JP" altLang="en-US" sz="3200" b="1" dirty="0"/>
              <a:t>”</a:t>
            </a:r>
            <a:endParaRPr lang="en-US" sz="32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57150" y="5334000"/>
            <a:ext cx="25908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Sambutan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Pendengar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yang </a:t>
            </a:r>
            <a:r>
              <a:rPr lang="en-US" b="1" dirty="0" err="1" smtClean="0">
                <a:solidFill>
                  <a:srgbClr val="FFFFFF"/>
                </a:solidFill>
              </a:rPr>
              <a:t>Diharapkan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864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/>
            <a:r>
              <a:rPr lang="en-US" sz="2800" b="1" dirty="0"/>
              <a:t>•	</a:t>
            </a:r>
            <a:r>
              <a:rPr lang="en-US" sz="2800" b="1" dirty="0" smtClean="0"/>
              <a:t>"</a:t>
            </a:r>
            <a:r>
              <a:rPr lang="en-US" sz="2800" b="1" dirty="0" err="1"/>
              <a:t>Melihat</a:t>
            </a:r>
            <a:r>
              <a:rPr lang="en-US" sz="2800" b="1" dirty="0"/>
              <a:t> </a:t>
            </a:r>
            <a:r>
              <a:rPr lang="en-US" sz="2800" b="1" dirty="0" err="1"/>
              <a:t>keutamaan</a:t>
            </a:r>
            <a:r>
              <a:rPr lang="en-US" sz="2800" b="1" dirty="0"/>
              <a:t> </a:t>
            </a:r>
            <a:r>
              <a:rPr lang="en-US" sz="2800" b="1" dirty="0" smtClean="0"/>
              <a:t>ALLAH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misi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melibatkan</a:t>
            </a:r>
            <a:r>
              <a:rPr lang="en-US" sz="2800" b="1" dirty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yang </a:t>
            </a:r>
            <a:r>
              <a:rPr lang="en-US" sz="2800" b="1" dirty="0" err="1"/>
              <a:t>terbaik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memenuhi</a:t>
            </a:r>
            <a:r>
              <a:rPr lang="en-US" sz="2800" b="1" dirty="0"/>
              <a:t> </a:t>
            </a:r>
            <a:r>
              <a:rPr lang="en-US" sz="2800" b="1" dirty="0" err="1"/>
              <a:t>Amanat</a:t>
            </a:r>
            <a:r>
              <a:rPr lang="en-US" sz="2800" b="1" dirty="0"/>
              <a:t> </a:t>
            </a:r>
            <a:r>
              <a:rPr lang="en-US" sz="2800" b="1" dirty="0" err="1" smtClean="0"/>
              <a:t>Agung</a:t>
            </a:r>
            <a:r>
              <a:rPr lang="en-US" sz="2800" b="1" dirty="0" smtClean="0"/>
              <a:t>” (</a:t>
            </a:r>
            <a:r>
              <a:rPr lang="en-US" sz="2800" b="1" dirty="0" err="1" smtClean="0"/>
              <a:t>ms</a:t>
            </a:r>
            <a:r>
              <a:rPr lang="en-US" altLang="ja-JP" sz="2800" b="1" dirty="0" err="1" smtClean="0"/>
              <a:t>.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156)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64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104" y="304800"/>
            <a:ext cx="8787384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Contoh-Contoh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Tujuan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Khutbah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07504" y="2216150"/>
            <a:ext cx="2500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Memahami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Merasakan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Melakukan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/>
              <a:t>“</a:t>
            </a:r>
            <a:r>
              <a:rPr lang="en-US" altLang="ja-JP" sz="3200" b="1" dirty="0" err="1"/>
              <a:t>Pendengar</a:t>
            </a:r>
            <a:r>
              <a:rPr lang="en-US" altLang="ja-JP" sz="3200" b="1" dirty="0"/>
              <a:t> </a:t>
            </a:r>
            <a:r>
              <a:rPr lang="en-US" altLang="ja-JP" sz="3200" b="1" dirty="0" err="1" smtClean="0"/>
              <a:t>akan</a:t>
            </a:r>
            <a:r>
              <a:rPr lang="en-US" altLang="ja-JP" sz="3200" b="1" dirty="0" smtClean="0"/>
              <a:t>…</a:t>
            </a:r>
            <a:r>
              <a:rPr lang="ja-JP" altLang="en-US" sz="3200" b="1" dirty="0"/>
              <a:t>”</a:t>
            </a:r>
            <a:endParaRPr lang="en-US" sz="32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57150" y="5334000"/>
            <a:ext cx="25908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Sambutan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Pendengar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yang </a:t>
            </a:r>
            <a:r>
              <a:rPr lang="en-US" b="1" dirty="0" err="1" smtClean="0">
                <a:solidFill>
                  <a:srgbClr val="FFFFFF"/>
                </a:solidFill>
              </a:rPr>
              <a:t>Diharapkan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864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000" indent="-396000">
              <a:buFont typeface="Arial" panose="020B0604020202020204" pitchFamily="34" charset="0"/>
              <a:buChar char="•"/>
            </a:pPr>
            <a:r>
              <a:rPr lang="en-US" sz="2800" b="1" dirty="0" smtClean="0"/>
              <a:t>"</a:t>
            </a:r>
            <a:r>
              <a:rPr lang="en-US" sz="2800" b="1" dirty="0" err="1" smtClean="0"/>
              <a:t>Membersihkan</a:t>
            </a:r>
            <a:r>
              <a:rPr lang="en-US" sz="2800" b="1" dirty="0" smtClean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</a:t>
            </a:r>
            <a:r>
              <a:rPr lang="en-US" sz="2800" b="1" dirty="0" err="1"/>
              <a:t>mereka</a:t>
            </a:r>
            <a:r>
              <a:rPr lang="en-US" sz="2800" b="1" dirty="0"/>
              <a:t> </a:t>
            </a:r>
            <a:r>
              <a:rPr lang="en-US" sz="2800" b="1" dirty="0" err="1"/>
              <a:t>daripada</a:t>
            </a:r>
            <a:r>
              <a:rPr lang="en-US" sz="2800" b="1" dirty="0"/>
              <a:t> </a:t>
            </a:r>
            <a:r>
              <a:rPr lang="en-US" sz="2800" b="1" dirty="0" err="1"/>
              <a:t>pengaruh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</a:t>
            </a:r>
            <a:r>
              <a:rPr lang="en-US" sz="2800" b="1" dirty="0" err="1"/>
              <a:t>beriman</a:t>
            </a:r>
            <a:r>
              <a:rPr lang="en-US" sz="2800" b="1" dirty="0"/>
              <a:t> yang </a:t>
            </a:r>
            <a:r>
              <a:rPr lang="en-US" sz="2800" b="1" dirty="0" err="1"/>
              <a:t>menghancurkan</a:t>
            </a:r>
            <a:r>
              <a:rPr lang="en-US" sz="2800" b="1" dirty="0"/>
              <a:t> </a:t>
            </a:r>
            <a:r>
              <a:rPr lang="en-US" sz="2800" b="1" dirty="0" err="1"/>
              <a:t>kehidupan</a:t>
            </a:r>
            <a:r>
              <a:rPr lang="en-US" sz="2800" b="1" dirty="0"/>
              <a:t> </a:t>
            </a:r>
            <a:r>
              <a:rPr lang="en-US" sz="2800" b="1" dirty="0" err="1"/>
              <a:t>rohani</a:t>
            </a:r>
            <a:r>
              <a:rPr lang="en-US" sz="2800" b="1" dirty="0"/>
              <a:t> </a:t>
            </a:r>
            <a:r>
              <a:rPr lang="en-US" sz="2800" b="1" dirty="0" err="1"/>
              <a:t>mereka</a:t>
            </a:r>
            <a:r>
              <a:rPr lang="en-US" sz="2800" b="1" dirty="0"/>
              <a:t> </a:t>
            </a:r>
            <a:r>
              <a:rPr lang="en-US" sz="2800" b="1" dirty="0" err="1"/>
              <a:t>sendiri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 smtClean="0"/>
              <a:t>gereja</a:t>
            </a:r>
            <a:r>
              <a:rPr lang="en-US" sz="2800" b="1" dirty="0" smtClean="0"/>
              <a:t> juga" </a:t>
            </a:r>
            <a:r>
              <a:rPr lang="en-US" sz="2800" b="1" dirty="0"/>
              <a:t>(</a:t>
            </a:r>
            <a:r>
              <a:rPr lang="en-US" sz="2800" b="1" dirty="0" err="1"/>
              <a:t>ms.</a:t>
            </a:r>
            <a:r>
              <a:rPr lang="en-US" sz="2800" b="1" dirty="0"/>
              <a:t> 170)</a:t>
            </a:r>
          </a:p>
        </p:txBody>
      </p:sp>
    </p:spTree>
    <p:extLst>
      <p:ext uri="{BB962C8B-B14F-4D97-AF65-F5344CB8AC3E}">
        <p14:creationId xmlns:p14="http://schemas.microsoft.com/office/powerpoint/2010/main" val="13544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104" y="304800"/>
            <a:ext cx="8787384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Contoh-Contoh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Tujuan</a:t>
            </a: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cs typeface="ＭＳ Ｐゴシック" charset="0"/>
              </a:rPr>
              <a:t>Khutbah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07504" y="2216150"/>
            <a:ext cx="2500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Memahami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Merasakan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Melakukan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5699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MY" altLang="ja-JP" sz="3200" b="1" dirty="0" smtClean="0"/>
              <a:t>Neh. 4: </a:t>
            </a:r>
            <a:r>
              <a:rPr lang="ja-JP" altLang="en-US" sz="3200" b="1" dirty="0" smtClean="0"/>
              <a:t>“</a:t>
            </a:r>
            <a:r>
              <a:rPr lang="en-US" altLang="ja-JP" sz="3200" b="1" dirty="0" err="1"/>
              <a:t>Pendengar</a:t>
            </a:r>
            <a:r>
              <a:rPr lang="en-US" altLang="ja-JP" sz="3200" b="1" dirty="0"/>
              <a:t> </a:t>
            </a:r>
            <a:r>
              <a:rPr lang="en-US" altLang="ja-JP" sz="3200" b="1" dirty="0" err="1" smtClean="0"/>
              <a:t>akan</a:t>
            </a:r>
            <a:r>
              <a:rPr lang="en-US" altLang="ja-JP" sz="3200" b="1" dirty="0" smtClean="0"/>
              <a:t>…</a:t>
            </a:r>
            <a:r>
              <a:rPr lang="ja-JP" altLang="en-US" sz="3200" b="1" dirty="0"/>
              <a:t>”</a:t>
            </a:r>
            <a:endParaRPr lang="en-US" sz="3200" b="1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99268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US" sz="2800" b="1" dirty="0">
                <a:cs typeface="Arial" panose="020B0604020202020204" pitchFamily="34" charset="0"/>
              </a:rPr>
              <a:t>•	</a:t>
            </a:r>
            <a:r>
              <a:rPr lang="en-US" sz="2800" b="1" dirty="0" smtClean="0">
                <a:cs typeface="Arial" panose="020B0604020202020204" pitchFamily="34" charset="0"/>
              </a:rPr>
              <a:t>“</a:t>
            </a:r>
            <a:r>
              <a:rPr lang="sv-SE" altLang="ja-JP" sz="2800" b="1" dirty="0">
                <a:cs typeface="Arial" panose="020B0604020202020204" pitchFamily="34" charset="0"/>
              </a:rPr>
              <a:t>Menunjukkan belas kasihan kepada orang miskin dan bukannya tamak</a:t>
            </a:r>
            <a:r>
              <a:rPr lang="ja-JP" altLang="en-US" sz="2800" b="1" dirty="0" smtClean="0">
                <a:cs typeface="Arial" panose="020B0604020202020204" pitchFamily="34" charset="0"/>
              </a:rPr>
              <a:t>”</a:t>
            </a:r>
            <a:endParaRPr lang="en-US" altLang="ja-JP" sz="2800" b="1" dirty="0">
              <a:cs typeface="Arial" panose="020B0604020202020204" pitchFamily="34" charset="0"/>
            </a:endParaRPr>
          </a:p>
          <a:p>
            <a:pPr marL="360000" indent="-360000">
              <a:spcBef>
                <a:spcPts val="12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•</a:t>
            </a:r>
            <a:r>
              <a:rPr lang="en-US" sz="2800" b="1" dirty="0">
                <a:cs typeface="Arial" panose="020B0604020202020204" pitchFamily="34" charset="0"/>
              </a:rPr>
              <a:t>	</a:t>
            </a:r>
            <a:r>
              <a:rPr lang="ja-JP" altLang="en-US" sz="2800" b="1" dirty="0" smtClean="0">
                <a:cs typeface="Arial" panose="020B0604020202020204" pitchFamily="34" charset="0"/>
              </a:rPr>
              <a:t>“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melihat</a:t>
            </a:r>
            <a:r>
              <a:rPr lang="en-US" altLang="ja-JP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kasih</a:t>
            </a:r>
            <a:r>
              <a:rPr lang="en-US" altLang="ja-JP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sayang</a:t>
            </a:r>
            <a:r>
              <a:rPr lang="en-US" altLang="ja-JP" sz="2800" b="1" dirty="0">
                <a:solidFill>
                  <a:srgbClr val="000099"/>
                </a:solidFill>
                <a:cs typeface="Arial" panose="020B0604020202020204" pitchFamily="34" charset="0"/>
              </a:rPr>
              <a:t> Allah 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melalui</a:t>
            </a:r>
            <a:r>
              <a:rPr lang="en-US" altLang="ja-JP" sz="2800" b="1" dirty="0">
                <a:solidFill>
                  <a:srgbClr val="000099"/>
                </a:solidFill>
                <a:cs typeface="Arial" panose="020B0604020202020204" pitchFamily="34" charset="0"/>
              </a:rPr>
              <a:t> orang lain 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jika</a:t>
            </a:r>
            <a:r>
              <a:rPr lang="en-US" altLang="ja-JP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mereka</a:t>
            </a:r>
            <a:r>
              <a:rPr lang="en-US" altLang="ja-JP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miskin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cs typeface="Arial" panose="020B0604020202020204" pitchFamily="34" charset="0"/>
              </a:rPr>
              <a:t>dan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cs typeface="Arial" panose="020B0604020202020204" pitchFamily="34" charset="0"/>
              </a:rPr>
              <a:t>mengikuti</a:t>
            </a:r>
            <a:r>
              <a:rPr lang="en-US" altLang="ja-JP" sz="2800" b="1" dirty="0" smtClean="0"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cs typeface="Arial" panose="020B0604020202020204" pitchFamily="34" charset="0"/>
              </a:rPr>
              <a:t>belas</a:t>
            </a:r>
            <a:r>
              <a:rPr lang="en-US" altLang="ja-JP" sz="2800" b="1" dirty="0" smtClean="0"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cs typeface="Arial" panose="020B0604020202020204" pitchFamily="34" charset="0"/>
              </a:rPr>
              <a:t>kasihan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cs typeface="Arial" panose="020B0604020202020204" pitchFamily="34" charset="0"/>
              </a:rPr>
              <a:t>TUHAN </a:t>
            </a:r>
            <a:r>
              <a:rPr lang="en-US" altLang="ja-JP" sz="2800" b="1" dirty="0" err="1">
                <a:cs typeface="Arial" panose="020B0604020202020204" pitchFamily="34" charset="0"/>
              </a:rPr>
              <a:t>kepada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cs typeface="Arial" panose="020B0604020202020204" pitchFamily="34" charset="0"/>
              </a:rPr>
              <a:t>golongan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cs typeface="Arial" panose="020B0604020202020204" pitchFamily="34" charset="0"/>
              </a:rPr>
              <a:t>miskin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cs typeface="Arial" panose="020B0604020202020204" pitchFamily="34" charset="0"/>
              </a:rPr>
              <a:t>jika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cs typeface="Arial" panose="020B0604020202020204" pitchFamily="34" charset="0"/>
              </a:rPr>
              <a:t>mereka</a:t>
            </a:r>
            <a:r>
              <a:rPr lang="en-US" altLang="ja-JP" sz="2800" b="1" dirty="0"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cs typeface="Arial" panose="020B0604020202020204" pitchFamily="34" charset="0"/>
              </a:rPr>
              <a:t>kaya”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57150" y="5334000"/>
            <a:ext cx="25908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Sambutan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Pendengar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yang </a:t>
            </a:r>
            <a:r>
              <a:rPr lang="en-US" b="1" dirty="0" err="1" smtClean="0">
                <a:solidFill>
                  <a:srgbClr val="FFFFFF"/>
                </a:solidFill>
              </a:rPr>
              <a:t>Diharapkan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0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uiExpand="1" build="p"/>
    </p:bldLst>
  </p:timing>
</p:sld>
</file>

<file path=ppt/theme/theme1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1430</Words>
  <Application>Microsoft Macintosh PowerPoint</Application>
  <PresentationFormat>On-screen Show (4:3)</PresentationFormat>
  <Paragraphs>343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Glare</vt:lpstr>
      <vt:lpstr>Full Moon</vt:lpstr>
      <vt:lpstr>Default Design</vt:lpstr>
      <vt:lpstr>1_Default Design</vt:lpstr>
      <vt:lpstr>2_Default Design</vt:lpstr>
      <vt:lpstr>6_Default Design</vt:lpstr>
      <vt:lpstr>Expedition</vt:lpstr>
      <vt:lpstr>Alchemy</vt:lpstr>
      <vt:lpstr>Textured</vt:lpstr>
      <vt:lpstr>7_Default Design</vt:lpstr>
      <vt:lpstr>8_Default Design</vt:lpstr>
      <vt:lpstr>1_Orbit</vt:lpstr>
      <vt:lpstr>4_Default Design</vt:lpstr>
      <vt:lpstr>1_untitled 1</vt:lpstr>
      <vt:lpstr>9_Default Design</vt:lpstr>
      <vt:lpstr>Schmooze</vt:lpstr>
      <vt:lpstr>5_Default Design</vt:lpstr>
      <vt:lpstr>Blends</vt:lpstr>
      <vt:lpstr>10_Default Design</vt:lpstr>
      <vt:lpstr>3_Expedition</vt:lpstr>
      <vt:lpstr>Jambatan Tujuan kepada Idea Utama</vt:lpstr>
      <vt:lpstr>Proses Persiapan Khutbah Ekspositori</vt:lpstr>
      <vt:lpstr>Tahu tujuan anda!</vt:lpstr>
      <vt:lpstr>Proses Persiapan Khutbah Ekspositori</vt:lpstr>
      <vt:lpstr>Semakan Definisi</vt:lpstr>
      <vt:lpstr>Contoh-Contoh Tujuan Khutbah</vt:lpstr>
      <vt:lpstr>Contoh-Contoh Tujuan Khutbah</vt:lpstr>
      <vt:lpstr>Contoh-Contoh Tujuan Khutbah</vt:lpstr>
      <vt:lpstr>Contoh-Contoh Tujuan Khutbah</vt:lpstr>
      <vt:lpstr>Berbeza Idea</vt:lpstr>
      <vt:lpstr>PowerPoint Presentation</vt:lpstr>
      <vt:lpstr>PowerPoint Presentation</vt:lpstr>
      <vt:lpstr>PowerPoint Presentation</vt:lpstr>
      <vt:lpstr>Membandingkan Ide-Ide</vt:lpstr>
      <vt:lpstr>Contoh DUT ke DUK</vt:lpstr>
      <vt:lpstr>Bagaimana untuk Membuat satu Idea yang Hebat</vt:lpstr>
      <vt:lpstr>Contoh dari IE menuju IH</vt:lpstr>
      <vt:lpstr>Contoh dari IE menuju IH</vt:lpstr>
      <vt:lpstr>Contoh dari IE menuju IH</vt:lpstr>
      <vt:lpstr>Contoh dari IE menuju IH</vt:lpstr>
      <vt:lpstr>Efesus 6:4</vt:lpstr>
      <vt:lpstr>3. DUT (Idea Takwil) Efesus 6:4</vt:lpstr>
      <vt:lpstr>4.  Jambatan Tujuan (Efesus 6:4)</vt:lpstr>
      <vt:lpstr>Idea takwil:  Sebab gereja harus memulihkan seorang Kristian berdosa dengan betul kerana pemulihan ini dilakukan sebagai lanjutan daripada kuasa Tuhan.   </vt:lpstr>
      <vt:lpstr>Bagaimana kita memulihkan pendosa Kristan dengan betul? </vt:lpstr>
      <vt:lpstr>The Point of Verses 15-17</vt:lpstr>
      <vt:lpstr>PowerPoint Presentation</vt:lpstr>
      <vt:lpstr>4 langkah Proses Pemulihan Tuhan…</vt:lpstr>
      <vt:lpstr>Peralihan dari Mata Utama:  Soalan 2 kami dijawab dalam ayat-ayat 18-20: Mengapa kita perlu memulihkan pendosa Kristian dengan betul?</vt:lpstr>
      <vt:lpstr>Kunci dari ayat 18-20</vt:lpstr>
      <vt:lpstr>Idea Utama:</vt:lpstr>
      <vt:lpstr>Tugasan #3</vt:lpstr>
      <vt:lpstr>Anda tidak akan kekurangan bahan!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277</cp:revision>
  <dcterms:created xsi:type="dcterms:W3CDTF">2004-09-11T01:03:24Z</dcterms:created>
  <dcterms:modified xsi:type="dcterms:W3CDTF">2016-09-04T14:52:18Z</dcterms:modified>
</cp:coreProperties>
</file>