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</p:sldMasterIdLst>
  <p:notesMasterIdLst>
    <p:notesMasterId r:id="rId20"/>
  </p:notesMasterIdLst>
  <p:sldIdLst>
    <p:sldId id="271" r:id="rId6"/>
    <p:sldId id="266" r:id="rId7"/>
    <p:sldId id="267" r:id="rId8"/>
    <p:sldId id="272" r:id="rId9"/>
    <p:sldId id="273" r:id="rId10"/>
    <p:sldId id="274" r:id="rId11"/>
    <p:sldId id="275" r:id="rId12"/>
    <p:sldId id="268" r:id="rId13"/>
    <p:sldId id="276" r:id="rId14"/>
    <p:sldId id="269" r:id="rId15"/>
    <p:sldId id="277" r:id="rId16"/>
    <p:sldId id="263" r:id="rId17"/>
    <p:sldId id="270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78" autoAdjust="0"/>
    <p:restoredTop sz="94660"/>
  </p:normalViewPr>
  <p:slideViewPr>
    <p:cSldViewPr>
      <p:cViewPr varScale="1">
        <p:scale>
          <a:sx n="106" d="100"/>
          <a:sy n="106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01E54FC-B6C9-EF49-A066-A308FCA1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6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171021-4697-FB47-AD49-69320A9491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984F37-71F0-CF48-ABDA-B0E30F91549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90518F-5E1D-464E-92AC-039FDAAA233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28C2E4-7B3C-CD46-A264-91400EE2FA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E18B44-2DF3-7B4C-B55C-ECACE9F61A3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047F7D-F2D6-2E48-A65A-98975D633B5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C5B265-B72B-4348-9652-54EC3B92F3F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CA12B4-F553-CC47-BDC2-EC7832C73AA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7BF0-7E52-E14F-9B8D-CDA236EB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723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9F7A-6D7C-1C49-A969-2DC7A48D4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03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3C4C-F27B-AD4F-90EA-909487FA1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456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AF9-9CD2-024B-A7D4-3E986E8F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1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AD16-3342-5C4F-B4E2-C23C76C3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A187-1532-C045-BF48-BE850BDF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383A-5956-454D-939E-4F29FE67F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EA00-04BA-1E4E-8E92-BE022F8F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D69A-36ED-E540-A892-FDAB725A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A984-C895-0C4B-8E67-937C09A7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8ED1-F088-6D41-A38E-34070EBB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9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EC88-F1FD-CF49-AA37-C15B778A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181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C2EC-1F2D-BB45-9A55-40DB99BA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F8FA-70D0-794B-B945-972CA18A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11B48-C880-0147-9F10-ADC10F672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256F9DC-8E76-734A-91AE-44F48B82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FC64-B159-304A-928C-BF116DFE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DEFF-44C5-134C-8C49-C9C03995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BCF0-C25D-674E-9E0A-3D60AD97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86F0-246F-9143-99C9-EA8ADE58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23E-6664-1C4E-9774-81C2A2E7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1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9E9E-0047-B34A-8CA5-5E2C69DB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B3E1-1775-6746-BD0F-708E054E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174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0D5F-3B9C-9042-941C-38817643B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528-28D1-0E4B-B4F6-75D12466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0260-6096-4744-AAF1-5D3C40547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4642-900D-2D42-A337-6F2969D34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2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B85A7-C94E-6B44-95F8-A3826B92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C058-DA02-194E-A649-6EEBD862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AE39-D4E8-A64C-B0F1-1DF36DDD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00B1-94A1-4844-A550-32BA9794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1A1-8575-D141-89FE-C90F900F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3CA7-907B-B845-8C8E-E6D3A47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7DB0-567D-2E4E-9F22-4ABD55623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889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538B-9076-5848-B0D6-A50DBE194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2728-E8CD-3A40-B612-F44914159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D5B3-BF64-1648-9282-DC4E41AD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4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C17F-6474-974D-9886-5E1AC944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6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13FA-F6BE-BA47-A912-B92A39FD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4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52A2-CCA5-E64E-B9E5-F57C979FE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6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8FA1-9CDF-CB44-8B90-17E7895C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DBC2-E8EE-CE4D-A231-E0705B5A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EB98-DD1B-2240-8EB0-9260D1BB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103B-3B82-A04E-B753-6D9E5B20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226B-1286-2A4B-AFDE-147C8A4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228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247-977C-ED46-ABD4-7F4AFA42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4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A619-EC58-4E4D-9F61-FE6210621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81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B0F4-AAA4-B641-B50A-D0A347AE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046D-3556-C347-8211-1EC6A680D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02A5-8025-F24C-8D93-B20F562F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9869-C710-7F4B-BE0D-A932CD89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8573-CA1B-BB44-9A62-27D5314D2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612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089A-D3E9-F046-B7A3-02FCFDFC5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077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71D6-79E5-BE46-AD98-36009A136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26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9B3A-44E4-BD4F-B50B-6B034BF8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766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89519EA4-AD3A-9442-A11E-857EABDA8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E94859BC-CE76-474D-A7DC-F1B7D3C08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F72487-3598-0247-B3E1-80815A48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B861FF-F0B4-504E-B519-033A8C33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A1E34F5-E344-0B47-A05D-4DD78F0F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Cara-Cara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Menghubungkan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Pemikiran</a:t>
            </a:r>
            <a:endParaRPr lang="en-US" sz="7200" b="1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10</a:t>
            </a:r>
            <a:endParaRPr lang="en-US" smtClean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20621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“A Great Guide”</a:t>
            </a:r>
            <a: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ditulis</a:t>
            </a:r>
            <a: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oleh</a:t>
            </a:r>
            <a: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Richard Borden </a:t>
            </a:r>
            <a:r>
              <a:rPr lang="en-US" b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pada</a:t>
            </a:r>
            <a: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tahun</a:t>
            </a:r>
            <a: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1935 </a:t>
            </a:r>
            <a:br>
              <a:rPr lang="en-US" b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•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Bermanfaat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untuk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belajar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bertutur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maupun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menulis</a:t>
            </a:r>
            <a:r>
              <a:rPr lang="en-US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endParaRPr lang="en-US" i="1" dirty="0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z="2000" dirty="0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Berdasarkan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cetak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ulang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dengan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judul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yang </a:t>
            </a:r>
            <a:r>
              <a:rPr lang="en-US" sz="1800" b="1" i="1" dirty="0" err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sama</a:t>
            </a: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 </a:t>
            </a:r>
            <a:b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1800" b="1" i="1" dirty="0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(Fairfield, NJ: The Economics Press, 1935)</a:t>
            </a:r>
            <a:endParaRPr lang="en-US" sz="2000" dirty="0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Bagaimana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cara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anda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mengatakannya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Penyampaian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/>
              <a:t>11a</a:t>
            </a:r>
            <a:endParaRPr lang="en-US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9688"/>
            <a:ext cx="7924800" cy="1103312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Panduan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Pendengar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tentang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cs typeface="ＭＳ Ｐゴシック" charset="0"/>
              </a:rPr>
              <a:t>Memilih</a:t>
            </a:r>
            <a:r>
              <a:rPr lang="en-US" sz="4000" b="1" u="sng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cs typeface="ＭＳ Ｐゴシック" charset="0"/>
              </a:rPr>
              <a:t>Perkataan</a:t>
            </a:r>
            <a:endParaRPr lang="en-US" sz="4800" u="sng" dirty="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6854825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/>
              <a:t>Kata-Kata pidatomu seharusnya…</a:t>
            </a:r>
            <a:endParaRPr lang="en-US" sz="3200" b="1" smtClean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424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712788" indent="-712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Bebas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basa-basi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hindari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kata-kata yang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perlu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Benar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secara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tata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bahasa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menggunakan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kalimat-kalimat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pendek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bentuk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percakapan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Spesifik</a:t>
            </a:r>
            <a:endParaRPr 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Menarik</a:t>
            </a:r>
            <a:endParaRPr 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AutoNum type="alphaUcPeriod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Jelas</a:t>
            </a:r>
            <a:endParaRPr 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  <p:pic>
        <p:nvPicPr>
          <p:cNvPr id="808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12885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Banyak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Pembicaraan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Membosankan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pic>
        <p:nvPicPr>
          <p:cNvPr id="6553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253038" cy="20161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Bagaimana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caranya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saat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kita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berbicara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orang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mendengarkan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Benar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Jelas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Menarik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Relevan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70038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Empat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Matlamat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Khotbah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yang …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25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err="1" smtClean="0">
                <a:latin typeface="Arial" charset="0"/>
                <a:ea typeface="MS Pゴシック" charset="0"/>
                <a:cs typeface="Arial" charset="0"/>
              </a:rPr>
              <a:t>Prinsip-Prinsip</a:t>
            </a:r>
            <a:r>
              <a:rPr lang="en-US" sz="4200" b="1" dirty="0" smtClean="0">
                <a:latin typeface="Arial" charset="0"/>
                <a:ea typeface="MS Pゴシック" charset="0"/>
                <a:cs typeface="Arial" charset="0"/>
              </a:rPr>
              <a:t> Borden</a:t>
            </a:r>
            <a:endParaRPr lang="en-US" sz="4200" b="1" dirty="0">
              <a:latin typeface="Arial" charset="0"/>
              <a:ea typeface="MS Pゴシック" charset="0"/>
              <a:cs typeface="Arial" charset="0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ea typeface="MS Pゴシック" charset="0"/>
                <a:cs typeface="MS Pゴシック" charset="0"/>
              </a:rPr>
              <a:t>10-11</a:t>
            </a:r>
            <a:endParaRPr lang="en-US">
              <a:ea typeface="MS Pゴシック" charset="0"/>
              <a:cs typeface="MS Pゴシック" charset="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ea typeface="MS Pゴシック" charset="0"/>
                <a:cs typeface="MS Pゴシック" charset="0"/>
              </a:rPr>
              <a:t>Richard Borden, </a:t>
            </a:r>
            <a:r>
              <a:rPr lang="en-US" i="1">
                <a:ea typeface="MS Pゴシック" charset="0"/>
                <a:cs typeface="MS Pゴシック" charset="0"/>
              </a:rPr>
              <a:t>How to Communicate Ideas</a:t>
            </a:r>
            <a:r>
              <a:rPr lang="en-US">
                <a:ea typeface="MS Pゴシック" charset="0"/>
                <a:cs typeface="MS Pゴシック" charset="0"/>
              </a:rPr>
              <a:t>, 1</a:t>
            </a:r>
          </a:p>
        </p:txBody>
      </p:sp>
      <p:sp>
        <p:nvSpPr>
          <p:cNvPr id="69637" name="Rounded Rectangular Callout 1"/>
          <p:cNvSpPr>
            <a:spLocks noChangeArrowheads="1"/>
          </p:cNvSpPr>
          <p:nvPr/>
        </p:nvSpPr>
        <p:spPr bwMode="auto">
          <a:xfrm>
            <a:off x="34925" y="2060575"/>
            <a:ext cx="3384550" cy="43926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600" b="1" dirty="0" err="1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Pengaturan</a:t>
            </a:r>
            <a:r>
              <a:rPr lang="en-US" sz="2600" b="1" dirty="0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asas</a:t>
            </a:r>
            <a:r>
              <a:rPr lang="en-US" sz="2600" b="1" dirty="0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dari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pengaturan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pidato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dapat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dinyatakan</a:t>
            </a:r>
            <a:r>
              <a:rPr lang="en-US" sz="2600" b="1" dirty="0" smtClean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dalam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tujuh</a:t>
            </a:r>
            <a:r>
              <a:rPr lang="en-US" sz="2600" b="1" dirty="0">
                <a:solidFill>
                  <a:schemeClr val="bg1"/>
                </a:solidFill>
                <a:ea typeface="MS Pゴシック" charset="0"/>
                <a:cs typeface="MS Pゴシック" charset="0"/>
              </a:rPr>
              <a:t> kata:</a:t>
            </a:r>
          </a:p>
          <a:p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Untuk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setiap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pidatomu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berikanlah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tujuan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––</a:t>
            </a:r>
            <a:r>
              <a:rPr lang="en-US" sz="2600" b="1" dirty="0" err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dan</a:t>
            </a:r>
            <a:r>
              <a:rPr lang="en-US" sz="2600" b="1" dirty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rangka</a:t>
            </a:r>
            <a:r>
              <a:rPr lang="en-US" sz="2600" b="1" dirty="0" smtClean="0">
                <a:solidFill>
                  <a:srgbClr val="FFFF00"/>
                </a:solidFill>
                <a:ea typeface="MS Pゴシック" charset="0"/>
                <a:cs typeface="MS Pゴシック" charset="0"/>
              </a:rPr>
              <a:t>!</a:t>
            </a:r>
            <a:endParaRPr lang="en-US" sz="2600" b="1" dirty="0">
              <a:solidFill>
                <a:srgbClr val="FFFF00"/>
              </a:solidFill>
              <a:ea typeface="MS Pゴシック" charset="0"/>
              <a:cs typeface="MS P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Panduan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Ranah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Pidato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49250"/>
              </p:ext>
            </p:extLst>
          </p:nvPr>
        </p:nvGraphicFramePr>
        <p:xfrm>
          <a:off x="0" y="1331913"/>
          <a:ext cx="9144000" cy="5167312"/>
        </p:xfrm>
        <a:graphic>
          <a:graphicData uri="http://schemas.openxmlformats.org/drawingml/2006/table">
            <a:tbl>
              <a:tblPr/>
              <a:tblGrid>
                <a:gridCol w="801688"/>
                <a:gridCol w="2257425"/>
                <a:gridCol w="3025775"/>
                <a:gridCol w="3059112"/>
              </a:tblGrid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Reaksi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Pendengar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Penyelesaian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Pembicara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Kesamaan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dalam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Homiletik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Ho hum!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Mulai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menyalakan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Dapatkan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perhatian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atau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minat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972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Untuk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bicarakan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ini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Membentuk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perkaitan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Bangkitkan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kebutuhan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Contohnya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!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Mencari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kes-kes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Menunjuk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cara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ilustrasi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Jadi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maksudnya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tindakan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Aplikasi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1299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smtClean="0">
              <a:cs typeface="Arial" charset="0"/>
            </a:endParaRPr>
          </a:p>
        </p:txBody>
      </p:sp>
      <p:sp>
        <p:nvSpPr>
          <p:cNvPr id="71715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Diadopsi dari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1079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cs typeface="Arial"/>
              </a:rPr>
              <a:t>Benar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Hukuman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Berpati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72354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cs typeface="Arial" charset="0"/>
              </a:rPr>
              <a:t>Jelas</a:t>
            </a: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:</a:t>
            </a:r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cs typeface="Arial" charset="0"/>
              </a:rPr>
              <a:t>Hukuman</a:t>
            </a: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cs typeface="Arial" charset="0"/>
              </a:rPr>
              <a:t>Memilih</a:t>
            </a: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cs typeface="Arial" charset="0"/>
              </a:rPr>
              <a:t>Perkataan</a:t>
            </a:r>
            <a:endParaRPr lang="en-US" sz="3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solidFill>
                  <a:schemeClr val="bg1"/>
                </a:solidFill>
                <a:cs typeface="Arial" charset="0"/>
              </a:rPr>
              <a:t>Menarik: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cs typeface="Arial" charset="0"/>
              </a:rPr>
              <a:t>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30700" y="4397375"/>
            <a:ext cx="48006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cs typeface="Arial"/>
              </a:rPr>
              <a:t>Relevan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446213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Langkah-Langkah Borden</a:t>
            </a:r>
            <a: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Pidato menjawab…</a:t>
            </a:r>
            <a:endParaRPr lang="en-US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smtClean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37038" y="5006975"/>
            <a:ext cx="5011737" cy="954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apa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membicarakan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hal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?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554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Contohnya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929313"/>
            <a:ext cx="48006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Jadi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maksudnya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Diadopsi dari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Apa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harus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anda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katakan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pic>
        <p:nvPicPr>
          <p:cNvPr id="747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84482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(Isi)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Richard Borden, </a:t>
            </a:r>
            <a:r>
              <a:rPr lang="en-US" i="1" dirty="0"/>
              <a:t>How to Communicate Ideas</a:t>
            </a:r>
            <a:r>
              <a:rPr lang="en-US" dirty="0"/>
              <a:t>, 10-14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68300"/>
            <a:ext cx="8325618" cy="114300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cs typeface="ＭＳ Ｐゴシック" charset="0"/>
              </a:rPr>
              <a:t>Panduan</a:t>
            </a:r>
            <a:r>
              <a:rPr lang="en-US" sz="3600" b="1" dirty="0" smtClean="0">
                <a:cs typeface="ＭＳ Ｐゴシック" charset="0"/>
              </a:rPr>
              <a:t> </a:t>
            </a:r>
            <a:r>
              <a:rPr lang="en-US" sz="3600" b="1" dirty="0" err="1" smtClean="0">
                <a:cs typeface="ＭＳ Ｐゴシック" charset="0"/>
              </a:rPr>
              <a:t>Pendengar</a:t>
            </a:r>
            <a:r>
              <a:rPr lang="en-US" sz="3600" b="1" dirty="0" smtClean="0">
                <a:cs typeface="ＭＳ Ｐゴシック" charset="0"/>
              </a:rPr>
              <a:t> </a:t>
            </a:r>
            <a:r>
              <a:rPr lang="en-US" sz="3600" b="1" dirty="0" err="1" smtClean="0">
                <a:cs typeface="ＭＳ Ｐゴシック" charset="0"/>
              </a:rPr>
              <a:t>tentang</a:t>
            </a:r>
            <a:r>
              <a:rPr lang="en-US" sz="3600" b="1" dirty="0" smtClean="0">
                <a:cs typeface="ＭＳ Ｐゴシック" charset="0"/>
              </a:rPr>
              <a:t>  </a:t>
            </a:r>
            <a:r>
              <a:rPr lang="en-US" sz="3600" b="1" u="sng" dirty="0" err="1" smtClean="0">
                <a:cs typeface="ＭＳ Ｐゴシック" charset="0"/>
              </a:rPr>
              <a:t>Materi</a:t>
            </a:r>
            <a:endParaRPr lang="en-US" dirty="0"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00" b="1" i="1"/>
              <a:t>Pendengar suka pidato yang isinya </a:t>
            </a:r>
            <a:br>
              <a:rPr lang="en-US" sz="3400" b="1" i="1"/>
            </a:br>
            <a:r>
              <a:rPr lang="ja-JP" altLang="en-US" sz="3400" b="1" i="1"/>
              <a:t>“</a:t>
            </a:r>
            <a:r>
              <a:rPr lang="en-US" altLang="ja-JP" sz="3400" b="1" i="1"/>
              <a:t>sebagai contoh”…</a:t>
            </a:r>
            <a:endParaRPr lang="en-US" sz="3400" b="1" i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u="sng" dirty="0" err="1"/>
              <a:t>cerita</a:t>
            </a:r>
            <a:r>
              <a:rPr lang="en-US" sz="3200" b="1" dirty="0"/>
              <a:t> </a:t>
            </a:r>
          </a:p>
          <a:p>
            <a:pPr>
              <a:buFont typeface="Arial" charset="0"/>
              <a:buAutoNum type="alphaUcPeriod"/>
            </a:pPr>
            <a:r>
              <a:rPr lang="en-US" sz="3200" b="1" dirty="0" err="1"/>
              <a:t>Tentang</a:t>
            </a:r>
            <a:r>
              <a:rPr lang="en-US" sz="3200" b="1" dirty="0"/>
              <a:t> </a:t>
            </a:r>
            <a:r>
              <a:rPr lang="en-US" sz="3200" b="1" u="sng" dirty="0"/>
              <a:t>orang</a:t>
            </a:r>
            <a:r>
              <a:rPr lang="en-US" sz="3200" b="1" dirty="0"/>
              <a:t> </a:t>
            </a:r>
            <a:r>
              <a:rPr lang="en-US" sz="3200" b="1" dirty="0" err="1"/>
              <a:t>terkenal</a:t>
            </a:r>
            <a:r>
              <a:rPr lang="en-US" sz="3200" b="1" dirty="0"/>
              <a:t> </a:t>
            </a:r>
          </a:p>
          <a:p>
            <a:pPr>
              <a:buFont typeface="Arial" charset="0"/>
              <a:buAutoNum type="alphaUcPeriod"/>
            </a:pPr>
            <a:r>
              <a:rPr lang="en-US" sz="3200" b="1" dirty="0" err="1" smtClean="0"/>
              <a:t>Berkaitan</a:t>
            </a:r>
            <a:r>
              <a:rPr lang="en-US" sz="3200" b="1" dirty="0" smtClean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u="sng" dirty="0" err="1"/>
              <a:t>sejarah</a:t>
            </a:r>
            <a:endParaRPr lang="en-US" sz="3200" b="1" dirty="0"/>
          </a:p>
          <a:p>
            <a:pPr>
              <a:buFont typeface="Arial" charset="0"/>
              <a:buAutoNum type="alphaUcPeriod"/>
            </a:pPr>
            <a:r>
              <a:rPr lang="en-US" sz="3200" b="1" dirty="0" err="1" smtClean="0"/>
              <a:t>Mengunakan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analogi</a:t>
            </a:r>
            <a:r>
              <a:rPr lang="en-US" sz="3200" b="1" dirty="0"/>
              <a:t> </a:t>
            </a:r>
            <a:r>
              <a:rPr lang="en-US" sz="3200" b="1" dirty="0" smtClean="0"/>
              <a:t>yang </a:t>
            </a:r>
            <a:r>
              <a:rPr lang="en-US" sz="3200" b="1" dirty="0" err="1" smtClean="0"/>
              <a:t>menarik</a:t>
            </a:r>
            <a:endParaRPr lang="en-US" sz="3200" b="1" dirty="0"/>
          </a:p>
          <a:p>
            <a:pPr>
              <a:buFont typeface="Arial" charset="0"/>
              <a:buAutoNum type="alphaUcPeriod"/>
            </a:pPr>
            <a:r>
              <a:rPr lang="en-US" sz="3200" b="1" dirty="0" err="1" smtClean="0"/>
              <a:t>Mengungkap</a:t>
            </a:r>
            <a:r>
              <a:rPr lang="en-US" sz="3200" b="1" dirty="0" smtClean="0"/>
              <a:t> </a:t>
            </a:r>
            <a:r>
              <a:rPr lang="en-US" sz="3200" b="1" u="sng" dirty="0"/>
              <a:t>data </a:t>
            </a:r>
            <a:r>
              <a:rPr lang="en-US" sz="3200" b="1" u="sng" dirty="0" err="1"/>
              <a:t>statistik</a:t>
            </a:r>
            <a:r>
              <a:rPr lang="en-US" sz="3200" b="1" dirty="0"/>
              <a:t> yang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</a:p>
          <a:p>
            <a:pPr>
              <a:buFont typeface="Arial" charset="0"/>
              <a:buAutoNum type="alphaUcPeriod"/>
            </a:pPr>
            <a:r>
              <a:rPr lang="en-US" sz="3200" b="1" dirty="0" err="1" smtClean="0"/>
              <a:t>Menggunakan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bantuan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visual</a:t>
            </a:r>
            <a:endParaRPr lang="en-US" sz="3200" b="1" dirty="0"/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1373</TotalTime>
  <Words>323</Words>
  <Application>Microsoft Macintosh PowerPoint</Application>
  <PresentationFormat>On-screen Show (4:3)</PresentationFormat>
  <Paragraphs>89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1_Default Design</vt:lpstr>
      <vt:lpstr>Blue Horizon</vt:lpstr>
      <vt:lpstr>Candybar</vt:lpstr>
      <vt:lpstr>Circuit</vt:lpstr>
      <vt:lpstr>Borealis</vt:lpstr>
      <vt:lpstr>Cara-Cara Menghubungkan Pemikiran</vt:lpstr>
      <vt:lpstr>Banyak Pembicaraan yang Membosankan…</vt:lpstr>
      <vt:lpstr>Bagaimana caranya saat kita berbicara orang mendengarkan?</vt:lpstr>
      <vt:lpstr>Empat Matlamat: Khotbah yang …</vt:lpstr>
      <vt:lpstr>Prinsip-Prinsip Borden</vt:lpstr>
      <vt:lpstr>Panduan Ranah Pidato  </vt:lpstr>
      <vt:lpstr>Langkah-Langkah Borden: Pidato menjawab…</vt:lpstr>
      <vt:lpstr>Apa yang harus anda katakan?</vt:lpstr>
      <vt:lpstr>Panduan Pendengar tentang  Materi</vt:lpstr>
      <vt:lpstr>Bagaimana cara anda mengatakannya?</vt:lpstr>
      <vt:lpstr>Panduan Pendengar tentang Memilih Perkataan</vt:lpstr>
      <vt:lpstr>Black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79</cp:revision>
  <dcterms:created xsi:type="dcterms:W3CDTF">2005-08-07T02:41:35Z</dcterms:created>
  <dcterms:modified xsi:type="dcterms:W3CDTF">2017-05-09T03:58:31Z</dcterms:modified>
</cp:coreProperties>
</file>