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61" r:id="rId2"/>
  </p:sldMasterIdLst>
  <p:notesMasterIdLst>
    <p:notesMasterId r:id="rId10"/>
  </p:notesMasterIdLst>
  <p:sldIdLst>
    <p:sldId id="273" r:id="rId3"/>
    <p:sldId id="341" r:id="rId4"/>
    <p:sldId id="344" r:id="rId5"/>
    <p:sldId id="343" r:id="rId6"/>
    <p:sldId id="342" r:id="rId7"/>
    <p:sldId id="340" r:id="rId8"/>
    <p:sldId id="29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1"/>
  </p:normalViewPr>
  <p:slideViewPr>
    <p:cSldViewPr>
      <p:cViewPr varScale="1">
        <p:scale>
          <a:sx n="132" d="100"/>
          <a:sy n="132" d="100"/>
        </p:scale>
        <p:origin x="1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CD4B70A-466B-314A-A4D8-44FCCF88C5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8892B1B-7347-8A42-84C7-4E1115B0DC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58F1332-0CAA-2647-B30F-08F39145B13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70DEBEF-3FA3-3E4D-8A30-E53188097C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FE0D8FB-9428-5042-83CA-A560CBCA04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1558062-D8EA-5947-8ECE-5F053A908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EA71C2-F44A-9246-AE03-15EC6FCA6F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D892685E-6C4F-BC4E-9E9D-9ADA0A76C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5F6245-AC92-E54E-B678-B7FA2F3FF19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9534954-8B56-934E-B089-5890353130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ABBCABB-4A0B-724D-89C5-761E219932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EC16674-6EAA-6743-9D57-05D821164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EA9EEE-906A-D14F-A749-90C3ADC62B4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D0CC83B-A205-EC46-B0E3-B5F3D1905E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49ADE26-219B-784A-8DA0-FFA8798C7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8AB06A2-2381-9645-86B1-BA866C3D3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647A14-81CD-604B-BA9A-F0EC24E0E9D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765870B-5AA3-AF45-A943-51BF3EEED3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639F6B5-0A05-664D-8350-79E080D80C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600798C-905A-0A40-BEF9-6375467B1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CB9DAD-28D3-E448-BC61-F644D74A745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365EDAC-0150-094D-B9B2-5B04AF5E05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D39F850-CA23-A447-B282-2417A37A6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EEFD4E53-B748-7243-A503-05AFA9897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67BC7E-BD46-1B4E-9C66-1CFD6AC0F6E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6EF1A22-87B8-D54F-AED7-7966C60BE7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CD5B3FD-1CA1-EE46-AE86-941DFCA2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18A5737F-DF81-D342-AD7D-78E72075C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13480A-8AB3-E048-9618-A6B843DA505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494CAFB-3931-FF40-82E9-7BE4B325F8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267F1DF-9B8D-8747-A2B0-B36DD90A6E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NT Survey </a:t>
            </a:r>
            <a:r>
              <a:rPr lang="en-US" baseline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2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27F4F5-DD5B-044A-94CD-493B97F27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1EA5BF-67BF-3D49-A284-084E4A14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D53B7-2557-194F-9585-1E9FF46A4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5BA0A-94AB-D146-9840-1656D4555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12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375726-1ED7-1544-80F0-E8E8AE953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42DF73-5D5B-9743-B47E-5AEE0631C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B2E0D8-E4BE-D343-838E-1DAE8BBD5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D0E93-B805-D843-94D5-36785A5DA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6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D16198-E150-8C4C-A947-E8587F094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AA1EF-4208-3D42-8F19-80E719C4D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BCA158-EBBA-764F-884D-511746AF1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D0D4E-F6F8-A546-BC0D-E12DE36C0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61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8873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2476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44385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3788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4859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5927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35518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5843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43CB20-DF5D-A24C-AAD6-86F399993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9DF20-0487-B649-9C76-5B93059C6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FD8D5-E38C-CC4D-A089-A6D711D19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A00FF-5FFC-7845-9C68-960FFBD46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156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3880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4100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05464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3FE1CF-66B1-2E4A-9080-4D197701A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D445D-0914-8044-A658-F418FD566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291A6-561B-AB4D-A899-C4C68B27F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A4EE5-A171-524F-ACEB-E7C7E969B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7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9BF08-9720-F14F-8824-C25B0B71D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01C764-2358-2641-AF3E-1C9F5ABE9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0C4FE-3FD7-AE48-8487-1753A7F8F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CFB9-D3CB-E94F-B548-308B4828B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36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77E60E-EE67-B141-B7D9-0286204F7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8A1853-59CB-6C49-AE30-4DC59245D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C7EAF1-B5E4-4C43-95DD-EDC0CDE93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52633-15A8-A040-93EE-A1F749342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2A9E0F-AEED-8C4D-A3EB-BCAF9F3F1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883CC3-BE35-F247-B132-83C20B337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A57E06-539B-3A41-82C0-50C2B6F3B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3CEEE-4D1C-3147-A86C-940118C79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17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69E5E7-7452-7842-A841-039FD9FCA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47DCC3-8B14-A34A-B671-7B278C5E2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BE7313-52AA-6C43-88BB-8AA70B1C6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BE107-45FF-C142-BBC4-3EA7E90AA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04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D639F-37EF-1248-9FBB-7FC4A926B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53BD64-B4EB-1D47-A8B1-CB7B98964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EA783-7171-4646-BF79-46125A8BE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67769-915E-264E-8C0F-6844ABB85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27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E83E6-7C47-354D-8667-38F3585E0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7DF9A-6F64-BE47-A003-33B490967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CF434-C2A9-C441-8E90-DE1897687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BEE61-8AD8-5645-B97F-6EAC8461B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0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CC1204-3CF4-2243-A2B3-E8E4A24BD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CF0192-4DD6-5E45-B885-51D9053B5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D1BF865-12AD-A84D-A195-9219128C9E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14DA243-5F20-D34F-9FD8-A3DC687AEA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A8EEC35-6E8D-C14C-80CF-B67576EF5D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83EFF8F-F8AE-CB47-AF4B-FAECCC5157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52C50EE-9D08-EB4E-9905-1B319828E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23813"/>
            <a:ext cx="9121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0">
            <a:extLst>
              <a:ext uri="{FF2B5EF4-FFF2-40B4-BE49-F238E27FC236}">
                <a16:creationId xmlns:a16="http://schemas.microsoft.com/office/drawing/2014/main" id="{A861B539-7CE4-2445-A5D3-7CEE3ABA1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188640"/>
            <a:ext cx="5715000" cy="2438400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8000" b="1" dirty="0" err="1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ea typeface="ＭＳ Ｐゴシック" charset="0"/>
                <a:cs typeface="ＭＳ Ｐゴシック" charset="0"/>
              </a:rPr>
              <a:t>GiẢNG</a:t>
            </a:r>
            <a:r>
              <a:rPr lang="en-US" sz="8000" b="1" dirty="0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ea typeface="ＭＳ Ｐゴシック" charset="0"/>
                <a:cs typeface="ＭＳ Ｐゴシック" charset="0"/>
              </a:rPr>
              <a:t> GIÁO LÝ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60DECE1-D449-3B49-A37F-7446DE0D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5949280"/>
            <a:ext cx="5719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Dr </a:t>
            </a:r>
            <a:r>
              <a:rPr lang="en-US" sz="2000" b="1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Rick Griffith • </a:t>
            </a:r>
            <a:r>
              <a:rPr lang="en-US" sz="2000" b="1" dirty="0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Singapore Bible College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BibleStudyDownloads.org</a:t>
            </a:r>
          </a:p>
        </p:txBody>
      </p:sp>
      <p:sp>
        <p:nvSpPr>
          <p:cNvPr id="14340" name="TextBox 8">
            <a:extLst>
              <a:ext uri="{FF2B5EF4-FFF2-40B4-BE49-F238E27FC236}">
                <a16:creationId xmlns:a16="http://schemas.microsoft.com/office/drawing/2014/main" id="{335499FD-5E22-864F-8CDD-C09283F26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158750"/>
            <a:ext cx="69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252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Rectangle 4">
            <a:extLst>
              <a:ext uri="{FF2B5EF4-FFF2-40B4-BE49-F238E27FC236}">
                <a16:creationId xmlns:a16="http://schemas.microsoft.com/office/drawing/2014/main" id="{199513E3-874A-0D40-A52F-108C7CCC7F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800226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FFFF"/>
                </a:solidFill>
                <a:ea typeface="ＭＳ Ｐゴシック" panose="020B0600070205080204" pitchFamily="34" charset="-128"/>
              </a:rPr>
              <a:t>Những sự khó nhọc và những ích lợi của Giáo Lý</a:t>
            </a:r>
            <a:br>
              <a:rPr lang="en-US" altLang="en-US" sz="3600" b="1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en-US" sz="2400" b="1">
                <a:solidFill>
                  <a:srgbClr val="FFFFFF"/>
                </a:solidFill>
                <a:ea typeface="ＭＳ Ｐゴシック" panose="020B0600070205080204" pitchFamily="34" charset="-128"/>
              </a:rPr>
              <a:t>Erickson &amp; Heflin, </a:t>
            </a:r>
            <a:r>
              <a:rPr lang="en-US" altLang="en-US" sz="2400" b="1" i="1">
                <a:solidFill>
                  <a:srgbClr val="FFFFFF"/>
                </a:solidFill>
                <a:ea typeface="ＭＳ Ｐゴシック" panose="020B0600070205080204" pitchFamily="34" charset="-128"/>
              </a:rPr>
              <a:t>Old Wine in New Wineskins, 20-57</a:t>
            </a:r>
            <a:endParaRPr lang="en-US" altLang="en-US" sz="3600" b="1">
              <a:ea typeface="ＭＳ Ｐゴシック" panose="020B0600070205080204" pitchFamily="34" charset="-12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7D05D-419B-8144-96E7-5B3D89B24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4175"/>
            <a:ext cx="91440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FFFF"/>
                </a:solidFill>
              </a:rPr>
              <a:t>Những nỗi khó nhọc</a:t>
            </a:r>
          </a:p>
          <a:p>
            <a:pPr algn="ctr" eaLnBrk="1" hangingPunct="1"/>
            <a:endParaRPr lang="en-US" altLang="en-US" sz="6000" b="1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en-US" sz="6000" b="1">
                <a:solidFill>
                  <a:srgbClr val="FFFFFF"/>
                </a:solidFill>
              </a:rPr>
              <a:t>Những ích lợi</a:t>
            </a:r>
          </a:p>
        </p:txBody>
      </p:sp>
      <p:sp>
        <p:nvSpPr>
          <p:cNvPr id="16387" name="TextBox 7">
            <a:extLst>
              <a:ext uri="{FF2B5EF4-FFF2-40B4-BE49-F238E27FC236}">
                <a16:creationId xmlns:a16="http://schemas.microsoft.com/office/drawing/2014/main" id="{10EEFFCC-1B1F-6245-AD01-3A006CDD0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13" y="-26988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252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5562CB8C-0805-134A-8923-92D26CB3D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4" b="20032"/>
          <a:stretch>
            <a:fillRect/>
          </a:stretch>
        </p:blipFill>
        <p:spPr bwMode="auto">
          <a:xfrm>
            <a:off x="1619250" y="7100888"/>
            <a:ext cx="635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2FADA177-E141-3B4E-A7F2-30FC7B3A4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0452" r="7620" b="20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C2A36EE-E680-0542-A83A-50930F53D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6925"/>
            <a:ext cx="9144000" cy="10080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charset="0"/>
                <a:cs typeface="ＭＳ Ｐゴシック" charset="0"/>
              </a:rPr>
              <a:t>Feed Them Whatever They Want And Watch "Em Grow!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1936C07-7755-BA47-B4BD-6256F9103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81525"/>
            <a:ext cx="9144000" cy="1655763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D1D1F0"/>
                </a:solidFill>
                <a:ea typeface="ＭＳ Ｐゴシック" panose="020B0600070205080204" pitchFamily="34" charset="-128"/>
              </a:rPr>
              <a:t>Sự Tăng Trưởng Hội Thánh</a:t>
            </a:r>
            <a:endParaRPr lang="en-US" altLang="en-US" sz="4800">
              <a:solidFill>
                <a:srgbClr val="D1D1F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Rectangle 4">
            <a:extLst>
              <a:ext uri="{FF2B5EF4-FFF2-40B4-BE49-F238E27FC236}">
                <a16:creationId xmlns:a16="http://schemas.microsoft.com/office/drawing/2014/main" id="{AB296C60-E0A8-464E-8A5D-45900E2D00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FFFF"/>
                </a:solidFill>
                <a:ea typeface="ＭＳ Ｐゴシック" panose="020B0600070205080204" pitchFamily="34" charset="-128"/>
              </a:rPr>
              <a:t>Đề cập giáo lý từ những đoạn của sự giáo huấn</a:t>
            </a:r>
            <a:br>
              <a:rPr lang="en-US" altLang="en-US" sz="3600" b="1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en-US" sz="2400" b="1">
                <a:solidFill>
                  <a:srgbClr val="FFFFFF"/>
                </a:solidFill>
                <a:ea typeface="ＭＳ Ｐゴシック" panose="020B0600070205080204" pitchFamily="34" charset="-128"/>
              </a:rPr>
              <a:t>Erickson &amp; Heflin, </a:t>
            </a:r>
            <a:r>
              <a:rPr lang="en-US" altLang="en-US" sz="2400" b="1" i="1">
                <a:solidFill>
                  <a:srgbClr val="FFFFFF"/>
                </a:solidFill>
                <a:ea typeface="ＭＳ Ｐゴシック" panose="020B0600070205080204" pitchFamily="34" charset="-128"/>
              </a:rPr>
              <a:t>Old Wine in New Wineskins, 97-114</a:t>
            </a:r>
            <a:endParaRPr lang="en-US" altLang="en-US" sz="3600" b="1">
              <a:ea typeface="ＭＳ Ｐゴシック" panose="020B0600070205080204" pitchFamily="34" charset="-12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AD6A33-4923-9B45-BADF-D61C5251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</a:rPr>
              <a:t>Họ là gì?</a:t>
            </a:r>
          </a:p>
          <a:p>
            <a:pPr algn="ctr" eaLnBrk="1" hangingPunct="1"/>
            <a:endParaRPr lang="en-US" altLang="en-US" sz="5400" b="1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</a:rPr>
              <a:t>Why lại khó khăn như vậy?</a:t>
            </a:r>
          </a:p>
          <a:p>
            <a:pPr algn="ctr" eaLnBrk="1" hangingPunct="1"/>
            <a:endParaRPr lang="en-US" altLang="en-US" sz="5400" b="1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</a:rPr>
              <a:t>Làm thế nào tôi có thể làm được điều đó?</a:t>
            </a:r>
          </a:p>
        </p:txBody>
      </p:sp>
      <p:sp>
        <p:nvSpPr>
          <p:cNvPr id="20483" name="TextBox 7">
            <a:extLst>
              <a:ext uri="{FF2B5EF4-FFF2-40B4-BE49-F238E27FC236}">
                <a16:creationId xmlns:a16="http://schemas.microsoft.com/office/drawing/2014/main" id="{8ECA6BD6-06C3-1742-8CE8-47CCAD3A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13" y="-26988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Rectangle 4">
            <a:extLst>
              <a:ext uri="{FF2B5EF4-FFF2-40B4-BE49-F238E27FC236}">
                <a16:creationId xmlns:a16="http://schemas.microsoft.com/office/drawing/2014/main" id="{53E5E1B4-003B-5646-8D62-E7CA4D30F8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FF"/>
                </a:solidFill>
                <a:ea typeface="ＭＳ Ｐゴシック" panose="020B0600070205080204" pitchFamily="34" charset="-128"/>
              </a:rPr>
              <a:t>Những bài đọc hữu ích từ Erickson &amp; Heflin, </a:t>
            </a:r>
            <a:r>
              <a:rPr lang="en-US" altLang="en-US" sz="3600" b="1" i="1">
                <a:solidFill>
                  <a:srgbClr val="FFFFFF"/>
                </a:solidFill>
                <a:ea typeface="ＭＳ Ｐゴシック" panose="020B0600070205080204" pitchFamily="34" charset="-128"/>
              </a:rPr>
              <a:t>Old Wine in New Wineskins</a:t>
            </a:r>
            <a:endParaRPr lang="en-US" altLang="en-US" sz="3600" b="1">
              <a:ea typeface="ＭＳ Ｐゴシック" panose="020B0600070205080204" pitchFamily="34" charset="-12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0604A9-C9A1-DC41-B3D9-22F2C7761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</a:rPr>
              <a:t>Sự </a:t>
            </a:r>
            <a:r>
              <a:rPr lang="en-US" altLang="en-US" sz="3200" b="1">
                <a:solidFill>
                  <a:srgbClr val="FFFF00"/>
                </a:solidFill>
              </a:rPr>
              <a:t>Khó khăn</a:t>
            </a:r>
            <a:r>
              <a:rPr lang="en-US" altLang="en-US" sz="3200" b="1">
                <a:solidFill>
                  <a:srgbClr val="FFFFFF"/>
                </a:solidFill>
              </a:rPr>
              <a:t> của tín lý ngày nay </a:t>
            </a:r>
            <a:br>
              <a:rPr lang="en-US" altLang="en-US" sz="3200" b="1">
                <a:solidFill>
                  <a:srgbClr val="FFFFFF"/>
                </a:solidFill>
              </a:rPr>
            </a:br>
            <a:r>
              <a:rPr lang="en-US" altLang="en-US" sz="3200" b="1">
                <a:solidFill>
                  <a:srgbClr val="FFFFFF"/>
                </a:solidFill>
              </a:rPr>
              <a:t>(class notes, 267-27)</a:t>
            </a:r>
          </a:p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</a:rPr>
              <a:t>Đề cập đến tín lý từ những phân đoạn </a:t>
            </a:r>
            <a:r>
              <a:rPr lang="en-US" altLang="en-US" sz="3200" b="1">
                <a:solidFill>
                  <a:srgbClr val="FFFF00"/>
                </a:solidFill>
              </a:rPr>
              <a:t>tường thuật</a:t>
            </a:r>
            <a:r>
              <a:rPr lang="en-US" altLang="en-US" sz="3200" b="1">
                <a:solidFill>
                  <a:srgbClr val="FFFFFF"/>
                </a:solidFill>
              </a:rPr>
              <a:t> (278-86)</a:t>
            </a:r>
          </a:p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</a:rPr>
              <a:t>giảng tín lý qua </a:t>
            </a:r>
            <a:r>
              <a:rPr lang="en-US" altLang="en-US" sz="3200" b="1">
                <a:solidFill>
                  <a:srgbClr val="FFFF00"/>
                </a:solidFill>
              </a:rPr>
              <a:t>Chủ đề </a:t>
            </a:r>
            <a:r>
              <a:rPr lang="en-US" altLang="en-US" sz="3200" b="1">
                <a:solidFill>
                  <a:srgbClr val="FFFFFF"/>
                </a:solidFill>
              </a:rPr>
              <a:t> (287-95)</a:t>
            </a:r>
          </a:p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</a:rPr>
              <a:t>giảng tín lý qua </a:t>
            </a:r>
            <a:r>
              <a:rPr lang="en-US" altLang="en-US" sz="3200" b="1">
                <a:solidFill>
                  <a:srgbClr val="FFFF00"/>
                </a:solidFill>
              </a:rPr>
              <a:t>Tường thuật</a:t>
            </a:r>
            <a:r>
              <a:rPr lang="en-US" altLang="en-US" sz="3200" b="1">
                <a:solidFill>
                  <a:srgbClr val="FFFFFF"/>
                </a:solidFill>
              </a:rPr>
              <a:t>  (296-305)</a:t>
            </a:r>
          </a:p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</a:rPr>
              <a:t>Giảng tín lý </a:t>
            </a:r>
            <a:r>
              <a:rPr lang="en-US" altLang="en-US" sz="3200" b="1">
                <a:solidFill>
                  <a:srgbClr val="FFFF00"/>
                </a:solidFill>
              </a:rPr>
              <a:t>một cách sâu sắc</a:t>
            </a:r>
            <a:r>
              <a:rPr lang="en-US" altLang="en-US" sz="3200" b="1">
                <a:solidFill>
                  <a:srgbClr val="FFFFFF"/>
                </a:solidFill>
              </a:rPr>
              <a:t>  (306-15)</a:t>
            </a:r>
          </a:p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</a:rPr>
              <a:t>Dự kiến </a:t>
            </a:r>
            <a:r>
              <a:rPr lang="en-US" altLang="en-US" sz="3200" b="1">
                <a:solidFill>
                  <a:srgbClr val="FFFFFF"/>
                </a:solidFill>
              </a:rPr>
              <a:t>một chiến lược cho việc giảng tín lý (316-325)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DDACF71-C8D9-C648-8212-A8F6D3CA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Black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err="1"/>
              <a:t>Tân</a:t>
            </a:r>
            <a:r>
              <a:rPr lang="en-US" sz="2800" b="1" dirty="0"/>
              <a:t> </a:t>
            </a:r>
            <a:r>
              <a:rPr lang="en-US" sz="2800" b="1" dirty="0" err="1"/>
              <a:t>Ước</a:t>
            </a:r>
            <a:r>
              <a:rPr lang="en-US" sz="2800" b="1" dirty="0"/>
              <a:t> </a:t>
            </a:r>
            <a:r>
              <a:rPr lang="en-US" sz="2800" b="1" dirty="0" err="1"/>
              <a:t>Lược</a:t>
            </a:r>
            <a:r>
              <a:rPr lang="en-US" sz="2800" b="1" dirty="0"/>
              <a:t> </a:t>
            </a:r>
            <a:r>
              <a:rPr lang="en-US" sz="2800" b="1" dirty="0" err="1"/>
              <a:t>Khảo</a:t>
            </a:r>
            <a:r>
              <a:rPr lang="en-US" sz="2800" b="1" dirty="0"/>
              <a:t>—</a:t>
            </a:r>
            <a:r>
              <a:rPr lang="en-US" sz="28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853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2004:Templates:Presentations:Designs:Writing Table</Template>
  <TotalTime>2781</TotalTime>
  <Words>133</Words>
  <Application>Microsoft Macintosh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Times New Roman</vt:lpstr>
      <vt:lpstr>Default Design</vt:lpstr>
      <vt:lpstr>8_Default Design</vt:lpstr>
      <vt:lpstr>GiẢNG GIÁO LÝ</vt:lpstr>
      <vt:lpstr>Những sự khó nhọc và những ích lợi của Giáo Lý Erickson &amp; Heflin, Old Wine in New Wineskins, 20-57</vt:lpstr>
      <vt:lpstr>Sự Tăng Trưởng Hội Thánh</vt:lpstr>
      <vt:lpstr>Đề cập giáo lý từ những đoạn của sự giáo huấn Erickson &amp; Heflin, Old Wine in New Wineskins, 97-114</vt:lpstr>
      <vt:lpstr>Những bài đọc hữu ích từ Erickson &amp; Heflin, Old Wine in New Wineskins</vt:lpstr>
      <vt:lpstr>Black</vt:lpstr>
      <vt:lpstr>Tân Ước Lược Khảo—BibleStudyDownloads.org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95</cp:revision>
  <dcterms:created xsi:type="dcterms:W3CDTF">2004-09-11T01:03:24Z</dcterms:created>
  <dcterms:modified xsi:type="dcterms:W3CDTF">2018-12-18T04:03:12Z</dcterms:modified>
</cp:coreProperties>
</file>