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4"/>
  </p:notesMasterIdLst>
  <p:sldIdLst>
    <p:sldId id="25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61"/>
  </p:normalViewPr>
  <p:slideViewPr>
    <p:cSldViewPr>
      <p:cViewPr varScale="1">
        <p:scale>
          <a:sx n="127" d="100"/>
          <a:sy n="127" d="100"/>
        </p:scale>
        <p:origin x="15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022CF0E-D5DA-554A-9351-BA1F78B85C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416D841-9056-E248-8102-F1E13487B5A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3E8B949-6F91-2747-8386-B200E8C8715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CED7DB4-3E31-B944-BEAE-F1A3F4162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383E173-7C26-9945-BBD4-DC6B272EBC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1B0DFB97-DA51-CD40-86AB-06739B0F7A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3B8F5-8D77-CF49-AEF1-055D1695E3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3C282788-C036-0843-A26B-BD943DE00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A45B69B-2246-294E-B5AA-F40A5BE5A19B}" type="slidenum">
              <a:rPr lang="en-US" altLang="en-US" sz="120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AAE9A49-D8A5-364F-9977-152072D7AC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340E72E-7147-DC4B-8752-C3E8755BB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E4F5C4-2080-F946-8615-1F6998D452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8EC835-2AE3-324E-BC54-E31CB1D99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14F278-5DD0-8646-A91E-841F301D47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CDD78-EEE4-C043-9094-7A5734B1C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29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4C0891-4CDC-FD40-A731-30021D0F8C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F72009-20E1-F54C-8FA9-CC33FE52C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DB934D-FE2D-144F-8AEE-4888406DF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4832A-4886-A04F-A3FA-98169B7218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5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41FE9F-82EB-3E41-A9A9-769341A99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69D27F-7A5B-CF48-A22A-DBBFF3E15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F06B55-0564-D74B-BDB6-ED63CD449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90EFA-E3EE-FD43-B5EE-50052469CE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53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461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9349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2836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5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4215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3456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7443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232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370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2F260C-488C-EE41-9DC0-075951BDD6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9A5BF6-9AFF-D346-B0AD-3141E8C6D4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089856-A04D-0649-8BCF-D20C9D18D1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B735D-7306-BA45-A158-DC737CA833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17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599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9095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3" y="614363"/>
            <a:ext cx="1943100" cy="54816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614363"/>
            <a:ext cx="5676900" cy="54816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691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594119-DA1D-AF4B-8501-A73C3146DA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B74F52-D1F9-694A-A80F-C949313143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3BEF2E-20A3-9141-9818-D6035922B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4606A-F943-0F4D-AA52-208E62630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21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698FB-8CEC-2144-B7F9-89040FDD0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BD340-E74A-BC45-B10F-1D8241EB1D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614987-E167-A64A-ABA5-B8580731A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96BA8-3C2D-F74C-B723-3174AB203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48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5B9FD3-FB39-C640-8811-B5934E52D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7AEA3E-1BC3-554C-AF65-0DCB5F5EE5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7A655AC-D86A-7D41-B418-E2EB6CD93F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3FC22-A633-8D44-AE7B-046B01A5B4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1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B91C43-FF6A-BB45-93F0-327785DE6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AC55D6-ECC1-3649-86CC-7283DCF5E2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824120-A48A-CA4E-A318-047C7E3ED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B8E90-3715-9C41-AF99-C5F7D0A56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01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4570F4-BF95-D042-B024-7127F6D41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5D63A9B-9A8A-8D4C-BD48-83369008CE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509CBB-6806-744E-A031-69C3C964A9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A7B7E-55B7-FD42-9DF9-11969E309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21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A97E9A-464A-A84D-A8AE-9BD41B871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E7E497-ACDE-B44F-B23D-A0F06F97A1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5E0DCC-60A5-E143-BE2C-B3F810B9A9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DA671-599F-AC43-9B59-5282406022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45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33F7EE-8DFD-ED4B-9B26-7F728E928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D7BFB9-CB4E-2344-9C25-25ADA02985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3E3A6F-43DF-ED40-83D1-5C434492A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511A3-AA77-1B40-B43B-91A64F72D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03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107445-7F78-AF42-A151-780181BB6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F13EE01-E620-E844-8977-09473ED7D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EF0F9E-5295-BC40-B699-1B0E88C660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A58009-2896-D842-9C02-FF46F72974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98869-34D2-9B47-8FBC-117E864367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F7E7AE-FF29-744C-B837-D66E927435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89CE65FE-E6BA-1E48-A7DC-19A776A7E176}"/>
              </a:ext>
            </a:extLst>
          </p:cNvPr>
          <p:cNvGrpSpPr>
            <a:grpSpLocks/>
          </p:cNvGrpSpPr>
          <p:nvPr/>
        </p:nvGrpSpPr>
        <p:grpSpPr bwMode="auto">
          <a:xfrm>
            <a:off x="6350" y="6350"/>
            <a:ext cx="9118600" cy="6832600"/>
            <a:chOff x="4" y="4"/>
            <a:chExt cx="5744" cy="4304"/>
          </a:xfrm>
        </p:grpSpPr>
        <p:sp>
          <p:nvSpPr>
            <p:cNvPr id="13317" name="Rectangle 3">
              <a:extLst>
                <a:ext uri="{FF2B5EF4-FFF2-40B4-BE49-F238E27FC236}">
                  <a16:creationId xmlns:a16="http://schemas.microsoft.com/office/drawing/2014/main" id="{6EC9149F-010B-2D46-A347-26177BF89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" y="4"/>
              <a:ext cx="5744" cy="430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3318" name="Group 4">
              <a:extLst>
                <a:ext uri="{FF2B5EF4-FFF2-40B4-BE49-F238E27FC236}">
                  <a16:creationId xmlns:a16="http://schemas.microsoft.com/office/drawing/2014/main" id="{A4F8363F-7039-FD4E-9E4F-5BC66DDBE9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25"/>
              <a:ext cx="5185" cy="3895"/>
              <a:chOff x="288" y="225"/>
              <a:chExt cx="5185" cy="3895"/>
            </a:xfrm>
          </p:grpSpPr>
          <p:sp>
            <p:nvSpPr>
              <p:cNvPr id="13319" name="Freeform 5">
                <a:extLst>
                  <a:ext uri="{FF2B5EF4-FFF2-40B4-BE49-F238E27FC236}">
                    <a16:creationId xmlns:a16="http://schemas.microsoft.com/office/drawing/2014/main" id="{20A2B317-31DC-E04E-9B2E-80782D167C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" y="228"/>
                <a:ext cx="5185" cy="103"/>
              </a:xfrm>
              <a:custGeom>
                <a:avLst/>
                <a:gdLst>
                  <a:gd name="T0" fmla="*/ 0 w 5185"/>
                  <a:gd name="T1" fmla="*/ 0 h 103"/>
                  <a:gd name="T2" fmla="*/ 5184 w 5185"/>
                  <a:gd name="T3" fmla="*/ 3 h 103"/>
                  <a:gd name="T4" fmla="*/ 5093 w 5185"/>
                  <a:gd name="T5" fmla="*/ 102 h 103"/>
                  <a:gd name="T6" fmla="*/ 88 w 5185"/>
                  <a:gd name="T7" fmla="*/ 102 h 103"/>
                  <a:gd name="T8" fmla="*/ 0 w 5185"/>
                  <a:gd name="T9" fmla="*/ 0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20" name="Group 6">
                <a:extLst>
                  <a:ext uri="{FF2B5EF4-FFF2-40B4-BE49-F238E27FC236}">
                    <a16:creationId xmlns:a16="http://schemas.microsoft.com/office/drawing/2014/main" id="{386868ED-8ECB-9646-944A-540A0CB4B0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231"/>
                <a:ext cx="86" cy="3889"/>
                <a:chOff x="288" y="231"/>
                <a:chExt cx="86" cy="3889"/>
              </a:xfrm>
            </p:grpSpPr>
            <p:sp>
              <p:nvSpPr>
                <p:cNvPr id="13326" name="Freeform 7">
                  <a:extLst>
                    <a:ext uri="{FF2B5EF4-FFF2-40B4-BE49-F238E27FC236}">
                      <a16:creationId xmlns:a16="http://schemas.microsoft.com/office/drawing/2014/main" id="{206C7C2F-E43E-CB44-AB06-E415F152215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" y="231"/>
                  <a:ext cx="86" cy="913"/>
                </a:xfrm>
                <a:custGeom>
                  <a:avLst/>
                  <a:gdLst>
                    <a:gd name="T0" fmla="*/ 0 w 86"/>
                    <a:gd name="T1" fmla="*/ 0 h 913"/>
                    <a:gd name="T2" fmla="*/ 85 w 86"/>
                    <a:gd name="T3" fmla="*/ 96 h 913"/>
                    <a:gd name="T4" fmla="*/ 85 w 86"/>
                    <a:gd name="T5" fmla="*/ 816 h 913"/>
                    <a:gd name="T6" fmla="*/ 0 w 86"/>
                    <a:gd name="T7" fmla="*/ 912 h 913"/>
                    <a:gd name="T8" fmla="*/ 0 w 86"/>
                    <a:gd name="T9" fmla="*/ 0 h 91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6" h="913">
                      <a:moveTo>
                        <a:pt x="0" y="0"/>
                      </a:moveTo>
                      <a:lnTo>
                        <a:pt x="85" y="96"/>
                      </a:lnTo>
                      <a:lnTo>
                        <a:pt x="85" y="816"/>
                      </a:lnTo>
                      <a:lnTo>
                        <a:pt x="0" y="9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7" name="Freeform 8">
                  <a:extLst>
                    <a:ext uri="{FF2B5EF4-FFF2-40B4-BE49-F238E27FC236}">
                      <a16:creationId xmlns:a16="http://schemas.microsoft.com/office/drawing/2014/main" id="{78BA936B-63D1-3040-BEE0-B5E10BC160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" y="846"/>
                  <a:ext cx="79" cy="3274"/>
                </a:xfrm>
                <a:custGeom>
                  <a:avLst/>
                  <a:gdLst>
                    <a:gd name="T0" fmla="*/ 0 w 79"/>
                    <a:gd name="T1" fmla="*/ 0 h 3274"/>
                    <a:gd name="T2" fmla="*/ 78 w 79"/>
                    <a:gd name="T3" fmla="*/ 107 h 3274"/>
                    <a:gd name="T4" fmla="*/ 78 w 79"/>
                    <a:gd name="T5" fmla="*/ 3166 h 3274"/>
                    <a:gd name="T6" fmla="*/ 0 w 79"/>
                    <a:gd name="T7" fmla="*/ 3273 h 3274"/>
                    <a:gd name="T8" fmla="*/ 0 w 79"/>
                    <a:gd name="T9" fmla="*/ 0 h 32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9" h="3274">
                      <a:moveTo>
                        <a:pt x="0" y="0"/>
                      </a:moveTo>
                      <a:lnTo>
                        <a:pt x="78" y="107"/>
                      </a:lnTo>
                      <a:lnTo>
                        <a:pt x="78" y="3166"/>
                      </a:lnTo>
                      <a:lnTo>
                        <a:pt x="0" y="327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321" name="Group 9">
                <a:extLst>
                  <a:ext uri="{FF2B5EF4-FFF2-40B4-BE49-F238E27FC236}">
                    <a16:creationId xmlns:a16="http://schemas.microsoft.com/office/drawing/2014/main" id="{381A679C-8842-3845-BC59-39AB1DFFF7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6" y="225"/>
                <a:ext cx="87" cy="3886"/>
                <a:chOff x="5386" y="225"/>
                <a:chExt cx="87" cy="3886"/>
              </a:xfrm>
            </p:grpSpPr>
            <p:sp>
              <p:nvSpPr>
                <p:cNvPr id="13324" name="Freeform 10">
                  <a:extLst>
                    <a:ext uri="{FF2B5EF4-FFF2-40B4-BE49-F238E27FC236}">
                      <a16:creationId xmlns:a16="http://schemas.microsoft.com/office/drawing/2014/main" id="{588FA938-F596-DC4D-8668-9546C2242F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86" y="225"/>
                  <a:ext cx="87" cy="910"/>
                </a:xfrm>
                <a:custGeom>
                  <a:avLst/>
                  <a:gdLst>
                    <a:gd name="T0" fmla="*/ 86 w 87"/>
                    <a:gd name="T1" fmla="*/ 0 h 910"/>
                    <a:gd name="T2" fmla="*/ 0 w 87"/>
                    <a:gd name="T3" fmla="*/ 93 h 910"/>
                    <a:gd name="T4" fmla="*/ 0 w 87"/>
                    <a:gd name="T5" fmla="*/ 813 h 910"/>
                    <a:gd name="T6" fmla="*/ 86 w 87"/>
                    <a:gd name="T7" fmla="*/ 909 h 910"/>
                    <a:gd name="T8" fmla="*/ 86 w 87"/>
                    <a:gd name="T9" fmla="*/ 0 h 9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7" h="910">
                      <a:moveTo>
                        <a:pt x="86" y="0"/>
                      </a:moveTo>
                      <a:lnTo>
                        <a:pt x="0" y="93"/>
                      </a:lnTo>
                      <a:lnTo>
                        <a:pt x="0" y="813"/>
                      </a:lnTo>
                      <a:lnTo>
                        <a:pt x="86" y="909"/>
                      </a:lnTo>
                      <a:lnTo>
                        <a:pt x="86" y="0"/>
                      </a:lnTo>
                    </a:path>
                  </a:pathLst>
                </a:custGeom>
                <a:solidFill>
                  <a:srgbClr val="0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25" name="Freeform 11">
                  <a:extLst>
                    <a:ext uri="{FF2B5EF4-FFF2-40B4-BE49-F238E27FC236}">
                      <a16:creationId xmlns:a16="http://schemas.microsoft.com/office/drawing/2014/main" id="{AACAB5C5-3F93-FB4C-81EF-DAEFBF09F9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86" y="786"/>
                  <a:ext cx="84" cy="3325"/>
                </a:xfrm>
                <a:custGeom>
                  <a:avLst/>
                  <a:gdLst>
                    <a:gd name="T0" fmla="*/ 83 w 84"/>
                    <a:gd name="T1" fmla="*/ 0 h 3325"/>
                    <a:gd name="T2" fmla="*/ 3 w 84"/>
                    <a:gd name="T3" fmla="*/ 109 h 3325"/>
                    <a:gd name="T4" fmla="*/ 0 w 84"/>
                    <a:gd name="T5" fmla="*/ 3233 h 3325"/>
                    <a:gd name="T6" fmla="*/ 83 w 84"/>
                    <a:gd name="T7" fmla="*/ 3324 h 3325"/>
                    <a:gd name="T8" fmla="*/ 83 w 84"/>
                    <a:gd name="T9" fmla="*/ 0 h 332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4" h="3325">
                      <a:moveTo>
                        <a:pt x="83" y="0"/>
                      </a:moveTo>
                      <a:lnTo>
                        <a:pt x="3" y="109"/>
                      </a:lnTo>
                      <a:lnTo>
                        <a:pt x="0" y="3233"/>
                      </a:lnTo>
                      <a:lnTo>
                        <a:pt x="83" y="3324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rgbClr val="0060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22" name="Freeform 12">
                <a:extLst>
                  <a:ext uri="{FF2B5EF4-FFF2-40B4-BE49-F238E27FC236}">
                    <a16:creationId xmlns:a16="http://schemas.microsoft.com/office/drawing/2014/main" id="{8A710984-0743-8B4C-B769-EBF214DBF7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" y="4023"/>
                <a:ext cx="5185" cy="88"/>
              </a:xfrm>
              <a:custGeom>
                <a:avLst/>
                <a:gdLst>
                  <a:gd name="T0" fmla="*/ 0 w 5185"/>
                  <a:gd name="T1" fmla="*/ 87 h 88"/>
                  <a:gd name="T2" fmla="*/ 5184 w 5185"/>
                  <a:gd name="T3" fmla="*/ 87 h 88"/>
                  <a:gd name="T4" fmla="*/ 5095 w 5185"/>
                  <a:gd name="T5" fmla="*/ 0 h 88"/>
                  <a:gd name="T6" fmla="*/ 89 w 5185"/>
                  <a:gd name="T7" fmla="*/ 0 h 88"/>
                  <a:gd name="T8" fmla="*/ 0 w 5185"/>
                  <a:gd name="T9" fmla="*/ 87 h 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solidFill>
                <a:srgbClr val="0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Rectangle 13">
                <a:extLst>
                  <a:ext uri="{FF2B5EF4-FFF2-40B4-BE49-F238E27FC236}">
                    <a16:creationId xmlns:a16="http://schemas.microsoft.com/office/drawing/2014/main" id="{D5E8A281-FB3E-F64A-8483-A67E877524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" y="330"/>
                <a:ext cx="5013" cy="36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086" name="Rectangle 14">
            <a:extLst>
              <a:ext uri="{FF2B5EF4-FFF2-40B4-BE49-F238E27FC236}">
                <a16:creationId xmlns:a16="http://schemas.microsoft.com/office/drawing/2014/main" id="{F178A98D-5726-224A-95AB-EB4B044EA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14363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AB389E91-C3D8-B845-B212-5EAA3F202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-107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-107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-107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-107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-107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-107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-107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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7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7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7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7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22BD543-3327-3B43-A7B4-D89873EB74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609600"/>
            <a:ext cx="7010400" cy="762000"/>
          </a:xfrm>
          <a:gradFill rotWithShape="0">
            <a:gsLst>
              <a:gs pos="0">
                <a:srgbClr val="800080"/>
              </a:gs>
              <a:gs pos="50000">
                <a:srgbClr val="800080">
                  <a:gamma/>
                  <a:shade val="29804"/>
                  <a:invGamma/>
                </a:srgbClr>
              </a:gs>
              <a:gs pos="100000">
                <a:srgbClr val="800080"/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r>
              <a:rPr lang="en-US" sz="3200" dirty="0">
                <a:latin typeface="Arial"/>
                <a:cs typeface="Arial"/>
              </a:rPr>
              <a:t>Quá trình </a:t>
            </a:r>
            <a:r>
              <a:rPr lang="en-US" sz="3200" i="1" dirty="0">
                <a:latin typeface="Arial"/>
                <a:cs typeface="Arial"/>
              </a:rPr>
              <a:t>Chuẩn bị bài giảng giải kinh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682A7312-C9AB-1246-BB78-7497C435E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3088" y="5029200"/>
            <a:ext cx="1905000" cy="7493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06FB5EB-F3F8-834D-ABF0-39BF19480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875"/>
            <a:ext cx="9144000" cy="2524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Dựa theo </a:t>
            </a:r>
            <a:r>
              <a:rPr lang="en-US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Preparing Expository Sermons 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của</a:t>
            </a:r>
            <a:r>
              <a:rPr lang="en-US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Ramesh Richard </a:t>
            </a:r>
            <a:endParaRPr lang="en-US" sz="18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126D52A-2428-1640-9AF1-2127978B3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157788"/>
            <a:ext cx="18097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Nghiên cứu</a:t>
            </a:r>
          </a:p>
        </p:txBody>
      </p:sp>
      <p:sp>
        <p:nvSpPr>
          <p:cNvPr id="15365" name="Rectangle 6">
            <a:extLst>
              <a:ext uri="{FF2B5EF4-FFF2-40B4-BE49-F238E27FC236}">
                <a16:creationId xmlns:a16="http://schemas.microsoft.com/office/drawing/2014/main" id="{AB4143AA-C1C3-CE44-970D-CDA501011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267200"/>
            <a:ext cx="1600200" cy="75565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366" name="Rectangle 7">
            <a:extLst>
              <a:ext uri="{FF2B5EF4-FFF2-40B4-BE49-F238E27FC236}">
                <a16:creationId xmlns:a16="http://schemas.microsoft.com/office/drawing/2014/main" id="{DA0E75FD-B4FE-2E4A-83CA-A278FD49A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4292600"/>
            <a:ext cx="1600200" cy="75565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367" name="Rectangle 8">
            <a:extLst>
              <a:ext uri="{FF2B5EF4-FFF2-40B4-BE49-F238E27FC236}">
                <a16:creationId xmlns:a16="http://schemas.microsoft.com/office/drawing/2014/main" id="{40B899E0-D78D-D943-B6D6-889F0330F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022850"/>
            <a:ext cx="1905000" cy="7493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D80DA3AD-4374-AB40-9F03-0A2562A3F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437063"/>
            <a:ext cx="1357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Cấu trúc</a:t>
            </a:r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EAE6F810-52A6-3846-AF3E-B924C31C5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5181600"/>
            <a:ext cx="1044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Giảng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CD820D31-EE57-5542-B906-E071615A2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19600"/>
            <a:ext cx="1357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Cấu trúc</a:t>
            </a:r>
          </a:p>
        </p:txBody>
      </p:sp>
      <p:sp>
        <p:nvSpPr>
          <p:cNvPr id="15371" name="Rectangle 12">
            <a:extLst>
              <a:ext uri="{FF2B5EF4-FFF2-40B4-BE49-F238E27FC236}">
                <a16:creationId xmlns:a16="http://schemas.microsoft.com/office/drawing/2014/main" id="{7DA93DBE-4D8E-EF40-BE96-BD8A4C17F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3359150"/>
            <a:ext cx="749300" cy="9017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C228AAC3-2763-E646-9C3A-059695008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643313"/>
            <a:ext cx="8826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YGK</a:t>
            </a:r>
          </a:p>
        </p:txBody>
      </p:sp>
      <p:sp>
        <p:nvSpPr>
          <p:cNvPr id="15373" name="Rectangle 14">
            <a:extLst>
              <a:ext uri="{FF2B5EF4-FFF2-40B4-BE49-F238E27FC236}">
                <a16:creationId xmlns:a16="http://schemas.microsoft.com/office/drawing/2014/main" id="{0D0DD5D7-576D-744F-AE8A-F242EFC94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3359150"/>
            <a:ext cx="749300" cy="9017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374" name="Rectangle 15">
            <a:extLst>
              <a:ext uri="{FF2B5EF4-FFF2-40B4-BE49-F238E27FC236}">
                <a16:creationId xmlns:a16="http://schemas.microsoft.com/office/drawing/2014/main" id="{7A483F98-2AE4-D74B-B57E-E8D7FB4FB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2749550"/>
            <a:ext cx="3492500" cy="596900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50000">
                <a:srgbClr val="260026"/>
              </a:gs>
              <a:gs pos="100000">
                <a:srgbClr val="80008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7E891668-0D7C-E141-BA1B-1EA8AF460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644900"/>
            <a:ext cx="8493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YBG</a:t>
            </a:r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id="{C7734853-4D7C-D84D-8D2C-67C454688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805113"/>
            <a:ext cx="26257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Cây cầu mục đích</a:t>
            </a:r>
          </a:p>
        </p:txBody>
      </p:sp>
      <p:sp>
        <p:nvSpPr>
          <p:cNvPr id="4114" name="Rectangle 18">
            <a:extLst>
              <a:ext uri="{FF2B5EF4-FFF2-40B4-BE49-F238E27FC236}">
                <a16:creationId xmlns:a16="http://schemas.microsoft.com/office/drawing/2014/main" id="{33B89065-C693-FD48-B5C2-DC5DCC2E7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238" y="2349500"/>
            <a:ext cx="660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 b="1" i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Não</a:t>
            </a:r>
            <a:endParaRPr lang="en-US" altLang="en-US" b="1" i="1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4ECAADB9-849B-404F-8C6B-B78DB743F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3708400"/>
            <a:ext cx="10795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 b="1" i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</a:t>
            </a:r>
            <a:endParaRPr lang="en-US" altLang="en-US" b="1" i="1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B77F0530-606E-944E-8BAE-CACE3E2A7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4470400"/>
            <a:ext cx="13843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 b="1" i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Bộ xương</a:t>
            </a:r>
            <a:endParaRPr lang="en-US" altLang="en-US" b="1" i="1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415AE6FD-22FD-C54F-A3BF-1C51EA5FD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5232400"/>
            <a:ext cx="9271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2000" b="1" i="1">
                <a:solidFill>
                  <a:srgbClr val="FDE3B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Thịt</a:t>
            </a:r>
            <a:endParaRPr lang="en-US" altLang="en-US" b="1" i="1">
              <a:solidFill>
                <a:srgbClr val="FDE3B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81" name="AutoShape 22">
            <a:extLst>
              <a:ext uri="{FF2B5EF4-FFF2-40B4-BE49-F238E27FC236}">
                <a16:creationId xmlns:a16="http://schemas.microsoft.com/office/drawing/2014/main" id="{32AC70B3-63B3-694B-BC74-CEABAB2D4E0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46500" y="45720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382" name="AutoShape 23">
            <a:extLst>
              <a:ext uri="{FF2B5EF4-FFF2-40B4-BE49-F238E27FC236}">
                <a16:creationId xmlns:a16="http://schemas.microsoft.com/office/drawing/2014/main" id="{5498924F-182C-E94E-A3DE-33B63651B1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46500" y="53340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383" name="AutoShape 24">
            <a:extLst>
              <a:ext uri="{FF2B5EF4-FFF2-40B4-BE49-F238E27FC236}">
                <a16:creationId xmlns:a16="http://schemas.microsoft.com/office/drawing/2014/main" id="{5756C8EB-7E1F-1D4A-8D15-BF30960D1D0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46500" y="37719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384" name="AutoShape 25">
            <a:extLst>
              <a:ext uri="{FF2B5EF4-FFF2-40B4-BE49-F238E27FC236}">
                <a16:creationId xmlns:a16="http://schemas.microsoft.com/office/drawing/2014/main" id="{4A593222-DC3C-9F47-9646-E4FE88CB6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1635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385" name="AutoShape 26">
            <a:extLst>
              <a:ext uri="{FF2B5EF4-FFF2-40B4-BE49-F238E27FC236}">
                <a16:creationId xmlns:a16="http://schemas.microsoft.com/office/drawing/2014/main" id="{A1D93B2E-4E6A-8048-B396-4FBBC9DDB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57835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5386" name="AutoShape 27">
            <a:extLst>
              <a:ext uri="{FF2B5EF4-FFF2-40B4-BE49-F238E27FC236}">
                <a16:creationId xmlns:a16="http://schemas.microsoft.com/office/drawing/2014/main" id="{027CB538-5D25-1344-90A1-393769A85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334000"/>
            <a:ext cx="292100" cy="215900"/>
          </a:xfrm>
          <a:prstGeom prst="rightArrow">
            <a:avLst>
              <a:gd name="adj1" fmla="val 50000"/>
              <a:gd name="adj2" fmla="val 6765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5C528AAE-C085-C948-8A34-C432150C1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771650"/>
            <a:ext cx="2079625" cy="4540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rgbClr val="00003D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D49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obo" charset="0"/>
              </a:rPr>
              <a:t>KINH THÁNH</a:t>
            </a:r>
          </a:p>
        </p:txBody>
      </p:sp>
      <p:sp>
        <p:nvSpPr>
          <p:cNvPr id="4125" name="Rectangle 29">
            <a:extLst>
              <a:ext uri="{FF2B5EF4-FFF2-40B4-BE49-F238E27FC236}">
                <a16:creationId xmlns:a16="http://schemas.microsoft.com/office/drawing/2014/main" id="{9391FFF4-00D9-D84A-BD5F-5985A8153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563" y="1700213"/>
            <a:ext cx="1789112" cy="4540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rgbClr val="00003D"/>
            </a:prst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D49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obo" charset="0"/>
              </a:rPr>
              <a:t>BÀI GIẢNG</a:t>
            </a:r>
          </a:p>
        </p:txBody>
      </p:sp>
      <p:sp>
        <p:nvSpPr>
          <p:cNvPr id="4126" name="Rectangle 30">
            <a:extLst>
              <a:ext uri="{FF2B5EF4-FFF2-40B4-BE49-F238E27FC236}">
                <a16:creationId xmlns:a16="http://schemas.microsoft.com/office/drawing/2014/main" id="{65D2C867-DFC6-0D4A-9D75-5B457CD95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486400"/>
            <a:ext cx="1058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Chọn KT</a:t>
            </a:r>
          </a:p>
        </p:txBody>
      </p:sp>
      <p:sp>
        <p:nvSpPr>
          <p:cNvPr id="4127" name="Rectangle 31">
            <a:extLst>
              <a:ext uri="{FF2B5EF4-FFF2-40B4-BE49-F238E27FC236}">
                <a16:creationId xmlns:a16="http://schemas.microsoft.com/office/drawing/2014/main" id="{829ED1E2-E68D-B445-9F1E-4B6BA7F1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181600"/>
            <a:ext cx="10763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Phân tích</a:t>
            </a:r>
          </a:p>
        </p:txBody>
      </p:sp>
      <p:sp>
        <p:nvSpPr>
          <p:cNvPr id="4128" name="Rectangle 32">
            <a:extLst>
              <a:ext uri="{FF2B5EF4-FFF2-40B4-BE49-F238E27FC236}">
                <a16:creationId xmlns:a16="http://schemas.microsoft.com/office/drawing/2014/main" id="{5F15F77D-A6DC-4D44-959E-F4BC60F48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4443413"/>
            <a:ext cx="1020763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3.1 Bố cục </a:t>
            </a:r>
          </a:p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giải kinh</a:t>
            </a:r>
          </a:p>
        </p:txBody>
      </p:sp>
      <p:sp>
        <p:nvSpPr>
          <p:cNvPr id="4129" name="Rectangle 33">
            <a:extLst>
              <a:ext uri="{FF2B5EF4-FFF2-40B4-BE49-F238E27FC236}">
                <a16:creationId xmlns:a16="http://schemas.microsoft.com/office/drawing/2014/main" id="{B958BC1A-B3A7-1640-905D-983AA023F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" y="3757613"/>
            <a:ext cx="13430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3.2 Ý giải kinh</a:t>
            </a:r>
          </a:p>
        </p:txBody>
      </p:sp>
      <p:sp>
        <p:nvSpPr>
          <p:cNvPr id="4130" name="Rectangle 34">
            <a:extLst>
              <a:ext uri="{FF2B5EF4-FFF2-40B4-BE49-F238E27FC236}">
                <a16:creationId xmlns:a16="http://schemas.microsoft.com/office/drawing/2014/main" id="{6B8ECB75-8B9D-844A-8302-7C3465B54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30500"/>
            <a:ext cx="14906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  Ba câu hỏi triển khai</a:t>
            </a:r>
          </a:p>
        </p:txBody>
      </p:sp>
      <p:sp>
        <p:nvSpPr>
          <p:cNvPr id="4131" name="Rectangle 35">
            <a:extLst>
              <a:ext uri="{FF2B5EF4-FFF2-40B4-BE49-F238E27FC236}">
                <a16:creationId xmlns:a16="http://schemas.microsoft.com/office/drawing/2014/main" id="{A933B120-8D5E-5546-860E-2D512BB10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63" y="2116138"/>
            <a:ext cx="388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Điều chúng ta mong độc giả sẽ đáp ứng</a:t>
            </a:r>
          </a:p>
        </p:txBody>
      </p:sp>
      <p:sp>
        <p:nvSpPr>
          <p:cNvPr id="4132" name="Rectangle 36">
            <a:extLst>
              <a:ext uri="{FF2B5EF4-FFF2-40B4-BE49-F238E27FC236}">
                <a16:creationId xmlns:a16="http://schemas.microsoft.com/office/drawing/2014/main" id="{DFD44048-6D3A-814F-A36E-A87385F17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3713" y="3757613"/>
            <a:ext cx="123031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Ý bài giảng</a:t>
            </a:r>
          </a:p>
        </p:txBody>
      </p:sp>
      <p:sp>
        <p:nvSpPr>
          <p:cNvPr id="4133" name="Rectangle 37">
            <a:extLst>
              <a:ext uri="{FF2B5EF4-FFF2-40B4-BE49-F238E27FC236}">
                <a16:creationId xmlns:a16="http://schemas.microsoft.com/office/drawing/2014/main" id="{B9A83518-9430-4E4C-A86A-E22A569BF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149725"/>
            <a:ext cx="1639888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Bố cục bài giảng</a:t>
            </a:r>
          </a:p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 Công bố</a:t>
            </a:r>
          </a:p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 Dẫn nhập/</a:t>
            </a:r>
          </a:p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Kết luậnl</a:t>
            </a:r>
          </a:p>
        </p:txBody>
      </p:sp>
      <p:sp>
        <p:nvSpPr>
          <p:cNvPr id="4134" name="Rectangle 38">
            <a:extLst>
              <a:ext uri="{FF2B5EF4-FFF2-40B4-BE49-F238E27FC236}">
                <a16:creationId xmlns:a16="http://schemas.microsoft.com/office/drawing/2014/main" id="{3851B094-DE18-8241-A3A1-DAE992529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113" y="5281613"/>
            <a:ext cx="939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Viết &amp;</a:t>
            </a:r>
          </a:p>
          <a:p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Giảng</a:t>
            </a:r>
          </a:p>
        </p:txBody>
      </p:sp>
      <p:sp>
        <p:nvSpPr>
          <p:cNvPr id="4135" name="Rectangle 39">
            <a:extLst>
              <a:ext uri="{FF2B5EF4-FFF2-40B4-BE49-F238E27FC236}">
                <a16:creationId xmlns:a16="http://schemas.microsoft.com/office/drawing/2014/main" id="{537430DC-3F5B-0643-82A9-01DEEC104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21388"/>
            <a:ext cx="792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Chữ trắng cho thấy 10 bước theo Haddon Robinson, </a:t>
            </a:r>
            <a:r>
              <a:rPr lang="en-US" altLang="en-US" sz="14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Biblical Preaching</a:t>
            </a:r>
            <a:endParaRPr lang="en-US" altLang="en-US" sz="14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99" name="Text Box 41">
            <a:extLst>
              <a:ext uri="{FF2B5EF4-FFF2-40B4-BE49-F238E27FC236}">
                <a16:creationId xmlns:a16="http://schemas.microsoft.com/office/drawing/2014/main" id="{0C7A20C4-C527-5B44-8875-C18A9B8CF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521450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vi-VN" altLang="en-US" sz="1400" b="1" dirty="0">
                <a:solidFill>
                  <a:srgbClr val="000066"/>
                </a:solidFill>
              </a:rPr>
              <a:t>Tiến sĩ Rick Griffith • Trường Kinh Thánh Singapore </a:t>
            </a:r>
            <a:r>
              <a:rPr lang="en-US" altLang="en-US" sz="1400" b="1" dirty="0">
                <a:solidFill>
                  <a:srgbClr val="000066"/>
                </a:solidFill>
              </a:rPr>
              <a:t>• </a:t>
            </a:r>
            <a:r>
              <a:rPr lang="en-US" altLang="en-US" sz="1400" b="1" dirty="0" err="1">
                <a:solidFill>
                  <a:srgbClr val="000066"/>
                </a:solidFill>
              </a:rPr>
              <a:t>Tuyên</a:t>
            </a:r>
            <a:r>
              <a:rPr lang="en-US" altLang="en-US" sz="1400" b="1" dirty="0">
                <a:solidFill>
                  <a:srgbClr val="000066"/>
                </a:solidFill>
              </a:rPr>
              <a:t> </a:t>
            </a:r>
            <a:r>
              <a:rPr lang="en-US" altLang="en-US" sz="1400" b="1" dirty="0" err="1">
                <a:solidFill>
                  <a:srgbClr val="000066"/>
                </a:solidFill>
              </a:rPr>
              <a:t>Đạo</a:t>
            </a:r>
            <a:r>
              <a:rPr lang="en-US" altLang="en-US" sz="1400" b="1" dirty="0">
                <a:solidFill>
                  <a:srgbClr val="000066"/>
                </a:solidFill>
              </a:rPr>
              <a:t> </a:t>
            </a:r>
            <a:r>
              <a:rPr lang="en-US" altLang="en-US" sz="1400" b="1" dirty="0" err="1">
                <a:solidFill>
                  <a:srgbClr val="000066"/>
                </a:solidFill>
              </a:rPr>
              <a:t>Pháp</a:t>
            </a:r>
            <a:r>
              <a:rPr lang="en-US" altLang="en-US" sz="1400" b="1" dirty="0">
                <a:solidFill>
                  <a:srgbClr val="000066"/>
                </a:solidFill>
              </a:rPr>
              <a:t>—BibleStudyDownloads.org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00FF"/>
      </a:accent1>
      <a:accent2>
        <a:srgbClr val="FF8000"/>
      </a:accent2>
      <a:accent3>
        <a:srgbClr val="AAAAB8"/>
      </a:accent3>
      <a:accent4>
        <a:srgbClr val="DADADA"/>
      </a:accent4>
      <a:accent5>
        <a:srgbClr val="FFAAFF"/>
      </a:accent5>
      <a:accent6>
        <a:srgbClr val="E77300"/>
      </a:accent6>
      <a:hlink>
        <a:srgbClr val="00FF00"/>
      </a:hlink>
      <a:folHlink>
        <a:srgbClr val="C0FFFF"/>
      </a:folHlink>
    </a:clrScheme>
    <a:fontScheme name="untitled 1">
      <a:majorFont>
        <a:latin typeface="Times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123</Words>
  <Application>Microsoft Macintosh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Times</vt:lpstr>
      <vt:lpstr>Book Antiqua</vt:lpstr>
      <vt:lpstr>Monotype Sorts</vt:lpstr>
      <vt:lpstr>Hobo</vt:lpstr>
      <vt:lpstr>Blank Presentation</vt:lpstr>
      <vt:lpstr>untitled 1</vt:lpstr>
      <vt:lpstr>Quá trình Chuẩn bị bài giảng giải kinh</vt:lpstr>
    </vt:vector>
  </TitlesOfParts>
  <Company>SBC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Preparing Expository Sermons Process</dc:title>
  <dc:creator>Rick Griffith</dc:creator>
  <cp:lastModifiedBy>Rick Griffith</cp:lastModifiedBy>
  <cp:revision>17</cp:revision>
  <dcterms:created xsi:type="dcterms:W3CDTF">2006-09-25T02:17:18Z</dcterms:created>
  <dcterms:modified xsi:type="dcterms:W3CDTF">2018-12-18T05:19:13Z</dcterms:modified>
</cp:coreProperties>
</file>