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77" r:id="rId2"/>
    <p:sldMasterId id="2147483670" r:id="rId3"/>
    <p:sldMasterId id="2147483656" r:id="rId4"/>
    <p:sldMasterId id="2147483649" r:id="rId5"/>
    <p:sldMasterId id="2147483679" r:id="rId6"/>
    <p:sldMasterId id="2147484394" r:id="rId7"/>
    <p:sldMasterId id="2147485046" r:id="rId8"/>
    <p:sldMasterId id="2147485149" r:id="rId9"/>
  </p:sldMasterIdLst>
  <p:notesMasterIdLst>
    <p:notesMasterId r:id="rId32"/>
  </p:notesMasterIdLst>
  <p:handoutMasterIdLst>
    <p:handoutMasterId r:id="rId33"/>
  </p:handoutMasterIdLst>
  <p:sldIdLst>
    <p:sldId id="258" r:id="rId10"/>
    <p:sldId id="304" r:id="rId11"/>
    <p:sldId id="306" r:id="rId12"/>
    <p:sldId id="309" r:id="rId13"/>
    <p:sldId id="310" r:id="rId14"/>
    <p:sldId id="300" r:id="rId15"/>
    <p:sldId id="303" r:id="rId16"/>
    <p:sldId id="302" r:id="rId17"/>
    <p:sldId id="301" r:id="rId18"/>
    <p:sldId id="290" r:id="rId19"/>
    <p:sldId id="291" r:id="rId20"/>
    <p:sldId id="305" r:id="rId21"/>
    <p:sldId id="292" r:id="rId22"/>
    <p:sldId id="293" r:id="rId23"/>
    <p:sldId id="297" r:id="rId24"/>
    <p:sldId id="298" r:id="rId25"/>
    <p:sldId id="296" r:id="rId26"/>
    <p:sldId id="299" r:id="rId27"/>
    <p:sldId id="273" r:id="rId28"/>
    <p:sldId id="275" r:id="rId29"/>
    <p:sldId id="288" r:id="rId30"/>
    <p:sldId id="45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7"/>
    <p:restoredTop sz="94661"/>
  </p:normalViewPr>
  <p:slideViewPr>
    <p:cSldViewPr>
      <p:cViewPr varScale="1">
        <p:scale>
          <a:sx n="132" d="100"/>
          <a:sy n="132" d="100"/>
        </p:scale>
        <p:origin x="24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128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71CA25-2049-E944-9CD8-9D33210277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E8361-CD25-A64A-B00E-D6706F7F82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91AE1-DBA1-4649-BF41-928D094F48CA}" type="datetimeFigureOut">
              <a:rPr lang="en-US" altLang="en-US"/>
              <a:pPr/>
              <a:t>12/17/18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E5291-EB2A-DD4F-860B-1402F9DDAF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1A9F2-4307-3A48-8F6C-10787B23BA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33F88B-23C0-8A4B-82D7-0B1B18D034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A7146C-C169-0641-9AD0-1D99CEC028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271290A-02AD-2A46-A7DA-EDF4B3476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92DCFE4-58DB-964C-8016-A0AA5C4290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ABB8807-6C12-A344-8F12-C851B6010A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578461F-A005-ED40-805A-3A4F3AE74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F64D5C-EA10-E040-884D-397A8E935C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E7DAE454-C7E5-E644-88CA-F8E0A6D57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983C41-E2F3-E143-BA03-D6B497C7655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61B4743-FC0F-7C4A-83E4-6FC3271553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68B07C6-55FC-A042-8365-27043C8258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12C464B2-ED6F-CA45-B949-1F0FE2828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3B42B3-731F-5040-9824-9BEC75BA9EB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A2C1E2C2-D48C-D246-B13B-97E2A2C6F8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D96006B-22A5-A049-82AF-9629D258E6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3B23AD8B-57E6-F44C-A6F5-EB5755B7F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1A1396-F6C7-D34C-8720-777C72F5929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013EA02-B156-6442-9DAA-52D6627ABE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87A1D21-DB99-6B48-9AEF-4A0D32CCCF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722FF170-7DA0-4643-8281-3E12B8897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3D99F1-D637-7646-8A44-E03C7CC9FA60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665F5BB-701E-C341-A621-7AE3A2EAA5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4C193DD9-6F47-C44E-8A60-A1F6CC28C1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AD0E4A60-0CC3-5D41-9EB4-0677EF7B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D2421B-3241-9049-A1E6-CA247C06E3A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DBF8978-C106-134F-BA91-C5F7DD5477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A04C144-27CF-1E4A-B94C-3B704648BD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E5147F-B7E3-6D42-8DAC-D4F193D8D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3189E2-2CAB-7B47-A024-952F8F9A1BA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0C40EEA-E07C-FF49-9B57-6D46E9C6C9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D9170DC-EF53-9443-94A6-138193D857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3D58D00F-2275-BC4E-B2FD-8A251F731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2DF9C0-B900-5C40-8FF5-ECF3BE3C1F0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F2CCE6A5-759D-0C40-9087-0F2A6A9A51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891D551-8086-384B-946F-D54ABDBD2A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D871DD95-89E6-4D4A-B45A-81C865AF4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8E7FD-BF03-8F43-B78C-C0015600F8B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69E9FAE9-AE8E-E04C-80E2-BA422071D8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7DDCFF0-9ABA-5F4A-B9AD-D0AA9B1B69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CB45A52F-DF7E-1649-8906-7860B51C1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41F5F5-BA5E-A340-8738-762911517A7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C612ED68-21CB-984E-9B77-EA809CCF18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A3F74CE-A267-0245-8870-03B7528FCB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63F52710-BB0C-7046-B0AE-0A2017185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D2D47A-605E-9549-9B56-00E9C49FF84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2D33CFFB-63AE-5647-9345-2513A2F266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3914434-1C08-DA4A-9D97-ACCA357B98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58C7C69-3D8A-EC42-8A63-BE48BE3DC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D669D9-7B04-164F-8446-09D529DC17A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1BD0AD87-D242-0747-A220-098645B92D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93EB7FF-65AC-1849-BBD8-A23837BBDE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6DD3D674-1046-BD49-A62F-C6811E492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D1D52E-6BA5-054D-9EF7-B3457B7EAB7D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9D2BF3C-E83B-3A4D-B100-7DC96E181D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775F1EF-6FAB-6B4F-8B18-28D3EAC19C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9C1BB27C-CB36-DB49-A602-427C41998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789684-4507-8C41-BE3A-B0D77B8D627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3236A39-9933-124E-8AC9-2AC7315A18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DA7EDB7-ECE0-0448-BA92-757CB5F962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03F2A3DA-6329-A741-BCA2-7C90A611B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B3BEF3-30FF-6448-BA60-2757D59B4E9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CA2ABA9F-18E4-FD46-BDFC-D27348D381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6880680-D316-3F41-95A5-7E6F1D1FF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96EF00BB-F373-6648-9337-97CD5E0C0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DE7A5D-B719-6740-839E-E5A4C8D9091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9CAF2A6A-0713-5F4F-9771-FB97E59A89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DC575C9A-7256-AC40-9B25-867E0C5D2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94B48D17-116F-D845-820D-CDB472DCC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04FEE0-25E7-B149-BAB2-2A80CFAF8BE9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A4CAC3F5-70C4-6040-9608-538293F145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9EEB08FA-FB47-3646-86BC-93816F65B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248FFFA0-495D-B54E-9E16-6B74EC605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B141DA-F485-D646-BF6F-A54853CD688A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0" name="Rectangle 1026">
            <a:extLst>
              <a:ext uri="{FF2B5EF4-FFF2-40B4-BE49-F238E27FC236}">
                <a16:creationId xmlns:a16="http://schemas.microsoft.com/office/drawing/2014/main" id="{9F4C76C9-7E99-2F40-8CA1-CD1DA3CB85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9331" name="Rectangle 1027">
            <a:extLst>
              <a:ext uri="{FF2B5EF4-FFF2-40B4-BE49-F238E27FC236}">
                <a16:creationId xmlns:a16="http://schemas.microsoft.com/office/drawing/2014/main" id="{1DD29FC6-EFF4-914A-ADB2-E71C44872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CC68E73E-8026-044B-85CF-C1BAB5955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90BDF6-DB2D-4140-AC09-2DFDC35944A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C759DA6A-6D21-4E4F-AD2D-EA4AEB285D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904C1DC7-3E6F-A443-8982-0DCFC5C4A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5A6FF248-B52C-234F-917C-D219500A9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8732BD-7AC8-2545-8004-1D786950BBD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D2CA0209-C0FD-CC41-A1D7-0242B7D73F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7B1EF8F6-D1ED-CB4A-9DEC-B52A3036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BBD337D3-D870-214B-921E-71B4B8C21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F72095-38C6-5241-8DE9-A967392150D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5474" name="Rectangle 1026">
            <a:extLst>
              <a:ext uri="{FF2B5EF4-FFF2-40B4-BE49-F238E27FC236}">
                <a16:creationId xmlns:a16="http://schemas.microsoft.com/office/drawing/2014/main" id="{236127B9-4170-FC4A-AFD5-C51D510FB4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5475" name="Rectangle 1027">
            <a:extLst>
              <a:ext uri="{FF2B5EF4-FFF2-40B4-BE49-F238E27FC236}">
                <a16:creationId xmlns:a16="http://schemas.microsoft.com/office/drawing/2014/main" id="{5FAFEFFC-40E8-C348-A3FB-C1C0CAF4A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4DC87D36-3B21-434E-B2DF-91F3F45F4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7DC14D-6C13-2745-9C4F-949E5B00665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7522" name="Rectangle 1026">
            <a:extLst>
              <a:ext uri="{FF2B5EF4-FFF2-40B4-BE49-F238E27FC236}">
                <a16:creationId xmlns:a16="http://schemas.microsoft.com/office/drawing/2014/main" id="{8690AAD5-3D81-7548-88E8-8B521E26F9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6A652A43-AE6C-C947-9724-287520D65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0479D-0046-3B4E-83C4-9FE8EA717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49BC1-24A0-5349-8D76-ADF4BFD7B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3ABF6-A08E-1346-801F-784B40967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C18F1-C9D7-2241-BD7C-CD2122CE2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32BA7D-F8C6-DD45-8633-85EF039D8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F0198F-7C07-E44A-BB7D-C08724C33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7A51C-5644-3146-B4C1-E97C44EDC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3608C-5B40-B340-A001-3B31AEC89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784A37-C2D8-F34E-8431-836A792A2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3E8DF6-E66C-B743-9BF6-F77DCC91D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122CE5-DCAA-9C40-AC0F-282F21FA2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187E1-52E5-604A-906A-765713647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4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CF655-B0C1-854E-A245-26EE5E662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37C662-ABAF-D94D-8978-13D5F3006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904F9-9E6A-1D43-B42A-EC2634426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9B439-2269-3845-8858-7315C3B0B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26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A65B47BF-0AD6-7345-9777-E1042C3F9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92FCB51-95D2-F042-817C-B16E3AE29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5CDF514-BCE4-FB44-A497-1E17535AD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707E8-47A6-9F45-89F4-E8880CEC4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2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E367DE2-665E-0E4D-AAF9-829A865EA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0B5E36D-BB1F-BC4B-A16B-27C4E4099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7470883-DE16-8648-8F33-83A21A911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FC1C3-B096-3148-9D6C-984CCFF5F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949AE80F-FB94-2E40-9B8B-64F30E27A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0F3E5CB-FDAA-B443-8B59-9714403D0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A829BB8A-94DA-CB4C-9CF8-AA7B45663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2C5E4-A4C5-FE49-8596-80E8ECA05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5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77D2430F-EC5D-A948-AF00-021F2CEF3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582DA39D-DB81-6D48-A9FD-B5F4B0C2F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5307C2A3-030A-CD44-BCA0-A90558AE9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CA866-38F6-A54C-933F-1CA2D2F8F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0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E8F12580-F2DA-994C-B6A6-23D01C840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A6DB167-AFD9-2E4B-9040-970AE39C8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1326B82-1C9B-CB4B-8F23-B1599131C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3C7FE-AC90-6942-8CF2-DB0F2677A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2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5F4DB900-56E5-BD48-8D60-9023222FD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C5B4DB0-C077-B541-B936-2532ACFE2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9DB6BDF-3337-594F-9F85-C3BCED9AA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7262A-872F-5945-B8DB-259D27C6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7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F089F4C-D747-C441-84D4-547911ADA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FD94737-A685-C446-B982-87A29DB4F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1115D6FF-13EB-5C43-AEE9-AE5A40FA3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DD26E-8A0B-F445-B3F2-269CD9B54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8DC8C0-3F7A-2143-8BF2-9A07F1F53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96FD2-DB4B-4442-A015-40D97EBA2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C19CF-1CAC-5049-875F-901C32A00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EAFD-42D3-824A-9E00-C1E343CE1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3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2400976-F3ED-7041-ADF7-439B5FC4B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2EE8A013-A0C2-5E40-B89D-DEBDC9AB72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235D0A43-BF9B-5946-896F-0244A9E18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8032A-B762-224E-950D-F1F99557D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80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987AF33B-8A90-BA44-9B03-14FA29D9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5E3700F-8ED5-364F-9D10-72E7D68FA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FE21164-AD08-824E-BF1A-9FFAA106F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4B8E8-AD84-244B-8C1A-2B834E8B0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86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01DBFE19-AFA4-7344-BB0C-23A07D641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B523330-4B3E-B94F-8AA4-62291E91F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B4DEC38-75E7-C44E-B09D-C3E7C8A52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8247-063C-8D40-B41A-CF0A49E26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31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ECC276-DDD6-864C-8DE2-8BA373B06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31DE5E-7A82-6149-B058-C211343F0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EB1FA-EB01-6C4D-B6BE-A87E5341C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1CF034-F76E-254A-A894-F97B88FA9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73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A55C03-E831-274A-BDC3-985A22E19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06E98D3-8AB3-9B4B-8E64-D230B28EF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50282DE-85D5-6E41-9D01-486666204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0DB84-0E9D-404D-8AB8-14A30891F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0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F719672-9CD7-0241-8F93-9C30472C3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79B68D2-EF6B-A440-BF44-020056C5D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8BC3F7A-0091-6A4B-824A-58CE02BF7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F45A3-BFAF-534C-91AA-21B97868C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98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98D233-2CB9-6948-931B-EA0B54483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88B2818-08F8-CD45-9CEF-E1C9C8559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0C66AEA-B6F0-714B-849C-58250AED2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8B19E-2F28-F641-83E8-42D2FDF02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2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E3A29E-F189-E94C-895D-405EF2FC1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52D82D1-C57B-2341-80CF-F7E033C6D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840817-F800-8C4C-ABE9-9776919C7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15F46-ADEF-9442-90DD-7ABC3751E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7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A54D2C5-FB1B-774E-B1ED-52DCD8CF9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E4ADF98-97D4-F544-B1B3-E3C3DA8F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B3EC6D8-DBB9-4548-A60C-DE0CA40A8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193AE-102A-184D-B48C-C3CFA2EB3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60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A7DB681-85C0-D04B-9B43-32736E02F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A40C75A-40FF-764B-B841-DCCCDA3F7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DA7BC3-7773-DA48-94CD-3E389A42C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D5BC4-5AA0-544C-B47F-6C6ADCC17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EAB19-EDD2-4746-8ACD-ACB4D7527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5E05D-01A4-7E40-A361-403814C0B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94675-9959-534A-9A6F-953830C63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93E1-6838-4047-BC43-EBD53F51C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45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40AC2B-9B3D-5344-A12F-1B3EDA715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B4FB09-3956-8E4F-ADD7-8430EBDBD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C6C9DB-0D52-354F-B9ED-5BF1C17A1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E587D-EAD7-7743-B33A-92F80B40E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692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BE1D54-76C4-7545-828F-EC501D9DE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DB49BA-47D0-0F4E-9846-B4F69A1DF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4A5EBAE-2A19-6C41-950D-D8DB0875C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4A3EF-A109-5B44-808C-C95134B40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3E59D-683E-9645-B0AD-83642ADA7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B5B032-0274-7C48-83AB-ACBBD2218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D1567E1-58C2-2749-92DD-D663584C7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61830-F63F-4843-88C1-F942F61F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27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43CB64D-9C60-B346-A52D-0D9A0B5ED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0CBBD92-3DE1-894F-BADB-5A80468AE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521D183-9CF6-D148-A3F9-F4889CCE4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55D91-2087-A245-BE02-0048A9AFE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048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B75BF-80B5-7741-B5DC-96F059F22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F2899-4531-2847-8485-2DE88A93F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E3D0E-B7DD-B343-863B-8E4A4FB45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BC48D-EB36-2D48-8F80-57989B84F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90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BD41E-78EF-D94C-AB9F-7E047224C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4D946-6612-1A4E-ACF7-D3E0DA401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B78E6-BA54-3348-8944-7A9D273A0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1E6CC-E69E-E94A-8488-9BB2CE2B4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88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4E31E-2D70-034A-AD0F-E426220B1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68AE8-1E2A-094E-84EA-8491306CD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07B837-151A-7344-BDCD-E7B98A8FC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500DE-E5CD-644E-B588-CECFAA32D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96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7AE15-70E3-754A-A57B-B44596CC3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25B81-E140-CD43-9099-BE579BA7D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ABA37-90A4-5143-BD9B-CCB8CC4E5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07606-5A87-3948-BB41-9A61EC8FB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68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67D4F8-D69E-B343-B694-FC77A9D13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BF6CBA-F1AC-2649-9126-E0E9E7899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70266C-93CA-B642-826C-845D40FB0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4623D-313D-E64F-A8E6-571E1362C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102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BBC630-AE2D-7443-8CC8-C49FA7874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C89147-A843-AA4C-83FB-ADB5B3B81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275A52-C984-F442-82CA-101FF099D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588E9-677C-B143-B248-20C4AE8A2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BB588-4267-CB44-9ABC-5477EC786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E5408-EF04-3C4A-AB5F-58859D5C3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83EE4-2B74-3545-9071-1DA550556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567E0-8F25-9648-B26A-2290FC229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51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521275-EBCB-8E4E-8FC6-FAA966575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0AE3A-2446-D14C-BAA8-56E483A3F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68A5F7-45D4-434A-8BA2-F2F4919B8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C801E-C7B5-1141-B058-93A8AFFF5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906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CFAB3-0680-EE45-A718-125A9A2B9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0ACC4-6A95-2B4F-A7CE-0049D4930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F4ADA-AD63-3240-8AD2-8F621BA49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98CDD-15C1-2C45-9178-51EC1975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6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FD934-C388-1D4F-8073-DAF900DC1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FB6BF6-7594-F94C-AD04-AFBFACFF6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CA672-84D5-0B45-B0C9-F02FAAA8C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3865F-A1D1-144D-BFE9-AB7D73D18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92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492CDD-4FF2-044D-B9A2-B79FDD207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FBEF3-B35F-F749-A999-095989839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5D3B2-78AC-AF40-B136-850CDDD92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B8638-4110-BC45-ADCB-7CFF0662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57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14FB9-D9D6-D646-95E9-8E937D08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662EB-BCC8-DB43-824C-ED8324AC6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C663D0-916C-0C42-999F-F709EFEFA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D72A9-725E-F84E-BAC4-1720D7AB3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728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EB0BF-7711-F644-8622-382E11EE9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8B8F96-ED03-8747-8938-DF6FD8FA8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E6180-8D85-074D-BA46-63EF34F5E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75973-6C26-8342-B2E8-1A0E5BCC5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37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69783-A91D-5F41-8931-80DB07C09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5A0CE1-8E2E-084D-BA93-32BE4324D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84F2E-7D87-3844-A380-15B93E882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C4C5-047C-4D43-88EA-98F993D51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886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BA668-0277-0E4D-93DF-A4895E8D7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A7B02-F817-BB4F-AEAC-E6A984BAE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D29B6-FCD1-7845-BFE1-795CFB8A1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3D908-7D67-3049-914B-1AFC715E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484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93EF1-FAA2-BB48-B2B5-7EF77F1D8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BB744-DF42-2D4B-A1B2-51E4C1299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24B38-3F0C-7545-A38C-3A83F9D44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54B2A-BACB-8749-9B39-665EF32FC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5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D710BB-13E1-3C43-B556-6CA39D507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F7104B-F15E-D24F-9FA8-70B21671B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EE4075-BF85-A24D-862F-9C383B4C6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020ED-4193-2849-B287-B6C49F5D8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07B1B0-BF6E-E94F-A7A0-AF10BD5FD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F0BAB0-47F0-8543-8BED-BDD4A016F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FAD079-C2E1-F746-8EC2-5233EB007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4C02C-21B9-2A4F-A75D-64A01B98A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51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0D17B0-60C9-0D40-8382-5B3C8DCAA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F84771-4A85-8342-AA85-964C09462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25CB81-5EB1-EA4E-AB4E-0ECEA9C5E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D1055-700C-8E48-AD92-DEFFB84AC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30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E13E6-1F45-6A4E-86B6-AF720C73B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963211-93E3-FE4E-9C27-4F9C11ED1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3C03C7-AF33-714B-AE29-44A5533FDB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21C96-D887-9A43-8C9C-AEBD1AD51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76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063B0-1BBA-614E-B744-FA6AF388B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3C378-7D51-C148-B29F-A345AF657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36D4B-4D11-E645-BF54-30DF2A978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0CE82-736C-4540-827D-32B87E60D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20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1C112-000F-E643-8FD1-E95A26EA4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D9037-28DB-6E4A-B7C9-9E0DE773D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AD233-D78B-B240-BB01-1E95BB2BC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6B687-9524-5341-9831-F335B0807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0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07B46-AAEE-824F-975E-9B36B830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00CD7-1BA6-AB41-9C0D-9E51A9C0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9D6F85-7D76-E64B-8EA3-F720B4C23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F6FFD-8B39-F24B-BF99-133FD412F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73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5316C-D044-3E4D-8037-0856FB085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AE085-2CD5-F14D-A463-A078C477B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2B028-50F1-B148-B619-E6C9968A8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03D30-255A-4043-9E07-09A1E9E71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698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0639ED41-F188-BD4B-8B2B-624DFF57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5F6B138-A639-334D-B741-EC1C22B92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D4E0619-E2A5-D446-803A-1B017D0D9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ED7FC78A-A1EA-7141-BC78-43292060A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653E5-F955-C84F-BE66-D8F2D323F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04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C0509-F760-1043-A87F-78DC6D4C0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4CF848-8EE2-704D-BB62-A96BDC59E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3E4645F-60BC-3E49-B134-8716D13AB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E4576-CF66-4C43-B725-444C46FE6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14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D53D67-8356-9147-BA62-D048A5CF2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3901F-92B4-DC47-B82D-E790B85DB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55B721D-ED86-994C-8696-6FED6F186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92A8D-35E7-F649-8127-BA24F1BE3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B2816-C5F0-9C49-ABF9-CCA987197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09811-CD4F-3C4A-9822-9FB50C938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E30461-49A1-FF49-85EC-1AA7C6994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10B2C-BF59-EB42-94FF-7120D629B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0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524B2E-5F30-AB41-8868-073E048F2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D28BD7-9302-DC4C-8744-0A52959FF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7522E5-B6D3-3A41-8857-009DE71F2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58512-9889-2E4B-A5B7-97120B5A1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12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C0DD5F-2519-E542-B0B1-F228E902E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028B43-1040-D34D-B108-B7F9FD901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49635A3-D452-6C47-AEE9-AE5E449BE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23B23-B6B8-7E40-950F-0426F4242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18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05497A-8FBF-2247-82A3-F447283CD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2DC64F-468B-384F-912C-305F72DCE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C6E092-520E-D94C-A4EA-514D1FED4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E33C7-BA56-4045-AAF8-7CA14B4EE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04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A8587A-9942-CB40-95A3-D1EC605FB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95FF957-9DA9-DE4C-8C2F-C31F0F9E4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0EBDC93-1EE2-CD45-AC88-984027938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F276E-AA0F-D042-AFEE-E0CE5318E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76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61EB32-D085-7547-9A38-FEB81C447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41BFD-809E-B74C-B3F0-3D2D3B69E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DD227BE-CE7F-754F-8707-F234A3529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0BA5-EE26-DF48-8011-853C7CB7A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49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336EA-55FB-1D43-B09A-6B32014BA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FF421-705F-6941-A261-EBABB281A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5DD9FE5-F101-2045-B8C5-079A32700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4B9A9-CBCE-A640-BA17-5B614DF49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420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AE6615-5EED-114F-BD62-2E545BE36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9B2185-2246-214D-9308-CA49BD02B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9B0493-01BA-A64F-8735-6531B7323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1BF2B-D6A3-8044-95D9-27A85F6E4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253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C8FB1-0C14-4F4F-AFB2-206E119E4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69567-4BEF-114A-81B8-68BCF1DE0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EA3B3DC-BAEB-CE49-A369-8779163B1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ABFA2-D695-5545-83DC-1E6D95000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359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496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903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493A5B-80A8-5B4F-96F3-8B1C1CF58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2DA845-18E6-B942-ADED-DD6A767AE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351145-442C-3A44-9212-8B79EF95B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4F2DE-4C5B-C84D-81D2-D1888317B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264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521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257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425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98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132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55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167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691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40D6B4-FBD3-304A-AADF-8890146B2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F98C0-68AF-4340-85DB-868DC9953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B1514-AA72-354D-9F6A-9C2A69D12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E2A61-4C73-544E-8853-D8C545E72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280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5BACE-9588-5947-9C2C-D1031E780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A13CC-3E4A-4944-AE5E-A2AE02A88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BF376-7598-484E-8C21-0672A1C4B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84F9E-475D-DD40-89F4-295427C87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8D23C-27A9-3946-9BA1-EE92C5A61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A05C2-D53A-5F4B-B446-DC09AD37C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E9BE9-A4C7-6E45-ADB9-FE4B26BBD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366A1-D3E5-E944-9266-20361F6BF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97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25FC44-AC03-FD42-9899-57F12F2B0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91CA0-7991-BA49-B5E6-B38BA3443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0465F-0237-6C4D-A4BA-433367272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A876-1E56-EF40-B8D2-F482F9B06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84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82008-C777-EF4C-BEDE-0BBEE2784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2D0B6-9148-354F-B596-2282F031C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3565B-4650-C241-AD05-856D1DBE5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B8FA9-CE43-8A4A-8F4F-060AB9E09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37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41C65-8865-F44A-A821-BA2F0D506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39A450-B603-5E48-B2FB-89305E2EF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2D38BC-DA36-8142-9934-7B3DA2F2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1CFA9-6613-C440-9D85-0240B94D2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849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B139C7-FCDA-8E46-9710-2BDFCDCA3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B29877-1AD0-6E4F-B0D3-9FB1E8B79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2A75A-889C-DD4D-9544-D5B2BE486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7215E-E193-C641-ABAE-AF471A0E2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15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33BB5C-6A17-1E48-92CF-C9ACEABEB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4B6696-0D16-F449-914D-2FE6EF648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F0B2F0-0F08-384A-968D-08110A0F7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901C9-9EED-1749-8E32-BEBB5A7B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712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CFE53-8F1E-4A47-876A-2EA6AEEDB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622AA-F187-4A44-A43A-423D8CEC6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2FC01-3F12-8443-9B56-EAD97F648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A14AF-051E-1644-9029-111F0C5CC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59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AB2EF-8D04-494F-AEB6-08DF709E2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58529-DB68-3540-81A8-A4267AE69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B704F-340B-A943-8C2E-4FF29D685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BC0A5-FC58-E74F-BA98-253A1F63E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217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6D4C8D-DD67-7F41-A946-955E31CEC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2EDC6-A3D9-4A45-8A82-16BE4A55D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D9307C-1C74-2F41-BD7B-DDDBD2CF7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CE7A5-30B5-B140-BC8D-5F9F87B77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21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0864E0-3F5C-4F4B-A3AB-E38EAFD52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20EA93-B5ED-A048-83B5-EA055F1D4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8D34-9A8D-F348-B381-07D12E758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AAFA-3F4E-4246-B747-512D4319A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71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8265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7801-C58B-434F-A42D-80A83A786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24EDB-C741-C246-9E4A-382338DA3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C6558-D2F0-A74E-B334-0AEA99582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86E8E-CB8F-0045-BA75-1D34BDF14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508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1762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0965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6256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9895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9256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353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5858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3719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34725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0454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136F37-35C4-6E41-AF08-039E3383B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074F5-34D8-E24B-9CAE-D4AD20BB3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F3C6B8-6DF8-6B41-841F-B49ABB6D2F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B520E0-26AB-4B47-992F-27162688F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34E313-A18B-7541-A37C-8163D0D884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EB02E4-2A03-4F40-BA7C-86C04AAD95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  <p:sldLayoutId id="2147485070" r:id="rId10"/>
    <p:sldLayoutId id="2147485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3BF76750-FF10-4946-86AA-235EB68F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16212C67-5807-4D48-B772-98083CE58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0772" name="Rectangle 1028">
            <a:extLst>
              <a:ext uri="{FF2B5EF4-FFF2-40B4-BE49-F238E27FC236}">
                <a16:creationId xmlns:a16="http://schemas.microsoft.com/office/drawing/2014/main" id="{A9819C50-C8FD-0449-84B4-65525C15DB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1029">
            <a:extLst>
              <a:ext uri="{FF2B5EF4-FFF2-40B4-BE49-F238E27FC236}">
                <a16:creationId xmlns:a16="http://schemas.microsoft.com/office/drawing/2014/main" id="{F105F8F5-A701-CD48-B249-58DE7FAB22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1030">
            <a:extLst>
              <a:ext uri="{FF2B5EF4-FFF2-40B4-BE49-F238E27FC236}">
                <a16:creationId xmlns:a16="http://schemas.microsoft.com/office/drawing/2014/main" id="{D75A839D-BB73-D148-8AFC-3A6E9E1963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F3FB63-0D0D-7A48-907F-6D6FBFD3B0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F222D8AA-FD10-0B4F-80F7-D375EA81D8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8" name="Picture 3" descr="299_B_JuiceDrop">
              <a:extLst>
                <a:ext uri="{FF2B5EF4-FFF2-40B4-BE49-F238E27FC236}">
                  <a16:creationId xmlns:a16="http://schemas.microsoft.com/office/drawing/2014/main" id="{233709B8-1F6B-8F45-A206-6BD4649B8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4">
              <a:extLst>
                <a:ext uri="{FF2B5EF4-FFF2-40B4-BE49-F238E27FC236}">
                  <a16:creationId xmlns:a16="http://schemas.microsoft.com/office/drawing/2014/main" id="{113BD317-9408-8948-866B-26692409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03" name="Rectangle 5">
            <a:extLst>
              <a:ext uri="{FF2B5EF4-FFF2-40B4-BE49-F238E27FC236}">
                <a16:creationId xmlns:a16="http://schemas.microsoft.com/office/drawing/2014/main" id="{EECC50A0-53C7-4A47-B892-778531BF1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2A39BABF-A96C-0C47-BDFB-5F68A7015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5D107356-4434-3944-B8FD-A047D6A109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EC69F674-E623-734B-A275-BA64F1CBFB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BC7AEEC4-1227-8142-BFCE-184B96FECE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464B2E63-9CE9-0448-B0C0-BF85957FC1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7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54C5506-5060-1A4B-9D37-8235691C4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BF2EF0C-FE5D-674F-B66D-AAE65FCD6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2BA8423C-5ABE-3446-8A5E-DAF31E9CEB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F59BC29-1B59-4A4D-970F-68077DE2EF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DFF3519-B358-4D4C-8A58-D73D735A94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FE26D2-B3D7-2947-B30C-9F0A4160A6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EB90FB-FD97-4440-996B-6A1CA945C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B2D37DD-4CEB-C64B-9EFE-12F80DCDD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30BD68-6F6D-CC4A-8E0A-5A1A8106B8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A2BB1A9-C11A-E448-989D-22937C5DF6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CCE6966-2F9D-B844-BF03-7D57456947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6386E9-98E3-024F-86E5-5864656286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FA3F5AD0-554E-AB46-BA8D-08EAE075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BD4C572B-4F82-F941-9A40-0325C4341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CB3A632F-D312-574F-9837-5C995712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97C952DF-47AA-D646-88D7-6806E8AE6B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58A415BD-25A7-994A-A14E-92743AC80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639FDD5A-FB77-6C4B-A07F-8E4591022D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DAA86C-089C-C54C-AD28-FC69B23052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>
            <a:extLst>
              <a:ext uri="{FF2B5EF4-FFF2-40B4-BE49-F238E27FC236}">
                <a16:creationId xmlns:a16="http://schemas.microsoft.com/office/drawing/2014/main" id="{C94ED772-E3D9-E047-AF82-8ACCADDF3FF0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>
              <a:extLst>
                <a:ext uri="{FF2B5EF4-FFF2-40B4-BE49-F238E27FC236}">
                  <a16:creationId xmlns:a16="http://schemas.microsoft.com/office/drawing/2014/main" id="{4326B9B9-3CC5-E847-AD4D-6CD8974D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74758" name="Group 4">
              <a:extLst>
                <a:ext uri="{FF2B5EF4-FFF2-40B4-BE49-F238E27FC236}">
                  <a16:creationId xmlns:a16="http://schemas.microsoft.com/office/drawing/2014/main" id="{5DDF24B5-2009-D84F-83F3-780BC142D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>
                <a:extLst>
                  <a:ext uri="{FF2B5EF4-FFF2-40B4-BE49-F238E27FC236}">
                    <a16:creationId xmlns:a16="http://schemas.microsoft.com/office/drawing/2014/main" id="{81343325-DF7D-5D4C-A98A-2A12C390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60" name="Group 6">
                <a:extLst>
                  <a:ext uri="{FF2B5EF4-FFF2-40B4-BE49-F238E27FC236}">
                    <a16:creationId xmlns:a16="http://schemas.microsoft.com/office/drawing/2014/main" id="{60B1DB88-938D-9C4E-9450-419C14B11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>
                  <a:extLst>
                    <a:ext uri="{FF2B5EF4-FFF2-40B4-BE49-F238E27FC236}">
                      <a16:creationId xmlns:a16="http://schemas.microsoft.com/office/drawing/2014/main" id="{1E5BFF8E-9DF4-A643-9C8F-030DDC53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Freeform 8">
                  <a:extLst>
                    <a:ext uri="{FF2B5EF4-FFF2-40B4-BE49-F238E27FC236}">
                      <a16:creationId xmlns:a16="http://schemas.microsoft.com/office/drawing/2014/main" id="{0043C3F9-05C5-324D-AB9A-E65ACEF16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61" name="Group 9">
                <a:extLst>
                  <a:ext uri="{FF2B5EF4-FFF2-40B4-BE49-F238E27FC236}">
                    <a16:creationId xmlns:a16="http://schemas.microsoft.com/office/drawing/2014/main" id="{448B77B8-BD1A-EF4F-80B6-C56168875D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>
                  <a:extLst>
                    <a:ext uri="{FF2B5EF4-FFF2-40B4-BE49-F238E27FC236}">
                      <a16:creationId xmlns:a16="http://schemas.microsoft.com/office/drawing/2014/main" id="{8829D7D4-9A49-AE43-B60B-AC7E5436B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5" name="Freeform 11">
                  <a:extLst>
                    <a:ext uri="{FF2B5EF4-FFF2-40B4-BE49-F238E27FC236}">
                      <a16:creationId xmlns:a16="http://schemas.microsoft.com/office/drawing/2014/main" id="{897F9B32-BBA9-9D43-97B0-6ABDF7767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762" name="Freeform 12">
                <a:extLst>
                  <a:ext uri="{FF2B5EF4-FFF2-40B4-BE49-F238E27FC236}">
                    <a16:creationId xmlns:a16="http://schemas.microsoft.com/office/drawing/2014/main" id="{07FC4AF4-75B9-3A47-A33A-C995C123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Rectangle 13">
                <a:extLst>
                  <a:ext uri="{FF2B5EF4-FFF2-40B4-BE49-F238E27FC236}">
                    <a16:creationId xmlns:a16="http://schemas.microsoft.com/office/drawing/2014/main" id="{3E085295-427E-FA42-BB1A-837B438EA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86" name="Rectangle 14">
            <a:extLst>
              <a:ext uri="{FF2B5EF4-FFF2-40B4-BE49-F238E27FC236}">
                <a16:creationId xmlns:a16="http://schemas.microsoft.com/office/drawing/2014/main" id="{32FE85F8-9543-C645-A318-574CEFF75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D5D43533-C544-DF4D-BB04-6E9B6CC5C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FD0FE10-DF25-8049-99D0-9E6AFC546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93C418A-9400-B04C-B0F5-E1647B813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726198-46B2-0744-A1F3-C5B9F7B3C4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B61F66B-8E4A-EF40-8A3F-7B254D145B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3544B66-1A24-C94C-B097-0861E2162B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0A23539-7C0B-3043-AA64-B7CBAE338C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DAEAEC-9514-8348-98E3-9F58B798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questions1243624004.jpg">
            <a:extLst>
              <a:ext uri="{FF2B5EF4-FFF2-40B4-BE49-F238E27FC236}">
                <a16:creationId xmlns:a16="http://schemas.microsoft.com/office/drawing/2014/main" id="{A6FC1384-8DB6-4946-A372-2AC7F0A75B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2214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0FA2F824-969A-4F40-9163-9DFAF6785D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Ba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Câu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Hỏi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Triển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Khai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90116" name="WordArt 5">
            <a:extLst>
              <a:ext uri="{FF2B5EF4-FFF2-40B4-BE49-F238E27FC236}">
                <a16:creationId xmlns:a16="http://schemas.microsoft.com/office/drawing/2014/main" id="{A8CF333D-DDA6-464E-B9BB-F76D663F89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676400" cy="1998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1-2-3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22A3CE4-00FA-3B4E-8602-2B62B3E4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Trích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từ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altLang="en-US" sz="3200" b="1" i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Giảng</a:t>
            </a:r>
            <a:r>
              <a:rPr lang="en-US" altLang="en-US" sz="3200" b="1" i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Kinh </a:t>
            </a:r>
            <a:r>
              <a:rPr lang="en-US" altLang="en-US" sz="3200" b="1" i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Thánh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của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Haddon Robinson, </a:t>
            </a:r>
            <a:r>
              <a:rPr lang="en-US" altLang="en-US" sz="3200" b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và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của</a:t>
            </a:r>
            <a:r>
              <a:rPr lang="en-US" altLang="en-US" sz="3200" b="1" dirty="0">
                <a:solidFill>
                  <a:srgbClr val="F9F9F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Don Sunukjian, Dallas Seminary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71AE0E9-DDD8-6544-BC86-3A9FB0BFC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Dr. Rick Griffith •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>
            <a:extLst>
              <a:ext uri="{FF2B5EF4-FFF2-40B4-BE49-F238E27FC236}">
                <a16:creationId xmlns:a16="http://schemas.microsoft.com/office/drawing/2014/main" id="{11411C82-2F53-9246-94F7-18518995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31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9F124A0D-B97D-104D-A7F6-B268523B39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914400"/>
          </a:xfrm>
        </p:spPr>
        <p:txBody>
          <a:bodyPr/>
          <a:lstStyle/>
          <a:p>
            <a:pPr eaLnBrk="1" hangingPunct="1"/>
            <a:r>
              <a:rPr lang="en-US" altLang="en-US" sz="4400" b="1" i="1">
                <a:latin typeface="Helvetica" pitchFamily="2" charset="0"/>
              </a:rPr>
              <a:t>Bước 3</a:t>
            </a:r>
            <a:endParaRPr lang="en-US" altLang="en-US" sz="4400" i="1">
              <a:latin typeface="Helvetica" pitchFamily="2" charset="0"/>
            </a:endParaRPr>
          </a:p>
        </p:txBody>
      </p:sp>
      <p:sp>
        <p:nvSpPr>
          <p:cNvPr id="108547" name="Text Box 4">
            <a:extLst>
              <a:ext uri="{FF2B5EF4-FFF2-40B4-BE49-F238E27FC236}">
                <a16:creationId xmlns:a16="http://schemas.microsoft.com/office/drawing/2014/main" id="{87165390-7CDC-EC44-BDD6-0EC1E859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52738"/>
            <a:ext cx="7086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/>
              <a:t>Sau khi có được</a:t>
            </a:r>
            <a:br>
              <a:rPr lang="en-US" altLang="en-US" sz="3600"/>
            </a:br>
            <a:r>
              <a:rPr lang="en-US" altLang="en-US" sz="3600"/>
              <a:t> các </a:t>
            </a:r>
            <a:r>
              <a:rPr lang="en-US" altLang="en-US" sz="3600" u="sng"/>
              <a:t>Ý Chính</a:t>
            </a:r>
            <a:r>
              <a:rPr lang="en-US" altLang="en-US" sz="3600"/>
              <a:t> (cĐC) của </a:t>
            </a:r>
            <a:r>
              <a:rPr lang="en-US" altLang="en-US" sz="3600" u="sng"/>
              <a:t>Bố Cục Giải Kinh</a:t>
            </a:r>
            <a:r>
              <a:rPr lang="en-US" altLang="en-US" sz="3600"/>
              <a:t> (BCGK), </a:t>
            </a:r>
            <a:br>
              <a:rPr lang="en-US" altLang="en-US" sz="3600"/>
            </a:br>
            <a:r>
              <a:rPr lang="en-US" altLang="en-US" sz="3600"/>
              <a:t>thêm vào thành</a:t>
            </a:r>
            <a:br>
              <a:rPr lang="en-US" altLang="en-US" sz="3600"/>
            </a:br>
            <a:r>
              <a:rPr lang="en-US" altLang="en-US" sz="3600" u="sng"/>
              <a:t>Câu Trọng Tâm của Phân Đoạn KT </a:t>
            </a:r>
            <a:r>
              <a:rPr lang="en-US" altLang="en-US" sz="3600"/>
              <a:t>(CYC) hay câu  </a:t>
            </a:r>
            <a:r>
              <a:rPr lang="en-US" altLang="en-US" sz="3600" u="sng"/>
              <a:t>Ý Giải Kinh </a:t>
            </a:r>
            <a:r>
              <a:rPr lang="en-US" altLang="en-US" sz="3600"/>
              <a:t>(YGK)</a:t>
            </a:r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0971C2CE-39BC-8545-8765-7C66A61F9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</a:rPr>
              <a:t>Hình Thành Ý Giải Kinh </a:t>
            </a:r>
            <a:br>
              <a:rPr lang="en-US" altLang="en-US" sz="3600" b="1">
                <a:solidFill>
                  <a:schemeClr val="tx2"/>
                </a:solidFill>
              </a:rPr>
            </a:br>
            <a:r>
              <a:rPr lang="en-US" altLang="en-US" sz="3600" b="1">
                <a:solidFill>
                  <a:schemeClr val="tx2"/>
                </a:solidFill>
              </a:rPr>
              <a:t>(YGK)</a:t>
            </a:r>
            <a:endParaRPr lang="en-US" alt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9308D763-3EDE-A44E-AD2F-C1CCAD6EFC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04800"/>
            <a:ext cx="50292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Cách để có YGK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1774EFA2-E4B3-EA47-9801-961D562C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667000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I. Đáp ứng</a:t>
            </a:r>
            <a:endParaRPr lang="en-US" altLang="en-US" u="sng">
              <a:latin typeface="Arial Black" panose="020B0604020202020204" pitchFamily="34" charset="0"/>
            </a:endParaRP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492BA94D-A2B5-4846-86E8-D8DCBF63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124200"/>
            <a:ext cx="218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II. Tính chất</a:t>
            </a: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96E7F294-3BA0-1440-BB25-5B9763DF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81400"/>
            <a:ext cx="211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III. Đáp ứng</a:t>
            </a: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193D9690-E7B2-7546-905C-F4EF48E4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2120900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latin typeface="Arial Black" panose="020B0604020202020204" pitchFamily="34" charset="0"/>
              </a:rPr>
              <a:t>YGK: Đáp ứng</a:t>
            </a:r>
          </a:p>
        </p:txBody>
      </p:sp>
      <p:sp>
        <p:nvSpPr>
          <p:cNvPr id="110598" name="Text Box 7">
            <a:extLst>
              <a:ext uri="{FF2B5EF4-FFF2-40B4-BE49-F238E27FC236}">
                <a16:creationId xmlns:a16="http://schemas.microsoft.com/office/drawing/2014/main" id="{0EDC6756-50A1-454E-BF58-35634A7F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32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72" name="Text Box 8">
            <a:extLst>
              <a:ext uri="{FF2B5EF4-FFF2-40B4-BE49-F238E27FC236}">
                <a16:creationId xmlns:a16="http://schemas.microsoft.com/office/drawing/2014/main" id="{207C8F84-F045-D548-AEDB-C713298F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54300"/>
            <a:ext cx="2674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I. Phương cách</a:t>
            </a:r>
          </a:p>
        </p:txBody>
      </p:sp>
      <p:sp>
        <p:nvSpPr>
          <p:cNvPr id="164873" name="Text Box 9">
            <a:extLst>
              <a:ext uri="{FF2B5EF4-FFF2-40B4-BE49-F238E27FC236}">
                <a16:creationId xmlns:a16="http://schemas.microsoft.com/office/drawing/2014/main" id="{DEDE069E-F4A0-964F-AE2D-7420608E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3111500"/>
            <a:ext cx="279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II. Phương cách</a:t>
            </a: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FE0D2B50-6B0F-DB4A-A50C-B68A68B5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356870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III. Phương cách</a:t>
            </a:r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C2AAD3B1-96F2-D348-B2F8-CA42A16B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108200"/>
            <a:ext cx="332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latin typeface="Arial Black" panose="020B0604020202020204" pitchFamily="34" charset="0"/>
              </a:rPr>
              <a:t>YGK: Phương Cách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D984C9EA-B2B1-1C40-BF5B-50E39D67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Arial Black" panose="020B0604020202020204" pitchFamily="34" charset="0"/>
              </a:rPr>
              <a:t>Thi 23</a:t>
            </a:r>
          </a:p>
        </p:txBody>
      </p:sp>
      <p:sp>
        <p:nvSpPr>
          <p:cNvPr id="164877" name="Text Box 13">
            <a:extLst>
              <a:ext uri="{FF2B5EF4-FFF2-40B4-BE49-F238E27FC236}">
                <a16:creationId xmlns:a16="http://schemas.microsoft.com/office/drawing/2014/main" id="{D7A6B511-5E3B-1040-9803-AB9E2015F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Arial Black" panose="020B0604020202020204" pitchFamily="34" charset="0"/>
              </a:rPr>
              <a:t>Nêh. 1-2</a:t>
            </a:r>
          </a:p>
        </p:txBody>
      </p:sp>
      <p:sp>
        <p:nvSpPr>
          <p:cNvPr id="164878" name="Text Box 14">
            <a:extLst>
              <a:ext uri="{FF2B5EF4-FFF2-40B4-BE49-F238E27FC236}">
                <a16:creationId xmlns:a16="http://schemas.microsoft.com/office/drawing/2014/main" id="{D461D0AC-FF47-2C40-A091-64EC2313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229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I. Lý do</a:t>
            </a:r>
          </a:p>
        </p:txBody>
      </p:sp>
      <p:sp>
        <p:nvSpPr>
          <p:cNvPr id="164879" name="Text Box 15">
            <a:extLst>
              <a:ext uri="{FF2B5EF4-FFF2-40B4-BE49-F238E27FC236}">
                <a16:creationId xmlns:a16="http://schemas.microsoft.com/office/drawing/2014/main" id="{EB90E116-5147-814C-B814-6F45977F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58801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II. Lý do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D0CD449D-CC7C-7846-8290-4F1E9F4E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63373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Black" panose="020B0604020202020204" pitchFamily="34" charset="0"/>
              </a:rPr>
              <a:t>III. Lý do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B640886B-11A1-734E-9401-F9D45A3E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48768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u="sng">
                <a:latin typeface="Arial Black" panose="020B0604020202020204" pitchFamily="34" charset="0"/>
              </a:rPr>
              <a:t>YGK: Lý do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C77B31B3-B58A-B341-AFB5-602149732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926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Arial Black" panose="020B0604020202020204" pitchFamily="34" charset="0"/>
              </a:rPr>
              <a:t>Giăng 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9C2D58-6F8E-4143-8F17-83FD3D1EF7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3200">
                <a:ea typeface="+mj-ea"/>
                <a:cs typeface="+mj-cs"/>
              </a:rPr>
              <a:t>Quá trình </a:t>
            </a:r>
            <a:r>
              <a:rPr lang="en-US" sz="3200" i="1">
                <a:ea typeface="+mj-ea"/>
                <a:cs typeface="+mj-cs"/>
              </a:rPr>
              <a:t>Chuẩn bị bài giảng giải kinh</a:t>
            </a:r>
            <a:endParaRPr lang="en-US" sz="3200">
              <a:ea typeface="+mj-ea"/>
              <a:cs typeface="+mj-cs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9170EF2-385A-7547-95E4-187BF291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 useBgFill="1">
        <p:nvSpPr>
          <p:cNvPr id="4100" name="Rectangle 4">
            <a:extLst>
              <a:ext uri="{FF2B5EF4-FFF2-40B4-BE49-F238E27FC236}">
                <a16:creationId xmlns:a16="http://schemas.microsoft.com/office/drawing/2014/main" id="{444EFF9D-9C69-4546-B781-6175C3AB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447800"/>
            <a:ext cx="70167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Dựa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theo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Expository Sermons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của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Ramesh Richard 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005BCCB-6258-C94C-91A8-0D8FB2FA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157788"/>
            <a:ext cx="1809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Nghiên cứu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C9C753D2-83A5-9348-AD69-ED7CC6E4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CF73BDED-73AD-C446-A248-75D807D0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926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37D4168A-087D-E743-B8E8-7EFFBA1F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8B01D6BD-1931-5143-981C-860955C1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437063"/>
            <a:ext cx="1357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Cấu trúc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CCE9BB33-44A0-B14C-8F82-D72A8B9E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044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Giảng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8149351-0CC7-7046-85D0-1ED0ABAA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1357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Cấu trúc</a:t>
            </a:r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id="{02B25D54-64A4-4840-85FD-36CB9A78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29C45BBC-C804-B64D-A8F6-87F47043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YGK</a:t>
            </a:r>
          </a:p>
        </p:txBody>
      </p:sp>
      <p:sp>
        <p:nvSpPr>
          <p:cNvPr id="112654" name="Rectangle 14">
            <a:extLst>
              <a:ext uri="{FF2B5EF4-FFF2-40B4-BE49-F238E27FC236}">
                <a16:creationId xmlns:a16="http://schemas.microsoft.com/office/drawing/2014/main" id="{B8F0FC21-D200-3245-8107-186E3CFB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55" name="Rectangle 15">
            <a:extLst>
              <a:ext uri="{FF2B5EF4-FFF2-40B4-BE49-F238E27FC236}">
                <a16:creationId xmlns:a16="http://schemas.microsoft.com/office/drawing/2014/main" id="{C1FC7BC9-F219-0F43-BA16-E8C57010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E52B6F18-59AA-E841-A617-8CF6E730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644900"/>
            <a:ext cx="8493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YBG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38789430-2762-2945-B214-D91B12F0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625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Cây cầu mục đích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78A5B16A-4DDB-1C43-AA97-785A6982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2420938"/>
            <a:ext cx="660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Não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2C1A1C3C-1CD1-E24C-B490-95C001EB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7B7270F4-BA2F-874D-AA8C-482378F78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Bộ xương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FE666365-6D1F-A648-B738-F655D807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5232400"/>
            <a:ext cx="9271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Thịt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2662" name="AutoShape 22">
            <a:extLst>
              <a:ext uri="{FF2B5EF4-FFF2-40B4-BE49-F238E27FC236}">
                <a16:creationId xmlns:a16="http://schemas.microsoft.com/office/drawing/2014/main" id="{42D03521-552F-9849-9C15-FB671FA069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63" name="AutoShape 23">
            <a:extLst>
              <a:ext uri="{FF2B5EF4-FFF2-40B4-BE49-F238E27FC236}">
                <a16:creationId xmlns:a16="http://schemas.microsoft.com/office/drawing/2014/main" id="{9297E9C2-3ECC-EF4F-A4B9-5DF0941D59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64" name="AutoShape 24">
            <a:extLst>
              <a:ext uri="{FF2B5EF4-FFF2-40B4-BE49-F238E27FC236}">
                <a16:creationId xmlns:a16="http://schemas.microsoft.com/office/drawing/2014/main" id="{B36B19F8-5358-EE48-875D-57617BD249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65" name="AutoShape 25">
            <a:extLst>
              <a:ext uri="{FF2B5EF4-FFF2-40B4-BE49-F238E27FC236}">
                <a16:creationId xmlns:a16="http://schemas.microsoft.com/office/drawing/2014/main" id="{8C3643E8-15E7-934E-8002-22510A57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66" name="AutoShape 26">
            <a:extLst>
              <a:ext uri="{FF2B5EF4-FFF2-40B4-BE49-F238E27FC236}">
                <a16:creationId xmlns:a16="http://schemas.microsoft.com/office/drawing/2014/main" id="{617F2FC8-F78F-5949-B998-631CBCF22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67" name="AutoShape 27">
            <a:extLst>
              <a:ext uri="{FF2B5EF4-FFF2-40B4-BE49-F238E27FC236}">
                <a16:creationId xmlns:a16="http://schemas.microsoft.com/office/drawing/2014/main" id="{6B55EC33-2C3B-2249-B611-381EC76DC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67A9EF2A-6B4B-8747-9B44-6F3BAFC9A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844675"/>
            <a:ext cx="20796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KINH THÁNH</a:t>
            </a:r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ACD7223D-4F54-614F-A4E8-BB3329BE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773238"/>
            <a:ext cx="1789112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BÀI GIẢNG</a:t>
            </a: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576FA583-83F9-864D-BB09-D95C7D38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486400"/>
            <a:ext cx="10588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Chọn KT</a:t>
            </a:r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11CB57CA-BFB7-1F4F-B9ED-BBDE6BB6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81600"/>
            <a:ext cx="1076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Phân tích</a:t>
            </a:r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5031EAC8-3401-5446-B059-899A43C9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443413"/>
            <a:ext cx="10207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3.1 Bố cục 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giải kinh</a:t>
            </a:r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F3088EFB-E88A-734C-8314-43B09429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757613"/>
            <a:ext cx="1343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3.2 Ý giải kinh</a:t>
            </a:r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3AF74462-BE5F-5A40-9825-9DF6B5B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30500"/>
            <a:ext cx="149066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  Ba câu hỏi triển khai</a:t>
            </a:r>
          </a:p>
        </p:txBody>
      </p:sp>
      <p:sp>
        <p:nvSpPr>
          <p:cNvPr id="4131" name="Rectangle 35">
            <a:extLst>
              <a:ext uri="{FF2B5EF4-FFF2-40B4-BE49-F238E27FC236}">
                <a16:creationId xmlns:a16="http://schemas.microsoft.com/office/drawing/2014/main" id="{96837E20-8ABF-7549-92F4-31B35CF1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16138"/>
            <a:ext cx="3598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 Điều chúng ta mong độc giả sẽ đáp ứng</a:t>
            </a:r>
          </a:p>
        </p:txBody>
      </p:sp>
      <p:sp>
        <p:nvSpPr>
          <p:cNvPr id="4132" name="Rectangle 36">
            <a:extLst>
              <a:ext uri="{FF2B5EF4-FFF2-40B4-BE49-F238E27FC236}">
                <a16:creationId xmlns:a16="http://schemas.microsoft.com/office/drawing/2014/main" id="{6777587D-7A72-4447-9712-C4D1D1A4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2303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 Ý bài giảng</a:t>
            </a:r>
          </a:p>
        </p:txBody>
      </p:sp>
      <p:sp>
        <p:nvSpPr>
          <p:cNvPr id="4133" name="Rectangle 37">
            <a:extLst>
              <a:ext uri="{FF2B5EF4-FFF2-40B4-BE49-F238E27FC236}">
                <a16:creationId xmlns:a16="http://schemas.microsoft.com/office/drawing/2014/main" id="{7691BD4F-23B8-DF4A-8D63-7C0F505D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149725"/>
            <a:ext cx="1639888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 Bố cục bài giảng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 Công bố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9 Dẫn nhập/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Kết luậnl</a:t>
            </a: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8AA09CE6-4F4D-1744-92FC-114C5720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939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 Viết &amp;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Giảng</a:t>
            </a:r>
          </a:p>
        </p:txBody>
      </p:sp>
      <p:sp>
        <p:nvSpPr>
          <p:cNvPr id="4135" name="Rectangle 39">
            <a:extLst>
              <a:ext uri="{FF2B5EF4-FFF2-40B4-BE49-F238E27FC236}">
                <a16:creationId xmlns:a16="http://schemas.microsoft.com/office/drawing/2014/main" id="{9706D3C2-CE44-1C40-8D95-CC512770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Chư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̃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trắng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thấy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bước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theo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Haddon Robinson, 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Biblical Preaching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2680" name="Text Box 41">
            <a:extLst>
              <a:ext uri="{FF2B5EF4-FFF2-40B4-BE49-F238E27FC236}">
                <a16:creationId xmlns:a16="http://schemas.microsoft.com/office/drawing/2014/main" id="{7BCA53D7-DB80-B548-9C38-191EF5F7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21450"/>
            <a:ext cx="407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66"/>
                </a:solidFill>
              </a:rPr>
              <a:t>Dr Rick Griffith, Singapore Bible College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BFB225-0B40-5E4D-B65F-8DC728BE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2057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B98D01BC-EE35-7741-9D91-3C7FC7FFC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Một Tuyên Bố…</a:t>
            </a:r>
            <a:endParaRPr lang="en-US" altLang="en-US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64D73AA-6283-6041-B853-F4B65CF3A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7239000" cy="2057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1"/>
              <a:t>Chỉ có ba điều cần thực hiện với một ý tưởng hay câu tuyên bố được đưa ra, cho dù đó là ý chính của sứ điệp hay một trong những điểm của bố cục. </a:t>
            </a:r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6AC793B5-9D81-014D-8588-D54AB031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3733800"/>
            <a:ext cx="4079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3600" b="1"/>
              <a:t>Giải thích nó</a:t>
            </a:r>
          </a:p>
          <a:p>
            <a:pPr>
              <a:buFontTx/>
              <a:buChar char="•"/>
            </a:pPr>
            <a:r>
              <a:rPr lang="en-US" altLang="en-US" sz="3600" b="1"/>
              <a:t>Chứng minh nó</a:t>
            </a:r>
          </a:p>
          <a:p>
            <a:pPr>
              <a:buFontTx/>
              <a:buChar char="•"/>
            </a:pPr>
            <a:r>
              <a:rPr lang="en-US" altLang="en-US" sz="3600" b="1"/>
              <a:t>Áp dụng nó</a:t>
            </a:r>
          </a:p>
        </p:txBody>
      </p:sp>
      <p:sp>
        <p:nvSpPr>
          <p:cNvPr id="114692" name="Text Box 5">
            <a:extLst>
              <a:ext uri="{FF2B5EF4-FFF2-40B4-BE49-F238E27FC236}">
                <a16:creationId xmlns:a16="http://schemas.microsoft.com/office/drawing/2014/main" id="{0F708669-8ED2-1B41-BA68-AD0DF888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38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Divot">
            <a:extLst>
              <a:ext uri="{FF2B5EF4-FFF2-40B4-BE49-F238E27FC236}">
                <a16:creationId xmlns:a16="http://schemas.microsoft.com/office/drawing/2014/main" id="{50CB5CD3-02BF-8F4F-9616-F7CFF6A74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Hôm nay sẽ lạnh cóng đấy”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F4391CB8-05E1-CF4C-94E0-82A15F40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68638"/>
            <a:ext cx="8315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 Một số phân đoạn tự có sự giải thích trong chính đoạn đó, hãy đưa ra sự giải thích đó (v.d., Mác 4).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Text Box 6">
            <a:extLst>
              <a:ext uri="{FF2B5EF4-FFF2-40B4-BE49-F238E27FC236}">
                <a16:creationId xmlns:a16="http://schemas.microsoft.com/office/drawing/2014/main" id="{D2F8415B-6F70-F04D-80C7-1BEA7DCD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38</a:t>
            </a:r>
            <a:endParaRPr lang="en-US" altLang="en-US"/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54F8B7B4-F37B-D248-959A-B4ECD821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	Giải Thích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Tôi cần giải thích điều gì?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Ồ, thời tiết sẽ ở khoảng 30 độ F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F8D96F4-8B89-BB4A-A97A-C43DC1957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21163"/>
            <a:ext cx="8315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 Nếu bản văn không có giải thích, </a:t>
            </a: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phải.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Có lẽ tác giả giả định rằng người ta phải hiểu (v.d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sanh bởi nước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trong Giăng 3:5).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Nếu thính giả cần giải thích, hãy giải thích nó.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7073472-093D-DA46-8950-6907923BA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73788"/>
            <a:ext cx="86756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C. Những giới thiệu/câu hỏi quy nạp cần câu trả lời.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7" grpId="0" build="p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809831-384E-444D-88D7-401F5675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90678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	 Chứng Minh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Thính giả của tôi có tin không?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BBC nói –về Siberia như thế!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Text Box 6">
            <a:extLst>
              <a:ext uri="{FF2B5EF4-FFF2-40B4-BE49-F238E27FC236}">
                <a16:creationId xmlns:a16="http://schemas.microsoft.com/office/drawing/2014/main" id="{B5E9CA1B-A86D-5840-A50D-A048592B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38</a:t>
            </a:r>
            <a:endParaRPr lang="en-US" altLang="en-US"/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B123B0FF-B559-7946-8ABC-EFE16428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	Giải Thích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Tôi cần giải thích điều gì?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Ồ, thời tiết sẽ ở khoảng 30 độ F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5EE5C24-DC1A-6645-84DA-4886BAB2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508500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 Đừng chứng minh điều thính giả đã chấp nhận rồi.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9AEEBB7-75B7-CF40-B53A-73287FBE5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5013325"/>
            <a:ext cx="8675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 Hãy chứng minh nếu độc giả thời KT và thời hiện đại cần.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2F02D3D-AD4A-E14A-8537-2DD85186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5805488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C. Hãy chứng minh nó ngay cả khi độc giải thời Kinh Thánh không cần như thời hiện đại cần. </a:t>
            </a:r>
          </a:p>
        </p:txBody>
      </p:sp>
      <p:sp>
        <p:nvSpPr>
          <p:cNvPr id="11" name="Rectangle 2" descr="Divot">
            <a:extLst>
              <a:ext uri="{FF2B5EF4-FFF2-40B4-BE49-F238E27FC236}">
                <a16:creationId xmlns:a16="http://schemas.microsoft.com/office/drawing/2014/main" id="{B84FB027-818B-344C-B896-24C908BEB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Hôm nay sẽ lạnh cóng đấy”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>
            <a:extLst>
              <a:ext uri="{FF2B5EF4-FFF2-40B4-BE49-F238E27FC236}">
                <a16:creationId xmlns:a16="http://schemas.microsoft.com/office/drawing/2014/main" id="{BE9F4077-0162-7544-8A1E-54644E4B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17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38</a:t>
            </a: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EA9EE6-CF39-DB4E-B7F7-7DE5FE9C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8677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Khi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cần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chứng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cứ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1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vấn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xuất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73AA7C4-A698-4343-A7A6-D8761A3C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13049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	Người ta không 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thấy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sự liên hệ.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0D9903F-499B-3543-B004-2A6B21013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272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	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Hãy tử tế với ông vì những em bé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5C715-4C67-074B-AA31-319511CE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349500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	Côl. 1–Biết ý muốn Chúa sẽ biết chịu đựng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C1EFA65-0B42-574B-B114-432D2DE4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852738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	Người ta không </a:t>
            </a:r>
            <a:r>
              <a:rPr lang="en-US" altLang="en-US" sz="28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tin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sự liên hệ.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61284A3-2628-B04C-8F84-869499389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375025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	Êph. 6:1-3–Tôn kính cha mẹ sẽ sống lâu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0705357-9F71-A345-AD47-DDFBAD45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8973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	I Cô. 7:10–Không có sự tái hôn sau ly dị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DFE98E0-600F-A946-8394-3FB9BB1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3656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3.	Có thứ khác </a:t>
            </a:r>
            <a:r>
              <a:rPr lang="en-US" altLang="en-US" sz="28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quan trọng hơn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với họ.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0CE42FB-563C-4E4D-A952-634CB373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4887913"/>
            <a:ext cx="78120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	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Được chấp nhận quan trọng hơn tinh sạch"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75A6D7D-A86A-6248-A5A9-F40F3875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5408613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	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Thà giữ được việc hơn là chân thật"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DC238-719B-3147-A0CB-5ED17611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>
            <a:outerShdw blurRad="635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II.	 Chứng Minh Nó (tiếp…)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>
            <a:extLst>
              <a:ext uri="{FF2B5EF4-FFF2-40B4-BE49-F238E27FC236}">
                <a16:creationId xmlns:a16="http://schemas.microsoft.com/office/drawing/2014/main" id="{922775CA-4411-2240-9194-1C4281E3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	 Chứng Minh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Thính giả của tôi có tin không?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BBC nói –về Siberia như thế!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714FCB1A-4F5F-B541-9217-BFC303EE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90678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Áp Dụng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để làm gì? Nó thể hiện ở đâu trong thực tế?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Hãy đem theo áo choàng ấm nếu đến Siberia!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Text Box 6">
            <a:extLst>
              <a:ext uri="{FF2B5EF4-FFF2-40B4-BE49-F238E27FC236}">
                <a16:creationId xmlns:a16="http://schemas.microsoft.com/office/drawing/2014/main" id="{A93CADD3-9E7A-8243-BC5F-2C4E856D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76200"/>
            <a:ext cx="5270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39</a:t>
            </a:r>
            <a:endParaRPr lang="en-US" altLang="en-US"/>
          </a:p>
        </p:txBody>
      </p:sp>
      <p:sp>
        <p:nvSpPr>
          <p:cNvPr id="9" name="Rectangle 2" descr="Divot">
            <a:extLst>
              <a:ext uri="{FF2B5EF4-FFF2-40B4-BE49-F238E27FC236}">
                <a16:creationId xmlns:a16="http://schemas.microsoft.com/office/drawing/2014/main" id="{BB678555-E25A-8047-B99B-B4D228E56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Hôm nay sẽ lạnh cóng đấy”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E75571D-33E1-EF4B-AF52-4F53C633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	Giải Thích Nó.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Trả lời câu hỏi, 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Tôi cần giải thích điều gì?</a:t>
            </a: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Ồ, thời tiết sẽ ở khoảng 30 độ F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>
            <a:extLst>
              <a:ext uri="{FF2B5EF4-FFF2-40B4-BE49-F238E27FC236}">
                <a16:creationId xmlns:a16="http://schemas.microsoft.com/office/drawing/2014/main" id="{06587861-B827-374D-BEB3-624E7E9C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76200"/>
            <a:ext cx="5270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39</a:t>
            </a:r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ABEB0D8-8F8F-B247-BDAF-5C175521C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511425"/>
            <a:ext cx="8351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	Chỉ có kiến thức khiến ta tự cao (I Cô. 8:1a).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F416627-944D-2945-A4A7-71946DF1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3068638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	Kiến thức + tình yêu giúp ích nhiều (I Cô. 8:1b).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83DAD-2C52-BB40-AC4D-84AE224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III. Áp Dụng Nó (tiếp…)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30A9623-7D58-4843-B675-C49C8529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8675687" cy="504825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 Một trước giả Kinh thánh 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có thể áp dụng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ý tưởng hay tuyên bố của mình.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EA83BAF-A6C7-B64E-8239-DD9CAE64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9541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B. Nếu không có áp dụng, </a:t>
            </a:r>
            <a:r>
              <a:rPr lang="en-US" altLang="en-US" sz="28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bạn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phải làm điều này.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D86E00B-3F98-4F4F-AA7F-2629DE55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C. Mục tiêu giảng của chúng ta không vì kiến thức mà là 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hành vi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477AC6F-FC77-FE46-A882-2266D9D1F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130675"/>
            <a:ext cx="8351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1.	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Nguyên tắc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có giá trị là gì? (giải kinh)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9BE7405-8634-444F-A18B-7CDD0FBC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4689475"/>
            <a:ext cx="82438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2.	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Áp dụng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cứng là gì và áp dụng mở rộng là gì?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44A66B9-4621-9741-99EE-70567AC4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7346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547688" indent="-5476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D. Áp dụng phù hợp có 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2 phần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BFB738A-16E7-9E4D-829C-7CB77C6A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589588"/>
            <a:ext cx="3960813" cy="1268412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ja-JP" altLang="en-US" sz="2800">
                <a:effectLst>
                  <a:outerShdw blurRad="38100" dist="38100" dir="2700000" algn="tl">
                    <a:srgbClr val="003366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3366"/>
                  </a:outerShdw>
                </a:effectLst>
              </a:rPr>
              <a:t>hỡi người làm cha, đừng chọc giận con cái mình"</a:t>
            </a:r>
            <a:endParaRPr lang="en-US" altLang="en-US" sz="2800">
              <a:effectLst>
                <a:outerShdw blurRad="38100" dist="38100" dir="2700000" algn="tl">
                  <a:srgbClr val="003366"/>
                </a:outerShdw>
              </a:effectLst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BCE1AF7-CB9C-7541-96E4-6394CBFB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589588"/>
            <a:ext cx="4537075" cy="1268412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ja-JP" altLang="en-US" sz="2800">
                <a:effectLst>
                  <a:outerShdw blurRad="38100" dist="38100" dir="2700000" algn="tl">
                    <a:srgbClr val="003366"/>
                  </a:outerShdw>
                </a:effectLst>
              </a:rPr>
              <a:t>“</a:t>
            </a:r>
            <a:r>
              <a:rPr lang="en-US" altLang="ja-JP" sz="2800">
                <a:effectLst>
                  <a:outerShdw blurRad="38100" dist="38100" dir="2700000" algn="tl">
                    <a:srgbClr val="003366"/>
                  </a:outerShdw>
                </a:effectLst>
              </a:rPr>
              <a:t>Hỡi người làm mẹ, hãy giúp chồng mình đừng chọc giận con cái"</a:t>
            </a:r>
            <a:endParaRPr lang="en-US" altLang="en-US" sz="2800">
              <a:effectLst>
                <a:outerShdw blurRad="38100" dist="38100" dir="2700000" algn="tl">
                  <a:srgbClr val="003366"/>
                </a:outerShdw>
              </a:effectLst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14580EA-38D9-1A48-A94B-09C8818717D3}"/>
              </a:ext>
            </a:extLst>
          </p:cNvPr>
          <p:cNvSpPr>
            <a:spLocks noChangeArrowheads="1"/>
          </p:cNvSpPr>
          <p:nvPr/>
        </p:nvSpPr>
        <p:spPr bwMode="auto">
          <a:xfrm rot="3341569">
            <a:off x="2945607" y="4974431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DCC9A57C-43FE-F848-8367-75C4CEB4C860}"/>
              </a:ext>
            </a:extLst>
          </p:cNvPr>
          <p:cNvSpPr>
            <a:spLocks noChangeArrowheads="1"/>
          </p:cNvSpPr>
          <p:nvPr/>
        </p:nvSpPr>
        <p:spPr bwMode="auto">
          <a:xfrm rot="3341569">
            <a:off x="6910388" y="4991100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>
            <a:extLst>
              <a:ext uri="{FF2B5EF4-FFF2-40B4-BE49-F238E27FC236}">
                <a16:creationId xmlns:a16="http://schemas.microsoft.com/office/drawing/2014/main" id="{18D70213-89CC-4A46-B687-079D766F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5AAD3BE-B80D-5844-A123-6CCBFE38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2BE760C1-6528-1941-BAD9-1F2172E825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Hai Phần Của Áp Dụng</a:t>
            </a:r>
          </a:p>
        </p:txBody>
      </p:sp>
      <p:sp>
        <p:nvSpPr>
          <p:cNvPr id="126981" name="Text Box 12">
            <a:extLst>
              <a:ext uri="{FF2B5EF4-FFF2-40B4-BE49-F238E27FC236}">
                <a16:creationId xmlns:a16="http://schemas.microsoft.com/office/drawing/2014/main" id="{208373F0-438A-9747-8F92-98E6A1E9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0" y="952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</a:rPr>
              <a:t>39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  <p:sp>
        <p:nvSpPr>
          <p:cNvPr id="126982" name="Text Box 19">
            <a:extLst>
              <a:ext uri="{FF2B5EF4-FFF2-40B4-BE49-F238E27FC236}">
                <a16:creationId xmlns:a16="http://schemas.microsoft.com/office/drawing/2014/main" id="{19474EF7-3C88-4445-A756-E9A5E9DB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84763"/>
            <a:ext cx="1543050" cy="1016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/>
              <a:t>Tình trạng trong Kinh Thánh</a:t>
            </a:r>
          </a:p>
        </p:txBody>
      </p:sp>
      <p:sp>
        <p:nvSpPr>
          <p:cNvPr id="126983" name="Text Box 19">
            <a:extLst>
              <a:ext uri="{FF2B5EF4-FFF2-40B4-BE49-F238E27FC236}">
                <a16:creationId xmlns:a16="http://schemas.microsoft.com/office/drawing/2014/main" id="{13BF9021-8C16-AD47-90DC-9A2939F8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175250"/>
            <a:ext cx="14478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Cụ Thể</a:t>
            </a:r>
            <a:br>
              <a:rPr lang="en-US" altLang="en-US" sz="2000"/>
            </a:br>
            <a:r>
              <a:rPr lang="en-US" altLang="en-US" sz="2000"/>
              <a:t>(Cứng)</a:t>
            </a:r>
          </a:p>
        </p:txBody>
      </p:sp>
      <p:sp>
        <p:nvSpPr>
          <p:cNvPr id="126984" name="Text Box 19">
            <a:extLst>
              <a:ext uri="{FF2B5EF4-FFF2-40B4-BE49-F238E27FC236}">
                <a16:creationId xmlns:a16="http://schemas.microsoft.com/office/drawing/2014/main" id="{1D6E8787-2C89-084C-9D21-897581A9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860800"/>
            <a:ext cx="1447800" cy="1016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Minh họa đời sống thực tế</a:t>
            </a:r>
          </a:p>
        </p:txBody>
      </p:sp>
      <p:sp>
        <p:nvSpPr>
          <p:cNvPr id="126985" name="Text Box 20">
            <a:extLst>
              <a:ext uri="{FF2B5EF4-FFF2-40B4-BE49-F238E27FC236}">
                <a16:creationId xmlns:a16="http://schemas.microsoft.com/office/drawing/2014/main" id="{83D1F2A5-7E83-3844-97DC-3B708CF3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68775"/>
            <a:ext cx="19050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Đời sống thực tế của dân sự</a:t>
            </a:r>
          </a:p>
        </p:txBody>
      </p:sp>
      <p:sp>
        <p:nvSpPr>
          <p:cNvPr id="126986" name="Text Box 19">
            <a:extLst>
              <a:ext uri="{FF2B5EF4-FFF2-40B4-BE49-F238E27FC236}">
                <a16:creationId xmlns:a16="http://schemas.microsoft.com/office/drawing/2014/main" id="{3BE91D07-A728-3043-B5D7-F8411DE96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0"/>
            <a:ext cx="19050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/>
              <a:t>Nguyên tắc</a:t>
            </a:r>
            <a:br>
              <a:rPr lang="en-US" altLang="en-US" sz="2000" b="1"/>
            </a:br>
            <a:r>
              <a:rPr lang="en-US" altLang="en-US" sz="2000" b="1"/>
              <a:t>(Rút ra)</a:t>
            </a:r>
          </a:p>
        </p:txBody>
      </p:sp>
      <p:sp>
        <p:nvSpPr>
          <p:cNvPr id="126987" name="TextBox 12">
            <a:extLst>
              <a:ext uri="{FF2B5EF4-FFF2-40B4-BE49-F238E27FC236}">
                <a16:creationId xmlns:a16="http://schemas.microsoft.com/office/drawing/2014/main" id="{7CC075BE-FBC9-144B-A1EF-48DB269E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4013200"/>
            <a:ext cx="854075" cy="101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Thịt</a:t>
            </a:r>
            <a:br>
              <a:rPr lang="en-US" altLang="en-US" sz="2000"/>
            </a:br>
            <a:r>
              <a:rPr lang="en-US" altLang="en-US" sz="2000"/>
              <a:t>&amp; </a:t>
            </a:r>
            <a:br>
              <a:rPr lang="en-US" altLang="en-US" sz="2000"/>
            </a:br>
            <a:r>
              <a:rPr lang="en-US" altLang="en-US" sz="2000"/>
              <a:t>Huyết</a:t>
            </a:r>
          </a:p>
        </p:txBody>
      </p:sp>
      <p:sp>
        <p:nvSpPr>
          <p:cNvPr id="126988" name="TextBox 13">
            <a:extLst>
              <a:ext uri="{FF2B5EF4-FFF2-40B4-BE49-F238E27FC236}">
                <a16:creationId xmlns:a16="http://schemas.microsoft.com/office/drawing/2014/main" id="{5637F3C2-9032-684C-9CF6-364706C9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013200"/>
            <a:ext cx="854075" cy="101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Thịt</a:t>
            </a:r>
            <a:br>
              <a:rPr lang="en-US" altLang="en-US" sz="2000"/>
            </a:br>
            <a:r>
              <a:rPr lang="en-US" altLang="en-US" sz="2000"/>
              <a:t>&amp; </a:t>
            </a:r>
            <a:br>
              <a:rPr lang="en-US" altLang="en-US" sz="2000"/>
            </a:br>
            <a:r>
              <a:rPr lang="en-US" altLang="en-US" sz="2000"/>
              <a:t>Huyết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955BD98-4E3A-4E49-A2DB-4B4945373333}"/>
              </a:ext>
            </a:extLst>
          </p:cNvPr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53B5C1C3-8245-D34F-A8F7-79F24C3E2ECC}"/>
              </a:ext>
            </a:extLst>
          </p:cNvPr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26991" name="Rectangle 11">
            <a:extLst>
              <a:ext uri="{FF2B5EF4-FFF2-40B4-BE49-F238E27FC236}">
                <a16:creationId xmlns:a16="http://schemas.microsoft.com/office/drawing/2014/main" id="{7749C998-C703-3146-B121-5AB6C0F4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7724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= Nguyên tắc + Cụ Thể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E7EA7AE5-0A29-9749-88BB-BC0A942AD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876800"/>
            <a:ext cx="1724025" cy="1016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 b="1" i="1">
                <a:solidFill>
                  <a:srgbClr val="FF0000"/>
                </a:solidFill>
              </a:rPr>
              <a:t>“</a:t>
            </a:r>
            <a:r>
              <a:rPr lang="en-US" altLang="ja-JP" sz="2000" b="1" i="1">
                <a:solidFill>
                  <a:srgbClr val="FF0000"/>
                </a:solidFill>
              </a:rPr>
              <a:t>Don</a:t>
            </a:r>
            <a:r>
              <a:rPr lang="fr-FR" altLang="ja-JP" sz="2000" b="1" i="1">
                <a:solidFill>
                  <a:srgbClr val="FF0000"/>
                </a:solidFill>
              </a:rPr>
              <a:t>'</a:t>
            </a:r>
            <a:r>
              <a:rPr lang="en-US" altLang="ja-JP" sz="2000" b="1" i="1">
                <a:solidFill>
                  <a:srgbClr val="FF0000"/>
                </a:solidFill>
              </a:rPr>
              <a:t>t cut crop corners</a:t>
            </a:r>
            <a:r>
              <a:rPr lang="ja-JP" altLang="en-US" sz="2000" b="1" i="1">
                <a:solidFill>
                  <a:srgbClr val="FF0000"/>
                </a:solidFill>
              </a:rPr>
              <a:t>”</a:t>
            </a:r>
            <a:endParaRPr lang="en-US" altLang="en-US" sz="2000" b="1" i="1">
              <a:solidFill>
                <a:srgbClr val="FF0000"/>
              </a:solidFill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96C24A69-BB0C-094D-98AD-2892F0D79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76800"/>
            <a:ext cx="1905000" cy="1016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 b="1" i="1">
                <a:solidFill>
                  <a:srgbClr val="FF0000"/>
                </a:solidFill>
              </a:rPr>
              <a:t>“</a:t>
            </a:r>
            <a:r>
              <a:rPr lang="en-US" altLang="ja-JP" sz="2000" b="1" i="1">
                <a:solidFill>
                  <a:srgbClr val="FF0000"/>
                </a:solidFill>
              </a:rPr>
              <a:t>Pay the beggar for housework</a:t>
            </a:r>
            <a:r>
              <a:rPr lang="ja-JP" altLang="en-US" sz="2000" b="1" i="1">
                <a:solidFill>
                  <a:srgbClr val="FF0000"/>
                </a:solidFill>
              </a:rPr>
              <a:t>”</a:t>
            </a:r>
            <a:endParaRPr lang="en-US" altLang="en-US" sz="2000" b="1" i="1">
              <a:solidFill>
                <a:srgbClr val="FF0000"/>
              </a:solidFill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9744751E-1F95-D047-82FB-D640EA2E7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3025775"/>
            <a:ext cx="1724025" cy="1016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ja-JP" altLang="en-US" sz="2000" b="1" i="1">
                <a:solidFill>
                  <a:srgbClr val="FF0000"/>
                </a:solidFill>
              </a:rPr>
              <a:t>“</a:t>
            </a:r>
            <a:r>
              <a:rPr lang="en-US" altLang="ja-JP" sz="2000" b="1" i="1">
                <a:solidFill>
                  <a:srgbClr val="FF0000"/>
                </a:solidFill>
              </a:rPr>
              <a:t>Cho người nghèo công việc làm</a:t>
            </a:r>
            <a:r>
              <a:rPr lang="ja-JP" altLang="en-US" sz="2000" b="1" i="1">
                <a:solidFill>
                  <a:srgbClr val="FF0000"/>
                </a:solidFill>
              </a:rPr>
              <a:t>”</a:t>
            </a:r>
            <a:endParaRPr lang="en-US" altLang="en-US" sz="2000" b="1" i="1">
              <a:solidFill>
                <a:srgbClr val="FF0000"/>
              </a:solidFill>
            </a:endParaRPr>
          </a:p>
        </p:txBody>
      </p:sp>
      <p:sp>
        <p:nvSpPr>
          <p:cNvPr id="126995" name="Text Box 20">
            <a:extLst>
              <a:ext uri="{FF2B5EF4-FFF2-40B4-BE49-F238E27FC236}">
                <a16:creationId xmlns:a16="http://schemas.microsoft.com/office/drawing/2014/main" id="{FD32774E-77F8-4143-838F-6EC40BF8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75250"/>
            <a:ext cx="1905000" cy="7080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/>
              <a:t>Tình trạng TK 21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A2F1B97A-E8AD-4044-B04C-3D16FD275309}"/>
              </a:ext>
            </a:extLst>
          </p:cNvPr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0CDC116-F16B-1141-804A-FDC909DEE6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3200">
                <a:ea typeface="+mj-ea"/>
                <a:cs typeface="+mj-cs"/>
              </a:rPr>
              <a:t>Quá trình </a:t>
            </a:r>
            <a:r>
              <a:rPr lang="en-US" sz="3200" i="1">
                <a:ea typeface="+mj-ea"/>
                <a:cs typeface="+mj-cs"/>
              </a:rPr>
              <a:t>Chuẩn bị bài giảng giải kinh</a:t>
            </a:r>
            <a:endParaRPr lang="en-US" sz="3200">
              <a:ea typeface="+mj-ea"/>
              <a:cs typeface="+mj-cs"/>
            </a:endParaRP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B454717B-25DF-6F4E-9A10-00130E1F6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 useBgFill="1">
        <p:nvSpPr>
          <p:cNvPr id="4100" name="Rectangle 4">
            <a:extLst>
              <a:ext uri="{FF2B5EF4-FFF2-40B4-BE49-F238E27FC236}">
                <a16:creationId xmlns:a16="http://schemas.microsoft.com/office/drawing/2014/main" id="{54708692-3223-494D-9331-7008500D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447800"/>
            <a:ext cx="70167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Dựa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theo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Preparing Expository Sermons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của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Ramesh Richard 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47DD3A9-FC4B-1D4B-84C0-CD24F1B47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157788"/>
            <a:ext cx="18097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Nghiên cứu</a:t>
            </a:r>
          </a:p>
        </p:txBody>
      </p:sp>
      <p:sp>
        <p:nvSpPr>
          <p:cNvPr id="92167" name="Rectangle 6">
            <a:extLst>
              <a:ext uri="{FF2B5EF4-FFF2-40B4-BE49-F238E27FC236}">
                <a16:creationId xmlns:a16="http://schemas.microsoft.com/office/drawing/2014/main" id="{894B24B2-39C4-B441-A0F8-0DC0B9C3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68" name="Rectangle 7">
            <a:extLst>
              <a:ext uri="{FF2B5EF4-FFF2-40B4-BE49-F238E27FC236}">
                <a16:creationId xmlns:a16="http://schemas.microsoft.com/office/drawing/2014/main" id="{A9C5F773-096E-1343-9C89-60623ADF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926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69" name="Rectangle 8">
            <a:extLst>
              <a:ext uri="{FF2B5EF4-FFF2-40B4-BE49-F238E27FC236}">
                <a16:creationId xmlns:a16="http://schemas.microsoft.com/office/drawing/2014/main" id="{8B88C05E-9E9F-7343-9101-66B39DDF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83E524BD-A780-EF46-AB37-3A5AD37C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437063"/>
            <a:ext cx="1357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Cấu trúc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75BA4E8D-ACD3-5143-A326-07983FA52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044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Giảng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9D80EB7A-8247-F14E-BBF6-CC624D3F1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1357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Cấu trúc</a:t>
            </a:r>
          </a:p>
        </p:txBody>
      </p:sp>
      <p:sp>
        <p:nvSpPr>
          <p:cNvPr id="92173" name="Rectangle 12">
            <a:extLst>
              <a:ext uri="{FF2B5EF4-FFF2-40B4-BE49-F238E27FC236}">
                <a16:creationId xmlns:a16="http://schemas.microsoft.com/office/drawing/2014/main" id="{0603E1B5-96FC-A44D-A8A8-CE68E756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7FCCEA9A-B894-AE4E-9315-4175788E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YGK</a:t>
            </a:r>
          </a:p>
        </p:txBody>
      </p:sp>
      <p:sp>
        <p:nvSpPr>
          <p:cNvPr id="92175" name="Rectangle 14">
            <a:extLst>
              <a:ext uri="{FF2B5EF4-FFF2-40B4-BE49-F238E27FC236}">
                <a16:creationId xmlns:a16="http://schemas.microsoft.com/office/drawing/2014/main" id="{42999161-5D54-7741-BFE3-4CBEDA35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76" name="Rectangle 15">
            <a:extLst>
              <a:ext uri="{FF2B5EF4-FFF2-40B4-BE49-F238E27FC236}">
                <a16:creationId xmlns:a16="http://schemas.microsoft.com/office/drawing/2014/main" id="{A33EE580-AF37-F841-ADB7-C294387A5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754ED83B-A09C-5042-9666-1FA5990EC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644900"/>
            <a:ext cx="8493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YBG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D1F6C412-3B95-3B4F-9615-431E4ECA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625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Cây cầu mục đích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8E19AA87-BF6C-D048-BD19-5FEF4C6C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2420938"/>
            <a:ext cx="660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Não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A16FEE85-0AAE-9C4F-A1D4-0F227C97E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24D8AA34-0D5D-F643-B968-BFE30E7F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Bộ xương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02DCBBB1-609F-7A4C-88F7-F0D7D1C9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5232400"/>
            <a:ext cx="9271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Thịt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83" name="AutoShape 22">
            <a:extLst>
              <a:ext uri="{FF2B5EF4-FFF2-40B4-BE49-F238E27FC236}">
                <a16:creationId xmlns:a16="http://schemas.microsoft.com/office/drawing/2014/main" id="{AA81C6A3-5705-8042-A8E1-BDB26E7581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84" name="AutoShape 23">
            <a:extLst>
              <a:ext uri="{FF2B5EF4-FFF2-40B4-BE49-F238E27FC236}">
                <a16:creationId xmlns:a16="http://schemas.microsoft.com/office/drawing/2014/main" id="{4BE905C5-4F8F-6741-9821-B9569CC2D3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85" name="AutoShape 24">
            <a:extLst>
              <a:ext uri="{FF2B5EF4-FFF2-40B4-BE49-F238E27FC236}">
                <a16:creationId xmlns:a16="http://schemas.microsoft.com/office/drawing/2014/main" id="{78AF06AD-BEAE-204C-8A07-E7C1B9DF64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86" name="AutoShape 25">
            <a:extLst>
              <a:ext uri="{FF2B5EF4-FFF2-40B4-BE49-F238E27FC236}">
                <a16:creationId xmlns:a16="http://schemas.microsoft.com/office/drawing/2014/main" id="{FDB9D961-BF09-E94E-AB59-A2318E20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87" name="AutoShape 26">
            <a:extLst>
              <a:ext uri="{FF2B5EF4-FFF2-40B4-BE49-F238E27FC236}">
                <a16:creationId xmlns:a16="http://schemas.microsoft.com/office/drawing/2014/main" id="{12B239F9-E26D-F943-B0B7-285710FD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88" name="AutoShape 27">
            <a:extLst>
              <a:ext uri="{FF2B5EF4-FFF2-40B4-BE49-F238E27FC236}">
                <a16:creationId xmlns:a16="http://schemas.microsoft.com/office/drawing/2014/main" id="{6377632E-989B-6741-B0CD-0A899B79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7FAD8990-0F68-E64E-AE67-7A4A4AB6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844675"/>
            <a:ext cx="20796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KINH THÁNH</a:t>
            </a:r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ED58E8CB-E2AF-3E47-B666-0DC7FFF9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773238"/>
            <a:ext cx="1789112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</a:rPr>
              <a:t>BÀI GIẢNG</a:t>
            </a: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27DFFBB6-0F8E-1440-8D28-A2310AC7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486400"/>
            <a:ext cx="10588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 Chọn KT</a:t>
            </a:r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D97A32CF-36FC-FB42-A30C-7E1D9A1E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81600"/>
            <a:ext cx="10763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2 Phân tích</a:t>
            </a:r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846125E1-E44E-A14C-91FC-58FEC092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443413"/>
            <a:ext cx="10207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3.1 Bố cục 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giải kinh</a:t>
            </a:r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1DD71F1E-D9C7-1246-AF84-BA405BB1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757613"/>
            <a:ext cx="1343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3.2 Ý giải kinh</a:t>
            </a:r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DCC884DD-0BCC-0441-A015-52D035152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730500"/>
            <a:ext cx="149066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4   Ba câu hỏi triển khai</a:t>
            </a:r>
          </a:p>
        </p:txBody>
      </p:sp>
      <p:sp>
        <p:nvSpPr>
          <p:cNvPr id="4131" name="Rectangle 35">
            <a:extLst>
              <a:ext uri="{FF2B5EF4-FFF2-40B4-BE49-F238E27FC236}">
                <a16:creationId xmlns:a16="http://schemas.microsoft.com/office/drawing/2014/main" id="{C25439BA-1BCC-B745-83B4-CFE6DEEF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16138"/>
            <a:ext cx="35988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5 Điều chúng ta mong độc giả sẽ đáp ứng</a:t>
            </a:r>
          </a:p>
        </p:txBody>
      </p:sp>
      <p:sp>
        <p:nvSpPr>
          <p:cNvPr id="4132" name="Rectangle 36">
            <a:extLst>
              <a:ext uri="{FF2B5EF4-FFF2-40B4-BE49-F238E27FC236}">
                <a16:creationId xmlns:a16="http://schemas.microsoft.com/office/drawing/2014/main" id="{18CD936C-3EB6-2841-81F4-4BE29FFC7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2303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6 Ý bài giảng</a:t>
            </a:r>
          </a:p>
        </p:txBody>
      </p:sp>
      <p:sp>
        <p:nvSpPr>
          <p:cNvPr id="4133" name="Rectangle 37">
            <a:extLst>
              <a:ext uri="{FF2B5EF4-FFF2-40B4-BE49-F238E27FC236}">
                <a16:creationId xmlns:a16="http://schemas.microsoft.com/office/drawing/2014/main" id="{D9D4EB9C-C193-6345-809F-B16ED4299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149725"/>
            <a:ext cx="1639888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7 Bố cục bài giảng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8 Công bố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9 Dẫn nhập/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Kết luậnl</a:t>
            </a: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381D054C-6C0F-FE43-9DF8-214B298B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281613"/>
            <a:ext cx="939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10 Viết &amp;</a:t>
            </a:r>
          </a:p>
          <a:p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     Giảng</a:t>
            </a:r>
          </a:p>
        </p:txBody>
      </p:sp>
      <p:sp>
        <p:nvSpPr>
          <p:cNvPr id="4135" name="Rectangle 39">
            <a:extLst>
              <a:ext uri="{FF2B5EF4-FFF2-40B4-BE49-F238E27FC236}">
                <a16:creationId xmlns:a16="http://schemas.microsoft.com/office/drawing/2014/main" id="{97890965-8228-EF4B-8847-64A64F2B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Chư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̃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trắng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thấy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bước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theo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Haddon Robinson, 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Biblical Preaching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2201" name="Text Box 41">
            <a:extLst>
              <a:ext uri="{FF2B5EF4-FFF2-40B4-BE49-F238E27FC236}">
                <a16:creationId xmlns:a16="http://schemas.microsoft.com/office/drawing/2014/main" id="{89FEA091-F53B-364F-BEEF-1A1B6E03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6521450"/>
            <a:ext cx="407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66"/>
                </a:solidFill>
              </a:rPr>
              <a:t>Dr Rick Griffith, Singapore Bible College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Object 2">
            <a:extLst>
              <a:ext uri="{FF2B5EF4-FFF2-40B4-BE49-F238E27FC236}">
                <a16:creationId xmlns:a16="http://schemas.microsoft.com/office/drawing/2014/main" id="{22FC54A4-212C-554E-8DC3-90BB0494A2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1913" y="549275"/>
          <a:ext cx="9242426" cy="659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Document" r:id="rId4" imgW="5880100" imgH="4203700" progId="Word.Document.8">
                  <p:embed/>
                </p:oleObj>
              </mc:Choice>
              <mc:Fallback>
                <p:oleObj name="Document" r:id="rId4" imgW="5880100" imgH="4203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549275"/>
                        <a:ext cx="9242426" cy="659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>
            <a:extLst>
              <a:ext uri="{FF2B5EF4-FFF2-40B4-BE49-F238E27FC236}">
                <a16:creationId xmlns:a16="http://schemas.microsoft.com/office/drawing/2014/main" id="{6E23D672-BC94-5048-915E-E4BDCB477C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en-US" altLang="en-US" sz="3600">
                <a:solidFill>
                  <a:srgbClr val="FFFFFF"/>
                </a:solidFill>
              </a:rPr>
              <a:t>Tóm Tắt Ba Câu Hỏi Triển Khai</a:t>
            </a: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29027" name="Text Box 13">
            <a:extLst>
              <a:ext uri="{FF2B5EF4-FFF2-40B4-BE49-F238E27FC236}">
                <a16:creationId xmlns:a16="http://schemas.microsoft.com/office/drawing/2014/main" id="{42EA9841-3936-CF49-9C21-2F9FC5B0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latin typeface="Comic Sans MS" panose="030F0902030302020204" pitchFamily="66" charset="0"/>
              </a:rPr>
              <a:t>39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584A9F7B-C3EE-434A-BE22-66CB1352CD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65478F3A-853D-C845-9B3D-C8DB0B815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353425" cy="2447925"/>
          </a:xfrm>
          <a:solidFill>
            <a:srgbClr val="440044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chemeClr val="tx1"/>
                </a:solidFill>
                <a:ea typeface="ＭＳ Ｐゴシック" panose="020B0600070205080204" pitchFamily="34" charset="-128"/>
              </a:rPr>
              <a:t>Bạn có tìm thấy việc chú giải điểm chính là khó khăn không?</a:t>
            </a: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C051EFB-C1F0-7A47-9AED-18F7E1592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068638"/>
            <a:ext cx="7989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vi-VN" altLang="en-US" sz="5400"/>
              <a:t>"Mọi thứ bây giờ chúng ta làm một cách dễ dàng, Tại một </a:t>
            </a:r>
            <a:r>
              <a:rPr lang="en-US" altLang="en-US" sz="5400"/>
              <a:t>điểm </a:t>
            </a:r>
            <a:r>
              <a:rPr lang="vi-VN" altLang="en-US" sz="5400"/>
              <a:t>chúng tôi đã rất khó khăn"</a:t>
            </a:r>
            <a:endParaRPr lang="en-US" altLang="en-US"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>
            <a:extLst>
              <a:ext uri="{FF2B5EF4-FFF2-40B4-BE49-F238E27FC236}">
                <a16:creationId xmlns:a16="http://schemas.microsoft.com/office/drawing/2014/main" id="{F851E39F-2C53-4D43-81B7-C46D4B6D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>
            <a:extLst>
              <a:ext uri="{FF2B5EF4-FFF2-40B4-BE49-F238E27FC236}">
                <a16:creationId xmlns:a16="http://schemas.microsoft.com/office/drawing/2014/main" id="{C4FA7964-365C-674B-8EFE-825322C255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8243887" cy="1484313"/>
          </a:xfrm>
        </p:spPr>
        <p:txBody>
          <a:bodyPr anchor="t"/>
          <a:lstStyle/>
          <a:p>
            <a:pPr eaLnBrk="1" hangingPunct="1"/>
            <a:r>
              <a:rPr lang="en-US" altLang="en-US" sz="3600" b="1">
                <a:solidFill>
                  <a:schemeClr val="tx1"/>
                </a:solidFill>
                <a:ea typeface="ＭＳ Ｐゴシック" panose="020B0600070205080204" pitchFamily="34" charset="-128"/>
              </a:rPr>
              <a:t>CHÚNG TA HÃY CÙNG THỰC HIỆN BƯỚC 1-3 VỚI ÊPHÊSÔ 6:4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642CB8E3-3AF4-F24D-8FFB-16262337D3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ÊPHÊSÔ 6:4</a:t>
            </a:r>
            <a:endParaRPr lang="en-US" altLang="en-US" sz="3600" b="1">
              <a:ea typeface="ＭＳ Ｐゴシック" panose="020B0600070205080204" pitchFamily="34" charset="-128"/>
            </a:endParaRPr>
          </a:p>
        </p:txBody>
      </p:sp>
      <p:pic>
        <p:nvPicPr>
          <p:cNvPr id="98306" name="Picture 4" descr="discipline">
            <a:extLst>
              <a:ext uri="{FF2B5EF4-FFF2-40B4-BE49-F238E27FC236}">
                <a16:creationId xmlns:a16="http://schemas.microsoft.com/office/drawing/2014/main" id="{A46742A9-C157-F547-96F4-E7850EB9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E8C9990-A447-C64B-B871-B372E87F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sz="3600">
                <a:solidFill>
                  <a:srgbClr val="FFFFFF"/>
                </a:solidFill>
              </a:rPr>
              <a:t>Καὶ οἱ πατέρες, </a:t>
            </a:r>
            <a:endParaRPr lang="en-US" altLang="en-US" sz="3600">
              <a:solidFill>
                <a:srgbClr val="FFFFFF"/>
              </a:solidFill>
            </a:endParaRPr>
          </a:p>
          <a:p>
            <a:r>
              <a:rPr lang="el-GR" altLang="en-US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altLang="en-US" sz="3600">
              <a:solidFill>
                <a:srgbClr val="FFFFFF"/>
              </a:solidFill>
            </a:endParaRPr>
          </a:p>
          <a:p>
            <a:r>
              <a:rPr lang="el-GR" altLang="en-US" sz="3600">
                <a:solidFill>
                  <a:srgbClr val="FFFFFF"/>
                </a:solidFill>
              </a:rPr>
              <a:t>ἀλλὰ ἐκτρέφετε αὐτὰ </a:t>
            </a:r>
            <a:endParaRPr lang="en-US" altLang="en-US" sz="3600">
              <a:solidFill>
                <a:srgbClr val="FFFFFF"/>
              </a:solidFill>
            </a:endParaRPr>
          </a:p>
          <a:p>
            <a:r>
              <a:rPr lang="en-US" altLang="en-US" sz="3600">
                <a:solidFill>
                  <a:srgbClr val="FFFFFF"/>
                </a:solidFill>
              </a:rPr>
              <a:t>	</a:t>
            </a:r>
            <a:r>
              <a:rPr lang="el-GR" altLang="en-US" sz="3600">
                <a:solidFill>
                  <a:srgbClr val="FFFFFF"/>
                </a:solidFill>
              </a:rPr>
              <a:t>ἐν παιδείᾳ καὶ </a:t>
            </a:r>
            <a:endParaRPr lang="en-US" altLang="en-US" sz="3600">
              <a:solidFill>
                <a:srgbClr val="FFFFFF"/>
              </a:solidFill>
            </a:endParaRPr>
          </a:p>
          <a:p>
            <a:r>
              <a:rPr lang="en-US" altLang="en-US" sz="3600">
                <a:solidFill>
                  <a:srgbClr val="FFFFFF"/>
                </a:solidFill>
              </a:rPr>
              <a:t>	</a:t>
            </a:r>
            <a:r>
              <a:rPr lang="el-GR" altLang="en-US" sz="3600">
                <a:solidFill>
                  <a:srgbClr val="FFFFFF"/>
                </a:solidFill>
              </a:rPr>
              <a:t>νουθεσίᾳ κυρίου</a:t>
            </a:r>
            <a:r>
              <a:rPr lang="en-US" altLang="en-US" sz="2800" b="1">
                <a:solidFill>
                  <a:srgbClr val="FFFFFF"/>
                </a:solidFill>
              </a:rPr>
              <a:t>  (NA27 GNT 1993)</a:t>
            </a:r>
            <a:endParaRPr lang="en-US" altLang="en-US" sz="2800" b="1">
              <a:solidFill>
                <a:srgbClr val="FFFFFF"/>
              </a:solidFill>
              <a:latin typeface="Bwgrkl" charset="0"/>
            </a:endParaRPr>
          </a:p>
        </p:txBody>
      </p:sp>
      <p:pic>
        <p:nvPicPr>
          <p:cNvPr id="98308" name="Picture 1">
            <a:extLst>
              <a:ext uri="{FF2B5EF4-FFF2-40B4-BE49-F238E27FC236}">
                <a16:creationId xmlns:a16="http://schemas.microsoft.com/office/drawing/2014/main" id="{716D5059-C149-2E4F-86CC-8E6FC203E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C2B8C6A-A9D3-D948-8690-6F2082E1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</a:rPr>
              <a:t>Bậc làm cha, đừng chọc tức con cái mình nhưng hãy nuôi dạy chúng nó theo sự rèn luyện và giáo huấn của Chúa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13596A37-9370-6A44-A6E0-4B7209CE47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1.  Nghiên Cứu Êphêsô 6:4</a:t>
            </a: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CE6D8E-83E3-E346-BEE6-1841F942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793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u="sng">
                <a:solidFill>
                  <a:srgbClr val="FFFF00"/>
                </a:solidFill>
              </a:rPr>
              <a:t>Văn cảnh</a:t>
            </a:r>
            <a:r>
              <a:rPr lang="en-US" altLang="en-US" sz="2800" b="1">
                <a:solidFill>
                  <a:srgbClr val="FFFF00"/>
                </a:solidFill>
              </a:rPr>
              <a:t>: Phao-lô tường thuật điều gì trước phân đoạn này?</a:t>
            </a:r>
            <a:endParaRPr lang="en-US" altLang="en-US" b="1">
              <a:solidFill>
                <a:srgbClr val="FFFF00"/>
              </a:solidFill>
            </a:endParaRPr>
          </a:p>
          <a:p>
            <a:pPr lvl="2"/>
            <a:r>
              <a:rPr lang="en-US" altLang="en-US" sz="2800" b="1">
                <a:solidFill>
                  <a:srgbClr val="FFFFFF"/>
                </a:solidFill>
              </a:rPr>
              <a:t>• Con cái phải vâng lời cha mẹ (6:1-3).</a:t>
            </a:r>
          </a:p>
          <a:p>
            <a:pPr lvl="2"/>
            <a:r>
              <a:rPr lang="en-US" altLang="en-US" sz="2800" b="1">
                <a:solidFill>
                  <a:srgbClr val="FFFFFF"/>
                </a:solidFill>
              </a:rPr>
              <a:t>• Tín hữu phải thuận phục nhau (5:21–6:9).</a:t>
            </a:r>
          </a:p>
          <a:p>
            <a:pPr lvl="2"/>
            <a:endParaRPr lang="en-US" altLang="en-US" sz="2800" b="1">
              <a:solidFill>
                <a:srgbClr val="FFFFFF"/>
              </a:solidFill>
            </a:endParaRPr>
          </a:p>
          <a:p>
            <a:r>
              <a:rPr lang="en-US" altLang="en-US" sz="2800" b="1" u="sng">
                <a:solidFill>
                  <a:srgbClr val="FFFF00"/>
                </a:solidFill>
              </a:rPr>
              <a:t>Mục đích</a:t>
            </a:r>
            <a:r>
              <a:rPr lang="en-US" altLang="en-US" sz="2800" b="1">
                <a:solidFill>
                  <a:srgbClr val="FFFF00"/>
                </a:solidFill>
              </a:rPr>
              <a:t>: Tại sao có phân đoạn này trong KT?</a:t>
            </a:r>
            <a:endParaRPr lang="en-US" altLang="en-US" b="1">
              <a:solidFill>
                <a:srgbClr val="FFFF00"/>
              </a:solidFill>
            </a:endParaRPr>
          </a:p>
          <a:p>
            <a:pPr lvl="2"/>
            <a:r>
              <a:rPr lang="en-US" altLang="en-US" sz="2800" b="1">
                <a:solidFill>
                  <a:srgbClr val="FFFFFF"/>
                </a:solidFill>
              </a:rPr>
              <a:t>• Cha mẹ cần biết cách nuôi dạy con.</a:t>
            </a:r>
            <a:endParaRPr lang="en-US" altLang="en-US" b="1">
              <a:solidFill>
                <a:srgbClr val="FFFFFF"/>
              </a:solidFill>
            </a:endParaRPr>
          </a:p>
          <a:p>
            <a:pPr lvl="2"/>
            <a:r>
              <a:rPr lang="en-US" altLang="en-US" sz="2800" b="1">
                <a:solidFill>
                  <a:srgbClr val="FFFFFF"/>
                </a:solidFill>
              </a:rPr>
              <a:t>• Những người cha có khuynh hướng khắt khe.</a:t>
            </a:r>
          </a:p>
          <a:p>
            <a:pPr lvl="2"/>
            <a:endParaRPr lang="en-US" altLang="en-US" b="1">
              <a:solidFill>
                <a:srgbClr val="FFFFFF"/>
              </a:solidFill>
            </a:endParaRPr>
          </a:p>
          <a:p>
            <a:r>
              <a:rPr lang="en-US" altLang="en-US" sz="2800" b="1" u="sng">
                <a:solidFill>
                  <a:srgbClr val="FFFF00"/>
                </a:solidFill>
              </a:rPr>
              <a:t>Bối cảnh</a:t>
            </a:r>
            <a:r>
              <a:rPr lang="en-US" altLang="en-US" sz="2800" b="1">
                <a:solidFill>
                  <a:srgbClr val="FFFF00"/>
                </a:solidFill>
              </a:rPr>
              <a:t>: Bối cảnh lịch sử nào giúp chúng ta hiểu phân đoạn này?</a:t>
            </a:r>
            <a:endParaRPr lang="en-US" altLang="en-US" b="1">
              <a:solidFill>
                <a:srgbClr val="FFFF00"/>
              </a:solidFill>
            </a:endParaRPr>
          </a:p>
          <a:p>
            <a:pPr lvl="2"/>
            <a:r>
              <a:rPr lang="en-US" altLang="en-US" sz="2800" b="1">
                <a:solidFill>
                  <a:srgbClr val="FFFFFF"/>
                </a:solidFill>
              </a:rPr>
              <a:t>• Xã Hội Hy Lạp TK I xem trọng con trai. </a:t>
            </a:r>
            <a:endParaRPr lang="en-US" altLang="en-US" b="1">
              <a:solidFill>
                <a:srgbClr val="FFFFFF"/>
              </a:solidFill>
            </a:endParaRPr>
          </a:p>
        </p:txBody>
      </p:sp>
      <p:pic>
        <p:nvPicPr>
          <p:cNvPr id="100355" name="Picture 4" descr="discipline">
            <a:extLst>
              <a:ext uri="{FF2B5EF4-FFF2-40B4-BE49-F238E27FC236}">
                <a16:creationId xmlns:a16="http://schemas.microsoft.com/office/drawing/2014/main" id="{C0FC88DC-688A-2742-B6F4-F07052A5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BBECF29D-652C-E942-861C-BF20D2C070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1.  Nghiên cứu Êphêsô 6:4</a:t>
            </a: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1741CD-C812-C14E-98E3-A1CF92B4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1" u="sng">
                <a:solidFill>
                  <a:srgbClr val="FFFFFF"/>
                </a:solidFill>
              </a:rPr>
              <a:t>Các câu hỏi</a:t>
            </a:r>
          </a:p>
          <a:p>
            <a:pPr algn="ctr"/>
            <a:endParaRPr lang="en-US" altLang="en-US" b="1" u="sng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Phao-lô viết cho ai?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Tại sao những câu này đề cập đến cha?  Chẳng phải mẹ cũng nuôi dạy con sao?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Chúng ta phải cư xử với con như thế nào?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Chọc giận con cái có nghĩa là gì?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Loại dạy dỗ nào được nói đến ở đây?  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Dạy dỗ và khuyên dạy khác nhau thế nào?</a:t>
            </a:r>
            <a:endParaRPr lang="en-US" altLang="en-US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ja-JP" altLang="en-US" sz="2800" b="1">
                <a:solidFill>
                  <a:srgbClr val="FFFFFF"/>
                </a:solidFill>
              </a:rPr>
              <a:t>“</a:t>
            </a:r>
            <a:r>
              <a:rPr lang="en-US" altLang="ja-JP" sz="2800" b="1">
                <a:solidFill>
                  <a:srgbClr val="FFFFFF"/>
                </a:solidFill>
              </a:rPr>
              <a:t>khuyên dạy của Chúa</a:t>
            </a:r>
            <a:r>
              <a:rPr lang="ja-JP" altLang="en-US" sz="2800" b="1">
                <a:solidFill>
                  <a:srgbClr val="FFFFFF"/>
                </a:solidFill>
              </a:rPr>
              <a:t>”</a:t>
            </a:r>
            <a:r>
              <a:rPr lang="en-US" altLang="ja-JP" sz="2800" b="1">
                <a:solidFill>
                  <a:srgbClr val="FFFFFF"/>
                </a:solidFill>
              </a:rPr>
              <a:t> có nghĩa là gì?</a:t>
            </a:r>
            <a:endParaRPr lang="en-US" altLang="ja-JP" b="1">
              <a:solidFill>
                <a:srgbClr val="FFFFFF"/>
              </a:solidFill>
            </a:endParaRP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2800" b="1">
                <a:solidFill>
                  <a:srgbClr val="FFFFFF"/>
                </a:solidFill>
              </a:rPr>
              <a:t>Cha phải làm điều này bao lâu? Từ Hy Lạp của từ </a:t>
            </a:r>
            <a:r>
              <a:rPr lang="ja-JP" altLang="en-US" sz="2800" b="1">
                <a:solidFill>
                  <a:srgbClr val="FFFFFF"/>
                </a:solidFill>
              </a:rPr>
              <a:t>“</a:t>
            </a:r>
            <a:r>
              <a:rPr lang="en-US" altLang="ja-JP" sz="2800" b="1">
                <a:solidFill>
                  <a:srgbClr val="FFFFFF"/>
                </a:solidFill>
              </a:rPr>
              <a:t>người cha</a:t>
            </a:r>
            <a:r>
              <a:rPr lang="ja-JP" altLang="en-US" sz="2800" b="1">
                <a:solidFill>
                  <a:srgbClr val="FFFFFF"/>
                </a:solidFill>
              </a:rPr>
              <a:t>”</a:t>
            </a:r>
            <a:r>
              <a:rPr lang="en-US" altLang="ja-JP" sz="2800" b="1">
                <a:solidFill>
                  <a:srgbClr val="FFFFFF"/>
                </a:solidFill>
              </a:rPr>
              <a:t> có giúp chúng ta hiểu sự vâng lời phải kéo dài bao lâu? </a:t>
            </a:r>
            <a:endParaRPr lang="en-US" altLang="en-US" b="1">
              <a:solidFill>
                <a:srgbClr val="FFFFFF"/>
              </a:solidFill>
            </a:endParaRPr>
          </a:p>
        </p:txBody>
      </p:sp>
      <p:pic>
        <p:nvPicPr>
          <p:cNvPr id="102403" name="Picture 4" descr="discipline">
            <a:extLst>
              <a:ext uri="{FF2B5EF4-FFF2-40B4-BE49-F238E27FC236}">
                <a16:creationId xmlns:a16="http://schemas.microsoft.com/office/drawing/2014/main" id="{16FF34B8-DF9E-1B4A-BD00-E3A482F7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1427DDD8-7064-2245-849F-9FC6664374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2. Cấu Trúc (Bố cục bản văn)</a:t>
            </a: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pic>
        <p:nvPicPr>
          <p:cNvPr id="104450" name="Picture 4" descr="discipline">
            <a:extLst>
              <a:ext uri="{FF2B5EF4-FFF2-40B4-BE49-F238E27FC236}">
                <a16:creationId xmlns:a16="http://schemas.microsoft.com/office/drawing/2014/main" id="{65D9CD39-BC76-1841-816A-D4D1F074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271DA73-3A18-1D45-A80D-A565D2B24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478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I.	</a:t>
            </a:r>
            <a:r>
              <a:rPr lang="en-US" altLang="en-US" sz="2800" b="1" u="sng">
                <a:solidFill>
                  <a:srgbClr val="FFFF00"/>
                </a:solidFill>
              </a:rPr>
              <a:t>Tiêu Cực</a:t>
            </a:r>
            <a:r>
              <a:rPr lang="en-US" altLang="en-US" sz="2800" b="1">
                <a:solidFill>
                  <a:schemeClr val="bg1"/>
                </a:solidFill>
              </a:rPr>
              <a:t>: </a:t>
            </a:r>
            <a:r>
              <a:rPr lang="en-US" altLang="en-US" sz="2800" b="1">
                <a:solidFill>
                  <a:srgbClr val="FFFF00"/>
                </a:solidFill>
              </a:rPr>
              <a:t>Cách </a:t>
            </a:r>
            <a:r>
              <a:rPr lang="en-US" altLang="en-US" sz="2800" b="1">
                <a:solidFill>
                  <a:schemeClr val="bg1"/>
                </a:solidFill>
              </a:rPr>
              <a:t>những người làm cha ở Êphêsô phải nuôi dạy con là đừng </a:t>
            </a:r>
            <a:r>
              <a:rPr lang="en-US" altLang="en-US" sz="2800" b="1" i="1">
                <a:solidFill>
                  <a:srgbClr val="CECEEF"/>
                </a:solidFill>
              </a:rPr>
              <a:t>chọc giận</a:t>
            </a:r>
            <a:r>
              <a:rPr lang="en-US" altLang="en-US" sz="2800" b="1">
                <a:solidFill>
                  <a:schemeClr val="bg1"/>
                </a:solidFill>
              </a:rPr>
              <a:t> chúng (4a).</a:t>
            </a:r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II.	</a:t>
            </a:r>
            <a:r>
              <a:rPr lang="en-US" altLang="en-US" sz="2800" b="1" u="sng">
                <a:solidFill>
                  <a:srgbClr val="FFFF00"/>
                </a:solidFill>
              </a:rPr>
              <a:t>Tích Cực</a:t>
            </a:r>
            <a:r>
              <a:rPr lang="en-US" altLang="en-US" sz="2800" b="1">
                <a:solidFill>
                  <a:schemeClr val="bg1"/>
                </a:solidFill>
              </a:rPr>
              <a:t>: </a:t>
            </a:r>
            <a:r>
              <a:rPr lang="en-US" altLang="en-US" sz="2800" b="1">
                <a:solidFill>
                  <a:srgbClr val="FFFF00"/>
                </a:solidFill>
              </a:rPr>
              <a:t>Cách </a:t>
            </a:r>
            <a:r>
              <a:rPr lang="en-US" altLang="en-US" sz="2800" b="1">
                <a:solidFill>
                  <a:schemeClr val="bg1"/>
                </a:solidFill>
              </a:rPr>
              <a:t>những người cha ở Êphêsô phải nuôi dạy con là </a:t>
            </a:r>
            <a:r>
              <a:rPr lang="en-US" altLang="en-US" sz="2800" b="1" i="1">
                <a:solidFill>
                  <a:srgbClr val="CECEEF"/>
                </a:solidFill>
              </a:rPr>
              <a:t>hướng dẫn </a:t>
            </a:r>
            <a:r>
              <a:rPr lang="en-US" altLang="en-US" sz="2800" b="1">
                <a:solidFill>
                  <a:schemeClr val="bg1"/>
                </a:solidFill>
              </a:rPr>
              <a:t>chúng trong đường lối Đức Chúa Trời (4b-c).</a:t>
            </a:r>
            <a:endParaRPr lang="en-US" altLang="en-US" b="1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Người cha Êphêsô phải </a:t>
            </a:r>
            <a:r>
              <a:rPr lang="en-US" altLang="en-US" sz="2800" b="1" u="sng">
                <a:solidFill>
                  <a:schemeClr val="bg1"/>
                </a:solidFill>
              </a:rPr>
              <a:t>dạy dỗ</a:t>
            </a:r>
            <a:r>
              <a:rPr lang="en-US" altLang="en-US" sz="2800" b="1">
                <a:solidFill>
                  <a:schemeClr val="bg1"/>
                </a:solidFill>
              </a:rPr>
              <a:t> con cái mình (4b).</a:t>
            </a:r>
            <a:endParaRPr lang="en-US" altLang="en-US" b="1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Người cha Êphêsô phải </a:t>
            </a:r>
            <a:r>
              <a:rPr lang="en-US" altLang="en-US" sz="2800" b="1" u="sng">
                <a:solidFill>
                  <a:schemeClr val="bg1"/>
                </a:solidFill>
              </a:rPr>
              <a:t>khuyên dạy</a:t>
            </a:r>
            <a:r>
              <a:rPr lang="en-US" altLang="en-US" sz="2800" b="1">
                <a:solidFill>
                  <a:schemeClr val="bg1"/>
                </a:solidFill>
              </a:rPr>
              <a:t> con cái mình trong đường lối Đức Chúa Trời (4c).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313769E-1B5A-4A44-B2B5-DE716D673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6934200" cy="9144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3. YGK (Ý Giải Kinh)</a:t>
            </a:r>
            <a:endParaRPr lang="en-US" altLang="en-US" sz="4000" b="1">
              <a:ea typeface="ＭＳ Ｐゴシック" panose="020B0600070205080204" pitchFamily="34" charset="-128"/>
            </a:endParaRPr>
          </a:p>
        </p:txBody>
      </p:sp>
      <p:pic>
        <p:nvPicPr>
          <p:cNvPr id="106498" name="Picture 4" descr="discipline">
            <a:extLst>
              <a:ext uri="{FF2B5EF4-FFF2-40B4-BE49-F238E27FC236}">
                <a16:creationId xmlns:a16="http://schemas.microsoft.com/office/drawing/2014/main" id="{FB7A0F83-D523-ED46-A1A2-54EF942F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CDE422-F93A-7D4A-B71C-5F9667522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romanUcPeriod"/>
            </a:pPr>
            <a:r>
              <a:rPr lang="en-US" altLang="en-US" sz="2800" b="1" u="sng">
                <a:solidFill>
                  <a:schemeClr val="bg1"/>
                </a:solidFill>
              </a:rPr>
              <a:t>Tiêu Cực</a:t>
            </a:r>
            <a:r>
              <a:rPr lang="en-US" altLang="en-US" sz="2800" b="1">
                <a:solidFill>
                  <a:schemeClr val="bg1"/>
                </a:solidFill>
              </a:rPr>
              <a:t>:  </a:t>
            </a:r>
            <a:r>
              <a:rPr lang="en-US" altLang="en-US" sz="2800" b="1">
                <a:solidFill>
                  <a:srgbClr val="CECEEF"/>
                </a:solidFill>
              </a:rPr>
              <a:t>Cách </a:t>
            </a:r>
            <a:r>
              <a:rPr lang="en-US" altLang="en-US" sz="2800" b="1">
                <a:solidFill>
                  <a:schemeClr val="bg1"/>
                </a:solidFill>
              </a:rPr>
              <a:t>người cha Êphêsô phải nuôi dạy con là </a:t>
            </a:r>
            <a:r>
              <a:rPr lang="en-US" altLang="en-US" sz="2800" b="1">
                <a:solidFill>
                  <a:srgbClr val="CCFFCC"/>
                </a:solidFill>
              </a:rPr>
              <a:t>đừng chọc giận</a:t>
            </a:r>
            <a:r>
              <a:rPr lang="en-US" altLang="en-US" sz="2800" b="1">
                <a:solidFill>
                  <a:schemeClr val="bg1"/>
                </a:solidFill>
              </a:rPr>
              <a:t> chúng (4a).</a:t>
            </a:r>
          </a:p>
          <a:p>
            <a:pPr>
              <a:buFontTx/>
              <a:buAutoNum type="romanUcPeriod"/>
            </a:pPr>
            <a:endParaRPr lang="en-US" altLang="en-US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II.	</a:t>
            </a:r>
            <a:r>
              <a:rPr lang="en-US" altLang="en-US" sz="2800" b="1" u="sng">
                <a:solidFill>
                  <a:schemeClr val="bg1"/>
                </a:solidFill>
              </a:rPr>
              <a:t>Tích Cực</a:t>
            </a:r>
            <a:r>
              <a:rPr lang="en-US" altLang="en-US" sz="2800" b="1">
                <a:solidFill>
                  <a:schemeClr val="bg1"/>
                </a:solidFill>
              </a:rPr>
              <a:t>:  </a:t>
            </a:r>
            <a:r>
              <a:rPr lang="en-US" altLang="en-US" sz="2800" b="1">
                <a:solidFill>
                  <a:srgbClr val="CECEEF"/>
                </a:solidFill>
              </a:rPr>
              <a:t>Cách </a:t>
            </a:r>
            <a:r>
              <a:rPr lang="en-US" altLang="en-US" sz="2800" b="1">
                <a:solidFill>
                  <a:schemeClr val="bg1"/>
                </a:solidFill>
              </a:rPr>
              <a:t>người Cha Êphêsô phải nuôi dạy con là </a:t>
            </a:r>
            <a:r>
              <a:rPr lang="en-US" altLang="en-US" sz="2800" b="1">
                <a:solidFill>
                  <a:srgbClr val="FFFF00"/>
                </a:solidFill>
              </a:rPr>
              <a:t>hướng dẫn </a:t>
            </a:r>
            <a:r>
              <a:rPr lang="en-US" altLang="en-US" sz="2800" b="1">
                <a:solidFill>
                  <a:schemeClr val="bg1"/>
                </a:solidFill>
              </a:rPr>
              <a:t>chúng trong đường lối Đức Chúa Trời (4b-c).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95A0B5-4A3D-DD45-B5F7-B46C6053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430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u="sng">
                <a:solidFill>
                  <a:schemeClr val="bg1"/>
                </a:solidFill>
              </a:rPr>
              <a:t>YGK:</a:t>
            </a:r>
            <a:r>
              <a:rPr lang="en-US" altLang="en-US" sz="2800" b="1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rgbClr val="CECEEF"/>
                </a:solidFill>
              </a:rPr>
              <a:t>Cách </a:t>
            </a:r>
            <a:r>
              <a:rPr lang="en-US" altLang="en-US" sz="2800" b="1">
                <a:solidFill>
                  <a:schemeClr val="bg1"/>
                </a:solidFill>
              </a:rPr>
              <a:t>người cha Êphêsô phải nuôi dạy con cái là </a:t>
            </a:r>
            <a:r>
              <a:rPr lang="en-US" altLang="en-US" sz="2800" b="1">
                <a:solidFill>
                  <a:srgbClr val="FFFF00"/>
                </a:solidFill>
              </a:rPr>
              <a:t>hướng dẫn </a:t>
            </a:r>
            <a:r>
              <a:rPr lang="en-US" altLang="en-US" sz="2800" b="1">
                <a:solidFill>
                  <a:schemeClr val="bg1"/>
                </a:solidFill>
              </a:rPr>
              <a:t>chứ không phải là </a:t>
            </a:r>
            <a:r>
              <a:rPr lang="en-US" altLang="en-US" sz="2800" b="1">
                <a:solidFill>
                  <a:srgbClr val="CCFFCC"/>
                </a:solidFill>
              </a:rPr>
              <a:t>chọc giận </a:t>
            </a:r>
            <a:r>
              <a:rPr lang="en-US" altLang="en-US" sz="2800" b="1">
                <a:solidFill>
                  <a:schemeClr val="bg1"/>
                </a:solidFill>
              </a:rPr>
              <a:t>chúng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8F3655-65A3-1F44-884E-9DB712B27A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14800" y="4038600"/>
            <a:ext cx="14478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981E5-ED91-F149-B4D3-60AE869192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03575" y="1828800"/>
            <a:ext cx="144780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7AA1B8-C623-8C44-994E-5AF222DEBE7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32038" y="2667000"/>
            <a:ext cx="4616450" cy="1122363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656566-73C1-ED45-BDD0-93D7C5484D0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286000"/>
            <a:ext cx="1012825" cy="2943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1490</TotalTime>
  <Words>1226</Words>
  <Application>Microsoft Macintosh PowerPoint</Application>
  <PresentationFormat>On-screen Show (4:3)</PresentationFormat>
  <Paragraphs>234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Arial</vt:lpstr>
      <vt:lpstr>ＭＳ Ｐゴシック</vt:lpstr>
      <vt:lpstr>Wingdings</vt:lpstr>
      <vt:lpstr>Tahoma</vt:lpstr>
      <vt:lpstr>Times</vt:lpstr>
      <vt:lpstr>Book Antiqua</vt:lpstr>
      <vt:lpstr>Monotype Sorts</vt:lpstr>
      <vt:lpstr>Geneva</vt:lpstr>
      <vt:lpstr>Hobo</vt:lpstr>
      <vt:lpstr>Bwgrkl</vt:lpstr>
      <vt:lpstr>Times New Roman</vt:lpstr>
      <vt:lpstr>Helvetica</vt:lpstr>
      <vt:lpstr>Arial Black</vt:lpstr>
      <vt:lpstr>Comic Sans MS</vt:lpstr>
      <vt:lpstr>Blank Presentation</vt:lpstr>
      <vt:lpstr>Clipboard</vt:lpstr>
      <vt:lpstr>Slide</vt:lpstr>
      <vt:lpstr>Textured</vt:lpstr>
      <vt:lpstr>Default Design</vt:lpstr>
      <vt:lpstr>Circle Strokes</vt:lpstr>
      <vt:lpstr>1_untitled 1</vt:lpstr>
      <vt:lpstr>1_Default Design</vt:lpstr>
      <vt:lpstr>9_Default Design</vt:lpstr>
      <vt:lpstr>Microsoft Word 97 - 2003 Document</vt:lpstr>
      <vt:lpstr>Ba Câu Hỏi  Triển Khai</vt:lpstr>
      <vt:lpstr>Quá trình Chuẩn bị bài giảng giải kinh</vt:lpstr>
      <vt:lpstr>Bạn có tìm thấy việc chú giải điểm chính là khó khăn không?</vt:lpstr>
      <vt:lpstr>CHÚNG TA HÃY CÙNG THỰC HIỆN BƯỚC 1-3 VỚI ÊPHÊSÔ 6:4</vt:lpstr>
      <vt:lpstr>ÊPHÊSÔ 6:4</vt:lpstr>
      <vt:lpstr>1.  Nghiên Cứu Êphêsô 6:4</vt:lpstr>
      <vt:lpstr>1.  Nghiên cứu Êphêsô 6:4</vt:lpstr>
      <vt:lpstr>2. Cấu Trúc (Bố cục bản văn)</vt:lpstr>
      <vt:lpstr>3. YGK (Ý Giải Kinh)</vt:lpstr>
      <vt:lpstr>Bước 3</vt:lpstr>
      <vt:lpstr>Cách để có YGK</vt:lpstr>
      <vt:lpstr>Quá trình Chuẩn bị bài giảng giải kinh</vt:lpstr>
      <vt:lpstr>Một Tuyên Bố…</vt:lpstr>
      <vt:lpstr>“Hôm nay sẽ lạnh cóng đấy”</vt:lpstr>
      <vt:lpstr>“Hôm nay sẽ lạnh cóng đấy”</vt:lpstr>
      <vt:lpstr>II.  Chứng Minh Nó (tiếp…)</vt:lpstr>
      <vt:lpstr>“Hôm nay sẽ lạnh cóng đấy”</vt:lpstr>
      <vt:lpstr>III. Áp Dụng Nó (tiếp…)</vt:lpstr>
      <vt:lpstr>Hai Phần Của Áp Dụng</vt:lpstr>
      <vt:lpstr>Tóm Tắt Ba Câu Hỏi Triển Khai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85</cp:revision>
  <dcterms:created xsi:type="dcterms:W3CDTF">2005-09-04T10:22:02Z</dcterms:created>
  <dcterms:modified xsi:type="dcterms:W3CDTF">2018-12-17T05:01:24Z</dcterms:modified>
</cp:coreProperties>
</file>