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137" r:id="rId7"/>
    <p:sldMasterId id="2147484149" r:id="rId8"/>
  </p:sldMasterIdLst>
  <p:notesMasterIdLst>
    <p:notesMasterId r:id="rId35"/>
  </p:notesMasterIdLst>
  <p:sldIdLst>
    <p:sldId id="322" r:id="rId9"/>
    <p:sldId id="349" r:id="rId10"/>
    <p:sldId id="259" r:id="rId11"/>
    <p:sldId id="330" r:id="rId12"/>
    <p:sldId id="323" r:id="rId13"/>
    <p:sldId id="334" r:id="rId14"/>
    <p:sldId id="324" r:id="rId15"/>
    <p:sldId id="333" r:id="rId16"/>
    <p:sldId id="264" r:id="rId17"/>
    <p:sldId id="331" r:id="rId18"/>
    <p:sldId id="256" r:id="rId19"/>
    <p:sldId id="335" r:id="rId20"/>
    <p:sldId id="269" r:id="rId21"/>
    <p:sldId id="336" r:id="rId22"/>
    <p:sldId id="332" r:id="rId23"/>
    <p:sldId id="328" r:id="rId24"/>
    <p:sldId id="337" r:id="rId25"/>
    <p:sldId id="329" r:id="rId26"/>
    <p:sldId id="338" r:id="rId27"/>
    <p:sldId id="327" r:id="rId28"/>
    <p:sldId id="263" r:id="rId29"/>
    <p:sldId id="339" r:id="rId30"/>
    <p:sldId id="340" r:id="rId31"/>
    <p:sldId id="341" r:id="rId32"/>
    <p:sldId id="305" r:id="rId33"/>
    <p:sldId id="35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867"/>
    <p:restoredTop sz="94661"/>
  </p:normalViewPr>
  <p:slideViewPr>
    <p:cSldViewPr>
      <p:cViewPr varScale="1">
        <p:scale>
          <a:sx n="80" d="100"/>
          <a:sy n="80" d="100"/>
        </p:scale>
        <p:origin x="208" y="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F21169-2D53-1B47-9BF5-231D8C85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9B8BCA-BF40-7244-8584-8DFC0ADCC3B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E60EDE-53D6-6740-9EA5-8010F17C8B9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53D15B-4901-AC42-A07F-0D67C8A360A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C77265-5469-D644-9214-0FA3DD17AA5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610BDA-A910-944A-87EE-30521793D1B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8F7D5B-ACB7-2249-BE61-9D09A442A5A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031A98-D1EE-7145-AF3D-EEC7FE1C2AE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7ACE92-278E-DB42-8632-CDAD7238B03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C7AEED-76A5-834A-AF86-8BE271A6490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871A15-7D97-6040-909C-048A55EB5D3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EE2669-BCDF-AA46-AD42-FD5CABD5A3E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AB19E6-9E89-5940-9216-91566DC2083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329C6A-1A9F-6743-9989-36C4563A981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234EC4-C230-8645-B597-15870305304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F8E473-EA9C-C14A-893E-DA8311A165D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F78BF0-CC90-C944-8E9D-92BCED0AED7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BA237D-4773-3B43-9A4A-50CCF5AB8E4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2CC51-0048-AB46-8F40-F6475FD21DD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809F5484-F805-7240-A2F1-FC5113004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17BD7-2BFF-EF4C-A5B0-8E9D843813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9E70729-1166-7E4B-A8C2-7C4C2EC33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628D22-BCA0-D945-83AB-45A7459E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15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7E3060-55DB-3B43-816F-840886BA095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A8A71-7B16-1449-AF1C-E4AA5FEBA7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F15D88-619B-7849-974A-B3C97C8960D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4CB86F-CA11-F64B-8A89-AD9E1CF568E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B1B83E-AEB8-DD47-8543-1C8426EB98B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07F655-7791-1E47-8209-A2DF7847D6C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B803-0D9F-E942-9CA6-92D9E681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917F-7888-5346-B8E0-41AC702B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70B1A-B1A4-B247-9ECA-E1669778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F37D-8CDD-A947-8CEC-AE955C730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2F24-8DE9-C34A-8E54-587D0F5B2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1F07-D257-0240-B7C4-A1ED71DD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9FBB-F487-1B48-94B7-E8A6666FB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27C5-0DC1-284F-899D-CF11A880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7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1BD7D-01BF-B340-958F-2D54BF98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4CF1-D981-624D-BE3F-B211B77D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CC03-98CA-0443-9891-7916A3CA4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703-AF92-8146-B641-DAEF48600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E95F-4088-E04A-A3C0-3B0537DC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9651-C36C-9A46-9951-835E53A1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4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32B5-C7E5-6643-82DC-A67ECDBCA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D971-773C-BC49-9276-DA192031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1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DE96F-DB92-8E4B-BBA1-C5A610DC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BFB37-0BF6-6743-A476-830EA2CE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D139-F96F-6C4B-AF37-4D0C42DB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0181-946D-5D45-917D-424855F3E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8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A6E5-7E0D-1C40-B9AD-14A17B5B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41A0-9415-FA48-9E20-6FEB25CF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616D-3B8D-EF48-B19B-3E7D2E80C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1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E3FD-31D8-9F43-846E-860344114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C037-BA76-704C-B4E6-C53BD22EE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8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2DB0-26EF-C04D-91E7-ECCB0F33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48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ECC7-5A93-3C4A-B90A-D94DCE96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3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4A91E-8007-6B42-BC08-8034F0159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04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656A3-97A0-A945-B980-2F71DE7D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9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160D-D49A-FC42-AA9A-4C7103209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8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755D-3D75-AF40-81B5-C9A2E72DD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2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963B-A9D5-7140-B0C2-A1F097BE9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0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5852-8A2A-AE43-9094-EC37249EC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8650F-4C4B-D64A-8C53-2D42CA05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6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88A1-E751-3C47-9F71-586DC0654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3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9253-0980-AD4B-B48D-48311610C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7085-3CCB-8D46-9758-288BA1A5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1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EA58-7058-8040-B55F-BF52FA39E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82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40B0-3B93-A74D-901D-86B526FC2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8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F154-01E5-A248-91A4-09DD8EB5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7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DCAB8C-62C0-B042-98AB-239BBEE6E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8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B191-A2B5-7E4D-94E1-CFEE8EBB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6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118D-1B6C-5A43-8834-C43456E53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2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C0EC-811C-8E40-872C-D4B9F9957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7121-974F-5E4F-B871-377A3B9AC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5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7F8E-987D-9149-90D3-3746363B9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3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484F-E1C6-2640-85AB-56EA5C2FC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49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7EF9-4306-CE41-9ACC-827BDE73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3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AA0B-E765-454C-8222-86AED5AF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5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5586-F060-3046-874F-50E63183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76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0DEB-F59B-B94A-A454-F19A800FD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9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ED63-942E-7446-9114-0DCD01407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1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00F7-4755-3D4B-AFA2-AB555BC3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10F5-CA4A-9440-9D29-848F5FB1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518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A2E4-D9A2-9948-B6F5-94EC8796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476D-E3C7-5742-855A-572DB7CF6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06E3-81FD-6245-A0C2-24EB0A170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E972-7AC8-A642-9A27-D2FD1686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9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2F83-5CE4-5C41-A17A-448F60320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9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4F4B-90C3-AF4C-876D-7ED7C3B5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9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CFA8-5B0B-D24D-ABF2-F16943CE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2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0535E-E845-1446-8E74-DE00AC66D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2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E1395-1DF9-5C42-86D5-5AB32926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3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E373-C354-5A4E-9325-854F8724B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0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4428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763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47B7-0397-9948-A8FD-93C9BC10A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7983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0766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9051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57368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1962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0531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3859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733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8221"/>
      </p:ext>
    </p:extLst>
  </p:cSld>
  <p:clrMapOvr>
    <a:masterClrMapping/>
  </p:clrMapOvr>
  <p:transition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397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EFDD-D385-9F41-86C2-BB5DD7FF2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75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325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591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584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648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829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44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409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056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211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84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C2BA-4CE2-884D-BF56-389BD7B28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EA4945C-E532-184E-ADC6-E6C27819A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1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</a:defRPr>
            </a:lvl1pPr>
          </a:lstStyle>
          <a:p>
            <a:pPr>
              <a:defRPr/>
            </a:pPr>
            <a:fld id="{166B442B-6F6E-CD42-B714-067FE850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484103-B002-C24C-98D3-216BB5344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pPr>
              <a:defRPr/>
            </a:pPr>
            <a:fld id="{AFD55F5C-A42E-E249-AA17-2B91FC8F3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203CA19-9CB7-A546-8539-D4E9DFB1A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6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D599836-1909-4646-87A3-EA7B477AA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DAEAEC-9514-8348-98E3-9F58B798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F6D15D1D-9438-BB40-A37A-C19650DD492D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3">
              <a:extLst>
                <a:ext uri="{FF2B5EF4-FFF2-40B4-BE49-F238E27FC236}">
                  <a16:creationId xmlns:a16="http://schemas.microsoft.com/office/drawing/2014/main" id="{C7105474-A059-564D-8E42-EA7133CCC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18" name="Group 4">
              <a:extLst>
                <a:ext uri="{FF2B5EF4-FFF2-40B4-BE49-F238E27FC236}">
                  <a16:creationId xmlns:a16="http://schemas.microsoft.com/office/drawing/2014/main" id="{DC712A9C-89D0-534B-A374-CC988BB45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5">
                <a:extLst>
                  <a:ext uri="{FF2B5EF4-FFF2-40B4-BE49-F238E27FC236}">
                    <a16:creationId xmlns:a16="http://schemas.microsoft.com/office/drawing/2014/main" id="{E0937255-C73B-0141-8CAC-4837A9A89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20" name="Group 6">
                <a:extLst>
                  <a:ext uri="{FF2B5EF4-FFF2-40B4-BE49-F238E27FC236}">
                    <a16:creationId xmlns:a16="http://schemas.microsoft.com/office/drawing/2014/main" id="{D08CE307-513F-2740-86EC-EF2AD30A6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7">
                  <a:extLst>
                    <a:ext uri="{FF2B5EF4-FFF2-40B4-BE49-F238E27FC236}">
                      <a16:creationId xmlns:a16="http://schemas.microsoft.com/office/drawing/2014/main" id="{11E5ADAF-ADD9-4F4B-9DEF-3EC995B5A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7" name="Freeform 8">
                  <a:extLst>
                    <a:ext uri="{FF2B5EF4-FFF2-40B4-BE49-F238E27FC236}">
                      <a16:creationId xmlns:a16="http://schemas.microsoft.com/office/drawing/2014/main" id="{E4F89162-4432-0C45-A4AC-F4BD673C9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1" name="Group 9">
                <a:extLst>
                  <a:ext uri="{FF2B5EF4-FFF2-40B4-BE49-F238E27FC236}">
                    <a16:creationId xmlns:a16="http://schemas.microsoft.com/office/drawing/2014/main" id="{3B13B5AE-8C13-0D4B-A2EE-930977B1A5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">
                  <a:extLst>
                    <a:ext uri="{FF2B5EF4-FFF2-40B4-BE49-F238E27FC236}">
                      <a16:creationId xmlns:a16="http://schemas.microsoft.com/office/drawing/2014/main" id="{1760EBE4-DCDC-9948-9CD3-44CA5AF68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Freeform 11">
                  <a:extLst>
                    <a:ext uri="{FF2B5EF4-FFF2-40B4-BE49-F238E27FC236}">
                      <a16:creationId xmlns:a16="http://schemas.microsoft.com/office/drawing/2014/main" id="{CA171682-B281-584B-9DBE-1070594C6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" name="Freeform 12">
                <a:extLst>
                  <a:ext uri="{FF2B5EF4-FFF2-40B4-BE49-F238E27FC236}">
                    <a16:creationId xmlns:a16="http://schemas.microsoft.com/office/drawing/2014/main" id="{5767202F-A6E5-394D-8AFB-BC87BD018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Rectangle 13">
                <a:extLst>
                  <a:ext uri="{FF2B5EF4-FFF2-40B4-BE49-F238E27FC236}">
                    <a16:creationId xmlns:a16="http://schemas.microsoft.com/office/drawing/2014/main" id="{82C35F47-FA83-2646-B8DA-5B04B0BD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086" name="Rectangle 14">
            <a:extLst>
              <a:ext uri="{FF2B5EF4-FFF2-40B4-BE49-F238E27FC236}">
                <a16:creationId xmlns:a16="http://schemas.microsoft.com/office/drawing/2014/main" id="{09A9C259-D7B4-EC42-9EDD-DA175ED91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79A57B49-02E3-5B47-B0D9-E8732C803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458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Gareth Preach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14655" r="16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2667000"/>
          </a:xfrm>
          <a:effectLst>
            <a:outerShdw blurRad="63500" dist="107763" dir="135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9600" dirty="0" err="1">
                <a:cs typeface="Arial" charset="0"/>
              </a:rPr>
              <a:t>Giảng</a:t>
            </a:r>
            <a:r>
              <a:rPr lang="en-US" sz="9600" dirty="0">
                <a:cs typeface="Arial" charset="0"/>
              </a:rPr>
              <a:t> </a:t>
            </a:r>
            <a:r>
              <a:rPr lang="en-US" sz="9600" dirty="0" err="1">
                <a:cs typeface="Arial" charset="0"/>
              </a:rPr>
              <a:t>Giải</a:t>
            </a:r>
            <a:r>
              <a:rPr lang="en-US" sz="9600" dirty="0">
                <a:cs typeface="Arial" charset="0"/>
              </a:rPr>
              <a:t> </a:t>
            </a:r>
            <a:r>
              <a:rPr lang="en-US" sz="9600" dirty="0" err="1">
                <a:cs typeface="Arial" charset="0"/>
              </a:rPr>
              <a:t>Kinh</a:t>
            </a:r>
            <a:endParaRPr lang="en-US" dirty="0">
              <a:cs typeface="Arial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2514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l">
              <a:buFont typeface="Arial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Arial" charset="0"/>
              </a:rPr>
              <a:t>Những Ưu Điểm</a:t>
            </a:r>
          </a:p>
          <a:p>
            <a:pPr marL="609600" indent="-609600" algn="l">
              <a:buFont typeface="Arial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Arial" charset="0"/>
              </a:rPr>
              <a:t>Mục Đích</a:t>
            </a:r>
          </a:p>
          <a:p>
            <a:pPr marL="609600" indent="-609600" algn="l">
              <a:buFont typeface="Arial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Arial" charset="0"/>
              </a:rPr>
              <a:t>Những Khó Khăn</a:t>
            </a:r>
          </a:p>
          <a:p>
            <a:pPr marL="609600" indent="-609600" algn="l">
              <a:buFont typeface="Arial" charset="0"/>
              <a:buAutoNum type="arabicPeriod"/>
            </a:pPr>
            <a:r>
              <a:rPr lang="en-US" sz="4000">
                <a:latin typeface="Arial" charset="0"/>
                <a:ea typeface="ＭＳ Ｐゴシック" charset="0"/>
                <a:cs typeface="Arial" charset="0"/>
              </a:rPr>
              <a:t>Tính chất thời đại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cs typeface="Arial" charset="0"/>
              </a:rPr>
              <a:t>3</a:t>
            </a:r>
            <a:endParaRPr lang="en-US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25658" y="6514451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Rick Griffith •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Kinh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>
                <a:latin typeface="Arial" charset="0"/>
                <a:ea typeface="ＭＳ Ｐゴシック" charset="0"/>
                <a:cs typeface="Arial" charset="0"/>
              </a:rPr>
              <a:t>Mục Đích của Giảng Giải Kinh</a:t>
            </a:r>
            <a:endParaRPr lang="en-US" sz="32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Truyền giảng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Đáp Ứng Nhu cầu của con người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Công bố ý muốn của Đức Chúa Trời </a:t>
            </a:r>
          </a:p>
          <a:p>
            <a:pPr>
              <a:buFont typeface="Wingdings" charset="0"/>
              <a:buNone/>
              <a:defRPr/>
            </a:pP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</p:txBody>
      </p:sp>
      <p:pic>
        <p:nvPicPr>
          <p:cNvPr id="95234" name="Picture 5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0243" b="61630"/>
          <a:stretch>
            <a:fillRect/>
          </a:stretch>
        </p:blipFill>
        <p:spPr bwMode="auto">
          <a:xfrm>
            <a:off x="1995488" y="0"/>
            <a:ext cx="562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2771775" y="0"/>
            <a:ext cx="5616575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Architecture-u" charset="0"/>
                <a:cs typeface="Architecture-u" charset="0"/>
              </a:rPr>
              <a:t>BARCLAY HAY BROADMAN?</a:t>
            </a:r>
          </a:p>
          <a:p>
            <a:r>
              <a:rPr lang="en-US">
                <a:latin typeface="Architecture-u" charset="0"/>
                <a:cs typeface="Architecture-u" charset="0"/>
              </a:rPr>
              <a:t>SPURGEON HAY WIERSBE?</a:t>
            </a:r>
          </a:p>
          <a:p>
            <a:r>
              <a:rPr lang="en-US">
                <a:latin typeface="Architecture-u" charset="0"/>
                <a:cs typeface="Architecture-u" charset="0"/>
              </a:rPr>
              <a:t>ROBERTSON HAY KITTEL?</a:t>
            </a:r>
          </a:p>
          <a:p>
            <a:r>
              <a:rPr lang="en-US">
                <a:latin typeface="Architecture-u" charset="0"/>
                <a:cs typeface="Architecture-u" charset="0"/>
              </a:rPr>
              <a:t>TIÊN TRI HAY GIẢNG TIN LÀNH?</a:t>
            </a:r>
          </a:p>
          <a:p>
            <a:r>
              <a:rPr lang="en-US">
                <a:latin typeface="Architecture-u" charset="0"/>
                <a:cs typeface="Architecture-u" charset="0"/>
              </a:rPr>
              <a:t>ĂN NĂN HAY TÌNH YÊU?</a:t>
            </a:r>
          </a:p>
          <a:p>
            <a:r>
              <a:rPr lang="en-US">
                <a:latin typeface="Architecture-u" charset="0"/>
                <a:cs typeface="Architecture-u" charset="0"/>
              </a:rPr>
              <a:t>GÂY ẤN TƯỢNG TRƯỚC HỘI CHÚNG HAY GIẢNG LỜI CHÚA?</a:t>
            </a:r>
          </a:p>
        </p:txBody>
      </p:sp>
      <p:sp>
        <p:nvSpPr>
          <p:cNvPr id="95236" name="TextBox 2"/>
          <p:cNvSpPr txBox="1">
            <a:spLocks noChangeArrowheads="1"/>
          </p:cNvSpPr>
          <p:nvPr/>
        </p:nvSpPr>
        <p:spPr bwMode="auto">
          <a:xfrm>
            <a:off x="1978025" y="6045200"/>
            <a:ext cx="66976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QUYẾT ĐỊNH, QUYẾT ĐỊNH, VÀ QUYẾT ĐỊNH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4188"/>
            <a:ext cx="8382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Truyền giảng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Đáp Ứng Nhu cầu của con người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Công bố ý muốn của Đức Chúa Trời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Thúc đẩy Đức tin, Vâng Phục và Trưởng Thành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Dạy Giáo Lý hay Thần Học</a:t>
            </a:r>
          </a:p>
          <a:p>
            <a:pPr>
              <a:buFont typeface="Wingdings" charset="0"/>
              <a:buNone/>
              <a:defRPr/>
            </a:pP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>
                <a:latin typeface="Arial" charset="0"/>
                <a:ea typeface="ＭＳ Ｐゴシック" charset="0"/>
                <a:cs typeface="Arial" charset="0"/>
              </a:rPr>
              <a:t>Mục Đích của Giảng Giải Kinh</a:t>
            </a:r>
            <a:endParaRPr lang="en-US" sz="320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Sermon Block</a:t>
            </a:r>
            <a:endParaRPr lang="en-US" sz="54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9331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0" t="1482" r="8629" b="69327"/>
          <a:stretch>
            <a:fillRect/>
          </a:stretch>
        </p:blipFill>
        <p:spPr bwMode="auto">
          <a:xfrm>
            <a:off x="1447800" y="0"/>
            <a:ext cx="644525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4267200"/>
          </a:xfrm>
          <a:effec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Truyền giảng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Đáp Ứng Nhu cầu của con người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Công bố ý muốn của Đức Chúa Trời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Thúc đẩy Đức tin, Vâng Phục và Trưởng Thành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Dạy Giáo Lý hay Thần Học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Thờ Phượng Chúa &amp; Tôn Cao Danh Ngài</a:t>
            </a:r>
          </a:p>
          <a:p>
            <a:pPr>
              <a:buFont typeface="Wingdings" charset="0"/>
              <a:buNone/>
              <a:defRPr/>
            </a:pP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Cáo trách tội lỗi và </a:t>
            </a:r>
            <a:br>
              <a:rPr lang="en-US" sz="3600" b="1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phục hồi dựa trên Ân Điển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>
                <a:latin typeface="Arial" charset="0"/>
                <a:ea typeface="ＭＳ Ｐゴシック" charset="0"/>
                <a:cs typeface="Arial" charset="0"/>
              </a:rPr>
              <a:t>Mục Đích của Giảng Giải Kinh</a:t>
            </a:r>
            <a:endParaRPr lang="en-US" sz="320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Khó Khăn của Giảng Giải Kinh</a:t>
            </a:r>
            <a:endParaRPr lang="en-US" sz="36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nghiên cứu nhiều hơn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giải nghĩa KT tốt hơn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cs typeface="Arial" charset="0"/>
              </a:rPr>
              <a:t>4</a:t>
            </a:r>
          </a:p>
        </p:txBody>
      </p:sp>
      <p:pic>
        <p:nvPicPr>
          <p:cNvPr id="103428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pic>
        <p:nvPicPr>
          <p:cNvPr id="105474" name="Picture 3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39989" r="44920" b="29958"/>
          <a:stretch>
            <a:fillRect/>
          </a:stretch>
        </p:blipFill>
        <p:spPr bwMode="auto">
          <a:xfrm>
            <a:off x="973138" y="-3175"/>
            <a:ext cx="702786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Khó Khăn của Giảng Giải Kinh</a:t>
            </a:r>
            <a:endParaRPr lang="en-US" sz="36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nghiên cứu nhiều hơn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giải nghĩa KT tốt hơn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bối cảnh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bối cảnh văn chương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khả năng phân định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cs typeface="Arial" charset="0"/>
              </a:rPr>
              <a:t>4</a:t>
            </a:r>
          </a:p>
        </p:txBody>
      </p:sp>
      <p:pic>
        <p:nvPicPr>
          <p:cNvPr id="107524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09570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09572" name="Picture 3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3" t="47720" r="4033" b="32896"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73" name="Picture 4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3" t="38028" r="4033" b="58957"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1" name="TextBox 1"/>
          <p:cNvSpPr txBox="1">
            <a:spLocks noChangeArrowheads="1"/>
          </p:cNvSpPr>
          <p:nvPr/>
        </p:nvSpPr>
        <p:spPr bwMode="auto">
          <a:xfrm>
            <a:off x="539750" y="6280150"/>
            <a:ext cx="7880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/>
              <a:t>Họ nói đây là một Hội thánh rất khó giảng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Khó Khăn của Giảng Giải Kinh</a:t>
            </a:r>
            <a:endParaRPr lang="en-US" sz="36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nghiên cứu nhiều hơn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giải nghĩa KT tốt hơn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bối cảnh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bối cảnh văn chương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khả năng phân định</a:t>
            </a:r>
          </a:p>
          <a:p>
            <a:pPr>
              <a:defRPr/>
            </a:pPr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Đòi hỏi làm việc để tìm ra Ý Chính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cs typeface="Arial" charset="0"/>
              </a:rPr>
              <a:t>4</a:t>
            </a:r>
          </a:p>
        </p:txBody>
      </p:sp>
      <p:pic>
        <p:nvPicPr>
          <p:cNvPr id="11162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6733" b="23645"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SimSun" charset="0"/>
                <a:cs typeface="Arial" charset="0"/>
              </a:rPr>
              <a:t>Điểm Qua Bài Đọc</a:t>
            </a: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2057400"/>
            <a:ext cx="4953000" cy="3692525"/>
          </a:xfrm>
          <a:solidFill>
            <a:srgbClr val="000000"/>
          </a:solidFill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zh-CN" sz="400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Những ý nghĩa nào trong bài đọc hôm nay hữu ích cho bạn nhất?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zh-CN" sz="400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Bạn có câu hỏi gì?</a:t>
            </a:r>
            <a:endParaRPr lang="en-US" sz="400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Desert Sermon</a:t>
            </a:r>
          </a:p>
        </p:txBody>
      </p:sp>
      <p:pic>
        <p:nvPicPr>
          <p:cNvPr id="113666" name="Picture 3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3" t="1938" r="5484" b="70866"/>
          <a:stretch>
            <a:fillRect/>
          </a:stretch>
        </p:blipFill>
        <p:spPr bwMode="auto">
          <a:xfrm>
            <a:off x="1182688" y="0"/>
            <a:ext cx="6513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1"/>
          <p:cNvSpPr txBox="1">
            <a:spLocks noChangeArrowheads="1"/>
          </p:cNvSpPr>
          <p:nvPr/>
        </p:nvSpPr>
        <p:spPr bwMode="auto">
          <a:xfrm rot="-350410">
            <a:off x="1674813" y="4978400"/>
            <a:ext cx="18732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ym typeface="Wingdings" charset="0"/>
              </a:rPr>
              <a:t> </a:t>
            </a:r>
            <a:r>
              <a:rPr lang="en-US" sz="1800" b="1"/>
              <a:t>BÀI GIẢNG</a:t>
            </a:r>
          </a:p>
        </p:txBody>
      </p:sp>
      <p:sp>
        <p:nvSpPr>
          <p:cNvPr id="113668" name="TextBox 2"/>
          <p:cNvSpPr txBox="1">
            <a:spLocks noChangeArrowheads="1"/>
          </p:cNvSpPr>
          <p:nvPr/>
        </p:nvSpPr>
        <p:spPr bwMode="auto">
          <a:xfrm>
            <a:off x="2843213" y="3267075"/>
            <a:ext cx="71755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/>
              <a:t>Bạn đang ở </a:t>
            </a:r>
            <a:br>
              <a:rPr lang="en-US" sz="1400" b="1"/>
            </a:br>
            <a:r>
              <a:rPr lang="en-US" sz="1400" b="1"/>
              <a:t>đây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cs typeface="Arial" charset="0"/>
              </a:rPr>
              <a:t>Làm thế nào chúng ta có thể xây cầu nối liền chỗ hổng giữa thế giới cổ đại và hiện đại cho thích hợp? </a:t>
            </a:r>
          </a:p>
        </p:txBody>
      </p:sp>
      <p:sp>
        <p:nvSpPr>
          <p:cNvPr id="115715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571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Làm Thế Nào để Giảng Giải Kinh hợp thời?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cs typeface="Arial" charset="0"/>
              </a:rPr>
              <a:t>A.  Biết Văn Hóa của Cả Hai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Làm Thế Nào Giảng Giải Kinh có thể hợp thời đại?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17770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93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b="1">
                  <a:solidFill>
                    <a:srgbClr val="FFFFFF"/>
                  </a:solidFill>
                  <a:cs typeface="Arial" charset="0"/>
                </a:rPr>
                <a:t>Cổ Đại</a:t>
              </a:r>
              <a:endParaRPr lang="en-US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17768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0" name="Text Box 9"/>
            <p:cNvSpPr txBox="1">
              <a:spLocks noChangeArrowheads="1"/>
            </p:cNvSpPr>
            <p:nvPr/>
          </p:nvSpPr>
          <p:spPr bwMode="auto">
            <a:xfrm>
              <a:off x="4320" y="2880"/>
              <a:ext cx="114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b="1">
                  <a:solidFill>
                    <a:srgbClr val="FFFFFF"/>
                  </a:solidFill>
                  <a:cs typeface="Arial" charset="0"/>
                </a:rPr>
                <a:t>Hiện Đại</a:t>
              </a:r>
              <a:endParaRPr lang="en-US">
                <a:cs typeface="Arial" charset="0"/>
              </a:endParaRP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11489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cs typeface="Arial" charset="0"/>
              </a:rPr>
              <a:t>B.  Giảng </a:t>
            </a:r>
            <a:r>
              <a:rPr lang="en-US" sz="4400" b="1">
                <a:solidFill>
                  <a:srgbClr val="F1FF13"/>
                </a:solidFill>
                <a:cs typeface="Arial" charset="0"/>
              </a:rPr>
              <a:t>tình trạng đời sống</a:t>
            </a:r>
            <a:r>
              <a:rPr lang="en-US" sz="4400" b="1">
                <a:solidFill>
                  <a:schemeClr val="bg1"/>
                </a:solidFill>
                <a:cs typeface="Arial" charset="0"/>
              </a:rPr>
              <a:t> của phân đoạn trước khi đưa ra nguyên tắc.</a:t>
            </a: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98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Làm Thế Nào Giảng Giải Kinh có thể hợp thời đại?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cs typeface="Arial" charset="0"/>
              </a:rPr>
              <a:t>C.  Chỉ ra sự tương đồng giữa bối cảnh của bản văn và bối cảnh hiện đại.</a:t>
            </a: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Làm Thế Nào Giảng Giải Kinh có thể hợp thời đại?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822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1693BF-987A-774B-9152-F186894536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/>
                <a:cs typeface="Arial"/>
              </a:rPr>
              <a:t>Quá trình </a:t>
            </a:r>
            <a:r>
              <a:rPr lang="en-US" sz="3200" i="1" dirty="0">
                <a:latin typeface="Arial"/>
                <a:cs typeface="Arial"/>
              </a:rPr>
              <a:t>Chuẩn bị bài giảng giải kinh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CC50453-3E7C-BE40-B5F7-0CD5E73C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C1B1A80-4377-564C-AA73-66CF3F23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14400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Dựa theo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Preparing Expository Sermons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của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Ramesh Richard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7C0D714-26F3-8D49-AEE5-839B677F5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157788"/>
            <a:ext cx="1809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Nghiên cứu</a:t>
            </a: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8353BB85-8BD4-3548-B003-E36A91C2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D5A98E0F-1F7D-244E-A6E4-DC44964B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926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B81A254D-B393-7545-AFF2-6B5D7452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8E022B00-0B89-BD40-9417-25D1AB186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437063"/>
            <a:ext cx="1357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Cấu trúc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9E78C4F5-1E9B-704F-B5F3-A4B5BFD5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181600"/>
            <a:ext cx="1044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Giảng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E3FD42E6-7405-1A4C-9431-07D80F76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19600"/>
            <a:ext cx="13573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Cấu trúc</a:t>
            </a: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180BDC91-DCD6-A143-856C-BADCE807B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D1EE0922-C04A-C646-9D61-F9B4E54E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43313"/>
            <a:ext cx="8826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YGK</a:t>
            </a:r>
          </a:p>
        </p:txBody>
      </p:sp>
      <p:sp>
        <p:nvSpPr>
          <p:cNvPr id="15373" name="Rectangle 14">
            <a:extLst>
              <a:ext uri="{FF2B5EF4-FFF2-40B4-BE49-F238E27FC236}">
                <a16:creationId xmlns:a16="http://schemas.microsoft.com/office/drawing/2014/main" id="{EC8A86E7-4D5A-A547-84A9-EF8D9DA76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74" name="Rectangle 15">
            <a:extLst>
              <a:ext uri="{FF2B5EF4-FFF2-40B4-BE49-F238E27FC236}">
                <a16:creationId xmlns:a16="http://schemas.microsoft.com/office/drawing/2014/main" id="{60AF9CAA-536C-B043-9762-04BBF72E2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CE4D7168-5AF7-7C48-A5C1-7D778CE6A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644900"/>
            <a:ext cx="8493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YBG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655C7D08-F2E3-AB44-9C88-6431E9A5D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2625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Cây cầu mục đích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98156B3E-5B86-5D46-887E-2D92F0215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2349500"/>
            <a:ext cx="6604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Não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7921BBB7-EA65-6842-BDBF-56A5807B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19F6540E-0435-CE4C-AFD1-20A50194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Bộ xương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225A7554-BD9D-4E41-BC57-C3E281BD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5232400"/>
            <a:ext cx="9271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Thịt</a:t>
            </a:r>
            <a:endParaRPr kumimoji="0" lang="en-US" altLang="en-US" sz="2400" b="1" i="1" u="none" strike="noStrike" kern="1200" cap="none" spc="0" normalizeH="0" baseline="0" noProof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81" name="AutoShape 22">
            <a:extLst>
              <a:ext uri="{FF2B5EF4-FFF2-40B4-BE49-F238E27FC236}">
                <a16:creationId xmlns:a16="http://schemas.microsoft.com/office/drawing/2014/main" id="{2FED5576-4A7F-A840-AA7A-E9116D5846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82" name="AutoShape 23">
            <a:extLst>
              <a:ext uri="{FF2B5EF4-FFF2-40B4-BE49-F238E27FC236}">
                <a16:creationId xmlns:a16="http://schemas.microsoft.com/office/drawing/2014/main" id="{E73327D3-EBAA-AA48-BCBD-AA74A67244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83" name="AutoShape 24">
            <a:extLst>
              <a:ext uri="{FF2B5EF4-FFF2-40B4-BE49-F238E27FC236}">
                <a16:creationId xmlns:a16="http://schemas.microsoft.com/office/drawing/2014/main" id="{AA13489D-7C6E-F446-AF66-255DE0163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84" name="AutoShape 25">
            <a:extLst>
              <a:ext uri="{FF2B5EF4-FFF2-40B4-BE49-F238E27FC236}">
                <a16:creationId xmlns:a16="http://schemas.microsoft.com/office/drawing/2014/main" id="{4BCE5B5B-103F-B640-9C6D-A7092172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85" name="AutoShape 26">
            <a:extLst>
              <a:ext uri="{FF2B5EF4-FFF2-40B4-BE49-F238E27FC236}">
                <a16:creationId xmlns:a16="http://schemas.microsoft.com/office/drawing/2014/main" id="{8FC5D6DB-AE4C-F54A-A00A-64292440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86" name="AutoShape 27">
            <a:extLst>
              <a:ext uri="{FF2B5EF4-FFF2-40B4-BE49-F238E27FC236}">
                <a16:creationId xmlns:a16="http://schemas.microsoft.com/office/drawing/2014/main" id="{84EB1B83-84BF-3B4E-A540-0161BD5A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4175D054-AD27-8340-856F-5743C18A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771650"/>
            <a:ext cx="20796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obo" charset="0"/>
                <a:ea typeface="ＭＳ Ｐゴシック" panose="020B0600070205080204" pitchFamily="34" charset="-128"/>
                <a:cs typeface="+mn-cs"/>
              </a:rPr>
              <a:t>KINH THÁNH</a:t>
            </a:r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678DA483-BFCD-DC42-B583-D3571B882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700213"/>
            <a:ext cx="1789112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obo" charset="0"/>
                <a:ea typeface="ＭＳ Ｐゴシック" panose="020B0600070205080204" pitchFamily="34" charset="-128"/>
                <a:cs typeface="+mn-cs"/>
              </a:rPr>
              <a:t>BÀI GIẢNG</a:t>
            </a:r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D05B790F-2C32-504D-975D-8797BA96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486400"/>
            <a:ext cx="1058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Chọn KT</a:t>
            </a:r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CC2E5744-3F18-CA48-A443-86EC2A54C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181600"/>
            <a:ext cx="1076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 Phân tích</a:t>
            </a:r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75BBE44F-C4B2-954C-8FDC-E69DC87A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443413"/>
            <a:ext cx="10207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3.1 Bố cục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giải kinh</a:t>
            </a:r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0B459ABC-00B4-E640-8CBE-6CF52B793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3757613"/>
            <a:ext cx="1343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3.2 Ý giải kinh</a:t>
            </a:r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BBBD0F93-D60F-5A40-867D-F1543358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30500"/>
            <a:ext cx="14906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   Ba câu hỏi triển khai</a:t>
            </a:r>
          </a:p>
        </p:txBody>
      </p:sp>
      <p:sp>
        <p:nvSpPr>
          <p:cNvPr id="4131" name="Rectangle 35">
            <a:extLst>
              <a:ext uri="{FF2B5EF4-FFF2-40B4-BE49-F238E27FC236}">
                <a16:creationId xmlns:a16="http://schemas.microsoft.com/office/drawing/2014/main" id="{7D989F06-C6DE-8E41-9F94-A4C251077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116138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 Điều chúng ta mong độc giả sẽ đáp ứng</a:t>
            </a:r>
          </a:p>
        </p:txBody>
      </p:sp>
      <p:sp>
        <p:nvSpPr>
          <p:cNvPr id="4132" name="Rectangle 36">
            <a:extLst>
              <a:ext uri="{FF2B5EF4-FFF2-40B4-BE49-F238E27FC236}">
                <a16:creationId xmlns:a16="http://schemas.microsoft.com/office/drawing/2014/main" id="{9BCB20A0-C055-B744-B696-F3E62A45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2303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 Ý bài giảng</a:t>
            </a:r>
          </a:p>
        </p:txBody>
      </p:sp>
      <p:sp>
        <p:nvSpPr>
          <p:cNvPr id="4133" name="Rectangle 37">
            <a:extLst>
              <a:ext uri="{FF2B5EF4-FFF2-40B4-BE49-F238E27FC236}">
                <a16:creationId xmlns:a16="http://schemas.microsoft.com/office/drawing/2014/main" id="{D931109D-63E0-274C-A53A-76CAA9717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149725"/>
            <a:ext cx="1639888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 Bố cục bài giảng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 Công bố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 Dẫn nhập/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Kết luậnl</a:t>
            </a:r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9754D183-CD31-4940-B9C3-4B8C922AE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939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 Viết &amp;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Giảng</a:t>
            </a:r>
          </a:p>
        </p:txBody>
      </p:sp>
      <p:sp>
        <p:nvSpPr>
          <p:cNvPr id="4135" name="Rectangle 39">
            <a:extLst>
              <a:ext uri="{FF2B5EF4-FFF2-40B4-BE49-F238E27FC236}">
                <a16:creationId xmlns:a16="http://schemas.microsoft.com/office/drawing/2014/main" id="{7C696022-CC62-5A44-A5DB-6F8F1C6F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Chữ trắng cho thấy 10 bước theo Haddon Robinson, </a:t>
            </a:r>
            <a:r>
              <a:rPr kumimoji="0" lang="en-US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Biblical Preaching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99" name="Text Box 41">
            <a:extLst>
              <a:ext uri="{FF2B5EF4-FFF2-40B4-BE49-F238E27FC236}">
                <a16:creationId xmlns:a16="http://schemas.microsoft.com/office/drawing/2014/main" id="{9E604EEF-B69D-F04D-8FA5-7346EC3A7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21450"/>
            <a:ext cx="407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Dr Rick Griffith, Singapore Bible College</a:t>
            </a:r>
          </a:p>
        </p:txBody>
      </p:sp>
    </p:spTree>
    <p:extLst>
      <p:ext uri="{BB962C8B-B14F-4D97-AF65-F5344CB8AC3E}">
        <p14:creationId xmlns:p14="http://schemas.microsoft.com/office/powerpoint/2010/main" val="4858636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8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cs typeface="+mj-cs"/>
              </a:rPr>
              <a:t>Ưu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điểm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của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Giảng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Giải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Kinh</a:t>
            </a:r>
            <a:endParaRPr lang="en-US" sz="4200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FFFFFF"/>
                </a:solidFill>
                <a:ea typeface="+mn-ea"/>
                <a:cs typeface="+mn-cs"/>
              </a:rPr>
              <a:t>Tự</a:t>
            </a:r>
            <a:r>
              <a:rPr lang="en-US" sz="3600" b="1" dirty="0">
                <a:solidFill>
                  <a:srgbClr val="FFFFFF"/>
                </a:solidFill>
                <a:ea typeface="+mn-ea"/>
                <a:cs typeface="+mn-cs"/>
              </a:rPr>
              <a:t> Tin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20 Never Miss Sermons</a:t>
            </a:r>
            <a:endParaRPr lang="en-US" sz="54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2947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654" r="54839" b="70012"/>
          <a:stretch>
            <a:fillRect/>
          </a:stretch>
        </p:blipFill>
        <p:spPr bwMode="auto">
          <a:xfrm>
            <a:off x="1371600" y="0"/>
            <a:ext cx="64516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cs typeface="+mj-cs"/>
              </a:rPr>
              <a:t>Ưu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Điểm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của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Giảng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Giải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Kinh</a:t>
            </a:r>
            <a:endParaRPr lang="en-US" sz="4200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Tự Tin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Ít mang tính chủ quan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Quân Bình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Tính Áp Dụng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Cấu trúc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Bird Delivery</a:t>
            </a:r>
            <a:endParaRPr lang="en-US" sz="54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7043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33580" r="18306" b="37343"/>
          <a:stretch>
            <a:fillRect/>
          </a:stretch>
        </p:blipFill>
        <p:spPr bwMode="auto">
          <a:xfrm>
            <a:off x="1389063" y="0"/>
            <a:ext cx="653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Tự Tin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Ít Mang tính chủ quan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Quân Bình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Tính Áp Dụng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Có Cấu Trúv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Ít nhạy cảm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Mẫu Mực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Tiết kiệm thời gian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Phát triển người giảng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Trang bị hội chúng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Tốt hơn cho bầy chiên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cs typeface="+mj-cs"/>
              </a:rPr>
              <a:t>Ưu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Điểm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của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Giảng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Giải</a:t>
            </a:r>
            <a:r>
              <a:rPr lang="en-US" sz="5000" dirty="0">
                <a:solidFill>
                  <a:srgbClr val="FFFFFF"/>
                </a:solidFill>
                <a:cs typeface="+mj-cs"/>
              </a:rPr>
              <a:t> </a:t>
            </a:r>
            <a:r>
              <a:rPr lang="en-US" sz="5000" dirty="0" err="1">
                <a:solidFill>
                  <a:srgbClr val="FFFFFF"/>
                </a:solidFill>
                <a:cs typeface="+mj-cs"/>
              </a:rPr>
              <a:t>Kinh</a:t>
            </a:r>
            <a:endParaRPr lang="en-US" sz="4200" dirty="0">
              <a:solidFill>
                <a:srgbClr val="FFFFFF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74638"/>
            <a:ext cx="3581400" cy="3370262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Giảng </a:t>
            </a:r>
            <a:b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Giải Kinh là một Kỹ năng học hỏi được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200400" cy="13716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Ngay cả Bert cũng có thể làm!</a:t>
            </a:r>
          </a:p>
        </p:txBody>
      </p:sp>
      <p:pic>
        <p:nvPicPr>
          <p:cNvPr id="91139" name="Picture 4" descr="Er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727</Words>
  <Application>Microsoft Macintosh PowerPoint</Application>
  <PresentationFormat>On-screen Show (4:3)</PresentationFormat>
  <Paragraphs>170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Architecture-u</vt:lpstr>
      <vt:lpstr>ＭＳ Ｐゴシック</vt:lpstr>
      <vt:lpstr>SimSun</vt:lpstr>
      <vt:lpstr>Arial</vt:lpstr>
      <vt:lpstr>Book Antiqua</vt:lpstr>
      <vt:lpstr>Hobo</vt:lpstr>
      <vt:lpstr>Monotype Sorts</vt:lpstr>
      <vt:lpstr>Times</vt:lpstr>
      <vt:lpstr>Times New Roman</vt:lpstr>
      <vt:lpstr>Verdana</vt:lpstr>
      <vt:lpstr>Wingdings</vt:lpstr>
      <vt:lpstr>Blank Presentation</vt:lpstr>
      <vt:lpstr>Light Fountain</vt:lpstr>
      <vt:lpstr>Northern Lights</vt:lpstr>
      <vt:lpstr>Medical Glass</vt:lpstr>
      <vt:lpstr>Frame</vt:lpstr>
      <vt:lpstr>Default Design</vt:lpstr>
      <vt:lpstr>8_Default Design</vt:lpstr>
      <vt:lpstr>untitled 1</vt:lpstr>
      <vt:lpstr>Giảng Giải Kinh</vt:lpstr>
      <vt:lpstr>Điểm Qua Bài Đọc</vt:lpstr>
      <vt:lpstr>Quá trình Chuẩn bị bài giảng giải kinh</vt:lpstr>
      <vt:lpstr>Ưu điểm của Giảng Giải Kinh</vt:lpstr>
      <vt:lpstr>20 Never Miss Sermons</vt:lpstr>
      <vt:lpstr>Ưu Điểm của Giảng Giải Kinh</vt:lpstr>
      <vt:lpstr>Bird Delivery</vt:lpstr>
      <vt:lpstr>Ưu Điểm của Giảng Giải Kinh</vt:lpstr>
      <vt:lpstr>Giảng  Giải Kinh là một Kỹ năng học hỏi được</vt:lpstr>
      <vt:lpstr>Mục Đích của Giảng Giải Kinh</vt:lpstr>
      <vt:lpstr>Decisions</vt:lpstr>
      <vt:lpstr>Mục Đích của Giảng Giải Kinh</vt:lpstr>
      <vt:lpstr>Sermon Block</vt:lpstr>
      <vt:lpstr>Mục Đích của Giảng Giải Kinh</vt:lpstr>
      <vt:lpstr>Khó Khăn của Giảng Giải Kinh</vt:lpstr>
      <vt:lpstr>Hermeneutics</vt:lpstr>
      <vt:lpstr>Khó Khăn của Giảng Giải Kinh</vt:lpstr>
      <vt:lpstr>Gong Church</vt:lpstr>
      <vt:lpstr>Khó Khăn của Giảng Giải Kinh</vt:lpstr>
      <vt:lpstr>Desert Sermon</vt:lpstr>
      <vt:lpstr>Làm Thế Nào để Giảng Giải Kinh hợp thời?</vt:lpstr>
      <vt:lpstr>Làm Thế Nào Giảng Giải Kinh có thể hợp thời đại?</vt:lpstr>
      <vt:lpstr>Làm Thế Nào Giảng Giải Kinh có thể hợp thời đại?</vt:lpstr>
      <vt:lpstr>Làm Thế Nào Giảng Giải Kinh có thể hợp thời đại?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94</cp:revision>
  <dcterms:created xsi:type="dcterms:W3CDTF">2004-09-11T01:03:24Z</dcterms:created>
  <dcterms:modified xsi:type="dcterms:W3CDTF">2018-12-16T09:54:25Z</dcterms:modified>
</cp:coreProperties>
</file>