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662" r:id="rId5"/>
    <p:sldMasterId id="2147484365" r:id="rId6"/>
    <p:sldMasterId id="2147484377" r:id="rId7"/>
    <p:sldMasterId id="2147484479" r:id="rId8"/>
    <p:sldMasterId id="2147484491" r:id="rId9"/>
  </p:sldMasterIdLst>
  <p:notesMasterIdLst>
    <p:notesMasterId r:id="rId24"/>
  </p:notesMasterIdLst>
  <p:handoutMasterIdLst>
    <p:handoutMasterId r:id="rId25"/>
  </p:handoutMasterIdLst>
  <p:sldIdLst>
    <p:sldId id="259" r:id="rId10"/>
    <p:sldId id="272" r:id="rId11"/>
    <p:sldId id="266" r:id="rId12"/>
    <p:sldId id="257" r:id="rId13"/>
    <p:sldId id="262" r:id="rId14"/>
    <p:sldId id="267" r:id="rId15"/>
    <p:sldId id="261" r:id="rId16"/>
    <p:sldId id="268" r:id="rId17"/>
    <p:sldId id="258" r:id="rId18"/>
    <p:sldId id="269" r:id="rId19"/>
    <p:sldId id="264" r:id="rId20"/>
    <p:sldId id="270" r:id="rId21"/>
    <p:sldId id="273" r:id="rId22"/>
    <p:sldId id="274" r:id="rId2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61"/>
  </p:normalViewPr>
  <p:slideViewPr>
    <p:cSldViewPr>
      <p:cViewPr varScale="1">
        <p:scale>
          <a:sx n="127" d="100"/>
          <a:sy n="127" d="100"/>
        </p:scale>
        <p:origin x="15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Để trở thành diễn giả thu hút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0C3F4F-C5E9-8949-A22B-07992EA03E85}" type="datetimeFigureOut">
              <a:rPr lang="en-US"/>
              <a:pPr>
                <a:defRPr/>
              </a:pPr>
              <a:t>12/15/18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EC354A-08EE-C144-A394-F7084998A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243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Để trở thành diễn giả thu hút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C73000-6836-594C-BB1D-8056950BB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286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9F1088-7ABC-B642-AADE-343E008C01A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sp>
        <p:nvSpPr>
          <p:cNvPr id="102404" name="Header Placeholder 1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Để trở thành diễn giả thu hút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088AC6-4F3B-D14C-A6C7-4FD8B0AFF823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A0EF83-CCDC-454C-BA33-B69FBFDAD9D9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cs typeface="ＭＳ Ｐゴシック" charset="0"/>
            </a:endParaRPr>
          </a:p>
        </p:txBody>
      </p:sp>
      <p:sp>
        <p:nvSpPr>
          <p:cNvPr id="107524" name="Header Placeholder 1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Để trở thành diễn giả thu hút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1D1B61-2A36-BE42-9DE1-3061337A9BA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sp>
        <p:nvSpPr>
          <p:cNvPr id="109572" name="Header Placeholder 1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Để trở thành diễn giả thu hút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12DCA1-BAC8-524B-833D-77B4800FFD3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cs typeface="ＭＳ Ｐゴシック" charset="0"/>
            </a:endParaRPr>
          </a:p>
        </p:txBody>
      </p:sp>
      <p:sp>
        <p:nvSpPr>
          <p:cNvPr id="112644" name="Header Placeholder 1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Để trở thành diễn giả thu hút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E82320-E174-A241-A009-3AC60E5E4D3B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sp>
        <p:nvSpPr>
          <p:cNvPr id="115716" name="Header Placeholder 1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Để trở thành diễn giả thu hút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224B21-F717-734B-A3F8-459D2775A1FD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sp>
        <p:nvSpPr>
          <p:cNvPr id="118788" name="Header Placeholder 1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Để trở thành diễn giả thu hút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7E709A-1BB7-4C4F-8D7D-5AFB9E8CAF9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1324B6-FDDF-1C4A-836C-81FE79EAEFB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14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0814" y="751391"/>
            <a:ext cx="4516048" cy="3708702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Preaching/Homiletics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7B83-B06A-1144-BEBE-52A5858E7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03363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1BB2F-EC9F-6C4B-B886-AEF84BCDD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93134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63F5B-22DA-7149-AEBC-62A2AC936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00731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D3C47-6032-AD45-A805-251DF03FB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7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E4BBE-8993-1F4A-A2AA-50A0651F5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47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AA52B-ECCE-D94A-B0E1-E3BA7F22F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4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1D2B2-D557-8C44-B74F-38D3322CC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6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2AA73-CE30-BF44-B53D-4B9CCCB8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9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762D5-C67F-B44D-8C91-9FD2DC2A8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55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553AC-4D22-F34A-BE14-2B08F4E7F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92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0E709-2BAC-744A-8588-83AD31A12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20FD6-9ECD-ED42-AE40-96B282C6F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435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C560E-0D11-6241-AD4C-4F49F5299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80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E062B-879D-974E-9358-6FDD37A3F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28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C47A3-B771-C74C-9499-111474663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6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xtLst/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536A2EF-B236-DC40-9165-2CBC10366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47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B7F2F-3FA7-CE4F-9B92-F8FCAC7B4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C5297-FF67-B349-AB59-17011F665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8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EE4C-5163-8B46-87CF-59DCB75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86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7F694-A1F9-2D44-B815-02A5C3F1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186FC-2A8E-E346-BF04-07142181D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60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208ED-F2F9-AE45-8023-182DB199F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BBA8F-7D31-9446-9F99-D6672D1C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37356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D1BC-32DD-C042-97E5-63436ABEE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31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5FB35-AD30-714F-A5E1-3A937B0A3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66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3EB57-2B6A-C14B-A9AC-2C04FA1F7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36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9C070-6AB4-2940-8856-BE98D0B7D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66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BD998-DE0C-964A-8798-E9B49CE75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7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77A77-288B-1344-8238-A7FCDB404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2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ECDEC-7BC0-D742-8622-B9377D1AD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68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98D0C-3002-DD4F-8BA5-3FB9A59E4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07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45CB-000D-5B41-8DBB-BDFAB6F5A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2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CF1D6-3568-5842-B9E9-F8838C752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8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C57C2-7C8C-2749-B72E-29808121D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93335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F3611-E511-914B-B1BF-645F72A55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93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EC8E1-E34A-8343-AAFD-A0B556AE7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56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6CE82-F91C-854A-AAA0-8EC7B6D72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701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C792C-FA3F-E94E-8242-3FF87BFF1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69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91FDB-7941-BA4E-9801-85914A1F2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67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55713" y="1371600"/>
            <a:ext cx="6629400" cy="2057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96FB5-185D-4F43-9A01-B82C37A2D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35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F9870-83E7-3F47-91C2-D9459CABF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376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A9501-69B1-9240-9E24-E8AAEFC95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54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F9ADB-FF30-9F43-B663-D4BE1FC7D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7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DA599-E52B-8A4C-BB9F-3CE115AE6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7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42E50-6EC7-B94C-BA31-0DCA4B0A7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5667"/>
      </p:ext>
    </p:extLst>
  </p:cSld>
  <p:clrMapOvr>
    <a:masterClrMapping/>
  </p:clrMapOvr>
  <p:transition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945CF-0917-A243-B364-C4A877AD7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13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7F73D-9A9D-F446-913F-7407C73C6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67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777FA-769A-B34E-BA51-BA5B7F755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55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69668-AD9A-AE49-9F5D-704DCCBE7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39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4AA60-D282-9D46-B67E-38E3B2F33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525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6E213-68BA-554C-B0FE-FD43AD560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5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26532-83B4-1947-A693-52FF65CE0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7314"/>
      </p:ext>
    </p:extLst>
  </p:cSld>
  <p:clrMapOvr>
    <a:masterClrMapping/>
  </p:clrMapOvr>
  <p:transition spd="med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32D26-4EB0-AB4B-ADD0-83A013DA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06239"/>
      </p:ext>
    </p:extLst>
  </p:cSld>
  <p:clrMapOvr>
    <a:masterClrMapping/>
  </p:clrMapOvr>
  <p:transition spd="med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6E502-1C51-2C40-ADA9-0F1C45A34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02416"/>
      </p:ext>
    </p:extLst>
  </p:cSld>
  <p:clrMapOvr>
    <a:masterClrMapping/>
  </p:clrMapOvr>
  <p:transition spd="med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19DB7-E76A-8D46-B296-B35654CB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9206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F1712-69DE-FC4C-8FB1-4F548DAEC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99555"/>
      </p:ext>
    </p:extLst>
  </p:cSld>
  <p:clrMapOvr>
    <a:masterClrMapping/>
  </p:clrMapOvr>
  <p:transition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AFF93-8F42-7141-9BCE-0BCBB29B2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12517"/>
      </p:ext>
    </p:extLst>
  </p:cSld>
  <p:clrMapOvr>
    <a:masterClrMapping/>
  </p:clrMapOvr>
  <p:transition spd="med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2D620-C89A-834B-B50C-42F74ADA7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8429"/>
      </p:ext>
    </p:extLst>
  </p:cSld>
  <p:clrMapOvr>
    <a:masterClrMapping/>
  </p:clrMapOvr>
  <p:transition spd="med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7B5A0-CEA2-404F-B9AA-90FDCF174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12875"/>
      </p:ext>
    </p:extLst>
  </p:cSld>
  <p:clrMapOvr>
    <a:masterClrMapping/>
  </p:clrMapOvr>
  <p:transition spd="med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3987E-31B7-4F46-9431-54995A5EE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23943"/>
      </p:ext>
    </p:extLst>
  </p:cSld>
  <p:clrMapOvr>
    <a:masterClrMapping/>
  </p:clrMapOvr>
  <p:transition spd="med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4955E-66F2-ED46-AE8B-C4E354697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79744"/>
      </p:ext>
    </p:extLst>
  </p:cSld>
  <p:clrMapOvr>
    <a:masterClrMapping/>
  </p:clrMapOvr>
  <p:transition spd="med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7F74F-CED9-5945-9D11-1E4D355C3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50992"/>
      </p:ext>
    </p:extLst>
  </p:cSld>
  <p:clrMapOvr>
    <a:masterClrMapping/>
  </p:clrMapOvr>
  <p:transition spd="med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908D-E8A5-FC46-ADE2-9BD1F4E45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94770"/>
      </p:ext>
    </p:extLst>
  </p:cSld>
  <p:clrMapOvr>
    <a:masterClrMapping/>
  </p:clrMapOvr>
  <p:transition spd="med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A6209-E732-7447-8782-6DCBDBB4F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44879"/>
      </p:ext>
    </p:extLst>
  </p:cSld>
  <p:clrMapOvr>
    <a:masterClrMapping/>
  </p:clrMapOvr>
  <p:transition spd="med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30687-7A11-8C45-ACE9-80C9D6F95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16988"/>
      </p:ext>
    </p:extLst>
  </p:cSld>
  <p:clrMapOvr>
    <a:masterClrMapping/>
  </p:clrMapOvr>
  <p:transition spd="med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20537-62A9-324A-8716-9F3509A47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93766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5A0C9-E7EA-BC42-966F-A08B10CD9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98963"/>
      </p:ext>
    </p:extLst>
  </p:cSld>
  <p:clrMapOvr>
    <a:masterClrMapping/>
  </p:clrMapOvr>
  <p:transition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CED18-9C39-AF45-BC91-C325B3ED5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65848"/>
      </p:ext>
    </p:extLst>
  </p:cSld>
  <p:clrMapOvr>
    <a:masterClrMapping/>
  </p:clrMapOvr>
  <p:transition spd="med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06C77-A6E0-634A-9F8C-D60A7CEB6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671"/>
      </p:ext>
    </p:extLst>
  </p:cSld>
  <p:clrMapOvr>
    <a:masterClrMapping/>
  </p:clrMapOvr>
  <p:transition spd="med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E14DB-F602-1643-A959-1D9D3B993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24999"/>
      </p:ext>
    </p:extLst>
  </p:cSld>
  <p:clrMapOvr>
    <a:masterClrMapping/>
  </p:clrMapOvr>
  <p:transition spd="med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1CDEC-069D-FE43-9C7C-37D05E83E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2494"/>
      </p:ext>
    </p:extLst>
  </p:cSld>
  <p:clrMapOvr>
    <a:masterClrMapping/>
  </p:clrMapOvr>
  <p:transition spd="med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9C1F3-F723-514F-B008-05D9CB77A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33602"/>
      </p:ext>
    </p:extLst>
  </p:cSld>
  <p:clrMapOvr>
    <a:masterClrMapping/>
  </p:clrMapOvr>
  <p:transition spd="med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9060A-AA95-884F-9D94-7017CBBD5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66316"/>
      </p:ext>
    </p:extLst>
  </p:cSld>
  <p:clrMapOvr>
    <a:masterClrMapping/>
  </p:clrMapOvr>
  <p:transition spd="med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944CA-6F4C-E343-8A57-3435659C2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5688"/>
      </p:ext>
    </p:extLst>
  </p:cSld>
  <p:clrMapOvr>
    <a:masterClrMapping/>
  </p:clrMapOvr>
  <p:transition spd="med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B8CC-A417-6842-9986-FA87DED42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27379"/>
      </p:ext>
    </p:extLst>
  </p:cSld>
  <p:clrMapOvr>
    <a:masterClrMapping/>
  </p:clrMapOvr>
  <p:transition spd="med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1684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136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3E6D-E8BA-7840-94F6-E2EDA36D3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16017"/>
      </p:ext>
    </p:extLst>
  </p:cSld>
  <p:clrMapOvr>
    <a:masterClrMapping/>
  </p:clrMapOvr>
  <p:transition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2858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3955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575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0061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3383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3653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2785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9454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6471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4260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7F410-6754-2F49-A5A3-E13464610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2770"/>
      </p:ext>
    </p:extLst>
  </p:cSld>
  <p:clrMapOvr>
    <a:masterClrMapping/>
  </p:clrMapOvr>
  <p:transition spd="med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56156"/>
      </p:ext>
    </p:extLst>
  </p:cSld>
  <p:clrMapOvr>
    <a:masterClrMapping/>
  </p:clrMapOvr>
  <p:transition spd="med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08178"/>
      </p:ext>
    </p:extLst>
  </p:cSld>
  <p:clrMapOvr>
    <a:masterClrMapping/>
  </p:clrMapOvr>
  <p:transition spd="med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0038"/>
      </p:ext>
    </p:extLst>
  </p:cSld>
  <p:clrMapOvr>
    <a:masterClrMapping/>
  </p:clrMapOvr>
  <p:transition spd="med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00181"/>
      </p:ext>
    </p:extLst>
  </p:cSld>
  <p:clrMapOvr>
    <a:masterClrMapping/>
  </p:clrMapOvr>
  <p:transition spd="med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87028"/>
      </p:ext>
    </p:extLst>
  </p:cSld>
  <p:clrMapOvr>
    <a:masterClrMapping/>
  </p:clrMapOvr>
  <p:transition spd="med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1012"/>
      </p:ext>
    </p:extLst>
  </p:cSld>
  <p:clrMapOvr>
    <a:masterClrMapping/>
  </p:clrMapOvr>
  <p:transition spd="med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75738"/>
      </p:ext>
    </p:extLst>
  </p:cSld>
  <p:clrMapOvr>
    <a:masterClrMapping/>
  </p:clrMapOvr>
  <p:transition spd="med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83471"/>
      </p:ext>
    </p:extLst>
  </p:cSld>
  <p:clrMapOvr>
    <a:masterClrMapping/>
  </p:clrMapOvr>
  <p:transition spd="med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74537"/>
      </p:ext>
    </p:extLst>
  </p:cSld>
  <p:clrMapOvr>
    <a:masterClrMapping/>
  </p:clrMapOvr>
  <p:transition spd="med"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103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1ED3E9BE-FFB5-7448-B912-E279B1EF6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MS Pゴシック" charset="0"/>
              </a:defRPr>
            </a:lvl1pPr>
          </a:lstStyle>
          <a:p>
            <a:pPr>
              <a:defRPr/>
            </a:pPr>
            <a:fld id="{F69687EB-F46E-E44F-93DA-4F789402B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D6B74BB-FA66-7D43-884C-4BD4F0D23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4BABEF-AAEE-3446-9A25-B00A880BD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78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12699" dir="10200039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12699" dir="10200039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rebuchet M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3C0808E5-A969-5A40-A865-47512D9A2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9568193-2BC3-304E-93B9-85C1567F3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fld id="{9ACA11B6-AF40-5A40-83B6-F4CABD62A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48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4BDAEAEC-9514-8348-98E3-9F58B798E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5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3810000"/>
          </a:xfrm>
          <a:ln>
            <a:miter lim="800000"/>
            <a:headEnd/>
            <a:tailEnd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en-US" sz="8800" b="1" dirty="0" err="1">
                <a:solidFill>
                  <a:srgbClr val="F9F9F9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</a:rPr>
              <a:t>Cách</a:t>
            </a:r>
            <a:r>
              <a:rPr lang="en-US" sz="8800" b="1" dirty="0">
                <a:solidFill>
                  <a:srgbClr val="F9F9F9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</a:rPr>
              <a:t> </a:t>
            </a:r>
            <a:r>
              <a:rPr lang="en-US" sz="8800" b="1" dirty="0" err="1">
                <a:solidFill>
                  <a:srgbClr val="F9F9F9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</a:rPr>
              <a:t>Truyền</a:t>
            </a:r>
            <a:r>
              <a:rPr lang="en-US" sz="8800" b="1" dirty="0">
                <a:solidFill>
                  <a:srgbClr val="F9F9F9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</a:rPr>
              <a:t> </a:t>
            </a:r>
            <a:r>
              <a:rPr lang="en-US" sz="8800" b="1" dirty="0" err="1">
                <a:solidFill>
                  <a:srgbClr val="F9F9F9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</a:rPr>
              <a:t>Thông</a:t>
            </a:r>
            <a:r>
              <a:rPr lang="en-US" sz="8800" b="1" dirty="0">
                <a:solidFill>
                  <a:srgbClr val="F9F9F9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</a:rPr>
              <a:t> Ý </a:t>
            </a:r>
            <a:r>
              <a:rPr lang="en-US" sz="8800" b="1" dirty="0" err="1">
                <a:solidFill>
                  <a:srgbClr val="F9F9F9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</a:rPr>
              <a:t>Tưởng</a:t>
            </a:r>
            <a:endParaRPr lang="en-US" dirty="0">
              <a:solidFill>
                <a:srgbClr val="F9F9F9"/>
              </a:solidFill>
              <a:effectLst>
                <a:glow rad="177800">
                  <a:srgbClr val="000000">
                    <a:alpha val="75000"/>
                  </a:srgbClr>
                </a:glow>
              </a:effectLst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467725" y="1158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10</a:t>
            </a:r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1613" y="3733800"/>
            <a:ext cx="8942387" cy="20621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Một Hướng Dẫn Tuyệt Vời từ Richard Borden </a:t>
            </a:r>
            <a:br>
              <a:rPr lang="en-US" sz="3200" b="1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</a:br>
            <a:r>
              <a:rPr lang="en-US" sz="3200" b="1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• Áp Dụng Cho Bài Nói và Viết</a:t>
            </a:r>
            <a:endParaRPr lang="en-US">
              <a:solidFill>
                <a:srgbClr val="F9F9F9"/>
              </a:solidFill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endParaRPr lang="en-US">
              <a:solidFill>
                <a:srgbClr val="F9F9F9"/>
              </a:solidFill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r>
              <a:rPr lang="en-US" sz="2000" b="1" i="1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Based on the reprint of the same title </a:t>
            </a:r>
            <a:br>
              <a:rPr lang="en-US" sz="2000" b="1" i="1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</a:br>
            <a:r>
              <a:rPr lang="en-US" sz="2000" b="1" i="1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(Fairfield, NJ: The Economics Press, 1935)</a:t>
            </a:r>
            <a:endParaRPr lang="en-US">
              <a:solidFill>
                <a:srgbClr val="F9F9F9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25658" y="6501357"/>
            <a:ext cx="9169658" cy="33855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Tiến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Rick Griffith •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Trường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Kinh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Singapore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BibleStudyDownloads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112474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 b="1" kern="1200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Bạn</a:t>
            </a:r>
            <a:r>
              <a:rPr lang="en-US" b="1" kern="1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nên</a:t>
            </a:r>
            <a:r>
              <a:rPr lang="en-US" b="1" kern="1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nói</a:t>
            </a:r>
            <a:r>
              <a:rPr lang="en-US" b="1" kern="1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điều</a:t>
            </a:r>
            <a:r>
              <a:rPr lang="en-US" b="1" kern="1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đó</a:t>
            </a:r>
            <a:r>
              <a:rPr lang="en-US" b="1" kern="1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như</a:t>
            </a:r>
            <a:r>
              <a:rPr lang="en-US" b="1" kern="1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thế</a:t>
            </a:r>
            <a:r>
              <a:rPr lang="en-US" b="1" kern="1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nào</a:t>
            </a:r>
            <a:r>
              <a:rPr lang="en-US" b="1" kern="1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08520" y="2204864"/>
            <a:ext cx="9144000" cy="76470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Phóng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thích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sứ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điệp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/>
              <a:t>11a</a:t>
            </a: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7924800" cy="762000"/>
          </a:xfrm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sz="4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Luật Về </a:t>
            </a:r>
            <a:r>
              <a:rPr lang="en-US" sz="40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Ngữ Cú/ Câu Chữ </a:t>
            </a:r>
            <a:br>
              <a:rPr lang="en-US" sz="4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Đối Với Thính Giả</a:t>
            </a:r>
            <a:endParaRPr lang="en-US" sz="48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63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726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/>
              <a:t>Từ ngữ trong bài nói của bạn phải…</a:t>
            </a:r>
            <a:endParaRPr lang="en-US" sz="3200" b="1">
              <a:latin typeface="Times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38200" y="2667000"/>
            <a:ext cx="8229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en-US" sz="2800" b="1"/>
              <a:t>Không mang tính sáo rỗng (tránh những từ không cần thiết)</a:t>
            </a:r>
          </a:p>
          <a:p>
            <a:pPr>
              <a:buFont typeface="Arial" charset="0"/>
              <a:buAutoNum type="alphaUcPeriod"/>
            </a:pPr>
            <a:r>
              <a:rPr lang="en-US" sz="2800" b="1"/>
              <a:t>Chắc về Ngữ pháp (đúng ngữ pháp trong những câu ngắn gọn)</a:t>
            </a:r>
          </a:p>
          <a:p>
            <a:pPr>
              <a:buFont typeface="Arial" charset="0"/>
              <a:buAutoNum type="alphaUcPeriod"/>
            </a:pPr>
            <a:r>
              <a:rPr lang="en-US" sz="2800" b="1"/>
              <a:t>Lối đàm thoại</a:t>
            </a:r>
          </a:p>
          <a:p>
            <a:pPr>
              <a:buFont typeface="Arial" charset="0"/>
              <a:buAutoNum type="alphaUcPeriod"/>
            </a:pPr>
            <a:r>
              <a:rPr lang="en-US" sz="2800" b="1"/>
              <a:t>Cụ thể</a:t>
            </a:r>
          </a:p>
          <a:p>
            <a:pPr>
              <a:buFont typeface="Arial" charset="0"/>
              <a:buAutoNum type="alphaUcPeriod"/>
            </a:pPr>
            <a:r>
              <a:rPr lang="en-US" sz="2800" b="1"/>
              <a:t>Sinh động phong phú</a:t>
            </a:r>
          </a:p>
          <a:p>
            <a:pPr>
              <a:buFont typeface="Arial" charset="0"/>
              <a:buAutoNum type="alphaUcPeriod"/>
            </a:pPr>
            <a:r>
              <a:rPr lang="en-US" sz="2800" b="1"/>
              <a:t>Rõ ràng</a:t>
            </a:r>
          </a:p>
        </p:txBody>
      </p:sp>
      <p:sp>
        <p:nvSpPr>
          <p:cNvPr id="117765" name="Text Box 7"/>
          <p:cNvSpPr txBox="1">
            <a:spLocks noChangeArrowheads="1"/>
          </p:cNvSpPr>
          <p:nvPr/>
        </p:nvSpPr>
        <p:spPr bwMode="auto">
          <a:xfrm>
            <a:off x="1981200" y="6400800"/>
            <a:ext cx="71643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Richard Borden, </a:t>
            </a:r>
            <a:r>
              <a:rPr lang="en-US" i="1"/>
              <a:t>How to Communicate Ideas</a:t>
            </a:r>
            <a:r>
              <a:rPr lang="en-US"/>
              <a:t>, 15-20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50950"/>
            <a:ext cx="7543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Sleepers</a:t>
            </a:r>
          </a:p>
        </p:txBody>
      </p:sp>
      <p:pic>
        <p:nvPicPr>
          <p:cNvPr id="1198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598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124325" cy="3540125"/>
          </a:xfrm>
          <a:prstGeom prst="rect">
            <a:avLst/>
          </a:prstGeom>
          <a:noFill/>
          <a:ln w="76200">
            <a:solidFill>
              <a:srgbClr val="F9F9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8960351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Tuyên</a:t>
            </a:r>
            <a:r>
              <a:rPr lang="en-US" sz="3200" b="1" dirty="0"/>
              <a:t> </a:t>
            </a:r>
            <a:r>
              <a:rPr lang="en-US" sz="3200" b="1" dirty="0" err="1"/>
              <a:t>Đạo</a:t>
            </a:r>
            <a:r>
              <a:rPr lang="en-US" sz="3200" b="1" dirty="0"/>
              <a:t> </a:t>
            </a:r>
            <a:r>
              <a:rPr lang="en-US" sz="3200" b="1" dirty="0" err="1"/>
              <a:t>Pháp</a:t>
            </a:r>
            <a:r>
              <a:rPr lang="en-US" sz="3200" b="1" dirty="0"/>
              <a:t>—</a:t>
            </a:r>
            <a:r>
              <a:rPr lang="en-US" sz="3200" b="1" dirty="0" err="1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Tải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Về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Tài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Liệu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Nghiên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Cứu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Kinh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Thánh</a:t>
            </a:r>
            <a:endParaRPr lang="en-US" sz="36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1493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Nhiều diễn giả rất chán…</a:t>
            </a:r>
            <a:endParaRPr lang="en-US" b="1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3426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-17463"/>
            <a:ext cx="9251950" cy="92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-107950" y="-26988"/>
            <a:ext cx="5975350" cy="2016126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Làm thế nào để chúng ta có thể nói làm nhiều người sẽ lắng nghe?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81100" y="1203325"/>
            <a:ext cx="1905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cs typeface="Arial" charset="0"/>
              </a:rPr>
              <a:t>Đúng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62000" y="4876800"/>
            <a:ext cx="2743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cs typeface="Arial" charset="0"/>
              </a:rPr>
              <a:t>Rõ Ràng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257800" y="1203325"/>
            <a:ext cx="33147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Hấp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Dẫn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524500" y="4876800"/>
            <a:ext cx="2743200" cy="1323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cs typeface="Arial" charset="0"/>
              </a:rPr>
              <a:t>Có Liên Hệ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635250"/>
            <a:ext cx="5867400" cy="2308225"/>
          </a:xfrm>
          <a:solidFill>
            <a:schemeClr val="tx2"/>
          </a:solidFill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Bốn Tiêu Chí:</a:t>
            </a:r>
            <a:b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Một Bài Giảng phải…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  <a:cs typeface="Arial" charset="0"/>
              </a:rPr>
              <a:t>25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/>
      <p:bldP spid="4101" grpId="0" animBg="1"/>
      <p:bldP spid="4102" grpId="0" animBg="1"/>
      <p:bldP spid="4103" grpId="0" animBg="1"/>
      <p:bldP spid="4104" grpId="0"/>
      <p:bldP spid="4105" grpId="0"/>
      <p:bldP spid="4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 descr="BordenSteps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3352800" cy="3276600"/>
          </a:xfrm>
        </p:spPr>
        <p:txBody>
          <a:bodyPr/>
          <a:lstStyle/>
          <a:p>
            <a:pPr eaLnBrk="1" hangingPunct="1"/>
            <a:r>
              <a:rPr lang="en-US" sz="4800" b="1">
                <a:latin typeface="Arial" charset="0"/>
                <a:cs typeface="Arial" charset="0"/>
              </a:rPr>
              <a:t>Mô Tả Ngắn của Borden</a:t>
            </a:r>
          </a:p>
        </p:txBody>
      </p:sp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8001000" y="396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cs typeface="MS Pゴシック" charset="0"/>
              </a:rPr>
              <a:t>10-11</a:t>
            </a:r>
            <a:endParaRPr lang="en-US">
              <a:cs typeface="MS Pゴシック" charset="0"/>
            </a:endParaRPr>
          </a:p>
        </p:txBody>
      </p:sp>
      <p:sp>
        <p:nvSpPr>
          <p:cNvPr id="108548" name="Text Box 5"/>
          <p:cNvSpPr txBox="1">
            <a:spLocks noChangeArrowheads="1"/>
          </p:cNvSpPr>
          <p:nvPr/>
        </p:nvSpPr>
        <p:spPr bwMode="auto">
          <a:xfrm>
            <a:off x="2589213" y="6400800"/>
            <a:ext cx="65547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cs typeface="MS Pゴシック" charset="0"/>
              </a:rPr>
              <a:t>Richard Borden, </a:t>
            </a:r>
            <a:r>
              <a:rPr lang="en-US" i="1">
                <a:cs typeface="MS Pゴシック" charset="0"/>
              </a:rPr>
              <a:t>How to Communicate Ideas</a:t>
            </a:r>
            <a:r>
              <a:rPr lang="en-US">
                <a:cs typeface="MS Pゴシック" charset="0"/>
              </a:rPr>
              <a:t>,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685800" y="53975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Cách tổ chức của một buổi diễn thuyến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331913"/>
          <a:ext cx="9144000" cy="5087935"/>
        </p:xfrm>
        <a:graphic>
          <a:graphicData uri="http://schemas.openxmlformats.org/drawingml/2006/table">
            <a:tbl>
              <a:tblPr/>
              <a:tblGrid>
                <a:gridCol w="801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9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Phản ứng của thính giả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Giải pháp người nói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Giải kinh song song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Ho hum!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Bắt đầu với Lửa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Nắm bắt trọng tâm hoặc thích thú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Tại sao lai…?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Xây dựng cây cầu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Tăng nhu cầu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Ví dụ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Cuối thấp xuống các trường hợp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Những minh họa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Cái gì?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Yêu cầu hành động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Ứng dụng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0627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cs typeface="Arial" charset="0"/>
              </a:rPr>
              <a:t>11a</a:t>
            </a:r>
            <a:endParaRPr lang="en-US">
              <a:cs typeface="Arial" charset="0"/>
            </a:endParaRPr>
          </a:p>
        </p:txBody>
      </p:sp>
      <p:sp>
        <p:nvSpPr>
          <p:cNvPr id="110628" name="Text Box 14"/>
          <p:cNvSpPr txBox="1">
            <a:spLocks noChangeArrowheads="1"/>
          </p:cNvSpPr>
          <p:nvPr/>
        </p:nvSpPr>
        <p:spPr bwMode="auto">
          <a:xfrm>
            <a:off x="755650" y="6400800"/>
            <a:ext cx="838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solidFill>
                  <a:schemeClr val="bg1"/>
                </a:solidFill>
                <a:cs typeface="Arial" charset="0"/>
              </a:rPr>
              <a:t>Adapted from Richard Borden, </a:t>
            </a:r>
            <a:r>
              <a:rPr lang="en-US" sz="2000" i="1">
                <a:solidFill>
                  <a:schemeClr val="bg1"/>
                </a:solidFill>
                <a:cs typeface="Arial" charset="0"/>
              </a:rPr>
              <a:t>How to Communicate Ideas</a:t>
            </a:r>
            <a:r>
              <a:rPr lang="en-US" sz="2000">
                <a:solidFill>
                  <a:schemeClr val="bg1"/>
                </a:solidFill>
                <a:cs typeface="Arial" charset="0"/>
              </a:rPr>
              <a:t>, 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762000"/>
            <a:ext cx="4572000" cy="19383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cs typeface="Arial" charset="0"/>
              </a:rPr>
              <a:t>Đúng:</a:t>
            </a:r>
            <a:br>
              <a:rPr lang="en-US" sz="4000" b="1">
                <a:solidFill>
                  <a:schemeClr val="bg1"/>
                </a:solidFill>
                <a:cs typeface="Arial" charset="0"/>
              </a:rPr>
            </a:br>
            <a:r>
              <a:rPr lang="en-US" sz="4000" b="1">
                <a:solidFill>
                  <a:schemeClr val="bg1"/>
                </a:solidFill>
                <a:cs typeface="Arial" charset="0"/>
              </a:rPr>
              <a:t>Luật về </a:t>
            </a:r>
            <a:br>
              <a:rPr lang="en-US" sz="4000" b="1">
                <a:solidFill>
                  <a:schemeClr val="bg1"/>
                </a:solidFill>
                <a:cs typeface="Arial" charset="0"/>
              </a:rPr>
            </a:br>
            <a:r>
              <a:rPr lang="en-US" sz="4000" b="1">
                <a:solidFill>
                  <a:schemeClr val="bg1"/>
                </a:solidFill>
                <a:cs typeface="Arial" charset="0"/>
              </a:rPr>
              <a:t>Yếu Tố Có Thật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-152400" y="4514850"/>
            <a:ext cx="4724400" cy="1323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cs typeface="Arial" charset="0"/>
              </a:rPr>
              <a:t>Rõ Ràng:</a:t>
            </a:r>
            <a:br>
              <a:rPr lang="en-US" sz="4000" b="1">
                <a:solidFill>
                  <a:schemeClr val="bg1"/>
                </a:solidFill>
                <a:cs typeface="Arial" charset="0"/>
              </a:rPr>
            </a:br>
            <a:r>
              <a:rPr lang="en-US" sz="4000" b="1">
                <a:solidFill>
                  <a:schemeClr val="bg1"/>
                </a:solidFill>
                <a:cs typeface="Arial" charset="0"/>
              </a:rPr>
              <a:t>Luật về Câu Chữ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572000" y="762000"/>
            <a:ext cx="4572000" cy="1311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Hấp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Dẫn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b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Bất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Ngờ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343400" y="4495800"/>
            <a:ext cx="48006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Liên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Hệ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866775" y="2743200"/>
            <a:ext cx="7450138" cy="1570038"/>
          </a:xfrm>
          <a:solidFill>
            <a:schemeClr val="tx2"/>
          </a:solidFill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Các bước của Borden</a:t>
            </a:r>
            <a:r>
              <a:rPr lang="en-US" altLang="ja-JP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:</a:t>
            </a:r>
            <a:br>
              <a:rPr lang="en-US" altLang="ja-JP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altLang="ja-JP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Một Bài Nói trả lời cho…</a:t>
            </a:r>
            <a:endParaRPr lang="en-US" sz="4800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  <a:cs typeface="Arial" charset="0"/>
              </a:rPr>
              <a:t>11a</a:t>
            </a:r>
            <a:endParaRPr lang="en-US">
              <a:cs typeface="Arial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284663" y="5165725"/>
            <a:ext cx="5011737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cs typeface="Arial" charset="0"/>
              </a:rPr>
              <a:t>Tại Sao Nói? </a:t>
            </a:r>
          </a:p>
        </p:txBody>
      </p:sp>
      <p:sp>
        <p:nvSpPr>
          <p:cNvPr id="111629" name="Text Box 14"/>
          <p:cNvSpPr txBox="1">
            <a:spLocks noChangeArrowheads="1"/>
          </p:cNvSpPr>
          <p:nvPr/>
        </p:nvSpPr>
        <p:spPr bwMode="auto">
          <a:xfrm>
            <a:off x="2589213" y="6400800"/>
            <a:ext cx="655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cs typeface="Arial" charset="0"/>
              </a:rPr>
              <a:t>Richard Borden, </a:t>
            </a:r>
            <a:r>
              <a:rPr lang="en-US" i="1">
                <a:solidFill>
                  <a:schemeClr val="bg1"/>
                </a:solidFill>
                <a:cs typeface="Arial" charset="0"/>
              </a:rPr>
              <a:t>How to Communicate Ideas</a:t>
            </a:r>
            <a:r>
              <a:rPr lang="en-US">
                <a:solidFill>
                  <a:schemeClr val="bg1"/>
                </a:solidFill>
                <a:cs typeface="Arial" charset="0"/>
              </a:rPr>
              <a:t>, 1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572000" y="1965325"/>
            <a:ext cx="4572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Trường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Hợp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495800" y="5775325"/>
            <a:ext cx="48006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cs typeface="Arial" charset="0"/>
              </a:rPr>
              <a:t>Để Làm Gì?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/>
      <p:bldP spid="18437" grpId="0" animBg="1"/>
      <p:bldP spid="18438" grpId="0" animBg="1"/>
      <p:bldP spid="18439" grpId="0" animBg="1"/>
      <p:bldP spid="18440" grpId="0"/>
      <p:bldP spid="18441" grpId="0"/>
      <p:bldP spid="18442" grpId="0"/>
      <p:bldP spid="18445" grpId="0"/>
      <p:bldP spid="18447" grpId="0"/>
      <p:bldP spid="184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9144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2060848"/>
            <a:ext cx="9144000" cy="76470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Một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bài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diễn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văn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11366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chemeClr val="tx1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Bạn nên nói điều gì?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Luật về </a:t>
            </a:r>
            <a:r>
              <a:rPr lang="en-US" sz="3600" b="1" u="sng">
                <a:latin typeface="Arial" charset="0"/>
                <a:ea typeface="ＭＳ Ｐゴシック" charset="0"/>
                <a:cs typeface="ＭＳ Ｐゴシック" charset="0"/>
              </a:rPr>
              <a:t>Yếu Tố có Thật </a:t>
            </a:r>
            <a:br>
              <a:rPr lang="en-US" sz="3600" b="1" u="sng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Đối Với Thính Giả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9925" y="1828800"/>
            <a:ext cx="8169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/>
              <a:t>Thính giả thích những bài nói có nội dung </a:t>
            </a:r>
            <a:r>
              <a:rPr lang="ja-JP" altLang="en-US" sz="3200" b="1"/>
              <a:t>“</a:t>
            </a:r>
            <a:r>
              <a:rPr lang="en-US" altLang="ja-JP" sz="3200" b="1"/>
              <a:t>trường hợp</a:t>
            </a:r>
            <a:r>
              <a:rPr lang="ja-JP" altLang="en-US" sz="3200" b="1"/>
              <a:t>”</a:t>
            </a:r>
            <a:r>
              <a:rPr lang="en-US" altLang="ja-JP" sz="3200" b="1"/>
              <a:t>…</a:t>
            </a:r>
            <a:endParaRPr lang="en-US" sz="3200" b="1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38200" y="2971800"/>
            <a:ext cx="8305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7063" indent="-627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en-US" sz="3200" b="1"/>
              <a:t>Trong hình thức </a:t>
            </a:r>
            <a:r>
              <a:rPr lang="en-US" sz="3200" b="1" u="sng"/>
              <a:t>câu chuyện</a:t>
            </a:r>
            <a:r>
              <a:rPr lang="en-US" sz="3200" b="1"/>
              <a:t> </a:t>
            </a:r>
          </a:p>
          <a:p>
            <a:pPr>
              <a:buFont typeface="Arial" charset="0"/>
              <a:buAutoNum type="alphaUcPeriod"/>
            </a:pPr>
            <a:r>
              <a:rPr lang="en-US" sz="3200" b="1"/>
              <a:t>Liên hệ đến </a:t>
            </a:r>
            <a:r>
              <a:rPr lang="en-US" sz="3200" b="1" u="sng"/>
              <a:t>con người</a:t>
            </a:r>
            <a:r>
              <a:rPr lang="en-US" sz="3200" b="1"/>
              <a:t> nổi tiếng</a:t>
            </a:r>
          </a:p>
          <a:p>
            <a:pPr>
              <a:buFont typeface="Arial" charset="0"/>
              <a:buAutoNum type="alphaUcPeriod"/>
            </a:pPr>
            <a:r>
              <a:rPr lang="en-US" sz="3200" b="1"/>
              <a:t>Như lật từng trang </a:t>
            </a:r>
            <a:r>
              <a:rPr lang="en-US" sz="3200" b="1" u="sng"/>
              <a:t>lịch sử</a:t>
            </a:r>
            <a:r>
              <a:rPr lang="en-US" sz="3200" b="1"/>
              <a:t> sống động</a:t>
            </a:r>
          </a:p>
          <a:p>
            <a:pPr>
              <a:buFont typeface="Arial" charset="0"/>
              <a:buAutoNum type="alphaUcPeriod"/>
            </a:pPr>
            <a:r>
              <a:rPr lang="en-US" sz="3200" b="1"/>
              <a:t>Dựa trên </a:t>
            </a:r>
            <a:r>
              <a:rPr lang="en-US" sz="3200" b="1" u="sng"/>
              <a:t>sự tương đồng </a:t>
            </a:r>
            <a:r>
              <a:rPr lang="en-US" sz="3200" b="1"/>
              <a:t>mang nhiều màu sắc</a:t>
            </a:r>
          </a:p>
          <a:p>
            <a:pPr>
              <a:buFont typeface="Arial" charset="0"/>
              <a:buAutoNum type="alphaUcPeriod"/>
            </a:pPr>
            <a:r>
              <a:rPr lang="en-US" sz="3200" b="1" u="sng"/>
              <a:t>Kịch hóa </a:t>
            </a:r>
            <a:r>
              <a:rPr lang="en-US" sz="3200" b="1"/>
              <a:t>những thông tin quan trọng</a:t>
            </a:r>
          </a:p>
          <a:p>
            <a:pPr>
              <a:buFont typeface="Arial" charset="0"/>
              <a:buAutoNum type="alphaUcPeriod"/>
            </a:pPr>
            <a:r>
              <a:rPr lang="en-US" sz="3200" b="1"/>
              <a:t>Xen lẫn với </a:t>
            </a:r>
            <a:r>
              <a:rPr lang="en-US" sz="3200" b="1" u="sng"/>
              <a:t>phương tiện nhìn</a:t>
            </a:r>
            <a:endParaRPr lang="en-US" sz="3200" b="1"/>
          </a:p>
        </p:txBody>
      </p:sp>
      <p:sp>
        <p:nvSpPr>
          <p:cNvPr id="114692" name="Text Box 7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11a</a:t>
            </a:r>
            <a:endParaRPr lang="en-US"/>
          </a:p>
        </p:txBody>
      </p:sp>
      <p:sp>
        <p:nvSpPr>
          <p:cNvPr id="114693" name="Text Box 8"/>
          <p:cNvSpPr txBox="1">
            <a:spLocks noChangeArrowheads="1"/>
          </p:cNvSpPr>
          <p:nvPr/>
        </p:nvSpPr>
        <p:spPr bwMode="auto">
          <a:xfrm>
            <a:off x="1981200" y="6400800"/>
            <a:ext cx="71643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Richard Borden, </a:t>
            </a:r>
            <a:r>
              <a:rPr lang="en-US" i="1"/>
              <a:t>How to Communicate Ideas</a:t>
            </a:r>
            <a:r>
              <a:rPr lang="en-US"/>
              <a:t>, 10-14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orealis">
  <a:themeElements>
    <a:clrScheme name="Borealis 1">
      <a:dk1>
        <a:srgbClr val="000000"/>
      </a:dk1>
      <a:lt1>
        <a:srgbClr val="D480A4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E6C0C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orealis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orealis 1">
        <a:dk1>
          <a:srgbClr val="000000"/>
        </a:dk1>
        <a:lt1>
          <a:srgbClr val="D480A4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6C0C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ealis 2">
        <a:dk1>
          <a:srgbClr val="000000"/>
        </a:dk1>
        <a:lt1>
          <a:srgbClr val="D480A4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6C0C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2004:Templates:Presentations:Designs:Borealis</Template>
  <TotalTime>620</TotalTime>
  <Words>431</Words>
  <Application>Microsoft Macintosh PowerPoint</Application>
  <PresentationFormat>On-screen Show (4:3)</PresentationFormat>
  <Paragraphs>93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ＭＳ Ｐゴシック</vt:lpstr>
      <vt:lpstr>MS Pゴシック</vt:lpstr>
      <vt:lpstr>ヒラギノ角ゴ Pro W3</vt:lpstr>
      <vt:lpstr>Arial</vt:lpstr>
      <vt:lpstr>Geneva</vt:lpstr>
      <vt:lpstr>Times</vt:lpstr>
      <vt:lpstr>Times New Roman</vt:lpstr>
      <vt:lpstr>Trebuchet MS</vt:lpstr>
      <vt:lpstr>Wingdings</vt:lpstr>
      <vt:lpstr>1_Default Design</vt:lpstr>
      <vt:lpstr>Blue Horizon</vt:lpstr>
      <vt:lpstr>Candybar</vt:lpstr>
      <vt:lpstr>Circuit</vt:lpstr>
      <vt:lpstr>Borealis</vt:lpstr>
      <vt:lpstr>2_Default Design</vt:lpstr>
      <vt:lpstr>3_Default Design</vt:lpstr>
      <vt:lpstr>Orbit</vt:lpstr>
      <vt:lpstr>8_Default Design</vt:lpstr>
      <vt:lpstr>Cách Truyền Thông Ý Tưởng</vt:lpstr>
      <vt:lpstr>Nhiều diễn giả rất chán…</vt:lpstr>
      <vt:lpstr>Làm thế nào để chúng ta có thể nói làm nhiều người sẽ lắng nghe?</vt:lpstr>
      <vt:lpstr>Bốn Tiêu Chí: Một Bài Giảng phải…</vt:lpstr>
      <vt:lpstr>Mô Tả Ngắn của Borden</vt:lpstr>
      <vt:lpstr>Cách tổ chức của một buổi diễn thuyến</vt:lpstr>
      <vt:lpstr>Các bước của Borden: Một Bài Nói trả lời cho…</vt:lpstr>
      <vt:lpstr>Bạn nên nói điều gì?</vt:lpstr>
      <vt:lpstr>Luật về Yếu Tố có Thật  Đối Với Thính Giả</vt:lpstr>
      <vt:lpstr>Bạn nên nói điều đó như thế nào?</vt:lpstr>
      <vt:lpstr>Luật Về Ngữ Cú/ Câu Chữ  Đối Với Thính Giả</vt:lpstr>
      <vt:lpstr>Sleepers</vt:lpstr>
      <vt:lpstr>Black</vt:lpstr>
      <vt:lpstr>Tuyên Đạo Pháp—BibleStudyDownloads.org</vt:lpstr>
    </vt:vector>
  </TitlesOfParts>
  <Company>SBC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63</cp:revision>
  <cp:lastPrinted>2012-05-05T15:19:27Z</cp:lastPrinted>
  <dcterms:created xsi:type="dcterms:W3CDTF">2005-08-07T02:41:35Z</dcterms:created>
  <dcterms:modified xsi:type="dcterms:W3CDTF">2018-12-15T03:11:06Z</dcterms:modified>
</cp:coreProperties>
</file>