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embeddings/oleObject1.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86" r:id="rId4"/>
    <p:sldMasterId id="2147483699" r:id="rId5"/>
    <p:sldMasterId id="2147483711" r:id="rId6"/>
  </p:sldMasterIdLst>
  <p:notesMasterIdLst>
    <p:notesMasterId r:id="rId42"/>
  </p:notesMasterIdLst>
  <p:sldIdLst>
    <p:sldId id="278" r:id="rId7"/>
    <p:sldId id="288" r:id="rId8"/>
    <p:sldId id="289" r:id="rId9"/>
    <p:sldId id="290" r:id="rId10"/>
    <p:sldId id="291" r:id="rId11"/>
    <p:sldId id="256" r:id="rId12"/>
    <p:sldId id="258" r:id="rId13"/>
    <p:sldId id="284" r:id="rId14"/>
    <p:sldId id="259" r:id="rId15"/>
    <p:sldId id="260" r:id="rId16"/>
    <p:sldId id="261" r:id="rId17"/>
    <p:sldId id="262" r:id="rId18"/>
    <p:sldId id="286" r:id="rId19"/>
    <p:sldId id="263" r:id="rId20"/>
    <p:sldId id="264" r:id="rId21"/>
    <p:sldId id="265" r:id="rId22"/>
    <p:sldId id="266" r:id="rId23"/>
    <p:sldId id="267" r:id="rId24"/>
    <p:sldId id="285" r:id="rId25"/>
    <p:sldId id="268" r:id="rId26"/>
    <p:sldId id="269" r:id="rId27"/>
    <p:sldId id="270" r:id="rId28"/>
    <p:sldId id="281" r:id="rId29"/>
    <p:sldId id="271" r:id="rId30"/>
    <p:sldId id="279" r:id="rId31"/>
    <p:sldId id="282" r:id="rId32"/>
    <p:sldId id="273" r:id="rId33"/>
    <p:sldId id="272" r:id="rId34"/>
    <p:sldId id="274" r:id="rId35"/>
    <p:sldId id="275" r:id="rId36"/>
    <p:sldId id="276" r:id="rId37"/>
    <p:sldId id="277" r:id="rId38"/>
    <p:sldId id="287" r:id="rId39"/>
    <p:sldId id="292" r:id="rId40"/>
    <p:sldId id="293"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99"/>
    <a:srgbClr val="FF9933"/>
    <a:srgbClr val="3366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9" autoAdjust="0"/>
  </p:normalViewPr>
  <p:slideViewPr>
    <p:cSldViewPr>
      <p:cViewPr varScale="1">
        <p:scale>
          <a:sx n="59" d="100"/>
          <a:sy n="59" d="100"/>
        </p:scale>
        <p:origin x="-4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D586F-E17F-B247-954E-CD1DC4CD851B}" type="datetimeFigureOut">
              <a:rPr lang="en-US" smtClean="0"/>
              <a:t>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AC78B-F6EC-6E46-BFD7-9C289FE33910}" type="slidenum">
              <a:rPr lang="en-US" smtClean="0"/>
              <a:t>‹#›</a:t>
            </a:fld>
            <a:endParaRPr lang="en-US"/>
          </a:p>
        </p:txBody>
      </p:sp>
    </p:spTree>
    <p:extLst>
      <p:ext uri="{BB962C8B-B14F-4D97-AF65-F5344CB8AC3E}">
        <p14:creationId xmlns:p14="http://schemas.microsoft.com/office/powerpoint/2010/main" val="2864755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35</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99D834-437D-754E-9F2C-1CF0C18CD027}" type="slidenum">
              <a:rPr lang="en-US"/>
              <a:pPr/>
              <a:t>‹#›</a:t>
            </a:fld>
            <a:endParaRPr lang="en-US"/>
          </a:p>
        </p:txBody>
      </p:sp>
    </p:spTree>
    <p:extLst>
      <p:ext uri="{BB962C8B-B14F-4D97-AF65-F5344CB8AC3E}">
        <p14:creationId xmlns:p14="http://schemas.microsoft.com/office/powerpoint/2010/main" val="189191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8F43DC-0A40-D548-ABD7-5C28A90C5E21}" type="slidenum">
              <a:rPr lang="en-US"/>
              <a:pPr/>
              <a:t>‹#›</a:t>
            </a:fld>
            <a:endParaRPr lang="en-US"/>
          </a:p>
        </p:txBody>
      </p:sp>
    </p:spTree>
    <p:extLst>
      <p:ext uri="{BB962C8B-B14F-4D97-AF65-F5344CB8AC3E}">
        <p14:creationId xmlns:p14="http://schemas.microsoft.com/office/powerpoint/2010/main" val="389283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6166CA-2F92-724F-9435-16BDA179B780}" type="slidenum">
              <a:rPr lang="en-US"/>
              <a:pPr/>
              <a:t>‹#›</a:t>
            </a:fld>
            <a:endParaRPr lang="en-US"/>
          </a:p>
        </p:txBody>
      </p:sp>
    </p:spTree>
    <p:extLst>
      <p:ext uri="{BB962C8B-B14F-4D97-AF65-F5344CB8AC3E}">
        <p14:creationId xmlns:p14="http://schemas.microsoft.com/office/powerpoint/2010/main" val="657077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418935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675284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03818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51604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58144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38263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70630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90003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44DB2B-34EE-C24B-9CA1-8026CFD55028}" type="slidenum">
              <a:rPr lang="en-US"/>
              <a:pPr/>
              <a:t>‹#›</a:t>
            </a:fld>
            <a:endParaRPr lang="en-US"/>
          </a:p>
        </p:txBody>
      </p:sp>
    </p:spTree>
    <p:extLst>
      <p:ext uri="{BB962C8B-B14F-4D97-AF65-F5344CB8AC3E}">
        <p14:creationId xmlns:p14="http://schemas.microsoft.com/office/powerpoint/2010/main" val="34936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817697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791584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761370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98610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857586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297261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435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899592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75865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11/9/15</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8865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0ECEFF-7D8D-224D-90A5-6B8054E96B53}" type="slidenum">
              <a:rPr lang="en-US"/>
              <a:pPr/>
              <a:t>‹#›</a:t>
            </a:fld>
            <a:endParaRPr lang="en-US"/>
          </a:p>
        </p:txBody>
      </p:sp>
    </p:spTree>
    <p:extLst>
      <p:ext uri="{BB962C8B-B14F-4D97-AF65-F5344CB8AC3E}">
        <p14:creationId xmlns:p14="http://schemas.microsoft.com/office/powerpoint/2010/main" val="65899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11/9/15</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91058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11/9/15</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2948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79197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40904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816853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908378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15756498"/>
      </p:ext>
    </p:extLst>
  </p:cSld>
  <p:clrMapOvr>
    <a:masterClrMapping/>
  </p:clrMapOvr>
  <p:transition xmlns:p14="http://schemas.microsoft.com/office/powerpoint/2010/mai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454050"/>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4202831"/>
      </p:ext>
    </p:extLst>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188395"/>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DB76DF-E49F-5A4C-839D-FC684DE08546}" type="slidenum">
              <a:rPr lang="en-US"/>
              <a:pPr/>
              <a:t>‹#›</a:t>
            </a:fld>
            <a:endParaRPr lang="en-US"/>
          </a:p>
        </p:txBody>
      </p:sp>
    </p:spTree>
    <p:extLst>
      <p:ext uri="{BB962C8B-B14F-4D97-AF65-F5344CB8AC3E}">
        <p14:creationId xmlns:p14="http://schemas.microsoft.com/office/powerpoint/2010/main" val="270009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122104"/>
      </p:ext>
    </p:extLst>
  </p:cSld>
  <p:clrMapOvr>
    <a:masterClrMapping/>
  </p:clrMapOvr>
  <p:transition xmlns:p14="http://schemas.microsoft.com/office/powerpoint/2010/mai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333842914"/>
      </p:ext>
    </p:extLst>
  </p:cSld>
  <p:clrMapOvr>
    <a:masterClrMapping/>
  </p:clrMapOvr>
  <p:transition xmlns:p14="http://schemas.microsoft.com/office/powerpoint/2010/mai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696827"/>
      </p:ext>
    </p:extLst>
  </p:cSld>
  <p:clrMapOvr>
    <a:masterClrMapping/>
  </p:clrMapOvr>
  <p:transition xmlns:p14="http://schemas.microsoft.com/office/powerpoint/2010/mai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8824259"/>
      </p:ext>
    </p:extLst>
  </p:cSld>
  <p:clrMapOvr>
    <a:masterClrMapping/>
  </p:clrMapOvr>
  <p:transition xmlns:p14="http://schemas.microsoft.com/office/powerpoint/2010/mai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0260625"/>
      </p:ext>
    </p:extLst>
  </p:cSld>
  <p:clrMapOvr>
    <a:masterClrMapping/>
  </p:clrMapOvr>
  <p:transition xmlns:p14="http://schemas.microsoft.com/office/powerpoint/2010/mai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628002"/>
      </p:ext>
    </p:extLst>
  </p:cSld>
  <p:clrMapOvr>
    <a:masterClrMapping/>
  </p:clrMapOvr>
  <p:transition xmlns:p14="http://schemas.microsoft.com/office/powerpoint/2010/mai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672543"/>
      </p:ext>
    </p:extLst>
  </p:cSld>
  <p:clrMapOvr>
    <a:masterClrMapping/>
  </p:clrMapOvr>
  <p:transition xmlns:p14="http://schemas.microsoft.com/office/powerpoint/2010/mai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Arial"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a:defRPr/>
            </a:pPr>
            <a:r>
              <a:rPr lang="en-US" sz="2000" b="1">
                <a:solidFill>
                  <a:srgbClr val="FFD34A"/>
                </a:solidFill>
                <a:latin typeface="Times" pitchFamily="-112" charset="0"/>
                <a:ea typeface="ＭＳ Ｐゴシック" pitchFamily="-112" charset="-128"/>
                <a:cs typeface="ＭＳ Ｐゴシック" pitchFamily="-112" charset="-128"/>
              </a:rPr>
              <a:t>        THE                                    </a:t>
            </a:r>
          </a:p>
          <a:p>
            <a:pPr>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797520106"/>
      </p:ext>
    </p:extLst>
  </p:cSld>
  <p:clrMapOvr>
    <a:masterClrMapping/>
  </p:clrMapOvr>
  <p:transition xmlns:p14="http://schemas.microsoft.com/office/powerpoint/2010/main" spd="med">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8604471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003056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30A77A7-25CC-4C4C-ACDE-89FA7B67D7BE}" type="slidenum">
              <a:rPr lang="en-US"/>
              <a:pPr/>
              <a:t>‹#›</a:t>
            </a:fld>
            <a:endParaRPr lang="en-US"/>
          </a:p>
        </p:txBody>
      </p:sp>
    </p:spTree>
    <p:extLst>
      <p:ext uri="{BB962C8B-B14F-4D97-AF65-F5344CB8AC3E}">
        <p14:creationId xmlns:p14="http://schemas.microsoft.com/office/powerpoint/2010/main" val="3909580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9932850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15264113"/>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7813168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0067807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3031208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9428815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5295850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7616366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46069190"/>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3455369382"/>
      </p:ext>
    </p:extLst>
  </p:cSld>
  <p:clrMapOvr>
    <a:masterClrMapping/>
  </p:clrMapOvr>
  <p:transition xmlns:p14="http://schemas.microsoft.com/office/powerpoint/2010/mai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25D9F0C-7438-9741-A14C-CA10C7064D9A}" type="slidenum">
              <a:rPr lang="en-US"/>
              <a:pPr/>
              <a:t>‹#›</a:t>
            </a:fld>
            <a:endParaRPr lang="en-US"/>
          </a:p>
        </p:txBody>
      </p:sp>
    </p:spTree>
    <p:extLst>
      <p:ext uri="{BB962C8B-B14F-4D97-AF65-F5344CB8AC3E}">
        <p14:creationId xmlns:p14="http://schemas.microsoft.com/office/powerpoint/2010/main" val="3736917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137570562"/>
      </p:ext>
    </p:extLst>
  </p:cSld>
  <p:clrMapOvr>
    <a:masterClrMapping/>
  </p:clrMapOvr>
  <p:transition xmlns:p14="http://schemas.microsoft.com/office/powerpoint/2010/mai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784726681"/>
      </p:ext>
    </p:extLst>
  </p:cSld>
  <p:clrMapOvr>
    <a:masterClrMapping/>
  </p:clrMapOvr>
  <p:transition xmlns:p14="http://schemas.microsoft.com/office/powerpoint/2010/mai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248081321"/>
      </p:ext>
    </p:extLst>
  </p:cSld>
  <p:clrMapOvr>
    <a:masterClrMapping/>
  </p:clrMapOvr>
  <p:transition xmlns:p14="http://schemas.microsoft.com/office/powerpoint/2010/mai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4115968663"/>
      </p:ext>
    </p:extLst>
  </p:cSld>
  <p:clrMapOvr>
    <a:masterClrMapping/>
  </p:clrMapOvr>
  <p:transition xmlns:p14="http://schemas.microsoft.com/office/powerpoint/2010/mai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572302920"/>
      </p:ext>
    </p:extLst>
  </p:cSld>
  <p:clrMapOvr>
    <a:masterClrMapping/>
  </p:clrMapOvr>
  <p:transition xmlns:p14="http://schemas.microsoft.com/office/powerpoint/2010/mai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409952741"/>
      </p:ext>
    </p:extLst>
  </p:cSld>
  <p:clrMapOvr>
    <a:masterClrMapping/>
  </p:clrMapOvr>
  <p:transition xmlns:p14="http://schemas.microsoft.com/office/powerpoint/2010/mai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264298684"/>
      </p:ext>
    </p:extLst>
  </p:cSld>
  <p:clrMapOvr>
    <a:masterClrMapping/>
  </p:clrMapOvr>
  <p:transition xmlns:p14="http://schemas.microsoft.com/office/powerpoint/2010/mai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941949462"/>
      </p:ext>
    </p:extLst>
  </p:cSld>
  <p:clrMapOvr>
    <a:masterClrMapping/>
  </p:clrMapOvr>
  <p:transition xmlns:p14="http://schemas.microsoft.com/office/powerpoint/2010/mai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567370236"/>
      </p:ext>
    </p:extLst>
  </p:cSld>
  <p:clrMapOvr>
    <a:masterClrMapping/>
  </p:clrMapOvr>
  <p:transition xmlns:p14="http://schemas.microsoft.com/office/powerpoint/2010/mai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4123219405"/>
      </p:ext>
    </p:extLst>
  </p:cSld>
  <p:clrMapOvr>
    <a:masterClrMapping/>
  </p:clrMapOvr>
  <p:transition xmlns:p14="http://schemas.microsoft.com/office/powerpoint/2010/mai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F2B91BD-C302-634C-8AF3-F11C7BEB0EEE}" type="slidenum">
              <a:rPr lang="en-US"/>
              <a:pPr/>
              <a:t>‹#›</a:t>
            </a:fld>
            <a:endParaRPr lang="en-US"/>
          </a:p>
        </p:txBody>
      </p:sp>
    </p:spTree>
    <p:extLst>
      <p:ext uri="{BB962C8B-B14F-4D97-AF65-F5344CB8AC3E}">
        <p14:creationId xmlns:p14="http://schemas.microsoft.com/office/powerpoint/2010/main" val="264477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D8328D-414B-7342-A19A-4D7BB55664DF}" type="slidenum">
              <a:rPr lang="en-US"/>
              <a:pPr/>
              <a:t>‹#›</a:t>
            </a:fld>
            <a:endParaRPr lang="en-US"/>
          </a:p>
        </p:txBody>
      </p:sp>
    </p:spTree>
    <p:extLst>
      <p:ext uri="{BB962C8B-B14F-4D97-AF65-F5344CB8AC3E}">
        <p14:creationId xmlns:p14="http://schemas.microsoft.com/office/powerpoint/2010/main" val="53274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B450C8-C48F-EE43-BDEF-C38CC6635A15}" type="slidenum">
              <a:rPr lang="en-US"/>
              <a:pPr/>
              <a:t>‹#›</a:t>
            </a:fld>
            <a:endParaRPr lang="en-US"/>
          </a:p>
        </p:txBody>
      </p:sp>
    </p:spTree>
    <p:extLst>
      <p:ext uri="{BB962C8B-B14F-4D97-AF65-F5344CB8AC3E}">
        <p14:creationId xmlns:p14="http://schemas.microsoft.com/office/powerpoint/2010/main" val="1509107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2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2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88E736-A9E6-B544-8286-D73E2F0063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2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2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2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24"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24" charset="0"/>
        </a:defRPr>
      </a:lvl6pPr>
      <a:lvl7pPr marL="914400" algn="ctr" rtl="0" fontAlgn="base">
        <a:spcBef>
          <a:spcPct val="0"/>
        </a:spcBef>
        <a:spcAft>
          <a:spcPct val="0"/>
        </a:spcAft>
        <a:defRPr sz="4400">
          <a:solidFill>
            <a:schemeClr val="tx2"/>
          </a:solidFill>
          <a:latin typeface="Times New Roman" pitchFamily="24" charset="0"/>
        </a:defRPr>
      </a:lvl7pPr>
      <a:lvl8pPr marL="1371600" algn="ctr" rtl="0" fontAlgn="base">
        <a:spcBef>
          <a:spcPct val="0"/>
        </a:spcBef>
        <a:spcAft>
          <a:spcPct val="0"/>
        </a:spcAft>
        <a:defRPr sz="4400">
          <a:solidFill>
            <a:schemeClr val="tx2"/>
          </a:solidFill>
          <a:latin typeface="Times New Roman" pitchFamily="24" charset="0"/>
        </a:defRPr>
      </a:lvl8pPr>
      <a:lvl9pPr marL="1828800" algn="ctr" rtl="0" fontAlgn="base">
        <a:spcBef>
          <a:spcPct val="0"/>
        </a:spcBef>
        <a:spcAft>
          <a:spcPct val="0"/>
        </a:spcAft>
        <a:defRPr sz="4400">
          <a:solidFill>
            <a:schemeClr val="tx2"/>
          </a:solidFill>
          <a:latin typeface="Times New Roman" pitchFamily="2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2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2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2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673808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11/9/15</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17981489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eaLnBrk="0" hangingPunct="0">
                  <a:defRPr/>
                </a:pPr>
                <a:endParaRPr lang="en-US" sz="900">
                  <a:solidFill>
                    <a:srgbClr val="FFA27C"/>
                  </a:solidFill>
                  <a:latin typeface="Arial" pitchFamily="-107"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latin typeface="Arial" charset="0"/>
                </a:endParaRPr>
              </a:p>
            </p:txBody>
          </p:sp>
        </p:grpSp>
      </p:grpSp>
    </p:spTree>
    <p:extLst>
      <p:ext uri="{BB962C8B-B14F-4D97-AF65-F5344CB8AC3E}">
        <p14:creationId xmlns:p14="http://schemas.microsoft.com/office/powerpoint/2010/main" val="3002858699"/>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4205870300"/>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52678266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 Id="rId3"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 Id="rId3"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oleObject" Target="../embeddings/oleObject1.bin"/><Relationship Id="rId5" Type="http://schemas.openxmlformats.org/officeDocument/2006/relationships/image" Target="../media/image11.emf"/><Relationship Id="rId6" Type="http://schemas.openxmlformats.org/officeDocument/2006/relationships/image" Target="../media/image2.gi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35362" t="38734" r="15508" b="18915"/>
          <a:stretch>
            <a:fillRect/>
          </a:stretch>
        </p:blipFill>
        <p:spPr bwMode="auto">
          <a:xfrm>
            <a:off x="2476500" y="381000"/>
            <a:ext cx="41910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1598613" y="3200400"/>
            <a:ext cx="6162675" cy="1628775"/>
            <a:chOff x="1007" y="2496"/>
            <a:chExt cx="3882" cy="1026"/>
          </a:xfrm>
        </p:grpSpPr>
        <p:pic>
          <p:nvPicPr>
            <p:cNvPr id="3080" name="Picture 6" descr="cand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00" y="2496"/>
              <a:ext cx="327"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 Box 7"/>
            <p:cNvSpPr txBox="1">
              <a:spLocks noChangeArrowheads="1"/>
            </p:cNvSpPr>
            <p:nvPr/>
          </p:nvSpPr>
          <p:spPr bwMode="auto">
            <a:xfrm>
              <a:off x="1007" y="2542"/>
              <a:ext cx="3882" cy="98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9600">
                  <a:solidFill>
                    <a:srgbClr val="000000"/>
                  </a:solidFill>
                  <a:latin typeface="Bwhebb" pitchFamily="2" charset="0"/>
                  <a:ea typeface="ＭＳ Ｐゴシック" pitchFamily="34" charset="-128"/>
                  <a:cs typeface="Times New Roman" pitchFamily="18" charset="0"/>
                </a:rPr>
                <a:t>hk'ymi</a:t>
              </a:r>
              <a:r>
                <a:rPr lang="en-US" sz="9600">
                  <a:solidFill>
                    <a:schemeClr val="bg1"/>
                  </a:solidFill>
                  <a:latin typeface="Bwhebb" pitchFamily="2" charset="0"/>
                  <a:ea typeface="ＭＳ Ｐゴシック" pitchFamily="34" charset="-128"/>
                  <a:cs typeface="Times New Roman" pitchFamily="18" charset="0"/>
                </a:rPr>
                <a:t>  </a:t>
              </a:r>
              <a:r>
                <a:rPr lang="en-US" sz="9600">
                  <a:solidFill>
                    <a:srgbClr val="000000"/>
                  </a:solidFill>
                  <a:latin typeface="Times New Roman" pitchFamily="18" charset="0"/>
                  <a:ea typeface="ＭＳ Ｐゴシック" pitchFamily="34" charset="-128"/>
                  <a:cs typeface="+mn-cs"/>
                </a:rPr>
                <a:t>Micah</a:t>
              </a:r>
              <a:endParaRPr lang="en-US" sz="9600">
                <a:solidFill>
                  <a:schemeClr val="bg1"/>
                </a:solidFill>
                <a:latin typeface="Times New Roman" pitchFamily="18" charset="0"/>
                <a:ea typeface="ＭＳ Ｐゴシック" pitchFamily="34" charset="-128"/>
                <a:cs typeface="+mn-cs"/>
              </a:endParaRPr>
            </a:p>
          </p:txBody>
        </p:sp>
      </p:grpSp>
      <p:pic>
        <p:nvPicPr>
          <p:cNvPr id="3078" name="Picture 8" descr="glasscloc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953000"/>
            <a:ext cx="17526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9"/>
          <p:cNvSpPr>
            <a:spLocks noGrp="1" noChangeArrowheads="1"/>
          </p:cNvSpPr>
          <p:nvPr>
            <p:ph type="title" idx="4294967295"/>
          </p:nvPr>
        </p:nvSpPr>
        <p:spPr>
          <a:xfrm>
            <a:off x="609600" y="3429000"/>
            <a:ext cx="8001000" cy="1676400"/>
          </a:xfrm>
        </p:spPr>
        <p:txBody>
          <a:bodyPr/>
          <a:lstStyle/>
          <a:p>
            <a:pPr eaLnBrk="1" hangingPunct="1"/>
            <a:r>
              <a:rPr lang="en-US" sz="9600" dirty="0" err="1">
                <a:solidFill>
                  <a:schemeClr val="bg1"/>
                </a:solidFill>
                <a:latin typeface="Bwhebb" charset="0"/>
                <a:ea typeface="ＭＳ Ｐゴシック" charset="0"/>
                <a:cs typeface="Times New Roman" charset="0"/>
              </a:rPr>
              <a:t>hk'ymi</a:t>
            </a:r>
            <a:r>
              <a:rPr lang="en-US" sz="9600" dirty="0">
                <a:solidFill>
                  <a:schemeClr val="bg1"/>
                </a:solidFill>
                <a:latin typeface="Bwhebb" charset="0"/>
                <a:ea typeface="ＭＳ Ｐゴシック" charset="0"/>
                <a:cs typeface="Times New Roman" charset="0"/>
              </a:rPr>
              <a:t>  </a:t>
            </a:r>
            <a:r>
              <a:rPr lang="en-US" sz="9600" dirty="0" err="1">
                <a:solidFill>
                  <a:schemeClr val="bg1"/>
                </a:solidFill>
                <a:latin typeface="Times New Roman" charset="0"/>
                <a:ea typeface="ＭＳ Ｐゴシック" charset="0"/>
              </a:rPr>
              <a:t>Mi-chê</a:t>
            </a:r>
            <a:endParaRPr lang="en-US" dirty="0">
              <a:latin typeface="Times New Roman" charset="0"/>
              <a:ea typeface="ＭＳ Ｐゴシック" charset="0"/>
            </a:endParaRPr>
          </a:p>
        </p:txBody>
      </p:sp>
      <p:sp>
        <p:nvSpPr>
          <p:cNvPr id="10" name="Rectangle 9"/>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8194" name="Picture 10" descr="cand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95525"/>
            <a:ext cx="7921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2"/>
          <p:cNvSpPr>
            <a:spLocks noGrp="1" noChangeArrowheads="1"/>
          </p:cNvSpPr>
          <p:nvPr>
            <p:ph type="title" idx="4294967295"/>
          </p:nvPr>
        </p:nvSpPr>
        <p:spPr>
          <a:xfrm>
            <a:off x="533400" y="457200"/>
            <a:ext cx="8305800" cy="3505200"/>
          </a:xfrm>
        </p:spPr>
        <p:txBody>
          <a:bodyPr/>
          <a:lstStyle/>
          <a:p>
            <a:pPr eaLnBrk="1" hangingPunct="1"/>
            <a:r>
              <a:rPr lang="en-US" sz="6600">
                <a:solidFill>
                  <a:srgbClr val="CC0000"/>
                </a:solidFill>
                <a:latin typeface="Tempus Sans ITC" charset="0"/>
                <a:ea typeface="ＭＳ Ｐゴシック" charset="0"/>
              </a:rPr>
              <a:t>Những sự thực lý thú</a:t>
            </a:r>
            <a:endParaRPr lang="en-US" sz="3600">
              <a:latin typeface="Times New Roman"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
        <p:nvSpPr>
          <p:cNvPr id="9219" name="Line 6"/>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Text Box 7"/>
          <p:cNvSpPr txBox="1">
            <a:spLocks noChangeArrowheads="1"/>
          </p:cNvSpPr>
          <p:nvPr/>
        </p:nvSpPr>
        <p:spPr bwMode="auto">
          <a:xfrm>
            <a:off x="457200" y="2209800"/>
            <a:ext cx="8229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chemeClr val="bg1"/>
                </a:solidFill>
                <a:latin typeface="Arial" charset="0"/>
              </a:rPr>
              <a:t>Micah and Micaiah</a:t>
            </a:r>
            <a:r>
              <a:rPr lang="en-US" sz="3600">
                <a:solidFill>
                  <a:schemeClr val="bg1"/>
                </a:solidFill>
                <a:latin typeface="Arial" charset="0"/>
              </a:rPr>
              <a:t> </a:t>
            </a:r>
          </a:p>
          <a:p>
            <a:pPr eaLnBrk="1" hangingPunct="1">
              <a:buFontTx/>
              <a:buChar char="•"/>
            </a:pPr>
            <a:r>
              <a:rPr lang="en-US" sz="3600">
                <a:solidFill>
                  <a:schemeClr val="bg1"/>
                </a:solidFill>
                <a:latin typeface="Arial" charset="0"/>
              </a:rPr>
              <a:t>Là tên tiếng Hy Lạp và La Tinh của sách </a:t>
            </a:r>
          </a:p>
          <a:p>
            <a:pPr eaLnBrk="1" hangingPunct="1">
              <a:buFontTx/>
              <a:buChar char="•"/>
            </a:pPr>
            <a:r>
              <a:rPr lang="en-US" sz="3600">
                <a:solidFill>
                  <a:schemeClr val="bg1"/>
                </a:solidFill>
                <a:latin typeface="Arial" charset="0"/>
              </a:rPr>
              <a:t>Là tên gọi ngắn của </a:t>
            </a:r>
            <a:r>
              <a:rPr lang="en-US" sz="6000" b="1">
                <a:solidFill>
                  <a:schemeClr val="bg1"/>
                </a:solidFill>
                <a:latin typeface="Bwhebb" charset="0"/>
                <a:cs typeface="Times New Roman" charset="0"/>
              </a:rPr>
              <a:t>Why&gt;k'm</a:t>
            </a:r>
            <a:r>
              <a:rPr lang="en-US" sz="6000">
                <a:solidFill>
                  <a:schemeClr val="bg1"/>
                </a:solidFill>
                <a:latin typeface="Arial" charset="0"/>
                <a:cs typeface="Times New Roman" charset="0"/>
              </a:rPr>
              <a:t> </a:t>
            </a:r>
            <a:r>
              <a:rPr lang="en-US" sz="3600">
                <a:solidFill>
                  <a:schemeClr val="bg1"/>
                </a:solidFill>
                <a:latin typeface="Arial" charset="0"/>
              </a:rPr>
              <a:t>(Michayahu) nghĩa là (</a:t>
            </a:r>
            <a:r>
              <a:rPr lang="ja-JP" altLang="en-US" sz="3600">
                <a:solidFill>
                  <a:schemeClr val="bg1"/>
                </a:solidFill>
                <a:latin typeface="Arial" charset="0"/>
              </a:rPr>
              <a:t>“</a:t>
            </a:r>
            <a:r>
              <a:rPr lang="en-US" sz="3600">
                <a:solidFill>
                  <a:schemeClr val="bg1"/>
                </a:solidFill>
                <a:latin typeface="Arial" charset="0"/>
              </a:rPr>
              <a:t>ai như Yahweh?</a:t>
            </a:r>
            <a:r>
              <a:rPr lang="ja-JP" altLang="en-US" sz="3600">
                <a:solidFill>
                  <a:schemeClr val="bg1"/>
                </a:solidFill>
                <a:latin typeface="Arial" charset="0"/>
              </a:rPr>
              <a:t>”</a:t>
            </a:r>
            <a:r>
              <a:rPr lang="en-US" sz="3600">
                <a:solidFill>
                  <a:schemeClr val="bg1"/>
                </a:solidFill>
                <a:latin typeface="Arial" charset="0"/>
              </a:rPr>
              <a:t>) trong 7:18</a:t>
            </a:r>
          </a:p>
        </p:txBody>
      </p:sp>
      <p:pic>
        <p:nvPicPr>
          <p:cNvPr id="9221" name="Picture 8"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9"/>
          <p:cNvSpPr>
            <a:spLocks noGrp="1" noChangeArrowheads="1"/>
          </p:cNvSpPr>
          <p:nvPr>
            <p:ph type="title" idx="4294967295"/>
          </p:nvPr>
        </p:nvSpPr>
        <p:spPr>
          <a:xfrm>
            <a:off x="0" y="1219200"/>
            <a:ext cx="7772400" cy="1143000"/>
          </a:xfrm>
        </p:spPr>
        <p:txBody>
          <a:bodyPr/>
          <a:lstStyle/>
          <a:p>
            <a:pPr eaLnBrk="1" hangingPunct="1"/>
            <a:r>
              <a:rPr lang="en-US" sz="4000" b="1" i="1">
                <a:solidFill>
                  <a:srgbClr val="FF9933"/>
                </a:solidFill>
                <a:latin typeface="Arial" charset="0"/>
                <a:ea typeface="ＭＳ Ｐゴシック" charset="0"/>
                <a:cs typeface="Arial" charset="0"/>
              </a:rPr>
              <a:t>Điều gì trong tên </a:t>
            </a:r>
            <a:r>
              <a:rPr lang="en-US" sz="6600">
                <a:solidFill>
                  <a:srgbClr val="FF9933"/>
                </a:solidFill>
                <a:latin typeface="Bwhebb" charset="0"/>
                <a:ea typeface="ＭＳ Ｐゴシック" charset="0"/>
                <a:cs typeface="Arial" charset="0"/>
              </a:rPr>
              <a:t>hk'ym</a:t>
            </a:r>
            <a:r>
              <a:rPr lang="en-US" sz="4000">
                <a:solidFill>
                  <a:srgbClr val="FF9933"/>
                </a:solidFill>
                <a:latin typeface="Bwhebb" charset="0"/>
                <a:ea typeface="ＭＳ Ｐゴシック" charset="0"/>
                <a:cs typeface="Arial" charset="0"/>
              </a:rPr>
              <a:t>i</a:t>
            </a:r>
            <a:r>
              <a:rPr lang="en-US" sz="4000" b="1" i="1">
                <a:solidFill>
                  <a:srgbClr val="FF9933"/>
                </a:solidFill>
                <a:latin typeface="Arial" charset="0"/>
                <a:ea typeface="ＭＳ Ｐゴシック" charset="0"/>
                <a:cs typeface="Arial" charset="0"/>
              </a:rPr>
              <a:t>?</a:t>
            </a:r>
            <a:endParaRPr lang="en-US" sz="4000">
              <a:latin typeface="Times New Roman"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box(out)">
                                      <p:cBhvr>
                                        <p:cTn id="7" dur="500"/>
                                        <p:tgtEl>
                                          <p:spTgt spid="102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box(out)">
                                      <p:cBhvr>
                                        <p:cTn id="12" dur="500"/>
                                        <p:tgtEl>
                                          <p:spTgt spid="102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box(out)">
                                      <p:cBhvr>
                                        <p:cTn id="17" dur="500"/>
                                        <p:tgtEl>
                                          <p:spTgt spid="102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Text Box 6"/>
          <p:cNvSpPr txBox="1">
            <a:spLocks noChangeArrowheads="1"/>
          </p:cNvSpPr>
          <p:nvPr/>
        </p:nvSpPr>
        <p:spPr bwMode="auto">
          <a:xfrm>
            <a:off x="457200" y="2209800"/>
            <a:ext cx="8686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pPr>
            <a:r>
              <a:rPr lang="en-US" sz="4000" b="1">
                <a:solidFill>
                  <a:schemeClr val="bg1"/>
                </a:solidFill>
                <a:latin typeface="Arial" charset="0"/>
              </a:rPr>
              <a:t>Theo niên đại: </a:t>
            </a:r>
          </a:p>
          <a:p>
            <a:pPr eaLnBrk="1" hangingPunct="1">
              <a:lnSpc>
                <a:spcPct val="120000"/>
              </a:lnSpc>
              <a:buFontTx/>
              <a:buChar char="•"/>
            </a:pPr>
            <a:r>
              <a:rPr lang="en-US" sz="4000">
                <a:solidFill>
                  <a:schemeClr val="bg1"/>
                </a:solidFill>
                <a:latin typeface="Arial" charset="0"/>
              </a:rPr>
              <a:t>Sách thứ 6 trong Mười Hai tiểu tiên tri của Kinh điển Hê-bơ-rơ </a:t>
            </a:r>
          </a:p>
          <a:p>
            <a:pPr eaLnBrk="1" hangingPunct="1">
              <a:lnSpc>
                <a:spcPct val="120000"/>
              </a:lnSpc>
              <a:buFontTx/>
              <a:buChar char="•"/>
            </a:pPr>
            <a:r>
              <a:rPr lang="en-US" sz="4000">
                <a:solidFill>
                  <a:schemeClr val="bg1"/>
                </a:solidFill>
                <a:latin typeface="Arial" charset="0"/>
              </a:rPr>
              <a:t>Sách thứ ba trong bản LXX</a:t>
            </a:r>
          </a:p>
        </p:txBody>
      </p:sp>
      <p:pic>
        <p:nvPicPr>
          <p:cNvPr id="10244"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8"/>
          <p:cNvSpPr>
            <a:spLocks noGrp="1" noChangeArrowheads="1"/>
          </p:cNvSpPr>
          <p:nvPr>
            <p:ph type="title" idx="4294967295"/>
          </p:nvPr>
        </p:nvSpPr>
        <p:spPr>
          <a:xfrm>
            <a:off x="381000" y="1295400"/>
            <a:ext cx="7772400" cy="1143000"/>
          </a:xfrm>
        </p:spPr>
        <p:txBody>
          <a:bodyPr/>
          <a:lstStyle/>
          <a:p>
            <a:pPr algn="l" eaLnBrk="1" hangingPunct="1"/>
            <a:r>
              <a:rPr lang="en-US" sz="4000" b="1" i="1">
                <a:solidFill>
                  <a:srgbClr val="FF9933"/>
                </a:solidFill>
                <a:latin typeface="Arial" charset="0"/>
                <a:ea typeface="ＭＳ Ｐゴシック" charset="0"/>
                <a:cs typeface="Arial" charset="0"/>
              </a:rPr>
              <a:t>Vị trí trong Kinh Điển?</a:t>
            </a:r>
            <a:endParaRPr lang="en-US" sz="4000">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box(out)">
                                      <p:cBhvr>
                                        <p:cTn id="7" dur="500"/>
                                        <p:tgtEl>
                                          <p:spTgt spid="112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box(out)">
                                      <p:cBhvr>
                                        <p:cTn id="12" dur="500"/>
                                        <p:tgtEl>
                                          <p:spTgt spid="1127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270">
                                            <p:txEl>
                                              <p:pRg st="2" end="2"/>
                                            </p:txEl>
                                          </p:spTgt>
                                        </p:tgtEl>
                                        <p:attrNameLst>
                                          <p:attrName>style.visibility</p:attrName>
                                        </p:attrNameLst>
                                      </p:cBhvr>
                                      <p:to>
                                        <p:strVal val="visible"/>
                                      </p:to>
                                    </p:set>
                                    <p:animEffect transition="in" filter="box(out)">
                                      <p:cBhvr>
                                        <p:cTn id="17" dur="500"/>
                                        <p:tgtEl>
                                          <p:spTgt spid="1127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81000" y="1158875"/>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11267" name="Line 4"/>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4" name="Rectangle 6"/>
          <p:cNvSpPr>
            <a:spLocks noChangeArrowheads="1"/>
          </p:cNvSpPr>
          <p:nvPr/>
        </p:nvSpPr>
        <p:spPr bwMode="auto">
          <a:xfrm>
            <a:off x="457200" y="2743200"/>
            <a:ext cx="8458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bg1"/>
                </a:solidFill>
                <a:latin typeface="Arial" charset="0"/>
              </a:rPr>
              <a:t>Tội lỗi của sự bất công trong xã hội liệt kê trong sách gồm đàn áp, ăn hối lộ giữa vòng các quan án, tiên tri và thầy tế lễ, bóc lột của người yếu thế, tham lam, lừa đảo, bạo lực và kiêu ngạo.</a:t>
            </a:r>
          </a:p>
        </p:txBody>
      </p:sp>
      <p:pic>
        <p:nvPicPr>
          <p:cNvPr id="11269" name="Picture 7" descr="cand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8"/>
          <p:cNvSpPr>
            <a:spLocks noGrp="1" noChangeArrowheads="1"/>
          </p:cNvSpPr>
          <p:nvPr>
            <p:ph type="title" idx="4294967295"/>
          </p:nvPr>
        </p:nvSpPr>
        <p:spPr>
          <a:xfrm>
            <a:off x="533400" y="1371600"/>
            <a:ext cx="7391400" cy="1143000"/>
          </a:xfrm>
        </p:spPr>
        <p:txBody>
          <a:bodyPr/>
          <a:lstStyle/>
          <a:p>
            <a:pPr algn="l" eaLnBrk="1" hangingPunct="1"/>
            <a:r>
              <a:rPr lang="en-US" sz="4000" b="1" i="1">
                <a:solidFill>
                  <a:srgbClr val="FF9933"/>
                </a:solidFill>
                <a:latin typeface="Arial" charset="0"/>
                <a:ea typeface="ＭＳ Ｐゴシック" charset="0"/>
                <a:cs typeface="Arial" charset="0"/>
              </a:rPr>
              <a:t>Mi-chê bênh vực người nghèo và người bị áp bức</a:t>
            </a:r>
            <a:endParaRPr lang="en-US" sz="4000">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additive="base">
                                        <p:cTn id="7" dur="500" fill="hold"/>
                                        <p:tgtEl>
                                          <p:spTgt spid="78854"/>
                                        </p:tgtEl>
                                        <p:attrNameLst>
                                          <p:attrName>ppt_x</p:attrName>
                                        </p:attrNameLst>
                                      </p:cBhvr>
                                      <p:tavLst>
                                        <p:tav tm="0">
                                          <p:val>
                                            <p:strVal val="0-#ppt_w/2"/>
                                          </p:val>
                                        </p:tav>
                                        <p:tav tm="100000">
                                          <p:val>
                                            <p:strVal val="#ppt_x"/>
                                          </p:val>
                                        </p:tav>
                                      </p:tavLst>
                                    </p:anim>
                                    <p:anim calcmode="lin" valueType="num">
                                      <p:cBhvr additive="base">
                                        <p:cTn id="8" dur="500" fill="hold"/>
                                        <p:tgtEl>
                                          <p:spTgt spid="788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81000" y="1736725"/>
            <a:ext cx="876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000" b="1" i="1">
              <a:solidFill>
                <a:srgbClr val="FF9933"/>
              </a:solidFill>
              <a:latin typeface="Arial" charset="0"/>
              <a:cs typeface="Arial" charset="0"/>
            </a:endParaRPr>
          </a:p>
        </p:txBody>
      </p:sp>
      <p:sp>
        <p:nvSpPr>
          <p:cNvPr id="12291"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Text Box 6"/>
          <p:cNvSpPr txBox="1">
            <a:spLocks noChangeArrowheads="1"/>
          </p:cNvSpPr>
          <p:nvPr/>
        </p:nvSpPr>
        <p:spPr bwMode="auto">
          <a:xfrm>
            <a:off x="457200" y="2286000"/>
            <a:ext cx="8458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chemeClr val="bg1"/>
                </a:solidFill>
                <a:latin typeface="Arial" charset="0"/>
              </a:rPr>
              <a:t>Một phần ba sách Mi-chê vạch trần tội lỗi của dân tộc ông, một phần ba khác minh họa hình phạt của Đức Chúa Trời ban ra và phần ba cuối cùng nói về hy vọng về sự phục hồi một khi kỷ luật chấm dứt.</a:t>
            </a:r>
          </a:p>
        </p:txBody>
      </p:sp>
      <p:pic>
        <p:nvPicPr>
          <p:cNvPr id="12293" name="Picture 9"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1"/>
          <p:cNvSpPr>
            <a:spLocks noGrp="1" noChangeArrowheads="1"/>
          </p:cNvSpPr>
          <p:nvPr>
            <p:ph type="title" idx="4294967295"/>
          </p:nvPr>
        </p:nvSpPr>
        <p:spPr>
          <a:xfrm>
            <a:off x="0" y="1219200"/>
            <a:ext cx="9144000" cy="1143000"/>
          </a:xfrm>
        </p:spPr>
        <p:txBody>
          <a:bodyPr/>
          <a:lstStyle/>
          <a:p>
            <a:pPr eaLnBrk="1" hangingPunct="1"/>
            <a:r>
              <a:rPr lang="en-US" sz="3600" b="1" i="1">
                <a:solidFill>
                  <a:srgbClr val="FF9933"/>
                </a:solidFill>
                <a:latin typeface="Arial" charset="0"/>
                <a:ea typeface="ＭＳ Ｐゴシック" charset="0"/>
                <a:cs typeface="Arial" charset="0"/>
              </a:rPr>
              <a:t>Vạch trần-đoán phạt—Phục hồi</a:t>
            </a:r>
            <a:endParaRPr lang="en-US" sz="4000">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box(out)">
                                      <p:cBhvr>
                                        <p:cTn id="7" dur="500"/>
                                        <p:tgtEl>
                                          <p:spTgt spid="12294">
                                            <p:txEl>
                                              <p:pRg st="0" end="0"/>
                                            </p:txEl>
                                          </p:spTgt>
                                        </p:tgtEl>
                                      </p:cBhvr>
                                    </p:animEffect>
                                  </p:childTnLst>
                                  <p:subTnLst>
                                    <p:set>
                                      <p:cBhvr override="childStyle">
                                        <p:cTn dur="1" fill="hold" display="0" masterRel="nextClick" afterEffect="1"/>
                                        <p:tgtEl>
                                          <p:spTgt spid="12294">
                                            <p:txEl>
                                              <p:pRg st="0" end="0"/>
                                            </p:txEl>
                                          </p:spTgt>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Text Box 6"/>
          <p:cNvSpPr txBox="1">
            <a:spLocks noChangeArrowheads="1"/>
          </p:cNvSpPr>
          <p:nvPr/>
        </p:nvSpPr>
        <p:spPr bwMode="auto">
          <a:xfrm>
            <a:off x="457200" y="2209800"/>
            <a:ext cx="84582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Tx/>
              <a:buChar char="•"/>
            </a:pPr>
            <a:r>
              <a:rPr lang="en-US" sz="3200">
                <a:solidFill>
                  <a:schemeClr val="bg1"/>
                </a:solidFill>
                <a:latin typeface="Arial" charset="0"/>
              </a:rPr>
              <a:t>Mi-chê 5:2 là lời tiên tri duy nhất của Cựu Ước báo trước về nơi sinh của Đấng Mết-si-a là Bết-lê-hem. </a:t>
            </a:r>
          </a:p>
          <a:p>
            <a:pPr eaLnBrk="1" hangingPunct="1">
              <a:lnSpc>
                <a:spcPct val="120000"/>
              </a:lnSpc>
              <a:buFontTx/>
              <a:buChar char="•"/>
            </a:pPr>
            <a:r>
              <a:rPr lang="en-US" sz="3200">
                <a:solidFill>
                  <a:schemeClr val="bg1"/>
                </a:solidFill>
                <a:latin typeface="Arial" charset="0"/>
              </a:rPr>
              <a:t>Mi-chê cũng đưa ra những lời mô tả đẹp đẽ về sự trị vì công chính của Đấng Christ trên toàn thế giới (2:12-13; 4:1-8; 5:4-5).</a:t>
            </a:r>
          </a:p>
        </p:txBody>
      </p:sp>
      <p:pic>
        <p:nvPicPr>
          <p:cNvPr id="13316"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8"/>
          <p:cNvSpPr>
            <a:spLocks noGrp="1" noChangeArrowheads="1"/>
          </p:cNvSpPr>
          <p:nvPr>
            <p:ph type="title" idx="4294967295"/>
          </p:nvPr>
        </p:nvSpPr>
        <p:spPr>
          <a:xfrm>
            <a:off x="533400" y="1295400"/>
            <a:ext cx="7772400" cy="1143000"/>
          </a:xfrm>
        </p:spPr>
        <p:txBody>
          <a:bodyPr/>
          <a:lstStyle/>
          <a:p>
            <a:pPr algn="l" eaLnBrk="1" hangingPunct="1"/>
            <a:r>
              <a:rPr lang="en-US" sz="4000" b="1" i="1">
                <a:solidFill>
                  <a:srgbClr val="FF9933"/>
                </a:solidFill>
                <a:latin typeface="Arial" charset="0"/>
                <a:ea typeface="ＭＳ Ｐゴシック" charset="0"/>
                <a:cs typeface="Arial" charset="0"/>
              </a:rPr>
              <a:t>Đấng Christ trong Mi-chê</a:t>
            </a:r>
            <a:endParaRPr lang="en-US" sz="4000">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box(out)">
                                      <p:cBhvr>
                                        <p:cTn id="7" dur="500"/>
                                        <p:tgtEl>
                                          <p:spTgt spid="133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8">
                                            <p:txEl>
                                              <p:pRg st="1" end="1"/>
                                            </p:txEl>
                                          </p:spTgt>
                                        </p:tgtEl>
                                        <p:attrNameLst>
                                          <p:attrName>style.visibility</p:attrName>
                                        </p:attrNameLst>
                                      </p:cBhvr>
                                      <p:to>
                                        <p:strVal val="visible"/>
                                      </p:to>
                                    </p:set>
                                    <p:animEffect transition="in" filter="box(out)">
                                      <p:cBhvr>
                                        <p:cTn id="12" dur="500"/>
                                        <p:tgtEl>
                                          <p:spTgt spid="1331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3810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1029"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594" name="Object 2"/>
          <p:cNvGraphicFramePr>
            <a:graphicFrameLocks noChangeAspect="1"/>
          </p:cNvGraphicFramePr>
          <p:nvPr/>
        </p:nvGraphicFramePr>
        <p:xfrm>
          <a:off x="-34925" y="1854200"/>
          <a:ext cx="9213850" cy="4900613"/>
        </p:xfrm>
        <a:graphic>
          <a:graphicData uri="http://schemas.openxmlformats.org/presentationml/2006/ole">
            <mc:AlternateContent xmlns:mc="http://schemas.openxmlformats.org/markup-compatibility/2006">
              <mc:Choice xmlns:v="urn:schemas-microsoft-com:vml" Requires="v">
                <p:oleObj spid="_x0000_s1039" name="Document" r:id="rId4" imgW="5888736" imgH="3148584" progId="Word.Document.8">
                  <p:embed/>
                </p:oleObj>
              </mc:Choice>
              <mc:Fallback>
                <p:oleObj name="Document" r:id="rId4" imgW="5888736" imgH="3148584"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854200"/>
                        <a:ext cx="9213850"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0" name="Picture 259" descr="candl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60"/>
          <p:cNvSpPr>
            <a:spLocks noGrp="1" noChangeArrowheads="1"/>
          </p:cNvSpPr>
          <p:nvPr>
            <p:ph type="title" idx="4294967295"/>
          </p:nvPr>
        </p:nvSpPr>
        <p:spPr>
          <a:xfrm>
            <a:off x="381000" y="838200"/>
            <a:ext cx="7772400" cy="762000"/>
          </a:xfrm>
        </p:spPr>
        <p:txBody>
          <a:bodyPr/>
          <a:lstStyle/>
          <a:p>
            <a:pPr algn="l" eaLnBrk="1" hangingPunct="1"/>
            <a:r>
              <a:rPr lang="en-US" b="1" i="1">
                <a:solidFill>
                  <a:srgbClr val="FF9933"/>
                </a:solidFill>
                <a:latin typeface="Arial" charset="0"/>
                <a:ea typeface="ＭＳ Ｐゴシック" charset="0"/>
                <a:cs typeface="Arial" charset="0"/>
              </a:rPr>
              <a:t>Mini-Ê-sai</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4594"/>
                                        </p:tgtEl>
                                        <p:attrNameLst>
                                          <p:attrName>style.visibility</p:attrName>
                                        </p:attrNameLst>
                                      </p:cBhvr>
                                      <p:to>
                                        <p:strVal val="visible"/>
                                      </p:to>
                                    </p:set>
                                    <p:anim calcmode="lin" valueType="num">
                                      <p:cBhvr>
                                        <p:cTn id="7" dur="500" fill="hold"/>
                                        <p:tgtEl>
                                          <p:spTgt spid="14594"/>
                                        </p:tgtEl>
                                        <p:attrNameLst>
                                          <p:attrName>ppt_w</p:attrName>
                                        </p:attrNameLst>
                                      </p:cBhvr>
                                      <p:tavLst>
                                        <p:tav tm="0">
                                          <p:val>
                                            <p:fltVal val="0"/>
                                          </p:val>
                                        </p:tav>
                                        <p:tav tm="100000">
                                          <p:val>
                                            <p:strVal val="#ppt_w"/>
                                          </p:val>
                                        </p:tav>
                                      </p:tavLst>
                                    </p:anim>
                                    <p:anim calcmode="lin" valueType="num">
                                      <p:cBhvr>
                                        <p:cTn id="8" dur="500" fill="hold"/>
                                        <p:tgtEl>
                                          <p:spTgt spid="145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14339"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Text Box 6"/>
          <p:cNvSpPr txBox="1">
            <a:spLocks noChangeArrowheads="1"/>
          </p:cNvSpPr>
          <p:nvPr/>
        </p:nvSpPr>
        <p:spPr bwMode="auto">
          <a:xfrm>
            <a:off x="304800" y="2209800"/>
            <a:ext cx="906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pPr>
            <a:r>
              <a:rPr lang="en-US" sz="3200">
                <a:solidFill>
                  <a:schemeClr val="bg1"/>
                </a:solidFill>
                <a:latin typeface="Arial" charset="0"/>
              </a:rPr>
              <a:t>Mi-chê có sự lời tiên báo cân đối nhất trong các sách tiên tri.  Nói trước về</a:t>
            </a:r>
            <a:r>
              <a:rPr lang="en-US" sz="3600">
                <a:solidFill>
                  <a:schemeClr val="bg1"/>
                </a:solidFill>
                <a:latin typeface="Arial" charset="0"/>
              </a:rPr>
              <a:t>:</a:t>
            </a:r>
          </a:p>
        </p:txBody>
      </p:sp>
      <p:pic>
        <p:nvPicPr>
          <p:cNvPr id="14341"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381000" y="3581400"/>
            <a:ext cx="8686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buFontTx/>
              <a:buChar char="•"/>
            </a:pPr>
            <a:r>
              <a:rPr lang="en-US" sz="3200">
                <a:solidFill>
                  <a:schemeClr val="bg1"/>
                </a:solidFill>
                <a:latin typeface="Arial" charset="0"/>
              </a:rPr>
              <a:t>Sự sụp đổ của Sa-ma-ri và Giê-ru-sa-lem </a:t>
            </a:r>
          </a:p>
          <a:p>
            <a:pPr eaLnBrk="1" hangingPunct="1">
              <a:lnSpc>
                <a:spcPct val="110000"/>
              </a:lnSpc>
              <a:buFontTx/>
              <a:buChar char="•"/>
            </a:pPr>
            <a:r>
              <a:rPr lang="en-US" sz="3200">
                <a:solidFill>
                  <a:schemeClr val="bg1"/>
                </a:solidFill>
                <a:latin typeface="Arial" charset="0"/>
              </a:rPr>
              <a:t>Sự phục hồi tương lai qua sự hướng dẫn dân sót vào thời đại của Đấng Mết-si-a</a:t>
            </a:r>
          </a:p>
        </p:txBody>
      </p:sp>
      <p:sp>
        <p:nvSpPr>
          <p:cNvPr id="14343" name="Rectangle 9"/>
          <p:cNvSpPr>
            <a:spLocks noGrp="1" noChangeArrowheads="1"/>
          </p:cNvSpPr>
          <p:nvPr>
            <p:ph type="title" idx="4294967295"/>
          </p:nvPr>
        </p:nvSpPr>
        <p:spPr>
          <a:xfrm>
            <a:off x="381000" y="1143000"/>
            <a:ext cx="7772400" cy="1143000"/>
          </a:xfrm>
        </p:spPr>
        <p:txBody>
          <a:bodyPr/>
          <a:lstStyle/>
          <a:p>
            <a:pPr algn="l" eaLnBrk="1" hangingPunct="1"/>
            <a:r>
              <a:rPr lang="en-US" b="1" i="1">
                <a:solidFill>
                  <a:srgbClr val="FF9933"/>
                </a:solidFill>
                <a:latin typeface="Arial" charset="0"/>
                <a:ea typeface="ＭＳ Ｐゴシック" charset="0"/>
                <a:cs typeface="Arial" charset="0"/>
              </a:rPr>
              <a:t>Những tiên báo nhấn mạnh</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box(out)">
                                      <p:cBhvr>
                                        <p:cTn id="7" dur="500"/>
                                        <p:tgtEl>
                                          <p:spTgt spid="163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Effect transition="in" filter="box(out)">
                                      <p:cBhvr>
                                        <p:cTn id="12" dur="500"/>
                                        <p:tgtEl>
                                          <p:spTgt spid="1639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92">
                                            <p:txEl>
                                              <p:pRg st="1" end="1"/>
                                            </p:txEl>
                                          </p:spTgt>
                                        </p:tgtEl>
                                        <p:attrNameLst>
                                          <p:attrName>style.visibility</p:attrName>
                                        </p:attrNameLst>
                                      </p:cBhvr>
                                      <p:to>
                                        <p:strVal val="visible"/>
                                      </p:to>
                                    </p:set>
                                    <p:animEffect transition="in" filter="box(out)">
                                      <p:cBhvr>
                                        <p:cTn id="17" dur="500"/>
                                        <p:tgtEl>
                                          <p:spTgt spid="16392">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autoUpdateAnimBg="0"/>
      <p:bldP spid="1639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15363"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Text Box 6"/>
          <p:cNvSpPr txBox="1">
            <a:spLocks noChangeArrowheads="1"/>
          </p:cNvSpPr>
          <p:nvPr/>
        </p:nvSpPr>
        <p:spPr bwMode="auto">
          <a:xfrm>
            <a:off x="457200" y="2209800"/>
            <a:ext cx="8229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pPr>
            <a:r>
              <a:rPr lang="en-US" sz="3200">
                <a:solidFill>
                  <a:schemeClr val="bg1"/>
                </a:solidFill>
                <a:latin typeface="Arial" charset="0"/>
              </a:rPr>
              <a:t>Mi-chê 6:1-8  mô tả Đức Chúa Trời buộc tội dân Ngài vì vi phạm giao ước.  Điều này được trình bày trước những nhân chứng đầu tiên, các núi và nhắc nhở họ về </a:t>
            </a:r>
            <a:r>
              <a:rPr lang="ja-JP" altLang="en-US" sz="3200">
                <a:solidFill>
                  <a:schemeClr val="bg1"/>
                </a:solidFill>
                <a:latin typeface="Arial" charset="0"/>
              </a:rPr>
              <a:t>‘</a:t>
            </a:r>
            <a:r>
              <a:rPr lang="en-US" sz="3200">
                <a:solidFill>
                  <a:schemeClr val="bg1"/>
                </a:solidFill>
                <a:latin typeface="Arial" charset="0"/>
              </a:rPr>
              <a:t>hành động cứu rỗi của Yahweh.</a:t>
            </a:r>
            <a:r>
              <a:rPr lang="ja-JP" altLang="en-US" sz="3200">
                <a:solidFill>
                  <a:schemeClr val="bg1"/>
                </a:solidFill>
                <a:latin typeface="Arial" charset="0"/>
              </a:rPr>
              <a:t>”</a:t>
            </a:r>
            <a:endParaRPr lang="en-US" sz="3200">
              <a:solidFill>
                <a:schemeClr val="bg1"/>
              </a:solidFill>
              <a:latin typeface="Arial" charset="0"/>
            </a:endParaRPr>
          </a:p>
        </p:txBody>
      </p:sp>
      <p:pic>
        <p:nvPicPr>
          <p:cNvPr id="15365"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8"/>
          <p:cNvSpPr>
            <a:spLocks noGrp="1" noChangeArrowheads="1"/>
          </p:cNvSpPr>
          <p:nvPr>
            <p:ph type="title" idx="4294967295"/>
          </p:nvPr>
        </p:nvSpPr>
        <p:spPr>
          <a:xfrm>
            <a:off x="381000" y="1295400"/>
            <a:ext cx="7772400" cy="1143000"/>
          </a:xfrm>
        </p:spPr>
        <p:txBody>
          <a:bodyPr/>
          <a:lstStyle/>
          <a:p>
            <a:pPr algn="l" eaLnBrk="1" hangingPunct="1"/>
            <a:r>
              <a:rPr lang="en-US" b="1" i="1">
                <a:solidFill>
                  <a:srgbClr val="FF9933"/>
                </a:solidFill>
                <a:latin typeface="Arial" charset="0"/>
                <a:ea typeface="ＭＳ Ｐゴシック" charset="0"/>
                <a:cs typeface="Arial" charset="0"/>
              </a:rPr>
              <a:t>Phiên tòa kịch tính</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box(out)">
                                      <p:cBhvr>
                                        <p:cTn id="7" dur="500"/>
                                        <p:tgtEl>
                                          <p:spTgt spid="1741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77827" name="Text Box 3"/>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Walk Through The Bible </a:t>
            </a:r>
            <a:r>
              <a:rPr lang="en-US" b="1">
                <a:solidFill>
                  <a:schemeClr val="bg1"/>
                </a:solidFill>
                <a:cs typeface="Times New Roman" charset="0"/>
              </a:rPr>
              <a:t>©</a:t>
            </a:r>
            <a:r>
              <a:rPr lang="en-US" b="1">
                <a:solidFill>
                  <a:schemeClr val="bg1"/>
                </a:solidFill>
              </a:rPr>
              <a:t>1989</a:t>
            </a:r>
          </a:p>
        </p:txBody>
      </p:sp>
      <p:sp>
        <p:nvSpPr>
          <p:cNvPr id="77828" name="Text Box 4"/>
          <p:cNvSpPr txBox="1">
            <a:spLocks noChangeArrowheads="1"/>
          </p:cNvSpPr>
          <p:nvPr/>
        </p:nvSpPr>
        <p:spPr bwMode="auto">
          <a:xfrm>
            <a:off x="381000" y="76200"/>
            <a:ext cx="5486400" cy="823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endParaRPr lang="en-US" sz="4800" b="1">
              <a:solidFill>
                <a:schemeClr val="bg1"/>
              </a:solidFill>
              <a:latin typeface="Times New Roman" pitchFamily="24" charset="0"/>
              <a:ea typeface="+mn-ea"/>
              <a:cs typeface="+mn-cs"/>
            </a:endParaRPr>
          </a:p>
        </p:txBody>
      </p:sp>
      <p:sp>
        <p:nvSpPr>
          <p:cNvPr id="77829" name="Text Box 5"/>
          <p:cNvSpPr txBox="1">
            <a:spLocks noChangeArrowheads="1"/>
          </p:cNvSpPr>
          <p:nvPr/>
        </p:nvSpPr>
        <p:spPr bwMode="auto">
          <a:xfrm>
            <a:off x="3429000" y="76200"/>
            <a:ext cx="5334000" cy="823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50000"/>
              </a:spcBef>
              <a:defRPr/>
            </a:pPr>
            <a:r>
              <a:rPr lang="en-US" sz="4800" b="1" i="1">
                <a:solidFill>
                  <a:schemeClr val="bg1"/>
                </a:solidFill>
                <a:latin typeface="Times New Roman" pitchFamily="18" charset="0"/>
                <a:ea typeface="ＭＳ Ｐゴシック" pitchFamily="34" charset="-128"/>
                <a:cs typeface="+mn-cs"/>
              </a:rPr>
              <a:t>Mi-chê</a:t>
            </a:r>
          </a:p>
        </p:txBody>
      </p:sp>
      <p:pic>
        <p:nvPicPr>
          <p:cNvPr id="16390" name="Picture 6" descr="Mic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295400"/>
            <a:ext cx="58578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7"/>
          <p:cNvSpPr>
            <a:spLocks noGrp="1" noChangeArrowheads="1"/>
          </p:cNvSpPr>
          <p:nvPr>
            <p:ph type="title" idx="4294967295"/>
          </p:nvPr>
        </p:nvSpPr>
        <p:spPr>
          <a:xfrm>
            <a:off x="0" y="0"/>
            <a:ext cx="5562600" cy="914400"/>
          </a:xfrm>
          <a:effectLst>
            <a:outerShdw blurRad="63500" dist="35921" dir="2700000" algn="ctr" rotWithShape="0">
              <a:schemeClr val="tx1">
                <a:alpha val="74997"/>
              </a:schemeClr>
            </a:outerShdw>
          </a:effectLst>
        </p:spPr>
        <p:txBody>
          <a:bodyPr/>
          <a:lstStyle/>
          <a:p>
            <a:pPr eaLnBrk="1" hangingPunct="1"/>
            <a:r>
              <a:rPr lang="ja-JP" altLang="en-US" sz="4800">
                <a:solidFill>
                  <a:schemeClr val="bg1"/>
                </a:solidFill>
                <a:latin typeface="Tahoma" charset="0"/>
                <a:ea typeface="ＭＳ Ｐゴシック" charset="0"/>
              </a:rPr>
              <a:t>“</a:t>
            </a:r>
            <a:r>
              <a:rPr lang="en-US" sz="4800">
                <a:solidFill>
                  <a:schemeClr val="bg1"/>
                </a:solidFill>
                <a:latin typeface="Tahoma" charset="0"/>
                <a:ea typeface="ＭＳ Ｐゴシック" charset="0"/>
              </a:rPr>
              <a:t>Ngày tại tòa</a:t>
            </a:r>
            <a:r>
              <a:rPr lang="ja-JP" altLang="en-US" sz="4800">
                <a:solidFill>
                  <a:schemeClr val="bg1"/>
                </a:solidFill>
                <a:latin typeface="Tahoma" charset="0"/>
                <a:ea typeface="ＭＳ Ｐゴシック" charset="0"/>
              </a:rPr>
              <a:t>”</a:t>
            </a:r>
            <a:r>
              <a:rPr lang="en-US" sz="4800" b="1">
                <a:solidFill>
                  <a:schemeClr val="bg1"/>
                </a:solidFill>
                <a:latin typeface="Times New Roman" charset="0"/>
                <a:ea typeface="ＭＳ Ｐゴシック" charset="0"/>
              </a:rPr>
              <a:t> </a:t>
            </a:r>
            <a:endParaRPr lang="en-US">
              <a:latin typeface="Times New Roman" charset="0"/>
              <a:ea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3000"/>
                                  </p:stCondLst>
                                  <p:endCondLst>
                                    <p:cond evt="begin" delay="0">
                                      <p:tn val="5"/>
                                    </p:cond>
                                  </p:endCondLst>
                                  <p:childTnLst>
                                    <p:set>
                                      <p:cBhvr>
                                        <p:cTn id="6" dur="1" fill="hold">
                                          <p:stCondLst>
                                            <p:cond delay="0"/>
                                          </p:stCondLst>
                                        </p:cTn>
                                        <p:tgtEl>
                                          <p:spTgt spid="77828"/>
                                        </p:tgtEl>
                                        <p:attrNameLst>
                                          <p:attrName>style.visibility</p:attrName>
                                        </p:attrNameLst>
                                      </p:cBhvr>
                                      <p:to>
                                        <p:strVal val="visible"/>
                                      </p:to>
                                    </p:set>
                                    <p:animEffect transition="in" filter="dissolve">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solidFill>
                <a:srgbClr val="000000"/>
              </a:solidFill>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Từ</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Khóa</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2134544"/>
            <a:ext cx="9144000" cy="19891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9600" b="1" dirty="0" err="1">
                <a:solidFill>
                  <a:srgbClr val="FFFFFF"/>
                </a:solidFill>
                <a:effectLst>
                  <a:glow rad="127000">
                    <a:srgbClr val="000000"/>
                  </a:glow>
                </a:effectLst>
                <a:latin typeface="Arial" charset="0"/>
                <a:ea typeface="ＭＳ Ｐゴシック" charset="0"/>
                <a:cs typeface="ＭＳ Ｐゴシック" charset="0"/>
              </a:rPr>
              <a:t>bóc</a:t>
            </a:r>
            <a:r>
              <a:rPr lang="en-US" sz="9600" b="1" dirty="0">
                <a:solidFill>
                  <a:srgbClr val="FFFFFF"/>
                </a:solidFill>
                <a:effectLst>
                  <a:glow rad="127000">
                    <a:srgbClr val="000000"/>
                  </a:glow>
                </a:effectLst>
                <a:latin typeface="Arial" charset="0"/>
                <a:ea typeface="ＭＳ Ｐゴシック" charset="0"/>
                <a:cs typeface="ＭＳ Ｐゴシック" charset="0"/>
              </a:rPr>
              <a:t> </a:t>
            </a:r>
            <a:r>
              <a:rPr lang="en-US" sz="9600" b="1" dirty="0" err="1">
                <a:solidFill>
                  <a:srgbClr val="FFFFFF"/>
                </a:solidFill>
                <a:effectLst>
                  <a:glow rad="127000">
                    <a:srgbClr val="000000"/>
                  </a:glow>
                </a:effectLst>
                <a:latin typeface="Arial" charset="0"/>
                <a:ea typeface="ＭＳ Ｐゴシック" charset="0"/>
                <a:cs typeface="ＭＳ Ｐゴシック" charset="0"/>
              </a:rPr>
              <a:t>lột</a:t>
            </a:r>
            <a:endParaRPr lang="en-US" sz="96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err="1">
                <a:solidFill>
                  <a:srgbClr val="FFFFFF"/>
                </a:solidFill>
                <a:effectLst>
                  <a:glow rad="127000">
                    <a:srgbClr val="000000"/>
                  </a:glow>
                </a:effectLst>
                <a:latin typeface="Arial" charset="0"/>
                <a:ea typeface="ＭＳ Ｐゴシック" charset="0"/>
                <a:cs typeface="ＭＳ Ｐゴシック" charset="0"/>
              </a:rPr>
              <a:t>Mi-chê</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363170" y="65344"/>
            <a:ext cx="6981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615</a:t>
            </a:r>
          </a:p>
          <a:p>
            <a:pPr algn="ctr" defTabSz="457200" fontAlgn="auto">
              <a:spcBef>
                <a:spcPts val="0"/>
              </a:spcBef>
              <a:spcAft>
                <a:spcPts val="0"/>
              </a:spcAft>
            </a:pPr>
            <a:r>
              <a:rPr lang="en-US" altLang="zh-CN" b="1" dirty="0">
                <a:solidFill>
                  <a:prstClr val="white"/>
                </a:solidFill>
                <a:effectLst>
                  <a:outerShdw blurRad="50800" dist="38100" dir="2700000" algn="tl" rotWithShape="0">
                    <a:srgbClr val="000000">
                      <a:alpha val="96000"/>
                    </a:srgbClr>
                  </a:outerShdw>
                </a:effectLst>
                <a:latin typeface="Arial"/>
                <a:cs typeface="Arial"/>
              </a:rPr>
              <a:t>343</a:t>
            </a:r>
          </a:p>
        </p:txBody>
      </p:sp>
    </p:spTree>
    <p:extLst>
      <p:ext uri="{BB962C8B-B14F-4D97-AF65-F5344CB8AC3E}">
        <p14:creationId xmlns:p14="http://schemas.microsoft.com/office/powerpoint/2010/main" val="2269594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17411"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Text Box 6"/>
          <p:cNvSpPr txBox="1">
            <a:spLocks noChangeArrowheads="1"/>
          </p:cNvSpPr>
          <p:nvPr/>
        </p:nvSpPr>
        <p:spPr bwMode="auto">
          <a:xfrm>
            <a:off x="457200" y="2543175"/>
            <a:ext cx="86868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pPr>
            <a:r>
              <a:rPr lang="en-US" sz="3600">
                <a:solidFill>
                  <a:schemeClr val="bg1"/>
                </a:solidFill>
                <a:latin typeface="Arial" charset="0"/>
              </a:rPr>
              <a:t>Mi-chê 1:1 cung cấp những thông tin hữu ích về tác quyền của sách, niên đại, mục đích và hoàn cảnh.</a:t>
            </a:r>
          </a:p>
        </p:txBody>
      </p:sp>
      <p:pic>
        <p:nvPicPr>
          <p:cNvPr id="17413"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Grp="1" noChangeArrowheads="1"/>
          </p:cNvSpPr>
          <p:nvPr>
            <p:ph type="title" idx="4294967295"/>
          </p:nvPr>
        </p:nvSpPr>
        <p:spPr>
          <a:xfrm>
            <a:off x="381000" y="1371600"/>
            <a:ext cx="7772400" cy="1143000"/>
          </a:xfrm>
        </p:spPr>
        <p:txBody>
          <a:bodyPr/>
          <a:lstStyle/>
          <a:p>
            <a:pPr algn="l" eaLnBrk="1" hangingPunct="1"/>
            <a:r>
              <a:rPr lang="en-US" b="1" i="1">
                <a:solidFill>
                  <a:srgbClr val="FF9933"/>
                </a:solidFill>
                <a:latin typeface="Arial" charset="0"/>
                <a:ea typeface="ＭＳ Ｐゴシック" charset="0"/>
                <a:cs typeface="Arial" charset="0"/>
              </a:rPr>
              <a:t>Nội chứng </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box(out)">
                                      <p:cBhvr>
                                        <p:cTn id="7" dur="500"/>
                                        <p:tgtEl>
                                          <p:spTgt spid="184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18435"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Text Box 6"/>
          <p:cNvSpPr txBox="1">
            <a:spLocks noChangeArrowheads="1"/>
          </p:cNvSpPr>
          <p:nvPr/>
        </p:nvSpPr>
        <p:spPr bwMode="auto">
          <a:xfrm>
            <a:off x="457200" y="2681288"/>
            <a:ext cx="822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lnSpc>
                <a:spcPct val="120000"/>
              </a:lnSpc>
            </a:pPr>
            <a:r>
              <a:rPr lang="en-US" sz="4000">
                <a:solidFill>
                  <a:schemeClr val="bg1"/>
                </a:solidFill>
                <a:latin typeface="Arial" charset="0"/>
              </a:rPr>
              <a:t>Mi-chê người Mô-sê-rết</a:t>
            </a:r>
          </a:p>
        </p:txBody>
      </p:sp>
      <p:pic>
        <p:nvPicPr>
          <p:cNvPr id="18437"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8"/>
          <p:cNvSpPr>
            <a:spLocks noGrp="1" noChangeArrowheads="1"/>
          </p:cNvSpPr>
          <p:nvPr>
            <p:ph type="title" idx="4294967295"/>
          </p:nvPr>
        </p:nvSpPr>
        <p:spPr>
          <a:xfrm>
            <a:off x="381000" y="1614488"/>
            <a:ext cx="7772400" cy="1143000"/>
          </a:xfrm>
          <a:noFill/>
        </p:spPr>
        <p:txBody>
          <a:bodyPr/>
          <a:lstStyle/>
          <a:p>
            <a:pPr algn="l" eaLnBrk="1" hangingPunct="1"/>
            <a:r>
              <a:rPr lang="en-US" b="1" i="1">
                <a:solidFill>
                  <a:srgbClr val="FF9933"/>
                </a:solidFill>
                <a:latin typeface="Arial" charset="0"/>
                <a:ea typeface="ＭＳ Ｐゴシック" charset="0"/>
                <a:cs typeface="Arial" charset="0"/>
              </a:rPr>
              <a:t>Tác giả</a:t>
            </a: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box(out)">
                                      <p:cBhvr>
                                        <p:cTn id="7" dur="500"/>
                                        <p:tgtEl>
                                          <p:spTgt spid="194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9458"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Text Box 6"/>
          <p:cNvSpPr txBox="1">
            <a:spLocks noChangeArrowheads="1"/>
          </p:cNvSpPr>
          <p:nvPr/>
        </p:nvSpPr>
        <p:spPr bwMode="auto">
          <a:xfrm>
            <a:off x="457200" y="2057400"/>
            <a:ext cx="82296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8463" indent="-3984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lnSpc>
                <a:spcPct val="120000"/>
              </a:lnSpc>
              <a:buFontTx/>
              <a:buChar char="•"/>
            </a:pPr>
            <a:r>
              <a:rPr lang="en-US" sz="3600">
                <a:solidFill>
                  <a:schemeClr val="bg1"/>
                </a:solidFill>
                <a:latin typeface="Arial" charset="0"/>
              </a:rPr>
              <a:t>Nói tiên tri dưới thời Giô-tham (739-731), A-cha (735-715), Ê-xê-chia (715-686). </a:t>
            </a:r>
          </a:p>
          <a:p>
            <a:pPr eaLnBrk="1" hangingPunct="1">
              <a:lnSpc>
                <a:spcPct val="120000"/>
              </a:lnSpc>
              <a:buFontTx/>
              <a:buChar char="•"/>
            </a:pPr>
            <a:r>
              <a:rPr lang="en-US" sz="3600">
                <a:solidFill>
                  <a:schemeClr val="bg1"/>
                </a:solidFill>
                <a:latin typeface="Arial" charset="0"/>
              </a:rPr>
              <a:t>Niên đại những lời tiên tri của ông vì thế trong khoảng từ 735-710 TC.</a:t>
            </a:r>
          </a:p>
        </p:txBody>
      </p:sp>
      <p:pic>
        <p:nvPicPr>
          <p:cNvPr id="19460"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8"/>
          <p:cNvSpPr>
            <a:spLocks noGrp="1" noChangeArrowheads="1"/>
          </p:cNvSpPr>
          <p:nvPr>
            <p:ph type="title" idx="4294967295"/>
          </p:nvPr>
        </p:nvSpPr>
        <p:spPr>
          <a:xfrm>
            <a:off x="609600" y="1295400"/>
            <a:ext cx="7772400" cy="762000"/>
          </a:xfrm>
          <a:noFill/>
        </p:spPr>
        <p:txBody>
          <a:bodyPr anchor="t">
            <a:spAutoFit/>
          </a:bodyPr>
          <a:lstStyle/>
          <a:p>
            <a:pPr algn="l" eaLnBrk="1" hangingPunct="1"/>
            <a:r>
              <a:rPr lang="en-US" b="1" i="1">
                <a:solidFill>
                  <a:srgbClr val="FF9933"/>
                </a:solidFill>
                <a:latin typeface="Arial" charset="0"/>
                <a:ea typeface="ＭＳ Ｐゴシック" charset="0"/>
                <a:cs typeface="Arial" charset="0"/>
              </a:rPr>
              <a:t>Niên đại</a:t>
            </a: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box(out)">
                                      <p:cBhvr>
                                        <p:cTn id="7" dur="500"/>
                                        <p:tgtEl>
                                          <p:spTgt spid="204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6">
                                            <p:txEl>
                                              <p:pRg st="1" end="1"/>
                                            </p:txEl>
                                          </p:spTgt>
                                        </p:tgtEl>
                                        <p:attrNameLst>
                                          <p:attrName>style.visibility</p:attrName>
                                        </p:attrNameLst>
                                      </p:cBhvr>
                                      <p:to>
                                        <p:strVal val="visible"/>
                                      </p:to>
                                    </p:set>
                                    <p:animEffect transition="in" filter="box(out)">
                                      <p:cBhvr>
                                        <p:cTn id="12" dur="500"/>
                                        <p:tgtEl>
                                          <p:spTgt spid="2048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l="1042" t="2849" r="626" b="2280"/>
          <a:stretch>
            <a:fillRect/>
          </a:stretch>
        </p:blipFill>
        <p:spPr bwMode="auto">
          <a:xfrm>
            <a:off x="95250" y="465138"/>
            <a:ext cx="904875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title" idx="4294967295"/>
          </p:nvPr>
        </p:nvSpPr>
        <p:spPr>
          <a:xfrm>
            <a:off x="457200" y="3886200"/>
            <a:ext cx="7772400" cy="1143000"/>
          </a:xfrm>
        </p:spPr>
        <p:txBody>
          <a:bodyPr/>
          <a:lstStyle/>
          <a:p>
            <a:pPr eaLnBrk="1" hangingPunct="1"/>
            <a:r>
              <a:rPr lang="en-US">
                <a:latin typeface="Times New Roman" charset="0"/>
                <a:ea typeface="ＭＳ Ｐゴシック" charset="0"/>
              </a:rPr>
              <a:t>Dòng thời gian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457200" y="2024063"/>
            <a:ext cx="8229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lnSpc>
                <a:spcPct val="130000"/>
              </a:lnSpc>
            </a:pPr>
            <a:r>
              <a:rPr lang="en-US" sz="2800" b="1">
                <a:solidFill>
                  <a:schemeClr val="bg1"/>
                </a:solidFill>
                <a:latin typeface="Arial Narrow" charset="0"/>
              </a:rPr>
              <a:t>(</a:t>
            </a:r>
            <a:r>
              <a:rPr lang="en-US" sz="2800">
                <a:solidFill>
                  <a:schemeClr val="bg1"/>
                </a:solidFill>
                <a:latin typeface="Arial Narrow" charset="0"/>
              </a:rPr>
              <a:t>2 Vua 15:32-19:37; 2 Sử. 27:1-32:23)</a:t>
            </a:r>
            <a:r>
              <a:rPr lang="en-US" sz="3600">
                <a:solidFill>
                  <a:schemeClr val="bg1"/>
                </a:solidFill>
                <a:latin typeface="Arial" charset="0"/>
              </a:rPr>
              <a:t>  </a:t>
            </a:r>
          </a:p>
          <a:p>
            <a:pPr algn="just" eaLnBrk="1" hangingPunct="1">
              <a:lnSpc>
                <a:spcPct val="130000"/>
              </a:lnSpc>
              <a:buFontTx/>
              <a:buChar char="•"/>
            </a:pPr>
            <a:r>
              <a:rPr lang="en-US" sz="3600">
                <a:solidFill>
                  <a:schemeClr val="bg1"/>
                </a:solidFill>
                <a:latin typeface="Arial" charset="0"/>
              </a:rPr>
              <a:t>Kinh tế thịnh vượng</a:t>
            </a:r>
          </a:p>
          <a:p>
            <a:pPr algn="just" eaLnBrk="1" hangingPunct="1">
              <a:lnSpc>
                <a:spcPct val="130000"/>
              </a:lnSpc>
              <a:buFontTx/>
              <a:buChar char="•"/>
            </a:pPr>
            <a:r>
              <a:rPr lang="en-US" sz="3600">
                <a:solidFill>
                  <a:schemeClr val="bg1"/>
                </a:solidFill>
                <a:latin typeface="Arial" charset="0"/>
              </a:rPr>
              <a:t>Suy tàn nội bộ - sai trái xã hội </a:t>
            </a:r>
          </a:p>
          <a:p>
            <a:pPr algn="just" eaLnBrk="1" hangingPunct="1">
              <a:lnSpc>
                <a:spcPct val="130000"/>
              </a:lnSpc>
              <a:buFontTx/>
              <a:buChar char="•"/>
            </a:pPr>
            <a:r>
              <a:rPr lang="en-US" sz="3600">
                <a:solidFill>
                  <a:schemeClr val="bg1"/>
                </a:solidFill>
                <a:latin typeface="Arial" charset="0"/>
              </a:rPr>
              <a:t>Thờ phượng thần tượng Ca-na-an</a:t>
            </a:r>
          </a:p>
          <a:p>
            <a:pPr algn="just" eaLnBrk="1" hangingPunct="1">
              <a:lnSpc>
                <a:spcPct val="130000"/>
              </a:lnSpc>
              <a:buFontTx/>
              <a:buChar char="•"/>
            </a:pPr>
            <a:r>
              <a:rPr lang="en-US" sz="3600">
                <a:solidFill>
                  <a:schemeClr val="bg1"/>
                </a:solidFill>
                <a:latin typeface="Arial" charset="0"/>
              </a:rPr>
              <a:t>Mối đe dọa A-sy-ri</a:t>
            </a:r>
          </a:p>
        </p:txBody>
      </p:sp>
      <p:sp>
        <p:nvSpPr>
          <p:cNvPr id="21507"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508"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8"/>
          <p:cNvSpPr>
            <a:spLocks noGrp="1" noChangeArrowheads="1"/>
          </p:cNvSpPr>
          <p:nvPr>
            <p:ph type="title" idx="4294967295"/>
          </p:nvPr>
        </p:nvSpPr>
        <p:spPr>
          <a:xfrm>
            <a:off x="457200" y="1371600"/>
            <a:ext cx="7772400" cy="762000"/>
          </a:xfrm>
          <a:noFill/>
        </p:spPr>
        <p:txBody>
          <a:bodyPr anchor="t">
            <a:spAutoFit/>
          </a:bodyPr>
          <a:lstStyle/>
          <a:p>
            <a:pPr algn="l" eaLnBrk="1" hangingPunct="1"/>
            <a:r>
              <a:rPr lang="en-US" b="1" i="1">
                <a:solidFill>
                  <a:srgbClr val="FF9933"/>
                </a:solidFill>
                <a:latin typeface="Arial" charset="0"/>
                <a:ea typeface="ＭＳ Ｐゴシック" charset="0"/>
                <a:cs typeface="Arial" charset="0"/>
              </a:rPr>
              <a:t>Bối cảnh</a:t>
            </a: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box(out)">
                                      <p:cBhvr>
                                        <p:cTn id="7" dur="500"/>
                                        <p:tgtEl>
                                          <p:spTgt spid="215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510">
                                            <p:txEl>
                                              <p:pRg st="1" end="1"/>
                                            </p:txEl>
                                          </p:spTgt>
                                        </p:tgtEl>
                                        <p:attrNameLst>
                                          <p:attrName>style.visibility</p:attrName>
                                        </p:attrNameLst>
                                      </p:cBhvr>
                                      <p:to>
                                        <p:strVal val="visible"/>
                                      </p:to>
                                    </p:set>
                                    <p:animEffect transition="in" filter="box(out)">
                                      <p:cBhvr>
                                        <p:cTn id="12" dur="500"/>
                                        <p:tgtEl>
                                          <p:spTgt spid="2151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510">
                                            <p:txEl>
                                              <p:pRg st="2" end="2"/>
                                            </p:txEl>
                                          </p:spTgt>
                                        </p:tgtEl>
                                        <p:attrNameLst>
                                          <p:attrName>style.visibility</p:attrName>
                                        </p:attrNameLst>
                                      </p:cBhvr>
                                      <p:to>
                                        <p:strVal val="visible"/>
                                      </p:to>
                                    </p:set>
                                    <p:animEffect transition="in" filter="box(out)">
                                      <p:cBhvr>
                                        <p:cTn id="17" dur="500"/>
                                        <p:tgtEl>
                                          <p:spTgt spid="2151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510">
                                            <p:txEl>
                                              <p:pRg st="3" end="3"/>
                                            </p:txEl>
                                          </p:spTgt>
                                        </p:tgtEl>
                                        <p:attrNameLst>
                                          <p:attrName>style.visibility</p:attrName>
                                        </p:attrNameLst>
                                      </p:cBhvr>
                                      <p:to>
                                        <p:strVal val="visible"/>
                                      </p:to>
                                    </p:set>
                                    <p:animEffect transition="in" filter="box(out)">
                                      <p:cBhvr>
                                        <p:cTn id="22" dur="500"/>
                                        <p:tgtEl>
                                          <p:spTgt spid="2151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510">
                                            <p:txEl>
                                              <p:pRg st="4" end="4"/>
                                            </p:txEl>
                                          </p:spTgt>
                                        </p:tgtEl>
                                        <p:attrNameLst>
                                          <p:attrName>style.visibility</p:attrName>
                                        </p:attrNameLst>
                                      </p:cBhvr>
                                      <p:to>
                                        <p:strVal val="visible"/>
                                      </p:to>
                                    </p:set>
                                    <p:animEffect transition="in" filter="box(out)">
                                      <p:cBhvr>
                                        <p:cTn id="27" dur="500"/>
                                        <p:tgtEl>
                                          <p:spTgt spid="21510">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SRAEL01"/>
          <p:cNvPicPr>
            <a:picLocks noChangeAspect="1" noChangeArrowheads="1"/>
          </p:cNvPicPr>
          <p:nvPr/>
        </p:nvPicPr>
        <p:blipFill>
          <a:blip r:embed="rId2">
            <a:lum bright="-36000"/>
            <a:extLst>
              <a:ext uri="{28A0092B-C50C-407E-A947-70E740481C1C}">
                <a14:useLocalDpi xmlns:a14="http://schemas.microsoft.com/office/drawing/2010/main" val="0"/>
              </a:ext>
            </a:extLst>
          </a:blip>
          <a:srcRect t="23543"/>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457200" y="1355725"/>
            <a:ext cx="8305800" cy="3540125"/>
          </a:xfrm>
          <a:prstGeom prst="rect">
            <a:avLst/>
          </a:prstGeom>
          <a:noFill/>
          <a:ln w="9525">
            <a:noFill/>
            <a:miter lim="800000"/>
            <a:headEnd/>
            <a:tailEnd/>
          </a:ln>
          <a:effectLst>
            <a:outerShdw blurRad="63500" dist="63500" dir="2212194"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3200" b="1" i="1">
                <a:solidFill>
                  <a:schemeClr val="bg1"/>
                </a:solidFill>
                <a:latin typeface="Arial" charset="0"/>
                <a:cs typeface="Arial" charset="0"/>
              </a:rPr>
              <a:t>“</a:t>
            </a:r>
            <a:r>
              <a:rPr lang="en-US" sz="3200" b="1" i="1">
                <a:solidFill>
                  <a:schemeClr val="bg1"/>
                </a:solidFill>
                <a:latin typeface="Arial" charset="0"/>
              </a:rPr>
              <a:t>Mi-chê ở Mô-rê-sết, là người nói tiên tri về đời Ê-xê-chia, vua Giu-đa, có nói cùng cả dân Giu-đa rằng: Đức Giê-hô-va vạn quân phán như vầy: Si-ôn sẽ bị cày như ruộng, Giê-ru-sa-lem sẽ trở nên gò đống, núi của nhà sẽ trở nên như các nơi cao của rừng</a:t>
            </a:r>
            <a:r>
              <a:rPr lang="en-US" sz="3200">
                <a:solidFill>
                  <a:schemeClr val="bg1"/>
                </a:solidFill>
                <a:latin typeface="Arial" charset="0"/>
              </a:rPr>
              <a:t> </a:t>
            </a:r>
            <a:r>
              <a:rPr lang="en-US" sz="3200" b="1" i="1">
                <a:solidFill>
                  <a:schemeClr val="bg1"/>
                </a:solidFill>
                <a:latin typeface="Arial" charset="0"/>
                <a:cs typeface="Arial" charset="0"/>
              </a:rPr>
              <a:t>.</a:t>
            </a:r>
            <a:r>
              <a:rPr lang="ja-JP" altLang="en-US" sz="3200" b="1" i="1">
                <a:solidFill>
                  <a:schemeClr val="bg1"/>
                </a:solidFill>
                <a:latin typeface="Arial" charset="0"/>
                <a:cs typeface="Arial" charset="0"/>
              </a:rPr>
              <a:t>”’”</a:t>
            </a:r>
            <a:endParaRPr lang="en-US" sz="3200" b="1" i="1">
              <a:solidFill>
                <a:schemeClr val="bg1"/>
              </a:solidFill>
              <a:latin typeface="Arial" charset="0"/>
              <a:cs typeface="Arial" charset="0"/>
            </a:endParaRPr>
          </a:p>
        </p:txBody>
      </p:sp>
      <p:sp>
        <p:nvSpPr>
          <p:cNvPr id="71684" name="Text Box 4"/>
          <p:cNvSpPr txBox="1">
            <a:spLocks noChangeArrowheads="1"/>
          </p:cNvSpPr>
          <p:nvPr/>
        </p:nvSpPr>
        <p:spPr bwMode="auto">
          <a:xfrm>
            <a:off x="4495800" y="6278563"/>
            <a:ext cx="43434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b="1">
                <a:solidFill>
                  <a:schemeClr val="bg1"/>
                </a:solidFill>
                <a:latin typeface="Times New Roman" pitchFamily="24" charset="0"/>
                <a:ea typeface="+mn-ea"/>
                <a:cs typeface="+mn-cs"/>
              </a:rPr>
              <a:t>Giê 26:18 (NIV) </a:t>
            </a:r>
          </a:p>
        </p:txBody>
      </p:sp>
      <p:sp>
        <p:nvSpPr>
          <p:cNvPr id="71685" name="Rectangle 5"/>
          <p:cNvSpPr>
            <a:spLocks noGrp="1" noChangeArrowheads="1"/>
          </p:cNvSpPr>
          <p:nvPr>
            <p:ph type="title" idx="4294967295"/>
          </p:nvPr>
        </p:nvSpPr>
        <p:spPr>
          <a:xfrm>
            <a:off x="0" y="152400"/>
            <a:ext cx="9144000" cy="579438"/>
          </a:xfrm>
          <a:effectLst>
            <a:outerShdw blurRad="63500" dist="63500" dir="2212194" algn="ctr" rotWithShape="0">
              <a:schemeClr val="tx1">
                <a:alpha val="74998"/>
              </a:schemeClr>
            </a:outerShdw>
          </a:effectLst>
        </p:spPr>
        <p:txBody>
          <a:bodyPr anchor="t">
            <a:spAutoFit/>
          </a:bodyPr>
          <a:lstStyle/>
          <a:p>
            <a:pPr algn="l" eaLnBrk="1" hangingPunct="1">
              <a:defRPr/>
            </a:pPr>
            <a:r>
              <a:rPr lang="en-US" sz="3200" b="1" i="1" u="sng" smtClean="0">
                <a:solidFill>
                  <a:schemeClr val="bg1"/>
                </a:solidFill>
                <a:latin typeface="Arial" charset="0"/>
                <a:cs typeface="Arial" charset="0"/>
              </a:rPr>
              <a:t>Mi-chê 3:12 về sự sụp đổ Giê-ru-sa-lem</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4488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pPr algn="ctr"/>
            <a:r>
              <a:rPr lang="en-US" b="1">
                <a:effectLst>
                  <a:outerShdw blurRad="38100" dist="38100" dir="2700000" algn="tl">
                    <a:srgbClr val="FFFFFF"/>
                  </a:outerShdw>
                </a:effectLst>
              </a:rPr>
              <a:t>h</a:t>
            </a:r>
          </a:p>
        </p:txBody>
      </p:sp>
      <p:sp>
        <p:nvSpPr>
          <p:cNvPr id="74755" name="Text Box 3"/>
          <p:cNvSpPr txBox="1">
            <a:spLocks noChangeArrowheads="1"/>
          </p:cNvSpPr>
          <p:nvPr/>
        </p:nvSpPr>
        <p:spPr bwMode="auto">
          <a:xfrm>
            <a:off x="61722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650</a:t>
            </a:r>
          </a:p>
        </p:txBody>
      </p:sp>
      <p:sp>
        <p:nvSpPr>
          <p:cNvPr id="74756" name="Text Box 4"/>
          <p:cNvSpPr txBox="1">
            <a:spLocks noChangeArrowheads="1"/>
          </p:cNvSpPr>
          <p:nvPr/>
        </p:nvSpPr>
        <p:spPr bwMode="auto">
          <a:xfrm>
            <a:off x="4114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800</a:t>
            </a:r>
          </a:p>
        </p:txBody>
      </p:sp>
      <p:sp>
        <p:nvSpPr>
          <p:cNvPr id="74757" name="Text Box 5"/>
          <p:cNvSpPr txBox="1">
            <a:spLocks noChangeArrowheads="1"/>
          </p:cNvSpPr>
          <p:nvPr/>
        </p:nvSpPr>
        <p:spPr bwMode="auto">
          <a:xfrm>
            <a:off x="27432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900</a:t>
            </a:r>
          </a:p>
        </p:txBody>
      </p:sp>
      <p:sp>
        <p:nvSpPr>
          <p:cNvPr id="74758" name="Text Box 6"/>
          <p:cNvSpPr txBox="1">
            <a:spLocks noChangeArrowheads="1"/>
          </p:cNvSpPr>
          <p:nvPr/>
        </p:nvSpPr>
        <p:spPr bwMode="auto">
          <a:xfrm>
            <a:off x="20574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950</a:t>
            </a:r>
          </a:p>
        </p:txBody>
      </p:sp>
      <p:sp>
        <p:nvSpPr>
          <p:cNvPr id="74759" name="Text Box 7"/>
          <p:cNvSpPr txBox="1">
            <a:spLocks noChangeArrowheads="1"/>
          </p:cNvSpPr>
          <p:nvPr/>
        </p:nvSpPr>
        <p:spPr bwMode="auto">
          <a:xfrm>
            <a:off x="13716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1000</a:t>
            </a:r>
          </a:p>
        </p:txBody>
      </p:sp>
      <p:sp>
        <p:nvSpPr>
          <p:cNvPr id="74760" name="Text Box 8"/>
          <p:cNvSpPr txBox="1">
            <a:spLocks noChangeArrowheads="1"/>
          </p:cNvSpPr>
          <p:nvPr/>
        </p:nvSpPr>
        <p:spPr bwMode="auto">
          <a:xfrm>
            <a:off x="81534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500</a:t>
            </a:r>
          </a:p>
        </p:txBody>
      </p:sp>
      <p:grpSp>
        <p:nvGrpSpPr>
          <p:cNvPr id="23561" name="Group 9"/>
          <p:cNvGrpSpPr>
            <a:grpSpLocks/>
          </p:cNvGrpSpPr>
          <p:nvPr/>
        </p:nvGrpSpPr>
        <p:grpSpPr bwMode="auto">
          <a:xfrm>
            <a:off x="66675" y="3044825"/>
            <a:ext cx="9534525" cy="844550"/>
            <a:chOff x="42" y="1918"/>
            <a:chExt cx="6006" cy="532"/>
          </a:xfrm>
        </p:grpSpPr>
        <p:grpSp>
          <p:nvGrpSpPr>
            <p:cNvPr id="23585" name="Group 10"/>
            <p:cNvGrpSpPr>
              <a:grpSpLocks/>
            </p:cNvGrpSpPr>
            <p:nvPr/>
          </p:nvGrpSpPr>
          <p:grpSpPr bwMode="auto">
            <a:xfrm>
              <a:off x="96" y="1918"/>
              <a:ext cx="1296" cy="530"/>
              <a:chOff x="96" y="1918"/>
              <a:chExt cx="1296" cy="530"/>
            </a:xfrm>
          </p:grpSpPr>
          <p:sp>
            <p:nvSpPr>
              <p:cNvPr id="74763" name="Line 11"/>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64" name="Line 12"/>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65" name="Line 13"/>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66" name="Line 14"/>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23586" name="Group 15"/>
            <p:cNvGrpSpPr>
              <a:grpSpLocks/>
            </p:cNvGrpSpPr>
            <p:nvPr/>
          </p:nvGrpSpPr>
          <p:grpSpPr bwMode="auto">
            <a:xfrm>
              <a:off x="1824" y="1920"/>
              <a:ext cx="1296" cy="530"/>
              <a:chOff x="96" y="1918"/>
              <a:chExt cx="1296" cy="530"/>
            </a:xfrm>
          </p:grpSpPr>
          <p:sp>
            <p:nvSpPr>
              <p:cNvPr id="74768" name="Line 16"/>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69" name="Line 17"/>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0" name="Line 18"/>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1" name="Line 19"/>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23587" name="Group 20"/>
            <p:cNvGrpSpPr>
              <a:grpSpLocks/>
            </p:cNvGrpSpPr>
            <p:nvPr/>
          </p:nvGrpSpPr>
          <p:grpSpPr bwMode="auto">
            <a:xfrm>
              <a:off x="3552" y="1920"/>
              <a:ext cx="1296" cy="530"/>
              <a:chOff x="96" y="1918"/>
              <a:chExt cx="1296" cy="530"/>
            </a:xfrm>
          </p:grpSpPr>
          <p:sp>
            <p:nvSpPr>
              <p:cNvPr id="74773" name="Line 21"/>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4" name="Line 22"/>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5" name="Line 23"/>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6" name="Line 24"/>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74777" name="Line 25"/>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8" name="Line 26"/>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4779" name="Line 27"/>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74780" name="Text Box 28"/>
          <p:cNvSpPr txBox="1">
            <a:spLocks noChangeArrowheads="1"/>
          </p:cNvSpPr>
          <p:nvPr/>
        </p:nvSpPr>
        <p:spPr bwMode="auto">
          <a:xfrm>
            <a:off x="7543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550</a:t>
            </a:r>
          </a:p>
        </p:txBody>
      </p:sp>
      <p:sp>
        <p:nvSpPr>
          <p:cNvPr id="74781" name="Text Box 29"/>
          <p:cNvSpPr txBox="1">
            <a:spLocks noChangeArrowheads="1"/>
          </p:cNvSpPr>
          <p:nvPr/>
        </p:nvSpPr>
        <p:spPr bwMode="auto">
          <a:xfrm>
            <a:off x="3429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850</a:t>
            </a:r>
          </a:p>
        </p:txBody>
      </p:sp>
      <p:sp>
        <p:nvSpPr>
          <p:cNvPr id="74782" name="Text Box 30"/>
          <p:cNvSpPr txBox="1">
            <a:spLocks noChangeArrowheads="1"/>
          </p:cNvSpPr>
          <p:nvPr/>
        </p:nvSpPr>
        <p:spPr bwMode="auto">
          <a:xfrm>
            <a:off x="685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1050</a:t>
            </a:r>
          </a:p>
        </p:txBody>
      </p:sp>
      <p:sp>
        <p:nvSpPr>
          <p:cNvPr id="74783" name="Text Box 31"/>
          <p:cNvSpPr txBox="1">
            <a:spLocks noChangeArrowheads="1"/>
          </p:cNvSpPr>
          <p:nvPr/>
        </p:nvSpPr>
        <p:spPr bwMode="auto">
          <a:xfrm>
            <a:off x="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1100</a:t>
            </a:r>
          </a:p>
        </p:txBody>
      </p:sp>
      <p:sp>
        <p:nvSpPr>
          <p:cNvPr id="74784" name="Text Box 32"/>
          <p:cNvSpPr txBox="1">
            <a:spLocks noChangeArrowheads="1"/>
          </p:cNvSpPr>
          <p:nvPr/>
        </p:nvSpPr>
        <p:spPr bwMode="auto">
          <a:xfrm>
            <a:off x="8763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450</a:t>
            </a:r>
          </a:p>
        </p:txBody>
      </p:sp>
      <p:sp>
        <p:nvSpPr>
          <p:cNvPr id="74787" name="AutoShape 3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New Roman" pitchFamily="24" charset="0"/>
              <a:ea typeface="+mn-ea"/>
              <a:cs typeface="+mn-cs"/>
            </a:endParaRPr>
          </a:p>
        </p:txBody>
      </p:sp>
      <p:sp>
        <p:nvSpPr>
          <p:cNvPr id="23568" name="AutoShape 36"/>
          <p:cNvSpPr>
            <a:spLocks noChangeArrowheads="1"/>
          </p:cNvSpPr>
          <p:nvPr/>
        </p:nvSpPr>
        <p:spPr bwMode="auto">
          <a:xfrm>
            <a:off x="69342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9" name="AutoShape 37"/>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New Roman" pitchFamily="24" charset="0"/>
              <a:ea typeface="+mn-ea"/>
              <a:cs typeface="+mn-cs"/>
            </a:endParaRPr>
          </a:p>
        </p:txBody>
      </p:sp>
      <p:sp>
        <p:nvSpPr>
          <p:cNvPr id="74790" name="Text Box 38"/>
          <p:cNvSpPr txBox="1">
            <a:spLocks noChangeArrowheads="1"/>
          </p:cNvSpPr>
          <p:nvPr/>
        </p:nvSpPr>
        <p:spPr bwMode="auto">
          <a:xfrm>
            <a:off x="4724400" y="4067175"/>
            <a:ext cx="600075"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7 5 0 </a:t>
            </a:r>
          </a:p>
        </p:txBody>
      </p:sp>
      <p:sp>
        <p:nvSpPr>
          <p:cNvPr id="74791" name="AutoShape 39"/>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New Roman" pitchFamily="24" charset="0"/>
              <a:ea typeface="+mn-ea"/>
              <a:cs typeface="+mn-cs"/>
            </a:endParaRPr>
          </a:p>
        </p:txBody>
      </p:sp>
      <p:sp>
        <p:nvSpPr>
          <p:cNvPr id="74792" name="Text Box 40"/>
          <p:cNvSpPr txBox="1">
            <a:spLocks noChangeArrowheads="1"/>
          </p:cNvSpPr>
          <p:nvPr/>
        </p:nvSpPr>
        <p:spPr bwMode="auto">
          <a:xfrm>
            <a:off x="3924300" y="0"/>
            <a:ext cx="2743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b="1">
                <a:solidFill>
                  <a:schemeClr val="bg1"/>
                </a:solidFill>
                <a:latin typeface="Times New Roman" pitchFamily="18" charset="0"/>
                <a:ea typeface="ＭＳ Ｐゴシック" pitchFamily="34" charset="-128"/>
                <a:cs typeface="+mn-cs"/>
              </a:rPr>
              <a:t>Mi-chê</a:t>
            </a:r>
          </a:p>
        </p:txBody>
      </p:sp>
      <p:sp>
        <p:nvSpPr>
          <p:cNvPr id="74793" name="AutoShape 41"/>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Times New Roman" pitchFamily="24" charset="0"/>
              <a:ea typeface="+mn-ea"/>
              <a:cs typeface="+mn-cs"/>
            </a:endParaRPr>
          </a:p>
        </p:txBody>
      </p:sp>
      <p:sp>
        <p:nvSpPr>
          <p:cNvPr id="74794" name="Text Box 42"/>
          <p:cNvSpPr txBox="1">
            <a:spLocks noChangeArrowheads="1"/>
          </p:cNvSpPr>
          <p:nvPr/>
        </p:nvSpPr>
        <p:spPr bwMode="auto">
          <a:xfrm>
            <a:off x="5343525" y="4067175"/>
            <a:ext cx="600075"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7 0 0 </a:t>
            </a:r>
          </a:p>
        </p:txBody>
      </p:sp>
      <p:sp>
        <p:nvSpPr>
          <p:cNvPr id="74795" name="Text Box 43"/>
          <p:cNvSpPr txBox="1">
            <a:spLocks noChangeArrowheads="1"/>
          </p:cNvSpPr>
          <p:nvPr/>
        </p:nvSpPr>
        <p:spPr bwMode="auto">
          <a:xfrm>
            <a:off x="6858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b="1">
                <a:solidFill>
                  <a:schemeClr val="bg1"/>
                </a:solidFill>
                <a:latin typeface="Times New Roman" pitchFamily="24" charset="0"/>
                <a:ea typeface="+mn-ea"/>
                <a:cs typeface="+mn-cs"/>
              </a:rPr>
              <a:t> 600</a:t>
            </a:r>
          </a:p>
        </p:txBody>
      </p:sp>
      <p:sp>
        <p:nvSpPr>
          <p:cNvPr id="74796" name="Text Box 44"/>
          <p:cNvSpPr txBox="1">
            <a:spLocks noChangeArrowheads="1"/>
          </p:cNvSpPr>
          <p:nvPr/>
        </p:nvSpPr>
        <p:spPr bwMode="auto">
          <a:xfrm>
            <a:off x="3886200" y="533400"/>
            <a:ext cx="2819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200" b="1">
                <a:solidFill>
                  <a:schemeClr val="bg1"/>
                </a:solidFill>
                <a:latin typeface="Times New Roman" pitchFamily="18" charset="0"/>
                <a:ea typeface="ＭＳ Ｐゴシック" pitchFamily="34" charset="-128"/>
                <a:cs typeface="+mn-cs"/>
              </a:rPr>
              <a:t>740-700 TC</a:t>
            </a:r>
          </a:p>
        </p:txBody>
      </p:sp>
      <p:sp>
        <p:nvSpPr>
          <p:cNvPr id="74797" name="AutoShape 45"/>
          <p:cNvSpPr>
            <a:spLocks noChangeArrowheads="1"/>
          </p:cNvSpPr>
          <p:nvPr/>
        </p:nvSpPr>
        <p:spPr bwMode="auto">
          <a:xfrm flipV="1">
            <a:off x="4876800" y="1143000"/>
            <a:ext cx="838200" cy="2590800"/>
          </a:xfrm>
          <a:prstGeom prst="upArrow">
            <a:avLst>
              <a:gd name="adj1" fmla="val 50000"/>
              <a:gd name="adj2" fmla="val 77273"/>
            </a:avLst>
          </a:prstGeom>
          <a:solidFill>
            <a:schemeClr val="bg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Times New Roman" pitchFamily="24" charset="0"/>
              <a:ea typeface="+mn-ea"/>
              <a:cs typeface="+mn-cs"/>
            </a:endParaRPr>
          </a:p>
        </p:txBody>
      </p:sp>
      <p:sp>
        <p:nvSpPr>
          <p:cNvPr id="74801" name="Rectangle 49"/>
          <p:cNvSpPr>
            <a:spLocks noChangeArrowheads="1"/>
          </p:cNvSpPr>
          <p:nvPr/>
        </p:nvSpPr>
        <p:spPr bwMode="auto">
          <a:xfrm>
            <a:off x="5067300" y="3657600"/>
            <a:ext cx="514350" cy="171450"/>
          </a:xfrm>
          <a:prstGeom prst="rect">
            <a:avLst/>
          </a:prstGeom>
          <a:solidFill>
            <a:schemeClr val="bg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Times New Roman" pitchFamily="24" charset="0"/>
              <a:ea typeface="+mn-ea"/>
              <a:cs typeface="+mn-cs"/>
            </a:endParaRPr>
          </a:p>
        </p:txBody>
      </p:sp>
      <p:sp>
        <p:nvSpPr>
          <p:cNvPr id="23579" name="Text Box 36"/>
          <p:cNvSpPr txBox="1">
            <a:spLocks noChangeArrowheads="1"/>
          </p:cNvSpPr>
          <p:nvPr/>
        </p:nvSpPr>
        <p:spPr bwMode="auto">
          <a:xfrm>
            <a:off x="304800" y="838200"/>
            <a:ext cx="25146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00FFFF"/>
                </a:solidFill>
                <a:latin typeface="Arial" charset="0"/>
                <a:cs typeface="Arial" charset="0"/>
              </a:rPr>
              <a:t>Vương quốc thống nhất</a:t>
            </a:r>
          </a:p>
          <a:p>
            <a:pPr algn="ctr" eaLnBrk="1" hangingPunct="1">
              <a:spcBef>
                <a:spcPct val="50000"/>
              </a:spcBef>
            </a:pPr>
            <a:r>
              <a:rPr lang="en-US" b="1">
                <a:solidFill>
                  <a:srgbClr val="00FFFF"/>
                </a:solidFill>
                <a:latin typeface="Arial" charset="0"/>
                <a:cs typeface="Arial" charset="0"/>
              </a:rPr>
              <a:t>1050-930</a:t>
            </a:r>
          </a:p>
        </p:txBody>
      </p:sp>
      <p:sp>
        <p:nvSpPr>
          <p:cNvPr id="23580" name="Text Box 37"/>
          <p:cNvSpPr txBox="1">
            <a:spLocks noChangeArrowheads="1"/>
          </p:cNvSpPr>
          <p:nvPr/>
        </p:nvSpPr>
        <p:spPr bwMode="auto">
          <a:xfrm>
            <a:off x="2590800" y="838200"/>
            <a:ext cx="25146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FF00"/>
                </a:solidFill>
                <a:latin typeface="Arial" charset="0"/>
                <a:cs typeface="Arial" charset="0"/>
              </a:rPr>
              <a:t>Vương quốc phân chia</a:t>
            </a:r>
          </a:p>
          <a:p>
            <a:pPr algn="ctr" eaLnBrk="1" hangingPunct="1">
              <a:spcBef>
                <a:spcPct val="50000"/>
              </a:spcBef>
            </a:pPr>
            <a:r>
              <a:rPr lang="en-US" b="1">
                <a:solidFill>
                  <a:srgbClr val="FFFF00"/>
                </a:solidFill>
                <a:latin typeface="Arial" charset="0"/>
                <a:cs typeface="Arial" charset="0"/>
              </a:rPr>
              <a:t>930-722</a:t>
            </a:r>
          </a:p>
        </p:txBody>
      </p:sp>
      <p:sp>
        <p:nvSpPr>
          <p:cNvPr id="23581" name="Text Box 38"/>
          <p:cNvSpPr txBox="1">
            <a:spLocks noChangeArrowheads="1"/>
          </p:cNvSpPr>
          <p:nvPr/>
        </p:nvSpPr>
        <p:spPr bwMode="auto">
          <a:xfrm>
            <a:off x="5295900" y="838200"/>
            <a:ext cx="23622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99FF"/>
                </a:solidFill>
                <a:latin typeface="Arial" charset="0"/>
                <a:cs typeface="Arial" charset="0"/>
              </a:rPr>
              <a:t>Vương quốc đơn độc</a:t>
            </a:r>
          </a:p>
          <a:p>
            <a:pPr algn="ctr" eaLnBrk="1" hangingPunct="1">
              <a:spcBef>
                <a:spcPct val="50000"/>
              </a:spcBef>
            </a:pPr>
            <a:r>
              <a:rPr lang="en-US" b="1">
                <a:solidFill>
                  <a:srgbClr val="FF99FF"/>
                </a:solidFill>
                <a:latin typeface="Arial" charset="0"/>
                <a:cs typeface="Arial" charset="0"/>
              </a:rPr>
              <a:t>722-586</a:t>
            </a:r>
          </a:p>
        </p:txBody>
      </p:sp>
      <p:sp>
        <p:nvSpPr>
          <p:cNvPr id="23582" name="Text Box 39"/>
          <p:cNvSpPr txBox="1">
            <a:spLocks noChangeArrowheads="1"/>
          </p:cNvSpPr>
          <p:nvPr/>
        </p:nvSpPr>
        <p:spPr bwMode="auto">
          <a:xfrm>
            <a:off x="5867400" y="61722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66FF66"/>
                </a:solidFill>
                <a:latin typeface="Arial" charset="0"/>
                <a:cs typeface="Arial" charset="0"/>
              </a:rPr>
              <a:t>Lưu đày  </a:t>
            </a:r>
            <a:r>
              <a:rPr lang="en-US" b="1">
                <a:solidFill>
                  <a:srgbClr val="66FF66"/>
                </a:solidFill>
                <a:latin typeface="Arial" charset="0"/>
                <a:cs typeface="Arial" charset="0"/>
              </a:rPr>
              <a:t>586-536</a:t>
            </a:r>
          </a:p>
        </p:txBody>
      </p:sp>
      <p:sp>
        <p:nvSpPr>
          <p:cNvPr id="23583" name="Text Box 41"/>
          <p:cNvSpPr txBox="1">
            <a:spLocks noChangeArrowheads="1"/>
          </p:cNvSpPr>
          <p:nvPr/>
        </p:nvSpPr>
        <p:spPr bwMode="auto">
          <a:xfrm>
            <a:off x="7543800" y="838200"/>
            <a:ext cx="1981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CC00"/>
                </a:solidFill>
                <a:latin typeface="Arial" charset="0"/>
                <a:cs typeface="Arial" charset="0"/>
              </a:rPr>
              <a:t>Hậu  -    lưu đày </a:t>
            </a:r>
          </a:p>
          <a:p>
            <a:pPr algn="ctr" eaLnBrk="1" hangingPunct="1">
              <a:spcBef>
                <a:spcPct val="50000"/>
              </a:spcBef>
            </a:pPr>
            <a:r>
              <a:rPr lang="en-US" b="1">
                <a:solidFill>
                  <a:srgbClr val="FFCC00"/>
                </a:solidFill>
                <a:latin typeface="Arial" charset="0"/>
                <a:cs typeface="Arial" charset="0"/>
              </a:rPr>
              <a:t>536-425</a:t>
            </a:r>
          </a:p>
          <a:p>
            <a:pPr algn="ctr" eaLnBrk="1" hangingPunct="1">
              <a:spcBef>
                <a:spcPct val="50000"/>
              </a:spcBef>
            </a:pPr>
            <a:endParaRPr lang="en-US" sz="3200" b="1">
              <a:solidFill>
                <a:srgbClr val="FFCC00"/>
              </a:solidFill>
              <a:latin typeface="Arial" charset="0"/>
              <a:cs typeface="Arial" charset="0"/>
            </a:endParaRPr>
          </a:p>
        </p:txBody>
      </p:sp>
      <p:sp>
        <p:nvSpPr>
          <p:cNvPr id="23584" name="Rectangle 49"/>
          <p:cNvSpPr>
            <a:spLocks noChangeArrowheads="1"/>
          </p:cNvSpPr>
          <p:nvPr/>
        </p:nvSpPr>
        <p:spPr bwMode="auto">
          <a:xfrm>
            <a:off x="76200" y="92075"/>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b="1">
                <a:solidFill>
                  <a:schemeClr val="bg1"/>
                </a:solidFill>
                <a:latin typeface="Arial" charset="0"/>
                <a:cs typeface="Arial" charset="0"/>
              </a:rPr>
              <a:t>Dòng thời gian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24579"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Text Box 6"/>
          <p:cNvSpPr txBox="1">
            <a:spLocks noChangeArrowheads="1"/>
          </p:cNvSpPr>
          <p:nvPr/>
        </p:nvSpPr>
        <p:spPr bwMode="auto">
          <a:xfrm>
            <a:off x="228600" y="1752600"/>
            <a:ext cx="8915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chemeClr val="bg1"/>
                </a:solidFill>
                <a:latin typeface="Arial" charset="0"/>
              </a:rPr>
              <a:t>Phê bình hiện đại</a:t>
            </a:r>
          </a:p>
          <a:p>
            <a:pPr eaLnBrk="1" hangingPunct="1">
              <a:buFontTx/>
              <a:buChar char="•"/>
            </a:pPr>
            <a:r>
              <a:rPr lang="en-US" sz="2800">
                <a:solidFill>
                  <a:schemeClr val="bg1"/>
                </a:solidFill>
                <a:latin typeface="Arial" charset="0"/>
              </a:rPr>
              <a:t>Phê bình văn chương của Ewald năm1867</a:t>
            </a:r>
          </a:p>
          <a:p>
            <a:pPr eaLnBrk="1" hangingPunct="1">
              <a:buFontTx/>
              <a:buChar char="•"/>
            </a:pPr>
            <a:r>
              <a:rPr lang="en-US" sz="2800">
                <a:solidFill>
                  <a:schemeClr val="bg1"/>
                </a:solidFill>
                <a:latin typeface="Arial" charset="0"/>
              </a:rPr>
              <a:t>Phê bình biên tập- hình thức cuối cùng của sách Mi-chê là một tiến trình hình thành theo thời gian - Mays, Willi Plein (1971), van der Woude, Renaud (1977) và Wolff. </a:t>
            </a:r>
          </a:p>
          <a:p>
            <a:pPr eaLnBrk="1" hangingPunct="1">
              <a:buFontTx/>
              <a:buChar char="•"/>
            </a:pPr>
            <a:r>
              <a:rPr lang="en-US" sz="2800">
                <a:solidFill>
                  <a:schemeClr val="bg1"/>
                </a:solidFill>
                <a:latin typeface="Arial" charset="0"/>
              </a:rPr>
              <a:t>Willis (1969), nhận thấy có ba phần bằng đầu bằng một từ sai khiến </a:t>
            </a:r>
            <a:r>
              <a:rPr lang="ja-JP" altLang="en-US" sz="2800">
                <a:solidFill>
                  <a:schemeClr val="bg1"/>
                </a:solidFill>
                <a:latin typeface="Arial" charset="0"/>
              </a:rPr>
              <a:t>“</a:t>
            </a:r>
            <a:r>
              <a:rPr lang="en-US" sz="2800">
                <a:solidFill>
                  <a:schemeClr val="bg1"/>
                </a:solidFill>
                <a:latin typeface="Arial" charset="0"/>
              </a:rPr>
              <a:t>hãy nghe</a:t>
            </a:r>
            <a:r>
              <a:rPr lang="ja-JP" altLang="en-US" sz="2800">
                <a:solidFill>
                  <a:schemeClr val="bg1"/>
                </a:solidFill>
                <a:latin typeface="Arial" charset="0"/>
              </a:rPr>
              <a:t>”</a:t>
            </a:r>
            <a:r>
              <a:rPr lang="en-US" sz="2800">
                <a:solidFill>
                  <a:schemeClr val="bg1"/>
                </a:solidFill>
                <a:latin typeface="Arial" charset="0"/>
              </a:rPr>
              <a:t> ở 1:2; 3:1 và 6:1 mỗi phần có lời ngăm dọa về sự đoán phạt theo sau là lời hứa cứu chuộc.</a:t>
            </a:r>
          </a:p>
        </p:txBody>
      </p:sp>
      <p:pic>
        <p:nvPicPr>
          <p:cNvPr id="24581"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8"/>
          <p:cNvSpPr>
            <a:spLocks noGrp="1" noChangeArrowheads="1"/>
          </p:cNvSpPr>
          <p:nvPr>
            <p:ph type="title" idx="4294967295"/>
          </p:nvPr>
        </p:nvSpPr>
        <p:spPr>
          <a:xfrm>
            <a:off x="228600" y="1066800"/>
            <a:ext cx="7772400" cy="685800"/>
          </a:xfrm>
        </p:spPr>
        <p:txBody>
          <a:bodyPr/>
          <a:lstStyle/>
          <a:p>
            <a:pPr algn="l" eaLnBrk="1" hangingPunct="1"/>
            <a:r>
              <a:rPr lang="en-US" sz="4000" b="1" i="1">
                <a:solidFill>
                  <a:srgbClr val="FF9933"/>
                </a:solidFill>
                <a:latin typeface="Arial" charset="0"/>
                <a:ea typeface="ＭＳ Ｐゴシック" charset="0"/>
                <a:cs typeface="Arial" charset="0"/>
              </a:rPr>
              <a:t>Những vấn đề về giải nghĩa</a:t>
            </a:r>
            <a:endParaRPr lang="en-US" sz="4000">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box(out)">
                                      <p:cBhvr>
                                        <p:cTn id="7" dur="500"/>
                                        <p:tgtEl>
                                          <p:spTgt spid="2355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box(out)">
                                      <p:cBhvr>
                                        <p:cTn id="12" dur="500"/>
                                        <p:tgtEl>
                                          <p:spTgt spid="2355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8">
                                            <p:txEl>
                                              <p:pRg st="2" end="2"/>
                                            </p:txEl>
                                          </p:spTgt>
                                        </p:tgtEl>
                                        <p:attrNameLst>
                                          <p:attrName>style.visibility</p:attrName>
                                        </p:attrNameLst>
                                      </p:cBhvr>
                                      <p:to>
                                        <p:strVal val="visible"/>
                                      </p:to>
                                    </p:set>
                                    <p:animEffect transition="in" filter="box(out)">
                                      <p:cBhvr>
                                        <p:cTn id="17" dur="500"/>
                                        <p:tgtEl>
                                          <p:spTgt spid="2355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8">
                                            <p:txEl>
                                              <p:pRg st="3" end="3"/>
                                            </p:txEl>
                                          </p:spTgt>
                                        </p:tgtEl>
                                        <p:attrNameLst>
                                          <p:attrName>style.visibility</p:attrName>
                                        </p:attrNameLst>
                                      </p:cBhvr>
                                      <p:to>
                                        <p:strVal val="visible"/>
                                      </p:to>
                                    </p:set>
                                    <p:animEffect transition="in" filter="box(out)">
                                      <p:cBhvr>
                                        <p:cTn id="22" dur="500"/>
                                        <p:tgtEl>
                                          <p:spTgt spid="23558">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25603"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Text Box 6"/>
          <p:cNvSpPr txBox="1">
            <a:spLocks noChangeArrowheads="1"/>
          </p:cNvSpPr>
          <p:nvPr/>
        </p:nvSpPr>
        <p:spPr bwMode="auto">
          <a:xfrm>
            <a:off x="990600" y="1828800"/>
            <a:ext cx="6019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b="1">
                <a:solidFill>
                  <a:schemeClr val="bg1"/>
                </a:solidFill>
                <a:latin typeface="Arial" charset="0"/>
                <a:cs typeface="Arial" charset="0"/>
              </a:rPr>
              <a:t>1:1 Giới thiệu</a:t>
            </a:r>
          </a:p>
          <a:p>
            <a:pPr algn="just" eaLnBrk="1" hangingPunct="1"/>
            <a:r>
              <a:rPr lang="en-US" sz="3200" b="1">
                <a:solidFill>
                  <a:schemeClr val="bg1"/>
                </a:solidFill>
                <a:latin typeface="Arial" charset="0"/>
                <a:cs typeface="Arial" charset="0"/>
              </a:rPr>
              <a:t>1:2-2:13 Vòng 1</a:t>
            </a:r>
          </a:p>
          <a:p>
            <a:pPr algn="just" eaLnBrk="1" hangingPunct="1"/>
            <a:r>
              <a:rPr lang="en-US" sz="3200" b="1">
                <a:solidFill>
                  <a:schemeClr val="bg1"/>
                </a:solidFill>
                <a:latin typeface="Arial" charset="0"/>
                <a:cs typeface="Arial" charset="0"/>
              </a:rPr>
              <a:t>	1:2-2:11 Đoán phạt</a:t>
            </a:r>
          </a:p>
          <a:p>
            <a:pPr algn="just" eaLnBrk="1" hangingPunct="1"/>
            <a:r>
              <a:rPr lang="en-US" sz="3200" b="1">
                <a:solidFill>
                  <a:schemeClr val="bg1"/>
                </a:solidFill>
                <a:latin typeface="Arial" charset="0"/>
                <a:cs typeface="Arial" charset="0"/>
              </a:rPr>
              <a:t>	2:12-13 Cứu rỗi</a:t>
            </a:r>
          </a:p>
          <a:p>
            <a:pPr algn="just" eaLnBrk="1" hangingPunct="1"/>
            <a:r>
              <a:rPr lang="en-US" sz="3200" b="1">
                <a:solidFill>
                  <a:schemeClr val="bg1"/>
                </a:solidFill>
                <a:latin typeface="Arial" charset="0"/>
                <a:cs typeface="Arial" charset="0"/>
              </a:rPr>
              <a:t>3-5	Vòng 2</a:t>
            </a:r>
          </a:p>
          <a:p>
            <a:pPr algn="just" eaLnBrk="1" hangingPunct="1"/>
            <a:r>
              <a:rPr lang="en-US" sz="3200" b="1">
                <a:solidFill>
                  <a:schemeClr val="bg1"/>
                </a:solidFill>
                <a:latin typeface="Arial" charset="0"/>
                <a:cs typeface="Arial" charset="0"/>
              </a:rPr>
              <a:t>	3 Đoán phạt </a:t>
            </a:r>
          </a:p>
          <a:p>
            <a:pPr algn="just" eaLnBrk="1" hangingPunct="1"/>
            <a:r>
              <a:rPr lang="en-US" sz="3200" b="1">
                <a:solidFill>
                  <a:schemeClr val="bg1"/>
                </a:solidFill>
                <a:latin typeface="Arial" charset="0"/>
                <a:cs typeface="Arial" charset="0"/>
              </a:rPr>
              <a:t>	4-5 Cứu rỗi</a:t>
            </a:r>
          </a:p>
          <a:p>
            <a:pPr algn="just" eaLnBrk="1" hangingPunct="1"/>
            <a:r>
              <a:rPr lang="en-US" sz="3200" b="1">
                <a:solidFill>
                  <a:schemeClr val="bg1"/>
                </a:solidFill>
                <a:latin typeface="Arial" charset="0"/>
                <a:cs typeface="Arial" charset="0"/>
              </a:rPr>
              <a:t>6-7	Vòng 3</a:t>
            </a:r>
          </a:p>
          <a:p>
            <a:pPr algn="just" eaLnBrk="1" hangingPunct="1"/>
            <a:r>
              <a:rPr lang="en-US" sz="3200" b="1">
                <a:solidFill>
                  <a:schemeClr val="bg1"/>
                </a:solidFill>
                <a:latin typeface="Arial" charset="0"/>
                <a:cs typeface="Arial" charset="0"/>
              </a:rPr>
              <a:t>	6:1-7:6 Đoán phạt</a:t>
            </a:r>
          </a:p>
          <a:p>
            <a:pPr algn="just" eaLnBrk="1" hangingPunct="1"/>
            <a:r>
              <a:rPr lang="en-US" sz="3200" b="1">
                <a:solidFill>
                  <a:schemeClr val="bg1"/>
                </a:solidFill>
                <a:latin typeface="Arial" charset="0"/>
                <a:cs typeface="Arial" charset="0"/>
              </a:rPr>
              <a:t>	7:7-20 Cứu rỗi</a:t>
            </a:r>
          </a:p>
        </p:txBody>
      </p:sp>
      <p:pic>
        <p:nvPicPr>
          <p:cNvPr id="25605"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8"/>
          <p:cNvSpPr>
            <a:spLocks noGrp="1" noChangeArrowheads="1"/>
          </p:cNvSpPr>
          <p:nvPr>
            <p:ph type="title" idx="4294967295"/>
          </p:nvPr>
        </p:nvSpPr>
        <p:spPr>
          <a:xfrm>
            <a:off x="685800" y="1219200"/>
            <a:ext cx="6096000" cy="533400"/>
          </a:xfrm>
        </p:spPr>
        <p:txBody>
          <a:bodyPr/>
          <a:lstStyle/>
          <a:p>
            <a:pPr algn="l" eaLnBrk="1" hangingPunct="1"/>
            <a:r>
              <a:rPr lang="en-US" b="1" i="1">
                <a:solidFill>
                  <a:srgbClr val="FF9933"/>
                </a:solidFill>
                <a:latin typeface="Arial" charset="0"/>
                <a:ea typeface="ＭＳ Ｐゴシック" charset="0"/>
                <a:cs typeface="Arial" charset="0"/>
              </a:rPr>
              <a:t>Dàn ý</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box(out)">
                                      <p:cBhvr>
                                        <p:cTn id="7" dur="500"/>
                                        <p:tgtEl>
                                          <p:spTgt spid="225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534">
                                            <p:txEl>
                                              <p:pRg st="1" end="1"/>
                                            </p:txEl>
                                          </p:spTgt>
                                        </p:tgtEl>
                                        <p:attrNameLst>
                                          <p:attrName>style.visibility</p:attrName>
                                        </p:attrNameLst>
                                      </p:cBhvr>
                                      <p:to>
                                        <p:strVal val="visible"/>
                                      </p:to>
                                    </p:set>
                                    <p:animEffect transition="in" filter="box(out)">
                                      <p:cBhvr>
                                        <p:cTn id="12" dur="500"/>
                                        <p:tgtEl>
                                          <p:spTgt spid="2253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534">
                                            <p:txEl>
                                              <p:pRg st="2" end="2"/>
                                            </p:txEl>
                                          </p:spTgt>
                                        </p:tgtEl>
                                        <p:attrNameLst>
                                          <p:attrName>style.visibility</p:attrName>
                                        </p:attrNameLst>
                                      </p:cBhvr>
                                      <p:to>
                                        <p:strVal val="visible"/>
                                      </p:to>
                                    </p:set>
                                    <p:animEffect transition="in" filter="box(out)">
                                      <p:cBhvr>
                                        <p:cTn id="17" dur="500"/>
                                        <p:tgtEl>
                                          <p:spTgt spid="22534">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534">
                                            <p:txEl>
                                              <p:pRg st="3" end="3"/>
                                            </p:txEl>
                                          </p:spTgt>
                                        </p:tgtEl>
                                        <p:attrNameLst>
                                          <p:attrName>style.visibility</p:attrName>
                                        </p:attrNameLst>
                                      </p:cBhvr>
                                      <p:to>
                                        <p:strVal val="visible"/>
                                      </p:to>
                                    </p:set>
                                    <p:animEffect transition="in" filter="box(out)">
                                      <p:cBhvr>
                                        <p:cTn id="22" dur="500"/>
                                        <p:tgtEl>
                                          <p:spTgt spid="22534">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534">
                                            <p:txEl>
                                              <p:pRg st="4" end="4"/>
                                            </p:txEl>
                                          </p:spTgt>
                                        </p:tgtEl>
                                        <p:attrNameLst>
                                          <p:attrName>style.visibility</p:attrName>
                                        </p:attrNameLst>
                                      </p:cBhvr>
                                      <p:to>
                                        <p:strVal val="visible"/>
                                      </p:to>
                                    </p:set>
                                    <p:animEffect transition="in" filter="box(out)">
                                      <p:cBhvr>
                                        <p:cTn id="27" dur="500"/>
                                        <p:tgtEl>
                                          <p:spTgt spid="22534">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534">
                                            <p:txEl>
                                              <p:pRg st="5" end="5"/>
                                            </p:txEl>
                                          </p:spTgt>
                                        </p:tgtEl>
                                        <p:attrNameLst>
                                          <p:attrName>style.visibility</p:attrName>
                                        </p:attrNameLst>
                                      </p:cBhvr>
                                      <p:to>
                                        <p:strVal val="visible"/>
                                      </p:to>
                                    </p:set>
                                    <p:animEffect transition="in" filter="box(out)">
                                      <p:cBhvr>
                                        <p:cTn id="32" dur="500"/>
                                        <p:tgtEl>
                                          <p:spTgt spid="22534">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534">
                                            <p:txEl>
                                              <p:pRg st="6" end="6"/>
                                            </p:txEl>
                                          </p:spTgt>
                                        </p:tgtEl>
                                        <p:attrNameLst>
                                          <p:attrName>style.visibility</p:attrName>
                                        </p:attrNameLst>
                                      </p:cBhvr>
                                      <p:to>
                                        <p:strVal val="visible"/>
                                      </p:to>
                                    </p:set>
                                    <p:animEffect transition="in" filter="box(out)">
                                      <p:cBhvr>
                                        <p:cTn id="37" dur="500"/>
                                        <p:tgtEl>
                                          <p:spTgt spid="22534">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534">
                                            <p:txEl>
                                              <p:pRg st="7" end="7"/>
                                            </p:txEl>
                                          </p:spTgt>
                                        </p:tgtEl>
                                        <p:attrNameLst>
                                          <p:attrName>style.visibility</p:attrName>
                                        </p:attrNameLst>
                                      </p:cBhvr>
                                      <p:to>
                                        <p:strVal val="visible"/>
                                      </p:to>
                                    </p:set>
                                    <p:animEffect transition="in" filter="box(out)">
                                      <p:cBhvr>
                                        <p:cTn id="42" dur="500"/>
                                        <p:tgtEl>
                                          <p:spTgt spid="22534">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534">
                                            <p:txEl>
                                              <p:pRg st="8" end="8"/>
                                            </p:txEl>
                                          </p:spTgt>
                                        </p:tgtEl>
                                        <p:attrNameLst>
                                          <p:attrName>style.visibility</p:attrName>
                                        </p:attrNameLst>
                                      </p:cBhvr>
                                      <p:to>
                                        <p:strVal val="visible"/>
                                      </p:to>
                                    </p:set>
                                    <p:animEffect transition="in" filter="box(out)">
                                      <p:cBhvr>
                                        <p:cTn id="47" dur="500"/>
                                        <p:tgtEl>
                                          <p:spTgt spid="22534">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2534">
                                            <p:txEl>
                                              <p:pRg st="9" end="9"/>
                                            </p:txEl>
                                          </p:spTgt>
                                        </p:tgtEl>
                                        <p:attrNameLst>
                                          <p:attrName>style.visibility</p:attrName>
                                        </p:attrNameLst>
                                      </p:cBhvr>
                                      <p:to>
                                        <p:strVal val="visible"/>
                                      </p:to>
                                    </p:set>
                                    <p:animEffect transition="in" filter="box(out)">
                                      <p:cBhvr>
                                        <p:cTn id="52" dur="500"/>
                                        <p:tgtEl>
                                          <p:spTgt spid="22534">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26627"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Text Box 6"/>
          <p:cNvSpPr txBox="1">
            <a:spLocks noChangeArrowheads="1"/>
          </p:cNvSpPr>
          <p:nvPr/>
        </p:nvSpPr>
        <p:spPr bwMode="auto">
          <a:xfrm>
            <a:off x="685800" y="2936875"/>
            <a:ext cx="82296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Tx/>
              <a:buChar char="•"/>
            </a:pPr>
            <a:r>
              <a:rPr lang="en-US" sz="4200">
                <a:solidFill>
                  <a:schemeClr val="bg1"/>
                </a:solidFill>
                <a:latin typeface="Arial" charset="0"/>
              </a:rPr>
              <a:t>Mi-chê là một tiên tri hay trưởng lão của dân chúng?</a:t>
            </a:r>
          </a:p>
          <a:p>
            <a:pPr algn="just" eaLnBrk="1" hangingPunct="1">
              <a:lnSpc>
                <a:spcPct val="120000"/>
              </a:lnSpc>
              <a:buFontTx/>
              <a:buChar char="•"/>
            </a:pPr>
            <a:r>
              <a:rPr lang="en-US" sz="4200">
                <a:solidFill>
                  <a:schemeClr val="bg1"/>
                </a:solidFill>
                <a:latin typeface="Arial" charset="0"/>
              </a:rPr>
              <a:t>Bản văn bảo tồn không tốt nhất</a:t>
            </a:r>
          </a:p>
        </p:txBody>
      </p:sp>
      <p:pic>
        <p:nvPicPr>
          <p:cNvPr id="26629"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8"/>
          <p:cNvSpPr>
            <a:spLocks noGrp="1" noChangeArrowheads="1"/>
          </p:cNvSpPr>
          <p:nvPr>
            <p:ph type="title" idx="4294967295"/>
          </p:nvPr>
        </p:nvSpPr>
        <p:spPr>
          <a:xfrm>
            <a:off x="609600" y="1600200"/>
            <a:ext cx="7772400" cy="1143000"/>
          </a:xfrm>
        </p:spPr>
        <p:txBody>
          <a:bodyPr/>
          <a:lstStyle/>
          <a:p>
            <a:pPr algn="l" eaLnBrk="1" hangingPunct="1"/>
            <a:r>
              <a:rPr lang="en-US" b="1" i="1">
                <a:solidFill>
                  <a:srgbClr val="FF9933"/>
                </a:solidFill>
                <a:latin typeface="Arial" charset="0"/>
                <a:ea typeface="ＭＳ Ｐゴシック" charset="0"/>
                <a:cs typeface="Arial" charset="0"/>
              </a:rPr>
              <a:t>Nhân thân &amp; MSS</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box(out)">
                                      <p:cBhvr>
                                        <p:cTn id="7" dur="500"/>
                                        <p:tgtEl>
                                          <p:spTgt spid="245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582">
                                            <p:txEl>
                                              <p:pRg st="1" end="1"/>
                                            </p:txEl>
                                          </p:spTgt>
                                        </p:tgtEl>
                                        <p:attrNameLst>
                                          <p:attrName>style.visibility</p:attrName>
                                        </p:attrNameLst>
                                      </p:cBhvr>
                                      <p:to>
                                        <p:strVal val="visible"/>
                                      </p:to>
                                    </p:set>
                                    <p:animEffect transition="in" filter="box(out)">
                                      <p:cBhvr>
                                        <p:cTn id="12" dur="500"/>
                                        <p:tgtEl>
                                          <p:spTgt spid="2458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solidFill>
                <a:srgbClr val="000000"/>
              </a:solidFill>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Câu</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Chìa</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Khoá</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602007"/>
            <a:ext cx="9144000" cy="359752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4000" b="1" dirty="0">
                <a:solidFill>
                  <a:srgbClr val="FFFFFF"/>
                </a:solidFill>
                <a:effectLst>
                  <a:glow rad="127000">
                    <a:srgbClr val="000000"/>
                  </a:glow>
                </a:effectLst>
                <a:latin typeface="Arial" charset="0"/>
                <a:ea typeface="ＭＳ Ｐゴシック" charset="0"/>
                <a:cs typeface="ＭＳ Ｐゴシック" charset="0"/>
              </a:rPr>
              <a:t>“He has shown you, O man, what is good.  And what does the L</a:t>
            </a:r>
            <a:r>
              <a:rPr lang="en-US" sz="3600" b="1" dirty="0">
                <a:solidFill>
                  <a:srgbClr val="FFFFFF"/>
                </a:solidFill>
                <a:effectLst>
                  <a:glow rad="127000">
                    <a:srgbClr val="000000"/>
                  </a:glow>
                </a:effectLst>
                <a:latin typeface="Arial" charset="0"/>
                <a:ea typeface="ＭＳ Ｐゴシック" charset="0"/>
                <a:cs typeface="ＭＳ Ｐゴシック" charset="0"/>
              </a:rPr>
              <a:t>ORD</a:t>
            </a:r>
            <a:r>
              <a:rPr lang="en-US" sz="4000" b="1" dirty="0">
                <a:solidFill>
                  <a:srgbClr val="FFFFFF"/>
                </a:solidFill>
                <a:effectLst>
                  <a:glow rad="127000">
                    <a:srgbClr val="000000"/>
                  </a:glow>
                </a:effectLst>
                <a:latin typeface="Arial" charset="0"/>
                <a:ea typeface="ＭＳ Ｐゴシック" charset="0"/>
                <a:cs typeface="ＭＳ Ｐゴシック" charset="0"/>
              </a:rPr>
              <a:t> require of you?  To act justly and to love mercy and to walk humbly with your God” (Micah 6:8)</a:t>
            </a:r>
            <a:r>
              <a:rPr lang="en-US" sz="4000" b="1" dirty="0" smtClean="0">
                <a:solidFill>
                  <a:srgbClr val="FFFFFF"/>
                </a:solidFill>
                <a:effectLst>
                  <a:glow rad="127000">
                    <a:srgbClr val="000000"/>
                  </a:glow>
                </a:effectLst>
                <a:latin typeface="Arial" charset="0"/>
                <a:ea typeface="ＭＳ Ｐゴシック" charset="0"/>
                <a:cs typeface="ＭＳ Ｐゴシック" charset="0"/>
              </a:rPr>
              <a:t>.</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err="1">
                <a:solidFill>
                  <a:srgbClr val="FFFFFF"/>
                </a:solidFill>
                <a:effectLst>
                  <a:glow rad="127000">
                    <a:srgbClr val="000000"/>
                  </a:glow>
                </a:effectLst>
                <a:latin typeface="Arial" charset="0"/>
                <a:ea typeface="ＭＳ Ｐゴシック" charset="0"/>
                <a:cs typeface="ＭＳ Ｐゴシック" charset="0"/>
              </a:rPr>
              <a:t>Mi-chê</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a:p>
            <a:pPr algn="r" defTabSz="457200">
              <a:defRPr/>
            </a:pP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367823"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615</a:t>
            </a:r>
          </a:p>
        </p:txBody>
      </p:sp>
    </p:spTree>
    <p:extLst>
      <p:ext uri="{BB962C8B-B14F-4D97-AF65-F5344CB8AC3E}">
        <p14:creationId xmlns:p14="http://schemas.microsoft.com/office/powerpoint/2010/main" val="2151784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27651"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Text Box 6"/>
          <p:cNvSpPr txBox="1">
            <a:spLocks noChangeArrowheads="1"/>
          </p:cNvSpPr>
          <p:nvPr/>
        </p:nvSpPr>
        <p:spPr bwMode="auto">
          <a:xfrm>
            <a:off x="381000" y="2136775"/>
            <a:ext cx="8229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buFontTx/>
              <a:buChar char="•"/>
            </a:pPr>
            <a:r>
              <a:rPr lang="en-US" sz="4400">
                <a:solidFill>
                  <a:schemeClr val="bg1"/>
                </a:solidFill>
                <a:latin typeface="Arial" charset="0"/>
              </a:rPr>
              <a:t>Bản tánh của Đức Chúa Trời</a:t>
            </a:r>
          </a:p>
          <a:p>
            <a:pPr algn="just" eaLnBrk="1" hangingPunct="1">
              <a:buFontTx/>
              <a:buChar char="•"/>
            </a:pPr>
            <a:r>
              <a:rPr lang="en-US" sz="4400">
                <a:solidFill>
                  <a:schemeClr val="bg1"/>
                </a:solidFill>
                <a:latin typeface="Arial" charset="0"/>
              </a:rPr>
              <a:t>Giáo lý về dân sót</a:t>
            </a:r>
          </a:p>
          <a:p>
            <a:pPr algn="just" eaLnBrk="1" hangingPunct="1">
              <a:buFontTx/>
              <a:buChar char="•"/>
            </a:pPr>
            <a:r>
              <a:rPr lang="en-US" sz="4400">
                <a:solidFill>
                  <a:schemeClr val="bg1"/>
                </a:solidFill>
                <a:latin typeface="Arial" charset="0"/>
              </a:rPr>
              <a:t>Lời tiên tri về Đấng Mết-si-a</a:t>
            </a:r>
          </a:p>
        </p:txBody>
      </p:sp>
      <p:pic>
        <p:nvPicPr>
          <p:cNvPr id="27653"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8"/>
          <p:cNvSpPr>
            <a:spLocks noGrp="1" noChangeArrowheads="1"/>
          </p:cNvSpPr>
          <p:nvPr>
            <p:ph type="title" idx="4294967295"/>
          </p:nvPr>
        </p:nvSpPr>
        <p:spPr>
          <a:xfrm>
            <a:off x="457200" y="1295400"/>
            <a:ext cx="7696200" cy="990600"/>
          </a:xfrm>
        </p:spPr>
        <p:txBody>
          <a:bodyPr/>
          <a:lstStyle/>
          <a:p>
            <a:pPr algn="l" eaLnBrk="1" hangingPunct="1"/>
            <a:r>
              <a:rPr lang="en-US" b="1" i="1">
                <a:solidFill>
                  <a:srgbClr val="FF9933"/>
                </a:solidFill>
                <a:latin typeface="Arial" charset="0"/>
                <a:ea typeface="ＭＳ Ｐゴシック" charset="0"/>
                <a:cs typeface="Arial" charset="0"/>
              </a:rPr>
              <a:t>Giá trị thần học</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box(out)">
                                      <p:cBhvr>
                                        <p:cTn id="7" dur="500"/>
                                        <p:tgtEl>
                                          <p:spTgt spid="2560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box(out)">
                                      <p:cBhvr>
                                        <p:cTn id="12" dur="500"/>
                                        <p:tgtEl>
                                          <p:spTgt spid="2560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6">
                                            <p:txEl>
                                              <p:pRg st="2" end="2"/>
                                            </p:txEl>
                                          </p:spTgt>
                                        </p:tgtEl>
                                        <p:attrNameLst>
                                          <p:attrName>style.visibility</p:attrName>
                                        </p:attrNameLst>
                                      </p:cBhvr>
                                      <p:to>
                                        <p:strVal val="visible"/>
                                      </p:to>
                                    </p:set>
                                    <p:animEffect transition="in" filter="box(out)">
                                      <p:cBhvr>
                                        <p:cTn id="17" dur="500"/>
                                        <p:tgtEl>
                                          <p:spTgt spid="2560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286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4400" b="1" i="1">
              <a:solidFill>
                <a:srgbClr val="FF9933"/>
              </a:solidFill>
              <a:latin typeface="Arial" charset="0"/>
              <a:cs typeface="Arial" charset="0"/>
            </a:endParaRPr>
          </a:p>
        </p:txBody>
      </p:sp>
      <p:sp>
        <p:nvSpPr>
          <p:cNvPr id="28675" name="Line 5"/>
          <p:cNvSpPr>
            <a:spLocks noChangeShapeType="1"/>
          </p:cNvSpPr>
          <p:nvPr/>
        </p:nvSpPr>
        <p:spPr bwMode="auto">
          <a:xfrm>
            <a:off x="838200" y="838200"/>
            <a:ext cx="8229600" cy="0"/>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Text Box 6"/>
          <p:cNvSpPr txBox="1">
            <a:spLocks noChangeArrowheads="1"/>
          </p:cNvSpPr>
          <p:nvPr/>
        </p:nvSpPr>
        <p:spPr bwMode="auto">
          <a:xfrm>
            <a:off x="457200" y="1828800"/>
            <a:ext cx="8686800" cy="4965700"/>
          </a:xfrm>
          <a:prstGeom prst="rect">
            <a:avLst/>
          </a:prstGeom>
          <a:noFill/>
          <a:ln w="9525">
            <a:noFill/>
            <a:miter lim="800000"/>
            <a:headEnd/>
            <a:tailEnd/>
          </a:ln>
          <a:effectLst>
            <a:outerShdw dist="35921" dir="2700000" algn="ctr" rotWithShape="0">
              <a:schemeClr val="tx1">
                <a:alpha val="74997"/>
              </a:schemeClr>
            </a:outerShdw>
          </a:effectLst>
        </p:spPr>
        <p:txBody>
          <a:bodyPr>
            <a:spAutoFit/>
          </a:bodyPr>
          <a:lstStyle>
            <a:lvl1pPr marL="349250" indent="-3492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sz="3200">
                <a:solidFill>
                  <a:schemeClr val="bg1"/>
                </a:solidFill>
                <a:latin typeface="Arial" charset="0"/>
              </a:rPr>
              <a:t>Hoàn cảnh trong thời Mi-chê giống xã hội chúng ta ngày nay như thế nào? Còn trong hội thánh thì sao? </a:t>
            </a:r>
          </a:p>
          <a:p>
            <a:pPr eaLnBrk="1" hangingPunct="1">
              <a:buFontTx/>
              <a:buChar char="•"/>
            </a:pPr>
            <a:r>
              <a:rPr lang="en-US" sz="3200">
                <a:solidFill>
                  <a:schemeClr val="bg1"/>
                </a:solidFill>
                <a:latin typeface="Arial" charset="0"/>
              </a:rPr>
              <a:t>Biết bản tánh của Đức Chúa Trời được  phản ánh trong Mi-chê ảnh hưởng đến đời sống hằng ngày và triết lý của chúng ta như thế nào?</a:t>
            </a:r>
          </a:p>
          <a:p>
            <a:pPr eaLnBrk="1" hangingPunct="1">
              <a:buFontTx/>
              <a:buChar char="•"/>
            </a:pPr>
            <a:r>
              <a:rPr lang="en-US" sz="3200">
                <a:solidFill>
                  <a:schemeClr val="bg1"/>
                </a:solidFill>
                <a:latin typeface="Arial" charset="0"/>
              </a:rPr>
              <a:t>Hành động công bình, yêu thương và bước đi khiêm nhường với Đức Chúa trời có nghĩa gì?</a:t>
            </a:r>
          </a:p>
        </p:txBody>
      </p:sp>
      <p:pic>
        <p:nvPicPr>
          <p:cNvPr id="28677" name="Picture 7" descr="cand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8"/>
          <p:cNvSpPr>
            <a:spLocks noGrp="1" noChangeArrowheads="1"/>
          </p:cNvSpPr>
          <p:nvPr>
            <p:ph type="title" idx="4294967295"/>
          </p:nvPr>
        </p:nvSpPr>
        <p:spPr>
          <a:xfrm>
            <a:off x="685800" y="838200"/>
            <a:ext cx="7772400" cy="914400"/>
          </a:xfrm>
        </p:spPr>
        <p:txBody>
          <a:bodyPr/>
          <a:lstStyle/>
          <a:p>
            <a:pPr algn="l" eaLnBrk="1" hangingPunct="1"/>
            <a:r>
              <a:rPr lang="en-US" b="1" i="1">
                <a:solidFill>
                  <a:srgbClr val="FF9933"/>
                </a:solidFill>
                <a:latin typeface="Arial" charset="0"/>
                <a:ea typeface="ＭＳ Ｐゴシック" charset="0"/>
                <a:cs typeface="Arial" charset="0"/>
              </a:rPr>
              <a:t>Áp dụng</a:t>
            </a:r>
            <a:endParaRPr lang="en-US">
              <a:latin typeface="Times New Roman" charset="0"/>
              <a:ea typeface="ＭＳ Ｐゴシック" charset="0"/>
            </a:endParaRPr>
          </a:p>
        </p:txBody>
      </p:sp>
      <p:sp>
        <p:nvSpPr>
          <p:cNvPr id="10243" name="Text Box 3"/>
          <p:cNvSpPr txBox="1">
            <a:spLocks noChangeArrowheads="1"/>
          </p:cNvSpPr>
          <p:nvPr/>
        </p:nvSpPr>
        <p:spPr bwMode="auto">
          <a:xfrm>
            <a:off x="3581400" y="0"/>
            <a:ext cx="5402263" cy="7016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CC0000"/>
                </a:solidFill>
                <a:latin typeface="Tempus Sans ITC" charset="0"/>
              </a:rPr>
              <a:t>Những sự thực lý thú</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box(out)">
                                      <p:cBhvr>
                                        <p:cTn id="7" dur="500"/>
                                        <p:tgtEl>
                                          <p:spTgt spid="266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30">
                                            <p:txEl>
                                              <p:pRg st="1" end="1"/>
                                            </p:txEl>
                                          </p:spTgt>
                                        </p:tgtEl>
                                        <p:attrNameLst>
                                          <p:attrName>style.visibility</p:attrName>
                                        </p:attrNameLst>
                                      </p:cBhvr>
                                      <p:to>
                                        <p:strVal val="visible"/>
                                      </p:to>
                                    </p:set>
                                    <p:animEffect transition="in" filter="box(out)">
                                      <p:cBhvr>
                                        <p:cTn id="12" dur="500"/>
                                        <p:tgtEl>
                                          <p:spTgt spid="2663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30">
                                            <p:txEl>
                                              <p:pRg st="2" end="2"/>
                                            </p:txEl>
                                          </p:spTgt>
                                        </p:tgtEl>
                                        <p:attrNameLst>
                                          <p:attrName>style.visibility</p:attrName>
                                        </p:attrNameLst>
                                      </p:cBhvr>
                                      <p:to>
                                        <p:strVal val="visible"/>
                                      </p:to>
                                    </p:set>
                                    <p:animEffect transition="in" filter="box(out)">
                                      <p:cBhvr>
                                        <p:cTn id="17" dur="500"/>
                                        <p:tgtEl>
                                          <p:spTgt spid="2663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76200" y="76200"/>
            <a:ext cx="8839200" cy="66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6600">
                <a:solidFill>
                  <a:schemeClr val="bg1"/>
                </a:solidFill>
                <a:latin typeface="Bwhebb" charset="0"/>
              </a:rPr>
              <a:t>~d'a' ^l. dyGIhi</a:t>
            </a:r>
            <a:r>
              <a:rPr lang="en-US" sz="6600">
                <a:solidFill>
                  <a:schemeClr val="bg1"/>
                </a:solidFill>
                <a:latin typeface="Arial" charset="0"/>
              </a:rPr>
              <a:t> </a:t>
            </a:r>
            <a:r>
              <a:rPr lang="en-US" sz="4400">
                <a:solidFill>
                  <a:schemeClr val="bg1"/>
                </a:solidFill>
                <a:latin typeface="Arial" charset="0"/>
              </a:rPr>
              <a:t>Micah 6:8</a:t>
            </a:r>
          </a:p>
          <a:p>
            <a:pPr algn="ctr" eaLnBrk="1" hangingPunct="1">
              <a:spcBef>
                <a:spcPct val="50000"/>
              </a:spcBef>
            </a:pPr>
            <a:r>
              <a:rPr lang="en-US" sz="6600">
                <a:solidFill>
                  <a:schemeClr val="bg1"/>
                </a:solidFill>
                <a:latin typeface="Bwhebb" charset="0"/>
              </a:rPr>
              <a:t>vreAD hw"hy&gt;-hm'W bAJ-hm; </a:t>
            </a:r>
          </a:p>
          <a:p>
            <a:pPr algn="ctr" eaLnBrk="1" hangingPunct="1">
              <a:spcBef>
                <a:spcPct val="50000"/>
              </a:spcBef>
            </a:pPr>
            <a:r>
              <a:rPr lang="en-US" sz="6600">
                <a:solidFill>
                  <a:schemeClr val="bg1"/>
                </a:solidFill>
                <a:latin typeface="Bwhebb" charset="0"/>
              </a:rPr>
              <a:t>tb;h]a;w&gt; jP'v.mi tAf[]-~ai yKi ^M.mi </a:t>
            </a:r>
          </a:p>
          <a:p>
            <a:pPr algn="ctr" eaLnBrk="1" hangingPunct="1">
              <a:spcBef>
                <a:spcPct val="50000"/>
              </a:spcBef>
            </a:pPr>
            <a:r>
              <a:rPr lang="en-US" sz="6600">
                <a:solidFill>
                  <a:schemeClr val="bg1"/>
                </a:solidFill>
                <a:latin typeface="Bwhebb" charset="0"/>
              </a:rPr>
              <a:t>@ `^yh,l{a/-~[i tk,l, [;nEc.h;w&gt; ds,x,</a:t>
            </a:r>
          </a:p>
        </p:txBody>
      </p:sp>
      <p:pic>
        <p:nvPicPr>
          <p:cNvPr id="29699" name="Picture 10" descr="cand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12"/>
          <p:cNvSpPr>
            <a:spLocks noGrp="1" noChangeArrowheads="1"/>
          </p:cNvSpPr>
          <p:nvPr>
            <p:ph type="title" idx="4294967295"/>
          </p:nvPr>
        </p:nvSpPr>
        <p:spPr/>
        <p:txBody>
          <a:bodyPr/>
          <a:lstStyle/>
          <a:p>
            <a:pPr eaLnBrk="1" hangingPunct="1"/>
            <a:r>
              <a:rPr lang="en-US">
                <a:solidFill>
                  <a:schemeClr val="tx1"/>
                </a:solidFill>
                <a:latin typeface="Arial" charset="0"/>
                <a:ea typeface="ＭＳ Ｐゴシック" charset="0"/>
              </a:rPr>
              <a:t>Micah 6:8 in Hebrew</a:t>
            </a:r>
            <a:endParaRPr lang="en-US">
              <a:solidFill>
                <a:schemeClr val="bg1"/>
              </a:solidFill>
              <a:latin typeface="Arial"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524000"/>
            <a:ext cx="91440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a:solidFill>
                  <a:schemeClr val="bg1"/>
                </a:solidFill>
                <a:latin typeface="Arial" charset="0"/>
              </a:rPr>
              <a:t>He has shown you, O man, </a:t>
            </a:r>
            <a:br>
              <a:rPr lang="en-US" sz="4400">
                <a:solidFill>
                  <a:schemeClr val="bg1"/>
                </a:solidFill>
                <a:latin typeface="Arial" charset="0"/>
              </a:rPr>
            </a:br>
            <a:r>
              <a:rPr lang="en-US" sz="4400">
                <a:solidFill>
                  <a:schemeClr val="bg1"/>
                </a:solidFill>
                <a:latin typeface="Arial" charset="0"/>
              </a:rPr>
              <a:t>what is good and what the L</a:t>
            </a:r>
            <a:r>
              <a:rPr lang="en-US" sz="3600">
                <a:solidFill>
                  <a:schemeClr val="bg1"/>
                </a:solidFill>
                <a:latin typeface="Arial" charset="0"/>
              </a:rPr>
              <a:t>ORD</a:t>
            </a:r>
            <a:r>
              <a:rPr lang="en-US" sz="4400">
                <a:solidFill>
                  <a:schemeClr val="bg1"/>
                </a:solidFill>
                <a:latin typeface="Arial" charset="0"/>
              </a:rPr>
              <a:t> requires you (2x)</a:t>
            </a:r>
          </a:p>
          <a:p>
            <a:pPr algn="ctr" eaLnBrk="1" hangingPunct="1">
              <a:spcBef>
                <a:spcPct val="50000"/>
              </a:spcBef>
            </a:pPr>
            <a:r>
              <a:rPr lang="en-US" sz="4400">
                <a:solidFill>
                  <a:schemeClr val="bg1"/>
                </a:solidFill>
                <a:latin typeface="Arial" charset="0"/>
              </a:rPr>
              <a:t>To act justly,</a:t>
            </a:r>
          </a:p>
          <a:p>
            <a:pPr algn="ctr" eaLnBrk="1" hangingPunct="1">
              <a:spcBef>
                <a:spcPct val="50000"/>
              </a:spcBef>
            </a:pPr>
            <a:r>
              <a:rPr lang="en-US" sz="4400">
                <a:solidFill>
                  <a:schemeClr val="bg1"/>
                </a:solidFill>
                <a:latin typeface="Arial" charset="0"/>
              </a:rPr>
              <a:t>And to love mercy,</a:t>
            </a:r>
          </a:p>
          <a:p>
            <a:pPr algn="ctr" eaLnBrk="1" hangingPunct="1">
              <a:spcBef>
                <a:spcPct val="50000"/>
              </a:spcBef>
            </a:pPr>
            <a:r>
              <a:rPr lang="en-US" sz="4400">
                <a:solidFill>
                  <a:schemeClr val="bg1"/>
                </a:solidFill>
                <a:latin typeface="Arial" charset="0"/>
              </a:rPr>
              <a:t>And to walk humbly with your God.</a:t>
            </a:r>
          </a:p>
        </p:txBody>
      </p:sp>
      <p:pic>
        <p:nvPicPr>
          <p:cNvPr id="30723" name="Picture 3" descr="cand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45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title" idx="4294967295"/>
          </p:nvPr>
        </p:nvSpPr>
        <p:spPr>
          <a:xfrm>
            <a:off x="685800" y="76200"/>
            <a:ext cx="7772400" cy="1143000"/>
          </a:xfrm>
        </p:spPr>
        <p:txBody>
          <a:bodyPr/>
          <a:lstStyle/>
          <a:p>
            <a:pPr eaLnBrk="1" hangingPunct="1"/>
            <a:r>
              <a:rPr lang="en-US" u="sng">
                <a:solidFill>
                  <a:schemeClr val="bg1"/>
                </a:solidFill>
                <a:latin typeface="Arial" charset="0"/>
                <a:ea typeface="ＭＳ Ｐゴシック" charset="0"/>
              </a:rPr>
              <a:t>Micah 6:8 Song</a:t>
            </a:r>
            <a:endParaRPr lang="en-US">
              <a:solidFill>
                <a:schemeClr val="bg1"/>
              </a:solidFill>
              <a:latin typeface="Arial"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967087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266435945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966" y="102580"/>
            <a:ext cx="8236820" cy="799420"/>
          </a:xfrm>
          <a:solidFill>
            <a:schemeClr val="tx1"/>
          </a:solidFill>
        </p:spPr>
        <p:txBody>
          <a:bodyPr/>
          <a:lstStyle/>
          <a:p>
            <a:r>
              <a:rPr lang="en-US" sz="4000" b="1" dirty="0" err="1">
                <a:solidFill>
                  <a:srgbClr val="FFFFFF"/>
                </a:solidFill>
                <a:effectLst>
                  <a:glow rad="127000">
                    <a:srgbClr val="000000"/>
                  </a:glow>
                </a:effectLst>
                <a:latin typeface="Arial" charset="0"/>
              </a:rPr>
              <a:t>Mi-</a:t>
            </a:r>
            <a:r>
              <a:rPr lang="en-US" sz="4000" b="1" dirty="0" err="1" smtClean="0">
                <a:solidFill>
                  <a:srgbClr val="FFFFFF"/>
                </a:solidFill>
                <a:effectLst>
                  <a:glow rad="127000">
                    <a:srgbClr val="000000"/>
                  </a:glow>
                </a:effectLst>
                <a:latin typeface="Arial" charset="0"/>
              </a:rPr>
              <a:t>chê</a:t>
            </a:r>
            <a:endParaRPr lang="en-US" sz="4000" b="1" dirty="0">
              <a:solidFill>
                <a:schemeClr val="bg1"/>
              </a:solidFill>
              <a:effectLst>
                <a:glow rad="101600">
                  <a:schemeClr val="tx1">
                    <a:alpha val="99000"/>
                  </a:schemeClr>
                </a:glow>
              </a:effectLst>
              <a:latin typeface="Arial"/>
              <a:cs typeface="Arial"/>
            </a:endParaRPr>
          </a:p>
        </p:txBody>
      </p:sp>
      <p:sp>
        <p:nvSpPr>
          <p:cNvPr id="3" name="Title 1"/>
          <p:cNvSpPr txBox="1">
            <a:spLocks/>
          </p:cNvSpPr>
          <p:nvPr/>
        </p:nvSpPr>
        <p:spPr bwMode="auto">
          <a:xfrm>
            <a:off x="331175" y="1433727"/>
            <a:ext cx="8336595" cy="439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defTabSz="457200"/>
            <a:r>
              <a:rPr lang="en-US" b="1" dirty="0">
                <a:solidFill>
                  <a:prstClr val="white"/>
                </a:solidFill>
                <a:effectLst>
                  <a:glow rad="101600">
                    <a:prstClr val="black">
                      <a:alpha val="99000"/>
                    </a:prstClr>
                  </a:glow>
                </a:effectLst>
                <a:latin typeface="Calibri"/>
              </a:rPr>
              <a:t>God will judge His people for exploiting their poor but after their repentance He will bless them in the messianic kingdom (2:12-13; 4:1–5:15; 7:7-20). </a:t>
            </a:r>
          </a:p>
        </p:txBody>
      </p:sp>
      <p:sp>
        <p:nvSpPr>
          <p:cNvPr id="5"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343</a:t>
            </a:r>
            <a:endParaRPr lang="en-US" altLang="zh-CN" b="1"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10213026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55468"/>
            <a:ext cx="2734333" cy="1996167"/>
          </a:xfrm>
          <a:prstGeom prst="rect">
            <a:avLst/>
          </a:prstGeom>
        </p:spPr>
      </p:pic>
      <p:sp>
        <p:nvSpPr>
          <p:cNvPr id="13" name="Rectangle 2"/>
          <p:cNvSpPr txBox="1">
            <a:spLocks noChangeArrowheads="1"/>
          </p:cNvSpPr>
          <p:nvPr/>
        </p:nvSpPr>
        <p:spPr bwMode="auto">
          <a:xfrm>
            <a:off x="573527" y="2184729"/>
            <a:ext cx="8029380" cy="374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God indicts Israel and Judah for wickedness and </a:t>
            </a:r>
            <a:r>
              <a:rPr lang="en-US" sz="3200" b="1" kern="0" dirty="0">
                <a:solidFill>
                  <a:srgbClr val="FFFF00"/>
                </a:solidFill>
                <a:effectLst>
                  <a:glow rad="127000">
                    <a:srgbClr val="000000"/>
                  </a:glow>
                </a:effectLst>
                <a:latin typeface="Arial" charset="0"/>
                <a:ea typeface="ＭＳ Ｐゴシック" charset="0"/>
                <a:cs typeface="ＭＳ Ｐゴシック" charset="0"/>
              </a:rPr>
              <a:t>exploitation</a:t>
            </a:r>
            <a:r>
              <a:rPr lang="en-US" sz="3200" b="1" kern="0" dirty="0">
                <a:solidFill>
                  <a:srgbClr val="FFFFFF"/>
                </a:solidFill>
                <a:effectLst>
                  <a:glow rad="127000">
                    <a:srgbClr val="000000"/>
                  </a:glow>
                </a:effectLst>
                <a:latin typeface="Arial" charset="0"/>
                <a:ea typeface="ＭＳ Ｐゴシック" charset="0"/>
                <a:cs typeface="ＭＳ Ｐゴシック" charset="0"/>
              </a:rPr>
              <a:t> of the poor and declares a judgment in exile to motivate them to repent, but promises vindication and kingdom blessing under Messiah in fulfillment of the Abrahamic </a:t>
            </a:r>
            <a:r>
              <a:rPr lang="en-US" sz="3200" b="1" kern="0" dirty="0" smtClean="0">
                <a:solidFill>
                  <a:srgbClr val="FFFFFF"/>
                </a:solidFill>
                <a:effectLst>
                  <a:glow rad="127000">
                    <a:srgbClr val="000000"/>
                  </a:glow>
                </a:effectLst>
                <a:latin typeface="Arial" charset="0"/>
                <a:ea typeface="ＭＳ Ｐゴシック" charset="0"/>
                <a:cs typeface="ＭＳ Ｐゴシック" charset="0"/>
              </a:rPr>
              <a:t>Covenant.</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
        <p:nvSpPr>
          <p:cNvPr id="2" name="Title 1"/>
          <p:cNvSpPr>
            <a:spLocks noGrp="1"/>
          </p:cNvSpPr>
          <p:nvPr>
            <p:ph type="title" idx="4294967295"/>
          </p:nvPr>
        </p:nvSpPr>
        <p:spPr>
          <a:xfrm>
            <a:off x="2734334" y="567524"/>
            <a:ext cx="5868572" cy="1373175"/>
          </a:xfrm>
          <a:prstGeom prst="rect">
            <a:avLst/>
          </a:prstGeom>
          <a:solidFill>
            <a:srgbClr val="000000"/>
          </a:solidFill>
        </p:spPr>
        <p:txBody>
          <a:bodyPr anchor="ctr"/>
          <a:lstStyle/>
          <a:p>
            <a:pPr algn="ctr"/>
            <a:r>
              <a:rPr lang="en-US" sz="3600" b="1" dirty="0" err="1">
                <a:solidFill>
                  <a:srgbClr val="FFFFFF"/>
                </a:solidFill>
                <a:effectLst>
                  <a:glow rad="127000">
                    <a:srgbClr val="000000"/>
                  </a:glow>
                </a:effectLst>
                <a:latin typeface="Arial" charset="0"/>
                <a:ea typeface="ＭＳ Ｐゴシック" charset="0"/>
                <a:cs typeface="ＭＳ Ｐゴシック" charset="0"/>
              </a:rPr>
              <a:t>Mi-chê</a:t>
            </a:r>
            <a:r>
              <a:rPr lang="en-US" sz="3600" b="1" dirty="0">
                <a:solidFill>
                  <a:srgbClr val="FFFFFF"/>
                </a:solidFill>
                <a:effectLst>
                  <a:glow rad="127000">
                    <a:srgbClr val="000000"/>
                  </a:glow>
                </a:effectLst>
                <a:latin typeface="Arial" charset="0"/>
                <a:ea typeface="ＭＳ Ｐゴシック" charset="0"/>
                <a:cs typeface="ＭＳ Ｐゴシック" charset="0"/>
              </a:rPr>
              <a:t/>
            </a:r>
            <a:br>
              <a:rPr lang="en-US" sz="3600" b="1" dirty="0">
                <a:solidFill>
                  <a:srgbClr val="FFFFFF"/>
                </a:solidFill>
                <a:effectLst>
                  <a:glow rad="127000">
                    <a:srgbClr val="000000"/>
                  </a:glow>
                </a:effectLst>
                <a:latin typeface="Arial" charset="0"/>
                <a:ea typeface="ＭＳ Ｐゴシック" charset="0"/>
                <a:cs typeface="ＭＳ Ｐゴシック" charset="0"/>
              </a:rPr>
            </a:br>
            <a:r>
              <a:rPr lang="en-US" sz="3600" b="1" dirty="0" err="1" smtClean="0">
                <a:solidFill>
                  <a:srgbClr val="FFFFFF"/>
                </a:solidFill>
                <a:latin typeface="Arial"/>
                <a:cs typeface="Arial"/>
              </a:rPr>
              <a:t>Câu</a:t>
            </a:r>
            <a:r>
              <a:rPr lang="en-US" sz="3600" b="1" dirty="0" smtClean="0">
                <a:solidFill>
                  <a:srgbClr val="FFFFFF"/>
                </a:solidFill>
                <a:latin typeface="Arial"/>
                <a:cs typeface="Arial"/>
              </a:rPr>
              <a:t> </a:t>
            </a:r>
            <a:r>
              <a:rPr lang="en-US" sz="3600" b="1" dirty="0" err="1">
                <a:solidFill>
                  <a:srgbClr val="FFFFFF"/>
                </a:solidFill>
                <a:latin typeface="Arial"/>
                <a:cs typeface="Arial"/>
              </a:rPr>
              <a:t>Tóm</a:t>
            </a:r>
            <a:r>
              <a:rPr lang="en-US" sz="3600" b="1" dirty="0">
                <a:solidFill>
                  <a:srgbClr val="FFFFFF"/>
                </a:solidFill>
                <a:latin typeface="Arial"/>
                <a:cs typeface="Arial"/>
              </a:rPr>
              <a:t> </a:t>
            </a:r>
            <a:r>
              <a:rPr lang="en-US" sz="3600" b="1" dirty="0" err="1">
                <a:solidFill>
                  <a:srgbClr val="FFFFFF"/>
                </a:solidFill>
                <a:latin typeface="Arial"/>
                <a:cs typeface="Arial"/>
              </a:rPr>
              <a:t>Tắt</a:t>
            </a:r>
            <a:endParaRPr lang="en-US" sz="3600" b="1" dirty="0">
              <a:solidFill>
                <a:srgbClr val="FFFFFF"/>
              </a:solidFill>
              <a:latin typeface="Arial"/>
              <a:cs typeface="Arial"/>
            </a:endParaRPr>
          </a:p>
        </p:txBody>
      </p:sp>
      <p:sp>
        <p:nvSpPr>
          <p:cNvPr id="9" name="Text Box 3"/>
          <p:cNvSpPr txBox="1">
            <a:spLocks noChangeArrowheads="1"/>
          </p:cNvSpPr>
          <p:nvPr/>
        </p:nvSpPr>
        <p:spPr bwMode="auto">
          <a:xfrm>
            <a:off x="8349183" y="-3380"/>
            <a:ext cx="698178" cy="830997"/>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tLang="zh-CN" b="1" kern="0" dirty="0" smtClean="0">
                <a:solidFill>
                  <a:srgbClr val="000000"/>
                </a:solidFill>
                <a:cs typeface="MS PGothic" charset="0"/>
              </a:rPr>
              <a:t>615</a:t>
            </a:r>
          </a:p>
          <a:p>
            <a:pPr algn="ctr" eaLnBrk="1" hangingPunct="1">
              <a:defRPr/>
            </a:pPr>
            <a:r>
              <a:rPr lang="en-US" altLang="zh-CN" b="1" kern="0" dirty="0" smtClean="0">
                <a:solidFill>
                  <a:srgbClr val="000000"/>
                </a:solidFill>
                <a:cs typeface="MS PGothic" charset="0"/>
              </a:rPr>
              <a:t>346</a:t>
            </a:r>
            <a:endParaRPr lang="en-US" altLang="zh-CN" b="1" kern="0" dirty="0">
              <a:solidFill>
                <a:srgbClr val="000000"/>
              </a:solidFill>
              <a:cs typeface="MS PGothic" charset="0"/>
            </a:endParaRPr>
          </a:p>
        </p:txBody>
      </p:sp>
    </p:spTree>
    <p:extLst>
      <p:ext uri="{BB962C8B-B14F-4D97-AF65-F5344CB8AC3E}">
        <p14:creationId xmlns:p14="http://schemas.microsoft.com/office/powerpoint/2010/main" val="29522961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30" descr="NNSCF009"/>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7" name="Text Box 29"/>
          <p:cNvSpPr txBox="1">
            <a:spLocks noChangeArrowheads="1"/>
          </p:cNvSpPr>
          <p:nvPr/>
        </p:nvSpPr>
        <p:spPr bwMode="auto">
          <a:xfrm>
            <a:off x="304800" y="-92075"/>
            <a:ext cx="9067800" cy="6521450"/>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5400" b="1">
                <a:solidFill>
                  <a:schemeClr val="bg1"/>
                </a:solidFill>
              </a:rPr>
              <a:t>Who Is There Like You?</a:t>
            </a:r>
          </a:p>
          <a:p>
            <a:pPr eaLnBrk="1" hangingPunct="1"/>
            <a:endParaRPr lang="en-US" b="1">
              <a:solidFill>
                <a:schemeClr val="bg1"/>
              </a:solidFill>
            </a:endParaRPr>
          </a:p>
          <a:p>
            <a:pPr eaLnBrk="1" hangingPunct="1"/>
            <a:r>
              <a:rPr lang="en-US" sz="4000" b="1">
                <a:solidFill>
                  <a:schemeClr val="bg1"/>
                </a:solidFill>
              </a:rPr>
              <a:t>Who is there like You O God?</a:t>
            </a:r>
          </a:p>
          <a:p>
            <a:pPr eaLnBrk="1" hangingPunct="1"/>
            <a:r>
              <a:rPr lang="en-US" sz="4000" b="1">
                <a:solidFill>
                  <a:schemeClr val="bg1"/>
                </a:solidFill>
              </a:rPr>
              <a:t>You who created us in Your likeness</a:t>
            </a:r>
          </a:p>
          <a:p>
            <a:pPr eaLnBrk="1" hangingPunct="1"/>
            <a:r>
              <a:rPr lang="en-US" sz="4000" b="1">
                <a:solidFill>
                  <a:schemeClr val="bg1"/>
                </a:solidFill>
              </a:rPr>
              <a:t>Who is there like You O God?</a:t>
            </a:r>
          </a:p>
          <a:p>
            <a:pPr eaLnBrk="1" hangingPunct="1"/>
            <a:r>
              <a:rPr lang="en-US" sz="4000" b="1">
                <a:solidFill>
                  <a:schemeClr val="bg1"/>
                </a:solidFill>
              </a:rPr>
              <a:t>It</a:t>
            </a:r>
            <a:r>
              <a:rPr lang="ja-JP" altLang="en-US" sz="4000" b="1">
                <a:solidFill>
                  <a:schemeClr val="bg1"/>
                </a:solidFill>
              </a:rPr>
              <a:t>’</a:t>
            </a:r>
            <a:r>
              <a:rPr lang="en-US" sz="4000" b="1">
                <a:solidFill>
                  <a:schemeClr val="bg1"/>
                </a:solidFill>
              </a:rPr>
              <a:t>s an honor to stand and worship You</a:t>
            </a:r>
          </a:p>
          <a:p>
            <a:pPr eaLnBrk="1" hangingPunct="1"/>
            <a:endParaRPr lang="en-US" b="1">
              <a:solidFill>
                <a:schemeClr val="bg1"/>
              </a:solidFill>
            </a:endParaRPr>
          </a:p>
          <a:p>
            <a:pPr eaLnBrk="1" hangingPunct="1"/>
            <a:r>
              <a:rPr lang="en-US" sz="4000" b="1">
                <a:solidFill>
                  <a:schemeClr val="bg1"/>
                </a:solidFill>
              </a:rPr>
              <a:t>We lift our hands to the great I am</a:t>
            </a:r>
          </a:p>
          <a:p>
            <a:pPr eaLnBrk="1" hangingPunct="1"/>
            <a:r>
              <a:rPr lang="en-US" sz="4000" b="1">
                <a:solidFill>
                  <a:schemeClr val="bg1"/>
                </a:solidFill>
              </a:rPr>
              <a:t>Who was and Who is and is to come</a:t>
            </a:r>
          </a:p>
          <a:p>
            <a:pPr eaLnBrk="1" hangingPunct="1"/>
            <a:r>
              <a:rPr lang="en-US" sz="4000" b="1">
                <a:solidFill>
                  <a:schemeClr val="bg1"/>
                </a:solidFill>
              </a:rPr>
              <a:t>We lift our hands to the great I am</a:t>
            </a:r>
          </a:p>
          <a:p>
            <a:pPr eaLnBrk="1" hangingPunct="1"/>
            <a:r>
              <a:rPr lang="en-US" sz="4000" b="1">
                <a:solidFill>
                  <a:schemeClr val="bg1"/>
                </a:solidFill>
              </a:rPr>
              <a:t>Who can compare with You?</a:t>
            </a:r>
          </a:p>
        </p:txBody>
      </p:sp>
      <p:sp>
        <p:nvSpPr>
          <p:cNvPr id="4100" name="Rectangle 32"/>
          <p:cNvSpPr>
            <a:spLocks noGrp="1" noChangeArrowheads="1"/>
          </p:cNvSpPr>
          <p:nvPr>
            <p:ph type="title" idx="4294967295"/>
          </p:nvPr>
        </p:nvSpPr>
        <p:spPr>
          <a:xfrm>
            <a:off x="3962400" y="6400800"/>
            <a:ext cx="5181600" cy="457200"/>
          </a:xfrm>
        </p:spPr>
        <p:txBody>
          <a:bodyPr/>
          <a:lstStyle/>
          <a:p>
            <a:pPr algn="r" eaLnBrk="1" hangingPunct="1"/>
            <a:r>
              <a:rPr lang="en-US" sz="2000">
                <a:solidFill>
                  <a:schemeClr val="bg1"/>
                </a:solidFill>
                <a:latin typeface="Times New Roman" charset="0"/>
                <a:ea typeface="ＭＳ Ｐゴシック" charset="0"/>
              </a:rPr>
              <a:t>Song Based on Micah 7:18</a:t>
            </a:r>
            <a:endParaRPr lang="en-US" sz="2400">
              <a:latin typeface="Times New Roman"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OPROF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0" y="32766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cs typeface="Times New Roman" charset="0"/>
              </a:rPr>
              <a:t>Judgment for Exploitation</a:t>
            </a:r>
            <a:r>
              <a:rPr lang="en-US" sz="1400"/>
              <a:t> </a:t>
            </a:r>
            <a:endParaRPr lang="en-US"/>
          </a:p>
        </p:txBody>
      </p:sp>
      <p:sp>
        <p:nvSpPr>
          <p:cNvPr id="5124" name="Rectangle 5"/>
          <p:cNvSpPr>
            <a:spLocks noChangeArrowheads="1"/>
          </p:cNvSpPr>
          <p:nvPr/>
        </p:nvSpPr>
        <p:spPr bwMode="auto">
          <a:xfrm>
            <a:off x="0" y="32766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cs typeface="Times New Roman" charset="0"/>
              </a:rPr>
              <a:t>Judgment for Exploitation</a:t>
            </a:r>
            <a:r>
              <a:rPr lang="en-US" sz="1400"/>
              <a:t> </a:t>
            </a:r>
            <a:endParaRPr lang="en-US"/>
          </a:p>
        </p:txBody>
      </p:sp>
      <p:sp>
        <p:nvSpPr>
          <p:cNvPr id="5125" name="Rectangle 12"/>
          <p:cNvSpPr>
            <a:spLocks noGrp="1" noChangeArrowheads="1"/>
          </p:cNvSpPr>
          <p:nvPr>
            <p:ph type="title" idx="4294967295"/>
          </p:nvPr>
        </p:nvSpPr>
        <p:spPr>
          <a:xfrm>
            <a:off x="762000" y="5715000"/>
            <a:ext cx="7772400" cy="1143000"/>
          </a:xfrm>
        </p:spPr>
        <p:txBody>
          <a:bodyPr/>
          <a:lstStyle/>
          <a:p>
            <a:pPr eaLnBrk="1" hangingPunct="1"/>
            <a:r>
              <a:rPr lang="en-US" sz="4000">
                <a:solidFill>
                  <a:schemeClr val="bg1"/>
                </a:solidFill>
                <a:latin typeface="Tahoma" charset="0"/>
                <a:ea typeface="ＭＳ Ｐゴシック" charset="0"/>
              </a:rPr>
              <a:t>Mi-chê giảng cách can đảm</a:t>
            </a:r>
            <a:endParaRPr lang="en-US" sz="4000">
              <a:latin typeface="Tahoma"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Oval 3"/>
          <p:cNvSpPr>
            <a:spLocks noChangeArrowheads="1"/>
          </p:cNvSpPr>
          <p:nvPr/>
        </p:nvSpPr>
        <p:spPr bwMode="auto">
          <a:xfrm>
            <a:off x="1828800" y="3352800"/>
            <a:ext cx="152400" cy="152400"/>
          </a:xfrm>
          <a:prstGeom prst="ellipse">
            <a:avLst/>
          </a:prstGeom>
          <a:solidFill>
            <a:schemeClr val="bg1"/>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a:latin typeface="Times New Roman" pitchFamily="24" charset="0"/>
              <a:ea typeface="+mn-ea"/>
              <a:cs typeface="+mn-cs"/>
            </a:endParaRPr>
          </a:p>
        </p:txBody>
      </p:sp>
      <p:sp>
        <p:nvSpPr>
          <p:cNvPr id="76804" name="Text Box 4"/>
          <p:cNvSpPr txBox="1">
            <a:spLocks noChangeArrowheads="1"/>
          </p:cNvSpPr>
          <p:nvPr/>
        </p:nvSpPr>
        <p:spPr bwMode="auto">
          <a:xfrm>
            <a:off x="838200" y="2651125"/>
            <a:ext cx="4267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endParaRPr lang="en-US" sz="4000" b="1">
              <a:solidFill>
                <a:schemeClr val="bg1"/>
              </a:solidFill>
              <a:latin typeface="Times New Roman" pitchFamily="24" charset="0"/>
              <a:ea typeface="+mn-ea"/>
              <a:cs typeface="+mn-cs"/>
            </a:endParaRPr>
          </a:p>
        </p:txBody>
      </p:sp>
      <p:sp>
        <p:nvSpPr>
          <p:cNvPr id="76805" name="Text Box 5"/>
          <p:cNvSpPr txBox="1">
            <a:spLocks noChangeArrowheads="1"/>
          </p:cNvSpPr>
          <p:nvPr/>
        </p:nvSpPr>
        <p:spPr bwMode="auto">
          <a:xfrm>
            <a:off x="2743200" y="3260725"/>
            <a:ext cx="4267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defRPr/>
            </a:pPr>
            <a:r>
              <a:rPr lang="en-US" sz="4000" b="1" dirty="0">
                <a:solidFill>
                  <a:schemeClr val="bg1"/>
                </a:solidFill>
                <a:latin typeface="Times New Roman" pitchFamily="24" charset="0"/>
                <a:ea typeface="+mn-ea"/>
                <a:cs typeface="+mn-cs"/>
              </a:rPr>
              <a:t>Jerusalem</a:t>
            </a:r>
          </a:p>
        </p:txBody>
      </p:sp>
      <p:sp>
        <p:nvSpPr>
          <p:cNvPr id="76806" name="Text Box 6"/>
          <p:cNvSpPr txBox="1">
            <a:spLocks noChangeArrowheads="1"/>
          </p:cNvSpPr>
          <p:nvPr/>
        </p:nvSpPr>
        <p:spPr bwMode="auto">
          <a:xfrm>
            <a:off x="3276600" y="1371600"/>
            <a:ext cx="4267200" cy="769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400" b="1" dirty="0">
                <a:solidFill>
                  <a:srgbClr val="00FFFF"/>
                </a:solidFill>
                <a:latin typeface="Times New Roman" pitchFamily="24" charset="0"/>
                <a:ea typeface="+mn-ea"/>
                <a:cs typeface="+mn-cs"/>
              </a:rPr>
              <a:t>Israel</a:t>
            </a:r>
          </a:p>
        </p:txBody>
      </p:sp>
      <p:sp>
        <p:nvSpPr>
          <p:cNvPr id="76807" name="Text Box 7"/>
          <p:cNvSpPr txBox="1">
            <a:spLocks noChangeArrowheads="1"/>
          </p:cNvSpPr>
          <p:nvPr/>
        </p:nvSpPr>
        <p:spPr bwMode="auto">
          <a:xfrm>
            <a:off x="914400" y="3505200"/>
            <a:ext cx="4267200" cy="76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400" b="1">
                <a:solidFill>
                  <a:srgbClr val="00FFFF"/>
                </a:solidFill>
                <a:latin typeface="Times New Roman" pitchFamily="24" charset="0"/>
                <a:ea typeface="+mn-ea"/>
                <a:cs typeface="+mn-cs"/>
              </a:rPr>
              <a:t>Judah</a:t>
            </a:r>
          </a:p>
        </p:txBody>
      </p:sp>
      <p:sp>
        <p:nvSpPr>
          <p:cNvPr id="76808" name="Rectangle 8"/>
          <p:cNvSpPr>
            <a:spLocks noGrp="1" noChangeArrowheads="1"/>
          </p:cNvSpPr>
          <p:nvPr>
            <p:ph type="title" idx="4294967295"/>
          </p:nvPr>
        </p:nvSpPr>
        <p:spPr>
          <a:xfrm>
            <a:off x="0" y="2667000"/>
            <a:ext cx="3810000" cy="762000"/>
          </a:xfrm>
          <a:effectLst>
            <a:outerShdw blurRad="63500" dist="35921" dir="2700000" algn="ctr" rotWithShape="0">
              <a:schemeClr val="tx1">
                <a:alpha val="74997"/>
              </a:schemeClr>
            </a:outerShdw>
          </a:effectLst>
        </p:spPr>
        <p:txBody>
          <a:bodyPr/>
          <a:lstStyle/>
          <a:p>
            <a:pPr algn="l" eaLnBrk="1" hangingPunct="1">
              <a:defRPr/>
            </a:pPr>
            <a:r>
              <a:rPr lang="en-US" sz="4000" b="1" smtClean="0">
                <a:solidFill>
                  <a:schemeClr val="bg1"/>
                </a:solidFill>
                <a:cs typeface="+mj-cs"/>
              </a:rPr>
              <a:t>Moresheth-gath</a:t>
            </a:r>
            <a:endParaRPr lang="en-US" smtClean="0">
              <a:cs typeface="+mj-cs"/>
            </a:endParaRPr>
          </a:p>
        </p:txBody>
      </p:sp>
      <p:sp>
        <p:nvSpPr>
          <p:cNvPr id="11" name="Text Box 5"/>
          <p:cNvSpPr txBox="1">
            <a:spLocks noChangeArrowheads="1"/>
          </p:cNvSpPr>
          <p:nvPr/>
        </p:nvSpPr>
        <p:spPr bwMode="auto">
          <a:xfrm>
            <a:off x="4419600" y="1981200"/>
            <a:ext cx="4267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defRPr/>
            </a:pPr>
            <a:r>
              <a:rPr lang="en-US" sz="4000" b="1" dirty="0">
                <a:solidFill>
                  <a:schemeClr val="bg1"/>
                </a:solidFill>
                <a:latin typeface="Times New Roman" pitchFamily="24" charset="0"/>
                <a:ea typeface="+mn-ea"/>
                <a:cs typeface="+mn-cs"/>
              </a:rPr>
              <a:t>Samaria</a:t>
            </a:r>
          </a:p>
        </p:txBody>
      </p:sp>
      <p:sp>
        <p:nvSpPr>
          <p:cNvPr id="12" name="Text Box 5"/>
          <p:cNvSpPr txBox="1">
            <a:spLocks noChangeArrowheads="1"/>
          </p:cNvSpPr>
          <p:nvPr/>
        </p:nvSpPr>
        <p:spPr bwMode="auto">
          <a:xfrm>
            <a:off x="3886200" y="2667000"/>
            <a:ext cx="5105400" cy="1323439"/>
          </a:xfrm>
          <a:prstGeom prst="rect">
            <a:avLst/>
          </a:prstGeom>
          <a:solidFill>
            <a:srgbClr val="000000"/>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4988" indent="-53498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2000" b="1" dirty="0">
                <a:solidFill>
                  <a:schemeClr val="bg1"/>
                </a:solidFill>
                <a:latin typeface="Arial" charset="0"/>
                <a:cs typeface="Arial" charset="0"/>
              </a:rPr>
              <a:t>“</a:t>
            </a:r>
            <a:r>
              <a:rPr lang="en-US" sz="2000" b="1" dirty="0" err="1">
                <a:solidFill>
                  <a:schemeClr val="bg1"/>
                </a:solidFill>
                <a:latin typeface="Bwviet" charset="0"/>
              </a:rPr>
              <a:t>Vaäy</a:t>
            </a:r>
            <a:r>
              <a:rPr lang="en-US" sz="2000" b="1" dirty="0">
                <a:solidFill>
                  <a:schemeClr val="bg1"/>
                </a:solidFill>
                <a:latin typeface="Bwviet" charset="0"/>
              </a:rPr>
              <a:t> </a:t>
            </a:r>
            <a:r>
              <a:rPr lang="en-US" sz="2000" b="1" dirty="0" err="1">
                <a:solidFill>
                  <a:schemeClr val="bg1"/>
                </a:solidFill>
                <a:latin typeface="Bwviet" charset="0"/>
              </a:rPr>
              <a:t>neân</a:t>
            </a:r>
            <a:r>
              <a:rPr lang="en-US" sz="2000" b="1" dirty="0">
                <a:solidFill>
                  <a:schemeClr val="bg1"/>
                </a:solidFill>
                <a:latin typeface="Bwviet" charset="0"/>
              </a:rPr>
              <a:t> ta </a:t>
            </a:r>
            <a:r>
              <a:rPr lang="en-US" sz="2000" b="1" dirty="0" err="1">
                <a:solidFill>
                  <a:schemeClr val="bg1"/>
                </a:solidFill>
                <a:latin typeface="Bwviet" charset="0"/>
              </a:rPr>
              <a:t>seõ</a:t>
            </a:r>
            <a:r>
              <a:rPr lang="en-US" sz="2000" b="1" dirty="0">
                <a:solidFill>
                  <a:schemeClr val="bg1"/>
                </a:solidFill>
                <a:latin typeface="Bwviet" charset="0"/>
              </a:rPr>
              <a:t> </a:t>
            </a:r>
            <a:r>
              <a:rPr lang="en-US" sz="2000" b="1" dirty="0" err="1">
                <a:solidFill>
                  <a:schemeClr val="bg1"/>
                </a:solidFill>
                <a:latin typeface="Bwviet" charset="0"/>
              </a:rPr>
              <a:t>khieán</a:t>
            </a:r>
            <a:r>
              <a:rPr lang="en-US" sz="2000" b="1" dirty="0">
                <a:solidFill>
                  <a:schemeClr val="bg1"/>
                </a:solidFill>
                <a:latin typeface="Bwviet" charset="0"/>
              </a:rPr>
              <a:t> Sa-ma-</a:t>
            </a:r>
            <a:r>
              <a:rPr lang="en-US" sz="2000" b="1" dirty="0" err="1">
                <a:solidFill>
                  <a:schemeClr val="bg1"/>
                </a:solidFill>
                <a:latin typeface="Bwviet" charset="0"/>
              </a:rPr>
              <a:t>ri</a:t>
            </a:r>
            <a:r>
              <a:rPr lang="en-US" sz="2000" b="1" dirty="0">
                <a:solidFill>
                  <a:schemeClr val="bg1"/>
                </a:solidFill>
                <a:latin typeface="Bwviet" charset="0"/>
              </a:rPr>
              <a:t> </a:t>
            </a:r>
            <a:r>
              <a:rPr lang="en-US" sz="2000" b="1" dirty="0" err="1">
                <a:solidFill>
                  <a:schemeClr val="bg1"/>
                </a:solidFill>
                <a:latin typeface="Bwviet" charset="0"/>
              </a:rPr>
              <a:t>neân</a:t>
            </a:r>
            <a:r>
              <a:rPr lang="en-US" sz="2000" b="1" dirty="0">
                <a:solidFill>
                  <a:schemeClr val="bg1"/>
                </a:solidFill>
                <a:latin typeface="Bwviet" charset="0"/>
              </a:rPr>
              <a:t> </a:t>
            </a:r>
            <a:r>
              <a:rPr lang="en-US" sz="2000" b="1" dirty="0" err="1">
                <a:solidFill>
                  <a:schemeClr val="bg1"/>
                </a:solidFill>
                <a:latin typeface="Bwviet" charset="0"/>
              </a:rPr>
              <a:t>nhö</a:t>
            </a:r>
            <a:r>
              <a:rPr lang="en-US" sz="2000" b="1" dirty="0">
                <a:solidFill>
                  <a:schemeClr val="bg1"/>
                </a:solidFill>
                <a:latin typeface="Bwviet" charset="0"/>
              </a:rPr>
              <a:t> </a:t>
            </a:r>
            <a:r>
              <a:rPr lang="en-US" sz="2000" b="1" dirty="0" err="1">
                <a:solidFill>
                  <a:schemeClr val="bg1"/>
                </a:solidFill>
                <a:latin typeface="Bwviet" charset="0"/>
              </a:rPr>
              <a:t>moät</a:t>
            </a:r>
            <a:r>
              <a:rPr lang="en-US" sz="2000" b="1" dirty="0">
                <a:solidFill>
                  <a:schemeClr val="bg1"/>
                </a:solidFill>
                <a:latin typeface="Bwviet" charset="0"/>
              </a:rPr>
              <a:t> </a:t>
            </a:r>
            <a:r>
              <a:rPr lang="en-US" sz="2000" b="1" dirty="0" err="1">
                <a:solidFill>
                  <a:schemeClr val="bg1"/>
                </a:solidFill>
                <a:latin typeface="Bwviet" charset="0"/>
              </a:rPr>
              <a:t>ñoáng</a:t>
            </a:r>
            <a:r>
              <a:rPr lang="en-US" sz="2000" b="1" dirty="0">
                <a:solidFill>
                  <a:schemeClr val="bg1"/>
                </a:solidFill>
                <a:latin typeface="Bwviet" charset="0"/>
              </a:rPr>
              <a:t> </a:t>
            </a:r>
            <a:r>
              <a:rPr lang="en-US" sz="2000" b="1" dirty="0" err="1">
                <a:solidFill>
                  <a:schemeClr val="bg1"/>
                </a:solidFill>
                <a:latin typeface="Bwviet" charset="0"/>
              </a:rPr>
              <a:t>ñoå</a:t>
            </a:r>
            <a:r>
              <a:rPr lang="en-US" sz="2000" b="1" dirty="0">
                <a:solidFill>
                  <a:schemeClr val="bg1"/>
                </a:solidFill>
                <a:latin typeface="Bwviet" charset="0"/>
              </a:rPr>
              <a:t> </a:t>
            </a:r>
            <a:r>
              <a:rPr lang="en-US" sz="2000" b="1" dirty="0" err="1">
                <a:solidFill>
                  <a:schemeClr val="bg1"/>
                </a:solidFill>
                <a:latin typeface="Bwviet" charset="0"/>
              </a:rPr>
              <a:t>naùt</a:t>
            </a:r>
            <a:r>
              <a:rPr lang="en-US" sz="2000" b="1" dirty="0">
                <a:solidFill>
                  <a:schemeClr val="bg1"/>
                </a:solidFill>
                <a:latin typeface="Bwviet" charset="0"/>
              </a:rPr>
              <a:t> </a:t>
            </a:r>
            <a:r>
              <a:rPr lang="en-US" sz="2000" b="1" dirty="0" err="1">
                <a:solidFill>
                  <a:schemeClr val="bg1"/>
                </a:solidFill>
                <a:latin typeface="Bwviet" charset="0"/>
              </a:rPr>
              <a:t>ngoaøi</a:t>
            </a:r>
            <a:r>
              <a:rPr lang="en-US" sz="2000" b="1" dirty="0">
                <a:solidFill>
                  <a:schemeClr val="bg1"/>
                </a:solidFill>
                <a:latin typeface="Bwviet" charset="0"/>
              </a:rPr>
              <a:t> </a:t>
            </a:r>
            <a:r>
              <a:rPr lang="en-US" sz="2000" b="1" dirty="0" err="1">
                <a:solidFill>
                  <a:schemeClr val="bg1"/>
                </a:solidFill>
                <a:latin typeface="Bwviet" charset="0"/>
              </a:rPr>
              <a:t>ñoàng</a:t>
            </a:r>
            <a:r>
              <a:rPr lang="en-US" sz="2000" b="1" dirty="0">
                <a:solidFill>
                  <a:schemeClr val="bg1"/>
                </a:solidFill>
                <a:latin typeface="Bwviet" charset="0"/>
              </a:rPr>
              <a:t>, </a:t>
            </a:r>
            <a:r>
              <a:rPr lang="en-US" sz="2000" b="1" dirty="0" err="1">
                <a:solidFill>
                  <a:schemeClr val="bg1"/>
                </a:solidFill>
                <a:latin typeface="Bwviet" charset="0"/>
              </a:rPr>
              <a:t>nhö</a:t>
            </a:r>
            <a:r>
              <a:rPr lang="en-US" sz="2000" b="1" dirty="0">
                <a:solidFill>
                  <a:schemeClr val="bg1"/>
                </a:solidFill>
                <a:latin typeface="Bwviet" charset="0"/>
              </a:rPr>
              <a:t> </a:t>
            </a:r>
            <a:r>
              <a:rPr lang="en-US" sz="2000" b="1" dirty="0" err="1">
                <a:solidFill>
                  <a:schemeClr val="bg1"/>
                </a:solidFill>
                <a:latin typeface="Bwviet" charset="0"/>
              </a:rPr>
              <a:t>choã</a:t>
            </a:r>
            <a:r>
              <a:rPr lang="en-US" sz="2000" b="1" dirty="0">
                <a:solidFill>
                  <a:schemeClr val="bg1"/>
                </a:solidFill>
                <a:latin typeface="Bwviet" charset="0"/>
              </a:rPr>
              <a:t> </a:t>
            </a:r>
            <a:r>
              <a:rPr lang="en-US" sz="2000" b="1" dirty="0" err="1">
                <a:solidFill>
                  <a:schemeClr val="bg1"/>
                </a:solidFill>
                <a:latin typeface="Bwviet" charset="0"/>
              </a:rPr>
              <a:t>troàng</a:t>
            </a:r>
            <a:r>
              <a:rPr lang="en-US" sz="2000" b="1" dirty="0">
                <a:solidFill>
                  <a:schemeClr val="bg1"/>
                </a:solidFill>
                <a:latin typeface="Bwviet" charset="0"/>
              </a:rPr>
              <a:t> </a:t>
            </a:r>
            <a:r>
              <a:rPr lang="en-US" sz="2000" b="1" dirty="0" err="1">
                <a:solidFill>
                  <a:schemeClr val="bg1"/>
                </a:solidFill>
                <a:latin typeface="Bwviet" charset="0"/>
              </a:rPr>
              <a:t>nho</a:t>
            </a:r>
            <a:r>
              <a:rPr lang="en-US" sz="2000" b="1" dirty="0">
                <a:solidFill>
                  <a:schemeClr val="bg1"/>
                </a:solidFill>
                <a:latin typeface="Bwviet" charset="0"/>
              </a:rPr>
              <a:t>; …</a:t>
            </a:r>
            <a:r>
              <a:rPr lang="ja-JP" altLang="en-US" sz="2000" b="1" dirty="0">
                <a:solidFill>
                  <a:schemeClr val="bg1"/>
                </a:solidFill>
                <a:latin typeface="Arial" charset="0"/>
                <a:cs typeface="Arial" charset="0"/>
              </a:rPr>
              <a:t>”</a:t>
            </a:r>
            <a:r>
              <a:rPr lang="en-US" sz="2000" b="1" dirty="0">
                <a:solidFill>
                  <a:schemeClr val="bg1"/>
                </a:solidFill>
                <a:latin typeface="Arial" charset="0"/>
                <a:cs typeface="Arial" charset="0"/>
              </a:rPr>
              <a:t> (1:6)</a:t>
            </a:r>
          </a:p>
        </p:txBody>
      </p:sp>
      <p:sp>
        <p:nvSpPr>
          <p:cNvPr id="14" name="Text Box 5"/>
          <p:cNvSpPr txBox="1">
            <a:spLocks noChangeArrowheads="1"/>
          </p:cNvSpPr>
          <p:nvPr/>
        </p:nvSpPr>
        <p:spPr bwMode="auto">
          <a:xfrm>
            <a:off x="457200" y="4449763"/>
            <a:ext cx="8534400" cy="1323439"/>
          </a:xfrm>
          <a:prstGeom prst="rect">
            <a:avLst/>
          </a:prstGeom>
          <a:solidFill>
            <a:srgbClr val="000000"/>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4988" indent="-53498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2000" b="1">
                <a:solidFill>
                  <a:schemeClr val="bg1"/>
                </a:solidFill>
                <a:latin typeface="Arial" charset="0"/>
                <a:cs typeface="Arial" charset="0"/>
              </a:rPr>
              <a:t>“</a:t>
            </a:r>
            <a:r>
              <a:rPr lang="en-US" sz="2000" b="1">
                <a:solidFill>
                  <a:schemeClr val="bg1"/>
                </a:solidFill>
                <a:latin typeface="Bwviet" charset="0"/>
              </a:rPr>
              <a:t>Ngöôi khaù laøm soùi ñaàu, caïo toùc, vì côù con caùi öa thích cuûa ngöôi; phaûi, haõy laøm cho ngöôi soùi nhö chim öng, vì chuùng noù heát thaûy ñeàu bò baét laøm phu tuø khoûi ngöôi!</a:t>
            </a:r>
            <a:r>
              <a:rPr lang="ja-JP" altLang="en-US" sz="2000" b="1">
                <a:solidFill>
                  <a:schemeClr val="bg1"/>
                </a:solidFill>
                <a:latin typeface="Arial" charset="0"/>
                <a:cs typeface="Arial" charset="0"/>
              </a:rPr>
              <a:t>”</a:t>
            </a:r>
            <a:r>
              <a:rPr lang="en-US" sz="2000" b="1">
                <a:solidFill>
                  <a:schemeClr val="bg1"/>
                </a:solidFill>
                <a:latin typeface="Arial" charset="0"/>
                <a:cs typeface="Arial" charset="0"/>
              </a:rPr>
              <a:t> (1:16).</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7170" name="Group 27"/>
          <p:cNvGrpSpPr>
            <a:grpSpLocks/>
          </p:cNvGrpSpPr>
          <p:nvPr/>
        </p:nvGrpSpPr>
        <p:grpSpPr bwMode="auto">
          <a:xfrm>
            <a:off x="390525" y="609600"/>
            <a:ext cx="8372475" cy="668338"/>
            <a:chOff x="0" y="720"/>
            <a:chExt cx="5850" cy="480"/>
          </a:xfrm>
        </p:grpSpPr>
        <p:sp>
          <p:nvSpPr>
            <p:cNvPr id="7234" name="Rectangle 3"/>
            <p:cNvSpPr>
              <a:spLocks noChangeArrowheads="1"/>
            </p:cNvSpPr>
            <p:nvPr/>
          </p:nvSpPr>
          <p:spPr bwMode="auto">
            <a:xfrm>
              <a:off x="43" y="720"/>
              <a:ext cx="5764" cy="480"/>
            </a:xfrm>
            <a:prstGeom prst="rect">
              <a:avLst/>
            </a:prstGeom>
            <a:gradFill rotWithShape="1">
              <a:gsLst>
                <a:gs pos="0">
                  <a:srgbClr val="CC0000"/>
                </a:gs>
                <a:gs pos="50000">
                  <a:srgbClr val="5E0000"/>
                </a:gs>
                <a:gs pos="100000">
                  <a:srgbClr val="CC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600" b="1">
                  <a:solidFill>
                    <a:schemeClr val="bg1"/>
                  </a:solidFill>
                  <a:latin typeface="Garamond" charset="0"/>
                </a:rPr>
                <a:t>Judgment on Israel and Judah for Exploitation</a:t>
              </a:r>
              <a:endParaRPr lang="en-US">
                <a:solidFill>
                  <a:schemeClr val="bg1"/>
                </a:solidFill>
              </a:endParaRPr>
            </a:p>
          </p:txBody>
        </p:sp>
        <p:sp>
          <p:nvSpPr>
            <p:cNvPr id="7235" name="Rectangle 26"/>
            <p:cNvSpPr>
              <a:spLocks noChangeArrowheads="1"/>
            </p:cNvSpPr>
            <p:nvPr/>
          </p:nvSpPr>
          <p:spPr bwMode="auto">
            <a:xfrm>
              <a:off x="0" y="720"/>
              <a:ext cx="5850" cy="480"/>
            </a:xfrm>
            <a:prstGeom prst="rect">
              <a:avLst/>
            </a:prstGeom>
            <a:gradFill rotWithShape="0">
              <a:gsLst>
                <a:gs pos="0">
                  <a:srgbClr val="CC0000"/>
                </a:gs>
                <a:gs pos="50000">
                  <a:srgbClr val="5E0000"/>
                </a:gs>
                <a:gs pos="100000">
                  <a:srgbClr val="CC0000"/>
                </a:gs>
              </a:gsLst>
              <a:lin ang="5400000" scaled="1"/>
            </a:gradFill>
            <a:ln w="7">
              <a:solidFill>
                <a:srgbClr val="A0A0A0"/>
              </a:solidFill>
              <a:miter lim="800000"/>
              <a:headEnd/>
              <a:tailEnd/>
            </a:ln>
          </p:spPr>
          <p:txBody>
            <a:bodyPr anchor="ctr"/>
            <a:lstStyle/>
            <a:p>
              <a:endParaRPr lang="en-US"/>
            </a:p>
          </p:txBody>
        </p:sp>
      </p:grpSp>
      <p:sp>
        <p:nvSpPr>
          <p:cNvPr id="7171" name="Rectangle 78"/>
          <p:cNvSpPr>
            <a:spLocks noGrp="1" noChangeArrowheads="1"/>
          </p:cNvSpPr>
          <p:nvPr>
            <p:ph type="title" idx="4294967295"/>
          </p:nvPr>
        </p:nvSpPr>
        <p:spPr>
          <a:xfrm>
            <a:off x="0" y="0"/>
            <a:ext cx="2743200" cy="381000"/>
          </a:xfrm>
        </p:spPr>
        <p:txBody>
          <a:bodyPr/>
          <a:lstStyle/>
          <a:p>
            <a:pPr algn="l" eaLnBrk="1" hangingPunct="1"/>
            <a:r>
              <a:rPr lang="en-US" sz="1800">
                <a:solidFill>
                  <a:schemeClr val="tx1"/>
                </a:solidFill>
                <a:latin typeface="Times New Roman" charset="0"/>
                <a:ea typeface="ＭＳ Ｐゴシック" charset="0"/>
              </a:rPr>
              <a:t>Book Chart</a:t>
            </a:r>
          </a:p>
        </p:txBody>
      </p:sp>
      <p:sp>
        <p:nvSpPr>
          <p:cNvPr id="8194" name="Rectangle 2"/>
          <p:cNvSpPr>
            <a:spLocks noChangeArrowheads="1"/>
          </p:cNvSpPr>
          <p:nvPr/>
        </p:nvSpPr>
        <p:spPr bwMode="auto">
          <a:xfrm>
            <a:off x="0" y="-76200"/>
            <a:ext cx="9144000" cy="777875"/>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C0C0C0"/>
                  </a:outerShdw>
                </a:effectLst>
                <a:latin typeface="Arial Black" pitchFamily="34" charset="0"/>
                <a:ea typeface="ＭＳ Ｐゴシック" pitchFamily="34" charset="-128"/>
                <a:cs typeface="Times New Roman" pitchFamily="18" charset="0"/>
              </a:rPr>
              <a:t>MI-CHÊ</a:t>
            </a:r>
            <a:r>
              <a:rPr lang="en-US" sz="3600" b="1" i="1">
                <a:solidFill>
                  <a:schemeClr val="bg1"/>
                </a:solidFill>
                <a:effectLst>
                  <a:outerShdw blurRad="38100" dist="38100" dir="2700000" algn="tl">
                    <a:srgbClr val="C0C0C0"/>
                  </a:outerShdw>
                </a:effectLst>
                <a:latin typeface="Bwhebb" pitchFamily="2" charset="0"/>
                <a:ea typeface="ＭＳ Ｐゴシック" pitchFamily="34" charset="-128"/>
                <a:cs typeface="Times New Roman" pitchFamily="18" charset="0"/>
              </a:rPr>
              <a:t> </a:t>
            </a:r>
            <a:r>
              <a:rPr lang="en-US" sz="4500">
                <a:solidFill>
                  <a:schemeClr val="bg1"/>
                </a:solidFill>
                <a:effectLst>
                  <a:outerShdw blurRad="38100" dist="38100" dir="2700000" algn="tl">
                    <a:srgbClr val="C0C0C0"/>
                  </a:outerShdw>
                </a:effectLst>
                <a:latin typeface="Bwhebb" pitchFamily="2" charset="0"/>
                <a:ea typeface="ＭＳ Ｐゴシック" pitchFamily="34" charset="-128"/>
                <a:cs typeface="Times New Roman" pitchFamily="18" charset="0"/>
              </a:rPr>
              <a:t>hk'ymi</a:t>
            </a:r>
            <a:endParaRPr lang="en-US" sz="3600">
              <a:solidFill>
                <a:schemeClr val="bg1"/>
              </a:solidFill>
              <a:effectLst>
                <a:outerShdw blurRad="38100" dist="38100" dir="2700000" algn="tl">
                  <a:srgbClr val="C0C0C0"/>
                </a:outerShdw>
              </a:effectLst>
              <a:latin typeface="Times New Roman" pitchFamily="18" charset="0"/>
              <a:ea typeface="ＭＳ Ｐゴシック" pitchFamily="34" charset="-128"/>
              <a:cs typeface="+mn-cs"/>
            </a:endParaRPr>
          </a:p>
        </p:txBody>
      </p:sp>
      <p:grpSp>
        <p:nvGrpSpPr>
          <p:cNvPr id="7173" name="Group 31"/>
          <p:cNvGrpSpPr>
            <a:grpSpLocks/>
          </p:cNvGrpSpPr>
          <p:nvPr/>
        </p:nvGrpSpPr>
        <p:grpSpPr bwMode="auto">
          <a:xfrm>
            <a:off x="385763" y="1282700"/>
            <a:ext cx="2832100" cy="855663"/>
            <a:chOff x="0" y="1200"/>
            <a:chExt cx="1979" cy="614"/>
          </a:xfrm>
        </p:grpSpPr>
        <p:sp>
          <p:nvSpPr>
            <p:cNvPr id="7232" name="Rectangle 4"/>
            <p:cNvSpPr>
              <a:spLocks noChangeArrowheads="1"/>
            </p:cNvSpPr>
            <p:nvPr/>
          </p:nvSpPr>
          <p:spPr bwMode="auto">
            <a:xfrm>
              <a:off x="43" y="1200"/>
              <a:ext cx="1893"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000" dirty="0" err="1">
                  <a:solidFill>
                    <a:schemeClr val="bg1"/>
                  </a:solidFill>
                  <a:latin typeface="Jott 43 Extended" charset="0"/>
                </a:rPr>
                <a:t>Sự</a:t>
              </a:r>
              <a:r>
                <a:rPr lang="en-US" sz="2000" dirty="0">
                  <a:solidFill>
                    <a:schemeClr val="bg1"/>
                  </a:solidFill>
                  <a:latin typeface="Jott 43 Extended" charset="0"/>
                </a:rPr>
                <a:t> </a:t>
              </a:r>
              <a:r>
                <a:rPr lang="en-US" sz="2000" dirty="0" err="1">
                  <a:solidFill>
                    <a:schemeClr val="bg1"/>
                  </a:solidFill>
                  <a:latin typeface="Jott 43 Extended" charset="0"/>
                </a:rPr>
                <a:t>bóc</a:t>
              </a:r>
              <a:r>
                <a:rPr lang="en-US" sz="2000" dirty="0">
                  <a:solidFill>
                    <a:schemeClr val="bg1"/>
                  </a:solidFill>
                  <a:latin typeface="Jott 43 Extended" charset="0"/>
                </a:rPr>
                <a:t> </a:t>
              </a:r>
              <a:r>
                <a:rPr lang="en-US" sz="2000" dirty="0" err="1">
                  <a:solidFill>
                    <a:schemeClr val="bg1"/>
                  </a:solidFill>
                  <a:latin typeface="Jott 43 Extended" charset="0"/>
                </a:rPr>
                <a:t>lột</a:t>
              </a:r>
              <a:r>
                <a:rPr lang="en-US" sz="2000" dirty="0">
                  <a:solidFill>
                    <a:schemeClr val="bg1"/>
                  </a:solidFill>
                  <a:latin typeface="Jott 43 Extended" charset="0"/>
                </a:rPr>
                <a:t> </a:t>
              </a:r>
              <a:r>
                <a:rPr lang="en-US" sz="2000" dirty="0" err="1">
                  <a:solidFill>
                    <a:schemeClr val="bg1"/>
                  </a:solidFill>
                  <a:latin typeface="Jott 43 Extended" charset="0"/>
                </a:rPr>
                <a:t>của</a:t>
              </a:r>
              <a:r>
                <a:rPr lang="en-US" sz="2000" dirty="0">
                  <a:solidFill>
                    <a:schemeClr val="bg1"/>
                  </a:solidFill>
                  <a:latin typeface="Jott 43 Extended" charset="0"/>
                </a:rPr>
                <a:t> </a:t>
              </a:r>
              <a:r>
                <a:rPr lang="en-US" sz="2000" dirty="0" err="1">
                  <a:solidFill>
                    <a:schemeClr val="bg1"/>
                  </a:solidFill>
                  <a:latin typeface="Jott 43 Extended" charset="0"/>
                </a:rPr>
                <a:t>Israe</a:t>
              </a:r>
              <a:r>
                <a:rPr lang="en-US" sz="2000" dirty="0">
                  <a:solidFill>
                    <a:schemeClr val="bg1"/>
                  </a:solidFill>
                  <a:latin typeface="Jott 43 Extended" charset="0"/>
                </a:rPr>
                <a:t>;</a:t>
              </a:r>
              <a:endParaRPr lang="en-US" sz="2000" dirty="0">
                <a:solidFill>
                  <a:schemeClr val="bg1"/>
                </a:solidFill>
              </a:endParaRPr>
            </a:p>
          </p:txBody>
        </p:sp>
        <p:sp>
          <p:nvSpPr>
            <p:cNvPr id="7233" name="Rectangle 30"/>
            <p:cNvSpPr>
              <a:spLocks noChangeArrowheads="1"/>
            </p:cNvSpPr>
            <p:nvPr/>
          </p:nvSpPr>
          <p:spPr bwMode="auto">
            <a:xfrm>
              <a:off x="0" y="1200"/>
              <a:ext cx="1979" cy="61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74" name="Group 33"/>
          <p:cNvGrpSpPr>
            <a:grpSpLocks/>
          </p:cNvGrpSpPr>
          <p:nvPr/>
        </p:nvGrpSpPr>
        <p:grpSpPr bwMode="auto">
          <a:xfrm>
            <a:off x="3217863" y="1282700"/>
            <a:ext cx="2708275" cy="855663"/>
            <a:chOff x="1979" y="1200"/>
            <a:chExt cx="1892" cy="614"/>
          </a:xfrm>
        </p:grpSpPr>
        <p:sp>
          <p:nvSpPr>
            <p:cNvPr id="7230" name="Rectangle 5"/>
            <p:cNvSpPr>
              <a:spLocks noChangeArrowheads="1"/>
            </p:cNvSpPr>
            <p:nvPr/>
          </p:nvSpPr>
          <p:spPr bwMode="auto">
            <a:xfrm>
              <a:off x="2022" y="1200"/>
              <a:ext cx="180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bg1"/>
                  </a:solidFill>
                  <a:latin typeface="Jott 43 Extended" charset="0"/>
                  <a:cs typeface="Times New Roman" charset="0"/>
                </a:rPr>
                <a:t>Sự bóc lột của các lãnh đạo</a:t>
              </a:r>
              <a:endParaRPr lang="en-US" sz="2000">
                <a:solidFill>
                  <a:schemeClr val="bg1"/>
                </a:solidFill>
              </a:endParaRPr>
            </a:p>
          </p:txBody>
        </p:sp>
        <p:sp>
          <p:nvSpPr>
            <p:cNvPr id="7231" name="Rectangle 32"/>
            <p:cNvSpPr>
              <a:spLocks noChangeArrowheads="1"/>
            </p:cNvSpPr>
            <p:nvPr/>
          </p:nvSpPr>
          <p:spPr bwMode="auto">
            <a:xfrm>
              <a:off x="1979" y="1200"/>
              <a:ext cx="1892" cy="61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75" name="Group 35"/>
          <p:cNvGrpSpPr>
            <a:grpSpLocks/>
          </p:cNvGrpSpPr>
          <p:nvPr/>
        </p:nvGrpSpPr>
        <p:grpSpPr bwMode="auto">
          <a:xfrm>
            <a:off x="5926138" y="1282700"/>
            <a:ext cx="2832100" cy="855663"/>
            <a:chOff x="3871" y="1200"/>
            <a:chExt cx="1979" cy="614"/>
          </a:xfrm>
        </p:grpSpPr>
        <p:sp>
          <p:nvSpPr>
            <p:cNvPr id="7228" name="Rectangle 6"/>
            <p:cNvSpPr>
              <a:spLocks noChangeArrowheads="1"/>
            </p:cNvSpPr>
            <p:nvPr/>
          </p:nvSpPr>
          <p:spPr bwMode="auto">
            <a:xfrm>
              <a:off x="3914" y="1200"/>
              <a:ext cx="1893"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bg1"/>
                  </a:solidFill>
                  <a:latin typeface="Jott 43 Extended" charset="0"/>
                  <a:cs typeface="Times New Roman" charset="0"/>
                </a:rPr>
                <a:t>Chủ nghĩa nghi thức xấu xa</a:t>
              </a:r>
              <a:endParaRPr lang="en-US" sz="2000">
                <a:solidFill>
                  <a:schemeClr val="bg1"/>
                </a:solidFill>
              </a:endParaRPr>
            </a:p>
          </p:txBody>
        </p:sp>
        <p:sp>
          <p:nvSpPr>
            <p:cNvPr id="7229" name="Rectangle 34"/>
            <p:cNvSpPr>
              <a:spLocks noChangeArrowheads="1"/>
            </p:cNvSpPr>
            <p:nvPr/>
          </p:nvSpPr>
          <p:spPr bwMode="auto">
            <a:xfrm>
              <a:off x="3871" y="1200"/>
              <a:ext cx="1979" cy="61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76" name="Group 37"/>
          <p:cNvGrpSpPr>
            <a:grpSpLocks/>
          </p:cNvGrpSpPr>
          <p:nvPr/>
        </p:nvGrpSpPr>
        <p:grpSpPr bwMode="auto">
          <a:xfrm>
            <a:off x="385763" y="2138363"/>
            <a:ext cx="2832100" cy="801687"/>
            <a:chOff x="0" y="1814"/>
            <a:chExt cx="1979" cy="576"/>
          </a:xfrm>
        </p:grpSpPr>
        <p:sp>
          <p:nvSpPr>
            <p:cNvPr id="7226" name="Rectangle 7"/>
            <p:cNvSpPr>
              <a:spLocks noChangeArrowheads="1"/>
            </p:cNvSpPr>
            <p:nvPr/>
          </p:nvSpPr>
          <p:spPr bwMode="auto">
            <a:xfrm>
              <a:off x="43" y="1814"/>
              <a:ext cx="189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500" b="1">
                  <a:solidFill>
                    <a:schemeClr val="bg1"/>
                  </a:solidFill>
                  <a:latin typeface="Arial" charset="0"/>
                  <a:cs typeface="Arial" charset="0"/>
                </a:rPr>
                <a:t>Ch 1-2</a:t>
              </a:r>
              <a:endParaRPr lang="en-US" sz="1200">
                <a:solidFill>
                  <a:schemeClr val="bg1"/>
                </a:solidFill>
                <a:cs typeface="Times New Roman" charset="0"/>
              </a:endParaRPr>
            </a:p>
            <a:p>
              <a:pPr algn="ctr" eaLnBrk="0" hangingPunct="0"/>
              <a:r>
                <a:rPr lang="ja-JP" altLang="en-US" sz="1500" b="1">
                  <a:solidFill>
                    <a:schemeClr val="bg1"/>
                  </a:solidFill>
                  <a:latin typeface="Arial" charset="0"/>
                  <a:cs typeface="Arial" charset="0"/>
                </a:rPr>
                <a:t>“</a:t>
              </a:r>
              <a:r>
                <a:rPr lang="en-US" sz="1500" b="1">
                  <a:solidFill>
                    <a:schemeClr val="bg1"/>
                  </a:solidFill>
                  <a:latin typeface="Arial" charset="0"/>
                  <a:cs typeface="Arial" charset="0"/>
                </a:rPr>
                <a:t>Nghe…</a:t>
              </a:r>
              <a:r>
                <a:rPr lang="ja-JP" altLang="en-US" sz="1500" b="1">
                  <a:solidFill>
                    <a:schemeClr val="bg1"/>
                  </a:solidFill>
                  <a:latin typeface="Arial" charset="0"/>
                  <a:cs typeface="Arial" charset="0"/>
                </a:rPr>
                <a:t>”</a:t>
              </a:r>
              <a:r>
                <a:rPr lang="en-US" sz="1500" b="1">
                  <a:solidFill>
                    <a:schemeClr val="bg1"/>
                  </a:solidFill>
                  <a:latin typeface="Arial" charset="0"/>
                  <a:cs typeface="Arial" charset="0"/>
                </a:rPr>
                <a:t> (1:2)</a:t>
              </a:r>
              <a:endParaRPr lang="en-US">
                <a:solidFill>
                  <a:schemeClr val="bg1"/>
                </a:solidFill>
              </a:endParaRPr>
            </a:p>
          </p:txBody>
        </p:sp>
        <p:sp>
          <p:nvSpPr>
            <p:cNvPr id="7227" name="Rectangle 36"/>
            <p:cNvSpPr>
              <a:spLocks noChangeArrowheads="1"/>
            </p:cNvSpPr>
            <p:nvPr/>
          </p:nvSpPr>
          <p:spPr bwMode="auto">
            <a:xfrm>
              <a:off x="0" y="1814"/>
              <a:ext cx="1979"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77" name="Group 39"/>
          <p:cNvGrpSpPr>
            <a:grpSpLocks/>
          </p:cNvGrpSpPr>
          <p:nvPr/>
        </p:nvGrpSpPr>
        <p:grpSpPr bwMode="auto">
          <a:xfrm>
            <a:off x="3217863" y="2138363"/>
            <a:ext cx="2708275" cy="801687"/>
            <a:chOff x="1979" y="1814"/>
            <a:chExt cx="1892" cy="576"/>
          </a:xfrm>
        </p:grpSpPr>
        <p:sp>
          <p:nvSpPr>
            <p:cNvPr id="7224" name="Rectangle 8"/>
            <p:cNvSpPr>
              <a:spLocks noChangeArrowheads="1"/>
            </p:cNvSpPr>
            <p:nvPr/>
          </p:nvSpPr>
          <p:spPr bwMode="auto">
            <a:xfrm>
              <a:off x="2022" y="1814"/>
              <a:ext cx="180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500" b="1">
                  <a:solidFill>
                    <a:schemeClr val="bg1"/>
                  </a:solidFill>
                  <a:latin typeface="Arial" charset="0"/>
                  <a:cs typeface="Arial" charset="0"/>
                </a:rPr>
                <a:t>Ch 3-5</a:t>
              </a:r>
              <a:endParaRPr lang="en-US" sz="1200">
                <a:solidFill>
                  <a:schemeClr val="bg1"/>
                </a:solidFill>
                <a:cs typeface="Times New Roman" charset="0"/>
              </a:endParaRPr>
            </a:p>
            <a:p>
              <a:pPr algn="ctr" eaLnBrk="0" hangingPunct="0"/>
              <a:r>
                <a:rPr lang="ja-JP" altLang="en-US" sz="1500" b="1">
                  <a:solidFill>
                    <a:schemeClr val="bg1"/>
                  </a:solidFill>
                  <a:latin typeface="Arial" charset="0"/>
                  <a:cs typeface="Arial" charset="0"/>
                </a:rPr>
                <a:t>“</a:t>
              </a:r>
              <a:r>
                <a:rPr lang="en-US" sz="1500" b="1">
                  <a:solidFill>
                    <a:schemeClr val="bg1"/>
                  </a:solidFill>
                  <a:latin typeface="Arial" charset="0"/>
                  <a:cs typeface="Arial" charset="0"/>
                </a:rPr>
                <a:t>Nghe…</a:t>
              </a:r>
              <a:r>
                <a:rPr lang="ja-JP" altLang="en-US" sz="1500" b="1">
                  <a:solidFill>
                    <a:schemeClr val="bg1"/>
                  </a:solidFill>
                  <a:latin typeface="Arial" charset="0"/>
                  <a:cs typeface="Arial" charset="0"/>
                </a:rPr>
                <a:t>”</a:t>
              </a:r>
              <a:r>
                <a:rPr lang="en-US" sz="1500" b="1">
                  <a:solidFill>
                    <a:schemeClr val="bg1"/>
                  </a:solidFill>
                  <a:latin typeface="Arial" charset="0"/>
                  <a:cs typeface="Arial" charset="0"/>
                </a:rPr>
                <a:t> (3:1)</a:t>
              </a:r>
              <a:endParaRPr lang="en-US">
                <a:solidFill>
                  <a:schemeClr val="bg1"/>
                </a:solidFill>
              </a:endParaRPr>
            </a:p>
          </p:txBody>
        </p:sp>
        <p:sp>
          <p:nvSpPr>
            <p:cNvPr id="7225" name="Rectangle 38"/>
            <p:cNvSpPr>
              <a:spLocks noChangeArrowheads="1"/>
            </p:cNvSpPr>
            <p:nvPr/>
          </p:nvSpPr>
          <p:spPr bwMode="auto">
            <a:xfrm>
              <a:off x="1979" y="1814"/>
              <a:ext cx="1892"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78" name="Group 41"/>
          <p:cNvGrpSpPr>
            <a:grpSpLocks/>
          </p:cNvGrpSpPr>
          <p:nvPr/>
        </p:nvGrpSpPr>
        <p:grpSpPr bwMode="auto">
          <a:xfrm>
            <a:off x="5926138" y="2138363"/>
            <a:ext cx="2832100" cy="801687"/>
            <a:chOff x="3871" y="1814"/>
            <a:chExt cx="1979" cy="576"/>
          </a:xfrm>
        </p:grpSpPr>
        <p:sp>
          <p:nvSpPr>
            <p:cNvPr id="7222" name="Rectangle 9"/>
            <p:cNvSpPr>
              <a:spLocks noChangeArrowheads="1"/>
            </p:cNvSpPr>
            <p:nvPr/>
          </p:nvSpPr>
          <p:spPr bwMode="auto">
            <a:xfrm>
              <a:off x="3914" y="1814"/>
              <a:ext cx="189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500" b="1">
                  <a:solidFill>
                    <a:schemeClr val="bg1"/>
                  </a:solidFill>
                  <a:latin typeface="Arial" charset="0"/>
                  <a:cs typeface="Arial" charset="0"/>
                </a:rPr>
                <a:t>Ch 6-7</a:t>
              </a:r>
              <a:endParaRPr lang="en-US" sz="1200">
                <a:solidFill>
                  <a:schemeClr val="bg1"/>
                </a:solidFill>
                <a:cs typeface="Times New Roman" charset="0"/>
              </a:endParaRPr>
            </a:p>
            <a:p>
              <a:pPr algn="ctr" eaLnBrk="0" hangingPunct="0"/>
              <a:r>
                <a:rPr lang="ja-JP" altLang="en-US" sz="1500" b="1">
                  <a:solidFill>
                    <a:schemeClr val="bg1"/>
                  </a:solidFill>
                  <a:latin typeface="Arial" charset="0"/>
                  <a:cs typeface="Arial" charset="0"/>
                </a:rPr>
                <a:t>“</a:t>
              </a:r>
              <a:r>
                <a:rPr lang="en-US" sz="1500" b="1">
                  <a:solidFill>
                    <a:schemeClr val="bg1"/>
                  </a:solidFill>
                  <a:latin typeface="Arial" charset="0"/>
                  <a:cs typeface="Arial" charset="0"/>
                </a:rPr>
                <a:t>Nghe…</a:t>
              </a:r>
              <a:r>
                <a:rPr lang="ja-JP" altLang="en-US" sz="1500" b="1">
                  <a:solidFill>
                    <a:schemeClr val="bg1"/>
                  </a:solidFill>
                  <a:latin typeface="Arial" charset="0"/>
                  <a:cs typeface="Arial" charset="0"/>
                </a:rPr>
                <a:t>”</a:t>
              </a:r>
              <a:r>
                <a:rPr lang="en-US" sz="1500" b="1">
                  <a:solidFill>
                    <a:schemeClr val="bg1"/>
                  </a:solidFill>
                  <a:latin typeface="Arial" charset="0"/>
                  <a:cs typeface="Arial" charset="0"/>
                </a:rPr>
                <a:t> (6:1)</a:t>
              </a:r>
              <a:endParaRPr lang="en-US">
                <a:solidFill>
                  <a:schemeClr val="bg1"/>
                </a:solidFill>
              </a:endParaRPr>
            </a:p>
          </p:txBody>
        </p:sp>
        <p:sp>
          <p:nvSpPr>
            <p:cNvPr id="7223" name="Rectangle 40"/>
            <p:cNvSpPr>
              <a:spLocks noChangeArrowheads="1"/>
            </p:cNvSpPr>
            <p:nvPr/>
          </p:nvSpPr>
          <p:spPr bwMode="auto">
            <a:xfrm>
              <a:off x="3871" y="1814"/>
              <a:ext cx="1979"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79" name="Group 43"/>
          <p:cNvGrpSpPr>
            <a:grpSpLocks/>
          </p:cNvGrpSpPr>
          <p:nvPr/>
        </p:nvGrpSpPr>
        <p:grpSpPr bwMode="auto">
          <a:xfrm>
            <a:off x="385763" y="2940050"/>
            <a:ext cx="2832100" cy="655638"/>
            <a:chOff x="0" y="2390"/>
            <a:chExt cx="1979" cy="470"/>
          </a:xfrm>
        </p:grpSpPr>
        <p:sp>
          <p:nvSpPr>
            <p:cNvPr id="7220" name="Rectangle 10"/>
            <p:cNvSpPr>
              <a:spLocks noChangeArrowheads="1"/>
            </p:cNvSpPr>
            <p:nvPr/>
          </p:nvSpPr>
          <p:spPr bwMode="auto">
            <a:xfrm>
              <a:off x="43" y="2390"/>
              <a:ext cx="1893"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900" b="1" dirty="0" err="1">
                  <a:solidFill>
                    <a:schemeClr val="bg1"/>
                  </a:solidFill>
                  <a:latin typeface="ả"/>
                  <a:cs typeface="ả"/>
                </a:rPr>
                <a:t>Đoán</a:t>
              </a:r>
              <a:r>
                <a:rPr lang="en-US" sz="1900" b="1" dirty="0">
                  <a:solidFill>
                    <a:schemeClr val="bg1"/>
                  </a:solidFill>
                  <a:latin typeface="ả"/>
                  <a:cs typeface="ả"/>
                </a:rPr>
                <a:t> </a:t>
              </a:r>
              <a:r>
                <a:rPr lang="en-US" sz="1900" b="1" dirty="0" err="1">
                  <a:solidFill>
                    <a:schemeClr val="bg1"/>
                  </a:solidFill>
                  <a:latin typeface="ả"/>
                  <a:cs typeface="ả"/>
                </a:rPr>
                <a:t>phạt</a:t>
              </a:r>
              <a:r>
                <a:rPr lang="en-US" sz="1900" b="1" dirty="0">
                  <a:solidFill>
                    <a:schemeClr val="bg1"/>
                  </a:solidFill>
                  <a:latin typeface="ả"/>
                  <a:cs typeface="ả"/>
                </a:rPr>
                <a:t> </a:t>
              </a:r>
              <a:r>
                <a:rPr lang="en-US" sz="1900" b="1" dirty="0" err="1">
                  <a:solidFill>
                    <a:schemeClr val="bg1"/>
                  </a:solidFill>
                  <a:latin typeface="ả"/>
                  <a:cs typeface="ả"/>
                </a:rPr>
                <a:t>rồi</a:t>
              </a:r>
              <a:r>
                <a:rPr lang="en-US" sz="1900" b="1" dirty="0">
                  <a:solidFill>
                    <a:schemeClr val="bg1"/>
                  </a:solidFill>
                  <a:latin typeface="ả"/>
                  <a:cs typeface="ả"/>
                </a:rPr>
                <a:t> </a:t>
              </a:r>
              <a:r>
                <a:rPr lang="en-US" sz="1900" b="1" dirty="0" err="1">
                  <a:solidFill>
                    <a:schemeClr val="bg1"/>
                  </a:solidFill>
                  <a:latin typeface="ả"/>
                  <a:cs typeface="ả"/>
                </a:rPr>
                <a:t>phước</a:t>
              </a:r>
              <a:r>
                <a:rPr lang="en-US" sz="1900" b="1" dirty="0">
                  <a:solidFill>
                    <a:schemeClr val="bg1"/>
                  </a:solidFill>
                  <a:latin typeface="ả"/>
                  <a:cs typeface="ả"/>
                </a:rPr>
                <a:t> </a:t>
              </a:r>
              <a:r>
                <a:rPr lang="en-US" sz="1900" b="1" dirty="0" err="1">
                  <a:solidFill>
                    <a:schemeClr val="bg1"/>
                  </a:solidFill>
                  <a:latin typeface="ả"/>
                  <a:cs typeface="ả"/>
                </a:rPr>
                <a:t>lành</a:t>
              </a:r>
              <a:endParaRPr lang="en-US" dirty="0">
                <a:solidFill>
                  <a:schemeClr val="bg1"/>
                </a:solidFill>
                <a:latin typeface="ả"/>
                <a:cs typeface="ả"/>
              </a:endParaRPr>
            </a:p>
          </p:txBody>
        </p:sp>
        <p:sp>
          <p:nvSpPr>
            <p:cNvPr id="7221" name="Rectangle 42"/>
            <p:cNvSpPr>
              <a:spLocks noChangeArrowheads="1"/>
            </p:cNvSpPr>
            <p:nvPr/>
          </p:nvSpPr>
          <p:spPr bwMode="auto">
            <a:xfrm>
              <a:off x="0" y="2390"/>
              <a:ext cx="1979" cy="47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80" name="Group 45"/>
          <p:cNvGrpSpPr>
            <a:grpSpLocks/>
          </p:cNvGrpSpPr>
          <p:nvPr/>
        </p:nvGrpSpPr>
        <p:grpSpPr bwMode="auto">
          <a:xfrm>
            <a:off x="3217863" y="2940050"/>
            <a:ext cx="2708275" cy="655638"/>
            <a:chOff x="1979" y="2390"/>
            <a:chExt cx="1892" cy="470"/>
          </a:xfrm>
        </p:grpSpPr>
        <p:sp>
          <p:nvSpPr>
            <p:cNvPr id="7218" name="Rectangle 11"/>
            <p:cNvSpPr>
              <a:spLocks noChangeArrowheads="1"/>
            </p:cNvSpPr>
            <p:nvPr/>
          </p:nvSpPr>
          <p:spPr bwMode="auto">
            <a:xfrm>
              <a:off x="2022" y="2390"/>
              <a:ext cx="1806"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a:solidFill>
                    <a:schemeClr val="bg1"/>
                  </a:solidFill>
                  <a:latin typeface="Abadi MT Condensed Light" charset="0"/>
                </a:rPr>
                <a:t>Đoán phạt rồi phước lành</a:t>
              </a:r>
            </a:p>
          </p:txBody>
        </p:sp>
        <p:sp>
          <p:nvSpPr>
            <p:cNvPr id="7219" name="Rectangle 44"/>
            <p:cNvSpPr>
              <a:spLocks noChangeArrowheads="1"/>
            </p:cNvSpPr>
            <p:nvPr/>
          </p:nvSpPr>
          <p:spPr bwMode="auto">
            <a:xfrm>
              <a:off x="1979" y="2390"/>
              <a:ext cx="1892" cy="47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81" name="Group 47"/>
          <p:cNvGrpSpPr>
            <a:grpSpLocks/>
          </p:cNvGrpSpPr>
          <p:nvPr/>
        </p:nvGrpSpPr>
        <p:grpSpPr bwMode="auto">
          <a:xfrm>
            <a:off x="5926138" y="2940050"/>
            <a:ext cx="2832100" cy="655638"/>
            <a:chOff x="3871" y="2390"/>
            <a:chExt cx="1979" cy="470"/>
          </a:xfrm>
        </p:grpSpPr>
        <p:sp>
          <p:nvSpPr>
            <p:cNvPr id="7216" name="Rectangle 12"/>
            <p:cNvSpPr>
              <a:spLocks noChangeArrowheads="1"/>
            </p:cNvSpPr>
            <p:nvPr/>
          </p:nvSpPr>
          <p:spPr bwMode="auto">
            <a:xfrm>
              <a:off x="3914" y="2390"/>
              <a:ext cx="1893"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a:solidFill>
                    <a:schemeClr val="bg1"/>
                  </a:solidFill>
                  <a:latin typeface="Abadi MT Condensed Light" charset="0"/>
                </a:rPr>
                <a:t>Đoán phạt rồi phước lành</a:t>
              </a:r>
            </a:p>
          </p:txBody>
        </p:sp>
        <p:sp>
          <p:nvSpPr>
            <p:cNvPr id="7217" name="Rectangle 46"/>
            <p:cNvSpPr>
              <a:spLocks noChangeArrowheads="1"/>
            </p:cNvSpPr>
            <p:nvPr/>
          </p:nvSpPr>
          <p:spPr bwMode="auto">
            <a:xfrm>
              <a:off x="3871" y="2390"/>
              <a:ext cx="1979" cy="47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82" name="Group 49"/>
          <p:cNvGrpSpPr>
            <a:grpSpLocks/>
          </p:cNvGrpSpPr>
          <p:nvPr/>
        </p:nvGrpSpPr>
        <p:grpSpPr bwMode="auto">
          <a:xfrm>
            <a:off x="385763" y="3595688"/>
            <a:ext cx="2832100" cy="882650"/>
            <a:chOff x="0" y="2860"/>
            <a:chExt cx="1979" cy="634"/>
          </a:xfrm>
        </p:grpSpPr>
        <p:sp>
          <p:nvSpPr>
            <p:cNvPr id="7214" name="Rectangle 13"/>
            <p:cNvSpPr>
              <a:spLocks noChangeArrowheads="1"/>
            </p:cNvSpPr>
            <p:nvPr/>
          </p:nvSpPr>
          <p:spPr bwMode="auto">
            <a:xfrm>
              <a:off x="43" y="2860"/>
              <a:ext cx="189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800" dirty="0" err="1">
                  <a:solidFill>
                    <a:schemeClr val="bg1"/>
                  </a:solidFill>
                  <a:latin typeface="Beach" charset="0"/>
                  <a:cs typeface="Arial" charset="0"/>
                </a:rPr>
                <a:t>Giàu</a:t>
              </a:r>
              <a:r>
                <a:rPr lang="en-US" sz="1800" dirty="0">
                  <a:solidFill>
                    <a:schemeClr val="bg1"/>
                  </a:solidFill>
                  <a:latin typeface="Beach" charset="0"/>
                  <a:cs typeface="Arial" charset="0"/>
                </a:rPr>
                <a:t> </a:t>
              </a:r>
              <a:r>
                <a:rPr lang="en-US" sz="1800" dirty="0" err="1">
                  <a:solidFill>
                    <a:schemeClr val="bg1"/>
                  </a:solidFill>
                  <a:latin typeface="Beach" charset="0"/>
                  <a:cs typeface="Arial" charset="0"/>
                </a:rPr>
                <a:t>có</a:t>
              </a:r>
              <a:endParaRPr lang="en-US" sz="1200" dirty="0">
                <a:solidFill>
                  <a:schemeClr val="bg1"/>
                </a:solidFill>
                <a:cs typeface="Times New Roman" charset="0"/>
              </a:endParaRPr>
            </a:p>
            <a:p>
              <a:pPr algn="ctr" eaLnBrk="0" hangingPunct="0"/>
              <a:r>
                <a:rPr lang="en-US" sz="1800" dirty="0">
                  <a:solidFill>
                    <a:schemeClr val="bg1"/>
                  </a:solidFill>
                  <a:latin typeface="Beach" charset="0"/>
                  <a:cs typeface="Arial" charset="0"/>
                </a:rPr>
                <a:t>(2:1-2, 8-12)</a:t>
              </a:r>
              <a:endParaRPr lang="en-US" dirty="0">
                <a:solidFill>
                  <a:schemeClr val="bg1"/>
                </a:solidFill>
              </a:endParaRPr>
            </a:p>
          </p:txBody>
        </p:sp>
        <p:sp>
          <p:nvSpPr>
            <p:cNvPr id="7215" name="Rectangle 48"/>
            <p:cNvSpPr>
              <a:spLocks noChangeArrowheads="1"/>
            </p:cNvSpPr>
            <p:nvPr/>
          </p:nvSpPr>
          <p:spPr bwMode="auto">
            <a:xfrm>
              <a:off x="0" y="2860"/>
              <a:ext cx="1979" cy="6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83" name="Group 51"/>
          <p:cNvGrpSpPr>
            <a:grpSpLocks/>
          </p:cNvGrpSpPr>
          <p:nvPr/>
        </p:nvGrpSpPr>
        <p:grpSpPr bwMode="auto">
          <a:xfrm>
            <a:off x="3217863" y="3595688"/>
            <a:ext cx="2708275" cy="882650"/>
            <a:chOff x="1979" y="2860"/>
            <a:chExt cx="1892" cy="634"/>
          </a:xfrm>
        </p:grpSpPr>
        <p:sp>
          <p:nvSpPr>
            <p:cNvPr id="7212" name="Rectangle 14"/>
            <p:cNvSpPr>
              <a:spLocks noChangeArrowheads="1"/>
            </p:cNvSpPr>
            <p:nvPr/>
          </p:nvSpPr>
          <p:spPr bwMode="auto">
            <a:xfrm>
              <a:off x="2022" y="2860"/>
              <a:ext cx="180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bg1"/>
                  </a:solidFill>
                  <a:latin typeface="Beach" charset="0"/>
                </a:rPr>
                <a:t>Giàu có</a:t>
              </a:r>
              <a:endParaRPr lang="en-US" sz="1000">
                <a:solidFill>
                  <a:schemeClr val="bg1"/>
                </a:solidFill>
                <a:latin typeface="Beach" charset="0"/>
                <a:cs typeface="Times New Roman" charset="0"/>
              </a:endParaRPr>
            </a:p>
            <a:p>
              <a:pPr algn="ctr" eaLnBrk="0" hangingPunct="0"/>
              <a:r>
                <a:rPr lang="en-US" sz="1800">
                  <a:solidFill>
                    <a:schemeClr val="bg1"/>
                  </a:solidFill>
                  <a:latin typeface="Beach" charset="0"/>
                  <a:cs typeface="Arial" charset="0"/>
                </a:rPr>
                <a:t>(3:1-3, 9-11)</a:t>
              </a:r>
            </a:p>
          </p:txBody>
        </p:sp>
        <p:sp>
          <p:nvSpPr>
            <p:cNvPr id="7213" name="Rectangle 50"/>
            <p:cNvSpPr>
              <a:spLocks noChangeArrowheads="1"/>
            </p:cNvSpPr>
            <p:nvPr/>
          </p:nvSpPr>
          <p:spPr bwMode="auto">
            <a:xfrm>
              <a:off x="1979" y="2860"/>
              <a:ext cx="1892" cy="6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184" name="Group 53"/>
          <p:cNvGrpSpPr>
            <a:grpSpLocks/>
          </p:cNvGrpSpPr>
          <p:nvPr/>
        </p:nvGrpSpPr>
        <p:grpSpPr bwMode="auto">
          <a:xfrm>
            <a:off x="5926138" y="3595688"/>
            <a:ext cx="2832100" cy="882650"/>
            <a:chOff x="3871" y="2860"/>
            <a:chExt cx="1979" cy="634"/>
          </a:xfrm>
        </p:grpSpPr>
        <p:sp>
          <p:nvSpPr>
            <p:cNvPr id="7210" name="Rectangle 15"/>
            <p:cNvSpPr>
              <a:spLocks noChangeArrowheads="1"/>
            </p:cNvSpPr>
            <p:nvPr/>
          </p:nvSpPr>
          <p:spPr bwMode="auto">
            <a:xfrm>
              <a:off x="3914" y="2860"/>
              <a:ext cx="189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bg1"/>
                  </a:solidFill>
                  <a:latin typeface="Beach" charset="0"/>
                </a:rPr>
                <a:t>Giàu có</a:t>
              </a:r>
              <a:endParaRPr lang="en-US" sz="1000">
                <a:solidFill>
                  <a:schemeClr val="bg1"/>
                </a:solidFill>
                <a:latin typeface="Beach" charset="0"/>
                <a:cs typeface="Times New Roman" charset="0"/>
              </a:endParaRPr>
            </a:p>
            <a:p>
              <a:pPr algn="ctr" eaLnBrk="0" hangingPunct="0"/>
              <a:r>
                <a:rPr lang="en-US" sz="1800">
                  <a:solidFill>
                    <a:schemeClr val="bg1"/>
                  </a:solidFill>
                  <a:latin typeface="Beach" charset="0"/>
                  <a:cs typeface="Arial" charset="0"/>
                </a:rPr>
                <a:t>(6:10-12; 7:16)</a:t>
              </a:r>
            </a:p>
          </p:txBody>
        </p:sp>
        <p:sp>
          <p:nvSpPr>
            <p:cNvPr id="7211" name="Rectangle 52"/>
            <p:cNvSpPr>
              <a:spLocks noChangeArrowheads="1"/>
            </p:cNvSpPr>
            <p:nvPr/>
          </p:nvSpPr>
          <p:spPr bwMode="auto">
            <a:xfrm>
              <a:off x="3871" y="2860"/>
              <a:ext cx="1979" cy="6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8208" name="Rectangle 16"/>
          <p:cNvSpPr>
            <a:spLocks noChangeArrowheads="1"/>
          </p:cNvSpPr>
          <p:nvPr/>
        </p:nvSpPr>
        <p:spPr bwMode="auto">
          <a:xfrm>
            <a:off x="381000" y="4478338"/>
            <a:ext cx="914400" cy="1042987"/>
          </a:xfrm>
          <a:prstGeom prst="rect">
            <a:avLst/>
          </a:prstGeom>
          <a:gradFill flip="none" rotWithShape="1">
            <a:gsLst>
              <a:gs pos="23000">
                <a:srgbClr val="800000"/>
              </a:gs>
              <a:gs pos="76000">
                <a:schemeClr val="tx1"/>
              </a:gs>
            </a:gsLst>
            <a:path path="shape">
              <a:fillToRect l="50000" t="50000" r="50000" b="50000"/>
            </a:path>
            <a:tileRect/>
          </a:gradFill>
          <a:ln w="9525">
            <a:noFill/>
            <a:miter lim="800000"/>
            <a:headEnd/>
            <a:tailEnd/>
          </a:ln>
          <a:effectLst/>
        </p:spPr>
        <p:txBody>
          <a:bodyPr anchor="ctr"/>
          <a:lstStyle/>
          <a:p>
            <a:pPr algn="ctr"/>
            <a:r>
              <a:rPr lang="en-US" sz="1200" b="1">
                <a:solidFill>
                  <a:schemeClr val="bg1"/>
                </a:solidFill>
                <a:latin typeface="Arial Narrow" charset="0"/>
                <a:cs typeface="Arial" charset="0"/>
              </a:rPr>
              <a:t>Sự sụp đổ của Samari và Giu-đa </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1:2-16</a:t>
            </a:r>
            <a:endParaRPr lang="en-US">
              <a:solidFill>
                <a:schemeClr val="bg1"/>
              </a:solidFill>
            </a:endParaRPr>
          </a:p>
        </p:txBody>
      </p:sp>
      <p:sp>
        <p:nvSpPr>
          <p:cNvPr id="7186" name="Rectangle 54"/>
          <p:cNvSpPr>
            <a:spLocks noChangeArrowheads="1"/>
          </p:cNvSpPr>
          <p:nvPr/>
        </p:nvSpPr>
        <p:spPr bwMode="auto">
          <a:xfrm>
            <a:off x="385763" y="4478338"/>
            <a:ext cx="942975"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9" name="Rectangle 17"/>
          <p:cNvSpPr>
            <a:spLocks noChangeArrowheads="1"/>
          </p:cNvSpPr>
          <p:nvPr/>
        </p:nvSpPr>
        <p:spPr bwMode="auto">
          <a:xfrm>
            <a:off x="1295400" y="4478338"/>
            <a:ext cx="990600" cy="1042987"/>
          </a:xfrm>
          <a:prstGeom prst="rect">
            <a:avLst/>
          </a:prstGeom>
          <a:gradFill flip="none" rotWithShape="1">
            <a:gsLst>
              <a:gs pos="23000">
                <a:srgbClr val="800000"/>
              </a:gs>
              <a:gs pos="76000">
                <a:schemeClr val="tx1"/>
              </a:gs>
            </a:gsLst>
            <a:path path="shape">
              <a:fillToRect l="50000" t="50000" r="50000" b="50000"/>
            </a:path>
            <a:tileRect/>
          </a:gradFill>
          <a:ln w="9525">
            <a:noFill/>
            <a:miter lim="800000"/>
            <a:headEnd/>
            <a:tailEnd/>
          </a:ln>
          <a:effectLst/>
        </p:spPr>
        <p:txBody>
          <a:bodyPr anchor="ctr"/>
          <a:lstStyle/>
          <a:p>
            <a:pPr algn="ctr"/>
            <a:r>
              <a:rPr lang="en-US" sz="1200" b="1">
                <a:solidFill>
                  <a:schemeClr val="bg1"/>
                </a:solidFill>
                <a:latin typeface="Arial Narrow" charset="0"/>
                <a:cs typeface="Arial" charset="0"/>
              </a:rPr>
              <a:t>Đoán phạt vì bóc lột</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2:1-11</a:t>
            </a:r>
            <a:endParaRPr lang="en-US">
              <a:solidFill>
                <a:schemeClr val="bg1"/>
              </a:solidFill>
            </a:endParaRPr>
          </a:p>
        </p:txBody>
      </p:sp>
      <p:sp>
        <p:nvSpPr>
          <p:cNvPr id="7188" name="Rectangle 56"/>
          <p:cNvSpPr>
            <a:spLocks noChangeArrowheads="1"/>
          </p:cNvSpPr>
          <p:nvPr/>
        </p:nvSpPr>
        <p:spPr bwMode="auto">
          <a:xfrm>
            <a:off x="1328738" y="4478338"/>
            <a:ext cx="944562"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7189" name="Rectangle 18"/>
          <p:cNvSpPr>
            <a:spLocks noChangeArrowheads="1"/>
          </p:cNvSpPr>
          <p:nvPr/>
        </p:nvSpPr>
        <p:spPr bwMode="auto">
          <a:xfrm>
            <a:off x="2254250" y="4478338"/>
            <a:ext cx="946150" cy="1042987"/>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200" b="1">
                <a:solidFill>
                  <a:schemeClr val="bg1"/>
                </a:solidFill>
                <a:latin typeface="Arial Narrow" charset="0"/>
                <a:cs typeface="Arial" charset="0"/>
              </a:rPr>
              <a:t>Tái hợp</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2:12-13</a:t>
            </a:r>
            <a:endParaRPr lang="en-US">
              <a:solidFill>
                <a:schemeClr val="bg1"/>
              </a:solidFill>
            </a:endParaRPr>
          </a:p>
        </p:txBody>
      </p:sp>
      <p:sp>
        <p:nvSpPr>
          <p:cNvPr id="7190" name="Rectangle 58"/>
          <p:cNvSpPr>
            <a:spLocks noChangeArrowheads="1"/>
          </p:cNvSpPr>
          <p:nvPr/>
        </p:nvSpPr>
        <p:spPr bwMode="auto">
          <a:xfrm>
            <a:off x="2273300" y="4478338"/>
            <a:ext cx="944563"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11" name="Rectangle 19"/>
          <p:cNvSpPr>
            <a:spLocks noChangeArrowheads="1"/>
          </p:cNvSpPr>
          <p:nvPr/>
        </p:nvSpPr>
        <p:spPr bwMode="auto">
          <a:xfrm>
            <a:off x="3200400" y="4478338"/>
            <a:ext cx="1371600" cy="1042987"/>
          </a:xfrm>
          <a:prstGeom prst="rect">
            <a:avLst/>
          </a:prstGeom>
          <a:gradFill flip="none" rotWithShape="1">
            <a:gsLst>
              <a:gs pos="23000">
                <a:srgbClr val="800000"/>
              </a:gs>
              <a:gs pos="76000">
                <a:schemeClr val="tx1"/>
              </a:gs>
            </a:gsLst>
            <a:path path="shape">
              <a:fillToRect l="50000" t="50000" r="50000" b="50000"/>
            </a:path>
            <a:tileRect/>
          </a:gradFill>
          <a:ln w="9525">
            <a:noFill/>
            <a:miter lim="800000"/>
            <a:headEnd/>
            <a:tailEnd/>
          </a:ln>
          <a:effectLst/>
        </p:spPr>
        <p:txBody>
          <a:bodyPr anchor="ctr"/>
          <a:lstStyle/>
          <a:p>
            <a:pPr algn="ctr"/>
            <a:r>
              <a:rPr lang="en-US" sz="1200" b="1">
                <a:solidFill>
                  <a:schemeClr val="bg1"/>
                </a:solidFill>
                <a:latin typeface="Arial Narrow" charset="0"/>
                <a:cs typeface="Arial" charset="0"/>
              </a:rPr>
              <a:t>Đoán phạt vì bóc lột</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Chap 3</a:t>
            </a:r>
            <a:endParaRPr lang="en-US">
              <a:solidFill>
                <a:schemeClr val="bg1"/>
              </a:solidFill>
            </a:endParaRPr>
          </a:p>
        </p:txBody>
      </p:sp>
      <p:sp>
        <p:nvSpPr>
          <p:cNvPr id="7192" name="Rectangle 60"/>
          <p:cNvSpPr>
            <a:spLocks noChangeArrowheads="1"/>
          </p:cNvSpPr>
          <p:nvPr/>
        </p:nvSpPr>
        <p:spPr bwMode="auto">
          <a:xfrm>
            <a:off x="3217863" y="4478338"/>
            <a:ext cx="1354137"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7193" name="Rectangle 20"/>
          <p:cNvSpPr>
            <a:spLocks noChangeArrowheads="1"/>
          </p:cNvSpPr>
          <p:nvPr/>
        </p:nvSpPr>
        <p:spPr bwMode="auto">
          <a:xfrm>
            <a:off x="4572000" y="4478338"/>
            <a:ext cx="1371600" cy="1042987"/>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200" b="1">
                <a:solidFill>
                  <a:schemeClr val="bg1"/>
                </a:solidFill>
                <a:latin typeface="Arial Narrow" charset="0"/>
                <a:cs typeface="Arial" charset="0"/>
              </a:rPr>
              <a:t>Phước lành của Đấng Mết-si-a</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4-5</a:t>
            </a:r>
            <a:endParaRPr lang="en-US">
              <a:solidFill>
                <a:schemeClr val="bg1"/>
              </a:solidFill>
            </a:endParaRPr>
          </a:p>
        </p:txBody>
      </p:sp>
      <p:sp>
        <p:nvSpPr>
          <p:cNvPr id="7194" name="Rectangle 62"/>
          <p:cNvSpPr>
            <a:spLocks noChangeArrowheads="1"/>
          </p:cNvSpPr>
          <p:nvPr/>
        </p:nvSpPr>
        <p:spPr bwMode="auto">
          <a:xfrm>
            <a:off x="4572000" y="4478338"/>
            <a:ext cx="1354138"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13" name="Rectangle 21"/>
          <p:cNvSpPr>
            <a:spLocks noChangeArrowheads="1"/>
          </p:cNvSpPr>
          <p:nvPr/>
        </p:nvSpPr>
        <p:spPr bwMode="auto">
          <a:xfrm>
            <a:off x="5943600" y="4478338"/>
            <a:ext cx="914400" cy="1042987"/>
          </a:xfrm>
          <a:prstGeom prst="rect">
            <a:avLst/>
          </a:prstGeom>
          <a:gradFill flip="none" rotWithShape="1">
            <a:gsLst>
              <a:gs pos="23000">
                <a:srgbClr val="800000"/>
              </a:gs>
              <a:gs pos="76000">
                <a:schemeClr val="tx1"/>
              </a:gs>
            </a:gsLst>
            <a:path path="shape">
              <a:fillToRect l="50000" t="50000" r="50000" b="50000"/>
            </a:path>
            <a:tileRect/>
          </a:gradFill>
          <a:ln w="9525">
            <a:noFill/>
            <a:miter lim="800000"/>
            <a:headEnd/>
            <a:tailEnd/>
          </a:ln>
          <a:effectLst/>
        </p:spPr>
        <p:txBody>
          <a:bodyPr anchor="ctr"/>
          <a:lstStyle/>
          <a:p>
            <a:pPr algn="ctr"/>
            <a:r>
              <a:rPr lang="en-US" sz="1200" b="1">
                <a:solidFill>
                  <a:schemeClr val="bg1"/>
                </a:solidFill>
                <a:latin typeface="Arial Narrow" charset="0"/>
                <a:cs typeface="Arial" charset="0"/>
              </a:rPr>
              <a:t>Tôn giáo và sự bóc lột theo nghi thức</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6:1-8</a:t>
            </a:r>
            <a:endParaRPr lang="en-US">
              <a:solidFill>
                <a:schemeClr val="bg1"/>
              </a:solidFill>
            </a:endParaRPr>
          </a:p>
        </p:txBody>
      </p:sp>
      <p:sp>
        <p:nvSpPr>
          <p:cNvPr id="7196" name="Rectangle 64"/>
          <p:cNvSpPr>
            <a:spLocks noChangeArrowheads="1"/>
          </p:cNvSpPr>
          <p:nvPr/>
        </p:nvSpPr>
        <p:spPr bwMode="auto">
          <a:xfrm>
            <a:off x="5926138" y="4478338"/>
            <a:ext cx="942975"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14" name="Rectangle 22"/>
          <p:cNvSpPr>
            <a:spLocks noChangeArrowheads="1"/>
          </p:cNvSpPr>
          <p:nvPr/>
        </p:nvSpPr>
        <p:spPr bwMode="auto">
          <a:xfrm>
            <a:off x="6858000" y="4478338"/>
            <a:ext cx="990600" cy="1042987"/>
          </a:xfrm>
          <a:prstGeom prst="rect">
            <a:avLst/>
          </a:prstGeom>
          <a:gradFill flip="none" rotWithShape="1">
            <a:gsLst>
              <a:gs pos="23000">
                <a:srgbClr val="800000"/>
              </a:gs>
              <a:gs pos="76000">
                <a:schemeClr val="tx1"/>
              </a:gs>
            </a:gsLst>
            <a:path path="shape">
              <a:fillToRect l="50000" t="50000" r="50000" b="50000"/>
            </a:path>
            <a:tileRect/>
          </a:gradFill>
          <a:ln w="9525">
            <a:noFill/>
            <a:miter lim="800000"/>
            <a:headEnd/>
            <a:tailEnd/>
          </a:ln>
          <a:effectLst/>
        </p:spPr>
        <p:txBody>
          <a:bodyPr anchor="ctr"/>
          <a:lstStyle/>
          <a:p>
            <a:pPr algn="ctr"/>
            <a:r>
              <a:rPr lang="en-US" sz="1200" b="1">
                <a:solidFill>
                  <a:schemeClr val="bg1"/>
                </a:solidFill>
                <a:latin typeface="Arial Narrow" charset="0"/>
                <a:cs typeface="Arial" charset="0"/>
              </a:rPr>
              <a:t>Sự gian ác</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6:9-7:6</a:t>
            </a:r>
            <a:endParaRPr lang="en-US">
              <a:solidFill>
                <a:schemeClr val="bg1"/>
              </a:solidFill>
            </a:endParaRPr>
          </a:p>
        </p:txBody>
      </p:sp>
      <p:sp>
        <p:nvSpPr>
          <p:cNvPr id="7198" name="Rectangle 66"/>
          <p:cNvSpPr>
            <a:spLocks noChangeArrowheads="1"/>
          </p:cNvSpPr>
          <p:nvPr/>
        </p:nvSpPr>
        <p:spPr bwMode="auto">
          <a:xfrm>
            <a:off x="6869113" y="4478338"/>
            <a:ext cx="944562"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7199" name="Rectangle 23"/>
          <p:cNvSpPr>
            <a:spLocks noChangeArrowheads="1"/>
          </p:cNvSpPr>
          <p:nvPr/>
        </p:nvSpPr>
        <p:spPr bwMode="auto">
          <a:xfrm>
            <a:off x="7848600" y="4478338"/>
            <a:ext cx="914400" cy="1042987"/>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200" b="1">
                <a:solidFill>
                  <a:schemeClr val="bg1"/>
                </a:solidFill>
                <a:latin typeface="Arial Narrow" charset="0"/>
                <a:cs typeface="Arial" charset="0"/>
              </a:rPr>
              <a:t>Tin chắc</a:t>
            </a:r>
            <a:endParaRPr lang="en-US" sz="1200">
              <a:solidFill>
                <a:schemeClr val="bg1"/>
              </a:solidFill>
              <a:cs typeface="Times New Roman" charset="0"/>
            </a:endParaRPr>
          </a:p>
          <a:p>
            <a:pPr algn="ctr" eaLnBrk="0" hangingPunct="0"/>
            <a:r>
              <a:rPr lang="en-US" sz="1200" b="1">
                <a:solidFill>
                  <a:schemeClr val="bg1"/>
                </a:solidFill>
                <a:latin typeface="Arial Narrow" charset="0"/>
                <a:cs typeface="Arial" charset="0"/>
              </a:rPr>
              <a:t>7:7-20</a:t>
            </a:r>
            <a:endParaRPr lang="en-US">
              <a:solidFill>
                <a:schemeClr val="bg1"/>
              </a:solidFill>
            </a:endParaRPr>
          </a:p>
        </p:txBody>
      </p:sp>
      <p:sp>
        <p:nvSpPr>
          <p:cNvPr id="7200" name="Rectangle 68"/>
          <p:cNvSpPr>
            <a:spLocks noChangeArrowheads="1"/>
          </p:cNvSpPr>
          <p:nvPr/>
        </p:nvSpPr>
        <p:spPr bwMode="auto">
          <a:xfrm>
            <a:off x="7813675" y="4478338"/>
            <a:ext cx="944563" cy="104298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nvGrpSpPr>
          <p:cNvPr id="7201" name="Group 71"/>
          <p:cNvGrpSpPr>
            <a:grpSpLocks/>
          </p:cNvGrpSpPr>
          <p:nvPr/>
        </p:nvGrpSpPr>
        <p:grpSpPr bwMode="auto">
          <a:xfrm>
            <a:off x="385763" y="5521325"/>
            <a:ext cx="8372475" cy="534988"/>
            <a:chOff x="0" y="4242"/>
            <a:chExt cx="5850" cy="384"/>
          </a:xfrm>
        </p:grpSpPr>
        <p:sp>
          <p:nvSpPr>
            <p:cNvPr id="7208" name="Rectangle 24"/>
            <p:cNvSpPr>
              <a:spLocks noChangeArrowheads="1"/>
            </p:cNvSpPr>
            <p:nvPr/>
          </p:nvSpPr>
          <p:spPr bwMode="auto">
            <a:xfrm>
              <a:off x="43" y="4242"/>
              <a:ext cx="576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000" b="1">
                  <a:solidFill>
                    <a:schemeClr val="bg1"/>
                  </a:solidFill>
                  <a:latin typeface="Arial" charset="0"/>
                  <a:cs typeface="Arial" charset="0"/>
                </a:rPr>
                <a:t>Israel và Giu-đa</a:t>
              </a:r>
              <a:endParaRPr lang="en-US" sz="3200">
                <a:solidFill>
                  <a:schemeClr val="bg1"/>
                </a:solidFill>
              </a:endParaRPr>
            </a:p>
          </p:txBody>
        </p:sp>
        <p:sp>
          <p:nvSpPr>
            <p:cNvPr id="7209" name="Rectangle 70"/>
            <p:cNvSpPr>
              <a:spLocks noChangeArrowheads="1"/>
            </p:cNvSpPr>
            <p:nvPr/>
          </p:nvSpPr>
          <p:spPr bwMode="auto">
            <a:xfrm>
              <a:off x="0" y="4242"/>
              <a:ext cx="5850"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7202" name="Group 73"/>
          <p:cNvGrpSpPr>
            <a:grpSpLocks/>
          </p:cNvGrpSpPr>
          <p:nvPr/>
        </p:nvGrpSpPr>
        <p:grpSpPr bwMode="auto">
          <a:xfrm>
            <a:off x="385763" y="6056313"/>
            <a:ext cx="8372475" cy="654050"/>
            <a:chOff x="0" y="4626"/>
            <a:chExt cx="5850" cy="470"/>
          </a:xfrm>
        </p:grpSpPr>
        <p:sp>
          <p:nvSpPr>
            <p:cNvPr id="7206" name="Rectangle 25"/>
            <p:cNvSpPr>
              <a:spLocks noChangeArrowheads="1"/>
            </p:cNvSpPr>
            <p:nvPr/>
          </p:nvSpPr>
          <p:spPr bwMode="auto">
            <a:xfrm>
              <a:off x="43" y="4626"/>
              <a:ext cx="576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900" b="1">
                  <a:solidFill>
                    <a:schemeClr val="bg1"/>
                  </a:solidFill>
                  <a:latin typeface="Arial" charset="0"/>
                  <a:cs typeface="Arial" charset="0"/>
                </a:rPr>
                <a:t>735-710 TC (trước, trong, sau Israel thất thủ)</a:t>
              </a:r>
              <a:endParaRPr lang="en-US">
                <a:solidFill>
                  <a:schemeClr val="bg1"/>
                </a:solidFill>
              </a:endParaRPr>
            </a:p>
          </p:txBody>
        </p:sp>
        <p:sp>
          <p:nvSpPr>
            <p:cNvPr id="7207" name="Rectangle 72"/>
            <p:cNvSpPr>
              <a:spLocks noChangeArrowheads="1"/>
            </p:cNvSpPr>
            <p:nvPr/>
          </p:nvSpPr>
          <p:spPr bwMode="auto">
            <a:xfrm>
              <a:off x="0" y="4626"/>
              <a:ext cx="5850" cy="47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7203" name="Rectangle 75"/>
          <p:cNvSpPr>
            <a:spLocks noChangeArrowheads="1"/>
          </p:cNvSpPr>
          <p:nvPr/>
        </p:nvSpPr>
        <p:spPr bwMode="auto">
          <a:xfrm>
            <a:off x="381000" y="609600"/>
            <a:ext cx="8382000" cy="6105525"/>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7204" name="Text Box 77"/>
          <p:cNvSpPr txBox="1">
            <a:spLocks noChangeArrowheads="1"/>
          </p:cNvSpPr>
          <p:nvPr/>
        </p:nvSpPr>
        <p:spPr bwMode="auto">
          <a:xfrm>
            <a:off x="8366125"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rPr>
              <a:t>615</a:t>
            </a:r>
            <a:endParaRPr lang="en-US"/>
          </a:p>
        </p:txBody>
      </p:sp>
      <p:sp>
        <p:nvSpPr>
          <p:cNvPr id="8271" name="Rectangle 79"/>
          <p:cNvSpPr>
            <a:spLocks noChangeArrowheads="1"/>
          </p:cNvSpPr>
          <p:nvPr/>
        </p:nvSpPr>
        <p:spPr bwMode="auto">
          <a:xfrm>
            <a:off x="381000" y="698500"/>
            <a:ext cx="8382000" cy="457200"/>
          </a:xfrm>
          <a:prstGeom prst="rect">
            <a:avLst/>
          </a:prstGeom>
          <a:noFill/>
          <a:ln w="9525">
            <a:noFill/>
            <a:miter lim="800000"/>
            <a:headEnd/>
            <a:tailEnd/>
          </a:ln>
          <a:effectLst/>
        </p:spPr>
        <p:txBody>
          <a:bodyPr>
            <a:spAutoFit/>
          </a:bodyPr>
          <a:lstStyle/>
          <a:p>
            <a:pPr algn="ctr"/>
            <a:r>
              <a:rPr lang="en-US">
                <a:solidFill>
                  <a:schemeClr val="bg1"/>
                </a:solidFill>
                <a:effectLst>
                  <a:outerShdw blurRad="38100" dist="38100" dir="2700000" algn="tl">
                    <a:srgbClr val="DDDDDD"/>
                  </a:outerShdw>
                </a:effectLst>
                <a:latin typeface="Tahoma" charset="0"/>
                <a:cs typeface="Times New Roman" charset="0"/>
              </a:rPr>
              <a:t>Sự đoán phạt trên Israel &amp; Giu-đa vì sự bóc lột</a:t>
            </a:r>
            <a:endParaRPr lang="en-US" sz="2800">
              <a:solidFill>
                <a:schemeClr val="bg1"/>
              </a:solidFill>
              <a:effectLst>
                <a:outerShdw blurRad="38100" dist="38100" dir="2700000" algn="tl">
                  <a:srgbClr val="DDDDDD"/>
                </a:outerShdw>
              </a:effectLst>
              <a:latin typeface="Tahoma"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1924</TotalTime>
  <Words>1796</Words>
  <Application>Microsoft Macintosh PowerPoint</Application>
  <PresentationFormat>On-screen Show (4:3)</PresentationFormat>
  <Paragraphs>214</Paragraphs>
  <Slides>35</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2" baseType="lpstr">
      <vt:lpstr>Default Design</vt:lpstr>
      <vt:lpstr>49_Blank Presentation</vt:lpstr>
      <vt:lpstr>1_Office Theme</vt:lpstr>
      <vt:lpstr>1_untitled 1</vt:lpstr>
      <vt:lpstr>Orbit</vt:lpstr>
      <vt:lpstr>8_Default Design</vt:lpstr>
      <vt:lpstr>Document</vt:lpstr>
      <vt:lpstr>hk'ymi  Mi-chê</vt:lpstr>
      <vt:lpstr>Từ Khóa</vt:lpstr>
      <vt:lpstr>Câu Chìa Khoá</vt:lpstr>
      <vt:lpstr>Mi-chê</vt:lpstr>
      <vt:lpstr>Mi-chê Câu Tóm Tắt</vt:lpstr>
      <vt:lpstr>Song Based on Micah 7:18</vt:lpstr>
      <vt:lpstr>Mi-chê giảng cách can đảm</vt:lpstr>
      <vt:lpstr>Moresheth-gath</vt:lpstr>
      <vt:lpstr>Book Chart</vt:lpstr>
      <vt:lpstr>Những sự thực lý thú</vt:lpstr>
      <vt:lpstr>Điều gì trong tên hk'ymi?</vt:lpstr>
      <vt:lpstr>Vị trí trong Kinh Điển?</vt:lpstr>
      <vt:lpstr>Mi-chê bênh vực người nghèo và người bị áp bức</vt:lpstr>
      <vt:lpstr>Vạch trần-đoán phạt—Phục hồi</vt:lpstr>
      <vt:lpstr>Đấng Christ trong Mi-chê</vt:lpstr>
      <vt:lpstr>Mini-Ê-sai</vt:lpstr>
      <vt:lpstr>Những tiên báo nhấn mạnh</vt:lpstr>
      <vt:lpstr>Phiên tòa kịch tính</vt:lpstr>
      <vt:lpstr>“Ngày tại tòa” </vt:lpstr>
      <vt:lpstr>Nội chứng </vt:lpstr>
      <vt:lpstr>Tác giả</vt:lpstr>
      <vt:lpstr>Niên đại</vt:lpstr>
      <vt:lpstr>Dòng thời gian</vt:lpstr>
      <vt:lpstr>Bối cảnh</vt:lpstr>
      <vt:lpstr>Mi-chê 3:12 về sự sụp đổ Giê-ru-sa-lem</vt:lpstr>
      <vt:lpstr>PowerPoint Presentation</vt:lpstr>
      <vt:lpstr>Những vấn đề về giải nghĩa</vt:lpstr>
      <vt:lpstr>Dàn ý</vt:lpstr>
      <vt:lpstr>Nhân thân &amp; MSS</vt:lpstr>
      <vt:lpstr>Giá trị thần học</vt:lpstr>
      <vt:lpstr>Áp dụng</vt:lpstr>
      <vt:lpstr>Micah 6:8 in Hebrew</vt:lpstr>
      <vt:lpstr>Micah 6:8 Song</vt:lpstr>
      <vt:lpstr>Black</vt:lpstr>
      <vt:lpstr>Cựu Ước Lược Khảo—biblestudydownloads.com</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Jaime Tan Son</dc:creator>
  <cp:lastModifiedBy>Rick Griffith</cp:lastModifiedBy>
  <cp:revision>64</cp:revision>
  <dcterms:created xsi:type="dcterms:W3CDTF">2002-01-31T16:14:45Z</dcterms:created>
  <dcterms:modified xsi:type="dcterms:W3CDTF">2015-09-11T03:20:48Z</dcterms:modified>
</cp:coreProperties>
</file>