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764" r:id="rId3"/>
    <p:sldMasterId id="2147483776" r:id="rId4"/>
    <p:sldMasterId id="2147483855" r:id="rId5"/>
    <p:sldMasterId id="2147483861" r:id="rId6"/>
    <p:sldMasterId id="2147483873" r:id="rId7"/>
    <p:sldMasterId id="2147483887" r:id="rId8"/>
    <p:sldMasterId id="2147483899" r:id="rId9"/>
    <p:sldMasterId id="2147483912" r:id="rId10"/>
    <p:sldMasterId id="2147483924" r:id="rId11"/>
    <p:sldMasterId id="2147483936" r:id="rId12"/>
    <p:sldMasterId id="2147483948" r:id="rId13"/>
    <p:sldMasterId id="2147483960" r:id="rId14"/>
    <p:sldMasterId id="2147483972" r:id="rId15"/>
  </p:sldMasterIdLst>
  <p:notesMasterIdLst>
    <p:notesMasterId r:id="rId66"/>
  </p:notesMasterIdLst>
  <p:handoutMasterIdLst>
    <p:handoutMasterId r:id="rId67"/>
  </p:handoutMasterIdLst>
  <p:sldIdLst>
    <p:sldId id="269" r:id="rId16"/>
    <p:sldId id="297" r:id="rId17"/>
    <p:sldId id="298" r:id="rId18"/>
    <p:sldId id="299" r:id="rId19"/>
    <p:sldId id="300" r:id="rId20"/>
    <p:sldId id="301" r:id="rId21"/>
    <p:sldId id="291" r:id="rId22"/>
    <p:sldId id="316" r:id="rId23"/>
    <p:sldId id="264" r:id="rId24"/>
    <p:sldId id="285" r:id="rId25"/>
    <p:sldId id="271" r:id="rId26"/>
    <p:sldId id="273" r:id="rId27"/>
    <p:sldId id="275" r:id="rId28"/>
    <p:sldId id="272" r:id="rId29"/>
    <p:sldId id="270" r:id="rId30"/>
    <p:sldId id="274" r:id="rId31"/>
    <p:sldId id="286" r:id="rId32"/>
    <p:sldId id="294" r:id="rId33"/>
    <p:sldId id="258" r:id="rId34"/>
    <p:sldId id="302" r:id="rId35"/>
    <p:sldId id="303" r:id="rId36"/>
    <p:sldId id="304" r:id="rId37"/>
    <p:sldId id="305" r:id="rId38"/>
    <p:sldId id="317" r:id="rId39"/>
    <p:sldId id="325" r:id="rId40"/>
    <p:sldId id="326" r:id="rId41"/>
    <p:sldId id="277" r:id="rId42"/>
    <p:sldId id="278" r:id="rId43"/>
    <p:sldId id="279" r:id="rId44"/>
    <p:sldId id="306" r:id="rId45"/>
    <p:sldId id="307" r:id="rId46"/>
    <p:sldId id="308" r:id="rId47"/>
    <p:sldId id="309" r:id="rId48"/>
    <p:sldId id="310" r:id="rId49"/>
    <p:sldId id="311" r:id="rId50"/>
    <p:sldId id="312" r:id="rId51"/>
    <p:sldId id="313" r:id="rId52"/>
    <p:sldId id="314" r:id="rId53"/>
    <p:sldId id="315" r:id="rId54"/>
    <p:sldId id="282" r:id="rId55"/>
    <p:sldId id="327" r:id="rId56"/>
    <p:sldId id="320" r:id="rId57"/>
    <p:sldId id="321" r:id="rId58"/>
    <p:sldId id="322" r:id="rId59"/>
    <p:sldId id="323" r:id="rId60"/>
    <p:sldId id="324" r:id="rId61"/>
    <p:sldId id="283" r:id="rId62"/>
    <p:sldId id="268" r:id="rId63"/>
    <p:sldId id="292" r:id="rId64"/>
    <p:sldId id="293" r:id="rId65"/>
  </p:sldIdLst>
  <p:sldSz cx="9144000" cy="6858000" type="screen4x3"/>
  <p:notesSz cx="6853238" cy="9871075"/>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8080"/>
    <a:srgbClr val="800080"/>
    <a:srgbClr val="006600"/>
    <a:srgbClr val="0000CC"/>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3962" autoAdjust="0"/>
  </p:normalViewPr>
  <p:slideViewPr>
    <p:cSldViewPr>
      <p:cViewPr>
        <p:scale>
          <a:sx n="66" d="100"/>
          <a:sy n="66" d="100"/>
        </p:scale>
        <p:origin x="-264"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02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9" charset="0"/>
                <a:ea typeface="+mn-ea"/>
                <a:cs typeface="+mn-cs"/>
              </a:defRPr>
            </a:lvl1pPr>
          </a:lstStyle>
          <a:p>
            <a:pPr>
              <a:defRPr/>
            </a:pPr>
            <a:endParaRPr lang="en-GB"/>
          </a:p>
        </p:txBody>
      </p:sp>
      <p:sp>
        <p:nvSpPr>
          <p:cNvPr id="16387" name="Rectangle 3"/>
          <p:cNvSpPr>
            <a:spLocks noGrp="1" noChangeArrowheads="1"/>
          </p:cNvSpPr>
          <p:nvPr>
            <p:ph type="dt" sz="quarter" idx="1"/>
          </p:nvPr>
        </p:nvSpPr>
        <p:spPr bwMode="auto">
          <a:xfrm>
            <a:off x="3883025" y="0"/>
            <a:ext cx="29702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9" charset="0"/>
                <a:ea typeface="+mn-ea"/>
                <a:cs typeface="+mn-cs"/>
              </a:defRPr>
            </a:lvl1pPr>
          </a:lstStyle>
          <a:p>
            <a:pPr>
              <a:defRPr/>
            </a:pPr>
            <a:endParaRPr lang="en-GB"/>
          </a:p>
        </p:txBody>
      </p:sp>
      <p:sp>
        <p:nvSpPr>
          <p:cNvPr id="16388" name="Rectangle 4"/>
          <p:cNvSpPr>
            <a:spLocks noGrp="1" noChangeArrowheads="1"/>
          </p:cNvSpPr>
          <p:nvPr>
            <p:ph type="ftr" sz="quarter" idx="2"/>
          </p:nvPr>
        </p:nvSpPr>
        <p:spPr bwMode="auto">
          <a:xfrm>
            <a:off x="0" y="9377363"/>
            <a:ext cx="29702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9" charset="0"/>
                <a:ea typeface="+mn-ea"/>
                <a:cs typeface="+mn-cs"/>
              </a:defRPr>
            </a:lvl1pPr>
          </a:lstStyle>
          <a:p>
            <a:pPr>
              <a:defRPr/>
            </a:pPr>
            <a:endParaRPr lang="en-GB"/>
          </a:p>
        </p:txBody>
      </p:sp>
      <p:sp>
        <p:nvSpPr>
          <p:cNvPr id="16389" name="Rectangle 5"/>
          <p:cNvSpPr>
            <a:spLocks noGrp="1" noChangeArrowheads="1"/>
          </p:cNvSpPr>
          <p:nvPr>
            <p:ph type="sldNum" sz="quarter" idx="3"/>
          </p:nvPr>
        </p:nvSpPr>
        <p:spPr bwMode="auto">
          <a:xfrm>
            <a:off x="3883025" y="9377363"/>
            <a:ext cx="29702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188802D-3C73-9C41-88E9-488C8070C616}" type="slidenum">
              <a:rPr lang="en-GB"/>
              <a:pPr>
                <a:defRPr/>
              </a:pPr>
              <a:t>‹#›</a:t>
            </a:fld>
            <a:endParaRPr lang="en-GB"/>
          </a:p>
        </p:txBody>
      </p:sp>
    </p:spTree>
    <p:extLst>
      <p:ext uri="{BB962C8B-B14F-4D97-AF65-F5344CB8AC3E}">
        <p14:creationId xmlns:p14="http://schemas.microsoft.com/office/powerpoint/2010/main" val="2520688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9" charset="0"/>
                <a:ea typeface="+mn-ea"/>
                <a:cs typeface="+mn-cs"/>
              </a:defRPr>
            </a:lvl1pPr>
          </a:lstStyle>
          <a:p>
            <a:pPr>
              <a:defRPr/>
            </a:pPr>
            <a:endParaRPr lang="en-US"/>
          </a:p>
        </p:txBody>
      </p:sp>
      <p:sp>
        <p:nvSpPr>
          <p:cNvPr id="56323"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9" charset="0"/>
                <a:ea typeface="+mn-ea"/>
                <a:cs typeface="+mn-cs"/>
              </a:defRPr>
            </a:lvl1pPr>
          </a:lstStyle>
          <a:p>
            <a:pPr>
              <a:defRPr/>
            </a:pPr>
            <a:endParaRPr lang="en-US"/>
          </a:p>
        </p:txBody>
      </p:sp>
      <p:sp>
        <p:nvSpPr>
          <p:cNvPr id="51204" name="Rectangle 1028"/>
          <p:cNvSpPr>
            <a:spLocks noGrp="1" noRot="1" noChangeAspect="1" noChangeArrowheads="1" noTextEdit="1"/>
          </p:cNvSpPr>
          <p:nvPr>
            <p:ph type="sldImg" idx="2"/>
          </p:nvPr>
        </p:nvSpPr>
        <p:spPr bwMode="auto">
          <a:xfrm>
            <a:off x="990600" y="7620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5" name="Rectangle 1029"/>
          <p:cNvSpPr>
            <a:spLocks noGrp="1" noChangeArrowheads="1"/>
          </p:cNvSpPr>
          <p:nvPr>
            <p:ph type="body" sz="quarter" idx="3"/>
          </p:nvPr>
        </p:nvSpPr>
        <p:spPr bwMode="auto">
          <a:xfrm>
            <a:off x="914400" y="4724400"/>
            <a:ext cx="50292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6326" name="Rectangle 1030"/>
          <p:cNvSpPr>
            <a:spLocks noGrp="1" noChangeArrowheads="1"/>
          </p:cNvSpPr>
          <p:nvPr>
            <p:ph type="ftr" sz="quarter" idx="4"/>
          </p:nvPr>
        </p:nvSpPr>
        <p:spPr bwMode="auto">
          <a:xfrm>
            <a:off x="0" y="93726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9" charset="0"/>
                <a:ea typeface="+mn-ea"/>
                <a:cs typeface="+mn-cs"/>
              </a:defRPr>
            </a:lvl1pPr>
          </a:lstStyle>
          <a:p>
            <a:pPr>
              <a:defRPr/>
            </a:pPr>
            <a:endParaRPr lang="en-US"/>
          </a:p>
        </p:txBody>
      </p:sp>
      <p:sp>
        <p:nvSpPr>
          <p:cNvPr id="56327" name="Rectangle 1031"/>
          <p:cNvSpPr>
            <a:spLocks noGrp="1" noChangeArrowheads="1"/>
          </p:cNvSpPr>
          <p:nvPr>
            <p:ph type="sldNum" sz="quarter" idx="5"/>
          </p:nvPr>
        </p:nvSpPr>
        <p:spPr bwMode="auto">
          <a:xfrm>
            <a:off x="3886200" y="93726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159E9EF-7390-9042-980E-F93D244FBD79}" type="slidenum">
              <a:rPr lang="en-US"/>
              <a:pPr>
                <a:defRPr/>
              </a:pPr>
              <a:t>‹#›</a:t>
            </a:fld>
            <a:endParaRPr lang="en-US"/>
          </a:p>
        </p:txBody>
      </p:sp>
    </p:spTree>
    <p:extLst>
      <p:ext uri="{BB962C8B-B14F-4D97-AF65-F5344CB8AC3E}">
        <p14:creationId xmlns:p14="http://schemas.microsoft.com/office/powerpoint/2010/main" val="4150897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9"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7810EA-EB7D-5F42-BFA5-9E30F10C2A80}" type="slidenum">
              <a:rPr lang="en-US" sz="1200"/>
              <a:pPr eaLnBrk="1" hangingPunct="1"/>
              <a:t>1</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912628-6684-4F47-A9EF-03015E20AB79}" type="slidenum">
              <a:rPr lang="en-US" sz="1200"/>
              <a:pPr eaLnBrk="1" hangingPunct="1"/>
              <a:t>12</a:t>
            </a:fld>
            <a:endParaRPr lang="en-US"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E8F352-6C09-5946-83A2-6F127D962EB0}" type="slidenum">
              <a:rPr lang="en-US" sz="1200"/>
              <a:pPr eaLnBrk="1" hangingPunct="1"/>
              <a:t>13</a:t>
            </a:fld>
            <a:endParaRPr lang="en-US"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Historical Background</a:t>
            </a:r>
          </a:p>
          <a:p>
            <a:pPr marL="171450" indent="-171450" eaLnBrk="1" hangingPunct="1">
              <a:buFont typeface="Arial"/>
              <a:buChar char="•"/>
            </a:pPr>
            <a:r>
              <a:rPr lang="en-US" dirty="0" smtClean="0">
                <a:latin typeface="Times New Roman" charset="0"/>
                <a:ea typeface="ＭＳ Ｐゴシック" charset="0"/>
                <a:cs typeface="ＭＳ Ｐゴシック" charset="0"/>
              </a:rPr>
              <a:t>A Hebrew prophet's ministry and message were intimately bound up with the conditions in which the people to whom he preached lived, and Amos' book is no exception. </a:t>
            </a:r>
          </a:p>
          <a:p>
            <a:pPr marL="171450" indent="-171450" eaLnBrk="1" hangingPunct="1">
              <a:buFont typeface="Arial"/>
              <a:buChar char="•"/>
            </a:pPr>
            <a:r>
              <a:rPr lang="en-US" dirty="0" smtClean="0">
                <a:latin typeface="Times New Roman" charset="0"/>
                <a:ea typeface="ＭＳ Ｐゴシック" charset="0"/>
                <a:cs typeface="ＭＳ Ｐゴシック" charset="0"/>
              </a:rPr>
              <a:t>Israel under Jeroboam II had economic prosperity</a:t>
            </a:r>
          </a:p>
          <a:p>
            <a:pPr marL="171450" indent="-171450" eaLnBrk="1" hangingPunct="1">
              <a:buFont typeface="Arial"/>
              <a:buChar char="•"/>
            </a:pPr>
            <a:r>
              <a:rPr lang="en-US" dirty="0" smtClean="0">
                <a:latin typeface="Times New Roman" charset="0"/>
                <a:ea typeface="ＭＳ Ｐゴシック" charset="0"/>
                <a:cs typeface="ＭＳ Ｐゴシック" charset="0"/>
              </a:rPr>
              <a:t>But they abused the peasant class </a:t>
            </a:r>
          </a:p>
          <a:p>
            <a:pPr marL="171450" indent="-171450" eaLnBrk="1" hangingPunct="1">
              <a:buFont typeface="Arial"/>
              <a:buChar char="•"/>
            </a:pPr>
            <a:r>
              <a:rPr lang="en-US" dirty="0" smtClean="0">
                <a:latin typeface="Times New Roman" charset="0"/>
                <a:ea typeface="ＭＳ Ｐゴシック" charset="0"/>
                <a:cs typeface="ＭＳ Ｐゴシック" charset="0"/>
              </a:rPr>
              <a:t>Social conditions in Samaria affected religious habits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A4C489-16BD-FB41-B6F1-828283C636BB}" type="slidenum">
              <a:rPr lang="en-US" sz="1200"/>
              <a:pPr eaLnBrk="1" hangingPunct="1"/>
              <a:t>14</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spcBef>
                <a:spcPct val="20000"/>
              </a:spcBef>
              <a:buFont typeface="+mj-lt"/>
              <a:buNone/>
              <a:defRPr/>
            </a:pPr>
            <a:r>
              <a:rPr lang="en-US" sz="1200" b="1" dirty="0" smtClean="0">
                <a:solidFill>
                  <a:schemeClr val="bg1"/>
                </a:solidFill>
                <a:effectLst>
                  <a:glow rad="228600">
                    <a:schemeClr val="tx1"/>
                  </a:glow>
                </a:effectLst>
                <a:latin typeface="Arial" charset="0"/>
                <a:cs typeface="Times New Roman" charset="0"/>
              </a:rPr>
              <a:t>Characteristics</a:t>
            </a:r>
          </a:p>
          <a:p>
            <a:pPr marL="514350" indent="-514350">
              <a:spcBef>
                <a:spcPct val="20000"/>
              </a:spcBef>
              <a:buFont typeface="+mj-lt"/>
              <a:buAutoNum type="alphaUcPeriod"/>
              <a:defRPr/>
            </a:pPr>
            <a:r>
              <a:rPr lang="en-US" sz="1200" b="1" dirty="0" smtClean="0">
                <a:solidFill>
                  <a:schemeClr val="bg1"/>
                </a:solidFill>
                <a:effectLst>
                  <a:glow rad="228600">
                    <a:schemeClr val="tx1"/>
                  </a:glow>
                </a:effectLst>
                <a:latin typeface="Arial" charset="0"/>
                <a:cs typeface="Times New Roman" charset="0"/>
              </a:rPr>
              <a:t>The most negative of the prophets</a:t>
            </a:r>
            <a:r>
              <a:rPr lang="en-GB" sz="1200" b="1" dirty="0" smtClean="0">
                <a:solidFill>
                  <a:schemeClr val="bg1"/>
                </a:solidFill>
                <a:effectLst>
                  <a:glow rad="228600">
                    <a:schemeClr val="tx1"/>
                  </a:glow>
                </a:effectLst>
                <a:latin typeface="Arial" charset="0"/>
                <a:cs typeface="Arial" charset="0"/>
              </a:rPr>
              <a:t> with only 8 positive verses (9:8-15)</a:t>
            </a:r>
          </a:p>
          <a:p>
            <a:pPr marL="514350" indent="-514350">
              <a:spcBef>
                <a:spcPct val="20000"/>
              </a:spcBef>
              <a:buFont typeface="+mj-lt"/>
              <a:buAutoNum type="alphaUcPeriod"/>
              <a:defRPr/>
            </a:pPr>
            <a:r>
              <a:rPr lang="en-US" sz="1200" b="1" dirty="0" smtClean="0">
                <a:solidFill>
                  <a:schemeClr val="bg1"/>
                </a:solidFill>
                <a:effectLst>
                  <a:glow rad="228600">
                    <a:schemeClr val="tx1"/>
                  </a:glow>
                </a:effectLst>
                <a:latin typeface="Arial" charset="0"/>
                <a:cs typeface="Times New Roman" charset="0"/>
              </a:rPr>
              <a:t>Blunt businessman-like language</a:t>
            </a:r>
          </a:p>
          <a:p>
            <a:pPr marL="514350" indent="-514350">
              <a:spcBef>
                <a:spcPct val="20000"/>
              </a:spcBef>
              <a:buFont typeface="+mj-lt"/>
              <a:buAutoNum type="alphaUcPeriod"/>
              <a:defRPr/>
            </a:pPr>
            <a:r>
              <a:rPr lang="en-US" sz="1200" b="1" dirty="0" smtClean="0">
                <a:solidFill>
                  <a:schemeClr val="bg1"/>
                </a:solidFill>
                <a:effectLst>
                  <a:glow rad="228600">
                    <a:schemeClr val="tx1"/>
                  </a:glow>
                </a:effectLst>
                <a:latin typeface="Arial" charset="0"/>
                <a:cs typeface="Times New Roman" charset="0"/>
              </a:rPr>
              <a:t>First prophet to condemn not only Israel and Judah, but also the surrounding nations</a:t>
            </a:r>
          </a:p>
          <a:p>
            <a:pPr marL="514350" indent="-514350">
              <a:spcBef>
                <a:spcPct val="20000"/>
              </a:spcBef>
              <a:buFont typeface="+mj-lt"/>
              <a:buAutoNum type="alphaUcPeriod"/>
              <a:defRPr/>
            </a:pPr>
            <a:r>
              <a:rPr lang="en-US" sz="1200" b="1" dirty="0" smtClean="0">
                <a:solidFill>
                  <a:schemeClr val="bg1"/>
                </a:solidFill>
                <a:effectLst>
                  <a:glow rad="228600">
                    <a:schemeClr val="tx1"/>
                  </a:glow>
                </a:effectLst>
                <a:latin typeface="Arial" charset="0"/>
                <a:cs typeface="Times New Roman" charset="0"/>
              </a:rPr>
              <a:t>The object of intense study</a:t>
            </a:r>
            <a:r>
              <a:rPr lang="en-GB" sz="1200" b="1" dirty="0" smtClean="0">
                <a:solidFill>
                  <a:schemeClr val="bg1"/>
                </a:solidFill>
                <a:effectLst>
                  <a:glow rad="228600">
                    <a:schemeClr val="tx1"/>
                  </a:glow>
                </a:effectLst>
                <a:latin typeface="Arial" charset="0"/>
                <a:cs typeface="Arial" charset="0"/>
              </a:rPr>
              <a:t> (60 different </a:t>
            </a:r>
            <a:r>
              <a:rPr lang="en-US" sz="1200" b="1" dirty="0" smtClean="0">
                <a:solidFill>
                  <a:schemeClr val="bg1"/>
                </a:solidFill>
                <a:effectLst>
                  <a:glow rad="228600">
                    <a:schemeClr val="tx1"/>
                  </a:glow>
                </a:effectLst>
                <a:latin typeface="Arial" charset="0"/>
                <a:cs typeface="Times New Roman" charset="0"/>
              </a:rPr>
              <a:t>commentaries)</a:t>
            </a:r>
            <a:endParaRPr lang="en-GB" sz="1200" b="1" dirty="0" smtClean="0">
              <a:solidFill>
                <a:schemeClr val="bg1"/>
              </a:solidFill>
              <a:effectLst>
                <a:glow rad="228600">
                  <a:schemeClr val="tx1"/>
                </a:glow>
              </a:effectLst>
              <a:latin typeface="Arial" charset="0"/>
              <a:cs typeface="Times New Roman"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48DCCB-AE01-784E-B2B3-DE12EAF58FA9}" type="slidenum">
              <a:rPr lang="en-US" sz="1200"/>
              <a:pPr eaLnBrk="1" hangingPunct="1"/>
              <a:t>15</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3B7E2-453C-B448-B82D-E69FADF464EB}" type="slidenum">
              <a:rPr lang="en-US" sz="1200"/>
              <a:pPr eaLnBrk="1" hangingPunct="1"/>
              <a:t>16</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6E3F8B-E85F-2642-A364-E067FACAFC98}" type="slidenum">
              <a:rPr lang="en-US" sz="1200"/>
              <a:pPr eaLnBrk="1" hangingPunct="1"/>
              <a:t>17</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003808-1241-5644-9E7C-7A200256AC22}" type="slidenum">
              <a:rPr lang="en-US" sz="1200"/>
              <a:pPr eaLnBrk="1" hangingPunct="1"/>
              <a:t>19</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6558B5-9A76-104E-8B6F-9E1E97BF5B3A}" type="slidenum">
              <a:rPr lang="en-US" sz="1200">
                <a:solidFill>
                  <a:prstClr val="black"/>
                </a:solidFill>
              </a:rPr>
              <a:pPr eaLnBrk="1" hangingPunct="1"/>
              <a:t>20</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0D5C07-2C8A-C84F-95C7-7C68BE41A04D}" type="slidenum">
              <a:rPr lang="en-US" sz="1200">
                <a:solidFill>
                  <a:srgbClr val="000000"/>
                </a:solidFill>
              </a:rPr>
              <a:pPr eaLnBrk="1" hangingPunct="1"/>
              <a:t>21</a:t>
            </a:fld>
            <a:endParaRPr lang="en-US" sz="120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7CC16-435F-E144-9413-EBFDF7460E12}" type="slidenum">
              <a:rPr lang="en-US" sz="1200">
                <a:solidFill>
                  <a:srgbClr val="000000"/>
                </a:solidFill>
              </a:rPr>
              <a:pPr eaLnBrk="1" hangingPunct="1"/>
              <a:t>22</a:t>
            </a:fld>
            <a:endParaRPr lang="en-US" sz="1200">
              <a:solidFill>
                <a:srgbClr val="000000"/>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2</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solidFill>
                  <a:prstClr val="black"/>
                </a:solidFill>
              </a:rPr>
              <a:pPr eaLnBrk="1" hangingPunct="1"/>
              <a:t>23</a:t>
            </a:fld>
            <a:endParaRPr lang="en-US" sz="1200">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4F0558-C79F-A649-82A4-BDA908FC6A2A}" type="slidenum">
              <a:rPr lang="en-US" sz="1200">
                <a:solidFill>
                  <a:prstClr val="black"/>
                </a:solidFill>
              </a:rPr>
              <a:pPr eaLnBrk="1" hangingPunct="1"/>
              <a:t>24</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B45A5E-9D4D-C848-97CC-369B531A79D9}" type="slidenum">
              <a:rPr lang="en-US" sz="1200"/>
              <a:pPr eaLnBrk="1" hangingPunct="1"/>
              <a:t>25</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6E1D81-E635-0841-B90C-E49B12B43B10}" type="slidenum">
              <a:rPr lang="en-US" sz="1200"/>
              <a:pPr eaLnBrk="1" hangingPunct="1"/>
              <a:t>26</a:t>
            </a:fld>
            <a:endParaRPr lang="en-US" sz="1200"/>
          </a:p>
        </p:txBody>
      </p:sp>
      <p:sp>
        <p:nvSpPr>
          <p:cNvPr id="98306" name="Rectangle 1026"/>
          <p:cNvSpPr>
            <a:spLocks noGrp="1" noRot="1" noChangeAspect="1" noChangeArrowheads="1" noTextEdit="1"/>
          </p:cNvSpPr>
          <p:nvPr>
            <p:ph type="sldImg"/>
          </p:nvPr>
        </p:nvSpPr>
        <p:spPr>
          <a:ln/>
        </p:spPr>
      </p:sp>
      <p:sp>
        <p:nvSpPr>
          <p:cNvPr id="983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005FFF-E654-3442-B838-2E5B555A7353}" type="slidenum">
              <a:rPr lang="en-US" sz="1200"/>
              <a:pPr eaLnBrk="1" hangingPunct="1"/>
              <a:t>27</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Literary Structure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D11614-230D-FC4F-B931-87FC673D4B32}" type="slidenum">
              <a:rPr lang="en-US" sz="1200"/>
              <a:pPr eaLnBrk="1" hangingPunct="1"/>
              <a:t>28</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3616D5-2A46-6049-8FBA-3BA239C4BE74}" type="slidenum">
              <a:rPr lang="en-US" sz="1200"/>
              <a:pPr eaLnBrk="1" hangingPunct="1"/>
              <a:t>29</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CFCF2F-5F76-8D44-BC90-C6B2ADF9C720}" type="slidenum">
              <a:rPr lang="en-US" sz="1200">
                <a:solidFill>
                  <a:srgbClr val="000000"/>
                </a:solidFill>
              </a:rPr>
              <a:pPr eaLnBrk="1" hangingPunct="1"/>
              <a:t>30</a:t>
            </a:fld>
            <a:endParaRPr lang="en-US" sz="1200">
              <a:solidFill>
                <a:srgbClr val="000000"/>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75BF70-A311-AD46-9B44-DE136CAC5FD8}" type="slidenum">
              <a:rPr lang="en-US" sz="1200">
                <a:solidFill>
                  <a:srgbClr val="000000"/>
                </a:solidFill>
              </a:rPr>
              <a:pPr eaLnBrk="1" hangingPunct="1"/>
              <a:t>31</a:t>
            </a:fld>
            <a:endParaRPr lang="en-US" sz="1200">
              <a:solidFill>
                <a:srgbClr val="000000"/>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E424F5-5CB2-A24A-9DFE-D64C7273B260}" type="slidenum">
              <a:rPr lang="en-US" sz="1200">
                <a:solidFill>
                  <a:srgbClr val="000000"/>
                </a:solidFill>
              </a:rPr>
              <a:pPr eaLnBrk="1" hangingPunct="1"/>
              <a:t>32</a:t>
            </a:fld>
            <a:endParaRPr lang="en-US" sz="1200">
              <a:solidFill>
                <a:srgbClr val="000000"/>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E5D3A8-8CB2-A047-970D-D40F2B3B3301}" type="slidenum">
              <a:rPr lang="en-US" sz="1200">
                <a:solidFill>
                  <a:prstClr val="black"/>
                </a:solidFill>
              </a:rPr>
              <a:pPr eaLnBrk="1" hangingPunct="1"/>
              <a:t>33</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A0DC42-BB66-FE40-8E77-C209F25AC03B}" type="slidenum">
              <a:rPr lang="en-US" sz="1200">
                <a:solidFill>
                  <a:prstClr val="black"/>
                </a:solidFill>
              </a:rPr>
              <a:pPr eaLnBrk="1" hangingPunct="1"/>
              <a:t>34</a:t>
            </a:fld>
            <a:endParaRPr lang="en-US" sz="1200">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35</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709357-5412-5743-9066-50B4778B5F28}" type="slidenum">
              <a:rPr lang="en-US" sz="1200">
                <a:solidFill>
                  <a:srgbClr val="000000"/>
                </a:solidFill>
              </a:rPr>
              <a:pPr eaLnBrk="1" hangingPunct="1"/>
              <a:t>36</a:t>
            </a:fld>
            <a:endParaRPr lang="en-US" sz="1200">
              <a:solidFill>
                <a:srgbClr val="000000"/>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37</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680D51-0D8C-FC47-B5BB-9241866A6B9B}" type="slidenum">
              <a:rPr lang="en-US" sz="1200">
                <a:solidFill>
                  <a:srgbClr val="000000"/>
                </a:solidFill>
              </a:rPr>
              <a:pPr eaLnBrk="1" hangingPunct="1"/>
              <a:t>38</a:t>
            </a:fld>
            <a:endParaRPr lang="en-US" sz="1200">
              <a:solidFill>
                <a:srgbClr val="000000"/>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ED0832-34EC-6347-AFF3-9DBBFDACB600}" type="slidenum">
              <a:rPr lang="en-US" sz="1200">
                <a:solidFill>
                  <a:srgbClr val="000000"/>
                </a:solidFill>
              </a:rPr>
              <a:pPr eaLnBrk="1" hangingPunct="1"/>
              <a:t>39</a:t>
            </a:fld>
            <a:endParaRPr lang="en-US" sz="1200">
              <a:solidFill>
                <a:srgbClr val="000000"/>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152B84-6D46-C047-A82D-5F237D35FECD}" type="slidenum">
              <a:rPr lang="en-US" sz="1200"/>
              <a:pPr eaLnBrk="1" hangingPunct="1"/>
              <a:t>40</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84E1B1-2B0A-C64A-8AD5-8B5320DA7763}" type="slidenum">
              <a:rPr lang="en-US" sz="1200">
                <a:solidFill>
                  <a:srgbClr val="000000"/>
                </a:solidFill>
              </a:rPr>
              <a:pPr/>
              <a:t>41</a:t>
            </a:fld>
            <a:endParaRPr lang="en-US" sz="1200">
              <a:solidFill>
                <a:srgbClr val="000000"/>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28.04</a:t>
            </a:r>
          </a:p>
          <a:p>
            <a:pPr eaLnBrk="1" hangingPunct="1"/>
            <a:r>
              <a:rPr lang="en-US" dirty="0" smtClean="0">
                <a:latin typeface="Times New Roman" charset="0"/>
                <a:ea typeface="ＭＳ Ｐゴシック" charset="0"/>
                <a:cs typeface="ＭＳ Ｐゴシック" charset="0"/>
              </a:rPr>
              <a:t>30.26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D576EB-96B8-D442-9CFD-32847308E513}" type="slidenum">
              <a:rPr lang="en-US" sz="1200"/>
              <a:pPr eaLnBrk="1" hangingPunct="1"/>
              <a:t>47</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7F36FD-9DAD-AD4D-89D7-03D9B151C98B}" type="slidenum">
              <a:rPr lang="en-US" sz="1200"/>
              <a:pPr eaLnBrk="1" hangingPunct="1"/>
              <a:t>48</a:t>
            </a:fld>
            <a:endParaRPr 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2FE8E8-D40E-2C40-A1BE-F8D9602D08E4}" type="slidenum">
              <a:rPr lang="en-US" sz="1200">
                <a:solidFill>
                  <a:srgbClr val="000000"/>
                </a:solidFill>
                <a:ea typeface="Osaka" charset="0"/>
                <a:cs typeface="Osaka" charset="0"/>
              </a:rPr>
              <a:pPr eaLnBrk="1" hangingPunct="1"/>
              <a:t>49</a:t>
            </a:fld>
            <a:endParaRPr lang="en-US" sz="1200">
              <a:solidFill>
                <a:srgbClr val="000000"/>
              </a:solidFill>
              <a:ea typeface="Osaka" charset="0"/>
              <a:cs typeface="Osaka" charset="0"/>
            </a:endParaRPr>
          </a:p>
        </p:txBody>
      </p:sp>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xfrm>
            <a:off x="3881438" y="9375775"/>
            <a:ext cx="2970212" cy="493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DB34EA8-B534-664D-988F-8C92C9D9B2F2}" type="slidenum">
              <a:rPr lang="en-US" sz="1200">
                <a:solidFill>
                  <a:srgbClr val="000000"/>
                </a:solidFill>
              </a:rPr>
              <a:pPr/>
              <a:t>50</a:t>
            </a:fld>
            <a:endParaRPr lang="en-US" sz="1200">
              <a:solidFill>
                <a:srgbClr val="000000"/>
              </a:solidFill>
            </a:endParaRPr>
          </a:p>
        </p:txBody>
      </p:sp>
      <p:sp>
        <p:nvSpPr>
          <p:cNvPr id="104450" name="Rectangle 2"/>
          <p:cNvSpPr>
            <a:spLocks noGrp="1" noRot="1" noChangeAspect="1" noChangeArrowheads="1"/>
          </p:cNvSpPr>
          <p:nvPr>
            <p:ph type="sldImg"/>
          </p:nvPr>
        </p:nvSpPr>
        <p:spPr>
          <a:xfrm>
            <a:off x="968375" y="747713"/>
            <a:ext cx="4916488" cy="3687762"/>
          </a:xfrm>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OT Survey VN</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452507-DE15-8A43-B7C3-4552CAB83536}" type="slidenum">
              <a:rPr lang="en-US" sz="1200"/>
              <a:pPr eaLnBrk="1" hangingPunct="1"/>
              <a:t>7</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2FC104-F5B2-BA4D-85A1-DA31914457C2}" type="slidenum">
              <a:rPr lang="en-US" sz="1200"/>
              <a:pPr eaLnBrk="1" hangingPunct="1"/>
              <a:t>8</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63EAA5-98E7-5546-93B7-EB399D8D580E}" type="slidenum">
              <a:rPr lang="en-US" sz="1200"/>
              <a:pPr eaLnBrk="1" hangingPunct="1"/>
              <a:t>9</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8AE68F-17C8-C742-9911-63C95736EFB8}" type="slidenum">
              <a:rPr lang="en-US" sz="1200"/>
              <a:pPr eaLnBrk="1" hangingPunct="1"/>
              <a:t>10</a:t>
            </a:fld>
            <a:endParaRPr 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C10C51-F780-A348-AAFE-28ED2F67E206}" type="slidenum">
              <a:rPr lang="en-US" sz="1200"/>
              <a:pPr eaLnBrk="1" hangingPunct="1"/>
              <a:t>11</a:t>
            </a:fld>
            <a:endParaRPr lang="en-US" sz="1200"/>
          </a:p>
        </p:txBody>
      </p:sp>
      <p:sp>
        <p:nvSpPr>
          <p:cNvPr id="61442" name="Rectangle 1026"/>
          <p:cNvSpPr>
            <a:spLocks noGrp="1" noRot="1" noChangeAspect="1" noChangeArrowheads="1" noTextEdit="1"/>
          </p:cNvSpPr>
          <p:nvPr>
            <p:ph type="sldImg"/>
          </p:nvPr>
        </p:nvSpPr>
        <p:spPr>
          <a:ln/>
        </p:spPr>
      </p:sp>
      <p:sp>
        <p:nvSpPr>
          <p:cNvPr id="6144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spcBef>
                <a:spcPct val="20000"/>
              </a:spcBef>
              <a:buFontTx/>
              <a:buNone/>
            </a:pPr>
            <a:r>
              <a:rPr lang="en-US" b="1" dirty="0" smtClean="0">
                <a:solidFill>
                  <a:srgbClr val="FFFF00"/>
                </a:solidFill>
                <a:latin typeface="Arial" charset="0"/>
                <a:ea typeface="ＭＳ Ｐゴシック" charset="0"/>
                <a:cs typeface="Arial" charset="0"/>
              </a:rPr>
              <a:t>Authorship and Date</a:t>
            </a:r>
            <a:r>
              <a:rPr lang="en-GB" dirty="0" smtClean="0">
                <a:solidFill>
                  <a:srgbClr val="FFFF00"/>
                </a:solidFill>
                <a:latin typeface="Arial" charset="0"/>
                <a:ea typeface="ＭＳ Ｐゴシック" charset="0"/>
                <a:cs typeface="Arial" charset="0"/>
              </a:rPr>
              <a:t> </a:t>
            </a:r>
          </a:p>
          <a:p>
            <a:pPr marL="342900" indent="-342900">
              <a:spcBef>
                <a:spcPct val="20000"/>
              </a:spcBef>
              <a:buFontTx/>
              <a:buChar char="•"/>
            </a:pPr>
            <a:r>
              <a:rPr lang="en-US" sz="1200" dirty="0" smtClean="0">
                <a:solidFill>
                  <a:srgbClr val="FFFF00"/>
                </a:solidFill>
                <a:latin typeface="Arial" charset="0"/>
                <a:cs typeface="Times New Roman" charset="0"/>
              </a:rPr>
              <a:t>Amos not known outside of his writings</a:t>
            </a:r>
            <a:r>
              <a:rPr lang="en-GB" sz="1200" dirty="0" smtClean="0">
                <a:solidFill>
                  <a:srgbClr val="FFFF00"/>
                </a:solidFill>
                <a:latin typeface="Arial" charset="0"/>
                <a:cs typeface="Times New Roman" charset="0"/>
              </a:rPr>
              <a:t> </a:t>
            </a:r>
            <a:endParaRPr lang="en-US" sz="1200" dirty="0" smtClean="0">
              <a:solidFill>
                <a:srgbClr val="FFFF00"/>
              </a:solidFill>
              <a:latin typeface="Arial" charset="0"/>
              <a:cs typeface="Times New Roman" charset="0"/>
            </a:endParaRPr>
          </a:p>
          <a:p>
            <a:pPr marL="342900" indent="-342900">
              <a:spcBef>
                <a:spcPct val="20000"/>
              </a:spcBef>
              <a:buFontTx/>
              <a:buChar char="•"/>
            </a:pPr>
            <a:r>
              <a:rPr lang="en-US" sz="1200" dirty="0" smtClean="0">
                <a:solidFill>
                  <a:srgbClr val="FFFF00"/>
                </a:solidFill>
                <a:latin typeface="Arial" charset="0"/>
                <a:cs typeface="Times New Roman" charset="0"/>
              </a:rPr>
              <a:t>Native of </a:t>
            </a:r>
            <a:r>
              <a:rPr lang="en-US" sz="1200" dirty="0" err="1" smtClean="0">
                <a:solidFill>
                  <a:srgbClr val="FFFF00"/>
                </a:solidFill>
                <a:latin typeface="Arial" charset="0"/>
                <a:cs typeface="Times New Roman" charset="0"/>
              </a:rPr>
              <a:t>Tekoa</a:t>
            </a:r>
            <a:r>
              <a:rPr lang="en-US" sz="1200" dirty="0" smtClean="0">
                <a:solidFill>
                  <a:srgbClr val="FFFF00"/>
                </a:solidFill>
                <a:latin typeface="Arial" charset="0"/>
                <a:cs typeface="Times New Roman" charset="0"/>
              </a:rPr>
              <a:t> </a:t>
            </a:r>
          </a:p>
          <a:p>
            <a:pPr marL="342900" indent="-342900">
              <a:spcBef>
                <a:spcPct val="20000"/>
              </a:spcBef>
              <a:buFontTx/>
              <a:buChar char="•"/>
            </a:pPr>
            <a:r>
              <a:rPr lang="en-US" sz="1200" dirty="0" smtClean="0">
                <a:solidFill>
                  <a:srgbClr val="FFFF00"/>
                </a:solidFill>
                <a:latin typeface="Arial" charset="0"/>
                <a:cs typeface="Times New Roman" charset="0"/>
              </a:rPr>
              <a:t>Shepherd (1:1)</a:t>
            </a:r>
            <a:r>
              <a:rPr lang="en-GB" sz="1200" dirty="0" smtClean="0">
                <a:solidFill>
                  <a:srgbClr val="FFFF00"/>
                </a:solidFill>
                <a:latin typeface="Arial" charset="0"/>
                <a:cs typeface="Times New Roman" charset="0"/>
              </a:rPr>
              <a:t> or possibly businessman</a:t>
            </a:r>
            <a:endParaRPr lang="en-US" sz="1200" dirty="0" smtClean="0">
              <a:solidFill>
                <a:srgbClr val="FFFF00"/>
              </a:solidFill>
              <a:latin typeface="Arial" charset="0"/>
              <a:cs typeface="Times New Roman" charset="0"/>
            </a:endParaRPr>
          </a:p>
          <a:p>
            <a:pPr marL="342900" indent="-342900">
              <a:spcBef>
                <a:spcPct val="20000"/>
              </a:spcBef>
              <a:buFontTx/>
              <a:buChar char="•"/>
            </a:pPr>
            <a:r>
              <a:rPr lang="en-US" sz="1200" dirty="0" smtClean="0">
                <a:solidFill>
                  <a:srgbClr val="FFFF00"/>
                </a:solidFill>
                <a:latin typeface="Arial" charset="0"/>
                <a:cs typeface="Times New Roman" charset="0"/>
              </a:rPr>
              <a:t>Fig farmer (7:14)</a:t>
            </a:r>
            <a:r>
              <a:rPr lang="en-GB" sz="1200" dirty="0" smtClean="0">
                <a:solidFill>
                  <a:srgbClr val="FFFF00"/>
                </a:solidFill>
                <a:latin typeface="Arial" charset="0"/>
                <a:cs typeface="Times New Roman" charset="0"/>
              </a:rPr>
              <a:t> </a:t>
            </a:r>
          </a:p>
          <a:p>
            <a:pPr marL="342900" indent="-342900">
              <a:spcBef>
                <a:spcPct val="20000"/>
              </a:spcBef>
              <a:buFontTx/>
              <a:buChar char="•"/>
            </a:pPr>
            <a:r>
              <a:rPr lang="en-US" sz="1200" dirty="0" smtClean="0">
                <a:solidFill>
                  <a:srgbClr val="FFFF00"/>
                </a:solidFill>
                <a:latin typeface="Arial" charset="0"/>
                <a:cs typeface="Times New Roman" charset="0"/>
              </a:rPr>
              <a:t>Lived during the prosperous reigns of </a:t>
            </a:r>
            <a:r>
              <a:rPr lang="en-US" sz="1200" dirty="0" err="1" smtClean="0">
                <a:solidFill>
                  <a:srgbClr val="FFFF00"/>
                </a:solidFill>
                <a:latin typeface="Arial" charset="0"/>
                <a:cs typeface="Times New Roman" charset="0"/>
              </a:rPr>
              <a:t>Uzziah</a:t>
            </a:r>
            <a:r>
              <a:rPr lang="en-US" sz="1200" dirty="0" smtClean="0">
                <a:solidFill>
                  <a:srgbClr val="FFFF00"/>
                </a:solidFill>
                <a:latin typeface="Arial" charset="0"/>
                <a:cs typeface="Times New Roman" charset="0"/>
              </a:rPr>
              <a:t>, king of Judah (779-740 </a:t>
            </a:r>
            <a:r>
              <a:rPr lang="en-US" sz="1100" dirty="0" smtClean="0">
                <a:solidFill>
                  <a:srgbClr val="FFFF00"/>
                </a:solidFill>
                <a:latin typeface="Arial" charset="0"/>
                <a:cs typeface="Times New Roman" charset="0"/>
              </a:rPr>
              <a:t>BC</a:t>
            </a:r>
            <a:r>
              <a:rPr lang="en-US" sz="1200" dirty="0" smtClean="0">
                <a:solidFill>
                  <a:srgbClr val="FFFF00"/>
                </a:solidFill>
                <a:latin typeface="Arial" charset="0"/>
                <a:cs typeface="Times New Roman" charset="0"/>
              </a:rPr>
              <a:t>) and Jeroboam II, king of Samaria (783-743 </a:t>
            </a:r>
            <a:r>
              <a:rPr lang="en-US" sz="1100" dirty="0" smtClean="0">
                <a:solidFill>
                  <a:srgbClr val="FFFF00"/>
                </a:solidFill>
                <a:latin typeface="Arial" charset="0"/>
                <a:cs typeface="Times New Roman" charset="0"/>
              </a:rPr>
              <a:t>BC</a:t>
            </a:r>
            <a:r>
              <a:rPr lang="en-US" sz="1200" dirty="0" smtClean="0">
                <a:solidFill>
                  <a:srgbClr val="FFFF00"/>
                </a:solidFill>
                <a:latin typeface="Arial" charset="0"/>
                <a:cs typeface="Times New Roman" charset="0"/>
              </a:rPr>
              <a:t>)</a:t>
            </a:r>
            <a:r>
              <a:rPr lang="en-GB" sz="1200" dirty="0" smtClean="0">
                <a:solidFill>
                  <a:srgbClr val="FFFF00"/>
                </a:solidFill>
                <a:latin typeface="Arial" charset="0"/>
                <a:cs typeface="Times New Roman" charset="0"/>
              </a:rPr>
              <a:t> </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ACF780-5940-E44A-8755-77AA19974E4B}" type="slidenum">
              <a:rPr lang="en-GB"/>
              <a:pPr>
                <a:defRPr/>
              </a:pPr>
              <a:t>‹#›</a:t>
            </a:fld>
            <a:endParaRPr lang="en-GB"/>
          </a:p>
        </p:txBody>
      </p:sp>
    </p:spTree>
    <p:extLst>
      <p:ext uri="{BB962C8B-B14F-4D97-AF65-F5344CB8AC3E}">
        <p14:creationId xmlns:p14="http://schemas.microsoft.com/office/powerpoint/2010/main" val="3344433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C5FCC9-AFD0-DD4E-AD3E-5C2893E0E7DD}" type="slidenum">
              <a:rPr lang="en-GB"/>
              <a:pPr>
                <a:defRPr/>
              </a:pPr>
              <a:t>‹#›</a:t>
            </a:fld>
            <a:endParaRPr lang="en-GB"/>
          </a:p>
        </p:txBody>
      </p:sp>
    </p:spTree>
    <p:extLst>
      <p:ext uri="{BB962C8B-B14F-4D97-AF65-F5344CB8AC3E}">
        <p14:creationId xmlns:p14="http://schemas.microsoft.com/office/powerpoint/2010/main" val="19943716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280356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141189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461712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602078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104779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157824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222918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810555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63793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06543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A1D48FD-6DA6-AE45-906A-088BAC87604E}" type="slidenum">
              <a:rPr lang="en-GB"/>
              <a:pPr>
                <a:defRPr/>
              </a:pPr>
              <a:t>‹#›</a:t>
            </a:fld>
            <a:endParaRPr lang="en-GB"/>
          </a:p>
        </p:txBody>
      </p:sp>
    </p:spTree>
    <p:extLst>
      <p:ext uri="{BB962C8B-B14F-4D97-AF65-F5344CB8AC3E}">
        <p14:creationId xmlns:p14="http://schemas.microsoft.com/office/powerpoint/2010/main" val="4875655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056931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43180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686095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320652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989402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63440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696519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77822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046671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0083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9"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9"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228"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2229"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9" charset="2"/>
              <a:buNone/>
              <a:defRPr b="0">
                <a:latin typeface="Times New Roman" pitchFamily="19"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76673616"/>
      </p:ext>
    </p:extLst>
  </p:cSld>
  <p:clrMapOvr>
    <a:masterClrMapping/>
  </p:clrMapOvr>
  <p:transition xmlns:p14="http://schemas.microsoft.com/office/powerpoint/2010/mai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908765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746888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914264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70979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338232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959320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425052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592491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44609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4277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7776741"/>
      </p:ext>
    </p:extLst>
  </p:cSld>
  <p:clrMapOvr>
    <a:masterClrMapping/>
  </p:clrMapOvr>
  <p:transition xmlns:p14="http://schemas.microsoft.com/office/powerpoint/2010/mai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86222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677490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034085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570080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99072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538292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514083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984764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638443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89782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3968069"/>
      </p:ext>
    </p:extLst>
  </p:cSld>
  <p:clrMapOvr>
    <a:masterClrMapping/>
  </p:clrMapOvr>
  <p:transition xmlns:p14="http://schemas.microsoft.com/office/powerpoint/2010/mai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66204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319466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427597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758894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423405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67788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761034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221414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305086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70312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2728477"/>
      </p:ext>
    </p:extLst>
  </p:cSld>
  <p:clrMapOvr>
    <a:masterClrMapping/>
  </p:clrMapOvr>
  <p:transition xmlns:p14="http://schemas.microsoft.com/office/powerpoint/2010/mai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4FF76D6-C067-1C4A-8A34-3C0A7DCDF5A7}" type="slidenum">
              <a:rPr lang="en-GB"/>
              <a:pPr>
                <a:defRPr/>
              </a:pPr>
              <a:t>‹#›</a:t>
            </a:fld>
            <a:endParaRPr lang="en-GB"/>
          </a:p>
        </p:txBody>
      </p:sp>
    </p:spTree>
    <p:extLst>
      <p:ext uri="{BB962C8B-B14F-4D97-AF65-F5344CB8AC3E}">
        <p14:creationId xmlns:p14="http://schemas.microsoft.com/office/powerpoint/2010/main" val="3752574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76307720"/>
      </p:ext>
    </p:extLst>
  </p:cSld>
  <p:clrMapOvr>
    <a:masterClrMapping/>
  </p:clrMapOvr>
  <p:transition xmlns:p14="http://schemas.microsoft.com/office/powerpoint/2010/main" spd="med">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7874055"/>
      </p:ext>
    </p:extLst>
  </p:cSld>
  <p:clrMapOvr>
    <a:masterClrMapping/>
  </p:clrMapOvr>
  <p:transition xmlns:p14="http://schemas.microsoft.com/office/powerpoint/2010/main" spd="med">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7944961"/>
      </p:ext>
    </p:extLst>
  </p:cSld>
  <p:clrMapOvr>
    <a:masterClrMapping/>
  </p:clrMapOvr>
  <p:transition xmlns:p14="http://schemas.microsoft.com/office/powerpoint/2010/main" spd="med">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5738284"/>
      </p:ext>
    </p:extLst>
  </p:cSld>
  <p:clrMapOvr>
    <a:masterClrMapping/>
  </p:clrMapOvr>
  <p:transition xmlns:p14="http://schemas.microsoft.com/office/powerpoint/2010/main" spd="med">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DCBEF2F-E3F9-C84C-B7BD-5A10C2ED73B2}" type="slidenum">
              <a:rPr lang="en-GB"/>
              <a:pPr>
                <a:defRPr/>
              </a:pPr>
              <a:t>‹#›</a:t>
            </a:fld>
            <a:endParaRPr lang="en-GB"/>
          </a:p>
        </p:txBody>
      </p:sp>
    </p:spTree>
    <p:extLst>
      <p:ext uri="{BB962C8B-B14F-4D97-AF65-F5344CB8AC3E}">
        <p14:creationId xmlns:p14="http://schemas.microsoft.com/office/powerpoint/2010/main" val="3011744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3644253"/>
      </p:ext>
    </p:extLst>
  </p:cSld>
  <p:clrMapOvr>
    <a:masterClrMapping/>
  </p:clrMapOvr>
  <p:transition xmlns:p14="http://schemas.microsoft.com/office/powerpoint/2010/main" spd="med">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4631477"/>
      </p:ext>
    </p:extLst>
  </p:cSld>
  <p:clrMapOvr>
    <a:masterClrMapping/>
  </p:clrMapOvr>
  <p:transition xmlns:p14="http://schemas.microsoft.com/office/powerpoint/2010/main" spd="med">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78078595"/>
      </p:ext>
    </p:extLst>
  </p:cSld>
  <p:clrMapOvr>
    <a:masterClrMapping/>
  </p:clrMapOvr>
  <p:transition xmlns:p14="http://schemas.microsoft.com/office/powerpoint/2010/main" spd="med">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endParaRPr lang="en-US">
                <a:solidFill>
                  <a:srgbClr val="FFFFFF"/>
                </a:solidFill>
                <a:ea typeface="Osaka" charset="0"/>
                <a:cs typeface="Osaka"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FFFF"/>
                </a:solidFill>
                <a:ea typeface="Osaka" charset="0"/>
                <a:cs typeface="Osaka"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1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411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lgn="l">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ea typeface="ＭＳ Ｐゴシック" charset="0"/>
                <a:cs typeface="ＭＳ Ｐゴシック" charset="0"/>
              </a:defRPr>
            </a:lvl1pPr>
          </a:lstStyle>
          <a:p>
            <a:pPr>
              <a:defRPr/>
            </a:pPr>
            <a:fld id="{8078CEC7-60BA-5E4D-8FC1-C7F67A8F6C63}" type="slidenum">
              <a:rPr lang="en-US"/>
              <a:pPr>
                <a:defRPr/>
              </a:pPr>
              <a:t>‹#›</a:t>
            </a:fld>
            <a:endParaRPr lang="en-US"/>
          </a:p>
        </p:txBody>
      </p:sp>
    </p:spTree>
    <p:extLst>
      <p:ext uri="{BB962C8B-B14F-4D97-AF65-F5344CB8AC3E}">
        <p14:creationId xmlns:p14="http://schemas.microsoft.com/office/powerpoint/2010/main" val="50450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59E6DAAB-F1D5-3045-BFCA-57004420C116}" type="slidenum">
              <a:rPr lang="en-US"/>
              <a:pPr>
                <a:defRPr/>
              </a:pPr>
              <a:t>‹#›</a:t>
            </a:fld>
            <a:endParaRPr lang="en-US"/>
          </a:p>
        </p:txBody>
      </p:sp>
    </p:spTree>
    <p:extLst>
      <p:ext uri="{BB962C8B-B14F-4D97-AF65-F5344CB8AC3E}">
        <p14:creationId xmlns:p14="http://schemas.microsoft.com/office/powerpoint/2010/main" val="568994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67991F02-15FC-234B-A0BE-EC4617E36F92}" type="slidenum">
              <a:rPr lang="en-US"/>
              <a:pPr>
                <a:defRPr/>
              </a:pPr>
              <a:t>‹#›</a:t>
            </a:fld>
            <a:endParaRPr lang="en-US"/>
          </a:p>
        </p:txBody>
      </p:sp>
    </p:spTree>
    <p:extLst>
      <p:ext uri="{BB962C8B-B14F-4D97-AF65-F5344CB8AC3E}">
        <p14:creationId xmlns:p14="http://schemas.microsoft.com/office/powerpoint/2010/main" val="3563765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lgn="l">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7333914B-3C45-2543-8775-843E24358049}" type="slidenum">
              <a:rPr lang="en-US"/>
              <a:pPr>
                <a:defRPr/>
              </a:pPr>
              <a:t>‹#›</a:t>
            </a:fld>
            <a:endParaRPr lang="en-US"/>
          </a:p>
        </p:txBody>
      </p:sp>
    </p:spTree>
    <p:extLst>
      <p:ext uri="{BB962C8B-B14F-4D97-AF65-F5344CB8AC3E}">
        <p14:creationId xmlns:p14="http://schemas.microsoft.com/office/powerpoint/2010/main" val="454935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endParaRPr lang="en-US"/>
          </a:p>
        </p:txBody>
      </p:sp>
      <p:sp>
        <p:nvSpPr>
          <p:cNvPr id="8" name="Rectangle 9"/>
          <p:cNvSpPr>
            <a:spLocks noGrp="1" noChangeArrowheads="1"/>
          </p:cNvSpPr>
          <p:nvPr>
            <p:ph type="ftr" sz="quarter" idx="11"/>
          </p:nvPr>
        </p:nvSpPr>
        <p:spPr/>
        <p:txBody>
          <a:bodyPr/>
          <a:lstStyle>
            <a:lvl1pPr algn="l">
              <a:defRPr/>
            </a:lvl1pPr>
          </a:lstStyle>
          <a:p>
            <a:pPr>
              <a:defRPr/>
            </a:pPr>
            <a:endParaRPr lang="en-US"/>
          </a:p>
        </p:txBody>
      </p:sp>
      <p:sp>
        <p:nvSpPr>
          <p:cNvPr id="9"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80D17878-4DB5-3648-96C3-9D71CFA4373B}" type="slidenum">
              <a:rPr lang="en-US"/>
              <a:pPr>
                <a:defRPr/>
              </a:pPr>
              <a:t>‹#›</a:t>
            </a:fld>
            <a:endParaRPr lang="en-US"/>
          </a:p>
        </p:txBody>
      </p:sp>
    </p:spTree>
    <p:extLst>
      <p:ext uri="{BB962C8B-B14F-4D97-AF65-F5344CB8AC3E}">
        <p14:creationId xmlns:p14="http://schemas.microsoft.com/office/powerpoint/2010/main" val="2576107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a:p>
        </p:txBody>
      </p:sp>
      <p:sp>
        <p:nvSpPr>
          <p:cNvPr id="4" name="Rectangle 9"/>
          <p:cNvSpPr>
            <a:spLocks noGrp="1" noChangeArrowheads="1"/>
          </p:cNvSpPr>
          <p:nvPr>
            <p:ph type="ftr" sz="quarter" idx="11"/>
          </p:nvPr>
        </p:nvSpPr>
        <p:spPr/>
        <p:txBody>
          <a:bodyPr/>
          <a:lstStyle>
            <a:lvl1pPr algn="l">
              <a:defRPr/>
            </a:lvl1pPr>
          </a:lstStyle>
          <a:p>
            <a:pPr>
              <a:defRPr/>
            </a:pPr>
            <a:endParaRPr lang="en-US"/>
          </a:p>
        </p:txBody>
      </p:sp>
      <p:sp>
        <p:nvSpPr>
          <p:cNvPr id="5"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C8E335FA-EF11-674B-904F-06307A4EF864}" type="slidenum">
              <a:rPr lang="en-US"/>
              <a:pPr>
                <a:defRPr/>
              </a:pPr>
              <a:t>‹#›</a:t>
            </a:fld>
            <a:endParaRPr lang="en-US"/>
          </a:p>
        </p:txBody>
      </p:sp>
    </p:spTree>
    <p:extLst>
      <p:ext uri="{BB962C8B-B14F-4D97-AF65-F5344CB8AC3E}">
        <p14:creationId xmlns:p14="http://schemas.microsoft.com/office/powerpoint/2010/main" val="1839618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lgn="l">
              <a:defRPr/>
            </a:lvl1pPr>
          </a:lstStyle>
          <a:p>
            <a:pPr>
              <a:defRPr/>
            </a:pPr>
            <a:endParaRPr lang="en-US"/>
          </a:p>
        </p:txBody>
      </p:sp>
      <p:sp>
        <p:nvSpPr>
          <p:cNvPr id="4"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215F56BA-BE40-064D-8C4B-EA6475FE6A0B}" type="slidenum">
              <a:rPr lang="en-US"/>
              <a:pPr>
                <a:defRPr/>
              </a:pPr>
              <a:t>‹#›</a:t>
            </a:fld>
            <a:endParaRPr lang="en-US"/>
          </a:p>
        </p:txBody>
      </p:sp>
    </p:spTree>
    <p:extLst>
      <p:ext uri="{BB962C8B-B14F-4D97-AF65-F5344CB8AC3E}">
        <p14:creationId xmlns:p14="http://schemas.microsoft.com/office/powerpoint/2010/main" val="177166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3203CCF-8FAA-4E4A-AD83-997D3F1C9612}" type="slidenum">
              <a:rPr lang="en-GB"/>
              <a:pPr>
                <a:defRPr/>
              </a:pPr>
              <a:t>‹#›</a:t>
            </a:fld>
            <a:endParaRPr lang="en-GB"/>
          </a:p>
        </p:txBody>
      </p:sp>
    </p:spTree>
    <p:extLst>
      <p:ext uri="{BB962C8B-B14F-4D97-AF65-F5344CB8AC3E}">
        <p14:creationId xmlns:p14="http://schemas.microsoft.com/office/powerpoint/2010/main" val="2646383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lgn="l">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7AFBF8FD-8840-6B4C-975D-1A67F29EC9D6}" type="slidenum">
              <a:rPr lang="en-US"/>
              <a:pPr>
                <a:defRPr/>
              </a:pPr>
              <a:t>‹#›</a:t>
            </a:fld>
            <a:endParaRPr lang="en-US"/>
          </a:p>
        </p:txBody>
      </p:sp>
    </p:spTree>
    <p:extLst>
      <p:ext uri="{BB962C8B-B14F-4D97-AF65-F5344CB8AC3E}">
        <p14:creationId xmlns:p14="http://schemas.microsoft.com/office/powerpoint/2010/main" val="2018161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lgn="l">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E14BEDC3-2AFB-E44A-B972-7E0A54C7C565}" type="slidenum">
              <a:rPr lang="en-US"/>
              <a:pPr>
                <a:defRPr/>
              </a:pPr>
              <a:t>‹#›</a:t>
            </a:fld>
            <a:endParaRPr lang="en-US"/>
          </a:p>
        </p:txBody>
      </p:sp>
    </p:spTree>
    <p:extLst>
      <p:ext uri="{BB962C8B-B14F-4D97-AF65-F5344CB8AC3E}">
        <p14:creationId xmlns:p14="http://schemas.microsoft.com/office/powerpoint/2010/main" val="1349764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8E43AD23-21CD-5E4C-9518-8C41AF76333A}" type="slidenum">
              <a:rPr lang="en-US"/>
              <a:pPr>
                <a:defRPr/>
              </a:pPr>
              <a:t>‹#›</a:t>
            </a:fld>
            <a:endParaRPr lang="en-US"/>
          </a:p>
        </p:txBody>
      </p:sp>
    </p:spTree>
    <p:extLst>
      <p:ext uri="{BB962C8B-B14F-4D97-AF65-F5344CB8AC3E}">
        <p14:creationId xmlns:p14="http://schemas.microsoft.com/office/powerpoint/2010/main" val="1522353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17E4DADA-DBAA-D049-BB69-9E3CC660BD6B}" type="slidenum">
              <a:rPr lang="en-US"/>
              <a:pPr>
                <a:defRPr/>
              </a:pPr>
              <a:t>‹#›</a:t>
            </a:fld>
            <a:endParaRPr lang="en-US"/>
          </a:p>
        </p:txBody>
      </p:sp>
    </p:spTree>
    <p:extLst>
      <p:ext uri="{BB962C8B-B14F-4D97-AF65-F5344CB8AC3E}">
        <p14:creationId xmlns:p14="http://schemas.microsoft.com/office/powerpoint/2010/main" val="2257072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E7812454-09B3-244D-B997-629FBCC944D1}" type="slidenum">
              <a:rPr lang="en-US"/>
              <a:pPr>
                <a:defRPr/>
              </a:pPr>
              <a:t>‹#›</a:t>
            </a:fld>
            <a:endParaRPr lang="en-US"/>
          </a:p>
        </p:txBody>
      </p:sp>
    </p:spTree>
    <p:extLst>
      <p:ext uri="{BB962C8B-B14F-4D97-AF65-F5344CB8AC3E}">
        <p14:creationId xmlns:p14="http://schemas.microsoft.com/office/powerpoint/2010/main" val="2003613073"/>
      </p:ext>
    </p:extLst>
  </p:cSld>
  <p:clrMapOvr>
    <a:masterClrMapping/>
  </p:clrMapOvr>
  <p:transition xmlns:p14="http://schemas.microsoft.com/office/powerpoint/2010/mai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BBB09539-FD4D-5347-876A-AE2A852F9DBA}" type="slidenum">
              <a:rPr lang="en-US"/>
              <a:pPr>
                <a:defRPr/>
              </a:pPr>
              <a:t>‹#›</a:t>
            </a:fld>
            <a:endParaRPr lang="en-US"/>
          </a:p>
        </p:txBody>
      </p:sp>
    </p:spTree>
    <p:extLst>
      <p:ext uri="{BB962C8B-B14F-4D97-AF65-F5344CB8AC3E}">
        <p14:creationId xmlns:p14="http://schemas.microsoft.com/office/powerpoint/2010/main" val="3536297274"/>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F665C3C0-11F9-1241-BA85-FA30DAB2CA07}" type="slidenum">
              <a:rPr lang="en-US"/>
              <a:pPr>
                <a:defRPr/>
              </a:pPr>
              <a:t>‹#›</a:t>
            </a:fld>
            <a:endParaRPr lang="en-US"/>
          </a:p>
        </p:txBody>
      </p:sp>
    </p:spTree>
    <p:extLst>
      <p:ext uri="{BB962C8B-B14F-4D97-AF65-F5344CB8AC3E}">
        <p14:creationId xmlns:p14="http://schemas.microsoft.com/office/powerpoint/2010/main" val="1476286155"/>
      </p:ext>
    </p:extLst>
  </p:cSld>
  <p:clrMapOvr>
    <a:masterClrMapping/>
  </p:clrMapOvr>
  <p:transition xmlns:p14="http://schemas.microsoft.com/office/powerpoint/2010/mai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AE8F28EA-29E4-CF40-86E0-60B1B5714495}" type="slidenum">
              <a:rPr lang="en-US"/>
              <a:pPr>
                <a:defRPr/>
              </a:pPr>
              <a:t>‹#›</a:t>
            </a:fld>
            <a:endParaRPr lang="en-US"/>
          </a:p>
        </p:txBody>
      </p:sp>
    </p:spTree>
    <p:extLst>
      <p:ext uri="{BB962C8B-B14F-4D97-AF65-F5344CB8AC3E}">
        <p14:creationId xmlns:p14="http://schemas.microsoft.com/office/powerpoint/2010/main" val="208190259"/>
      </p:ext>
    </p:extLst>
  </p:cSld>
  <p:clrMapOvr>
    <a:masterClrMapping/>
  </p:clrMapOvr>
  <p:transition xmlns:p14="http://schemas.microsoft.com/office/powerpoint/2010/mai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B5920880-5DE5-0F4B-B6B5-03A2EEE6D6F4}" type="slidenum">
              <a:rPr lang="en-US"/>
              <a:pPr>
                <a:defRPr/>
              </a:pPr>
              <a:t>‹#›</a:t>
            </a:fld>
            <a:endParaRPr lang="en-US"/>
          </a:p>
        </p:txBody>
      </p:sp>
    </p:spTree>
    <p:extLst>
      <p:ext uri="{BB962C8B-B14F-4D97-AF65-F5344CB8AC3E}">
        <p14:creationId xmlns:p14="http://schemas.microsoft.com/office/powerpoint/2010/main" val="1607515800"/>
      </p:ext>
    </p:extLst>
  </p:cSld>
  <p:clrMapOvr>
    <a:masterClrMapping/>
  </p:clrMapOvr>
  <p:transition xmlns:p14="http://schemas.microsoft.com/office/powerpoint/2010/mai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07DA6A42-81A2-004F-B478-A4EF5852B056}" type="slidenum">
              <a:rPr lang="en-US"/>
              <a:pPr>
                <a:defRPr/>
              </a:pPr>
              <a:t>‹#›</a:t>
            </a:fld>
            <a:endParaRPr lang="en-US"/>
          </a:p>
        </p:txBody>
      </p:sp>
    </p:spTree>
    <p:extLst>
      <p:ext uri="{BB962C8B-B14F-4D97-AF65-F5344CB8AC3E}">
        <p14:creationId xmlns:p14="http://schemas.microsoft.com/office/powerpoint/2010/main" val="1348062183"/>
      </p:ext>
    </p:extLst>
  </p:cSld>
  <p:clrMapOvr>
    <a:masterClrMapping/>
  </p:clrMapOvr>
  <p:transition xmlns:p14="http://schemas.microsoft.com/office/powerpoint/2010/mai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D98BF58-D1AE-D646-989D-5FC7E09B205F}" type="slidenum">
              <a:rPr lang="en-GB"/>
              <a:pPr>
                <a:defRPr/>
              </a:pPr>
              <a:t>‹#›</a:t>
            </a:fld>
            <a:endParaRPr lang="en-GB"/>
          </a:p>
        </p:txBody>
      </p:sp>
    </p:spTree>
    <p:extLst>
      <p:ext uri="{BB962C8B-B14F-4D97-AF65-F5344CB8AC3E}">
        <p14:creationId xmlns:p14="http://schemas.microsoft.com/office/powerpoint/2010/main" val="756786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DB81C6C5-C898-2C46-A8E1-07401F399A2E}" type="slidenum">
              <a:rPr lang="en-US"/>
              <a:pPr>
                <a:defRPr/>
              </a:pPr>
              <a:t>‹#›</a:t>
            </a:fld>
            <a:endParaRPr lang="en-US"/>
          </a:p>
        </p:txBody>
      </p:sp>
    </p:spTree>
    <p:extLst>
      <p:ext uri="{BB962C8B-B14F-4D97-AF65-F5344CB8AC3E}">
        <p14:creationId xmlns:p14="http://schemas.microsoft.com/office/powerpoint/2010/main" val="2181924992"/>
      </p:ext>
    </p:extLst>
  </p:cSld>
  <p:clrMapOvr>
    <a:masterClrMapping/>
  </p:clrMapOvr>
  <p:transition xmlns:p14="http://schemas.microsoft.com/office/powerpoint/2010/mai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1D0FDB2E-298B-9242-87C1-08824AE52222}" type="slidenum">
              <a:rPr lang="en-US"/>
              <a:pPr>
                <a:defRPr/>
              </a:pPr>
              <a:t>‹#›</a:t>
            </a:fld>
            <a:endParaRPr lang="en-US"/>
          </a:p>
        </p:txBody>
      </p:sp>
    </p:spTree>
    <p:extLst>
      <p:ext uri="{BB962C8B-B14F-4D97-AF65-F5344CB8AC3E}">
        <p14:creationId xmlns:p14="http://schemas.microsoft.com/office/powerpoint/2010/main" val="701718296"/>
      </p:ext>
    </p:extLst>
  </p:cSld>
  <p:clrMapOvr>
    <a:masterClrMapping/>
  </p:clrMapOvr>
  <p:transition xmlns:p14="http://schemas.microsoft.com/office/powerpoint/2010/mai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34E989A8-0E82-B640-9B09-7061E327E7A2}" type="slidenum">
              <a:rPr lang="en-US"/>
              <a:pPr>
                <a:defRPr/>
              </a:pPr>
              <a:t>‹#›</a:t>
            </a:fld>
            <a:endParaRPr lang="en-US"/>
          </a:p>
        </p:txBody>
      </p:sp>
    </p:spTree>
    <p:extLst>
      <p:ext uri="{BB962C8B-B14F-4D97-AF65-F5344CB8AC3E}">
        <p14:creationId xmlns:p14="http://schemas.microsoft.com/office/powerpoint/2010/main" val="1947936247"/>
      </p:ext>
    </p:extLst>
  </p:cSld>
  <p:clrMapOvr>
    <a:masterClrMapping/>
  </p:clrMapOvr>
  <p:transition xmlns:p14="http://schemas.microsoft.com/office/powerpoint/2010/mai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62C92A87-6C7B-214C-B493-F5ADDA830FF3}" type="slidenum">
              <a:rPr lang="en-US"/>
              <a:pPr>
                <a:defRPr/>
              </a:pPr>
              <a:t>‹#›</a:t>
            </a:fld>
            <a:endParaRPr lang="en-US"/>
          </a:p>
        </p:txBody>
      </p:sp>
    </p:spTree>
    <p:extLst>
      <p:ext uri="{BB962C8B-B14F-4D97-AF65-F5344CB8AC3E}">
        <p14:creationId xmlns:p14="http://schemas.microsoft.com/office/powerpoint/2010/main" val="242081492"/>
      </p:ext>
    </p:extLst>
  </p:cSld>
  <p:clrMapOvr>
    <a:masterClrMapping/>
  </p:clrMapOvr>
  <p:transition xmlns:p14="http://schemas.microsoft.com/office/powerpoint/2010/mai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8F99C7E7-08FA-A44D-8BD1-8B16A5AEFE95}" type="slidenum">
              <a:rPr lang="en-US"/>
              <a:pPr>
                <a:defRPr/>
              </a:pPr>
              <a:t>‹#›</a:t>
            </a:fld>
            <a:endParaRPr lang="en-US"/>
          </a:p>
        </p:txBody>
      </p:sp>
    </p:spTree>
    <p:extLst>
      <p:ext uri="{BB962C8B-B14F-4D97-AF65-F5344CB8AC3E}">
        <p14:creationId xmlns:p14="http://schemas.microsoft.com/office/powerpoint/2010/main" val="3254691234"/>
      </p:ext>
    </p:extLst>
  </p:cSld>
  <p:clrMapOvr>
    <a:masterClrMapping/>
  </p:clrMapOvr>
  <p:transition xmlns:p14="http://schemas.microsoft.com/office/powerpoint/2010/mai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E69F234-521D-4C44-9870-AFE73FC1ECB0}" type="slidenum">
              <a:rPr lang="en-US"/>
              <a:pPr>
                <a:defRPr/>
              </a:pPr>
              <a:t>‹#›</a:t>
            </a:fld>
            <a:endParaRPr lang="en-US"/>
          </a:p>
        </p:txBody>
      </p:sp>
    </p:spTree>
    <p:extLst>
      <p:ext uri="{BB962C8B-B14F-4D97-AF65-F5344CB8AC3E}">
        <p14:creationId xmlns:p14="http://schemas.microsoft.com/office/powerpoint/2010/main" val="78840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A939047-0214-5443-BABE-006FB71AB685}" type="slidenum">
              <a:rPr lang="en-US"/>
              <a:pPr>
                <a:defRPr/>
              </a:pPr>
              <a:t>‹#›</a:t>
            </a:fld>
            <a:endParaRPr lang="en-US"/>
          </a:p>
        </p:txBody>
      </p:sp>
    </p:spTree>
    <p:extLst>
      <p:ext uri="{BB962C8B-B14F-4D97-AF65-F5344CB8AC3E}">
        <p14:creationId xmlns:p14="http://schemas.microsoft.com/office/powerpoint/2010/main" val="716079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C3E98A42-5AC5-8C45-AC75-0BD6BAE84EC9}" type="slidenum">
              <a:rPr lang="en-US"/>
              <a:pPr>
                <a:defRPr/>
              </a:pPr>
              <a:t>‹#›</a:t>
            </a:fld>
            <a:endParaRPr lang="en-US"/>
          </a:p>
        </p:txBody>
      </p:sp>
    </p:spTree>
    <p:extLst>
      <p:ext uri="{BB962C8B-B14F-4D97-AF65-F5344CB8AC3E}">
        <p14:creationId xmlns:p14="http://schemas.microsoft.com/office/powerpoint/2010/main" val="966327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64856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35163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5681D5D-2614-F546-8D70-E52304D333FE}" type="slidenum">
              <a:rPr lang="en-GB"/>
              <a:pPr>
                <a:defRPr/>
              </a:pPr>
              <a:t>‹#›</a:t>
            </a:fld>
            <a:endParaRPr lang="en-GB"/>
          </a:p>
        </p:txBody>
      </p:sp>
    </p:spTree>
    <p:extLst>
      <p:ext uri="{BB962C8B-B14F-4D97-AF65-F5344CB8AC3E}">
        <p14:creationId xmlns:p14="http://schemas.microsoft.com/office/powerpoint/2010/main" val="2423685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51899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553647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286463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238466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50155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15680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827248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17521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09728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036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DB618D7-A059-4847-96A1-6BC6031A8E7E}" type="slidenum">
              <a:rPr lang="en-GB"/>
              <a:pPr>
                <a:defRPr/>
              </a:pPr>
              <a:t>‹#›</a:t>
            </a:fld>
            <a:endParaRPr lang="en-GB"/>
          </a:p>
        </p:txBody>
      </p:sp>
    </p:spTree>
    <p:extLst>
      <p:ext uri="{BB962C8B-B14F-4D97-AF65-F5344CB8AC3E}">
        <p14:creationId xmlns:p14="http://schemas.microsoft.com/office/powerpoint/2010/main" val="7436414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12210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798806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12135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607265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32275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82157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01759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96566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95900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0110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43A80EB-AFF5-674E-A305-A041D9141724}" type="slidenum">
              <a:rPr lang="en-GB"/>
              <a:pPr>
                <a:defRPr/>
              </a:pPr>
              <a:t>‹#›</a:t>
            </a:fld>
            <a:endParaRPr lang="en-GB"/>
          </a:p>
        </p:txBody>
      </p:sp>
    </p:spTree>
    <p:extLst>
      <p:ext uri="{BB962C8B-B14F-4D97-AF65-F5344CB8AC3E}">
        <p14:creationId xmlns:p14="http://schemas.microsoft.com/office/powerpoint/2010/main" val="16682607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988443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9662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97247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0220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7109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95115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12/9/15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441091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12/9/15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549001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12/9/15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13678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3201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FDE5D66-8327-9142-B0CC-06A8E802CC9C}" type="slidenum">
              <a:rPr lang="en-GB"/>
              <a:pPr>
                <a:defRPr/>
              </a:pPr>
              <a:t>‹#›</a:t>
            </a:fld>
            <a:endParaRPr lang="en-GB"/>
          </a:p>
        </p:txBody>
      </p:sp>
    </p:spTree>
    <p:extLst>
      <p:ext uri="{BB962C8B-B14F-4D97-AF65-F5344CB8AC3E}">
        <p14:creationId xmlns:p14="http://schemas.microsoft.com/office/powerpoint/2010/main" val="247871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71452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484815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73985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62711545"/>
      </p:ext>
    </p:extLst>
  </p:cSld>
  <p:clrMapOvr>
    <a:masterClrMapping/>
  </p:clrMapOvr>
  <p:transition xmlns:p14="http://schemas.microsoft.com/office/powerpoint/2010/mai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17175"/>
      </p:ext>
    </p:extLst>
  </p:cSld>
  <p:clrMapOvr>
    <a:masterClrMapping/>
  </p:clrMapOvr>
  <p:transition xmlns:p14="http://schemas.microsoft.com/office/powerpoint/2010/mai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84832659"/>
      </p:ext>
    </p:extLst>
  </p:cSld>
  <p:clrMapOvr>
    <a:masterClrMapping/>
  </p:clrMapOvr>
  <p:transition xmlns:p14="http://schemas.microsoft.com/office/powerpoint/2010/mai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3551954"/>
      </p:ext>
    </p:extLst>
  </p:cSld>
  <p:clrMapOvr>
    <a:masterClrMapping/>
  </p:clrMapOvr>
  <p:transition xmlns:p14="http://schemas.microsoft.com/office/powerpoint/2010/mai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4335897"/>
      </p:ext>
    </p:extLst>
  </p:cSld>
  <p:clrMapOvr>
    <a:masterClrMapping/>
  </p:clrMapOvr>
  <p:transition xmlns:p14="http://schemas.microsoft.com/office/powerpoint/2010/mai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97421930"/>
      </p:ext>
    </p:extLst>
  </p:cSld>
  <p:clrMapOvr>
    <a:masterClrMapping/>
  </p:clrMapOvr>
  <p:transition xmlns:p14="http://schemas.microsoft.com/office/powerpoint/2010/mai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568246"/>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F000532-5FD8-754C-B355-87B329EA5458}" type="slidenum">
              <a:rPr lang="en-GB"/>
              <a:pPr>
                <a:defRPr/>
              </a:pPr>
              <a:t>‹#›</a:t>
            </a:fld>
            <a:endParaRPr lang="en-GB"/>
          </a:p>
        </p:txBody>
      </p:sp>
    </p:spTree>
    <p:extLst>
      <p:ext uri="{BB962C8B-B14F-4D97-AF65-F5344CB8AC3E}">
        <p14:creationId xmlns:p14="http://schemas.microsoft.com/office/powerpoint/2010/main" val="5536176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0834857"/>
      </p:ext>
    </p:extLst>
  </p:cSld>
  <p:clrMapOvr>
    <a:masterClrMapping/>
  </p:clrMapOvr>
  <p:transition xmlns:p14="http://schemas.microsoft.com/office/powerpoint/2010/mai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8114683"/>
      </p:ext>
    </p:extLst>
  </p:cSld>
  <p:clrMapOvr>
    <a:masterClrMapping/>
  </p:clrMapOvr>
  <p:transition xmlns:p14="http://schemas.microsoft.com/office/powerpoint/2010/mai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0913825"/>
      </p:ext>
    </p:extLst>
  </p:cSld>
  <p:clrMapOvr>
    <a:masterClrMapping/>
  </p:clrMapOvr>
  <p:transition xmlns:p14="http://schemas.microsoft.com/office/powerpoint/2010/mai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127334"/>
      </p:ext>
    </p:extLst>
  </p:cSld>
  <p:clrMapOvr>
    <a:masterClrMapping/>
  </p:clrMapOvr>
  <p:transition xmlns:p14="http://schemas.microsoft.com/office/powerpoint/2010/mai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606011731"/>
      </p:ext>
    </p:extLst>
  </p:cSld>
  <p:clrMapOvr>
    <a:masterClrMapping/>
  </p:clrMapOvr>
  <p:transition xmlns:p14="http://schemas.microsoft.com/office/powerpoint/2010/main" spd="med">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90418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882197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469239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09228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486102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10.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1.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theme" Target="../theme/theme12.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3.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theme" Target="../theme/theme14.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6.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theme" Target="../theme/theme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8.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theme" Target="../theme/theme9.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2B08447-30C5-024D-8209-453496FEB5C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8588599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7109170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9541703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310184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6191394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F064659-0DFD-FD4A-B080-09EB31D2C22B}" type="slidenum">
              <a:rPr lang="en-GB"/>
              <a:pPr>
                <a:defRPr/>
              </a:pPr>
              <a:t>‹#›</a:t>
            </a:fld>
            <a:endParaRPr lang="en-GB"/>
          </a:p>
        </p:txBody>
      </p:sp>
    </p:spTree>
    <p:extLst>
      <p:ext uri="{BB962C8B-B14F-4D97-AF65-F5344CB8AC3E}">
        <p14:creationId xmlns:p14="http://schemas.microsoft.com/office/powerpoint/2010/main" val="1605810289"/>
      </p:ext>
    </p:extLst>
  </p:cSld>
  <p:clrMap bg1="lt1" tx1="dk1" bg2="lt2" tx2="dk2" accent1="accent1" accent2="accent2" accent3="accent3" accent4="accent4" accent5="accent5" accent6="accent6" hlink="hlink" folHlink="folHlink"/>
  <p:sldLayoutIdLst>
    <p:sldLayoutId id="214748397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9" charset="0"/>
              <a:ea typeface="+mn-ea"/>
              <a:cs typeface="+mn-cs"/>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04"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9" charset="0"/>
              <a:ea typeface="+mn-ea"/>
              <a:cs typeface="+mn-cs"/>
            </a:endParaRPr>
          </a:p>
        </p:txBody>
      </p:sp>
      <p:sp>
        <p:nvSpPr>
          <p:cNvPr id="51205"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9" charset="0"/>
              <a:ea typeface="+mn-ea"/>
              <a:cs typeface="+mn-cs"/>
            </a:endParaRPr>
          </a:p>
        </p:txBody>
      </p:sp>
      <p:sp>
        <p:nvSpPr>
          <p:cNvPr id="51206"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8"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latin typeface="Times New Roman" pitchFamily="19" charset="0"/>
                <a:ea typeface="+mn-ea"/>
                <a:cs typeface="+mn-cs"/>
              </a:defRPr>
            </a:lvl1pPr>
          </a:lstStyle>
          <a:p>
            <a:pPr>
              <a:defRPr/>
            </a:pPr>
            <a:endParaRPr lang="en-US"/>
          </a:p>
        </p:txBody>
      </p:sp>
      <p:sp>
        <p:nvSpPr>
          <p:cNvPr id="51209"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latin typeface="Times New Roman" pitchFamily="19" charset="0"/>
                <a:ea typeface="+mn-ea"/>
                <a:cs typeface="+mn-cs"/>
              </a:defRPr>
            </a:lvl1pPr>
          </a:lstStyle>
          <a:p>
            <a:pPr>
              <a:defRPr/>
            </a:pPr>
            <a:endParaRPr lang="en-US"/>
          </a:p>
        </p:txBody>
      </p:sp>
      <p:sp>
        <p:nvSpPr>
          <p:cNvPr id="51210"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latin typeface="Times New Roman" pitchFamily="19"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832"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9"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9"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9"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9"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9"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9"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9"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9"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9"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9"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9"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9"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228600" y="228600"/>
            <a:ext cx="8686800" cy="5943600"/>
            <a:chOff x="144" y="144"/>
            <a:chExt cx="5472" cy="3744"/>
          </a:xfrm>
        </p:grpSpPr>
        <p:sp>
          <p:nvSpPr>
            <p:cNvPr id="256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endParaRPr lang="en-US">
                <a:solidFill>
                  <a:srgbClr val="FFFFFF"/>
                </a:solidFill>
                <a:ea typeface="Osaka" charset="0"/>
                <a:cs typeface="Osaka" charset="0"/>
              </a:endParaRPr>
            </a:p>
          </p:txBody>
        </p:sp>
        <p:sp>
          <p:nvSpPr>
            <p:cNvPr id="256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endParaRPr lang="en-US">
                <a:solidFill>
                  <a:srgbClr val="FFFFFF"/>
                </a:solidFill>
                <a:ea typeface="Osaka" charset="0"/>
                <a:cs typeface="Osaka" charset="0"/>
              </a:endParaRPr>
            </a:p>
          </p:txBody>
        </p:sp>
        <p:sp>
          <p:nvSpPr>
            <p:cNvPr id="256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pitchFamily="-128" charset="0"/>
                <a:ea typeface="+mn-ea"/>
                <a:cs typeface="+mn-cs"/>
              </a:defRPr>
            </a:lvl1pPr>
          </a:lstStyle>
          <a:p>
            <a:pPr>
              <a:defRPr/>
            </a:pPr>
            <a:endParaRPr lang="en-US"/>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128" charset="0"/>
                <a:ea typeface="+mn-ea"/>
                <a:cs typeface="+mn-cs"/>
              </a:defRPr>
            </a:lvl1pPr>
          </a:lstStyle>
          <a:p>
            <a:pPr>
              <a:defRPr/>
            </a:pPr>
            <a:endParaRPr lang="en-US"/>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smtClean="0">
                <a:solidFill>
                  <a:srgbClr val="FFFFFF"/>
                </a:solidFill>
                <a:latin typeface="Arial" charset="0"/>
                <a:ea typeface="Osaka" charset="0"/>
                <a:cs typeface="Osaka" charset="0"/>
              </a:defRPr>
            </a:lvl1pPr>
          </a:lstStyle>
          <a:p>
            <a:pPr>
              <a:defRPr/>
            </a:pPr>
            <a:fld id="{699C8CEB-2160-AF4C-8DB5-1888A224449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4400">
          <a:solidFill>
            <a:schemeClr val="tx2"/>
          </a:solidFill>
          <a:latin typeface="Times New Roman"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5036F406-EFFD-BF42-916A-4445A9B092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ea typeface="ＭＳ Ｐゴシック" charset="0"/>
                <a:cs typeface="ＭＳ Ｐゴシック" charset="0"/>
              </a:defRPr>
            </a:lvl1pPr>
          </a:lstStyle>
          <a:p>
            <a:pPr>
              <a:defRPr/>
            </a:pPr>
            <a:fld id="{5D1B3028-0B82-9F4C-B814-6B9D65E58161}" type="slidenum">
              <a:rPr lang="en-US"/>
              <a:pPr>
                <a:defRPr/>
              </a:pPr>
              <a:t>‹#›</a:t>
            </a:fld>
            <a:endParaRPr lang="en-US"/>
          </a:p>
        </p:txBody>
      </p:sp>
    </p:spTree>
    <p:extLst>
      <p:ext uri="{BB962C8B-B14F-4D97-AF65-F5344CB8AC3E}">
        <p14:creationId xmlns:p14="http://schemas.microsoft.com/office/powerpoint/2010/main" val="221547036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4748952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02910871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12/9/15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14061318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3178304334"/>
      </p:ext>
    </p:extLst>
  </p:cSld>
  <p:clrMap bg1="dk2" tx1="lt1" bg2="dk1"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1.emf"/><Relationship Id="rId5" Type="http://schemas.openxmlformats.org/officeDocument/2006/relationships/oleObject" Target="../embeddings/oleObject1.bin"/><Relationship Id="rId6" Type="http://schemas.openxmlformats.org/officeDocument/2006/relationships/image" Target="../media/image10.png"/><Relationship Id="rId7" Type="http://schemas.openxmlformats.org/officeDocument/2006/relationships/image" Target="../media/image12.emf"/><Relationship Id="rId8" Type="http://schemas.openxmlformats.org/officeDocument/2006/relationships/image" Target="../media/image13.emf"/><Relationship Id="rId9"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7.xml"/><Relationship Id="rId3" Type="http://schemas.openxmlformats.org/officeDocument/2006/relationships/image" Target="../media/image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9.xml"/><Relationship Id="rId3"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118.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22.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5" name="Picture 2" descr="PG322A"/>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ctrTitle"/>
          </p:nvPr>
        </p:nvSpPr>
        <p:spPr>
          <a:xfrm>
            <a:off x="838200" y="1524000"/>
            <a:ext cx="7772400" cy="1143000"/>
          </a:xfrm>
        </p:spPr>
        <p:txBody>
          <a:bodyPr/>
          <a:lstStyle/>
          <a:p>
            <a:pPr eaLnBrk="1" hangingPunct="1">
              <a:defRPr/>
            </a:pPr>
            <a:r>
              <a:rPr lang="en-GB" sz="12500" u="sng">
                <a:solidFill>
                  <a:srgbClr val="FF0000"/>
                </a:solidFill>
                <a:effectLst>
                  <a:outerShdw blurRad="38100" dist="38100" dir="2700000" algn="tl">
                    <a:srgbClr val="DDDDDD"/>
                  </a:outerShdw>
                </a:effectLst>
                <a:latin typeface="Aachen" charset="0"/>
                <a:ea typeface="ＭＳ Ｐゴシック" charset="0"/>
                <a:cs typeface="Aachen" charset="0"/>
              </a:rPr>
              <a:t>A-MỐT</a:t>
            </a:r>
          </a:p>
        </p:txBody>
      </p:sp>
      <p:sp>
        <p:nvSpPr>
          <p:cNvPr id="17412" name="Text Box 4"/>
          <p:cNvSpPr txBox="1">
            <a:spLocks noChangeArrowheads="1"/>
          </p:cNvSpPr>
          <p:nvPr/>
        </p:nvSpPr>
        <p:spPr bwMode="auto">
          <a:xfrm>
            <a:off x="2590800" y="2957513"/>
            <a:ext cx="4111625" cy="314007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GB" sz="20000" smtClean="0">
                <a:solidFill>
                  <a:srgbClr val="0000CC"/>
                </a:solidFill>
                <a:effectLst>
                  <a:outerShdw blurRad="38100" dist="38100" dir="2700000" algn="tl">
                    <a:srgbClr val="DDDDDD"/>
                  </a:outerShdw>
                </a:effectLst>
                <a:latin typeface="Bwhebb" charset="0"/>
              </a:rPr>
              <a:t>sAm[</a:t>
            </a: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Dr. Rick Griffith, Singapore Bible College</a:t>
            </a:r>
          </a:p>
          <a:p>
            <a:pPr algn="ct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www.biblestudydownloads.com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box(in)">
                                      <p:cBhvr>
                                        <p:cTn id="1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P spid="1741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121096" y="1223754"/>
            <a:ext cx="8915400" cy="5262979"/>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tabLst>
                <a:tab pos="1104900" algn="l"/>
                <a:tab pos="2222500" algn="l"/>
                <a:tab pos="3340100" algn="l"/>
                <a:tab pos="4457700" algn="l"/>
              </a:tabLst>
              <a:defRPr/>
            </a:pPr>
            <a:r>
              <a:rPr lang="en-GB" altLang="zh-CN" b="1" u="sng" dirty="0" err="1">
                <a:solidFill>
                  <a:srgbClr val="FFFF00"/>
                </a:solidFill>
                <a:latin typeface="ả"/>
                <a:ea typeface="SimSun" charset="0"/>
                <a:cs typeface="ả"/>
              </a:rPr>
              <a:t>Từ</a:t>
            </a:r>
            <a:r>
              <a:rPr lang="en-GB" altLang="zh-CN" b="1" u="sng" dirty="0">
                <a:solidFill>
                  <a:srgbClr val="FFFF00"/>
                </a:solidFill>
                <a:latin typeface="ả"/>
                <a:ea typeface="SimSun" charset="0"/>
                <a:cs typeface="ả"/>
              </a:rPr>
              <a:t> </a:t>
            </a:r>
            <a:r>
              <a:rPr lang="en-GB" altLang="zh-CN" b="1" u="sng" dirty="0" err="1" smtClean="0">
                <a:solidFill>
                  <a:srgbClr val="FFFF00"/>
                </a:solidFill>
                <a:latin typeface="ả"/>
                <a:ea typeface="SimSun" charset="0"/>
                <a:cs typeface="ả"/>
              </a:rPr>
              <a:t>khóa</a:t>
            </a:r>
            <a:r>
              <a:rPr lang="en-GB" altLang="zh-CN" b="1" dirty="0" smtClean="0">
                <a:solidFill>
                  <a:srgbClr val="FFFF00"/>
                </a:solidFill>
                <a:latin typeface="ả"/>
                <a:ea typeface="SimSun" charset="0"/>
                <a:cs typeface="ả"/>
              </a:rPr>
              <a:t>: </a:t>
            </a:r>
            <a:r>
              <a:rPr lang="en-GB" altLang="zh-CN" b="1" dirty="0" err="1" smtClean="0">
                <a:solidFill>
                  <a:srgbClr val="FFFF00"/>
                </a:solidFill>
                <a:latin typeface="ả"/>
                <a:ea typeface="SimSun" charset="0"/>
                <a:cs typeface="ả"/>
              </a:rPr>
              <a:t>Bất</a:t>
            </a:r>
            <a:r>
              <a:rPr lang="en-GB" altLang="zh-CN" b="1" dirty="0" smtClean="0">
                <a:solidFill>
                  <a:srgbClr val="FFFF00"/>
                </a:solidFill>
                <a:latin typeface="ả"/>
                <a:ea typeface="SimSun" charset="0"/>
                <a:cs typeface="ả"/>
              </a:rPr>
              <a:t> </a:t>
            </a:r>
            <a:r>
              <a:rPr lang="en-GB" altLang="zh-CN" b="1" dirty="0" err="1">
                <a:solidFill>
                  <a:srgbClr val="FFFF00"/>
                </a:solidFill>
                <a:latin typeface="ả"/>
                <a:ea typeface="SimSun" charset="0"/>
                <a:cs typeface="ả"/>
              </a:rPr>
              <a:t>công</a:t>
            </a:r>
            <a:endParaRPr lang="en-GB" altLang="zh-CN" b="1" dirty="0">
              <a:solidFill>
                <a:srgbClr val="FFFF00"/>
              </a:solidFill>
              <a:latin typeface="ả"/>
              <a:ea typeface="SimSun" charset="0"/>
              <a:cs typeface="ả"/>
            </a:endParaRPr>
          </a:p>
          <a:p>
            <a:pPr algn="ctr">
              <a:tabLst>
                <a:tab pos="1104900" algn="l"/>
                <a:tab pos="2222500" algn="l"/>
                <a:tab pos="3340100" algn="l"/>
                <a:tab pos="4457700" algn="l"/>
              </a:tabLst>
              <a:defRPr/>
            </a:pPr>
            <a:endParaRPr lang="en-GB" altLang="zh-CN" dirty="0">
              <a:solidFill>
                <a:srgbClr val="FFFF00"/>
              </a:solidFill>
              <a:latin typeface="ả"/>
              <a:ea typeface="SimSun" charset="0"/>
              <a:cs typeface="ả"/>
            </a:endParaRPr>
          </a:p>
          <a:p>
            <a:pPr algn="ctr">
              <a:tabLst>
                <a:tab pos="1104900" algn="l"/>
                <a:tab pos="2222500" algn="l"/>
                <a:tab pos="3340100" algn="l"/>
                <a:tab pos="4457700" algn="l"/>
              </a:tabLst>
              <a:defRPr/>
            </a:pPr>
            <a:r>
              <a:rPr lang="en-GB" altLang="zh-CN" b="1" u="sng" dirty="0" err="1">
                <a:solidFill>
                  <a:srgbClr val="FFFF00"/>
                </a:solidFill>
                <a:latin typeface="ả"/>
                <a:ea typeface="SimSun" charset="0"/>
                <a:cs typeface="ả"/>
              </a:rPr>
              <a:t>Câu</a:t>
            </a:r>
            <a:r>
              <a:rPr lang="en-GB" altLang="zh-CN" b="1" u="sng" dirty="0">
                <a:solidFill>
                  <a:srgbClr val="FFFF00"/>
                </a:solidFill>
                <a:latin typeface="ả"/>
                <a:ea typeface="SimSun" charset="0"/>
                <a:cs typeface="ả"/>
              </a:rPr>
              <a:t> </a:t>
            </a:r>
            <a:r>
              <a:rPr lang="en-GB" altLang="zh-CN" b="1" u="sng" dirty="0" err="1">
                <a:solidFill>
                  <a:srgbClr val="FFFF00"/>
                </a:solidFill>
                <a:latin typeface="ả"/>
                <a:ea typeface="SimSun" charset="0"/>
                <a:cs typeface="ả"/>
              </a:rPr>
              <a:t>Chìa</a:t>
            </a:r>
            <a:r>
              <a:rPr lang="en-GB" altLang="zh-CN" b="1" u="sng" dirty="0">
                <a:solidFill>
                  <a:srgbClr val="FFFF00"/>
                </a:solidFill>
                <a:latin typeface="ả"/>
                <a:ea typeface="SimSun" charset="0"/>
                <a:cs typeface="ả"/>
              </a:rPr>
              <a:t> </a:t>
            </a:r>
            <a:r>
              <a:rPr lang="en-GB" altLang="zh-CN" b="1" u="sng" dirty="0" err="1">
                <a:solidFill>
                  <a:srgbClr val="FFFF00"/>
                </a:solidFill>
                <a:latin typeface="ả"/>
                <a:ea typeface="SimSun" charset="0"/>
                <a:cs typeface="ả"/>
              </a:rPr>
              <a:t>Khoá</a:t>
            </a:r>
            <a:r>
              <a:rPr lang="en-GB" altLang="zh-CN" b="1" u="sng" dirty="0">
                <a:solidFill>
                  <a:srgbClr val="FFFF00"/>
                </a:solidFill>
                <a:latin typeface="ả"/>
                <a:ea typeface="SimSun" charset="0"/>
                <a:cs typeface="ả"/>
              </a:rPr>
              <a:t>:</a:t>
            </a:r>
            <a:br>
              <a:rPr lang="en-GB" altLang="zh-CN" b="1" u="sng" dirty="0">
                <a:solidFill>
                  <a:srgbClr val="FFFF00"/>
                </a:solidFill>
                <a:latin typeface="ả"/>
                <a:ea typeface="SimSun" charset="0"/>
                <a:cs typeface="ả"/>
              </a:rPr>
            </a:br>
            <a:r>
              <a:rPr lang="en-GB" altLang="zh-CN" b="1" dirty="0" smtClean="0">
                <a:solidFill>
                  <a:srgbClr val="FFFF00"/>
                </a:solidFill>
                <a:latin typeface="ả"/>
                <a:ea typeface="SimSun" charset="0"/>
                <a:cs typeface="ả"/>
              </a:rPr>
              <a:t>“</a:t>
            </a:r>
            <a:r>
              <a:rPr lang="en-GB" altLang="zh-CN" b="1" dirty="0" err="1">
                <a:solidFill>
                  <a:srgbClr val="FFFF00"/>
                </a:solidFill>
                <a:latin typeface="ả"/>
                <a:ea typeface="SimSun" charset="0"/>
                <a:cs typeface="ả"/>
              </a:rPr>
              <a:t>Hãy</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đê</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công</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ly</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chảy</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cuồn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cuộn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như</a:t>
            </a:r>
            <a:endParaRPr lang="en-GB" altLang="zh-CN" b="1" dirty="0">
              <a:solidFill>
                <a:srgbClr val="FFFF00"/>
              </a:solidFill>
              <a:latin typeface="ả"/>
              <a:ea typeface="SimSun" charset="0"/>
              <a:cs typeface="ả"/>
            </a:endParaRPr>
          </a:p>
          <a:p>
            <a:pPr algn="ctr">
              <a:tabLst>
                <a:tab pos="1104900" algn="l"/>
                <a:tab pos="2222500" algn="l"/>
                <a:tab pos="3340100" algn="l"/>
                <a:tab pos="4457700" algn="l"/>
              </a:tabLst>
              <a:defRPr/>
            </a:pPr>
            <a:r>
              <a:rPr lang="en-GB" altLang="zh-CN" b="1" dirty="0" err="1">
                <a:solidFill>
                  <a:srgbClr val="FFFF00"/>
                </a:solidFill>
                <a:latin typeface="ả"/>
                <a:ea typeface="SimSun" charset="0"/>
                <a:cs typeface="ả"/>
              </a:rPr>
              <a:t>sông</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hãy</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làm</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cho</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lòng</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nhân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tư</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chảy</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như</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suối</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không</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ngưng</a:t>
            </a:r>
            <a:r>
              <a:rPr lang="en-GB" altLang="zh-CN" b="1" dirty="0">
                <a:solidFill>
                  <a:srgbClr val="FFFF00"/>
                </a:solidFill>
                <a:latin typeface="ả"/>
                <a:ea typeface="SimSun" charset="0"/>
                <a:cs typeface="ả"/>
              </a:rPr>
              <a:t>” </a:t>
            </a:r>
            <a:r>
              <a:rPr lang="en-GB" altLang="zh-CN" b="1" dirty="0" smtClean="0">
                <a:solidFill>
                  <a:srgbClr val="FFFF00"/>
                </a:solidFill>
                <a:latin typeface="ả"/>
                <a:ea typeface="SimSun" charset="0"/>
                <a:cs typeface="ả"/>
              </a:rPr>
              <a:t>(</a:t>
            </a:r>
            <a:r>
              <a:rPr lang="en-GB" altLang="zh-CN" b="1" dirty="0">
                <a:solidFill>
                  <a:srgbClr val="FFFF00"/>
                </a:solidFill>
                <a:latin typeface="ả"/>
                <a:ea typeface="SimSun" charset="0"/>
                <a:cs typeface="ả"/>
              </a:rPr>
              <a:t>Am 5:24).</a:t>
            </a:r>
          </a:p>
          <a:p>
            <a:pPr algn="ctr">
              <a:tabLst>
                <a:tab pos="1104900" algn="l"/>
                <a:tab pos="2222500" algn="l"/>
                <a:tab pos="3340100" algn="l"/>
                <a:tab pos="4457700" algn="l"/>
              </a:tabLst>
              <a:defRPr/>
            </a:pPr>
            <a:endParaRPr lang="en-GB" altLang="zh-CN" b="1" dirty="0">
              <a:solidFill>
                <a:srgbClr val="FFFF00"/>
              </a:solidFill>
              <a:latin typeface="ả"/>
              <a:ea typeface="SimSun" charset="0"/>
              <a:cs typeface="ả"/>
            </a:endParaRPr>
          </a:p>
          <a:p>
            <a:pPr algn="ctr">
              <a:tabLst>
                <a:tab pos="1104900" algn="l"/>
                <a:tab pos="2222500" algn="l"/>
                <a:tab pos="3340100" algn="l"/>
                <a:tab pos="4457700" algn="l"/>
              </a:tabLst>
              <a:defRPr/>
            </a:pPr>
            <a:endParaRPr lang="en-GB" altLang="zh-CN" dirty="0">
              <a:solidFill>
                <a:srgbClr val="FFFF00"/>
              </a:solidFill>
              <a:latin typeface="ả"/>
              <a:ea typeface="SimSun" charset="0"/>
              <a:cs typeface="ả"/>
            </a:endParaRPr>
          </a:p>
          <a:p>
            <a:pPr algn="ctr">
              <a:tabLst>
                <a:tab pos="1104900" algn="l"/>
                <a:tab pos="2222500" algn="l"/>
                <a:tab pos="3340100" algn="l"/>
                <a:tab pos="4457700" algn="l"/>
              </a:tabLst>
              <a:defRPr/>
            </a:pPr>
            <a:r>
              <a:rPr lang="en-GB" altLang="zh-CN" b="1" u="sng" dirty="0" err="1">
                <a:solidFill>
                  <a:srgbClr val="FFFF00"/>
                </a:solidFill>
                <a:latin typeface="ả"/>
                <a:ea typeface="SimSun" charset="0"/>
                <a:cs typeface="ả"/>
              </a:rPr>
              <a:t>Câu</a:t>
            </a:r>
            <a:r>
              <a:rPr lang="en-GB" altLang="zh-CN" b="1" u="sng" dirty="0">
                <a:solidFill>
                  <a:srgbClr val="FFFF00"/>
                </a:solidFill>
                <a:latin typeface="ả"/>
                <a:ea typeface="SimSun" charset="0"/>
                <a:cs typeface="ả"/>
              </a:rPr>
              <a:t> </a:t>
            </a:r>
            <a:r>
              <a:rPr lang="en-GB" altLang="zh-CN" b="1" u="sng" dirty="0" err="1">
                <a:solidFill>
                  <a:srgbClr val="FFFF00"/>
                </a:solidFill>
                <a:latin typeface="ả"/>
                <a:ea typeface="SimSun" charset="0"/>
                <a:cs typeface="ả"/>
              </a:rPr>
              <a:t>tóm</a:t>
            </a:r>
            <a:r>
              <a:rPr lang="en-GB" altLang="zh-CN" b="1" u="sng" dirty="0">
                <a:solidFill>
                  <a:srgbClr val="FFFF00"/>
                </a:solidFill>
                <a:latin typeface="ả"/>
                <a:ea typeface="SimSun" charset="0"/>
                <a:cs typeface="ả"/>
              </a:rPr>
              <a:t> </a:t>
            </a:r>
            <a:r>
              <a:rPr lang="en-GB" altLang="zh-CN" b="1" u="sng" dirty="0" err="1">
                <a:solidFill>
                  <a:srgbClr val="FFFF00"/>
                </a:solidFill>
                <a:latin typeface="ả"/>
                <a:ea typeface="SimSun" charset="0"/>
                <a:cs typeface="ả"/>
              </a:rPr>
              <a:t>tắt</a:t>
            </a:r>
            <a:r>
              <a:rPr lang="en-GB" altLang="zh-CN" b="1" dirty="0">
                <a:solidFill>
                  <a:srgbClr val="FFFF00"/>
                </a:solidFill>
                <a:latin typeface="ả"/>
                <a:ea typeface="SimSun" charset="0"/>
                <a:cs typeface="ả"/>
              </a:rPr>
              <a:t>:</a:t>
            </a:r>
            <a:endParaRPr lang="en-GB" altLang="zh-CN" dirty="0">
              <a:solidFill>
                <a:srgbClr val="FFFF00"/>
              </a:solidFill>
              <a:latin typeface="ả"/>
              <a:ea typeface="SimSun" charset="0"/>
              <a:cs typeface="ả"/>
            </a:endParaRPr>
          </a:p>
          <a:p>
            <a:pPr algn="ctr">
              <a:tabLst>
                <a:tab pos="1104900" algn="l"/>
                <a:tab pos="2222500" algn="l"/>
                <a:tab pos="3340100" algn="l"/>
                <a:tab pos="4457700" algn="l"/>
              </a:tabLst>
              <a:defRPr/>
            </a:pPr>
            <a:r>
              <a:rPr lang="en-GB" altLang="zh-CN" b="1" dirty="0" err="1">
                <a:solidFill>
                  <a:srgbClr val="FFFF00"/>
                </a:solidFill>
                <a:latin typeface="ả"/>
                <a:ea typeface="SimSun" charset="0"/>
                <a:cs typeface="ả"/>
              </a:rPr>
              <a:t>Sứ</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điệp</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của</a:t>
            </a:r>
            <a:r>
              <a:rPr lang="en-GB" altLang="zh-CN" b="1" dirty="0">
                <a:solidFill>
                  <a:srgbClr val="FFFF00"/>
                </a:solidFill>
                <a:latin typeface="ả"/>
                <a:ea typeface="SimSun" charset="0"/>
                <a:cs typeface="ả"/>
              </a:rPr>
              <a:t> A-</a:t>
            </a:r>
            <a:r>
              <a:rPr lang="en-GB" altLang="zh-CN" b="1" dirty="0" err="1">
                <a:solidFill>
                  <a:srgbClr val="FFFF00"/>
                </a:solidFill>
                <a:latin typeface="ả"/>
                <a:ea typeface="SimSun" charset="0"/>
                <a:cs typeface="ả"/>
              </a:rPr>
              <a:t>mốt</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về</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sự</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đoán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phạt</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trên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xã</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hội</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bất</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công</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của</a:t>
            </a:r>
            <a:r>
              <a:rPr lang="en-GB" altLang="zh-CN" b="1" dirty="0">
                <a:solidFill>
                  <a:srgbClr val="FFFF00"/>
                </a:solidFill>
                <a:latin typeface="ả"/>
                <a:ea typeface="SimSun" charset="0"/>
                <a:cs typeface="ả"/>
              </a:rPr>
              <a:t> Israel </a:t>
            </a:r>
            <a:r>
              <a:rPr lang="en-GB" altLang="zh-CN" b="1" dirty="0" err="1">
                <a:solidFill>
                  <a:srgbClr val="FFFF00"/>
                </a:solidFill>
                <a:latin typeface="ả"/>
                <a:ea typeface="SimSun" charset="0"/>
                <a:cs typeface="ả"/>
              </a:rPr>
              <a:t>và</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các</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dân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tộc</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chung</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quanh</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để</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cảnh</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cáo</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về</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sự</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lưu</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đày</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sắp</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xảy</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đến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và</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công</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bố</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lời</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hứa</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của</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Đức</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Chúa</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Trời</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để</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phục</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hồi</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dân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sót</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trong</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sự</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trung</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thành</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với</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giao</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ước</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Áp</a:t>
            </a:r>
            <a:r>
              <a:rPr lang="en-GB" altLang="zh-CN" b="1" dirty="0">
                <a:solidFill>
                  <a:srgbClr val="FFFF00"/>
                </a:solidFill>
                <a:latin typeface="ả"/>
                <a:ea typeface="SimSun" charset="0"/>
                <a:cs typeface="ả"/>
              </a:rPr>
              <a:t>-</a:t>
            </a:r>
            <a:r>
              <a:rPr lang="en-GB" altLang="zh-CN" b="1" dirty="0" err="1">
                <a:solidFill>
                  <a:srgbClr val="FFFF00"/>
                </a:solidFill>
                <a:latin typeface="ả"/>
                <a:ea typeface="SimSun" charset="0"/>
                <a:cs typeface="ả"/>
              </a:rPr>
              <a:t>ra</a:t>
            </a:r>
            <a:r>
              <a:rPr lang="en-GB" altLang="zh-CN" b="1" dirty="0">
                <a:solidFill>
                  <a:srgbClr val="FFFF00"/>
                </a:solidFill>
                <a:latin typeface="ả"/>
                <a:ea typeface="SimSun" charset="0"/>
                <a:cs typeface="ả"/>
              </a:rPr>
              <a:t>-ham </a:t>
            </a:r>
            <a:r>
              <a:rPr lang="en-GB" altLang="zh-CN" b="1" dirty="0" err="1">
                <a:solidFill>
                  <a:srgbClr val="FFFF00"/>
                </a:solidFill>
                <a:latin typeface="ả"/>
                <a:ea typeface="SimSun" charset="0"/>
                <a:cs typeface="ả"/>
              </a:rPr>
              <a:t>để</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thúc</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giục</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dân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sự</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ăn</a:t>
            </a:r>
            <a:r>
              <a:rPr lang="en-GB" altLang="zh-CN" b="1" dirty="0">
                <a:solidFill>
                  <a:srgbClr val="FFFF00"/>
                </a:solidFill>
                <a:latin typeface="ả"/>
                <a:ea typeface="SimSun" charset="0"/>
                <a:cs typeface="ả"/>
              </a:rPr>
              <a:t> </a:t>
            </a:r>
            <a:r>
              <a:rPr lang="en-GB" altLang="zh-CN" b="1" dirty="0" err="1">
                <a:solidFill>
                  <a:srgbClr val="FFFF00"/>
                </a:solidFill>
                <a:latin typeface="ả"/>
                <a:ea typeface="SimSun" charset="0"/>
                <a:cs typeface="ả"/>
              </a:rPr>
              <a:t>năn</a:t>
            </a:r>
            <a:r>
              <a:rPr lang="en-GB" altLang="zh-CN" b="1" dirty="0">
                <a:solidFill>
                  <a:srgbClr val="FFFF00"/>
                </a:solidFill>
                <a:latin typeface="ả"/>
                <a:ea typeface="SimSun" charset="0"/>
                <a:cs typeface="ả"/>
              </a:rPr>
              <a:t>.</a:t>
            </a:r>
          </a:p>
        </p:txBody>
      </p:sp>
      <p:sp>
        <p:nvSpPr>
          <p:cNvPr id="39941" name="Text Box 5"/>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solidFill>
                  <a:schemeClr val="bg1"/>
                </a:solidFill>
                <a:latin typeface="Times New Roman" pitchFamily="19" charset="0"/>
                <a:ea typeface="+mn-ea"/>
                <a:cs typeface="+mn-cs"/>
              </a:rPr>
              <a:t>583</a:t>
            </a:r>
          </a:p>
        </p:txBody>
      </p:sp>
      <p:sp>
        <p:nvSpPr>
          <p:cNvPr id="58372" name="Rectangle 6"/>
          <p:cNvSpPr>
            <a:spLocks noGrp="1" noChangeArrowheads="1"/>
          </p:cNvSpPr>
          <p:nvPr>
            <p:ph type="title" idx="4294967295"/>
          </p:nvPr>
        </p:nvSpPr>
        <p:spPr>
          <a:xfrm>
            <a:off x="609600" y="228600"/>
            <a:ext cx="7772400" cy="838200"/>
          </a:xfrm>
          <a:solidFill>
            <a:schemeClr val="tx2"/>
          </a:solidFill>
        </p:spPr>
        <p:txBody>
          <a:bodyPr/>
          <a:lstStyle/>
          <a:p>
            <a:pPr eaLnBrk="1" hangingPunct="1"/>
            <a:r>
              <a:rPr lang="en-US" sz="4000" b="1">
                <a:solidFill>
                  <a:schemeClr val="bg1"/>
                </a:solidFill>
                <a:latin typeface="Arial" charset="0"/>
                <a:ea typeface="ＭＳ Ｐゴシック" charset="0"/>
                <a:cs typeface="ＭＳ Ｐゴシック" charset="0"/>
              </a:rPr>
              <a:t>Tóm tắt</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b="1">
                <a:solidFill>
                  <a:srgbClr val="FFFF00"/>
                </a:solidFill>
                <a:latin typeface="Arial" charset="0"/>
                <a:ea typeface="ＭＳ Ｐゴシック" charset="0"/>
                <a:cs typeface="Arial" charset="0"/>
              </a:rPr>
              <a:t>Niên đại và tác quyền</a:t>
            </a:r>
            <a:r>
              <a:rPr lang="en-GB">
                <a:solidFill>
                  <a:srgbClr val="FFFF00"/>
                </a:solidFill>
                <a:latin typeface="Times New Roman" charset="0"/>
                <a:ea typeface="ＭＳ Ｐゴシック" charset="0"/>
                <a:cs typeface="ＭＳ Ｐゴシック" charset="0"/>
              </a:rPr>
              <a:t> </a:t>
            </a:r>
          </a:p>
        </p:txBody>
      </p:sp>
      <p:sp>
        <p:nvSpPr>
          <p:cNvPr id="20484" name="Text Box 4"/>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solidFill>
                  <a:schemeClr val="bg1"/>
                </a:solidFill>
                <a:latin typeface="Times New Roman" pitchFamily="19" charset="0"/>
                <a:ea typeface="+mn-ea"/>
                <a:cs typeface="+mn-cs"/>
              </a:rPr>
              <a:t>584</a:t>
            </a:r>
          </a:p>
        </p:txBody>
      </p:sp>
      <p:sp>
        <p:nvSpPr>
          <p:cNvPr id="20485" name="Rectangle 5"/>
          <p:cNvSpPr>
            <a:spLocks noChangeArrowheads="1"/>
          </p:cNvSpPr>
          <p:nvPr/>
        </p:nvSpPr>
        <p:spPr bwMode="auto">
          <a:xfrm>
            <a:off x="838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solidFill>
                  <a:srgbClr val="FFFF00"/>
                </a:solidFill>
                <a:latin typeface="Arial" charset="0"/>
                <a:cs typeface="Times New Roman" charset="0"/>
              </a:rPr>
              <a:t>A-mốt không được biết ngoài sách của ông</a:t>
            </a:r>
            <a:r>
              <a:rPr lang="en-GB" sz="2800">
                <a:solidFill>
                  <a:srgbClr val="FFFF00"/>
                </a:solidFill>
                <a:latin typeface="Arial" charset="0"/>
                <a:cs typeface="Times New Roman" charset="0"/>
              </a:rPr>
              <a:t> </a:t>
            </a:r>
            <a:endParaRPr lang="en-US" sz="2800">
              <a:solidFill>
                <a:srgbClr val="FFFF00"/>
              </a:solidFill>
              <a:latin typeface="Arial" charset="0"/>
              <a:cs typeface="Times New Roman" charset="0"/>
            </a:endParaRPr>
          </a:p>
          <a:p>
            <a:pPr marL="342900" indent="-342900">
              <a:spcBef>
                <a:spcPct val="20000"/>
              </a:spcBef>
              <a:buFontTx/>
              <a:buChar char="•"/>
            </a:pPr>
            <a:r>
              <a:rPr lang="en-US" sz="2800">
                <a:solidFill>
                  <a:srgbClr val="FFFF00"/>
                </a:solidFill>
                <a:latin typeface="Arial" charset="0"/>
                <a:cs typeface="Times New Roman" charset="0"/>
              </a:rPr>
              <a:t>Quê ở Thê-cô-a </a:t>
            </a:r>
          </a:p>
          <a:p>
            <a:pPr marL="342900" indent="-342900">
              <a:spcBef>
                <a:spcPct val="20000"/>
              </a:spcBef>
              <a:buFontTx/>
              <a:buChar char="•"/>
            </a:pPr>
            <a:r>
              <a:rPr lang="en-US" sz="2800">
                <a:solidFill>
                  <a:srgbClr val="FFFF00"/>
                </a:solidFill>
                <a:latin typeface="Arial" charset="0"/>
                <a:cs typeface="Times New Roman" charset="0"/>
              </a:rPr>
              <a:t>Chăn chiên (1:1)</a:t>
            </a:r>
            <a:r>
              <a:rPr lang="en-GB" sz="2800">
                <a:solidFill>
                  <a:srgbClr val="FFFF00"/>
                </a:solidFill>
                <a:latin typeface="Arial" charset="0"/>
                <a:cs typeface="Times New Roman" charset="0"/>
              </a:rPr>
              <a:t> </a:t>
            </a:r>
            <a:endParaRPr lang="en-US" sz="2800">
              <a:solidFill>
                <a:srgbClr val="FFFF00"/>
              </a:solidFill>
              <a:latin typeface="Arial" charset="0"/>
              <a:cs typeface="Times New Roman" charset="0"/>
            </a:endParaRPr>
          </a:p>
          <a:p>
            <a:pPr marL="342900" indent="-342900">
              <a:spcBef>
                <a:spcPct val="20000"/>
              </a:spcBef>
              <a:buFontTx/>
              <a:buChar char="•"/>
            </a:pPr>
            <a:r>
              <a:rPr lang="en-US" sz="2800">
                <a:solidFill>
                  <a:srgbClr val="FFFF00"/>
                </a:solidFill>
                <a:latin typeface="Arial" charset="0"/>
                <a:cs typeface="Times New Roman" charset="0"/>
              </a:rPr>
              <a:t>Nông dân trồng vả (7:14)</a:t>
            </a:r>
            <a:r>
              <a:rPr lang="en-GB" sz="2800">
                <a:solidFill>
                  <a:srgbClr val="FFFF00"/>
                </a:solidFill>
                <a:latin typeface="Arial" charset="0"/>
                <a:cs typeface="Times New Roman" charset="0"/>
              </a:rPr>
              <a:t> </a:t>
            </a:r>
          </a:p>
          <a:p>
            <a:pPr marL="342900" indent="-342900">
              <a:spcBef>
                <a:spcPct val="20000"/>
              </a:spcBef>
              <a:buFontTx/>
              <a:buChar char="•"/>
            </a:pPr>
            <a:r>
              <a:rPr lang="en-US" sz="2800">
                <a:solidFill>
                  <a:srgbClr val="FFFF00"/>
                </a:solidFill>
                <a:latin typeface="Arial" charset="0"/>
                <a:cs typeface="Times New Roman" charset="0"/>
              </a:rPr>
              <a:t>Sống trong những thời trị vì vàng son của Ô-xia, vua Giu-đa (779-740 </a:t>
            </a:r>
            <a:r>
              <a:rPr lang="en-US">
                <a:solidFill>
                  <a:srgbClr val="FFFF00"/>
                </a:solidFill>
                <a:latin typeface="Arial" charset="0"/>
                <a:cs typeface="Times New Roman" charset="0"/>
              </a:rPr>
              <a:t>TC</a:t>
            </a:r>
            <a:r>
              <a:rPr lang="en-US" sz="2800">
                <a:solidFill>
                  <a:srgbClr val="FFFF00"/>
                </a:solidFill>
                <a:latin typeface="Arial" charset="0"/>
                <a:cs typeface="Times New Roman" charset="0"/>
              </a:rPr>
              <a:t>) và II Giê-rô-bô-am, vua Sa-ma-ri (783-743 </a:t>
            </a:r>
            <a:r>
              <a:rPr lang="en-US">
                <a:solidFill>
                  <a:srgbClr val="FFFF00"/>
                </a:solidFill>
                <a:latin typeface="Arial" charset="0"/>
                <a:cs typeface="Times New Roman" charset="0"/>
              </a:rPr>
              <a:t>TC</a:t>
            </a:r>
            <a:r>
              <a:rPr lang="en-US" sz="2800">
                <a:solidFill>
                  <a:srgbClr val="FFFF00"/>
                </a:solidFill>
                <a:latin typeface="Arial" charset="0"/>
                <a:cs typeface="Times New Roman" charset="0"/>
              </a:rPr>
              <a:t>)</a:t>
            </a:r>
            <a:r>
              <a:rPr lang="en-GB" sz="2800">
                <a:solidFill>
                  <a:srgbClr val="FFFF00"/>
                </a:solidFill>
                <a:latin typeface="Arial" charset="0"/>
                <a:cs typeface="Times New Roman"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 calcmode="lin" valueType="num">
                                      <p:cBhvr additive="base">
                                        <p:cTn id="7" dur="500" fill="hold"/>
                                        <p:tgtEl>
                                          <p:spTgt spid="204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5">
                                            <p:txEl>
                                              <p:pRg st="1" end="1"/>
                                            </p:txEl>
                                          </p:spTgt>
                                        </p:tgtEl>
                                        <p:attrNameLst>
                                          <p:attrName>style.visibility</p:attrName>
                                        </p:attrNameLst>
                                      </p:cBhvr>
                                      <p:to>
                                        <p:strVal val="visible"/>
                                      </p:to>
                                    </p:set>
                                    <p:anim calcmode="lin" valueType="num">
                                      <p:cBhvr additive="base">
                                        <p:cTn id="13" dur="500" fill="hold"/>
                                        <p:tgtEl>
                                          <p:spTgt spid="204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5">
                                            <p:txEl>
                                              <p:pRg st="2" end="2"/>
                                            </p:txEl>
                                          </p:spTgt>
                                        </p:tgtEl>
                                        <p:attrNameLst>
                                          <p:attrName>style.visibility</p:attrName>
                                        </p:attrNameLst>
                                      </p:cBhvr>
                                      <p:to>
                                        <p:strVal val="visible"/>
                                      </p:to>
                                    </p:set>
                                    <p:anim calcmode="lin" valueType="num">
                                      <p:cBhvr additive="base">
                                        <p:cTn id="19" dur="500" fill="hold"/>
                                        <p:tgtEl>
                                          <p:spTgt spid="204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5">
                                            <p:txEl>
                                              <p:pRg st="3" end="3"/>
                                            </p:txEl>
                                          </p:spTgt>
                                        </p:tgtEl>
                                        <p:attrNameLst>
                                          <p:attrName>style.visibility</p:attrName>
                                        </p:attrNameLst>
                                      </p:cBhvr>
                                      <p:to>
                                        <p:strVal val="visible"/>
                                      </p:to>
                                    </p:set>
                                    <p:anim calcmode="lin" valueType="num">
                                      <p:cBhvr additive="base">
                                        <p:cTn id="25" dur="500" fill="hold"/>
                                        <p:tgtEl>
                                          <p:spTgt spid="204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5">
                                            <p:txEl>
                                              <p:pRg st="4" end="4"/>
                                            </p:txEl>
                                          </p:spTgt>
                                        </p:tgtEl>
                                        <p:attrNameLst>
                                          <p:attrName>style.visibility</p:attrName>
                                        </p:attrNameLst>
                                      </p:cBhvr>
                                      <p:to>
                                        <p:strVal val="visible"/>
                                      </p:to>
                                    </p:set>
                                    <p:anim calcmode="lin" valueType="num">
                                      <p:cBhvr additive="base">
                                        <p:cTn id="31" dur="500" fill="hold"/>
                                        <p:tgtEl>
                                          <p:spTgt spid="204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PROPH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15400"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Oval 3"/>
          <p:cNvSpPr>
            <a:spLocks noChangeArrowheads="1"/>
          </p:cNvSpPr>
          <p:nvPr/>
        </p:nvSpPr>
        <p:spPr bwMode="auto">
          <a:xfrm>
            <a:off x="3200400" y="4495800"/>
            <a:ext cx="1676400" cy="914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0" name="Text Box 4"/>
          <p:cNvSpPr txBox="1">
            <a:spLocks noChangeArrowheads="1"/>
          </p:cNvSpPr>
          <p:nvPr/>
        </p:nvSpPr>
        <p:spPr bwMode="auto">
          <a:xfrm>
            <a:off x="8426450" y="76200"/>
            <a:ext cx="641350" cy="457200"/>
          </a:xfrm>
          <a:prstGeom prst="rect">
            <a:avLst/>
          </a:prstGeom>
          <a:solidFill>
            <a:schemeClr val="tx2"/>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solidFill>
                  <a:schemeClr val="bg1"/>
                </a:solidFill>
                <a:latin typeface="Times New Roman" pitchFamily="19" charset="0"/>
                <a:ea typeface="+mn-ea"/>
                <a:cs typeface="+mn-cs"/>
              </a:rPr>
              <a:t>584</a:t>
            </a:r>
          </a:p>
        </p:txBody>
      </p:sp>
      <p:sp>
        <p:nvSpPr>
          <p:cNvPr id="62468" name="Rectangle 5"/>
          <p:cNvSpPr>
            <a:spLocks noGrp="1" noChangeArrowheads="1"/>
          </p:cNvSpPr>
          <p:nvPr>
            <p:ph type="ctrTitle"/>
          </p:nvPr>
        </p:nvSpPr>
        <p:spPr>
          <a:xfrm>
            <a:off x="0" y="838200"/>
            <a:ext cx="2743200" cy="1752600"/>
          </a:xfrm>
        </p:spPr>
        <p:txBody>
          <a:bodyPr/>
          <a:lstStyle/>
          <a:p>
            <a:pPr eaLnBrk="1" hangingPunct="1"/>
            <a:r>
              <a:rPr lang="en-US">
                <a:latin typeface="Times New Roman" charset="0"/>
                <a:ea typeface="ＭＳ Ｐゴシック" charset="0"/>
                <a:cs typeface="ＭＳ Ｐゴシック" charset="0"/>
              </a:rPr>
              <a:t>Thê-cô-a ở đâu?</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1000" fill="hold"/>
                                        <p:tgtEl>
                                          <p:spTgt spid="24579"/>
                                        </p:tgtEl>
                                        <p:attrNameLst>
                                          <p:attrName>ppt_w</p:attrName>
                                        </p:attrNameLst>
                                      </p:cBhvr>
                                      <p:tavLst>
                                        <p:tav tm="0">
                                          <p:val>
                                            <p:fltVal val="0"/>
                                          </p:val>
                                        </p:tav>
                                        <p:tav tm="100000">
                                          <p:val>
                                            <p:strVal val="#ppt_w"/>
                                          </p:val>
                                        </p:tav>
                                      </p:tavLst>
                                    </p:anim>
                                    <p:anim calcmode="lin" valueType="num">
                                      <p:cBhvr>
                                        <p:cTn id="8" dur="1000" fill="hold"/>
                                        <p:tgtEl>
                                          <p:spTgt spid="24579"/>
                                        </p:tgtEl>
                                        <p:attrNameLst>
                                          <p:attrName>ppt_h</p:attrName>
                                        </p:attrNameLst>
                                      </p:cBhvr>
                                      <p:tavLst>
                                        <p:tav tm="0">
                                          <p:val>
                                            <p:fltVal val="0"/>
                                          </p:val>
                                        </p:tav>
                                        <p:tav tm="100000">
                                          <p:val>
                                            <p:strVal val="#ppt_h"/>
                                          </p:val>
                                        </p:tav>
                                      </p:tavLst>
                                    </p:anim>
                                    <p:anim calcmode="lin" valueType="num">
                                      <p:cBhvr>
                                        <p:cTn id="9" dur="1000" fill="hold"/>
                                        <p:tgtEl>
                                          <p:spTgt spid="245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626" name="Rectangle 2" descr="Brown marble"/>
          <p:cNvSpPr>
            <a:spLocks noGrp="1" noChangeArrowheads="1"/>
          </p:cNvSpPr>
          <p:nvPr>
            <p:ph type="title"/>
          </p:nvPr>
        </p:nvSpPr>
        <p:spPr>
          <a:xfrm>
            <a:off x="685800" y="228600"/>
            <a:ext cx="7772400" cy="1143000"/>
          </a:xfrm>
          <a:blipFill dpi="0" rotWithShape="0">
            <a:blip r:embed="rId4"/>
            <a:srcRect/>
            <a:tile tx="0" ty="0" sx="100000" sy="100000" flip="none" algn="tl"/>
          </a:blipFill>
          <a:effectLst>
            <a:outerShdw blurRad="63500" dist="35921" dir="2700000" algn="ctr" rotWithShape="0">
              <a:schemeClr val="tx2">
                <a:alpha val="74997"/>
              </a:schemeClr>
            </a:outerShdw>
          </a:effectLst>
        </p:spPr>
        <p:txBody>
          <a:bodyPr/>
          <a:lstStyle/>
          <a:p>
            <a:pPr eaLnBrk="1" hangingPunct="1">
              <a:defRPr/>
            </a:pPr>
            <a:r>
              <a:rPr lang="en-US" b="1">
                <a:solidFill>
                  <a:schemeClr val="bg1"/>
                </a:solidFill>
                <a:latin typeface="Arial" charset="0"/>
                <a:ea typeface="ＭＳ Ｐゴシック" charset="0"/>
                <a:cs typeface="Arial" charset="0"/>
              </a:rPr>
              <a:t>Bối cảnh lịch sử</a:t>
            </a:r>
            <a:endParaRPr lang="en-GB">
              <a:solidFill>
                <a:schemeClr val="bg1"/>
              </a:solidFill>
              <a:latin typeface="Times New Roman" charset="0"/>
              <a:ea typeface="ＭＳ Ｐゴシック" charset="0"/>
              <a:cs typeface="Times New Roman" charset="0"/>
            </a:endParaRPr>
          </a:p>
        </p:txBody>
      </p:sp>
      <p:sp>
        <p:nvSpPr>
          <p:cNvPr id="26628" name="Text Box 4"/>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solidFill>
                  <a:schemeClr val="bg1"/>
                </a:solidFill>
                <a:latin typeface="Times New Roman" pitchFamily="19" charset="0"/>
                <a:ea typeface="+mn-ea"/>
                <a:cs typeface="+mn-cs"/>
              </a:rPr>
              <a:t>584</a:t>
            </a:r>
          </a:p>
        </p:txBody>
      </p:sp>
      <p:sp>
        <p:nvSpPr>
          <p:cNvPr id="26629" name="Rectangle 5"/>
          <p:cNvSpPr>
            <a:spLocks noChangeArrowheads="1"/>
          </p:cNvSpPr>
          <p:nvPr/>
        </p:nvSpPr>
        <p:spPr bwMode="auto">
          <a:xfrm>
            <a:off x="467544" y="1524000"/>
            <a:ext cx="8532440" cy="4800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Chức</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vụ</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và</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sứ</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điệp</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của</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một</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tiên</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tri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Hê-bơ-rơ</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được</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liên</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kết</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mật</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thiết</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với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những</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hoàn</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cảnh</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sống</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của</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dân</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chúng</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mà</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ông</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rao</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giảng</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cho</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và</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trong</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sách</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mốt</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điều</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này</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không</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phải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là</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một</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ngoại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lệ</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p>
          <a:p>
            <a:pPr marL="342900" indent="-342900">
              <a:spcBef>
                <a:spcPct val="20000"/>
              </a:spcBef>
              <a:buFontTx/>
              <a:buChar char="•"/>
            </a:pP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Israel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dưới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thời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II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Giê</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rô</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bô</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-am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có</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nền</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kinh</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tế</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thịnh</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vượng</a:t>
            </a:r>
            <a:endPar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endParaRPr>
          </a:p>
          <a:p>
            <a:pPr marL="342900" indent="-342900">
              <a:spcBef>
                <a:spcPct val="20000"/>
              </a:spcBef>
              <a:buFontTx/>
              <a:buChar char="•"/>
            </a:pPr>
            <a:r>
              <a:rPr lang="en-GB"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Nhưng</a:t>
            </a: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GB"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họ</a:t>
            </a: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GB"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ngược</a:t>
            </a: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GB"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đãi</a:t>
            </a: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GB"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giai</a:t>
            </a: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GB"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cấp</a:t>
            </a: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GB"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nông</a:t>
            </a: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GB"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dân</a:t>
            </a:r>
            <a:endPar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endParaRPr>
          </a:p>
          <a:p>
            <a:pPr marL="342900" indent="-342900">
              <a:spcBef>
                <a:spcPct val="20000"/>
              </a:spcBef>
              <a:buFontTx/>
              <a:buChar char="•"/>
            </a:pP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Hoàn</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cảnh</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xã</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hội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tại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Sa-ma-</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ri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ảnh</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hưởng</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tới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thói</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quen</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tôn</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r>
              <a:rPr lang="en-US" sz="3200" b="1" dirty="0" err="1">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giáo</a:t>
            </a: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 calcmode="lin" valueType="num">
                                      <p:cBhvr additive="base">
                                        <p:cTn id="7" dur="500" fill="hold"/>
                                        <p:tgtEl>
                                          <p:spTgt spid="266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9">
                                            <p:txEl>
                                              <p:pRg st="1" end="1"/>
                                            </p:txEl>
                                          </p:spTgt>
                                        </p:tgtEl>
                                        <p:attrNameLst>
                                          <p:attrName>style.visibility</p:attrName>
                                        </p:attrNameLst>
                                      </p:cBhvr>
                                      <p:to>
                                        <p:strVal val="visible"/>
                                      </p:to>
                                    </p:set>
                                    <p:anim calcmode="lin" valueType="num">
                                      <p:cBhvr additive="base">
                                        <p:cTn id="13" dur="500" fill="hold"/>
                                        <p:tgtEl>
                                          <p:spTgt spid="266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9">
                                            <p:txEl>
                                              <p:pRg st="2" end="2"/>
                                            </p:txEl>
                                          </p:spTgt>
                                        </p:tgtEl>
                                        <p:attrNameLst>
                                          <p:attrName>style.visibility</p:attrName>
                                        </p:attrNameLst>
                                      </p:cBhvr>
                                      <p:to>
                                        <p:strVal val="visible"/>
                                      </p:to>
                                    </p:set>
                                    <p:anim calcmode="lin" valueType="num">
                                      <p:cBhvr additive="base">
                                        <p:cTn id="19" dur="500" fill="hold"/>
                                        <p:tgtEl>
                                          <p:spTgt spid="2662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9">
                                            <p:txEl>
                                              <p:pRg st="3" end="3"/>
                                            </p:txEl>
                                          </p:spTgt>
                                        </p:tgtEl>
                                        <p:attrNameLst>
                                          <p:attrName>style.visibility</p:attrName>
                                        </p:attrNameLst>
                                      </p:cBhvr>
                                      <p:to>
                                        <p:strVal val="visible"/>
                                      </p:to>
                                    </p:set>
                                    <p:anim calcmode="lin" valueType="num">
                                      <p:cBhvr additive="base">
                                        <p:cTn id="25" dur="500" fill="hold"/>
                                        <p:tgtEl>
                                          <p:spTgt spid="2662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52400"/>
            <a:ext cx="7772400" cy="1143000"/>
          </a:xfrm>
          <a:noFill/>
          <a:ln>
            <a:noFill/>
          </a:ln>
        </p:spPr>
        <p:txBody>
          <a:bodyPr vert="horz" wrap="square" lIns="91440" tIns="45720" rIns="91440" bIns="45720" numCol="1" anchor="ctr" anchorCtr="0" compatLnSpc="1">
            <a:prstTxWarp prst="textNoShape">
              <a:avLst/>
            </a:prstTxWarp>
          </a:bodyPr>
          <a:lstStyle/>
          <a:p>
            <a:pPr eaLnBrk="1" hangingPunct="1"/>
            <a:r>
              <a:rPr lang="en-US" b="1">
                <a:solidFill>
                  <a:schemeClr val="bg1"/>
                </a:solidFill>
                <a:effectLst>
                  <a:glow rad="228600">
                    <a:schemeClr val="tx1"/>
                  </a:glow>
                </a:effectLst>
                <a:latin typeface="Arial" charset="0"/>
                <a:ea typeface="ＭＳ Ｐゴシック" charset="0"/>
                <a:cs typeface="Arial" charset="0"/>
              </a:rPr>
              <a:t>Đặc điểm</a:t>
            </a:r>
            <a:endParaRPr lang="en-GB" b="1">
              <a:solidFill>
                <a:schemeClr val="bg1"/>
              </a:solidFill>
              <a:effectLst>
                <a:glow rad="228600">
                  <a:schemeClr val="tx1"/>
                </a:glow>
              </a:effectLst>
              <a:latin typeface="Arial" charset="0"/>
              <a:ea typeface="ＭＳ Ｐゴシック" charset="0"/>
              <a:cs typeface="Arial" charset="0"/>
            </a:endParaRPr>
          </a:p>
        </p:txBody>
      </p:sp>
      <p:sp>
        <p:nvSpPr>
          <p:cNvPr id="22532" name="Text Box 4"/>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solidFill>
                  <a:schemeClr val="bg1"/>
                </a:solidFill>
                <a:latin typeface="Times New Roman" pitchFamily="19" charset="0"/>
                <a:ea typeface="+mn-ea"/>
                <a:cs typeface="+mn-cs"/>
              </a:rPr>
              <a:t>585</a:t>
            </a:r>
          </a:p>
        </p:txBody>
      </p:sp>
      <p:sp>
        <p:nvSpPr>
          <p:cNvPr id="22533" name="Rectangle 5"/>
          <p:cNvSpPr>
            <a:spLocks noChangeArrowheads="1"/>
          </p:cNvSpPr>
          <p:nvPr/>
        </p:nvSpPr>
        <p:spPr bwMode="auto">
          <a:xfrm>
            <a:off x="228600" y="12954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spcBef>
                <a:spcPct val="20000"/>
              </a:spcBef>
              <a:buFont typeface="+mj-lt"/>
              <a:buAutoNum type="alphaUcPeriod"/>
            </a:pPr>
            <a:r>
              <a:rPr lang="en-US" sz="3200" b="1" dirty="0" err="1">
                <a:solidFill>
                  <a:schemeClr val="bg1"/>
                </a:solidFill>
                <a:effectLst>
                  <a:glow rad="228600">
                    <a:schemeClr val="tx1"/>
                  </a:glow>
                </a:effectLst>
                <a:latin typeface="Arial" charset="0"/>
                <a:cs typeface="Times New Roman" charset="0"/>
              </a:rPr>
              <a:t>Mang</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tính</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tiêu</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cực</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nhất</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trong</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các</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tiên</a:t>
            </a:r>
            <a:r>
              <a:rPr lang="en-US" sz="3200" b="1" dirty="0">
                <a:solidFill>
                  <a:schemeClr val="bg1"/>
                </a:solidFill>
                <a:effectLst>
                  <a:glow rad="228600">
                    <a:schemeClr val="tx1"/>
                  </a:glow>
                </a:effectLst>
                <a:latin typeface="Arial" charset="0"/>
                <a:cs typeface="Times New Roman" charset="0"/>
              </a:rPr>
              <a:t> tri, </a:t>
            </a:r>
            <a:r>
              <a:rPr lang="en-US" sz="3200" b="1" dirty="0" err="1">
                <a:solidFill>
                  <a:schemeClr val="bg1"/>
                </a:solidFill>
                <a:effectLst>
                  <a:glow rad="228600">
                    <a:schemeClr val="tx1"/>
                  </a:glow>
                </a:effectLst>
                <a:latin typeface="Arial" charset="0"/>
                <a:cs typeface="Times New Roman" charset="0"/>
              </a:rPr>
              <a:t>chỉ</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có</a:t>
            </a:r>
            <a:r>
              <a:rPr lang="en-US" sz="3200" b="1" dirty="0">
                <a:solidFill>
                  <a:schemeClr val="bg1"/>
                </a:solidFill>
                <a:effectLst>
                  <a:glow rad="228600">
                    <a:schemeClr val="tx1"/>
                  </a:glow>
                </a:effectLst>
                <a:latin typeface="Arial" charset="0"/>
                <a:cs typeface="Times New Roman" charset="0"/>
              </a:rPr>
              <a:t> 8 </a:t>
            </a:r>
            <a:r>
              <a:rPr lang="en-US" sz="3200" b="1" dirty="0" err="1">
                <a:solidFill>
                  <a:schemeClr val="bg1"/>
                </a:solidFill>
                <a:effectLst>
                  <a:glow rad="228600">
                    <a:schemeClr val="tx1"/>
                  </a:glow>
                </a:effectLst>
                <a:latin typeface="Arial" charset="0"/>
                <a:cs typeface="Times New Roman" charset="0"/>
              </a:rPr>
              <a:t>câu</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tích</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cực</a:t>
            </a:r>
            <a:r>
              <a:rPr lang="en-GB" sz="3200" b="1" dirty="0">
                <a:solidFill>
                  <a:schemeClr val="bg1"/>
                </a:solidFill>
                <a:effectLst>
                  <a:glow rad="228600">
                    <a:schemeClr val="tx1"/>
                  </a:glow>
                </a:effectLst>
                <a:latin typeface="Arial" charset="0"/>
                <a:cs typeface="Times New Roman" charset="0"/>
              </a:rPr>
              <a:t> (9:8-15)</a:t>
            </a:r>
          </a:p>
          <a:p>
            <a:pPr marL="514350" indent="-514350">
              <a:spcBef>
                <a:spcPct val="20000"/>
              </a:spcBef>
              <a:buFont typeface="+mj-lt"/>
              <a:buAutoNum type="alphaUcPeriod"/>
            </a:pPr>
            <a:r>
              <a:rPr lang="en-US" sz="3200" b="1" dirty="0" err="1">
                <a:solidFill>
                  <a:schemeClr val="bg1"/>
                </a:solidFill>
                <a:effectLst>
                  <a:glow rad="228600">
                    <a:schemeClr val="tx1"/>
                  </a:glow>
                </a:effectLst>
                <a:latin typeface="Arial" charset="0"/>
                <a:cs typeface="Times New Roman" charset="0"/>
              </a:rPr>
              <a:t>Ngôn</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ngữ</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thẳng</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thừng</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như</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của</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dân</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buôn</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bán</a:t>
            </a:r>
            <a:endParaRPr lang="en-US" sz="3200" b="1" dirty="0">
              <a:solidFill>
                <a:schemeClr val="bg1"/>
              </a:solidFill>
              <a:effectLst>
                <a:glow rad="228600">
                  <a:schemeClr val="tx1"/>
                </a:glow>
              </a:effectLst>
              <a:latin typeface="Arial" charset="0"/>
              <a:cs typeface="Times New Roman" charset="0"/>
            </a:endParaRPr>
          </a:p>
          <a:p>
            <a:pPr marL="514350" indent="-514350">
              <a:spcBef>
                <a:spcPct val="20000"/>
              </a:spcBef>
              <a:buFont typeface="+mj-lt"/>
              <a:buAutoNum type="alphaUcPeriod"/>
            </a:pPr>
            <a:r>
              <a:rPr lang="en-US" sz="3200" b="1" dirty="0" err="1">
                <a:solidFill>
                  <a:schemeClr val="bg1"/>
                </a:solidFill>
                <a:effectLst>
                  <a:glow rad="228600">
                    <a:schemeClr val="tx1"/>
                  </a:glow>
                </a:effectLst>
                <a:latin typeface="Arial" charset="0"/>
                <a:cs typeface="Times New Roman" charset="0"/>
              </a:rPr>
              <a:t>Tiên</a:t>
            </a:r>
            <a:r>
              <a:rPr lang="en-US" sz="3200" b="1" dirty="0">
                <a:solidFill>
                  <a:schemeClr val="bg1"/>
                </a:solidFill>
                <a:effectLst>
                  <a:glow rad="228600">
                    <a:schemeClr val="tx1"/>
                  </a:glow>
                </a:effectLst>
                <a:latin typeface="Arial" charset="0"/>
                <a:cs typeface="Times New Roman" charset="0"/>
              </a:rPr>
              <a:t> tri </a:t>
            </a:r>
            <a:r>
              <a:rPr lang="en-US" sz="3200" b="1" dirty="0" err="1">
                <a:solidFill>
                  <a:schemeClr val="bg1"/>
                </a:solidFill>
                <a:effectLst>
                  <a:glow rad="228600">
                    <a:schemeClr val="tx1"/>
                  </a:glow>
                </a:effectLst>
                <a:latin typeface="Arial" charset="0"/>
                <a:cs typeface="Times New Roman" charset="0"/>
              </a:rPr>
              <a:t>đầu</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tiên</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không</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chỉ</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lên</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án</a:t>
            </a:r>
            <a:r>
              <a:rPr lang="en-US" sz="3200" b="1" dirty="0">
                <a:solidFill>
                  <a:schemeClr val="bg1"/>
                </a:solidFill>
                <a:effectLst>
                  <a:glow rad="228600">
                    <a:schemeClr val="tx1"/>
                  </a:glow>
                </a:effectLst>
                <a:latin typeface="Arial" charset="0"/>
                <a:cs typeface="Times New Roman" charset="0"/>
              </a:rPr>
              <a:t> Israel </a:t>
            </a:r>
            <a:r>
              <a:rPr lang="en-US" sz="3200" b="1" dirty="0" err="1">
                <a:solidFill>
                  <a:schemeClr val="bg1"/>
                </a:solidFill>
                <a:effectLst>
                  <a:glow rad="228600">
                    <a:schemeClr val="tx1"/>
                  </a:glow>
                </a:effectLst>
                <a:latin typeface="Arial" charset="0"/>
                <a:cs typeface="Times New Roman" charset="0"/>
              </a:rPr>
              <a:t>và</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Giu-đa</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nhưng</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cũng</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cho</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các</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nước</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lân</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cận</a:t>
            </a:r>
            <a:endParaRPr lang="en-US" sz="3200" b="1" dirty="0">
              <a:solidFill>
                <a:schemeClr val="bg1"/>
              </a:solidFill>
              <a:effectLst>
                <a:glow rad="228600">
                  <a:schemeClr val="tx1"/>
                </a:glow>
              </a:effectLst>
              <a:latin typeface="Arial" charset="0"/>
              <a:cs typeface="Times New Roman" charset="0"/>
            </a:endParaRPr>
          </a:p>
          <a:p>
            <a:pPr marL="514350" indent="-514350">
              <a:spcBef>
                <a:spcPct val="20000"/>
              </a:spcBef>
              <a:buFont typeface="+mj-lt"/>
              <a:buAutoNum type="alphaUcPeriod"/>
            </a:pPr>
            <a:r>
              <a:rPr lang="en-US" sz="3200" b="1" dirty="0" err="1">
                <a:solidFill>
                  <a:schemeClr val="bg1"/>
                </a:solidFill>
                <a:effectLst>
                  <a:glow rad="228600">
                    <a:schemeClr val="tx1"/>
                  </a:glow>
                </a:effectLst>
                <a:latin typeface="Arial" charset="0"/>
                <a:cs typeface="Times New Roman" charset="0"/>
              </a:rPr>
              <a:t>Một</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đối</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tượng</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nghiên</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cứu</a:t>
            </a:r>
            <a:r>
              <a:rPr lang="en-US" sz="3200" b="1" dirty="0">
                <a:solidFill>
                  <a:schemeClr val="bg1"/>
                </a:solidFill>
                <a:effectLst>
                  <a:glow rad="228600">
                    <a:schemeClr val="tx1"/>
                  </a:glow>
                </a:effectLst>
                <a:latin typeface="Arial" charset="0"/>
                <a:cs typeface="Times New Roman" charset="0"/>
              </a:rPr>
              <a:t> </a:t>
            </a:r>
            <a:r>
              <a:rPr lang="en-US" sz="3200" b="1" dirty="0" err="1">
                <a:solidFill>
                  <a:schemeClr val="bg1"/>
                </a:solidFill>
                <a:effectLst>
                  <a:glow rad="228600">
                    <a:schemeClr val="tx1"/>
                  </a:glow>
                </a:effectLst>
                <a:latin typeface="Arial" charset="0"/>
                <a:cs typeface="Times New Roman" charset="0"/>
              </a:rPr>
              <a:t>nhiều</a:t>
            </a:r>
            <a:r>
              <a:rPr lang="en-GB" sz="3200" b="1" dirty="0">
                <a:solidFill>
                  <a:schemeClr val="bg1"/>
                </a:solidFill>
                <a:effectLst>
                  <a:glow rad="228600">
                    <a:schemeClr val="tx1"/>
                  </a:glow>
                </a:effectLst>
                <a:latin typeface="Arial" charset="0"/>
                <a:cs typeface="Times New Roman" charset="0"/>
              </a:rPr>
              <a:t> (60 </a:t>
            </a:r>
            <a:r>
              <a:rPr lang="en-GB" sz="3200" b="1" dirty="0" err="1">
                <a:solidFill>
                  <a:schemeClr val="bg1"/>
                </a:solidFill>
                <a:effectLst>
                  <a:glow rad="228600">
                    <a:schemeClr val="tx1"/>
                  </a:glow>
                </a:effectLst>
                <a:latin typeface="Arial" charset="0"/>
                <a:cs typeface="Times New Roman" charset="0"/>
              </a:rPr>
              <a:t>sách</a:t>
            </a:r>
            <a:r>
              <a:rPr lang="en-GB" sz="3200" b="1" dirty="0">
                <a:solidFill>
                  <a:schemeClr val="bg1"/>
                </a:solidFill>
                <a:effectLst>
                  <a:glow rad="228600">
                    <a:schemeClr val="tx1"/>
                  </a:glow>
                </a:effectLst>
                <a:latin typeface="Arial" charset="0"/>
                <a:cs typeface="Times New Roman" charset="0"/>
              </a:rPr>
              <a:t> </a:t>
            </a:r>
            <a:r>
              <a:rPr lang="en-GB" sz="3200" b="1" dirty="0" err="1">
                <a:solidFill>
                  <a:schemeClr val="bg1"/>
                </a:solidFill>
                <a:effectLst>
                  <a:glow rad="228600">
                    <a:schemeClr val="tx1"/>
                  </a:glow>
                </a:effectLst>
                <a:latin typeface="Arial" charset="0"/>
                <a:cs typeface="Times New Roman" charset="0"/>
              </a:rPr>
              <a:t>giải</a:t>
            </a:r>
            <a:r>
              <a:rPr lang="en-GB" sz="3200" b="1" dirty="0">
                <a:solidFill>
                  <a:schemeClr val="bg1"/>
                </a:solidFill>
                <a:effectLst>
                  <a:glow rad="228600">
                    <a:schemeClr val="tx1"/>
                  </a:glow>
                </a:effectLst>
                <a:latin typeface="Arial" charset="0"/>
                <a:cs typeface="Times New Roman" charset="0"/>
              </a:rPr>
              <a:t> </a:t>
            </a:r>
            <a:r>
              <a:rPr lang="en-GB" sz="3200" b="1" dirty="0" err="1">
                <a:solidFill>
                  <a:schemeClr val="bg1"/>
                </a:solidFill>
                <a:effectLst>
                  <a:glow rad="228600">
                    <a:schemeClr val="tx1"/>
                  </a:glow>
                </a:effectLst>
                <a:latin typeface="Arial" charset="0"/>
                <a:cs typeface="Times New Roman" charset="0"/>
              </a:rPr>
              <a:t>kinh</a:t>
            </a:r>
            <a:r>
              <a:rPr lang="en-GB" sz="3200" b="1" dirty="0">
                <a:solidFill>
                  <a:schemeClr val="bg1"/>
                </a:solidFill>
                <a:effectLst>
                  <a:glow rad="228600">
                    <a:schemeClr val="tx1"/>
                  </a:glow>
                </a:effectLst>
                <a:latin typeface="Arial" charset="0"/>
                <a:cs typeface="Times New Roman" charset="0"/>
              </a:rPr>
              <a:t> </a:t>
            </a:r>
            <a:r>
              <a:rPr lang="en-GB" sz="3200" b="1" dirty="0" err="1">
                <a:solidFill>
                  <a:schemeClr val="bg1"/>
                </a:solidFill>
                <a:effectLst>
                  <a:glow rad="228600">
                    <a:schemeClr val="tx1"/>
                  </a:glow>
                </a:effectLst>
                <a:latin typeface="Arial" charset="0"/>
                <a:cs typeface="Times New Roman" charset="0"/>
              </a:rPr>
              <a:t>khác</a:t>
            </a:r>
            <a:r>
              <a:rPr lang="en-GB" sz="3200" b="1" dirty="0">
                <a:solidFill>
                  <a:schemeClr val="bg1"/>
                </a:solidFill>
                <a:effectLst>
                  <a:glow rad="228600">
                    <a:schemeClr val="tx1"/>
                  </a:glow>
                </a:effectLst>
                <a:latin typeface="Arial" charset="0"/>
                <a:cs typeface="Times New Roman" charset="0"/>
              </a:rPr>
              <a:t> </a:t>
            </a:r>
            <a:r>
              <a:rPr lang="en-GB" sz="3200" b="1" dirty="0" err="1">
                <a:solidFill>
                  <a:schemeClr val="bg1"/>
                </a:solidFill>
                <a:effectLst>
                  <a:glow rad="228600">
                    <a:schemeClr val="tx1"/>
                  </a:glow>
                </a:effectLst>
                <a:latin typeface="Arial" charset="0"/>
                <a:cs typeface="Times New Roman" charset="0"/>
              </a:rPr>
              <a:t>nhau</a:t>
            </a:r>
            <a:r>
              <a:rPr lang="en-US" sz="3200" b="1" dirty="0">
                <a:solidFill>
                  <a:schemeClr val="bg1"/>
                </a:solidFill>
                <a:effectLst>
                  <a:glow rad="228600">
                    <a:schemeClr val="tx1"/>
                  </a:glow>
                </a:effectLst>
                <a:latin typeface="Arial" charset="0"/>
                <a:cs typeface="Times New Roman" charset="0"/>
              </a:rPr>
              <a:t>)</a:t>
            </a:r>
            <a:endParaRPr lang="en-GB" sz="3200" b="1" dirty="0">
              <a:solidFill>
                <a:schemeClr val="bg1"/>
              </a:solidFill>
              <a:effectLst>
                <a:glow rad="228600">
                  <a:schemeClr val="tx1"/>
                </a:glow>
              </a:effectLst>
              <a:latin typeface="Arial"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13" descr="j02403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33400"/>
            <a:ext cx="207486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8611" name="Object 2"/>
          <p:cNvGraphicFramePr>
            <a:graphicFrameLocks noChangeAspect="1"/>
          </p:cNvGraphicFramePr>
          <p:nvPr/>
        </p:nvGraphicFramePr>
        <p:xfrm>
          <a:off x="0" y="0"/>
          <a:ext cx="9448800" cy="6858000"/>
        </p:xfrm>
        <a:graphic>
          <a:graphicData uri="http://schemas.openxmlformats.org/presentationml/2006/ole">
            <mc:AlternateContent xmlns:mc="http://schemas.openxmlformats.org/markup-compatibility/2006">
              <mc:Choice xmlns:v="urn:schemas-microsoft-com:vml" Requires="v">
                <p:oleObj spid="_x0000_s68644" name="Photo Editor Photo" r:id="rId5" imgW="6447619" imgH="7059010" progId="MSPhotoEd.3">
                  <p:embed/>
                </p:oleObj>
              </mc:Choice>
              <mc:Fallback>
                <p:oleObj name="Photo Editor Photo" r:id="rId5" imgW="6447619" imgH="7059010"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l="4445" t="3951" r="3703" b="7161"/>
                      <a:stretch>
                        <a:fillRect/>
                      </a:stretch>
                    </p:blipFill>
                    <p:spPr bwMode="auto">
                      <a:xfrm>
                        <a:off x="0" y="0"/>
                        <a:ext cx="9448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8612" name="Rectangle 24"/>
          <p:cNvSpPr>
            <a:spLocks noGrp="1" noChangeArrowheads="1"/>
          </p:cNvSpPr>
          <p:nvPr>
            <p:ph type="title" idx="4294967295"/>
          </p:nvPr>
        </p:nvSpPr>
        <p:spPr>
          <a:xfrm>
            <a:off x="0" y="0"/>
            <a:ext cx="3581400" cy="2530475"/>
          </a:xfrm>
          <a:solidFill>
            <a:srgbClr val="0000CC"/>
          </a:solidFill>
        </p:spPr>
        <p:txBody>
          <a:bodyPr anchor="t">
            <a:spAutoFit/>
          </a:bodyPr>
          <a:lstStyle/>
          <a:p>
            <a:pPr algn="l" eaLnBrk="1" hangingPunct="1">
              <a:spcBef>
                <a:spcPct val="50000"/>
              </a:spcBef>
            </a:pPr>
            <a:r>
              <a:rPr lang="en-US" sz="4000">
                <a:solidFill>
                  <a:schemeClr val="bg1"/>
                </a:solidFill>
                <a:latin typeface="Arial" charset="0"/>
                <a:ea typeface="ＭＳ Ｐゴシック" charset="0"/>
                <a:cs typeface="ＭＳ Ｐゴシック" charset="0"/>
              </a:rPr>
              <a:t>Sự đoán phạt nghịch cùng các dân tộc (Am 1-2)</a:t>
            </a:r>
          </a:p>
        </p:txBody>
      </p:sp>
      <p:pic>
        <p:nvPicPr>
          <p:cNvPr id="19468" name="Picture 12" descr="j0235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295400"/>
            <a:ext cx="14335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descr="j034585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4343400"/>
            <a:ext cx="13462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5"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0"/>
            <a:ext cx="1295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6"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4437063"/>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7"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457200"/>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8"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505200"/>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19"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4953000"/>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20"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4419600"/>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21"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3001963"/>
            <a:ext cx="12954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8" name="Text Box 22"/>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latin typeface="Times New Roman" pitchFamily="19" charset="0"/>
                <a:ea typeface="+mn-ea"/>
                <a:cs typeface="+mn-cs"/>
              </a:rPr>
              <a:t>591</a:t>
            </a:r>
          </a:p>
        </p:txBody>
      </p:sp>
      <p:pic>
        <p:nvPicPr>
          <p:cNvPr id="19479" name="Picture 23" descr="j03500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6067425"/>
            <a:ext cx="1066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468"/>
                                        </p:tgtEl>
                                        <p:attrNameLst>
                                          <p:attrName>style.visibility</p:attrName>
                                        </p:attrNameLst>
                                      </p:cBhvr>
                                      <p:to>
                                        <p:strVal val="visible"/>
                                      </p:to>
                                    </p:set>
                                    <p:anim calcmode="lin" valueType="num">
                                      <p:cBhvr>
                                        <p:cTn id="7" dur="500" fill="hold"/>
                                        <p:tgtEl>
                                          <p:spTgt spid="19468"/>
                                        </p:tgtEl>
                                        <p:attrNameLst>
                                          <p:attrName>ppt_w</p:attrName>
                                        </p:attrNameLst>
                                      </p:cBhvr>
                                      <p:tavLst>
                                        <p:tav tm="0">
                                          <p:val>
                                            <p:fltVal val="0"/>
                                          </p:val>
                                        </p:tav>
                                        <p:tav tm="100000">
                                          <p:val>
                                            <p:strVal val="#ppt_w"/>
                                          </p:val>
                                        </p:tav>
                                      </p:tavLst>
                                    </p:anim>
                                    <p:anim calcmode="lin" valueType="num">
                                      <p:cBhvr>
                                        <p:cTn id="8" dur="500" fill="hold"/>
                                        <p:tgtEl>
                                          <p:spTgt spid="19468"/>
                                        </p:tgtEl>
                                        <p:attrNameLst>
                                          <p:attrName>ppt_h</p:attrName>
                                        </p:attrNameLst>
                                      </p:cBhvr>
                                      <p:tavLst>
                                        <p:tav tm="0">
                                          <p:val>
                                            <p:fltVal val="0"/>
                                          </p:val>
                                        </p:tav>
                                        <p:tav tm="100000">
                                          <p:val>
                                            <p:strVal val="#ppt_h"/>
                                          </p:val>
                                        </p:tav>
                                      </p:tavLst>
                                    </p:anim>
                                    <p:anim calcmode="lin" valueType="num">
                                      <p:cBhvr>
                                        <p:cTn id="9" dur="500" fill="hold"/>
                                        <p:tgtEl>
                                          <p:spTgt spid="19468"/>
                                        </p:tgtEl>
                                        <p:attrNameLst>
                                          <p:attrName>style.rotation</p:attrName>
                                        </p:attrNameLst>
                                      </p:cBhvr>
                                      <p:tavLst>
                                        <p:tav tm="0">
                                          <p:val>
                                            <p:fltVal val="360"/>
                                          </p:val>
                                        </p:tav>
                                        <p:tav tm="100000">
                                          <p:val>
                                            <p:fltVal val="0"/>
                                          </p:val>
                                        </p:tav>
                                      </p:tavLst>
                                    </p:anim>
                                    <p:animEffect transition="in" filter="fade">
                                      <p:cBhvr>
                                        <p:cTn id="10" dur="500"/>
                                        <p:tgtEl>
                                          <p:spTgt spid="194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9470"/>
                                        </p:tgtEl>
                                        <p:attrNameLst>
                                          <p:attrName>style.visibility</p:attrName>
                                        </p:attrNameLst>
                                      </p:cBhvr>
                                      <p:to>
                                        <p:strVal val="visible"/>
                                      </p:to>
                                    </p:set>
                                    <p:anim calcmode="lin" valueType="num">
                                      <p:cBhvr>
                                        <p:cTn id="15" dur="1000" fill="hold"/>
                                        <p:tgtEl>
                                          <p:spTgt spid="19470"/>
                                        </p:tgtEl>
                                        <p:attrNameLst>
                                          <p:attrName>ppt_w</p:attrName>
                                        </p:attrNameLst>
                                      </p:cBhvr>
                                      <p:tavLst>
                                        <p:tav tm="0">
                                          <p:val>
                                            <p:strVal val="#ppt_w+.3"/>
                                          </p:val>
                                        </p:tav>
                                        <p:tav tm="100000">
                                          <p:val>
                                            <p:strVal val="#ppt_w"/>
                                          </p:val>
                                        </p:tav>
                                      </p:tavLst>
                                    </p:anim>
                                    <p:anim calcmode="lin" valueType="num">
                                      <p:cBhvr>
                                        <p:cTn id="16" dur="1000" fill="hold"/>
                                        <p:tgtEl>
                                          <p:spTgt spid="19470"/>
                                        </p:tgtEl>
                                        <p:attrNameLst>
                                          <p:attrName>ppt_h</p:attrName>
                                        </p:attrNameLst>
                                      </p:cBhvr>
                                      <p:tavLst>
                                        <p:tav tm="0">
                                          <p:val>
                                            <p:strVal val="#ppt_h"/>
                                          </p:val>
                                        </p:tav>
                                        <p:tav tm="100000">
                                          <p:val>
                                            <p:strVal val="#ppt_h"/>
                                          </p:val>
                                        </p:tav>
                                      </p:tavLst>
                                    </p:anim>
                                    <p:animEffect transition="in" filter="fade">
                                      <p:cBhvr>
                                        <p:cTn id="17" dur="1000"/>
                                        <p:tgtEl>
                                          <p:spTgt spid="194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entr" presetSubtype="0" fill="hold" nodeType="clickEffect">
                                  <p:stCondLst>
                                    <p:cond delay="0"/>
                                  </p:stCondLst>
                                  <p:childTnLst>
                                    <p:set>
                                      <p:cBhvr>
                                        <p:cTn id="21" dur="1" fill="hold">
                                          <p:stCondLst>
                                            <p:cond delay="0"/>
                                          </p:stCondLst>
                                        </p:cTn>
                                        <p:tgtEl>
                                          <p:spTgt spid="19471"/>
                                        </p:tgtEl>
                                        <p:attrNameLst>
                                          <p:attrName>style.visibility</p:attrName>
                                        </p:attrNameLst>
                                      </p:cBhvr>
                                      <p:to>
                                        <p:strVal val="visible"/>
                                      </p:to>
                                    </p:set>
                                    <p:animEffect transition="in" filter="fade">
                                      <p:cBhvr>
                                        <p:cTn id="22" dur="2000"/>
                                        <p:tgtEl>
                                          <p:spTgt spid="19471"/>
                                        </p:tgtEl>
                                      </p:cBhvr>
                                    </p:animEffect>
                                    <p:anim calcmode="lin" valueType="num">
                                      <p:cBhvr>
                                        <p:cTn id="23" dur="2000" fill="hold"/>
                                        <p:tgtEl>
                                          <p:spTgt spid="19471"/>
                                        </p:tgtEl>
                                        <p:attrNameLst>
                                          <p:attrName>style.rotation</p:attrName>
                                        </p:attrNameLst>
                                      </p:cBhvr>
                                      <p:tavLst>
                                        <p:tav tm="0">
                                          <p:val>
                                            <p:fltVal val="720"/>
                                          </p:val>
                                        </p:tav>
                                        <p:tav tm="100000">
                                          <p:val>
                                            <p:fltVal val="0"/>
                                          </p:val>
                                        </p:tav>
                                      </p:tavLst>
                                    </p:anim>
                                    <p:anim calcmode="lin" valueType="num">
                                      <p:cBhvr>
                                        <p:cTn id="24" dur="2000" fill="hold"/>
                                        <p:tgtEl>
                                          <p:spTgt spid="19471"/>
                                        </p:tgtEl>
                                        <p:attrNameLst>
                                          <p:attrName>ppt_h</p:attrName>
                                        </p:attrNameLst>
                                      </p:cBhvr>
                                      <p:tavLst>
                                        <p:tav tm="0">
                                          <p:val>
                                            <p:fltVal val="0"/>
                                          </p:val>
                                        </p:tav>
                                        <p:tav tm="100000">
                                          <p:val>
                                            <p:strVal val="#ppt_h"/>
                                          </p:val>
                                        </p:tav>
                                      </p:tavLst>
                                    </p:anim>
                                    <p:anim calcmode="lin" valueType="num">
                                      <p:cBhvr>
                                        <p:cTn id="25" dur="2000" fill="hold"/>
                                        <p:tgtEl>
                                          <p:spTgt spid="19471"/>
                                        </p:tgtEl>
                                        <p:attrNameLst>
                                          <p:attrName>ppt_w</p:attrName>
                                        </p:attrNameLst>
                                      </p:cBhvr>
                                      <p:tavLst>
                                        <p:tav tm="0">
                                          <p:val>
                                            <p:fltVal val="0"/>
                                          </p:val>
                                        </p:tav>
                                        <p:tav tm="100000">
                                          <p:val>
                                            <p:strVal val="#ppt_w"/>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9472"/>
                                        </p:tgtEl>
                                        <p:attrNameLst>
                                          <p:attrName>style.visibility</p:attrName>
                                        </p:attrNameLst>
                                      </p:cBhvr>
                                      <p:to>
                                        <p:strVal val="visible"/>
                                      </p:to>
                                    </p:set>
                                    <p:anim calcmode="lin" valueType="num">
                                      <p:cBhvr>
                                        <p:cTn id="30" dur="1000" fill="hold"/>
                                        <p:tgtEl>
                                          <p:spTgt spid="19472"/>
                                        </p:tgtEl>
                                        <p:attrNameLst>
                                          <p:attrName>ppt_w</p:attrName>
                                        </p:attrNameLst>
                                      </p:cBhvr>
                                      <p:tavLst>
                                        <p:tav tm="0">
                                          <p:val>
                                            <p:fltVal val="0"/>
                                          </p:val>
                                        </p:tav>
                                        <p:tav tm="100000">
                                          <p:val>
                                            <p:strVal val="#ppt_w"/>
                                          </p:val>
                                        </p:tav>
                                      </p:tavLst>
                                    </p:anim>
                                    <p:anim calcmode="lin" valueType="num">
                                      <p:cBhvr>
                                        <p:cTn id="31" dur="1000" fill="hold"/>
                                        <p:tgtEl>
                                          <p:spTgt spid="19472"/>
                                        </p:tgtEl>
                                        <p:attrNameLst>
                                          <p:attrName>ppt_h</p:attrName>
                                        </p:attrNameLst>
                                      </p:cBhvr>
                                      <p:tavLst>
                                        <p:tav tm="0">
                                          <p:val>
                                            <p:fltVal val="0"/>
                                          </p:val>
                                        </p:tav>
                                        <p:tav tm="100000">
                                          <p:val>
                                            <p:strVal val="#ppt_h"/>
                                          </p:val>
                                        </p:tav>
                                      </p:tavLst>
                                    </p:anim>
                                    <p:anim calcmode="lin" valueType="num">
                                      <p:cBhvr>
                                        <p:cTn id="32" dur="1000" fill="hold"/>
                                        <p:tgtEl>
                                          <p:spTgt spid="19472"/>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94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19473"/>
                                        </p:tgtEl>
                                        <p:attrNameLst>
                                          <p:attrName>style.visibility</p:attrName>
                                        </p:attrNameLst>
                                      </p:cBhvr>
                                      <p:to>
                                        <p:strVal val="visible"/>
                                      </p:to>
                                    </p:set>
                                    <p:anim calcmode="lin" valueType="num">
                                      <p:cBhvr>
                                        <p:cTn id="38" dur="1000" fill="hold"/>
                                        <p:tgtEl>
                                          <p:spTgt spid="19473"/>
                                        </p:tgtEl>
                                        <p:attrNameLst>
                                          <p:attrName>ppt_w</p:attrName>
                                        </p:attrNameLst>
                                      </p:cBhvr>
                                      <p:tavLst>
                                        <p:tav tm="0">
                                          <p:val>
                                            <p:strVal val="#ppt_w*0.70"/>
                                          </p:val>
                                        </p:tav>
                                        <p:tav tm="100000">
                                          <p:val>
                                            <p:strVal val="#ppt_w"/>
                                          </p:val>
                                        </p:tav>
                                      </p:tavLst>
                                    </p:anim>
                                    <p:anim calcmode="lin" valueType="num">
                                      <p:cBhvr>
                                        <p:cTn id="39" dur="1000" fill="hold"/>
                                        <p:tgtEl>
                                          <p:spTgt spid="19473"/>
                                        </p:tgtEl>
                                        <p:attrNameLst>
                                          <p:attrName>ppt_h</p:attrName>
                                        </p:attrNameLst>
                                      </p:cBhvr>
                                      <p:tavLst>
                                        <p:tav tm="0">
                                          <p:val>
                                            <p:strVal val="#ppt_h"/>
                                          </p:val>
                                        </p:tav>
                                        <p:tav tm="100000">
                                          <p:val>
                                            <p:strVal val="#ppt_h"/>
                                          </p:val>
                                        </p:tav>
                                      </p:tavLst>
                                    </p:anim>
                                    <p:animEffect transition="in" filter="fade">
                                      <p:cBhvr>
                                        <p:cTn id="40" dur="1000"/>
                                        <p:tgtEl>
                                          <p:spTgt spid="1947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0" presetClass="entr" presetSubtype="0" fill="hold" nodeType="clickEffect">
                                  <p:stCondLst>
                                    <p:cond delay="0"/>
                                  </p:stCondLst>
                                  <p:childTnLst>
                                    <p:set>
                                      <p:cBhvr>
                                        <p:cTn id="44" dur="1" fill="hold">
                                          <p:stCondLst>
                                            <p:cond delay="0"/>
                                          </p:stCondLst>
                                        </p:cTn>
                                        <p:tgtEl>
                                          <p:spTgt spid="19479"/>
                                        </p:tgtEl>
                                        <p:attrNameLst>
                                          <p:attrName>style.visibility</p:attrName>
                                        </p:attrNameLst>
                                      </p:cBhvr>
                                      <p:to>
                                        <p:strVal val="visible"/>
                                      </p:to>
                                    </p:set>
                                    <p:animEffect transition="in" filter="fade">
                                      <p:cBhvr>
                                        <p:cTn id="45" dur="800" decel="100000"/>
                                        <p:tgtEl>
                                          <p:spTgt spid="19479"/>
                                        </p:tgtEl>
                                      </p:cBhvr>
                                    </p:animEffect>
                                    <p:anim calcmode="lin" valueType="num">
                                      <p:cBhvr>
                                        <p:cTn id="46" dur="800" decel="100000" fill="hold"/>
                                        <p:tgtEl>
                                          <p:spTgt spid="19479"/>
                                        </p:tgtEl>
                                        <p:attrNameLst>
                                          <p:attrName>style.rotation</p:attrName>
                                        </p:attrNameLst>
                                      </p:cBhvr>
                                      <p:tavLst>
                                        <p:tav tm="0">
                                          <p:val>
                                            <p:fltVal val="-90"/>
                                          </p:val>
                                        </p:tav>
                                        <p:tav tm="100000">
                                          <p:val>
                                            <p:fltVal val="0"/>
                                          </p:val>
                                        </p:tav>
                                      </p:tavLst>
                                    </p:anim>
                                    <p:anim calcmode="lin" valueType="num">
                                      <p:cBhvr>
                                        <p:cTn id="47" dur="800" decel="100000" fill="hold"/>
                                        <p:tgtEl>
                                          <p:spTgt spid="19479"/>
                                        </p:tgtEl>
                                        <p:attrNameLst>
                                          <p:attrName>ppt_x</p:attrName>
                                        </p:attrNameLst>
                                      </p:cBhvr>
                                      <p:tavLst>
                                        <p:tav tm="0">
                                          <p:val>
                                            <p:strVal val="#ppt_x+0.4"/>
                                          </p:val>
                                        </p:tav>
                                        <p:tav tm="100000">
                                          <p:val>
                                            <p:strVal val="#ppt_x-0.05"/>
                                          </p:val>
                                        </p:tav>
                                      </p:tavLst>
                                    </p:anim>
                                    <p:anim calcmode="lin" valueType="num">
                                      <p:cBhvr>
                                        <p:cTn id="48" dur="800" decel="100000" fill="hold"/>
                                        <p:tgtEl>
                                          <p:spTgt spid="1947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947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9479"/>
                                        </p:tgtEl>
                                        <p:attrNameLst>
                                          <p:attrName>ppt_y</p:attrName>
                                        </p:attrNameLst>
                                      </p:cBhvr>
                                      <p:tavLst>
                                        <p:tav tm="0">
                                          <p:val>
                                            <p:strVal val="#ppt_y+0.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nodeType="clickEffect">
                                  <p:stCondLst>
                                    <p:cond delay="0"/>
                                  </p:stCondLst>
                                  <p:childTnLst>
                                    <p:set>
                                      <p:cBhvr>
                                        <p:cTn id="54" dur="1" fill="hold">
                                          <p:stCondLst>
                                            <p:cond delay="0"/>
                                          </p:stCondLst>
                                        </p:cTn>
                                        <p:tgtEl>
                                          <p:spTgt spid="19474"/>
                                        </p:tgtEl>
                                        <p:attrNameLst>
                                          <p:attrName>style.visibility</p:attrName>
                                        </p:attrNameLst>
                                      </p:cBhvr>
                                      <p:to>
                                        <p:strVal val="visible"/>
                                      </p:to>
                                    </p:set>
                                    <p:anim calcmode="lin" valueType="num">
                                      <p:cBhvr>
                                        <p:cTn id="55" dur="500" decel="50000" fill="hold">
                                          <p:stCondLst>
                                            <p:cond delay="0"/>
                                          </p:stCondLst>
                                        </p:cTn>
                                        <p:tgtEl>
                                          <p:spTgt spid="19474"/>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9474"/>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9474"/>
                                        </p:tgtEl>
                                        <p:attrNameLst>
                                          <p:attrName>ppt_w</p:attrName>
                                        </p:attrNameLst>
                                      </p:cBhvr>
                                      <p:tavLst>
                                        <p:tav tm="0">
                                          <p:val>
                                            <p:strVal val="#ppt_w*.05"/>
                                          </p:val>
                                        </p:tav>
                                        <p:tav tm="100000">
                                          <p:val>
                                            <p:strVal val="#ppt_w"/>
                                          </p:val>
                                        </p:tav>
                                      </p:tavLst>
                                    </p:anim>
                                    <p:anim calcmode="lin" valueType="num">
                                      <p:cBhvr>
                                        <p:cTn id="58" dur="1000" fill="hold"/>
                                        <p:tgtEl>
                                          <p:spTgt spid="19474"/>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9474"/>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9474"/>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9474"/>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947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nodeType="clickEffect">
                                  <p:stCondLst>
                                    <p:cond delay="0"/>
                                  </p:stCondLst>
                                  <p:childTnLst>
                                    <p:set>
                                      <p:cBhvr>
                                        <p:cTn id="66" dur="1" fill="hold">
                                          <p:stCondLst>
                                            <p:cond delay="0"/>
                                          </p:stCondLst>
                                        </p:cTn>
                                        <p:tgtEl>
                                          <p:spTgt spid="19475"/>
                                        </p:tgtEl>
                                        <p:attrNameLst>
                                          <p:attrName>style.visibility</p:attrName>
                                        </p:attrNameLst>
                                      </p:cBhvr>
                                      <p:to>
                                        <p:strVal val="visible"/>
                                      </p:to>
                                    </p:set>
                                    <p:animEffect transition="in" filter="fade">
                                      <p:cBhvr>
                                        <p:cTn id="67" dur="800" decel="100000"/>
                                        <p:tgtEl>
                                          <p:spTgt spid="19475"/>
                                        </p:tgtEl>
                                      </p:cBhvr>
                                    </p:animEffect>
                                    <p:anim calcmode="lin" valueType="num">
                                      <p:cBhvr>
                                        <p:cTn id="68" dur="800" decel="100000" fill="hold"/>
                                        <p:tgtEl>
                                          <p:spTgt spid="19475"/>
                                        </p:tgtEl>
                                        <p:attrNameLst>
                                          <p:attrName>style.rotation</p:attrName>
                                        </p:attrNameLst>
                                      </p:cBhvr>
                                      <p:tavLst>
                                        <p:tav tm="0">
                                          <p:val>
                                            <p:fltVal val="-90"/>
                                          </p:val>
                                        </p:tav>
                                        <p:tav tm="100000">
                                          <p:val>
                                            <p:fltVal val="0"/>
                                          </p:val>
                                        </p:tav>
                                      </p:tavLst>
                                    </p:anim>
                                    <p:anim calcmode="lin" valueType="num">
                                      <p:cBhvr>
                                        <p:cTn id="69" dur="800" decel="100000" fill="hold"/>
                                        <p:tgtEl>
                                          <p:spTgt spid="19475"/>
                                        </p:tgtEl>
                                        <p:attrNameLst>
                                          <p:attrName>ppt_x</p:attrName>
                                        </p:attrNameLst>
                                      </p:cBhvr>
                                      <p:tavLst>
                                        <p:tav tm="0">
                                          <p:val>
                                            <p:strVal val="#ppt_x+0.4"/>
                                          </p:val>
                                        </p:tav>
                                        <p:tav tm="100000">
                                          <p:val>
                                            <p:strVal val="#ppt_x-0.05"/>
                                          </p:val>
                                        </p:tav>
                                      </p:tavLst>
                                    </p:anim>
                                    <p:anim calcmode="lin" valueType="num">
                                      <p:cBhvr>
                                        <p:cTn id="70" dur="800" decel="100000" fill="hold"/>
                                        <p:tgtEl>
                                          <p:spTgt spid="19475"/>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9475"/>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9475"/>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55" presetClass="entr" presetSubtype="0" fill="hold" nodeType="clickEffect">
                                  <p:stCondLst>
                                    <p:cond delay="0"/>
                                  </p:stCondLst>
                                  <p:childTnLst>
                                    <p:set>
                                      <p:cBhvr>
                                        <p:cTn id="76" dur="1" fill="hold">
                                          <p:stCondLst>
                                            <p:cond delay="0"/>
                                          </p:stCondLst>
                                        </p:cTn>
                                        <p:tgtEl>
                                          <p:spTgt spid="19476"/>
                                        </p:tgtEl>
                                        <p:attrNameLst>
                                          <p:attrName>style.visibility</p:attrName>
                                        </p:attrNameLst>
                                      </p:cBhvr>
                                      <p:to>
                                        <p:strVal val="visible"/>
                                      </p:to>
                                    </p:set>
                                    <p:anim calcmode="lin" valueType="num">
                                      <p:cBhvr>
                                        <p:cTn id="77" dur="1000" fill="hold"/>
                                        <p:tgtEl>
                                          <p:spTgt spid="19476"/>
                                        </p:tgtEl>
                                        <p:attrNameLst>
                                          <p:attrName>ppt_w</p:attrName>
                                        </p:attrNameLst>
                                      </p:cBhvr>
                                      <p:tavLst>
                                        <p:tav tm="0">
                                          <p:val>
                                            <p:strVal val="#ppt_w*0.70"/>
                                          </p:val>
                                        </p:tav>
                                        <p:tav tm="100000">
                                          <p:val>
                                            <p:strVal val="#ppt_w"/>
                                          </p:val>
                                        </p:tav>
                                      </p:tavLst>
                                    </p:anim>
                                    <p:anim calcmode="lin" valueType="num">
                                      <p:cBhvr>
                                        <p:cTn id="78" dur="1000" fill="hold"/>
                                        <p:tgtEl>
                                          <p:spTgt spid="19476"/>
                                        </p:tgtEl>
                                        <p:attrNameLst>
                                          <p:attrName>ppt_h</p:attrName>
                                        </p:attrNameLst>
                                      </p:cBhvr>
                                      <p:tavLst>
                                        <p:tav tm="0">
                                          <p:val>
                                            <p:strVal val="#ppt_h"/>
                                          </p:val>
                                        </p:tav>
                                        <p:tav tm="100000">
                                          <p:val>
                                            <p:strVal val="#ppt_h"/>
                                          </p:val>
                                        </p:tav>
                                      </p:tavLst>
                                    </p:anim>
                                    <p:animEffect transition="in" filter="fade">
                                      <p:cBhvr>
                                        <p:cTn id="79" dur="1000"/>
                                        <p:tgtEl>
                                          <p:spTgt spid="19476"/>
                                        </p:tgtEl>
                                      </p:cBhvr>
                                    </p:animEffect>
                                  </p:childTnLst>
                                </p:cTn>
                              </p:par>
                              <p:par>
                                <p:cTn id="80" presetID="0" presetClass="path" presetSubtype="0" accel="50000" decel="50000" fill="hold" nodeType="withEffect">
                                  <p:stCondLst>
                                    <p:cond delay="0"/>
                                  </p:stCondLst>
                                  <p:childTnLst>
                                    <p:animMotion origin="layout" path="M -5.55556E-7 6.66667E-6 C -0.00833 -0.00671 -0.01892 -0.00972 -0.025 -0.0199 C -0.0368 -0.03981 -0.03055 -0.03263 -0.04236 -0.04328 C -0.05208 -0.06249 -0.05937 -0.08472 -0.06493 -0.10671 C -0.06597 -0.1111 -0.06632 -0.1155 -0.06736 -0.1199 C -0.06892 -0.12661 -0.0724 -0.14004 -0.0724 -0.14004 C -0.07326 -0.14791 -0.075 -0.15555 -0.075 -0.16342 C -0.075 -0.1956 -0.07292 -0.24444 -0.0625 -0.27661 C -0.06128 -0.28032 -0.05868 -0.28286 -0.05746 -0.28657 C -0.05139 -0.30485 -0.05538 -0.31319 -0.03993 -0.3199 C -0.0375 -0.32222 -0.03507 -0.32476 -0.03246 -0.32661 C -0.03003 -0.32823 -0.02726 -0.32823 -0.025 -0.33009 C -0.02205 -0.33263 -0.02049 -0.33772 -0.01736 -0.34004 C -0.00781 -0.34722 0.00712 -0.35185 0.01754 -0.35671 C 0.02917 -0.35485 0.03924 -0.35786 0.04757 -0.34675 C 0.04965 -0.34397 0.05052 -0.33958 0.0526 -0.33657 C 0.05729 -0.32962 0.06441 -0.32499 0.06754 -0.31666 C 0.07083 -0.30786 0.07431 -0.29884 0.0776 -0.29004 C 0.08038 -0.28286 0.0875 -0.2699 0.0875 -0.2699 C 0.08837 -0.2655 0.08906 -0.2611 0.0901 -0.25671 C 0.09167 -0.24999 0.09514 -0.23657 0.09514 -0.23657 C 0.09254 -0.1956 0.08941 -0.17337 0.07257 -0.14004 C 0.06354 -0.1037 0.05521 -0.06689 0.04757 -0.03009 C 0.04566 -0.02129 0.04445 -0.00254 0.0375 0.00325 C 0.00712 0.02871 0.03229 -0.003 0.01754 0.01667 " pathEditMode="relative" ptsTypes="ffffffffffffffffffffffffA">
                                      <p:cBhvr>
                                        <p:cTn id="81" dur="5000" fill="hold"/>
                                        <p:tgtEl>
                                          <p:spTgt spid="19476"/>
                                        </p:tgtEl>
                                        <p:attrNameLst>
                                          <p:attrName>ppt_x</p:attrName>
                                          <p:attrName>ppt_y</p:attrName>
                                        </p:attrNameLst>
                                      </p:cBhvr>
                                    </p:animMotion>
                                  </p:childTnLst>
                                </p:cTn>
                              </p:par>
                            </p:childTnLst>
                          </p:cTn>
                        </p:par>
                      </p:childTnLst>
                    </p:cTn>
                  </p:par>
                  <p:par>
                    <p:cTn id="82" fill="hold" nodeType="clickPar">
                      <p:stCondLst>
                        <p:cond delay="indefinite"/>
                      </p:stCondLst>
                      <p:childTnLst>
                        <p:par>
                          <p:cTn id="83" fill="hold" nodeType="withGroup">
                            <p:stCondLst>
                              <p:cond delay="0"/>
                            </p:stCondLst>
                            <p:childTnLst>
                              <p:par>
                                <p:cTn id="84" presetID="35" presetClass="entr" presetSubtype="0" fill="hold" nodeType="clickEffect">
                                  <p:stCondLst>
                                    <p:cond delay="0"/>
                                  </p:stCondLst>
                                  <p:childTnLst>
                                    <p:set>
                                      <p:cBhvr>
                                        <p:cTn id="85" dur="1" fill="hold">
                                          <p:stCondLst>
                                            <p:cond delay="0"/>
                                          </p:stCondLst>
                                        </p:cTn>
                                        <p:tgtEl>
                                          <p:spTgt spid="19477"/>
                                        </p:tgtEl>
                                        <p:attrNameLst>
                                          <p:attrName>style.visibility</p:attrName>
                                        </p:attrNameLst>
                                      </p:cBhvr>
                                      <p:to>
                                        <p:strVal val="visible"/>
                                      </p:to>
                                    </p:set>
                                    <p:animEffect transition="in" filter="fade">
                                      <p:cBhvr>
                                        <p:cTn id="86" dur="2000"/>
                                        <p:tgtEl>
                                          <p:spTgt spid="19477"/>
                                        </p:tgtEl>
                                      </p:cBhvr>
                                    </p:animEffect>
                                    <p:anim calcmode="lin" valueType="num">
                                      <p:cBhvr>
                                        <p:cTn id="87" dur="2000" fill="hold"/>
                                        <p:tgtEl>
                                          <p:spTgt spid="19477"/>
                                        </p:tgtEl>
                                        <p:attrNameLst>
                                          <p:attrName>style.rotation</p:attrName>
                                        </p:attrNameLst>
                                      </p:cBhvr>
                                      <p:tavLst>
                                        <p:tav tm="0">
                                          <p:val>
                                            <p:fltVal val="720"/>
                                          </p:val>
                                        </p:tav>
                                        <p:tav tm="100000">
                                          <p:val>
                                            <p:fltVal val="0"/>
                                          </p:val>
                                        </p:tav>
                                      </p:tavLst>
                                    </p:anim>
                                    <p:anim calcmode="lin" valueType="num">
                                      <p:cBhvr>
                                        <p:cTn id="88" dur="2000" fill="hold"/>
                                        <p:tgtEl>
                                          <p:spTgt spid="19477"/>
                                        </p:tgtEl>
                                        <p:attrNameLst>
                                          <p:attrName>ppt_h</p:attrName>
                                        </p:attrNameLst>
                                      </p:cBhvr>
                                      <p:tavLst>
                                        <p:tav tm="0">
                                          <p:val>
                                            <p:fltVal val="0"/>
                                          </p:val>
                                        </p:tav>
                                        <p:tav tm="100000">
                                          <p:val>
                                            <p:strVal val="#ppt_h"/>
                                          </p:val>
                                        </p:tav>
                                      </p:tavLst>
                                    </p:anim>
                                    <p:anim calcmode="lin" valueType="num">
                                      <p:cBhvr>
                                        <p:cTn id="89" dur="2000" fill="hold"/>
                                        <p:tgtEl>
                                          <p:spTgt spid="19477"/>
                                        </p:tgtEl>
                                        <p:attrNameLst>
                                          <p:attrName>ppt_w</p:attrName>
                                        </p:attrNameLst>
                                      </p:cBhvr>
                                      <p:tavLst>
                                        <p:tav tm="0">
                                          <p:val>
                                            <p:fltVal val="0"/>
                                          </p:val>
                                        </p:tav>
                                        <p:tav tm="100000">
                                          <p:val>
                                            <p:strVal val="#ppt_w"/>
                                          </p:val>
                                        </p:tav>
                                      </p:tavLst>
                                    </p:anim>
                                  </p:childTnLst>
                                </p:cTn>
                              </p:par>
                            </p:childTnLst>
                          </p:cTn>
                        </p:par>
                        <p:par>
                          <p:cTn id="90" fill="hold" nodeType="afterGroup">
                            <p:stCondLst>
                              <p:cond delay="2000"/>
                            </p:stCondLst>
                            <p:childTnLst>
                              <p:par>
                                <p:cTn id="91" presetID="6" presetClass="emph" presetSubtype="0" fill="hold" nodeType="afterEffect">
                                  <p:stCondLst>
                                    <p:cond delay="0"/>
                                  </p:stCondLst>
                                  <p:childTnLst>
                                    <p:animScale>
                                      <p:cBhvr>
                                        <p:cTn id="92" dur="2000" fill="hold"/>
                                        <p:tgtEl>
                                          <p:spTgt spid="194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a:xfrm>
            <a:off x="304800" y="609600"/>
            <a:ext cx="8458200" cy="1143000"/>
          </a:xfrm>
        </p:spPr>
        <p:txBody>
          <a:bodyPr/>
          <a:lstStyle/>
          <a:p>
            <a:pPr eaLnBrk="1" hangingPunct="1"/>
            <a:r>
              <a:rPr lang="en-US">
                <a:latin typeface="Times New Roman" charset="0"/>
                <a:ea typeface="ＭＳ Ｐゴシック" charset="0"/>
                <a:cs typeface="ＭＳ Ｐゴシック" charset="0"/>
              </a:rPr>
              <a:t>Eight Nations Denounced by Amos</a:t>
            </a:r>
          </a:p>
        </p:txBody>
      </p:sp>
      <p:pic>
        <p:nvPicPr>
          <p:cNvPr id="70659" name="Picture 2" descr="NOTES591"/>
          <p:cNvPicPr>
            <a:picLocks noChangeAspect="1" noChangeArrowheads="1"/>
          </p:cNvPicPr>
          <p:nvPr/>
        </p:nvPicPr>
        <p:blipFill>
          <a:blip r:embed="rId3">
            <a:extLst>
              <a:ext uri="{28A0092B-C50C-407E-A947-70E740481C1C}">
                <a14:useLocalDpi xmlns:a14="http://schemas.microsoft.com/office/drawing/2010/main" val="0"/>
              </a:ext>
            </a:extLst>
          </a:blip>
          <a:srcRect l="7971" t="6737" r="5072" b="51357"/>
          <a:stretch>
            <a:fillRect/>
          </a:stretch>
        </p:blipFill>
        <p:spPr bwMode="auto">
          <a:xfrm>
            <a:off x="0" y="0"/>
            <a:ext cx="9144000" cy="65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3"/>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591</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Eight Nations Denounced by Amos</a:t>
            </a:r>
          </a:p>
        </p:txBody>
      </p:sp>
      <p:pic>
        <p:nvPicPr>
          <p:cNvPr id="72707" name="Picture 2" descr="NOTES591"/>
          <p:cNvPicPr>
            <a:picLocks noChangeAspect="1" noChangeArrowheads="1"/>
          </p:cNvPicPr>
          <p:nvPr/>
        </p:nvPicPr>
        <p:blipFill>
          <a:blip r:embed="rId3">
            <a:extLst>
              <a:ext uri="{28A0092B-C50C-407E-A947-70E740481C1C}">
                <a14:useLocalDpi xmlns:a14="http://schemas.microsoft.com/office/drawing/2010/main" val="0"/>
              </a:ext>
            </a:extLst>
          </a:blip>
          <a:srcRect l="3596" t="48643" r="10072" b="8655"/>
          <a:stretch>
            <a:fillRect/>
          </a:stretch>
        </p:blipFill>
        <p:spPr bwMode="auto">
          <a:xfrm>
            <a:off x="0" y="0"/>
            <a:ext cx="9144000"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3"/>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591</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solidFill>
                  <a:srgbClr val="EAEAEA"/>
                </a:solidFill>
                <a:effectLst/>
                <a:latin typeface="Arial" charset="0"/>
                <a:ea typeface="ＭＳ Ｐゴシック" charset="0"/>
              </a:rPr>
              <a:t>Hiểm</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họa</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của</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sự</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thịnh</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vượng</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0" y="1220788"/>
          <a:ext cx="9144000" cy="5664481"/>
        </p:xfrm>
        <a:graphic>
          <a:graphicData uri="http://schemas.openxmlformats.org/drawingml/2006/table">
            <a:tbl>
              <a:tblPr/>
              <a:tblGrid>
                <a:gridCol w="2286000"/>
                <a:gridCol w="2286000"/>
                <a:gridCol w="2286000"/>
                <a:gridCol w="2286000"/>
              </a:tblGrid>
              <a:tr h="5181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ea typeface="ＭＳ Ｐゴシック" charset="0"/>
                          <a:cs typeface="Arial" charset="0"/>
                        </a:rPr>
                        <a:t>Jonah</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ea typeface="ＭＳ Ｐゴシック" charset="0"/>
                          <a:cs typeface="Arial" charset="0"/>
                        </a:rPr>
                        <a:t>Amos</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ea typeface="ＭＳ Ｐゴシック" charset="0"/>
                          <a:cs typeface="Arial" charset="0"/>
                        </a:rPr>
                        <a:t>Hosea</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r>
              <a:tr h="679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Responsibility Addressed</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Evangelistic</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Social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Spiritual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Israel’s Problem</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Myopia</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Injustice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Adultery</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God’s Attribute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Compassion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Justice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Faithfulness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Key Word </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Compassion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Injustice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Loyal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86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Summary</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 cares even for cruel Gentiles, so you should too!</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 is fair with you, so you should be fair with others!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 keeps His covenant with you, so be faithful to Him as well!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Modern Parallels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Failure in Mission Responsibility</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Oppression of Maids &amp; Foreign Workers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Church’s God is Modernity</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(Methods)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1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Date of Ministry</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(approx.)</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785-758</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Beginning of</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Jeroboam’s Reign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767-753</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Middle of</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Jeroboam’s Reign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End of</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Jeroboam’s Reign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000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510002"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0" hangingPunct="0"/>
            <a:r>
              <a:rPr lang="en-US" b="1">
                <a:solidFill>
                  <a:srgbClr val="000000"/>
                </a:solidFill>
                <a:latin typeface="Arial" charset="0"/>
                <a:ea typeface="ＭＳ Ｐゴシック" charset="0"/>
              </a:rPr>
              <a:t>592</a:t>
            </a:r>
            <a:endParaRPr lang="en-US">
              <a:solidFill>
                <a:srgbClr val="000000"/>
              </a:solidFill>
              <a:latin typeface="Arial" charset="0"/>
              <a:ea typeface="ＭＳ Ｐゴシック" charset="0"/>
            </a:endParaRPr>
          </a:p>
        </p:txBody>
      </p:sp>
      <p:sp>
        <p:nvSpPr>
          <p:cNvPr id="7" name="Rectangle 6"/>
          <p:cNvSpPr>
            <a:spLocks noChangeArrowheads="1"/>
          </p:cNvSpPr>
          <p:nvPr/>
        </p:nvSpPr>
        <p:spPr bwMode="auto">
          <a:xfrm>
            <a:off x="4572000" y="1224359"/>
            <a:ext cx="2303462" cy="5661025"/>
          </a:xfrm>
          <a:prstGeom prst="rect">
            <a:avLst/>
          </a:prstGeom>
          <a:noFill/>
          <a:ln w="76200">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3188378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6"/>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Ivory Comb</a:t>
            </a:r>
          </a:p>
        </p:txBody>
      </p:sp>
      <p:pic>
        <p:nvPicPr>
          <p:cNvPr id="76802" name="Picture 4" descr="PG32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0" y="5484813"/>
            <a:ext cx="9144000" cy="1249362"/>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GB" b="1">
                <a:solidFill>
                  <a:schemeClr val="bg1"/>
                </a:solidFill>
                <a:latin typeface="Arial" charset="0"/>
              </a:rPr>
              <a:t>Lược ngà từ Mê-ghi-đô, tiêu biểu cho sự giàu có và xa xỉ bị A-mốt công kích (3:15; 6:4) </a:t>
            </a:r>
          </a:p>
          <a:p>
            <a:pPr algn="ctr" eaLnBrk="1" hangingPunct="1"/>
            <a:r>
              <a:rPr lang="en-GB" sz="2800" b="1">
                <a:solidFill>
                  <a:schemeClr val="bg1"/>
                </a:solidFill>
              </a:rPr>
              <a:t>--</a:t>
            </a:r>
            <a:r>
              <a:rPr lang="en-GB" sz="2800" b="1" i="1">
                <a:solidFill>
                  <a:schemeClr val="bg1"/>
                </a:solidFill>
              </a:rPr>
              <a:t>Oriental Institute, University of Chicago</a:t>
            </a:r>
            <a:endParaRPr lang="en-GB" sz="280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48679"/>
            <a:ext cx="9146489" cy="6339463"/>
          </a:xfrm>
          <a:prstGeom prst="rect">
            <a:avLst/>
          </a:prstGeom>
        </p:spPr>
      </p:pic>
      <p:sp>
        <p:nvSpPr>
          <p:cNvPr id="135171" name="Rectangle 5"/>
          <p:cNvSpPr>
            <a:spLocks noGrp="1" noChangeArrowheads="1"/>
          </p:cNvSpPr>
          <p:nvPr>
            <p:ph type="title"/>
          </p:nvPr>
        </p:nvSpPr>
        <p:spPr>
          <a:xfrm>
            <a:off x="0" y="-648072"/>
            <a:ext cx="9144000" cy="620688"/>
          </a:xfrm>
          <a:solidFill>
            <a:srgbClr val="000000"/>
          </a:solidFill>
        </p:spPr>
        <p:txBody>
          <a:bodyPr/>
          <a:lstStyle/>
          <a:p>
            <a:pPr eaLnBrk="1" hangingPunct="1"/>
            <a:r>
              <a:rPr lang="en-US" b="1" dirty="0" smtClean="0">
                <a:solidFill>
                  <a:srgbClr val="FFFFFF"/>
                </a:solidFill>
                <a:latin typeface="Arial" charset="0"/>
                <a:ea typeface="ＭＳ Ｐゴシック" charset="0"/>
                <a:cs typeface="Arial" charset="0"/>
              </a:rPr>
              <a:t>Discussion Group Question</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72008" y="2924944"/>
            <a:ext cx="4788024" cy="3672408"/>
          </a:xfrm>
          <a:prstGeom prst="rect">
            <a:avLst/>
          </a:prstGeom>
          <a:noFill/>
          <a:ln w="9525">
            <a:noFill/>
            <a:miter lim="800000"/>
            <a:headEnd/>
            <a:tailEnd/>
          </a:ln>
          <a:effectLst/>
        </p:spPr>
        <p:txBody>
          <a:bodyPr/>
          <a:lstStyle/>
          <a:p>
            <a:pPr>
              <a:spcBef>
                <a:spcPct val="20000"/>
              </a:spcBef>
              <a:defRPr/>
            </a:pPr>
            <a:r>
              <a:rPr lang="en-SG" sz="4000" b="1" dirty="0" smtClean="0">
                <a:solidFill>
                  <a:srgbClr val="FFFFFF"/>
                </a:solidFill>
                <a:effectLst>
                  <a:glow rad="152400">
                    <a:srgbClr val="000000"/>
                  </a:glow>
                </a:effectLst>
                <a:latin typeface="Arial" charset="0"/>
                <a:ea typeface="Times New Roman" charset="0"/>
              </a:rPr>
              <a:t>Bạn nghĩ ngày nay người ta muốn một ĐCT thương xót hay một ĐCT công bình?</a:t>
            </a:r>
            <a:endParaRPr lang="en-GB" sz="4000" b="1" dirty="0">
              <a:solidFill>
                <a:srgbClr val="FFFFFF"/>
              </a:solidFill>
              <a:effectLst>
                <a:glow rad="152400">
                  <a:srgbClr val="000000"/>
                </a:glow>
              </a:effectLst>
              <a:latin typeface="Arial" charset="0"/>
              <a:ea typeface="Times New Roman" charset="0"/>
            </a:endParaRPr>
          </a:p>
        </p:txBody>
      </p:sp>
    </p:spTree>
    <p:extLst>
      <p:ext uri="{BB962C8B-B14F-4D97-AF65-F5344CB8AC3E}">
        <p14:creationId xmlns:p14="http://schemas.microsoft.com/office/powerpoint/2010/main" val="4027227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483235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1160463" indent="-1160463">
              <a:defRPr/>
            </a:pPr>
            <a:r>
              <a:rPr lang="en-US" sz="2800" b="1" dirty="0">
                <a:solidFill>
                  <a:srgbClr val="FFFF00"/>
                </a:solidFill>
                <a:latin typeface="Arial"/>
                <a:cs typeface="Arial"/>
              </a:rPr>
              <a:t>5:10    How you hate honest judges!</a:t>
            </a:r>
            <a:br>
              <a:rPr lang="en-US" sz="2800" b="1" dirty="0">
                <a:solidFill>
                  <a:srgbClr val="FFFF00"/>
                </a:solidFill>
                <a:latin typeface="Arial"/>
                <a:cs typeface="Arial"/>
              </a:rPr>
            </a:br>
            <a:r>
              <a:rPr lang="en-US" sz="2800" b="1" dirty="0">
                <a:solidFill>
                  <a:srgbClr val="FFFF00"/>
                </a:solidFill>
                <a:latin typeface="Arial"/>
                <a:cs typeface="Arial"/>
              </a:rPr>
              <a:t>How you despise people who tell the truth!</a:t>
            </a:r>
          </a:p>
          <a:p>
            <a:pPr marL="1160463" indent="-1160463">
              <a:defRPr/>
            </a:pPr>
            <a:endParaRPr lang="en-US" sz="2800" b="1" dirty="0">
              <a:solidFill>
                <a:srgbClr val="FFFF00"/>
              </a:solidFill>
              <a:latin typeface="Arial"/>
              <a:cs typeface="Arial"/>
            </a:endParaRPr>
          </a:p>
          <a:p>
            <a:pPr marL="1160463" indent="-1160463">
              <a:defRPr/>
            </a:pPr>
            <a:r>
              <a:rPr lang="en-US" sz="2800" b="1" dirty="0">
                <a:solidFill>
                  <a:srgbClr val="FFFF00"/>
                </a:solidFill>
                <a:latin typeface="Arial"/>
                <a:cs typeface="Arial"/>
              </a:rPr>
              <a:t>5:11 	You trample the poor, </a:t>
            </a:r>
          </a:p>
          <a:p>
            <a:pPr marL="1160463" indent="-1160463">
              <a:defRPr/>
            </a:pPr>
            <a:r>
              <a:rPr lang="en-US" sz="2800" b="1" dirty="0">
                <a:solidFill>
                  <a:srgbClr val="FFFF00"/>
                </a:solidFill>
                <a:latin typeface="Arial"/>
                <a:cs typeface="Arial"/>
              </a:rPr>
              <a:t>	stealing their grain through taxes and unfair rent. </a:t>
            </a:r>
          </a:p>
          <a:p>
            <a:pPr marL="1160463" indent="-1160463">
              <a:defRPr/>
            </a:pPr>
            <a:r>
              <a:rPr lang="en-US" sz="2800" b="1" dirty="0">
                <a:solidFill>
                  <a:srgbClr val="FFFF00"/>
                </a:solidFill>
                <a:latin typeface="Arial"/>
                <a:cs typeface="Arial"/>
              </a:rPr>
              <a:t>	Therefore, though you build beautiful stone houses, you will never live in them. </a:t>
            </a:r>
          </a:p>
          <a:p>
            <a:pPr marL="1160463" indent="-1160463">
              <a:defRPr/>
            </a:pPr>
            <a:r>
              <a:rPr lang="en-US" sz="2800" b="1" dirty="0">
                <a:solidFill>
                  <a:srgbClr val="FFFF00"/>
                </a:solidFill>
                <a:latin typeface="Arial"/>
                <a:cs typeface="Arial"/>
              </a:rPr>
              <a:t>	Though you plant lush vineyards, </a:t>
            </a:r>
          </a:p>
          <a:p>
            <a:pPr marL="1160463" indent="-1160463">
              <a:defRPr/>
            </a:pPr>
            <a:r>
              <a:rPr lang="en-US" sz="2800" b="1" dirty="0">
                <a:solidFill>
                  <a:srgbClr val="FFFF00"/>
                </a:solidFill>
                <a:latin typeface="Arial"/>
                <a:cs typeface="Arial"/>
              </a:rPr>
              <a:t>	you will never drink wine from them. </a:t>
            </a:r>
          </a:p>
          <a:p>
            <a:pPr marL="1160463" indent="-1160463">
              <a:defRPr/>
            </a:pPr>
            <a:endParaRPr lang="en-US" altLang="zh-CN" sz="2800" b="1" dirty="0">
              <a:solidFill>
                <a:srgbClr val="FFFF00"/>
              </a:solidFill>
              <a:latin typeface="Arial"/>
              <a:cs typeface="Arial"/>
            </a:endParaRPr>
          </a:p>
          <a:p>
            <a:pPr marL="1160463" indent="-1160463" algn="r">
              <a:defRPr/>
            </a:pPr>
            <a:r>
              <a:rPr lang="en-US" altLang="zh-CN" sz="2800" b="1" dirty="0">
                <a:solidFill>
                  <a:srgbClr val="FFFF00"/>
                </a:solidFill>
                <a:latin typeface="Arial"/>
                <a:cs typeface="Arial"/>
              </a:rPr>
              <a:t>––NLT</a:t>
            </a:r>
            <a:endParaRPr lang="en-GB" altLang="zh-CN" sz="2800" b="1" dirty="0">
              <a:solidFill>
                <a:srgbClr val="FFFF00"/>
              </a:solidFill>
              <a:latin typeface="Arial"/>
              <a:cs typeface="Arial"/>
            </a:endParaRPr>
          </a:p>
        </p:txBody>
      </p:sp>
      <p:sp>
        <p:nvSpPr>
          <p:cNvPr id="50180" name="Text Box 4"/>
          <p:cNvSpPr txBox="1">
            <a:spLocks noChangeArrowheads="1"/>
          </p:cNvSpPr>
          <p:nvPr/>
        </p:nvSpPr>
        <p:spPr bwMode="auto">
          <a:xfrm>
            <a:off x="8388350" y="14288"/>
            <a:ext cx="698500"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00"/>
                </a:solidFill>
                <a:latin typeface="Arial"/>
                <a:cs typeface="Arial"/>
              </a:rPr>
              <a:t>585</a:t>
            </a: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en-US" sz="4800" b="1" dirty="0" smtClean="0">
                <a:solidFill>
                  <a:srgbClr val="FFFF00"/>
                </a:solidFill>
                <a:latin typeface="Arial"/>
                <a:ea typeface="+mj-ea"/>
                <a:cs typeface="Arial"/>
              </a:rPr>
              <a:t>Sins of Injustice </a:t>
            </a:r>
            <a:endParaRPr lang="en-US" sz="4800" b="1" dirty="0">
              <a:solidFill>
                <a:srgbClr val="FFFF00"/>
              </a:solidFill>
              <a:latin typeface="Arial"/>
              <a:ea typeface="+mj-ea"/>
              <a:cs typeface="Arial"/>
            </a:endParaRPr>
          </a:p>
        </p:txBody>
      </p:sp>
    </p:spTree>
    <p:extLst>
      <p:ext uri="{BB962C8B-B14F-4D97-AF65-F5344CB8AC3E}">
        <p14:creationId xmlns:p14="http://schemas.microsoft.com/office/powerpoint/2010/main" val="3223152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440213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1160463" indent="-1160463">
              <a:defRPr/>
            </a:pPr>
            <a:r>
              <a:rPr lang="en-US" sz="2800" b="1" dirty="0">
                <a:solidFill>
                  <a:srgbClr val="FFFF00"/>
                </a:solidFill>
                <a:latin typeface="Arial"/>
                <a:cs typeface="Arial"/>
              </a:rPr>
              <a:t>5:12 	For I know the vast number of your sins </a:t>
            </a:r>
          </a:p>
          <a:p>
            <a:pPr marL="1160463" indent="-1160463">
              <a:defRPr/>
            </a:pPr>
            <a:r>
              <a:rPr lang="en-US" sz="2800" b="1" dirty="0">
                <a:solidFill>
                  <a:srgbClr val="FFFF00"/>
                </a:solidFill>
                <a:latin typeface="Arial"/>
                <a:cs typeface="Arial"/>
              </a:rPr>
              <a:t>	and the depth of your rebellions. </a:t>
            </a:r>
          </a:p>
          <a:p>
            <a:pPr marL="1160463" indent="-1160463">
              <a:defRPr/>
            </a:pPr>
            <a:endParaRPr lang="en-US" sz="2800" b="1" dirty="0">
              <a:solidFill>
                <a:srgbClr val="FFFF00"/>
              </a:solidFill>
              <a:latin typeface="Arial"/>
              <a:cs typeface="Arial"/>
            </a:endParaRPr>
          </a:p>
          <a:p>
            <a:pPr marL="1160463" indent="-1160463">
              <a:defRPr/>
            </a:pPr>
            <a:r>
              <a:rPr lang="en-US" sz="2800" b="1" dirty="0">
                <a:solidFill>
                  <a:srgbClr val="FFFF00"/>
                </a:solidFill>
                <a:latin typeface="Arial"/>
                <a:cs typeface="Arial"/>
              </a:rPr>
              <a:t>	You oppress good people by taking bribes </a:t>
            </a:r>
          </a:p>
          <a:p>
            <a:pPr marL="1160463" indent="-1160463">
              <a:defRPr/>
            </a:pPr>
            <a:r>
              <a:rPr lang="en-US" sz="2800" b="1" dirty="0">
                <a:solidFill>
                  <a:srgbClr val="FFFF00"/>
                </a:solidFill>
                <a:latin typeface="Arial"/>
                <a:cs typeface="Arial"/>
              </a:rPr>
              <a:t>	and deprive the poor of justice in the courts.</a:t>
            </a:r>
          </a:p>
          <a:p>
            <a:pPr marL="1160463" indent="-1160463">
              <a:defRPr/>
            </a:pPr>
            <a:r>
              <a:rPr lang="en-US" sz="2800" b="1" dirty="0">
                <a:solidFill>
                  <a:srgbClr val="FFFF00"/>
                </a:solidFill>
                <a:latin typeface="Arial"/>
                <a:cs typeface="Arial"/>
              </a:rPr>
              <a:t> </a:t>
            </a:r>
          </a:p>
          <a:p>
            <a:pPr marL="1160463" indent="-1160463">
              <a:defRPr/>
            </a:pPr>
            <a:r>
              <a:rPr lang="en-US" sz="2800" b="1" dirty="0">
                <a:solidFill>
                  <a:srgbClr val="FFFF00"/>
                </a:solidFill>
                <a:latin typeface="Arial"/>
                <a:cs typeface="Arial"/>
              </a:rPr>
              <a:t>5:13 	So those who are smart keep their mouths shut, for it is an evil time. </a:t>
            </a:r>
          </a:p>
          <a:p>
            <a:pPr marL="1160463" indent="-1160463">
              <a:defRPr/>
            </a:pPr>
            <a:endParaRPr lang="en-US" altLang="zh-CN" sz="2800" b="1" dirty="0">
              <a:solidFill>
                <a:srgbClr val="FFFF00"/>
              </a:solidFill>
              <a:latin typeface="Arial"/>
              <a:cs typeface="Arial"/>
            </a:endParaRPr>
          </a:p>
          <a:p>
            <a:pPr marL="1160463" indent="-1160463" algn="r">
              <a:defRPr/>
            </a:pPr>
            <a:r>
              <a:rPr lang="en-US" altLang="zh-CN" sz="2800" b="1" dirty="0">
                <a:solidFill>
                  <a:srgbClr val="FFFF00"/>
                </a:solidFill>
                <a:latin typeface="Arial"/>
                <a:cs typeface="Arial"/>
              </a:rPr>
              <a:t>––NLT</a:t>
            </a:r>
            <a:endParaRPr lang="en-GB" altLang="zh-CN" sz="2800" b="1" dirty="0">
              <a:solidFill>
                <a:srgbClr val="FFFF00"/>
              </a:solidFill>
              <a:latin typeface="Arial"/>
              <a:cs typeface="Arial"/>
            </a:endParaRPr>
          </a:p>
        </p:txBody>
      </p:sp>
      <p:sp>
        <p:nvSpPr>
          <p:cNvPr id="50180" name="Text Box 4"/>
          <p:cNvSpPr txBox="1">
            <a:spLocks noChangeArrowheads="1"/>
          </p:cNvSpPr>
          <p:nvPr/>
        </p:nvSpPr>
        <p:spPr bwMode="auto">
          <a:xfrm>
            <a:off x="8388350" y="14288"/>
            <a:ext cx="698500"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00"/>
                </a:solidFill>
                <a:latin typeface="Arial"/>
                <a:cs typeface="Arial"/>
              </a:rPr>
              <a:t>585</a:t>
            </a: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en-US" sz="4800" b="1" dirty="0" smtClean="0">
                <a:solidFill>
                  <a:srgbClr val="FFFF00"/>
                </a:solidFill>
                <a:latin typeface="Arial"/>
                <a:ea typeface="+mj-ea"/>
                <a:cs typeface="Arial"/>
              </a:rPr>
              <a:t>Sins of Injustice </a:t>
            </a:r>
            <a:endParaRPr lang="en-US" sz="4800" b="1" dirty="0">
              <a:solidFill>
                <a:srgbClr val="FFFF00"/>
              </a:solidFill>
              <a:latin typeface="Arial"/>
              <a:ea typeface="+mj-ea"/>
              <a:cs typeface="Arial"/>
            </a:endParaRPr>
          </a:p>
        </p:txBody>
      </p:sp>
    </p:spTree>
    <p:extLst>
      <p:ext uri="{BB962C8B-B14F-4D97-AF65-F5344CB8AC3E}">
        <p14:creationId xmlns:p14="http://schemas.microsoft.com/office/powerpoint/2010/main" val="931818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5694362"/>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803275" indent="-803275">
              <a:defRPr/>
            </a:pPr>
            <a:r>
              <a:rPr lang="en-US" sz="2800" b="1" dirty="0">
                <a:solidFill>
                  <a:srgbClr val="FFFF00"/>
                </a:solidFill>
                <a:latin typeface="Arial"/>
                <a:cs typeface="Arial"/>
              </a:rPr>
              <a:t>6:4 	How terrible for you who sprawl on ivory beds and lounge on your couches, eating the meat of tender lambs from the flock and of choice calves fattened in the stall. </a:t>
            </a:r>
          </a:p>
          <a:p>
            <a:pPr marL="803275" indent="-803275">
              <a:defRPr/>
            </a:pPr>
            <a:r>
              <a:rPr lang="en-US" sz="2800" b="1" dirty="0">
                <a:solidFill>
                  <a:srgbClr val="FFFF00"/>
                </a:solidFill>
                <a:latin typeface="Arial"/>
                <a:cs typeface="Arial"/>
              </a:rPr>
              <a:t>6:5 	You sing trivial songs to the sound of the harp and fancy yourselves to be great musicians like David. </a:t>
            </a:r>
          </a:p>
          <a:p>
            <a:pPr marL="803275" indent="-803275">
              <a:defRPr/>
            </a:pPr>
            <a:r>
              <a:rPr lang="en-US" sz="2800" b="1" dirty="0">
                <a:solidFill>
                  <a:srgbClr val="FFFF00"/>
                </a:solidFill>
                <a:latin typeface="Arial"/>
                <a:cs typeface="Arial"/>
              </a:rPr>
              <a:t>6:6 	You drink wine by the bowlful </a:t>
            </a:r>
          </a:p>
          <a:p>
            <a:pPr marL="803275" indent="-803275">
              <a:defRPr/>
            </a:pPr>
            <a:r>
              <a:rPr lang="en-US" sz="2800" b="1" dirty="0">
                <a:solidFill>
                  <a:srgbClr val="FFFF00"/>
                </a:solidFill>
                <a:latin typeface="Arial"/>
                <a:cs typeface="Arial"/>
              </a:rPr>
              <a:t>	and perfume yourselves with fragrant lotions. </a:t>
            </a:r>
          </a:p>
          <a:p>
            <a:pPr marL="803275" indent="-803275">
              <a:defRPr/>
            </a:pPr>
            <a:r>
              <a:rPr lang="en-US" sz="2800" b="1" dirty="0">
                <a:solidFill>
                  <a:srgbClr val="FFFF00"/>
                </a:solidFill>
                <a:latin typeface="Arial"/>
                <a:cs typeface="Arial"/>
              </a:rPr>
              <a:t>	You care nothing about the ruin of your nation.</a:t>
            </a:r>
          </a:p>
          <a:p>
            <a:pPr marL="803275" indent="-803275">
              <a:defRPr/>
            </a:pPr>
            <a:r>
              <a:rPr lang="en-US" sz="2800" b="1" dirty="0">
                <a:solidFill>
                  <a:srgbClr val="FFFF00"/>
                </a:solidFill>
                <a:latin typeface="Arial"/>
                <a:cs typeface="Arial"/>
              </a:rPr>
              <a:t>6:7	Therefore, you will be the first to be led away as captives. Suddenly, all your parties will end. </a:t>
            </a:r>
            <a:endParaRPr lang="en-US" altLang="zh-CN" sz="2800" b="1" dirty="0">
              <a:solidFill>
                <a:srgbClr val="FFFF00"/>
              </a:solidFill>
              <a:latin typeface="Arial"/>
              <a:cs typeface="Arial"/>
            </a:endParaRPr>
          </a:p>
          <a:p>
            <a:pPr marL="803275" indent="-803275" algn="r">
              <a:defRPr/>
            </a:pPr>
            <a:r>
              <a:rPr lang="en-US" altLang="zh-CN" sz="2800" b="1" dirty="0">
                <a:solidFill>
                  <a:srgbClr val="FFFF00"/>
                </a:solidFill>
                <a:latin typeface="Arial"/>
                <a:cs typeface="Arial"/>
              </a:rPr>
              <a:t>––NLT</a:t>
            </a:r>
            <a:endParaRPr lang="en-GB" altLang="zh-CN" sz="2800" b="1" dirty="0">
              <a:solidFill>
                <a:srgbClr val="FFFF00"/>
              </a:solidFill>
              <a:latin typeface="Arial"/>
              <a:cs typeface="Arial"/>
            </a:endParaRPr>
          </a:p>
        </p:txBody>
      </p:sp>
      <p:sp>
        <p:nvSpPr>
          <p:cNvPr id="50180" name="Text Box 4"/>
          <p:cNvSpPr txBox="1">
            <a:spLocks noChangeArrowheads="1"/>
          </p:cNvSpPr>
          <p:nvPr/>
        </p:nvSpPr>
        <p:spPr bwMode="auto">
          <a:xfrm>
            <a:off x="8388350" y="14288"/>
            <a:ext cx="698500"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00"/>
                </a:solidFill>
                <a:latin typeface="Arial"/>
                <a:cs typeface="Arial"/>
              </a:rPr>
              <a:t>585</a:t>
            </a: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en-US" sz="4800" b="1" dirty="0" smtClean="0">
                <a:solidFill>
                  <a:srgbClr val="FFFF00"/>
                </a:solidFill>
                <a:latin typeface="Arial"/>
                <a:ea typeface="+mj-ea"/>
                <a:cs typeface="Arial"/>
              </a:rPr>
              <a:t>Sins of Injustice </a:t>
            </a:r>
            <a:endParaRPr lang="en-US" sz="4800" b="1" dirty="0">
              <a:solidFill>
                <a:srgbClr val="FFFF00"/>
              </a:solidFill>
              <a:latin typeface="Arial"/>
              <a:ea typeface="+mj-ea"/>
              <a:cs typeface="Arial"/>
            </a:endParaRPr>
          </a:p>
        </p:txBody>
      </p:sp>
    </p:spTree>
    <p:extLst>
      <p:ext uri="{BB962C8B-B14F-4D97-AF65-F5344CB8AC3E}">
        <p14:creationId xmlns:p14="http://schemas.microsoft.com/office/powerpoint/2010/main" val="1997576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79388" y="260350"/>
            <a:ext cx="4678362" cy="838200"/>
          </a:xfrm>
        </p:spPr>
        <p:txBody>
          <a:bodyPr/>
          <a:lstStyle/>
          <a:p>
            <a:pPr eaLnBrk="1" hangingPunct="1"/>
            <a:r>
              <a:rPr lang="en-US" b="1">
                <a:solidFill>
                  <a:schemeClr val="bg1"/>
                </a:solidFill>
                <a:latin typeface="Arial" charset="0"/>
                <a:ea typeface="ＭＳ Ｐゴシック" charset="0"/>
                <a:cs typeface="Arial" charset="0"/>
              </a:rPr>
              <a:t>Amos 7:7-8 (</a:t>
            </a:r>
            <a:r>
              <a:rPr lang="en-US" sz="3600" b="1">
                <a:solidFill>
                  <a:schemeClr val="bg1"/>
                </a:solidFill>
                <a:latin typeface="Arial" charset="0"/>
                <a:ea typeface="ＭＳ Ｐゴシック" charset="0"/>
                <a:cs typeface="Arial" charset="0"/>
              </a:rPr>
              <a:t>NLT)</a:t>
            </a:r>
            <a:endParaRPr lang="en-GB">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585</a:t>
            </a:r>
          </a:p>
        </p:txBody>
      </p:sp>
      <p:sp>
        <p:nvSpPr>
          <p:cNvPr id="30725" name="Rectangle 5"/>
          <p:cNvSpPr>
            <a:spLocks noChangeArrowheads="1"/>
          </p:cNvSpPr>
          <p:nvPr/>
        </p:nvSpPr>
        <p:spPr bwMode="auto">
          <a:xfrm>
            <a:off x="3635375" y="1600200"/>
            <a:ext cx="550862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2800" b="1">
                <a:solidFill>
                  <a:srgbClr val="FFFFFF"/>
                </a:solidFill>
                <a:latin typeface="Arial" charset="0"/>
                <a:cs typeface="Times New Roman" charset="0"/>
              </a:rPr>
              <a:t>"This is what he showed me: The Lord was standing by a wall that had been built true to plumb, with a plumb line in his hand.  </a:t>
            </a:r>
            <a:r>
              <a:rPr lang="en-US" sz="2800" b="1" baseline="30000">
                <a:solidFill>
                  <a:srgbClr val="FFFFFF"/>
                </a:solidFill>
                <a:latin typeface="Arial" charset="0"/>
                <a:cs typeface="Times New Roman" charset="0"/>
              </a:rPr>
              <a:t>8</a:t>
            </a:r>
            <a:r>
              <a:rPr lang="en-US" sz="2800" b="1">
                <a:solidFill>
                  <a:srgbClr val="FFFFFF"/>
                </a:solidFill>
                <a:latin typeface="Arial" charset="0"/>
                <a:cs typeface="Times New Roman" charset="0"/>
              </a:rPr>
              <a:t>And the LORD asked me, </a:t>
            </a:r>
            <a:r>
              <a:rPr lang="fr-FR" sz="2800" b="1">
                <a:solidFill>
                  <a:srgbClr val="FFFFFF"/>
                </a:solidFill>
                <a:latin typeface="Arial" charset="0"/>
                <a:cs typeface="Times New Roman" charset="0"/>
              </a:rPr>
              <a:t>'</a:t>
            </a:r>
            <a:r>
              <a:rPr lang="en-US" sz="2800" b="1">
                <a:solidFill>
                  <a:srgbClr val="FFFFFF"/>
                </a:solidFill>
                <a:latin typeface="Arial" charset="0"/>
                <a:cs typeface="Times New Roman" charset="0"/>
              </a:rPr>
              <a:t>What do you see, Amos?</a:t>
            </a:r>
            <a:r>
              <a:rPr lang="fr-FR" sz="2800" b="1">
                <a:solidFill>
                  <a:srgbClr val="FFFFFF"/>
                </a:solidFill>
                <a:latin typeface="Arial" charset="0"/>
                <a:cs typeface="Times New Roman" charset="0"/>
              </a:rPr>
              <a:t>'</a:t>
            </a:r>
            <a:endParaRPr lang="en-US" sz="2800" b="1">
              <a:solidFill>
                <a:srgbClr val="FFFFFF"/>
              </a:solidFill>
              <a:latin typeface="Arial" charset="0"/>
              <a:cs typeface="Times New Roman" charset="0"/>
            </a:endParaRPr>
          </a:p>
          <a:p>
            <a:pPr>
              <a:spcBef>
                <a:spcPct val="20000"/>
              </a:spcBef>
            </a:pPr>
            <a:r>
              <a:rPr lang="en-US" sz="2800" b="1">
                <a:solidFill>
                  <a:srgbClr val="FFFFFF"/>
                </a:solidFill>
                <a:latin typeface="Arial" charset="0"/>
                <a:cs typeface="Times New Roman" charset="0"/>
              </a:rPr>
              <a:t> 	</a:t>
            </a:r>
            <a:r>
              <a:rPr lang="fr-FR" sz="2800" b="1">
                <a:solidFill>
                  <a:srgbClr val="FFFFFF"/>
                </a:solidFill>
                <a:latin typeface="Arial" charset="0"/>
                <a:cs typeface="Times New Roman" charset="0"/>
              </a:rPr>
              <a:t>'</a:t>
            </a:r>
            <a:r>
              <a:rPr lang="en-US" sz="2800" b="1">
                <a:solidFill>
                  <a:srgbClr val="FFFFFF"/>
                </a:solidFill>
                <a:latin typeface="Arial" charset="0"/>
                <a:cs typeface="Times New Roman" charset="0"/>
              </a:rPr>
              <a:t>A plumb line,</a:t>
            </a:r>
            <a:r>
              <a:rPr lang="fr-FR" sz="2800" b="1">
                <a:solidFill>
                  <a:srgbClr val="FFFFFF"/>
                </a:solidFill>
                <a:latin typeface="Arial" charset="0"/>
                <a:cs typeface="Times New Roman" charset="0"/>
              </a:rPr>
              <a:t>'</a:t>
            </a:r>
            <a:r>
              <a:rPr lang="en-US" sz="2800" b="1">
                <a:solidFill>
                  <a:srgbClr val="FFFFFF"/>
                </a:solidFill>
                <a:latin typeface="Arial" charset="0"/>
                <a:cs typeface="Times New Roman" charset="0"/>
              </a:rPr>
              <a:t> I replied. </a:t>
            </a:r>
          </a:p>
          <a:p>
            <a:pPr>
              <a:spcBef>
                <a:spcPct val="20000"/>
              </a:spcBef>
            </a:pPr>
            <a:r>
              <a:rPr lang="en-US" sz="2800" b="1">
                <a:solidFill>
                  <a:srgbClr val="FFFFFF"/>
                </a:solidFill>
                <a:latin typeface="Arial" charset="0"/>
                <a:cs typeface="Times New Roman" charset="0"/>
              </a:rPr>
              <a:t>Then the Lord said, "Look, I am setting a plumb line among my people Israel; I will spare them no longer."</a:t>
            </a:r>
            <a:endParaRPr lang="en-GB" sz="2800" b="1">
              <a:solidFill>
                <a:srgbClr val="FFFFFF"/>
              </a:solidFill>
              <a:latin typeface="Arial" charset="0"/>
              <a:cs typeface="Times New Roman" charset="0"/>
            </a:endParaRPr>
          </a:p>
        </p:txBody>
      </p:sp>
      <p:pic>
        <p:nvPicPr>
          <p:cNvPr id="1065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0"/>
            <a:ext cx="3416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567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blinds(horizontal)">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blinds(horizontal)">
                                      <p:cBhvr>
                                        <p:cTn id="17" dur="500"/>
                                        <p:tgtEl>
                                          <p:spTgt spid="307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0" y="-26988"/>
            <a:ext cx="9144000" cy="1223963"/>
          </a:xfrm>
          <a:solidFill>
            <a:srgbClr val="000000"/>
          </a:solidFill>
        </p:spPr>
        <p:txBody>
          <a:bodyPr/>
          <a:lstStyle/>
          <a:p>
            <a:pPr eaLnBrk="1" hangingPunct="1"/>
            <a:r>
              <a:rPr lang="es-ES_tradnl" b="1">
                <a:solidFill>
                  <a:schemeClr val="bg1"/>
                </a:solidFill>
                <a:latin typeface="Arial" charset="0"/>
                <a:ea typeface="ＭＳ Ｐゴシック" charset="0"/>
                <a:cs typeface="Arial" charset="0"/>
              </a:rPr>
              <a:t>Amos 7:14</a:t>
            </a:r>
            <a:br>
              <a:rPr lang="es-ES_tradnl" b="1">
                <a:solidFill>
                  <a:schemeClr val="bg1"/>
                </a:solidFill>
                <a:latin typeface="Arial" charset="0"/>
                <a:ea typeface="ＭＳ Ｐゴシック" charset="0"/>
                <a:cs typeface="Arial" charset="0"/>
              </a:rPr>
            </a:br>
            <a:r>
              <a:rPr lang="en-US" sz="2800" b="1">
                <a:solidFill>
                  <a:schemeClr val="bg1"/>
                </a:solidFill>
                <a:latin typeface="Arial" charset="0"/>
                <a:ea typeface="ＭＳ Ｐゴシック" charset="0"/>
                <a:cs typeface="Arial" charset="0"/>
              </a:rPr>
              <a:t>A Key Problem Passage</a:t>
            </a:r>
            <a:endParaRPr lang="en-GB">
              <a:solidFill>
                <a:schemeClr val="bg1"/>
              </a:solidFill>
              <a:latin typeface="Arial" charset="0"/>
              <a:ea typeface="ＭＳ Ｐゴシック" charset="0"/>
              <a:cs typeface="Times New Roman" charset="0"/>
            </a:endParaRPr>
          </a:p>
        </p:txBody>
      </p:sp>
      <p:sp>
        <p:nvSpPr>
          <p:cNvPr id="44036" name="Rectangle 4"/>
          <p:cNvSpPr>
            <a:spLocks noChangeArrowheads="1"/>
          </p:cNvSpPr>
          <p:nvPr/>
        </p:nvSpPr>
        <p:spPr bwMode="auto">
          <a:xfrm>
            <a:off x="179388" y="1220788"/>
            <a:ext cx="2708275"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2800" b="1">
                <a:solidFill>
                  <a:srgbClr val="000000"/>
                </a:solidFill>
                <a:latin typeface="Arial" charset="0"/>
                <a:cs typeface="Times New Roman" charset="0"/>
              </a:rPr>
              <a:t>"Then Amos replied to Amaziah, </a:t>
            </a:r>
            <a:br>
              <a:rPr lang="en-US" sz="2800" b="1">
                <a:solidFill>
                  <a:srgbClr val="000000"/>
                </a:solidFill>
                <a:latin typeface="Arial" charset="0"/>
                <a:cs typeface="Times New Roman" charset="0"/>
              </a:rPr>
            </a:br>
            <a:r>
              <a:rPr lang="fr-FR" sz="2800" b="1">
                <a:solidFill>
                  <a:srgbClr val="000000"/>
                </a:solidFill>
                <a:latin typeface="Arial" charset="0"/>
                <a:cs typeface="Times New Roman" charset="0"/>
              </a:rPr>
              <a:t>'</a:t>
            </a:r>
            <a:r>
              <a:rPr lang="en-US" sz="2800" b="1">
                <a:solidFill>
                  <a:srgbClr val="000000"/>
                </a:solidFill>
                <a:latin typeface="Arial" charset="0"/>
                <a:cs typeface="Times New Roman" charset="0"/>
              </a:rPr>
              <a:t>I </a:t>
            </a:r>
            <a:r>
              <a:rPr lang="en-US" sz="2800" b="1">
                <a:solidFill>
                  <a:srgbClr val="FF0000"/>
                </a:solidFill>
                <a:latin typeface="Arial" charset="0"/>
                <a:cs typeface="Times New Roman" charset="0"/>
              </a:rPr>
              <a:t>am</a:t>
            </a:r>
            <a:r>
              <a:rPr lang="en-US" sz="2800" b="1">
                <a:solidFill>
                  <a:srgbClr val="000000"/>
                </a:solidFill>
                <a:latin typeface="Arial" charset="0"/>
                <a:cs typeface="Times New Roman" charset="0"/>
              </a:rPr>
              <a:t> not a prophet, nor am I the son of a prophet; for I am a herdsman and a grower of sycamore figs</a:t>
            </a:r>
            <a:r>
              <a:rPr lang="fr-FR" sz="2800" b="1">
                <a:solidFill>
                  <a:srgbClr val="000000"/>
                </a:solidFill>
                <a:latin typeface="Arial" charset="0"/>
                <a:cs typeface="Times New Roman" charset="0"/>
              </a:rPr>
              <a:t>'"</a:t>
            </a:r>
            <a:r>
              <a:rPr lang="en-US" sz="2800" b="1">
                <a:solidFill>
                  <a:srgbClr val="000000"/>
                </a:solidFill>
                <a:latin typeface="Arial" charset="0"/>
                <a:cs typeface="Times New Roman" charset="0"/>
              </a:rPr>
              <a:t> (NAU).</a:t>
            </a:r>
            <a:endParaRPr lang="en-GB" b="1">
              <a:solidFill>
                <a:srgbClr val="000000"/>
              </a:solidFill>
              <a:latin typeface="Arial" charset="0"/>
              <a:cs typeface="Times New Roman" charset="0"/>
            </a:endParaRPr>
          </a:p>
        </p:txBody>
      </p:sp>
      <p:pic>
        <p:nvPicPr>
          <p:cNvPr id="108547" name="Picture 1" descr="Screen Shot 2013-10-01 at 4.41.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8013" y="1176338"/>
            <a:ext cx="3348037"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3254375" y="1220788"/>
            <a:ext cx="2708275"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2800" b="1">
                <a:solidFill>
                  <a:srgbClr val="000000"/>
                </a:solidFill>
                <a:latin typeface="Arial" charset="0"/>
                <a:cs typeface="Times New Roman" charset="0"/>
              </a:rPr>
              <a:t>"Amos answered Amaziah, </a:t>
            </a:r>
            <a:br>
              <a:rPr lang="en-US" sz="2800" b="1">
                <a:solidFill>
                  <a:srgbClr val="000000"/>
                </a:solidFill>
                <a:latin typeface="Arial" charset="0"/>
                <a:cs typeface="Times New Roman" charset="0"/>
              </a:rPr>
            </a:br>
            <a:r>
              <a:rPr lang="fr-FR" sz="2800" b="1">
                <a:solidFill>
                  <a:srgbClr val="000000"/>
                </a:solidFill>
                <a:latin typeface="Arial" charset="0"/>
                <a:cs typeface="Times New Roman" charset="0"/>
              </a:rPr>
              <a:t>'</a:t>
            </a:r>
            <a:r>
              <a:rPr lang="en-US" sz="2800" b="1">
                <a:solidFill>
                  <a:srgbClr val="000000"/>
                </a:solidFill>
                <a:latin typeface="Arial" charset="0"/>
                <a:cs typeface="Times New Roman" charset="0"/>
              </a:rPr>
              <a:t>I </a:t>
            </a:r>
            <a:r>
              <a:rPr lang="en-US" sz="2800" b="1">
                <a:solidFill>
                  <a:srgbClr val="FF0000"/>
                </a:solidFill>
                <a:latin typeface="Arial" charset="0"/>
                <a:cs typeface="Times New Roman" charset="0"/>
              </a:rPr>
              <a:t>was</a:t>
            </a:r>
            <a:r>
              <a:rPr lang="en-US" sz="2800" b="1">
                <a:solidFill>
                  <a:srgbClr val="000000"/>
                </a:solidFill>
                <a:latin typeface="Arial" charset="0"/>
                <a:cs typeface="Times New Roman" charset="0"/>
              </a:rPr>
              <a:t> neither a prophet nor a prophet</a:t>
            </a:r>
            <a:r>
              <a:rPr lang="fr-FR" sz="2800" b="1">
                <a:solidFill>
                  <a:srgbClr val="000000"/>
                </a:solidFill>
                <a:latin typeface="Arial" charset="0"/>
                <a:cs typeface="Times New Roman" charset="0"/>
              </a:rPr>
              <a:t>'</a:t>
            </a:r>
            <a:r>
              <a:rPr lang="en-US" sz="2800" b="1">
                <a:solidFill>
                  <a:srgbClr val="000000"/>
                </a:solidFill>
                <a:latin typeface="Arial" charset="0"/>
                <a:cs typeface="Times New Roman" charset="0"/>
              </a:rPr>
              <a:t>s son, but I was a shepherd, and I also took care of sycamore-fig trees</a:t>
            </a:r>
            <a:r>
              <a:rPr lang="fr-FR" sz="2800" b="1">
                <a:solidFill>
                  <a:srgbClr val="000000"/>
                </a:solidFill>
                <a:latin typeface="Arial" charset="0"/>
                <a:cs typeface="Times New Roman" charset="0"/>
              </a:rPr>
              <a:t>'"</a:t>
            </a:r>
            <a:r>
              <a:rPr lang="en-US" sz="2800" b="1">
                <a:solidFill>
                  <a:srgbClr val="000000"/>
                </a:solidFill>
                <a:latin typeface="Arial" charset="0"/>
                <a:cs typeface="Times New Roman" charset="0"/>
              </a:rPr>
              <a:t> (NIV).</a:t>
            </a:r>
            <a:endParaRPr lang="en-GB" b="1">
              <a:solidFill>
                <a:srgbClr val="000000"/>
              </a:solidFill>
              <a:latin typeface="Arial" charset="0"/>
              <a:cs typeface="Times New Roman" charset="0"/>
            </a:endParaRPr>
          </a:p>
        </p:txBody>
      </p:sp>
    </p:spTree>
    <p:extLst>
      <p:ext uri="{BB962C8B-B14F-4D97-AF65-F5344CB8AC3E}">
        <p14:creationId xmlns:p14="http://schemas.microsoft.com/office/powerpoint/2010/main" val="253875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blinds(horizontal)">
                                      <p:cBhvr>
                                        <p:cTn id="7" dur="500"/>
                                        <p:tgtEl>
                                          <p:spTgt spid="440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4036">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autoUpdateAnimBg="0"/>
      <p:bldP spid="44036" grpId="1" build="allAtOnce"/>
      <p:bldP spid="4" grpId="0" build="p" autoUpdateAnimBg="0"/>
      <p:bldP spid="4" grpId="1" build="allAtOnce"/>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685800" y="381000"/>
            <a:ext cx="7772400" cy="1143000"/>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b="1">
                <a:solidFill>
                  <a:schemeClr val="bg1"/>
                </a:solidFill>
                <a:latin typeface="Arial" charset="0"/>
                <a:ea typeface="ＭＳ Ｐゴシック" charset="0"/>
                <a:cs typeface="Arial" charset="0"/>
              </a:rPr>
              <a:t>Những phân đoạn có vấn đề</a:t>
            </a:r>
            <a:endParaRPr lang="en-GB" b="1">
              <a:solidFill>
                <a:schemeClr val="bg1"/>
              </a:solidFill>
              <a:latin typeface="Arial" charset="0"/>
              <a:ea typeface="ＭＳ Ｐゴシック" charset="0"/>
              <a:cs typeface="Arial" charset="0"/>
            </a:endParaRPr>
          </a:p>
        </p:txBody>
      </p:sp>
      <p:sp>
        <p:nvSpPr>
          <p:cNvPr id="44036" name="Rectangle 4"/>
          <p:cNvSpPr>
            <a:spLocks noChangeArrowheads="1"/>
          </p:cNvSpPr>
          <p:nvPr/>
        </p:nvSpPr>
        <p:spPr bwMode="auto">
          <a:xfrm>
            <a:off x="539750" y="1828800"/>
            <a:ext cx="82089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b="1">
                <a:latin typeface="Arial" charset="0"/>
                <a:cs typeface="Times New Roman" charset="0"/>
              </a:rPr>
              <a:t>A-mốt 7:14</a:t>
            </a:r>
            <a:endParaRPr lang="en-GB" sz="3200" b="1">
              <a:latin typeface="Arial" charset="0"/>
              <a:cs typeface="Times New Roman" charset="0"/>
            </a:endParaRPr>
          </a:p>
          <a:p>
            <a:pPr marL="742950" lvl="1" indent="-285750">
              <a:spcBef>
                <a:spcPct val="20000"/>
              </a:spcBef>
              <a:buFontTx/>
              <a:buChar char="–"/>
            </a:pPr>
            <a:r>
              <a:rPr lang="en-US" sz="2800" b="1">
                <a:latin typeface="Arial" charset="0"/>
                <a:cs typeface="Times New Roman" charset="0"/>
              </a:rPr>
              <a:t>Đây là câu được viết đến nhiều nhất trong toàn bộ sách A-mốt và được tranh luận nhiều nhất. </a:t>
            </a:r>
          </a:p>
          <a:p>
            <a:pPr marL="742950" lvl="1" indent="-285750">
              <a:spcBef>
                <a:spcPct val="20000"/>
              </a:spcBef>
              <a:buFontTx/>
              <a:buChar char="–"/>
            </a:pPr>
            <a:r>
              <a:rPr lang="en-US" sz="2800" b="1">
                <a:latin typeface="Arial" charset="0"/>
                <a:cs typeface="Times New Roman" charset="0"/>
              </a:rPr>
              <a:t>Viết trong ngôi thứ ba</a:t>
            </a:r>
            <a:r>
              <a:rPr lang="en-GB" sz="2800" b="1">
                <a:latin typeface="Arial" charset="0"/>
                <a:cs typeface="Times New Roman" charset="0"/>
              </a:rPr>
              <a:t> </a:t>
            </a:r>
          </a:p>
          <a:p>
            <a:pPr marL="742950" lvl="1" indent="-285750">
              <a:spcBef>
                <a:spcPct val="20000"/>
              </a:spcBef>
              <a:buFontTx/>
              <a:buChar char="–"/>
            </a:pPr>
            <a:r>
              <a:rPr lang="en-US" sz="2800" b="1">
                <a:latin typeface="Arial" charset="0"/>
                <a:cs typeface="Times New Roman" charset="0"/>
              </a:rPr>
              <a:t>Trong tiếng Hê-bơ-rơ được dịch đúng nhất ở thì quá khứ hay hiện tại</a:t>
            </a:r>
            <a:r>
              <a:rPr lang="en-GB" sz="2800" b="1">
                <a:latin typeface="Arial" charset="0"/>
                <a:cs typeface="Times New Roman" charset="0"/>
              </a:rPr>
              <a:t>?</a:t>
            </a:r>
          </a:p>
          <a:p>
            <a:pPr marL="742950" lvl="1" indent="-285750">
              <a:spcBef>
                <a:spcPct val="20000"/>
              </a:spcBef>
              <a:buFontTx/>
              <a:buChar char="–"/>
            </a:pPr>
            <a:r>
              <a:rPr lang="en-US" sz="2800" b="1">
                <a:latin typeface="Arial" charset="0"/>
                <a:cs typeface="Times New Roman" charset="0"/>
              </a:rPr>
              <a:t>Một số gợi ý được đưa ra cho sự tranh luận này :</a:t>
            </a:r>
            <a:endParaRPr lang="en-GB" sz="2800" b="1">
              <a:latin typeface="Arial" charset="0"/>
              <a:cs typeface="Times New Roman" charset="0"/>
            </a:endParaRPr>
          </a:p>
        </p:txBody>
      </p:sp>
    </p:spTree>
    <p:extLst>
      <p:ext uri="{BB962C8B-B14F-4D97-AF65-F5344CB8AC3E}">
        <p14:creationId xmlns:p14="http://schemas.microsoft.com/office/powerpoint/2010/main" val="3835136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blinds(horizontal)">
                                      <p:cBhvr>
                                        <p:cTn id="7" dur="500"/>
                                        <p:tgtEl>
                                          <p:spTgt spid="4403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36">
                                            <p:txEl>
                                              <p:pRg st="1" end="1"/>
                                            </p:txEl>
                                          </p:spTgt>
                                        </p:tgtEl>
                                        <p:attrNameLst>
                                          <p:attrName>style.visibility</p:attrName>
                                        </p:attrNameLst>
                                      </p:cBhvr>
                                      <p:to>
                                        <p:strVal val="visible"/>
                                      </p:to>
                                    </p:set>
                                    <p:animEffect transition="in" filter="blinds(horizontal)">
                                      <p:cBhvr>
                                        <p:cTn id="10" dur="500"/>
                                        <p:tgtEl>
                                          <p:spTgt spid="4403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36">
                                            <p:txEl>
                                              <p:pRg st="2" end="2"/>
                                            </p:txEl>
                                          </p:spTgt>
                                        </p:tgtEl>
                                        <p:attrNameLst>
                                          <p:attrName>style.visibility</p:attrName>
                                        </p:attrNameLst>
                                      </p:cBhvr>
                                      <p:to>
                                        <p:strVal val="visible"/>
                                      </p:to>
                                    </p:set>
                                    <p:animEffect transition="in" filter="blinds(horizontal)">
                                      <p:cBhvr>
                                        <p:cTn id="13" dur="500"/>
                                        <p:tgtEl>
                                          <p:spTgt spid="44036">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36">
                                            <p:txEl>
                                              <p:pRg st="3" end="3"/>
                                            </p:txEl>
                                          </p:spTgt>
                                        </p:tgtEl>
                                        <p:attrNameLst>
                                          <p:attrName>style.visibility</p:attrName>
                                        </p:attrNameLst>
                                      </p:cBhvr>
                                      <p:to>
                                        <p:strVal val="visible"/>
                                      </p:to>
                                    </p:set>
                                    <p:animEffect transition="in" filter="blinds(horizontal)">
                                      <p:cBhvr>
                                        <p:cTn id="16" dur="500"/>
                                        <p:tgtEl>
                                          <p:spTgt spid="44036">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036">
                                            <p:txEl>
                                              <p:pRg st="4" end="4"/>
                                            </p:txEl>
                                          </p:spTgt>
                                        </p:tgtEl>
                                        <p:attrNameLst>
                                          <p:attrName>style.visibility</p:attrName>
                                        </p:attrNameLst>
                                      </p:cBhvr>
                                      <p:to>
                                        <p:strVal val="visible"/>
                                      </p:to>
                                    </p:set>
                                    <p:animEffect transition="in" filter="blinds(horizontal)">
                                      <p:cBhvr>
                                        <p:cTn id="19" dur="500"/>
                                        <p:tgtEl>
                                          <p:spTgt spid="440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Rectangle 3"/>
          <p:cNvSpPr>
            <a:spLocks noGrp="1" noChangeArrowheads="1"/>
          </p:cNvSpPr>
          <p:nvPr>
            <p:ph type="title"/>
          </p:nvPr>
        </p:nvSpPr>
        <p:spPr>
          <a:xfrm>
            <a:off x="762000" y="457200"/>
            <a:ext cx="7772400" cy="1143000"/>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b="1">
                <a:solidFill>
                  <a:schemeClr val="bg1"/>
                </a:solidFill>
                <a:latin typeface="Arial" charset="0"/>
                <a:ea typeface="ＭＳ Ｐゴシック" charset="0"/>
                <a:cs typeface="Arial" charset="0"/>
              </a:rPr>
              <a:t>Thì trong sách A-mốt 7:14</a:t>
            </a:r>
          </a:p>
        </p:txBody>
      </p:sp>
      <p:sp>
        <p:nvSpPr>
          <p:cNvPr id="45060" name="Rectangle 4"/>
          <p:cNvSpPr>
            <a:spLocks noChangeArrowheads="1"/>
          </p:cNvSpPr>
          <p:nvPr/>
        </p:nvSpPr>
        <p:spPr bwMode="auto">
          <a:xfrm>
            <a:off x="685800" y="1676400"/>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FontTx/>
              <a:buChar char="•"/>
            </a:pPr>
            <a:r>
              <a:rPr lang="en-US" sz="2800" b="1">
                <a:latin typeface="Arial" charset="0"/>
                <a:cs typeface="Times New Roman" charset="0"/>
              </a:rPr>
              <a:t>Dịch trong thì quá khứ đơn </a:t>
            </a:r>
          </a:p>
          <a:p>
            <a:pPr marL="342900" indent="-342900" algn="ctr">
              <a:spcBef>
                <a:spcPct val="20000"/>
              </a:spcBef>
              <a:buFontTx/>
              <a:buChar char="•"/>
            </a:pPr>
            <a:r>
              <a:rPr lang="en-US" sz="2800" b="1">
                <a:latin typeface="Arial" charset="0"/>
                <a:cs typeface="Times New Roman" charset="0"/>
              </a:rPr>
              <a:t>Dịch trong thì hiện tại đơn </a:t>
            </a:r>
          </a:p>
          <a:p>
            <a:pPr marL="342900" indent="-342900" algn="ctr">
              <a:spcBef>
                <a:spcPct val="20000"/>
              </a:spcBef>
              <a:buFontTx/>
              <a:buChar char="•"/>
            </a:pPr>
            <a:r>
              <a:rPr lang="en-US" sz="2800" b="1">
                <a:latin typeface="Arial" charset="0"/>
                <a:cs typeface="Times New Roman" charset="0"/>
              </a:rPr>
              <a:t>Xem tiền tố phủ định Hê-bơ-rơ </a:t>
            </a:r>
            <a:r>
              <a:rPr lang="en-US" sz="2800" b="1" i="1">
                <a:latin typeface="Arial" charset="0"/>
                <a:cs typeface="Times New Roman" charset="0"/>
              </a:rPr>
              <a:t>lo'</a:t>
            </a:r>
            <a:r>
              <a:rPr lang="en-US" sz="2800" b="1">
                <a:latin typeface="Arial" charset="0"/>
                <a:cs typeface="Times New Roman" charset="0"/>
              </a:rPr>
              <a:t> (“không") như một tiền tố nghi vấn</a:t>
            </a:r>
          </a:p>
          <a:p>
            <a:pPr marL="342900" indent="-342900" algn="ctr">
              <a:spcBef>
                <a:spcPct val="20000"/>
              </a:spcBef>
              <a:buFontTx/>
              <a:buChar char="•"/>
            </a:pPr>
            <a:r>
              <a:rPr lang="en-US" sz="2800" b="1">
                <a:latin typeface="Arial" charset="0"/>
                <a:cs typeface="Times New Roman" charset="0"/>
              </a:rPr>
              <a:t>Tiền tố đầu tiên </a:t>
            </a:r>
            <a:r>
              <a:rPr lang="en-US" sz="2800" b="1" i="1">
                <a:latin typeface="Arial" charset="0"/>
                <a:cs typeface="Times New Roman" charset="0"/>
              </a:rPr>
              <a:t>lo' </a:t>
            </a:r>
            <a:r>
              <a:rPr lang="en-US" sz="2800" b="1">
                <a:latin typeface="Arial" charset="0"/>
                <a:cs typeface="Times New Roman" charset="0"/>
              </a:rPr>
              <a:t>như một phủ định nhấn mạnh</a:t>
            </a:r>
            <a:endParaRPr lang="en-GB" sz="2800" b="1">
              <a:latin typeface="Arial" charset="0"/>
              <a:cs typeface="Times New Roman" charset="0"/>
            </a:endParaRPr>
          </a:p>
          <a:p>
            <a:pPr marL="342900" indent="-342900" algn="ctr">
              <a:spcBef>
                <a:spcPct val="20000"/>
              </a:spcBef>
              <a:buFontTx/>
              <a:buChar char="•"/>
            </a:pPr>
            <a:r>
              <a:rPr lang="en-US" sz="2800" b="1">
                <a:latin typeface="Arial" charset="0"/>
                <a:cs typeface="Times New Roman" charset="0"/>
              </a:rPr>
              <a:t>Dựa trên những thuyết vai trò hiện đại</a:t>
            </a:r>
            <a:endParaRPr lang="en-GB" sz="3200" b="1">
              <a:cs typeface="Times New Roman" charset="0"/>
            </a:endParaRPr>
          </a:p>
        </p:txBody>
      </p:sp>
    </p:spTree>
    <p:extLst>
      <p:ext uri="{BB962C8B-B14F-4D97-AF65-F5344CB8AC3E}">
        <p14:creationId xmlns:p14="http://schemas.microsoft.com/office/powerpoint/2010/main" val="3767761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Effect transition="in" filter="blinds(horizontal)">
                                      <p:cBhvr>
                                        <p:cTn id="7" dur="500"/>
                                        <p:tgtEl>
                                          <p:spTgt spid="45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060">
                                            <p:txEl>
                                              <p:pRg st="1" end="1"/>
                                            </p:txEl>
                                          </p:spTgt>
                                        </p:tgtEl>
                                        <p:attrNameLst>
                                          <p:attrName>style.visibility</p:attrName>
                                        </p:attrNameLst>
                                      </p:cBhvr>
                                      <p:to>
                                        <p:strVal val="visible"/>
                                      </p:to>
                                    </p:set>
                                    <p:animEffect transition="in" filter="blinds(horizontal)">
                                      <p:cBhvr>
                                        <p:cTn id="12" dur="500"/>
                                        <p:tgtEl>
                                          <p:spTgt spid="450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5060">
                                            <p:txEl>
                                              <p:pRg st="2" end="2"/>
                                            </p:txEl>
                                          </p:spTgt>
                                        </p:tgtEl>
                                        <p:attrNameLst>
                                          <p:attrName>style.visibility</p:attrName>
                                        </p:attrNameLst>
                                      </p:cBhvr>
                                      <p:to>
                                        <p:strVal val="visible"/>
                                      </p:to>
                                    </p:set>
                                    <p:animEffect transition="in" filter="blinds(horizontal)">
                                      <p:cBhvr>
                                        <p:cTn id="17" dur="500"/>
                                        <p:tgtEl>
                                          <p:spTgt spid="450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5060">
                                            <p:txEl>
                                              <p:pRg st="3" end="3"/>
                                            </p:txEl>
                                          </p:spTgt>
                                        </p:tgtEl>
                                        <p:attrNameLst>
                                          <p:attrName>style.visibility</p:attrName>
                                        </p:attrNameLst>
                                      </p:cBhvr>
                                      <p:to>
                                        <p:strVal val="visible"/>
                                      </p:to>
                                    </p:set>
                                    <p:animEffect transition="in" filter="blinds(horizontal)">
                                      <p:cBhvr>
                                        <p:cTn id="22" dur="500"/>
                                        <p:tgtEl>
                                          <p:spTgt spid="450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5060">
                                            <p:txEl>
                                              <p:pRg st="4" end="4"/>
                                            </p:txEl>
                                          </p:spTgt>
                                        </p:tgtEl>
                                        <p:attrNameLst>
                                          <p:attrName>style.visibility</p:attrName>
                                        </p:attrNameLst>
                                      </p:cBhvr>
                                      <p:to>
                                        <p:strVal val="visible"/>
                                      </p:to>
                                    </p:set>
                                    <p:animEffect transition="in" filter="blinds(horizontal)">
                                      <p:cBhvr>
                                        <p:cTn id="27" dur="500"/>
                                        <p:tgtEl>
                                          <p:spTgt spid="450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457200"/>
            <a:ext cx="7772400" cy="1143000"/>
          </a:xfrm>
          <a:solidFill>
            <a:srgbClr val="000000"/>
          </a:solidFill>
        </p:spPr>
        <p:txBody>
          <a:bodyPr/>
          <a:lstStyle/>
          <a:p>
            <a:pPr eaLnBrk="1" hangingPunct="1"/>
            <a:r>
              <a:rPr lang="en-US" b="1" dirty="0" err="1">
                <a:solidFill>
                  <a:srgbClr val="FFFFFF"/>
                </a:solidFill>
                <a:latin typeface="Arial" charset="0"/>
                <a:ea typeface="ＭＳ Ｐゴシック" charset="0"/>
                <a:cs typeface="Arial" charset="0"/>
              </a:rPr>
              <a:t>Cấu</a:t>
            </a:r>
            <a:r>
              <a:rPr lang="en-US" b="1" dirty="0">
                <a:solidFill>
                  <a:srgbClr val="FFFFFF"/>
                </a:solidFill>
                <a:latin typeface="Arial" charset="0"/>
                <a:ea typeface="ＭＳ Ｐゴシック" charset="0"/>
                <a:cs typeface="Arial" charset="0"/>
              </a:rPr>
              <a:t> </a:t>
            </a:r>
            <a:r>
              <a:rPr lang="en-US" b="1" dirty="0" err="1">
                <a:solidFill>
                  <a:srgbClr val="FFFFFF"/>
                </a:solidFill>
                <a:latin typeface="Arial" charset="0"/>
                <a:ea typeface="ＭＳ Ｐゴシック" charset="0"/>
                <a:cs typeface="Arial" charset="0"/>
              </a:rPr>
              <a:t>trúc</a:t>
            </a:r>
            <a:r>
              <a:rPr lang="en-US" b="1" dirty="0">
                <a:solidFill>
                  <a:srgbClr val="FFFFFF"/>
                </a:solidFill>
                <a:latin typeface="Arial" charset="0"/>
                <a:ea typeface="ＭＳ Ｐゴシック" charset="0"/>
                <a:cs typeface="Arial" charset="0"/>
              </a:rPr>
              <a:t> </a:t>
            </a:r>
            <a:r>
              <a:rPr lang="en-US" b="1" dirty="0" err="1">
                <a:solidFill>
                  <a:srgbClr val="FFFFFF"/>
                </a:solidFill>
                <a:latin typeface="Arial" charset="0"/>
                <a:ea typeface="ＭＳ Ｐゴシック" charset="0"/>
                <a:cs typeface="Arial" charset="0"/>
              </a:rPr>
              <a:t>văn</a:t>
            </a:r>
            <a:r>
              <a:rPr lang="en-US" b="1" dirty="0">
                <a:solidFill>
                  <a:srgbClr val="FFFFFF"/>
                </a:solidFill>
                <a:latin typeface="Arial" charset="0"/>
                <a:ea typeface="ＭＳ Ｐゴシック" charset="0"/>
                <a:cs typeface="Arial" charset="0"/>
              </a:rPr>
              <a:t> </a:t>
            </a:r>
            <a:r>
              <a:rPr lang="en-US" b="1" dirty="0" err="1">
                <a:solidFill>
                  <a:srgbClr val="FFFFFF"/>
                </a:solidFill>
                <a:latin typeface="Arial" charset="0"/>
                <a:ea typeface="ＭＳ Ｐゴシック" charset="0"/>
                <a:cs typeface="Arial" charset="0"/>
              </a:rPr>
              <a:t>chương</a:t>
            </a:r>
            <a:endParaRPr lang="en-GB" dirty="0">
              <a:solidFill>
                <a:srgbClr val="FFFFFF"/>
              </a:solidFill>
              <a:latin typeface="Times New Roman" charset="0"/>
              <a:ea typeface="ＭＳ Ｐゴシック" charset="0"/>
              <a:cs typeface="Times New Roman" charset="0"/>
            </a:endParaRPr>
          </a:p>
        </p:txBody>
      </p:sp>
      <p:sp>
        <p:nvSpPr>
          <p:cNvPr id="29700" name="Text Box 4"/>
          <p:cNvSpPr txBox="1">
            <a:spLocks noChangeArrowheads="1"/>
          </p:cNvSpPr>
          <p:nvPr/>
        </p:nvSpPr>
        <p:spPr bwMode="auto">
          <a:xfrm>
            <a:off x="8426450" y="76200"/>
            <a:ext cx="641350" cy="457200"/>
          </a:xfrm>
          <a:prstGeom prst="rect">
            <a:avLst/>
          </a:prstGeom>
          <a:solidFill>
            <a:schemeClr val="tx2"/>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solidFill>
                  <a:schemeClr val="bg1"/>
                </a:solidFill>
                <a:latin typeface="Times New Roman" pitchFamily="19" charset="0"/>
                <a:ea typeface="+mn-ea"/>
                <a:cs typeface="+mn-cs"/>
              </a:rPr>
              <a:t>585</a:t>
            </a:r>
          </a:p>
        </p:txBody>
      </p:sp>
      <p:sp>
        <p:nvSpPr>
          <p:cNvPr id="29701" name="Rectangle 5"/>
          <p:cNvSpPr>
            <a:spLocks noChangeArrowheads="1"/>
          </p:cNvSpPr>
          <p:nvPr/>
        </p:nvSpPr>
        <p:spPr bwMode="auto">
          <a:xfrm>
            <a:off x="685800" y="1905000"/>
            <a:ext cx="8458200" cy="3810000"/>
          </a:xfrm>
          <a:prstGeom prst="rect">
            <a:avLst/>
          </a:prstGeom>
          <a:noFill/>
          <a:ln>
            <a:noFill/>
          </a:ln>
          <a:effectLst>
            <a:outerShdw blurRad="63500" dist="29783" dir="1514402" algn="ctr" rotWithShape="0">
              <a:srgbClr val="FF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defRPr/>
            </a:pPr>
            <a:r>
              <a:rPr lang="en-US" sz="3200" b="1" dirty="0" err="1">
                <a:solidFill>
                  <a:srgbClr val="0000CC"/>
                </a:solidFill>
                <a:latin typeface="Arial" charset="0"/>
                <a:cs typeface="Times New Roman" charset="0"/>
              </a:rPr>
              <a:t>Bản</a:t>
            </a:r>
            <a:r>
              <a:rPr lang="en-US" sz="3200" b="1" dirty="0">
                <a:solidFill>
                  <a:srgbClr val="0000CC"/>
                </a:solidFill>
                <a:latin typeface="Arial" charset="0"/>
                <a:cs typeface="Times New Roman" charset="0"/>
              </a:rPr>
              <a:t> </a:t>
            </a:r>
            <a:r>
              <a:rPr lang="en-US" sz="3200" b="1" dirty="0" err="1">
                <a:solidFill>
                  <a:srgbClr val="0000CC"/>
                </a:solidFill>
                <a:latin typeface="Arial" charset="0"/>
                <a:cs typeface="Times New Roman" charset="0"/>
              </a:rPr>
              <a:t>văn</a:t>
            </a:r>
            <a:r>
              <a:rPr lang="en-US" sz="3200" b="1" dirty="0">
                <a:solidFill>
                  <a:srgbClr val="0000CC"/>
                </a:solidFill>
                <a:latin typeface="Arial" charset="0"/>
                <a:cs typeface="Times New Roman" charset="0"/>
              </a:rPr>
              <a:t> </a:t>
            </a:r>
            <a:r>
              <a:rPr lang="en-US" sz="3200" b="1" dirty="0" err="1">
                <a:solidFill>
                  <a:srgbClr val="0000CC"/>
                </a:solidFill>
                <a:latin typeface="Arial" charset="0"/>
                <a:cs typeface="Times New Roman" charset="0"/>
              </a:rPr>
              <a:t>sách</a:t>
            </a:r>
            <a:r>
              <a:rPr lang="en-US" sz="3200" b="1" dirty="0">
                <a:solidFill>
                  <a:srgbClr val="0000CC"/>
                </a:solidFill>
                <a:latin typeface="Arial" charset="0"/>
                <a:cs typeface="Times New Roman" charset="0"/>
              </a:rPr>
              <a:t> A-</a:t>
            </a:r>
            <a:r>
              <a:rPr lang="en-US" sz="3200" b="1" dirty="0" err="1">
                <a:solidFill>
                  <a:srgbClr val="0000CC"/>
                </a:solidFill>
                <a:latin typeface="Arial" charset="0"/>
                <a:cs typeface="Times New Roman" charset="0"/>
              </a:rPr>
              <a:t>mốt</a:t>
            </a:r>
            <a:r>
              <a:rPr lang="en-US" sz="3200" b="1" dirty="0">
                <a:solidFill>
                  <a:srgbClr val="0000CC"/>
                </a:solidFill>
                <a:latin typeface="Arial" charset="0"/>
                <a:cs typeface="Times New Roman" charset="0"/>
              </a:rPr>
              <a:t> </a:t>
            </a:r>
            <a:r>
              <a:rPr lang="en-US" sz="3200" b="1" dirty="0" err="1">
                <a:solidFill>
                  <a:srgbClr val="0000CC"/>
                </a:solidFill>
                <a:latin typeface="Arial" charset="0"/>
                <a:cs typeface="Times New Roman" charset="0"/>
              </a:rPr>
              <a:t>được</a:t>
            </a:r>
            <a:r>
              <a:rPr lang="en-US" sz="3200" b="1" dirty="0">
                <a:solidFill>
                  <a:srgbClr val="0000CC"/>
                </a:solidFill>
                <a:latin typeface="Arial" charset="0"/>
                <a:cs typeface="Times New Roman" charset="0"/>
              </a:rPr>
              <a:t> </a:t>
            </a:r>
            <a:r>
              <a:rPr lang="en-US" sz="3200" b="1" dirty="0" err="1">
                <a:solidFill>
                  <a:srgbClr val="0000CC"/>
                </a:solidFill>
                <a:latin typeface="Arial" charset="0"/>
                <a:cs typeface="Times New Roman" charset="0"/>
              </a:rPr>
              <a:t>lưu</a:t>
            </a:r>
            <a:r>
              <a:rPr lang="en-US" sz="3200" b="1" dirty="0">
                <a:solidFill>
                  <a:srgbClr val="0000CC"/>
                </a:solidFill>
                <a:latin typeface="Arial" charset="0"/>
                <a:cs typeface="Times New Roman" charset="0"/>
              </a:rPr>
              <a:t> </a:t>
            </a:r>
            <a:r>
              <a:rPr lang="en-US" sz="3200" b="1" dirty="0" err="1">
                <a:solidFill>
                  <a:srgbClr val="0000CC"/>
                </a:solidFill>
                <a:latin typeface="Arial" charset="0"/>
                <a:cs typeface="Times New Roman" charset="0"/>
              </a:rPr>
              <a:t>giữ</a:t>
            </a:r>
            <a:r>
              <a:rPr lang="en-US" sz="3200" b="1" dirty="0">
                <a:solidFill>
                  <a:srgbClr val="0000CC"/>
                </a:solidFill>
                <a:latin typeface="Arial" charset="0"/>
                <a:cs typeface="Times New Roman" charset="0"/>
              </a:rPr>
              <a:t> </a:t>
            </a:r>
            <a:r>
              <a:rPr lang="en-US" sz="3200" b="1" dirty="0" err="1">
                <a:solidFill>
                  <a:srgbClr val="0000CC"/>
                </a:solidFill>
                <a:latin typeface="Arial" charset="0"/>
                <a:cs typeface="Times New Roman" charset="0"/>
              </a:rPr>
              <a:t>rất</a:t>
            </a:r>
            <a:r>
              <a:rPr lang="en-US" sz="3200" b="1" dirty="0">
                <a:solidFill>
                  <a:srgbClr val="0000CC"/>
                </a:solidFill>
                <a:latin typeface="Arial" charset="0"/>
                <a:cs typeface="Times New Roman" charset="0"/>
              </a:rPr>
              <a:t> </a:t>
            </a:r>
            <a:r>
              <a:rPr lang="en-US" sz="3200" b="1" dirty="0" err="1">
                <a:solidFill>
                  <a:srgbClr val="0000CC"/>
                </a:solidFill>
                <a:latin typeface="Arial" charset="0"/>
                <a:cs typeface="Times New Roman" charset="0"/>
              </a:rPr>
              <a:t>tốt</a:t>
            </a:r>
            <a:r>
              <a:rPr lang="en-GB" sz="3200" b="1" dirty="0">
                <a:solidFill>
                  <a:srgbClr val="0000CC"/>
                </a:solidFill>
                <a:latin typeface="Arial" charset="0"/>
              </a:rPr>
              <a:t> </a:t>
            </a:r>
          </a:p>
          <a:p>
            <a:pPr marL="342900" indent="-342900">
              <a:spcBef>
                <a:spcPct val="20000"/>
              </a:spcBef>
              <a:buFontTx/>
              <a:buChar char="•"/>
              <a:defRPr/>
            </a:pPr>
            <a:r>
              <a:rPr lang="en-US" sz="3200" b="1" dirty="0" err="1">
                <a:solidFill>
                  <a:srgbClr val="0000CC"/>
                </a:solidFill>
                <a:latin typeface="Arial" charset="0"/>
                <a:cs typeface="Times New Roman" charset="0"/>
              </a:rPr>
              <a:t>Được</a:t>
            </a:r>
            <a:r>
              <a:rPr lang="en-US" sz="3200" b="1" dirty="0">
                <a:solidFill>
                  <a:srgbClr val="0000CC"/>
                </a:solidFill>
                <a:latin typeface="Arial" charset="0"/>
                <a:cs typeface="Times New Roman" charset="0"/>
              </a:rPr>
              <a:t> chia </a:t>
            </a:r>
            <a:r>
              <a:rPr lang="en-US" sz="3200" b="1" dirty="0" err="1">
                <a:solidFill>
                  <a:srgbClr val="0000CC"/>
                </a:solidFill>
                <a:latin typeface="Arial" charset="0"/>
                <a:cs typeface="Times New Roman" charset="0"/>
              </a:rPr>
              <a:t>làm</a:t>
            </a:r>
            <a:r>
              <a:rPr lang="en-US" sz="3200" b="1" dirty="0">
                <a:solidFill>
                  <a:srgbClr val="0000CC"/>
                </a:solidFill>
                <a:latin typeface="Arial" charset="0"/>
                <a:cs typeface="Times New Roman" charset="0"/>
              </a:rPr>
              <a:t> </a:t>
            </a:r>
            <a:r>
              <a:rPr lang="en-US" sz="3200" b="1" dirty="0" err="1">
                <a:solidFill>
                  <a:srgbClr val="0000CC"/>
                </a:solidFill>
                <a:latin typeface="Arial" charset="0"/>
                <a:cs typeface="Times New Roman" charset="0"/>
              </a:rPr>
              <a:t>bốn</a:t>
            </a:r>
            <a:r>
              <a:rPr lang="en-US" sz="3200" b="1" dirty="0">
                <a:solidFill>
                  <a:srgbClr val="0000CC"/>
                </a:solidFill>
                <a:latin typeface="Arial" charset="0"/>
                <a:cs typeface="Times New Roman" charset="0"/>
              </a:rPr>
              <a:t> </a:t>
            </a:r>
            <a:r>
              <a:rPr lang="en-US" sz="3200" b="1" dirty="0" err="1">
                <a:solidFill>
                  <a:srgbClr val="0000CC"/>
                </a:solidFill>
                <a:latin typeface="Arial" charset="0"/>
                <a:cs typeface="Times New Roman" charset="0"/>
              </a:rPr>
              <a:t>phần</a:t>
            </a:r>
            <a:r>
              <a:rPr lang="en-GB" sz="3200" b="1" dirty="0">
                <a:solidFill>
                  <a:srgbClr val="0000CC"/>
                </a:solidFill>
                <a:latin typeface="Arial" charset="0"/>
              </a:rPr>
              <a:t> </a:t>
            </a:r>
          </a:p>
          <a:p>
            <a:pPr marL="742950" lvl="1" indent="-285750">
              <a:spcBef>
                <a:spcPct val="20000"/>
              </a:spcBef>
              <a:buFontTx/>
              <a:buChar char="–"/>
              <a:defRPr/>
            </a:pPr>
            <a:r>
              <a:rPr lang="en-US" sz="2800" b="1" dirty="0">
                <a:solidFill>
                  <a:srgbClr val="0000CC"/>
                </a:solidFill>
                <a:latin typeface="Arial" charset="0"/>
                <a:cs typeface="Times New Roman" charset="0"/>
              </a:rPr>
              <a:t>1:1-2:16</a:t>
            </a:r>
            <a:r>
              <a:rPr lang="en-GB" sz="2800" b="1" dirty="0">
                <a:solidFill>
                  <a:srgbClr val="0000CC"/>
                </a:solidFill>
                <a:latin typeface="Arial" charset="0"/>
              </a:rPr>
              <a:t> </a:t>
            </a:r>
          </a:p>
          <a:p>
            <a:pPr marL="742950" lvl="1" indent="-285750">
              <a:spcBef>
                <a:spcPct val="20000"/>
              </a:spcBef>
              <a:buFontTx/>
              <a:buChar char="–"/>
              <a:defRPr/>
            </a:pPr>
            <a:r>
              <a:rPr lang="en-US" sz="2800" b="1" dirty="0">
                <a:solidFill>
                  <a:srgbClr val="0000CC"/>
                </a:solidFill>
                <a:latin typeface="Arial" charset="0"/>
                <a:cs typeface="Times New Roman" charset="0"/>
              </a:rPr>
              <a:t>3:1-6:14</a:t>
            </a:r>
            <a:r>
              <a:rPr lang="en-GB" sz="2800" b="1" dirty="0">
                <a:solidFill>
                  <a:srgbClr val="0000CC"/>
                </a:solidFill>
                <a:latin typeface="Arial" charset="0"/>
              </a:rPr>
              <a:t> </a:t>
            </a:r>
          </a:p>
          <a:p>
            <a:pPr marL="742950" lvl="1" indent="-285750">
              <a:spcBef>
                <a:spcPct val="20000"/>
              </a:spcBef>
              <a:buFontTx/>
              <a:buChar char="–"/>
              <a:defRPr/>
            </a:pPr>
            <a:r>
              <a:rPr lang="en-US" sz="2800" b="1" dirty="0">
                <a:solidFill>
                  <a:srgbClr val="0000CC"/>
                </a:solidFill>
                <a:latin typeface="Arial" charset="0"/>
                <a:cs typeface="Times New Roman" charset="0"/>
              </a:rPr>
              <a:t>7:1-9:10</a:t>
            </a:r>
            <a:r>
              <a:rPr lang="en-GB" sz="2800" b="1" dirty="0">
                <a:solidFill>
                  <a:srgbClr val="0000CC"/>
                </a:solidFill>
                <a:latin typeface="Arial" charset="0"/>
              </a:rPr>
              <a:t> </a:t>
            </a:r>
          </a:p>
          <a:p>
            <a:pPr marL="742950" lvl="1" indent="-285750">
              <a:spcBef>
                <a:spcPct val="20000"/>
              </a:spcBef>
              <a:buFontTx/>
              <a:buChar char="–"/>
              <a:defRPr/>
            </a:pPr>
            <a:r>
              <a:rPr lang="en-US" sz="2800" b="1" dirty="0">
                <a:solidFill>
                  <a:srgbClr val="0000CC"/>
                </a:solidFill>
                <a:latin typeface="Arial" charset="0"/>
                <a:cs typeface="Times New Roman" charset="0"/>
              </a:rPr>
              <a:t>9:11-15</a:t>
            </a:r>
            <a:r>
              <a:rPr lang="en-GB" sz="2800" b="1" dirty="0">
                <a:solidFill>
                  <a:srgbClr val="0000CC"/>
                </a:solidFill>
                <a:latin typeface="Arial"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anim calcmode="lin" valueType="num">
                                      <p:cBhvr additive="base">
                                        <p:cTn id="7" dur="500" fill="hold"/>
                                        <p:tgtEl>
                                          <p:spTgt spid="2970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01">
                                            <p:txEl>
                                              <p:pRg st="1" end="1"/>
                                            </p:txEl>
                                          </p:spTgt>
                                        </p:tgtEl>
                                        <p:attrNameLst>
                                          <p:attrName>style.visibility</p:attrName>
                                        </p:attrNameLst>
                                      </p:cBhvr>
                                      <p:to>
                                        <p:strVal val="visible"/>
                                      </p:to>
                                    </p:set>
                                    <p:anim calcmode="lin" valueType="num">
                                      <p:cBhvr additive="base">
                                        <p:cTn id="13" dur="500" fill="hold"/>
                                        <p:tgtEl>
                                          <p:spTgt spid="2970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70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9701">
                                            <p:txEl>
                                              <p:pRg st="2" end="2"/>
                                            </p:txEl>
                                          </p:spTgt>
                                        </p:tgtEl>
                                        <p:attrNameLst>
                                          <p:attrName>style.visibility</p:attrName>
                                        </p:attrNameLst>
                                      </p:cBhvr>
                                      <p:to>
                                        <p:strVal val="visible"/>
                                      </p:to>
                                    </p:set>
                                    <p:anim calcmode="lin" valueType="num">
                                      <p:cBhvr additive="base">
                                        <p:cTn id="17" dur="500" fill="hold"/>
                                        <p:tgtEl>
                                          <p:spTgt spid="2970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70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701">
                                            <p:txEl>
                                              <p:pRg st="3" end="3"/>
                                            </p:txEl>
                                          </p:spTgt>
                                        </p:tgtEl>
                                        <p:attrNameLst>
                                          <p:attrName>style.visibility</p:attrName>
                                        </p:attrNameLst>
                                      </p:cBhvr>
                                      <p:to>
                                        <p:strVal val="visible"/>
                                      </p:to>
                                    </p:set>
                                    <p:anim calcmode="lin" valueType="num">
                                      <p:cBhvr additive="base">
                                        <p:cTn id="21" dur="500" fill="hold"/>
                                        <p:tgtEl>
                                          <p:spTgt spid="2970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70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701">
                                            <p:txEl>
                                              <p:pRg st="4" end="4"/>
                                            </p:txEl>
                                          </p:spTgt>
                                        </p:tgtEl>
                                        <p:attrNameLst>
                                          <p:attrName>style.visibility</p:attrName>
                                        </p:attrNameLst>
                                      </p:cBhvr>
                                      <p:to>
                                        <p:strVal val="visible"/>
                                      </p:to>
                                    </p:set>
                                    <p:anim calcmode="lin" valueType="num">
                                      <p:cBhvr additive="base">
                                        <p:cTn id="25" dur="500" fill="hold"/>
                                        <p:tgtEl>
                                          <p:spTgt spid="2970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70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701">
                                            <p:txEl>
                                              <p:pRg st="5" end="5"/>
                                            </p:txEl>
                                          </p:spTgt>
                                        </p:tgtEl>
                                        <p:attrNameLst>
                                          <p:attrName>style.visibility</p:attrName>
                                        </p:attrNameLst>
                                      </p:cBhvr>
                                      <p:to>
                                        <p:strVal val="visible"/>
                                      </p:to>
                                    </p:set>
                                    <p:anim calcmode="lin" valueType="num">
                                      <p:cBhvr additive="base">
                                        <p:cTn id="29" dur="500" fill="hold"/>
                                        <p:tgtEl>
                                          <p:spTgt spid="2970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70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457200"/>
            <a:ext cx="7772400" cy="838200"/>
          </a:xfrm>
          <a:ln>
            <a:solidFill>
              <a:schemeClr val="bg1"/>
            </a:solidFill>
          </a:ln>
        </p:spPr>
        <p:txBody>
          <a:bodyPr/>
          <a:lstStyle/>
          <a:p>
            <a:pPr eaLnBrk="1" hangingPunct="1"/>
            <a:r>
              <a:rPr lang="en-US" b="1" dirty="0" err="1">
                <a:solidFill>
                  <a:schemeClr val="bg1"/>
                </a:solidFill>
                <a:latin typeface="Arial" charset="0"/>
                <a:ea typeface="ＭＳ Ｐゴシック" charset="0"/>
                <a:cs typeface="Arial" charset="0"/>
              </a:rPr>
              <a:t>Những</a:t>
            </a:r>
            <a:r>
              <a:rPr lang="en-US" b="1" dirty="0">
                <a:solidFill>
                  <a:schemeClr val="bg1"/>
                </a:solidFill>
                <a:latin typeface="Arial" charset="0"/>
                <a:ea typeface="ＭＳ Ｐゴシック" charset="0"/>
                <a:cs typeface="Arial" charset="0"/>
              </a:rPr>
              <a:t> </a:t>
            </a:r>
            <a:r>
              <a:rPr lang="en-US" b="1" dirty="0" err="1">
                <a:solidFill>
                  <a:schemeClr val="bg1"/>
                </a:solidFill>
                <a:latin typeface="Arial" charset="0"/>
                <a:ea typeface="ＭＳ Ｐゴシック" charset="0"/>
                <a:cs typeface="Arial" charset="0"/>
              </a:rPr>
              <a:t>chủ</a:t>
            </a:r>
            <a:r>
              <a:rPr lang="en-US" b="1" dirty="0">
                <a:solidFill>
                  <a:schemeClr val="bg1"/>
                </a:solidFill>
                <a:latin typeface="Arial" charset="0"/>
                <a:ea typeface="ＭＳ Ｐゴシック" charset="0"/>
                <a:cs typeface="Arial" charset="0"/>
              </a:rPr>
              <a:t> </a:t>
            </a:r>
            <a:r>
              <a:rPr lang="en-US" b="1" dirty="0" err="1">
                <a:solidFill>
                  <a:schemeClr val="bg1"/>
                </a:solidFill>
                <a:latin typeface="Arial" charset="0"/>
                <a:ea typeface="ＭＳ Ｐゴシック" charset="0"/>
                <a:cs typeface="Arial" charset="0"/>
              </a:rPr>
              <a:t>đề</a:t>
            </a:r>
            <a:r>
              <a:rPr lang="en-US" b="1" dirty="0">
                <a:solidFill>
                  <a:schemeClr val="bg1"/>
                </a:solidFill>
                <a:latin typeface="Arial" charset="0"/>
                <a:ea typeface="ＭＳ Ｐゴシック" charset="0"/>
                <a:cs typeface="Arial" charset="0"/>
              </a:rPr>
              <a:t> </a:t>
            </a:r>
            <a:r>
              <a:rPr lang="en-US" b="1" dirty="0" err="1">
                <a:solidFill>
                  <a:schemeClr val="bg1"/>
                </a:solidFill>
                <a:latin typeface="Arial" charset="0"/>
                <a:ea typeface="ＭＳ Ｐゴシック" charset="0"/>
                <a:cs typeface="Arial" charset="0"/>
              </a:rPr>
              <a:t>thần</a:t>
            </a:r>
            <a:r>
              <a:rPr lang="en-US" b="1" dirty="0">
                <a:solidFill>
                  <a:schemeClr val="bg1"/>
                </a:solidFill>
                <a:latin typeface="Arial" charset="0"/>
                <a:ea typeface="ＭＳ Ｐゴシック" charset="0"/>
                <a:cs typeface="Arial" charset="0"/>
              </a:rPr>
              <a:t> </a:t>
            </a:r>
            <a:r>
              <a:rPr lang="en-US" b="1" dirty="0" err="1">
                <a:solidFill>
                  <a:schemeClr val="bg1"/>
                </a:solidFill>
                <a:latin typeface="Arial" charset="0"/>
                <a:ea typeface="ＭＳ Ｐゴシック" charset="0"/>
                <a:cs typeface="Arial" charset="0"/>
              </a:rPr>
              <a:t>học</a:t>
            </a:r>
            <a:endParaRPr lang="en-GB" dirty="0">
              <a:solidFill>
                <a:schemeClr val="bg1"/>
              </a:solidFill>
              <a:latin typeface="Times New Roman" charset="0"/>
              <a:ea typeface="ＭＳ Ｐゴシック" charset="0"/>
              <a:cs typeface="Times New Roman" charset="0"/>
            </a:endParaRPr>
          </a:p>
        </p:txBody>
      </p:sp>
      <p:sp>
        <p:nvSpPr>
          <p:cNvPr id="30724" name="Text Box 4"/>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solidFill>
                  <a:schemeClr val="bg1"/>
                </a:solidFill>
                <a:latin typeface="Times New Roman" pitchFamily="19" charset="0"/>
                <a:ea typeface="+mn-ea"/>
                <a:cs typeface="+mn-cs"/>
              </a:rPr>
              <a:t>585</a:t>
            </a:r>
          </a:p>
        </p:txBody>
      </p:sp>
      <p:sp>
        <p:nvSpPr>
          <p:cNvPr id="30725" name="Rectangle 5"/>
          <p:cNvSpPr>
            <a:spLocks noChangeArrowheads="1"/>
          </p:cNvSpPr>
          <p:nvPr/>
        </p:nvSpPr>
        <p:spPr bwMode="auto">
          <a:xfrm>
            <a:off x="381000" y="1600200"/>
            <a:ext cx="8610600" cy="4953000"/>
          </a:xfrm>
          <a:prstGeom prst="rect">
            <a:avLst/>
          </a:prstGeom>
          <a:noFill/>
          <a:ln>
            <a:noFill/>
          </a:ln>
          <a:effectLst>
            <a:outerShdw blurRad="63500" dist="29783" dir="1514402" algn="ctr" rotWithShape="0">
              <a:srgbClr val="FF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defRPr/>
            </a:pPr>
            <a:r>
              <a:rPr lang="en-US" sz="3200" b="1">
                <a:solidFill>
                  <a:schemeClr val="bg1"/>
                </a:solidFill>
                <a:latin typeface="Arial" charset="0"/>
                <a:cs typeface="Times New Roman" charset="0"/>
              </a:rPr>
              <a:t>Sự tể trị của Đức Chúa Trời – A-mốt nhấn mạnh sự cai trị của Đức Chúa Trời trên lịch sử Israel</a:t>
            </a:r>
          </a:p>
          <a:p>
            <a:pPr marL="342900" indent="-342900">
              <a:spcBef>
                <a:spcPct val="20000"/>
              </a:spcBef>
              <a:buFontTx/>
              <a:buChar char="•"/>
              <a:defRPr/>
            </a:pPr>
            <a:r>
              <a:rPr lang="en-US" sz="3200" b="1">
                <a:solidFill>
                  <a:schemeClr val="bg1"/>
                </a:solidFill>
                <a:latin typeface="Arial" charset="0"/>
                <a:cs typeface="Times New Roman" charset="0"/>
              </a:rPr>
              <a:t>Sự đoán phạt – A-mốt có sự cân đối tài liệu về sự đoán phạt nhất trong số các tiên tri</a:t>
            </a:r>
          </a:p>
          <a:p>
            <a:pPr marL="342900" indent="-342900">
              <a:spcBef>
                <a:spcPct val="20000"/>
              </a:spcBef>
              <a:buFontTx/>
              <a:buChar char="•"/>
              <a:defRPr/>
            </a:pPr>
            <a:r>
              <a:rPr lang="en-US" sz="3200" b="1">
                <a:solidFill>
                  <a:schemeClr val="bg1"/>
                </a:solidFill>
                <a:latin typeface="Arial" charset="0"/>
                <a:cs typeface="Times New Roman" charset="0"/>
              </a:rPr>
              <a:t>Thờ hình tượng và bất công xã hội – sứ điệp của A-mốt về sự đoán phạt của ĐCT được nói trực tiếp vào hai lãnh vực này</a:t>
            </a:r>
            <a:endParaRPr lang="en-GB" sz="3200" b="1">
              <a:solidFill>
                <a:schemeClr val="bg1"/>
              </a:solidFill>
              <a:latin typeface="Arial"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blinds(horizontal)">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blinds(horizontal)">
                                      <p:cBhvr>
                                        <p:cTn id="17" dur="500"/>
                                        <p:tgtEl>
                                          <p:spTgt spid="307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a:xfrm>
            <a:off x="685800" y="381000"/>
            <a:ext cx="7772400" cy="1143000"/>
          </a:xfrm>
          <a:noFill/>
          <a:ln>
            <a:solidFill>
              <a:srgbClr val="FFFFFF"/>
            </a:solidFill>
          </a:ln>
        </p:spPr>
        <p:txBody>
          <a:bodyPr/>
          <a:lstStyle/>
          <a:p>
            <a:pPr eaLnBrk="1" hangingPunct="1"/>
            <a:r>
              <a:rPr lang="en-US" sz="4000" b="1" dirty="0" err="1">
                <a:solidFill>
                  <a:schemeClr val="bg1"/>
                </a:solidFill>
                <a:latin typeface="Arial" charset="0"/>
                <a:ea typeface="ＭＳ Ｐゴシック" charset="0"/>
                <a:cs typeface="ＭＳ Ｐゴシック" charset="0"/>
              </a:rPr>
              <a:t>Những</a:t>
            </a:r>
            <a:r>
              <a:rPr lang="en-US" sz="4000" b="1" dirty="0">
                <a:solidFill>
                  <a:schemeClr val="bg1"/>
                </a:solidFill>
                <a:latin typeface="Arial" charset="0"/>
                <a:ea typeface="ＭＳ Ｐゴシック" charset="0"/>
                <a:cs typeface="ＭＳ Ｐゴシック" charset="0"/>
              </a:rPr>
              <a:t> </a:t>
            </a:r>
            <a:r>
              <a:rPr lang="en-US" sz="4000" b="1" dirty="0" err="1">
                <a:solidFill>
                  <a:schemeClr val="bg1"/>
                </a:solidFill>
                <a:latin typeface="Arial" charset="0"/>
                <a:ea typeface="ＭＳ Ｐゴシック" charset="0"/>
                <a:cs typeface="ＭＳ Ｐゴシック" charset="0"/>
              </a:rPr>
              <a:t>chủ</a:t>
            </a:r>
            <a:r>
              <a:rPr lang="en-US" sz="4000" b="1" dirty="0">
                <a:solidFill>
                  <a:schemeClr val="bg1"/>
                </a:solidFill>
                <a:latin typeface="Arial" charset="0"/>
                <a:ea typeface="ＭＳ Ｐゴシック" charset="0"/>
                <a:cs typeface="ＭＳ Ｐゴシック" charset="0"/>
              </a:rPr>
              <a:t> </a:t>
            </a:r>
            <a:r>
              <a:rPr lang="en-US" sz="4000" b="1" dirty="0" err="1">
                <a:solidFill>
                  <a:schemeClr val="bg1"/>
                </a:solidFill>
                <a:latin typeface="Arial" charset="0"/>
                <a:ea typeface="ＭＳ Ｐゴシック" charset="0"/>
                <a:cs typeface="ＭＳ Ｐゴシック" charset="0"/>
              </a:rPr>
              <a:t>đề</a:t>
            </a:r>
            <a:r>
              <a:rPr lang="en-US" sz="4000" b="1" dirty="0">
                <a:solidFill>
                  <a:schemeClr val="bg1"/>
                </a:solidFill>
                <a:latin typeface="Arial" charset="0"/>
                <a:ea typeface="ＭＳ Ｐゴシック" charset="0"/>
                <a:cs typeface="ＭＳ Ｐゴシック" charset="0"/>
              </a:rPr>
              <a:t> </a:t>
            </a:r>
            <a:r>
              <a:rPr lang="en-US" sz="4000" b="1" dirty="0" err="1">
                <a:solidFill>
                  <a:schemeClr val="bg1"/>
                </a:solidFill>
                <a:latin typeface="Arial" charset="0"/>
                <a:ea typeface="ＭＳ Ｐゴシック" charset="0"/>
                <a:cs typeface="ＭＳ Ｐゴシック" charset="0"/>
              </a:rPr>
              <a:t>thần</a:t>
            </a:r>
            <a:r>
              <a:rPr lang="en-US" sz="4000" b="1" dirty="0">
                <a:solidFill>
                  <a:schemeClr val="bg1"/>
                </a:solidFill>
                <a:latin typeface="Arial" charset="0"/>
                <a:ea typeface="ＭＳ Ｐゴシック" charset="0"/>
                <a:cs typeface="ＭＳ Ｐゴシック" charset="0"/>
              </a:rPr>
              <a:t> </a:t>
            </a:r>
            <a:r>
              <a:rPr lang="en-US" sz="4000" b="1" dirty="0" err="1">
                <a:solidFill>
                  <a:schemeClr val="bg1"/>
                </a:solidFill>
                <a:latin typeface="Arial" charset="0"/>
                <a:ea typeface="ＭＳ Ｐゴシック" charset="0"/>
                <a:cs typeface="ＭＳ Ｐゴシック" charset="0"/>
              </a:rPr>
              <a:t>học</a:t>
            </a:r>
            <a:endParaRPr lang="en-GB" sz="4000" dirty="0">
              <a:solidFill>
                <a:schemeClr val="bg1"/>
              </a:solidFill>
              <a:latin typeface="Arial" charset="0"/>
              <a:ea typeface="ＭＳ Ｐゴシック" charset="0"/>
              <a:cs typeface="ＭＳ Ｐゴシック" charset="0"/>
            </a:endParaRPr>
          </a:p>
        </p:txBody>
      </p:sp>
      <p:sp>
        <p:nvSpPr>
          <p:cNvPr id="31749" name="Text Box 5"/>
          <p:cNvSpPr txBox="1">
            <a:spLocks noChangeArrowheads="1"/>
          </p:cNvSpPr>
          <p:nvPr/>
        </p:nvSpPr>
        <p:spPr bwMode="auto">
          <a:xfrm>
            <a:off x="8426450" y="76200"/>
            <a:ext cx="64135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solidFill>
                  <a:schemeClr val="bg1"/>
                </a:solidFill>
                <a:latin typeface="Times New Roman" pitchFamily="19" charset="0"/>
                <a:ea typeface="+mn-ea"/>
                <a:cs typeface="+mn-cs"/>
              </a:rPr>
              <a:t>585</a:t>
            </a:r>
          </a:p>
        </p:txBody>
      </p:sp>
      <p:sp>
        <p:nvSpPr>
          <p:cNvPr id="31750" name="Rectangle 6"/>
          <p:cNvSpPr>
            <a:spLocks noChangeArrowheads="1"/>
          </p:cNvSpPr>
          <p:nvPr/>
        </p:nvSpPr>
        <p:spPr bwMode="auto">
          <a:xfrm>
            <a:off x="609600" y="1676400"/>
            <a:ext cx="7772400" cy="4343400"/>
          </a:xfrm>
          <a:prstGeom prst="rect">
            <a:avLst/>
          </a:prstGeom>
          <a:noFill/>
          <a:ln>
            <a:noFill/>
          </a:ln>
          <a:effectLst>
            <a:outerShdw blurRad="63500" dist="29783" dir="1514402" algn="ctr" rotWithShape="0">
              <a:srgbClr val="FF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buFontTx/>
              <a:buChar char="•"/>
              <a:defRPr/>
            </a:pPr>
            <a:r>
              <a:rPr lang="en-US" sz="2800" b="1" i="1">
                <a:solidFill>
                  <a:schemeClr val="bg1"/>
                </a:solidFill>
                <a:latin typeface="Arial" charset="0"/>
                <a:cs typeface="Times New Roman" charset="0"/>
              </a:rPr>
              <a:t>Ngày của Chúa</a:t>
            </a:r>
            <a:r>
              <a:rPr lang="en-US" sz="2800" b="1">
                <a:solidFill>
                  <a:schemeClr val="bg1"/>
                </a:solidFill>
                <a:latin typeface="Arial" charset="0"/>
                <a:cs typeface="Times New Roman" charset="0"/>
              </a:rPr>
              <a:t> - Israel nhìn thấy điều này khi chiến thắng trên kẻ thù của mình, nhưng A-mốt thêm rằng chính Israel sẽ bị đoán phạt</a:t>
            </a:r>
          </a:p>
          <a:p>
            <a:pPr marL="609600" indent="-609600">
              <a:spcBef>
                <a:spcPct val="20000"/>
              </a:spcBef>
              <a:buFontTx/>
              <a:buChar char="•"/>
              <a:defRPr/>
            </a:pPr>
            <a:r>
              <a:rPr lang="en-US" sz="2800" b="1" i="1">
                <a:solidFill>
                  <a:schemeClr val="bg1"/>
                </a:solidFill>
                <a:latin typeface="Arial" charset="0"/>
              </a:rPr>
              <a:t>Lời của Chúa </a:t>
            </a:r>
            <a:r>
              <a:rPr lang="en-US" sz="2800" b="1">
                <a:solidFill>
                  <a:schemeClr val="bg1"/>
                </a:solidFill>
                <a:latin typeface="Arial" charset="0"/>
              </a:rPr>
              <a:t>– A-mốt tin quyết trong năng quyền của lời Đức Chúa Trời bày tỏ qua các tiên tri (3:1; 4:1; 5:1; 7:14-16; 8:12)</a:t>
            </a:r>
            <a:endParaRPr lang="en-GB" sz="2800" b="1">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animEffect transition="in" filter="blinds(horizontal)">
                                      <p:cBhvr>
                                        <p:cTn id="7" dur="500"/>
                                        <p:tgtEl>
                                          <p:spTgt spid="317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750">
                                            <p:txEl>
                                              <p:pRg st="1" end="1"/>
                                            </p:txEl>
                                          </p:spTgt>
                                        </p:tgtEl>
                                        <p:attrNameLst>
                                          <p:attrName>style.visibility</p:attrName>
                                        </p:attrNameLst>
                                      </p:cBhvr>
                                      <p:to>
                                        <p:strVal val="visible"/>
                                      </p:to>
                                    </p:set>
                                    <p:animEffect transition="in" filter="blinds(horizontal)">
                                      <p:cBhvr>
                                        <p:cTn id="12" dur="500"/>
                                        <p:tgtEl>
                                          <p:spTgt spid="317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Từ</a:t>
            </a:r>
            <a:r>
              <a:rPr lang="en-US" sz="4800" b="1" dirty="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Khóa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err="1">
                <a:solidFill>
                  <a:srgbClr val="FFFFFF"/>
                </a:solidFill>
                <a:effectLst>
                  <a:glow rad="127000">
                    <a:srgbClr val="000000"/>
                  </a:glow>
                </a:effectLst>
                <a:latin typeface="Arial" charset="0"/>
                <a:ea typeface="ＭＳ Ｐゴシック" charset="0"/>
                <a:cs typeface="ＭＳ Ｐゴシック" charset="0"/>
              </a:rPr>
              <a:t>Bất</a:t>
            </a:r>
            <a:r>
              <a:rPr lang="en-US" sz="7200" b="1" dirty="0">
                <a:solidFill>
                  <a:srgbClr val="FFFFFF"/>
                </a:solidFill>
                <a:effectLst>
                  <a:glow rad="127000">
                    <a:srgbClr val="000000"/>
                  </a:glow>
                </a:effectLst>
                <a:latin typeface="Arial" charset="0"/>
                <a:ea typeface="ＭＳ Ｐゴシック" charset="0"/>
                <a:cs typeface="ＭＳ Ｐゴシック" charset="0"/>
              </a:rPr>
              <a:t> </a:t>
            </a:r>
            <a:r>
              <a:rPr lang="en-US" sz="7200" b="1" dirty="0" err="1" smtClean="0">
                <a:solidFill>
                  <a:srgbClr val="FFFFFF"/>
                </a:solidFill>
                <a:effectLst>
                  <a:glow rad="127000">
                    <a:srgbClr val="000000"/>
                  </a:glow>
                </a:effectLst>
                <a:latin typeface="Arial" charset="0"/>
                <a:ea typeface="ＭＳ Ｐゴシック" charset="0"/>
                <a:cs typeface="ＭＳ Ｐゴシック" charset="0"/>
              </a:rPr>
              <a:t>công</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A-</a:t>
            </a:r>
            <a:r>
              <a:rPr lang="en-US" sz="4800" b="1" dirty="0" err="1">
                <a:solidFill>
                  <a:srgbClr val="FFFFFF"/>
                </a:solidFill>
                <a:effectLst>
                  <a:glow rad="127000">
                    <a:srgbClr val="000000"/>
                  </a:glow>
                </a:effectLst>
                <a:latin typeface="Arial" charset="0"/>
                <a:ea typeface="ＭＳ Ｐゴシック" charset="0"/>
                <a:cs typeface="ＭＳ Ｐゴシック" charset="0"/>
              </a:rPr>
              <a:t>mốt</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583</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80311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229600" cy="762000"/>
          </a:xfrm>
        </p:spPr>
        <p:txBody>
          <a:bodyPr/>
          <a:lstStyle/>
          <a:p>
            <a:pPr eaLnBrk="1" hangingPunct="1">
              <a:defRPr/>
            </a:pPr>
            <a:r>
              <a:rPr lang="en-US" sz="3200" b="1" dirty="0">
                <a:solidFill>
                  <a:schemeClr val="bg1"/>
                </a:solidFill>
                <a:latin typeface="Arial" charset="0"/>
                <a:ea typeface="ＭＳ Ｐゴシック" charset="0"/>
                <a:cs typeface="ＭＳ Ｐゴシック" charset="0"/>
              </a:rPr>
              <a:t>A-</a:t>
            </a:r>
            <a:r>
              <a:rPr lang="en-US" sz="3200" b="1" dirty="0" err="1">
                <a:solidFill>
                  <a:schemeClr val="bg1"/>
                </a:solidFill>
                <a:latin typeface="Arial" charset="0"/>
                <a:ea typeface="ＭＳ Ｐゴシック" charset="0"/>
                <a:cs typeface="ＭＳ Ｐゴシック" charset="0"/>
              </a:rPr>
              <a:t>mốt</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tiếp</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tục</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áp</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dụng</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luật</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Môi</a:t>
            </a:r>
            <a:r>
              <a:rPr lang="en-US" sz="3200" b="1" dirty="0">
                <a:solidFill>
                  <a:schemeClr val="bg1"/>
                </a:solidFill>
                <a:latin typeface="Arial" charset="0"/>
                <a:ea typeface="ＭＳ Ｐゴシック" charset="0"/>
                <a:cs typeface="ＭＳ Ｐゴシック" charset="0"/>
              </a:rPr>
              <a:t>-se</a:t>
            </a:r>
            <a:endParaRPr lang="en-US" sz="3200" b="1" dirty="0">
              <a:effectLst>
                <a:outerShdw blurRad="38100" dist="38100" dir="2700000" algn="tl">
                  <a:srgbClr val="FFFFFF"/>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153400" y="0"/>
            <a:ext cx="9906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smtClean="0">
                <a:solidFill>
                  <a:srgbClr val="FFFFFF"/>
                </a:solidFill>
                <a:effectLst>
                  <a:outerShdw blurRad="38100" dist="38100" dir="2700000" algn="tl">
                    <a:srgbClr val="808080"/>
                  </a:outerShdw>
                </a:effectLst>
                <a:latin typeface="Arial" charset="0"/>
                <a:cs typeface="Arial" charset="0"/>
              </a:rPr>
              <a:t>592a</a:t>
            </a:r>
          </a:p>
        </p:txBody>
      </p:sp>
      <p:graphicFrame>
        <p:nvGraphicFramePr>
          <p:cNvPr id="5" name="Table 4"/>
          <p:cNvGraphicFramePr>
            <a:graphicFrameLocks noGrp="1"/>
          </p:cNvGraphicFramePr>
          <p:nvPr/>
        </p:nvGraphicFramePr>
        <p:xfrm>
          <a:off x="0" y="762000"/>
          <a:ext cx="9144000" cy="6088063"/>
        </p:xfrm>
        <a:graphic>
          <a:graphicData uri="http://schemas.openxmlformats.org/drawingml/2006/table">
            <a:tbl>
              <a:tblPr/>
              <a:tblGrid>
                <a:gridCol w="1066800"/>
                <a:gridCol w="3657600"/>
                <a:gridCol w="4419600"/>
              </a:tblGrid>
              <a:tr h="377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Amos</a:t>
                      </a:r>
                    </a:p>
                  </a:txBody>
                  <a:tcPr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Phrase or Concept</a:t>
                      </a:r>
                    </a:p>
                  </a:txBody>
                  <a:tcPr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Pentateuchal Reference</a:t>
                      </a:r>
                    </a:p>
                  </a:txBody>
                  <a:tcPr marT="0" marB="0"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Times New Roman" charset="0"/>
                        </a:rPr>
                        <a:t>1:1</a:t>
                      </a:r>
                    </a:p>
                  </a:txBody>
                  <a:tcPr marL="50800" marR="5080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The words of Amos</a:t>
                      </a:r>
                    </a:p>
                  </a:txBody>
                  <a:tcPr marL="50800" marR="5080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Deut. 1:1</a:t>
                      </a:r>
                    </a:p>
                  </a:txBody>
                  <a:tcPr marL="50800" marR="50800" marT="0" marB="0"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Times New Roman" charset="0"/>
                        </a:rPr>
                        <a:t>1:9</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Remember covenant</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Gen. 9:15; Exod. 2:24; 6:5; Lev. 26:42-45</a:t>
                      </a:r>
                    </a:p>
                  </a:txBody>
                  <a:tcPr marL="50800" marR="50800" marT="0" marB="0" anchor="ctr" horzOverflow="overflow">
                    <a:lnL>
                      <a:noFill/>
                    </a:lnL>
                    <a:lnR>
                      <a:noFill/>
                    </a:lnR>
                    <a:lnT>
                      <a:noFill/>
                    </a:lnT>
                    <a:lnB>
                      <a:noFill/>
                    </a:lnB>
                    <a:lnTlToBr>
                      <a:noFill/>
                    </a:lnTlToBr>
                    <a:lnBlToTr>
                      <a:noFill/>
                    </a:lnBlToTr>
                    <a:solidFill>
                      <a:schemeClr val="bg1"/>
                    </a:solidFill>
                  </a:tcPr>
                </a:tc>
              </a:tr>
              <a:tr h="3381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Times New Roman" charset="0"/>
                        </a:rPr>
                        <a:t>2:4a</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Keep statutes</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Exod. 15:26; Deut. 4:40</a:t>
                      </a:r>
                    </a:p>
                  </a:txBody>
                  <a:tcPr marL="50800" marR="50800" marT="0" marB="0" anchor="ctr" horzOverflow="overflow">
                    <a:lnL>
                      <a:noFill/>
                    </a:lnL>
                    <a:lnR>
                      <a:noFill/>
                    </a:lnR>
                    <a:lnT>
                      <a:noFill/>
                    </a:lnT>
                    <a:lnB>
                      <a:noFill/>
                    </a:lnB>
                    <a:lnTlToBr>
                      <a:noFill/>
                    </a:lnTlToBr>
                    <a:lnBlToTr>
                      <a:noFill/>
                    </a:lnBlToTr>
                    <a:solidFill>
                      <a:srgbClr val="E7E7E7"/>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Times New Roman" charset="0"/>
                        </a:rPr>
                        <a:t>2:4b</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Walk after</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Deut. 4:3; 11:28; 13:5 [4]</a:t>
                      </a:r>
                    </a:p>
                  </a:txBody>
                  <a:tcPr marL="50800" marR="50800" marT="0" marB="0" anchor="ctr" horzOverflow="overflow">
                    <a:lnL>
                      <a:noFill/>
                    </a:lnL>
                    <a:lnR>
                      <a:noFill/>
                    </a:lnR>
                    <a:lnT>
                      <a:noFill/>
                    </a:lnT>
                    <a:lnB>
                      <a:noFill/>
                    </a:lnB>
                    <a:lnTlToBr>
                      <a:noFill/>
                    </a:lnTlToBr>
                    <a:lnBlToTr>
                      <a:noFill/>
                    </a:lnBlToTr>
                    <a:solidFill>
                      <a:schemeClr val="bg1"/>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Times New Roman" charset="0"/>
                        </a:rPr>
                        <a:t>2:7</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Pervert justice</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Exod. 23:6</a:t>
                      </a:r>
                    </a:p>
                  </a:txBody>
                  <a:tcPr marL="50800" marR="50800" marT="0" marB="0" anchor="ctr" horzOverflow="overflow">
                    <a:lnL>
                      <a:noFill/>
                    </a:lnL>
                    <a:lnR>
                      <a:noFill/>
                    </a:lnR>
                    <a:lnT>
                      <a:noFill/>
                    </a:lnT>
                    <a:lnB>
                      <a:noFill/>
                    </a:lnB>
                    <a:lnTlToBr>
                      <a:noFill/>
                    </a:lnTlToBr>
                    <a:lnBlToTr>
                      <a:noFill/>
                    </a:lnBlToTr>
                    <a:solidFill>
                      <a:srgbClr val="E7E7E7"/>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Times New Roman" charset="0"/>
                        </a:rPr>
                        <a:t>2:10; 9:7</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Brought you up from Egypt</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Gen. 50:24; Exod. 3:8</a:t>
                      </a:r>
                    </a:p>
                  </a:txBody>
                  <a:tcPr marL="50800" marR="50800" marT="0" marB="0" anchor="ctr" horzOverflow="overflow">
                    <a:lnL>
                      <a:noFill/>
                    </a:lnL>
                    <a:lnR>
                      <a:noFill/>
                    </a:lnR>
                    <a:lnT>
                      <a:noFill/>
                    </a:lnT>
                    <a:lnB>
                      <a:noFill/>
                    </a:lnB>
                    <a:lnTlToBr>
                      <a:noFill/>
                    </a:lnTlToBr>
                    <a:lnBlToTr>
                      <a:noFill/>
                    </a:lnBlToTr>
                    <a:solidFill>
                      <a:schemeClr val="bg1"/>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Times New Roman" charset="0"/>
                        </a:rPr>
                        <a:t>2:10</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Inherit the land</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Gen. 15:7; Num. 33:53; Deut. 2:31</a:t>
                      </a:r>
                    </a:p>
                  </a:txBody>
                  <a:tcPr marL="50800" marR="50800" marT="0" marB="0" anchor="ctr" horzOverflow="overflow">
                    <a:lnL>
                      <a:noFill/>
                    </a:lnL>
                    <a:lnR>
                      <a:noFill/>
                    </a:lnR>
                    <a:lnT>
                      <a:noFill/>
                    </a:lnT>
                    <a:lnB>
                      <a:noFill/>
                    </a:lnB>
                    <a:lnTlToBr>
                      <a:noFill/>
                    </a:lnTlToBr>
                    <a:lnBlToTr>
                      <a:noFill/>
                    </a:lnBlToTr>
                    <a:solidFill>
                      <a:srgbClr val="E7E7E7"/>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Times New Roman" charset="0"/>
                        </a:rPr>
                        <a:t>3:1</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Hear this word</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Deut. 4:1; 5:1; 6:4</a:t>
                      </a:r>
                    </a:p>
                  </a:txBody>
                  <a:tcPr marL="50800" marR="50800" marT="0" marB="0" anchor="ctr" horzOverflow="overflow">
                    <a:lnL>
                      <a:noFill/>
                    </a:lnL>
                    <a:lnR>
                      <a:noFill/>
                    </a:lnR>
                    <a:lnT>
                      <a:noFill/>
                    </a:lnT>
                    <a:lnB>
                      <a:noFill/>
                    </a:lnB>
                    <a:lnTlToBr>
                      <a:noFill/>
                    </a:lnTlToBr>
                    <a:lnBlToTr>
                      <a:noFill/>
                    </a:lnBlToTr>
                    <a:solidFill>
                      <a:schemeClr val="bg1"/>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Times New Roman" charset="0"/>
                        </a:rPr>
                        <a:t>3:7</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His servants the prophets</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Deut. 34:5, 10</a:t>
                      </a:r>
                    </a:p>
                  </a:txBody>
                  <a:tcPr marL="50800" marR="50800" marT="0" marB="0" anchor="ctr" horzOverflow="overflow">
                    <a:lnL>
                      <a:noFill/>
                    </a:lnL>
                    <a:lnR>
                      <a:noFill/>
                    </a:lnR>
                    <a:lnT>
                      <a:noFill/>
                    </a:lnT>
                    <a:lnB>
                      <a:noFill/>
                    </a:lnB>
                    <a:lnTlToBr>
                      <a:noFill/>
                    </a:lnTlToBr>
                    <a:lnBlToTr>
                      <a:noFill/>
                    </a:lnBlToTr>
                    <a:solidFill>
                      <a:srgbClr val="E7E7E7"/>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Times New Roman" charset="0"/>
                        </a:rPr>
                        <a:t>4:4</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Tithes every three days/years</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Deut. 14:28; 26:12</a:t>
                      </a:r>
                    </a:p>
                  </a:txBody>
                  <a:tcPr marL="50800" marR="50800" marT="0" marB="0" anchor="ctr" horzOverflow="overflow">
                    <a:lnL>
                      <a:noFill/>
                    </a:lnL>
                    <a:lnR>
                      <a:noFill/>
                    </a:lnR>
                    <a:lnT>
                      <a:noFill/>
                    </a:lnT>
                    <a:lnB>
                      <a:noFill/>
                    </a:lnB>
                    <a:lnTlToBr>
                      <a:noFill/>
                    </a:lnTlToBr>
                    <a:lnBlToTr>
                      <a:noFill/>
                    </a:lnBlToTr>
                    <a:solidFill>
                      <a:schemeClr val="bg1"/>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Times New Roman" charset="0"/>
                        </a:rPr>
                        <a:t>4:5</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Burn sacrifices</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Lev. 1:9</a:t>
                      </a:r>
                    </a:p>
                  </a:txBody>
                  <a:tcPr marL="50800" marR="50800" marT="0" marB="0" anchor="ctr" horzOverflow="overflow">
                    <a:lnL>
                      <a:noFill/>
                    </a:lnL>
                    <a:lnR>
                      <a:noFill/>
                    </a:lnR>
                    <a:lnT>
                      <a:noFill/>
                    </a:lnT>
                    <a:lnB>
                      <a:noFill/>
                    </a:lnB>
                    <a:lnTlToBr>
                      <a:noFill/>
                    </a:lnTlToBr>
                    <a:lnBlToTr>
                      <a:noFill/>
                    </a:lnBlToTr>
                    <a:solidFill>
                      <a:srgbClr val="E7E7E7"/>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Times New Roman" charset="0"/>
                      </a:endParaRP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Leavened bread as a thank-offering</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Lev. 2:11; 7:12-15</a:t>
                      </a:r>
                    </a:p>
                  </a:txBody>
                  <a:tcPr marL="50800" marR="50800" marT="0" marB="0" anchor="ctr" horzOverflow="overflow">
                    <a:lnL>
                      <a:noFill/>
                    </a:lnL>
                    <a:lnR>
                      <a:noFill/>
                    </a:lnR>
                    <a:lnT>
                      <a:noFill/>
                    </a:lnT>
                    <a:lnB>
                      <a:noFill/>
                    </a:lnB>
                    <a:lnTlToBr>
                      <a:noFill/>
                    </a:lnTlToBr>
                    <a:lnBlToTr>
                      <a:noFill/>
                    </a:lnBlToTr>
                    <a:solidFill>
                      <a:schemeClr val="bg1"/>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Times New Roman" charset="0"/>
                      </a:endParaRP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Freewill offerings</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Lev. 22:17-25</a:t>
                      </a:r>
                    </a:p>
                  </a:txBody>
                  <a:tcPr marL="50800" marR="50800" marT="0" marB="0" anchor="ctr" horzOverflow="overflow">
                    <a:lnL>
                      <a:noFill/>
                    </a:lnL>
                    <a:lnR>
                      <a:noFill/>
                    </a:lnR>
                    <a:lnT>
                      <a:noFill/>
                    </a:lnT>
                    <a:lnB>
                      <a:noFill/>
                    </a:lnB>
                    <a:lnTlToBr>
                      <a:noFill/>
                    </a:lnTlToBr>
                    <a:lnBlToTr>
                      <a:noFill/>
                    </a:lnBlToTr>
                    <a:solidFill>
                      <a:srgbClr val="E7E7E7"/>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Times New Roman" charset="0"/>
                      </a:endParaRP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Love</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Deut. 6:5</a:t>
                      </a:r>
                    </a:p>
                  </a:txBody>
                  <a:tcPr marL="50800" marR="50800" marT="0" marB="0" anchor="ctr" horzOverflow="overflow">
                    <a:lnL>
                      <a:noFill/>
                    </a:lnL>
                    <a:lnR>
                      <a:noFill/>
                    </a:lnR>
                    <a:lnT>
                      <a:noFill/>
                    </a:lnT>
                    <a:lnB>
                      <a:noFill/>
                    </a:lnB>
                    <a:lnTlToBr>
                      <a:noFill/>
                    </a:lnTlToBr>
                    <a:lnBlToTr>
                      <a:noFill/>
                    </a:lnBlToTr>
                    <a:solidFill>
                      <a:schemeClr val="bg1"/>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Times New Roman" charset="0"/>
                        </a:rPr>
                        <a:t>4:6</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Return to Yahweh</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Deut. 4:30; 30:2</a:t>
                      </a:r>
                    </a:p>
                  </a:txBody>
                  <a:tcPr marL="50800" marR="50800" marT="0" marB="0" anchor="ctr" horzOverflow="overflow">
                    <a:lnL>
                      <a:noFill/>
                    </a:lnL>
                    <a:lnR>
                      <a:noFill/>
                    </a:lnR>
                    <a:lnT>
                      <a:noFill/>
                    </a:lnT>
                    <a:lnB>
                      <a:noFill/>
                    </a:lnB>
                    <a:lnTlToBr>
                      <a:noFill/>
                    </a:lnTlToBr>
                    <a:lnBlToTr>
                      <a:noFill/>
                    </a:lnBlToTr>
                    <a:solidFill>
                      <a:srgbClr val="E7E7E7"/>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Times New Roman" charset="0"/>
                        </a:rPr>
                        <a:t>4:9</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Blight and mildew</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Deut. 28:22</a:t>
                      </a:r>
                    </a:p>
                  </a:txBody>
                  <a:tcPr marL="50800" marR="50800" marT="0" marB="0" anchor="ctr" horzOverflow="overflow">
                    <a:lnL>
                      <a:noFill/>
                    </a:lnL>
                    <a:lnR>
                      <a:noFill/>
                    </a:lnR>
                    <a:lnT>
                      <a:noFill/>
                    </a:lnT>
                    <a:lnB>
                      <a:noFill/>
                    </a:lnB>
                    <a:lnTlToBr>
                      <a:noFill/>
                    </a:lnTlToBr>
                    <a:lnBlToTr>
                      <a:noFill/>
                    </a:lnBlToTr>
                    <a:solidFill>
                      <a:schemeClr val="bg1"/>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Times New Roman" charset="0"/>
                      </a:endParaRP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Vineyards, olive trees</a:t>
                      </a:r>
                    </a:p>
                  </a:txBody>
                  <a:tcPr marL="50800" marR="50800" marT="0" marB="0" anchor="ctr"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Deut. 28:30, 39-40</a:t>
                      </a:r>
                    </a:p>
                  </a:txBody>
                  <a:tcPr marL="50800" marR="50800" marT="0" marB="0" anchor="ctr" horzOverflow="overflow">
                    <a:lnL>
                      <a:noFill/>
                    </a:lnL>
                    <a:lnR>
                      <a:noFill/>
                    </a:lnR>
                    <a:lnT>
                      <a:noFill/>
                    </a:lnT>
                    <a:lnB>
                      <a:noFill/>
                    </a:lnB>
                    <a:lnTlToBr>
                      <a:noFill/>
                    </a:lnTlToBr>
                    <a:lnBlToTr>
                      <a:noFill/>
                    </a:lnBlToTr>
                    <a:solidFill>
                      <a:srgbClr val="E7E7E7"/>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Times New Roman" charset="0"/>
                        </a:rPr>
                        <a:t>4:10</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I sent a plague among you</a:t>
                      </a:r>
                    </a:p>
                  </a:txBody>
                  <a:tcPr marL="50800" marR="50800" marT="0" marB="0" anchor="ctr"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Arial" charset="0"/>
                        </a:rPr>
                        <a:t>Lev. 26:25; Deut. 28:20</a:t>
                      </a:r>
                    </a:p>
                  </a:txBody>
                  <a:tcPr marL="50800" marR="50800" marT="0" marB="0" anchor="ctr" horzOverflow="overflow">
                    <a:lnL>
                      <a:noFill/>
                    </a:lnL>
                    <a:lnR>
                      <a:noFill/>
                    </a:lnR>
                    <a:lnT>
                      <a:noFill/>
                    </a:lnT>
                    <a:lnB>
                      <a:noFill/>
                    </a:lnB>
                    <a:lnTlToBr>
                      <a:noFill/>
                    </a:lnTlToBr>
                    <a:lnBlToTr>
                      <a:noFill/>
                    </a:lnBlToTr>
                    <a:solidFill>
                      <a:schemeClr val="bg1"/>
                    </a:soli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Times New Roman" charset="0"/>
                        </a:rPr>
                        <a:t>4:12</a:t>
                      </a:r>
                    </a:p>
                  </a:txBody>
                  <a:tcPr marL="50800" marR="5080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Prepare to meet your God</a:t>
                      </a:r>
                    </a:p>
                  </a:txBody>
                  <a:tcPr marL="50800" marR="5080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Exod. 19:15-17</a:t>
                      </a:r>
                    </a:p>
                  </a:txBody>
                  <a:tcPr marL="50800" marR="50800" marT="0" marB="0"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Tree>
    <p:extLst>
      <p:ext uri="{BB962C8B-B14F-4D97-AF65-F5344CB8AC3E}">
        <p14:creationId xmlns:p14="http://schemas.microsoft.com/office/powerpoint/2010/main" val="2239271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229600" cy="762000"/>
          </a:xfrm>
        </p:spPr>
        <p:txBody>
          <a:bodyPr/>
          <a:lstStyle/>
          <a:p>
            <a:pPr eaLnBrk="1" hangingPunct="1">
              <a:defRPr/>
            </a:pPr>
            <a:r>
              <a:rPr lang="en-US" sz="3200" b="1" dirty="0">
                <a:solidFill>
                  <a:schemeClr val="bg1"/>
                </a:solidFill>
                <a:latin typeface="Arial" charset="0"/>
                <a:ea typeface="ＭＳ Ｐゴシック" charset="0"/>
                <a:cs typeface="ＭＳ Ｐゴシック" charset="0"/>
              </a:rPr>
              <a:t>A-</a:t>
            </a:r>
            <a:r>
              <a:rPr lang="en-US" sz="3200" b="1" dirty="0" err="1">
                <a:solidFill>
                  <a:schemeClr val="bg1"/>
                </a:solidFill>
                <a:latin typeface="Arial" charset="0"/>
                <a:ea typeface="ＭＳ Ｐゴシック" charset="0"/>
                <a:cs typeface="ＭＳ Ｐゴシック" charset="0"/>
              </a:rPr>
              <a:t>mốt</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tiếp</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tục</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áp</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dụng</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luật</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Môi</a:t>
            </a:r>
            <a:r>
              <a:rPr lang="en-US" sz="3200" b="1" dirty="0">
                <a:solidFill>
                  <a:schemeClr val="bg1"/>
                </a:solidFill>
                <a:latin typeface="Arial" charset="0"/>
                <a:ea typeface="ＭＳ Ｐゴシック" charset="0"/>
                <a:cs typeface="ＭＳ Ｐゴシック" charset="0"/>
              </a:rPr>
              <a:t>-se</a:t>
            </a:r>
            <a:endParaRPr lang="en-US" sz="3200" b="1" dirty="0">
              <a:effectLst>
                <a:outerShdw blurRad="38100" dist="38100" dir="2700000" algn="tl">
                  <a:srgbClr val="FFFFFF"/>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153400" y="0"/>
            <a:ext cx="9906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smtClean="0">
                <a:solidFill>
                  <a:srgbClr val="FFFFFF"/>
                </a:solidFill>
                <a:effectLst>
                  <a:outerShdw blurRad="38100" dist="38100" dir="2700000" algn="tl">
                    <a:srgbClr val="808080"/>
                  </a:outerShdw>
                </a:effectLst>
                <a:latin typeface="Arial" charset="0"/>
                <a:cs typeface="Arial" charset="0"/>
              </a:rPr>
              <a:t>592a</a:t>
            </a:r>
          </a:p>
        </p:txBody>
      </p:sp>
      <p:graphicFrame>
        <p:nvGraphicFramePr>
          <p:cNvPr id="5" name="Table 4"/>
          <p:cNvGraphicFramePr>
            <a:graphicFrameLocks noGrp="1"/>
          </p:cNvGraphicFramePr>
          <p:nvPr/>
        </p:nvGraphicFramePr>
        <p:xfrm>
          <a:off x="0" y="762000"/>
          <a:ext cx="9144000" cy="6074584"/>
        </p:xfrm>
        <a:graphic>
          <a:graphicData uri="http://schemas.openxmlformats.org/drawingml/2006/table">
            <a:tbl>
              <a:tblPr firstRow="1" bandRow="1">
                <a:effectLst>
                  <a:outerShdw blurRad="50800" dist="38100" dir="2700000">
                    <a:srgbClr val="000000">
                      <a:alpha val="43000"/>
                    </a:srgbClr>
                  </a:outerShdw>
                </a:effectLst>
                <a:tableStyleId>{85BE263C-DBD7-4A20-BB59-AAB30ACAA65A}</a:tableStyleId>
              </a:tblPr>
              <a:tblGrid>
                <a:gridCol w="1066800"/>
                <a:gridCol w="4953000"/>
                <a:gridCol w="3124200"/>
              </a:tblGrid>
              <a:tr h="378232">
                <a:tc>
                  <a:txBody>
                    <a:bodyPr/>
                    <a:lstStyle/>
                    <a:p>
                      <a:pPr algn="l"/>
                      <a:r>
                        <a:rPr lang="en-US" sz="1600" b="1" dirty="0" smtClean="0">
                          <a:effectLst>
                            <a:outerShdw blurRad="38100" dist="38100" dir="2700000" algn="tl">
                              <a:srgbClr val="000000">
                                <a:alpha val="43137"/>
                              </a:srgbClr>
                            </a:outerShdw>
                          </a:effectLst>
                          <a:latin typeface="Arial"/>
                          <a:cs typeface="Arial"/>
                        </a:rPr>
                        <a:t>Amos</a:t>
                      </a:r>
                      <a:endParaRPr lang="en-US" sz="1600" b="1" dirty="0">
                        <a:effectLst>
                          <a:outerShdw blurRad="38100" dist="38100" dir="2700000" algn="tl">
                            <a:srgbClr val="000000">
                              <a:alpha val="43137"/>
                            </a:srgbClr>
                          </a:outerShdw>
                        </a:effectLst>
                        <a:latin typeface="Arial"/>
                        <a:cs typeface="Arial"/>
                      </a:endParaRPr>
                    </a:p>
                  </a:txBody>
                  <a:tcPr marT="0" marB="0" anchor="ctr"/>
                </a:tc>
                <a:tc>
                  <a:txBody>
                    <a:bodyPr/>
                    <a:lstStyle/>
                    <a:p>
                      <a:pPr algn="l"/>
                      <a:r>
                        <a:rPr lang="en-US" sz="1600" b="1" dirty="0" smtClean="0">
                          <a:effectLst>
                            <a:outerShdw blurRad="38100" dist="38100" dir="2700000" algn="tl">
                              <a:srgbClr val="000000">
                                <a:alpha val="43137"/>
                              </a:srgbClr>
                            </a:outerShdw>
                          </a:effectLst>
                          <a:latin typeface="Arial"/>
                          <a:cs typeface="Arial"/>
                        </a:rPr>
                        <a:t>Phrase or Concept</a:t>
                      </a:r>
                      <a:endParaRPr lang="en-US" sz="1600" b="1" dirty="0">
                        <a:effectLst>
                          <a:outerShdw blurRad="38100" dist="38100" dir="2700000" algn="tl">
                            <a:srgbClr val="000000">
                              <a:alpha val="43137"/>
                            </a:srgbClr>
                          </a:outerShdw>
                        </a:effectLst>
                        <a:latin typeface="Arial"/>
                        <a:cs typeface="Arial"/>
                      </a:endParaRPr>
                    </a:p>
                  </a:txBody>
                  <a:tcPr marT="0" marB="0" anchor="ctr"/>
                </a:tc>
                <a:tc>
                  <a:txBody>
                    <a:bodyPr/>
                    <a:lstStyle/>
                    <a:p>
                      <a:pPr algn="l"/>
                      <a:r>
                        <a:rPr lang="en-US" sz="1600" b="1" dirty="0" err="1" smtClean="0">
                          <a:effectLst>
                            <a:outerShdw blurRad="38100" dist="38100" dir="2700000" algn="tl">
                              <a:srgbClr val="000000">
                                <a:alpha val="43137"/>
                              </a:srgbClr>
                            </a:outerShdw>
                          </a:effectLst>
                          <a:latin typeface="Arial"/>
                          <a:cs typeface="Arial"/>
                        </a:rPr>
                        <a:t>Pentateuchal</a:t>
                      </a:r>
                      <a:r>
                        <a:rPr lang="en-US" sz="1600" b="1" dirty="0" smtClean="0">
                          <a:effectLst>
                            <a:outerShdw blurRad="38100" dist="38100" dir="2700000" algn="tl">
                              <a:srgbClr val="000000">
                                <a:alpha val="43137"/>
                              </a:srgbClr>
                            </a:outerShdw>
                          </a:effectLst>
                          <a:latin typeface="Arial"/>
                          <a:cs typeface="Arial"/>
                        </a:rPr>
                        <a:t> Reference</a:t>
                      </a:r>
                      <a:endParaRPr lang="en-US" sz="1600" b="1" dirty="0">
                        <a:effectLst>
                          <a:outerShdw blurRad="38100" dist="38100" dir="2700000" algn="tl">
                            <a:srgbClr val="000000">
                              <a:alpha val="43137"/>
                            </a:srgbClr>
                          </a:outerShdw>
                        </a:effectLst>
                        <a:latin typeface="Arial"/>
                        <a:cs typeface="Arial"/>
                      </a:endParaRPr>
                    </a:p>
                  </a:txBody>
                  <a:tcPr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4:13</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On the heights of the earth</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32:13</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5:4</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Seek Yahweh</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4:29</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338418">
                <a:tc>
                  <a:txBody>
                    <a:bodyPr/>
                    <a:lstStyle/>
                    <a:p>
                      <a:r>
                        <a:rPr lang="en-US" sz="1600" b="1" dirty="0" smtClean="0">
                          <a:effectLst>
                            <a:outerShdw blurRad="38100" dist="38100" dir="2700000" algn="tl">
                              <a:srgbClr val="000000">
                                <a:alpha val="43137"/>
                              </a:srgbClr>
                            </a:outerShdw>
                          </a:effectLst>
                          <a:latin typeface="Arial"/>
                          <a:cs typeface="Arial"/>
                        </a:rPr>
                        <a:t>5:6</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Yahweh like a consuming fire</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4:24</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5:11</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Futility curse on houses</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effectLst>
                            <a:outerShdw blurRad="38100" dist="38100" dir="2700000" algn="tl">
                              <a:srgbClr val="000000">
                                <a:alpha val="43137"/>
                              </a:srgbClr>
                            </a:outerShdw>
                          </a:effectLst>
                          <a:latin typeface="Arial"/>
                          <a:cs typeface="Arial"/>
                        </a:rPr>
                        <a:t>Deut. 28:30a</a:t>
                      </a:r>
                    </a:p>
                  </a:txBody>
                  <a:tcPr marL="50800" marR="50800" marT="0" marB="0" anchor="ctr"/>
                </a:tc>
              </a:tr>
              <a:tr h="297663">
                <a:tc>
                  <a:txBody>
                    <a:bodyPr/>
                    <a:lstStyle/>
                    <a:p>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Futility curse on vineyards</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effectLst>
                            <a:outerShdw blurRad="38100" dist="38100" dir="2700000" algn="tl">
                              <a:srgbClr val="000000">
                                <a:alpha val="43137"/>
                              </a:srgbClr>
                            </a:outerShdw>
                          </a:effectLst>
                          <a:latin typeface="Arial"/>
                          <a:cs typeface="Arial"/>
                        </a:rPr>
                        <a:t>Deut. 28:30b,</a:t>
                      </a:r>
                      <a:r>
                        <a:rPr lang="en-US" sz="1600" b="1" baseline="0" dirty="0" smtClean="0">
                          <a:effectLst>
                            <a:outerShdw blurRad="38100" dist="38100" dir="2700000" algn="tl">
                              <a:srgbClr val="000000">
                                <a:alpha val="43137"/>
                              </a:srgbClr>
                            </a:outerShdw>
                          </a:effectLst>
                          <a:latin typeface="Arial"/>
                          <a:cs typeface="Arial"/>
                        </a:rPr>
                        <a:t> 39</a:t>
                      </a:r>
                      <a:endParaRPr lang="en-US" sz="1600" b="1" dirty="0" smtClean="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5:20</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Gloom as a covenant curse</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a:t>
                      </a:r>
                      <a:r>
                        <a:rPr lang="en-US" sz="1600" b="1" baseline="0" dirty="0" smtClean="0">
                          <a:effectLst>
                            <a:outerShdw blurRad="38100" dist="38100" dir="2700000" algn="tl">
                              <a:srgbClr val="000000">
                                <a:alpha val="43137"/>
                              </a:srgbClr>
                            </a:outerShdw>
                          </a:effectLst>
                          <a:latin typeface="Arial"/>
                          <a:cs typeface="Arial"/>
                        </a:rPr>
                        <a:t> 28:29</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Accept offerings</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Lev. 1:4; 7:18; 19:7; 22:27</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5:26</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Images that you fashioned for yourselves</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Exod. 20:4; 32:1, 23; Deut. 5:8</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5:27</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Exile far from home</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28:36,</a:t>
                      </a:r>
                      <a:r>
                        <a:rPr lang="en-US" sz="1600" b="1" baseline="0" dirty="0" smtClean="0">
                          <a:effectLst>
                            <a:outerShdw blurRad="38100" dist="38100" dir="2700000" algn="tl">
                              <a:srgbClr val="000000">
                                <a:alpha val="43137"/>
                              </a:srgbClr>
                            </a:outerShdw>
                          </a:effectLst>
                          <a:latin typeface="Arial"/>
                          <a:cs typeface="Arial"/>
                        </a:rPr>
                        <a:t> 64-68; 29:27 [28]</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6:1</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First of the nations</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Num. 24:20</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6:11; 9:9</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Yahweh</a:t>
                      </a:r>
                      <a:r>
                        <a:rPr lang="en-US" sz="1600" b="1" baseline="0" dirty="0" smtClean="0">
                          <a:effectLst>
                            <a:outerShdw blurRad="38100" dist="38100" dir="2700000" algn="tl">
                              <a:srgbClr val="000000">
                                <a:alpha val="43137"/>
                              </a:srgbClr>
                            </a:outerShdw>
                          </a:effectLst>
                          <a:latin typeface="Arial"/>
                          <a:cs typeface="Arial"/>
                        </a:rPr>
                        <a:t> is commanding</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Exod. 34:11; Deut. 26:16</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7:2</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Locusts eating the vegetation</a:t>
                      </a:r>
                      <a:r>
                        <a:rPr lang="en-US" sz="1600" b="1" baseline="0" dirty="0" smtClean="0">
                          <a:effectLst>
                            <a:outerShdw blurRad="38100" dist="38100" dir="2700000" algn="tl">
                              <a:srgbClr val="000000">
                                <a:alpha val="43137"/>
                              </a:srgbClr>
                            </a:outerShdw>
                          </a:effectLst>
                          <a:latin typeface="Arial"/>
                          <a:cs typeface="Arial"/>
                        </a:rPr>
                        <a:t> of the land</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Exod. 10:12, 15</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7:9</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Desolation &amp; waste of high places &amp; sanctuaries</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Lev. 26:30-31</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7:11, 17</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Exile away from</a:t>
                      </a:r>
                      <a:r>
                        <a:rPr lang="en-US" sz="1600" b="1" baseline="0" dirty="0" smtClean="0">
                          <a:effectLst>
                            <a:outerShdw blurRad="38100" dist="38100" dir="2700000" algn="tl">
                              <a:srgbClr val="000000">
                                <a:alpha val="43137"/>
                              </a:srgbClr>
                            </a:outerShdw>
                          </a:effectLst>
                          <a:latin typeface="Arial"/>
                          <a:cs typeface="Arial"/>
                        </a:rPr>
                        <a:t> the land</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29:27 [28]</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7:16</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Preach (drip)</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a:t>
                      </a:r>
                      <a:r>
                        <a:rPr lang="en-US" sz="1600" b="1" baseline="0" dirty="0" smtClean="0">
                          <a:effectLst>
                            <a:outerShdw blurRad="38100" dist="38100" dir="2700000" algn="tl">
                              <a:srgbClr val="000000">
                                <a:alpha val="43137"/>
                              </a:srgbClr>
                            </a:outerShdw>
                          </a:effectLst>
                          <a:latin typeface="Arial"/>
                          <a:cs typeface="Arial"/>
                        </a:rPr>
                        <a:t> 32:2</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8:4</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Needy and oppressed</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15;11; 24:14-15</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8:5</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Open the granaries</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Gen. 41:56</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False weights</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Lev.</a:t>
                      </a:r>
                      <a:r>
                        <a:rPr lang="en-US" sz="1600" b="1" baseline="0" dirty="0" smtClean="0">
                          <a:effectLst>
                            <a:outerShdw blurRad="38100" dist="38100" dir="2700000" algn="tl">
                              <a:srgbClr val="000000">
                                <a:alpha val="43137"/>
                              </a:srgbClr>
                            </a:outerShdw>
                          </a:effectLst>
                          <a:latin typeface="Arial"/>
                          <a:cs typeface="Arial"/>
                        </a:rPr>
                        <a:t> 19:36; Deut. 25:14</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8:9</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Noon is dark</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28:29</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bl>
          </a:graphicData>
        </a:graphic>
      </p:graphicFrame>
    </p:spTree>
    <p:extLst>
      <p:ext uri="{BB962C8B-B14F-4D97-AF65-F5344CB8AC3E}">
        <p14:creationId xmlns:p14="http://schemas.microsoft.com/office/powerpoint/2010/main" val="30935729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229600" cy="762000"/>
          </a:xfrm>
        </p:spPr>
        <p:txBody>
          <a:bodyPr/>
          <a:lstStyle/>
          <a:p>
            <a:pPr eaLnBrk="1" hangingPunct="1">
              <a:defRPr/>
            </a:pPr>
            <a:r>
              <a:rPr lang="en-US" sz="3200" b="1" dirty="0">
                <a:solidFill>
                  <a:schemeClr val="bg1"/>
                </a:solidFill>
                <a:latin typeface="Arial" charset="0"/>
                <a:ea typeface="ＭＳ Ｐゴシック" charset="0"/>
                <a:cs typeface="ＭＳ Ｐゴシック" charset="0"/>
              </a:rPr>
              <a:t>A-</a:t>
            </a:r>
            <a:r>
              <a:rPr lang="en-US" sz="3200" b="1" dirty="0" err="1">
                <a:solidFill>
                  <a:schemeClr val="bg1"/>
                </a:solidFill>
                <a:latin typeface="Arial" charset="0"/>
                <a:ea typeface="ＭＳ Ｐゴシック" charset="0"/>
                <a:cs typeface="ＭＳ Ｐゴシック" charset="0"/>
              </a:rPr>
              <a:t>mốt</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tiếp</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tục</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áp</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dụng</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luật</a:t>
            </a:r>
            <a:r>
              <a:rPr lang="en-US" sz="3200" b="1" dirty="0">
                <a:solidFill>
                  <a:schemeClr val="bg1"/>
                </a:solidFill>
                <a:latin typeface="Arial" charset="0"/>
                <a:ea typeface="ＭＳ Ｐゴシック" charset="0"/>
                <a:cs typeface="ＭＳ Ｐゴシック" charset="0"/>
              </a:rPr>
              <a:t> </a:t>
            </a:r>
            <a:r>
              <a:rPr lang="en-US" sz="3200" b="1" dirty="0" err="1">
                <a:solidFill>
                  <a:schemeClr val="bg1"/>
                </a:solidFill>
                <a:latin typeface="Arial" charset="0"/>
                <a:ea typeface="ＭＳ Ｐゴシック" charset="0"/>
                <a:cs typeface="ＭＳ Ｐゴシック" charset="0"/>
              </a:rPr>
              <a:t>Môi</a:t>
            </a:r>
            <a:r>
              <a:rPr lang="en-US" sz="3200" b="1" dirty="0">
                <a:solidFill>
                  <a:schemeClr val="bg1"/>
                </a:solidFill>
                <a:latin typeface="Arial" charset="0"/>
                <a:ea typeface="ＭＳ Ｐゴシック" charset="0"/>
                <a:cs typeface="ＭＳ Ｐゴシック" charset="0"/>
              </a:rPr>
              <a:t>-se</a:t>
            </a:r>
            <a:endParaRPr lang="en-US" sz="3200" b="1" dirty="0">
              <a:effectLst>
                <a:outerShdw blurRad="38100" dist="38100" dir="2700000" algn="tl">
                  <a:srgbClr val="FFFFFF"/>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153400" y="0"/>
            <a:ext cx="9906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smtClean="0">
                <a:solidFill>
                  <a:srgbClr val="FFFFFF"/>
                </a:solidFill>
                <a:effectLst>
                  <a:outerShdw blurRad="38100" dist="38100" dir="2700000" algn="tl">
                    <a:srgbClr val="808080"/>
                  </a:outerShdw>
                </a:effectLst>
                <a:latin typeface="Arial" charset="0"/>
                <a:cs typeface="Arial" charset="0"/>
              </a:rPr>
              <a:t>592a</a:t>
            </a:r>
          </a:p>
        </p:txBody>
      </p:sp>
      <p:graphicFrame>
        <p:nvGraphicFramePr>
          <p:cNvPr id="5" name="Table 4"/>
          <p:cNvGraphicFramePr>
            <a:graphicFrameLocks noGrp="1"/>
          </p:cNvGraphicFramePr>
          <p:nvPr/>
        </p:nvGraphicFramePr>
        <p:xfrm>
          <a:off x="0" y="762000"/>
          <a:ext cx="9144000" cy="2598067"/>
        </p:xfrm>
        <a:graphic>
          <a:graphicData uri="http://schemas.openxmlformats.org/drawingml/2006/table">
            <a:tbl>
              <a:tblPr firstRow="1" bandRow="1">
                <a:effectLst>
                  <a:outerShdw blurRad="50800" dist="38100" dir="2700000">
                    <a:srgbClr val="000000">
                      <a:alpha val="43000"/>
                    </a:srgbClr>
                  </a:outerShdw>
                </a:effectLst>
                <a:tableStyleId>{85BE263C-DBD7-4A20-BB59-AAB30ACAA65A}</a:tableStyleId>
              </a:tblPr>
              <a:tblGrid>
                <a:gridCol w="1066800"/>
                <a:gridCol w="4953000"/>
                <a:gridCol w="3124200"/>
              </a:tblGrid>
              <a:tr h="378232">
                <a:tc>
                  <a:txBody>
                    <a:bodyPr/>
                    <a:lstStyle/>
                    <a:p>
                      <a:pPr algn="l"/>
                      <a:r>
                        <a:rPr lang="en-US" sz="1600" b="1" dirty="0" smtClean="0">
                          <a:effectLst>
                            <a:outerShdw blurRad="38100" dist="38100" dir="2700000" algn="tl">
                              <a:srgbClr val="000000">
                                <a:alpha val="43137"/>
                              </a:srgbClr>
                            </a:outerShdw>
                          </a:effectLst>
                          <a:latin typeface="Arial"/>
                          <a:cs typeface="Arial"/>
                        </a:rPr>
                        <a:t>Amos</a:t>
                      </a:r>
                      <a:endParaRPr lang="en-US" sz="1600" b="1" dirty="0">
                        <a:effectLst>
                          <a:outerShdw blurRad="38100" dist="38100" dir="2700000" algn="tl">
                            <a:srgbClr val="000000">
                              <a:alpha val="43137"/>
                            </a:srgbClr>
                          </a:outerShdw>
                        </a:effectLst>
                        <a:latin typeface="Arial"/>
                        <a:cs typeface="Arial"/>
                      </a:endParaRPr>
                    </a:p>
                  </a:txBody>
                  <a:tcPr marT="0" marB="0" anchor="ctr"/>
                </a:tc>
                <a:tc>
                  <a:txBody>
                    <a:bodyPr/>
                    <a:lstStyle/>
                    <a:p>
                      <a:pPr algn="l"/>
                      <a:r>
                        <a:rPr lang="en-US" sz="1600" b="1" dirty="0" smtClean="0">
                          <a:effectLst>
                            <a:outerShdw blurRad="38100" dist="38100" dir="2700000" algn="tl">
                              <a:srgbClr val="000000">
                                <a:alpha val="43137"/>
                              </a:srgbClr>
                            </a:outerShdw>
                          </a:effectLst>
                          <a:latin typeface="Arial"/>
                          <a:cs typeface="Arial"/>
                        </a:rPr>
                        <a:t>Phrase or Concept</a:t>
                      </a:r>
                      <a:endParaRPr lang="en-US" sz="1600" b="1" dirty="0">
                        <a:effectLst>
                          <a:outerShdw blurRad="38100" dist="38100" dir="2700000" algn="tl">
                            <a:srgbClr val="000000">
                              <a:alpha val="43137"/>
                            </a:srgbClr>
                          </a:outerShdw>
                        </a:effectLst>
                        <a:latin typeface="Arial"/>
                        <a:cs typeface="Arial"/>
                      </a:endParaRPr>
                    </a:p>
                  </a:txBody>
                  <a:tcPr marT="0" marB="0" anchor="ctr"/>
                </a:tc>
                <a:tc>
                  <a:txBody>
                    <a:bodyPr/>
                    <a:lstStyle/>
                    <a:p>
                      <a:pPr algn="l"/>
                      <a:r>
                        <a:rPr lang="en-US" sz="1600" b="1" dirty="0" err="1" smtClean="0">
                          <a:effectLst>
                            <a:outerShdw blurRad="38100" dist="38100" dir="2700000" algn="tl">
                              <a:srgbClr val="000000">
                                <a:alpha val="43137"/>
                              </a:srgbClr>
                            </a:outerShdw>
                          </a:effectLst>
                          <a:latin typeface="Arial"/>
                          <a:cs typeface="Arial"/>
                        </a:rPr>
                        <a:t>Pentateuchal</a:t>
                      </a:r>
                      <a:r>
                        <a:rPr lang="en-US" sz="1600" b="1" dirty="0" smtClean="0">
                          <a:effectLst>
                            <a:outerShdw blurRad="38100" dist="38100" dir="2700000" algn="tl">
                              <a:srgbClr val="000000">
                                <a:alpha val="43137"/>
                              </a:srgbClr>
                            </a:outerShdw>
                          </a:effectLst>
                          <a:latin typeface="Arial"/>
                          <a:cs typeface="Arial"/>
                        </a:rPr>
                        <a:t> Reference</a:t>
                      </a:r>
                      <a:endParaRPr lang="en-US" sz="1600" b="1" dirty="0">
                        <a:effectLst>
                          <a:outerShdw blurRad="38100" dist="38100" dir="2700000" algn="tl">
                            <a:srgbClr val="000000">
                              <a:alpha val="43137"/>
                            </a:srgbClr>
                          </a:outerShdw>
                        </a:effectLst>
                        <a:latin typeface="Arial"/>
                        <a:cs typeface="Arial"/>
                      </a:endParaRPr>
                    </a:p>
                  </a:txBody>
                  <a:tcPr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8:11</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Famine</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28:48</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Scarcity</a:t>
                      </a:r>
                      <a:r>
                        <a:rPr lang="en-US" sz="1600" b="1" baseline="0" dirty="0" smtClean="0">
                          <a:effectLst>
                            <a:outerShdw blurRad="38100" dist="38100" dir="2700000" algn="tl">
                              <a:srgbClr val="000000">
                                <a:alpha val="43137"/>
                              </a:srgbClr>
                            </a:outerShdw>
                          </a:effectLst>
                          <a:latin typeface="Arial"/>
                          <a:cs typeface="Arial"/>
                        </a:rPr>
                        <a:t> of Yahweh</a:t>
                      </a:r>
                      <a:r>
                        <a:rPr lang="fr-FR" sz="1600" b="1" baseline="0" dirty="0" smtClean="0">
                          <a:effectLst>
                            <a:outerShdw blurRad="38100" dist="38100" dir="2700000" algn="tl">
                              <a:srgbClr val="000000">
                                <a:alpha val="43137"/>
                              </a:srgbClr>
                            </a:outerShdw>
                          </a:effectLst>
                          <a:latin typeface="Arial"/>
                          <a:cs typeface="Arial"/>
                        </a:rPr>
                        <a:t>'</a:t>
                      </a:r>
                      <a:r>
                        <a:rPr lang="en-US" sz="1600" b="1" baseline="0" dirty="0" smtClean="0">
                          <a:effectLst>
                            <a:outerShdw blurRad="38100" dist="38100" dir="2700000" algn="tl">
                              <a:srgbClr val="000000">
                                <a:alpha val="43137"/>
                              </a:srgbClr>
                            </a:outerShdw>
                          </a:effectLst>
                          <a:latin typeface="Arial"/>
                          <a:cs typeface="Arial"/>
                        </a:rPr>
                        <a:t>s words</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4:28-29; 32:20</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9:8</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Destroy from the face of the land</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28:10</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9:12</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Over whom my name is pronounced</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Deut. 28:10</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297663">
                <a:tc>
                  <a:txBody>
                    <a:bodyPr/>
                    <a:lstStyle/>
                    <a:p>
                      <a:r>
                        <a:rPr lang="en-US" sz="1600" b="1" dirty="0" smtClean="0">
                          <a:effectLst>
                            <a:outerShdw blurRad="38100" dist="38100" dir="2700000" algn="tl">
                              <a:srgbClr val="000000">
                                <a:alpha val="43137"/>
                              </a:srgbClr>
                            </a:outerShdw>
                          </a:effectLst>
                          <a:latin typeface="Arial"/>
                          <a:cs typeface="Arial"/>
                        </a:rPr>
                        <a:t>9:15</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Land that I have given to them</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Num. 20:12, 24; 27:12</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r h="731520">
                <a:tc>
                  <a:txBody>
                    <a:bodyPr/>
                    <a:lstStyle/>
                    <a:p>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Yahweh</a:t>
                      </a:r>
                      <a:r>
                        <a:rPr lang="en-US" sz="1600" b="1" baseline="0" dirty="0" smtClean="0">
                          <a:effectLst>
                            <a:outerShdw blurRad="38100" dist="38100" dir="2700000" algn="tl">
                              <a:srgbClr val="000000">
                                <a:alpha val="43137"/>
                              </a:srgbClr>
                            </a:outerShdw>
                          </a:effectLst>
                          <a:latin typeface="Arial"/>
                          <a:cs typeface="Arial"/>
                        </a:rPr>
                        <a:t> your God</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c>
                  <a:txBody>
                    <a:bodyPr/>
                    <a:lstStyle/>
                    <a:p>
                      <a:r>
                        <a:rPr lang="en-US" sz="1600" b="1" dirty="0" smtClean="0">
                          <a:effectLst>
                            <a:outerShdw blurRad="38100" dist="38100" dir="2700000" algn="tl">
                              <a:srgbClr val="000000">
                                <a:alpha val="43137"/>
                              </a:srgbClr>
                            </a:outerShdw>
                          </a:effectLst>
                          <a:latin typeface="Arial"/>
                          <a:cs typeface="Arial"/>
                        </a:rPr>
                        <a:t>Gen. 27:20; Exod. 8:24 [28]; Lev. 11:</a:t>
                      </a:r>
                      <a:r>
                        <a:rPr lang="en-US" sz="1600" b="1" baseline="0" dirty="0" smtClean="0">
                          <a:effectLst>
                            <a:outerShdw blurRad="38100" dist="38100" dir="2700000" algn="tl">
                              <a:srgbClr val="000000">
                                <a:alpha val="43137"/>
                              </a:srgbClr>
                            </a:outerShdw>
                          </a:effectLst>
                          <a:latin typeface="Arial"/>
                          <a:cs typeface="Arial"/>
                        </a:rPr>
                        <a:t>44; Num. 10:9; Deut. 1:10</a:t>
                      </a:r>
                      <a:endParaRPr lang="en-US" sz="1600" b="1" dirty="0">
                        <a:effectLst>
                          <a:outerShdw blurRad="38100" dist="38100" dir="2700000" algn="tl">
                            <a:srgbClr val="000000">
                              <a:alpha val="43137"/>
                            </a:srgbClr>
                          </a:outerShdw>
                        </a:effectLst>
                        <a:latin typeface="Arial"/>
                        <a:cs typeface="Arial"/>
                      </a:endParaRPr>
                    </a:p>
                  </a:txBody>
                  <a:tcPr marL="50800" marR="50800" marT="0" marB="0" anchor="ctr"/>
                </a:tc>
              </a:tr>
            </a:tbl>
          </a:graphicData>
        </a:graphic>
      </p:graphicFrame>
      <p:sp>
        <p:nvSpPr>
          <p:cNvPr id="124933" name="TextBox 6"/>
          <p:cNvSpPr txBox="1">
            <a:spLocks noChangeArrowheads="1"/>
          </p:cNvSpPr>
          <p:nvPr/>
        </p:nvSpPr>
        <p:spPr bwMode="auto">
          <a:xfrm>
            <a:off x="6800850" y="3581400"/>
            <a:ext cx="211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i="1">
                <a:solidFill>
                  <a:srgbClr val="FFFFFF"/>
                </a:solidFill>
                <a:latin typeface="Arial" charset="0"/>
                <a:cs typeface="Arial" charset="0"/>
              </a:rPr>
              <a:t>––Source unknown</a:t>
            </a:r>
          </a:p>
        </p:txBody>
      </p:sp>
    </p:spTree>
    <p:extLst>
      <p:ext uri="{BB962C8B-B14F-4D97-AF65-F5344CB8AC3E}">
        <p14:creationId xmlns:p14="http://schemas.microsoft.com/office/powerpoint/2010/main" val="18247387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6978" name="Picture 1"/>
          <p:cNvPicPr>
            <a:picLocks noChangeAspect="1"/>
          </p:cNvPicPr>
          <p:nvPr/>
        </p:nvPicPr>
        <p:blipFill>
          <a:blip r:embed="rId4">
            <a:extLst>
              <a:ext uri="{28A0092B-C50C-407E-A947-70E740481C1C}">
                <a14:useLocalDpi xmlns:a14="http://schemas.microsoft.com/office/drawing/2010/main" val="0"/>
              </a:ext>
            </a:extLst>
          </a:blip>
          <a:srcRect l="9280"/>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808080"/>
                  </a:outerShdw>
                </a:effectLst>
                <a:latin typeface="Arial" charset="0"/>
                <a:cs typeface="Arial" charset="0"/>
              </a:rPr>
              <a:t>593</a:t>
            </a:r>
          </a:p>
        </p:txBody>
      </p:sp>
      <p:sp>
        <p:nvSpPr>
          <p:cNvPr id="126980" name="Rectangle 5"/>
          <p:cNvSpPr>
            <a:spLocks noGrp="1" noChangeArrowheads="1"/>
          </p:cNvSpPr>
          <p:nvPr>
            <p:ph type="title"/>
          </p:nvPr>
        </p:nvSpPr>
        <p:spPr>
          <a:xfrm>
            <a:off x="4932363" y="5949950"/>
            <a:ext cx="3941762" cy="679450"/>
          </a:xfrm>
          <a:solidFill>
            <a:srgbClr val="000000"/>
          </a:solidFill>
        </p:spPr>
        <p:txBody>
          <a:bodyPr/>
          <a:lstStyle/>
          <a:p>
            <a:pPr eaLnBrk="1" hangingPunct="1"/>
            <a:r>
              <a:rPr lang="en-US" sz="3200" b="1">
                <a:solidFill>
                  <a:srgbClr val="FFFFFF"/>
                </a:solidFill>
                <a:latin typeface="Arial" charset="0"/>
                <a:ea typeface="ＭＳ Ｐゴシック" charset="0"/>
                <a:cs typeface="Arial" charset="0"/>
              </a:rPr>
              <a:t>Amos 8:11-13 </a:t>
            </a:r>
            <a:r>
              <a:rPr lang="en-US" sz="2400" b="1">
                <a:solidFill>
                  <a:srgbClr val="FFFFFF"/>
                </a:solidFill>
                <a:latin typeface="Arial" charset="0"/>
                <a:ea typeface="ＭＳ Ｐゴシック" charset="0"/>
                <a:cs typeface="Arial" charset="0"/>
              </a:rPr>
              <a:t>NLT</a:t>
            </a:r>
            <a:endParaRPr lang="en-US" sz="3200"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3321050" y="115888"/>
            <a:ext cx="5930900" cy="4033837"/>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defRPr/>
            </a:pPr>
            <a:r>
              <a:rPr lang="en-US" sz="2000" b="1" dirty="0">
                <a:solidFill>
                  <a:srgbClr val="000000"/>
                </a:solidFill>
                <a:latin typeface="Arial"/>
                <a:cs typeface="Arial"/>
              </a:rPr>
              <a:t>"The time is surely coming," says the Sovereign L</a:t>
            </a:r>
            <a:r>
              <a:rPr lang="en-US" sz="1800" b="1" dirty="0">
                <a:solidFill>
                  <a:srgbClr val="000000"/>
                </a:solidFill>
                <a:latin typeface="Arial"/>
                <a:cs typeface="Arial"/>
              </a:rPr>
              <a:t>ORD</a:t>
            </a:r>
            <a:r>
              <a:rPr lang="en-US" sz="2000" b="1" dirty="0">
                <a:solidFill>
                  <a:srgbClr val="000000"/>
                </a:solidFill>
                <a:latin typeface="Arial"/>
                <a:cs typeface="Arial"/>
              </a:rPr>
              <a:t>, </a:t>
            </a:r>
          </a:p>
          <a:p>
            <a:pPr>
              <a:defRPr/>
            </a:pPr>
            <a:r>
              <a:rPr lang="en-US" sz="2000" b="1" dirty="0">
                <a:solidFill>
                  <a:srgbClr val="000000"/>
                </a:solidFill>
                <a:latin typeface="Arial"/>
                <a:cs typeface="Arial"/>
              </a:rPr>
              <a:t>	 "when I will send a famine on the land— </a:t>
            </a:r>
          </a:p>
          <a:p>
            <a:pPr>
              <a:defRPr/>
            </a:pPr>
            <a:r>
              <a:rPr lang="en-US" sz="2000" b="1" dirty="0">
                <a:solidFill>
                  <a:srgbClr val="000000"/>
                </a:solidFill>
                <a:latin typeface="Arial"/>
                <a:cs typeface="Arial"/>
              </a:rPr>
              <a:t>	 not a famine of bread or water </a:t>
            </a:r>
          </a:p>
          <a:p>
            <a:pPr>
              <a:defRPr/>
            </a:pPr>
            <a:r>
              <a:rPr lang="en-US" sz="2000" b="1" dirty="0">
                <a:solidFill>
                  <a:srgbClr val="000000"/>
                </a:solidFill>
                <a:latin typeface="Arial"/>
                <a:cs typeface="Arial"/>
              </a:rPr>
              <a:t>	 but of hearing the words of the LORD. </a:t>
            </a:r>
          </a:p>
          <a:p>
            <a:pPr>
              <a:defRPr/>
            </a:pPr>
            <a:r>
              <a:rPr lang="en-US" sz="2000" b="1" baseline="30000" dirty="0">
                <a:solidFill>
                  <a:srgbClr val="000000"/>
                </a:solidFill>
                <a:latin typeface="Arial"/>
                <a:cs typeface="Arial"/>
              </a:rPr>
              <a:t>12</a:t>
            </a:r>
            <a:r>
              <a:rPr lang="en-US" sz="2000" b="1" dirty="0">
                <a:solidFill>
                  <a:srgbClr val="000000"/>
                </a:solidFill>
                <a:latin typeface="Arial"/>
                <a:cs typeface="Arial"/>
              </a:rPr>
              <a:t>People will stagger from sea to sea </a:t>
            </a:r>
          </a:p>
          <a:p>
            <a:pPr>
              <a:defRPr/>
            </a:pPr>
            <a:r>
              <a:rPr lang="en-US" sz="2000" b="1" dirty="0">
                <a:solidFill>
                  <a:srgbClr val="000000"/>
                </a:solidFill>
                <a:latin typeface="Arial"/>
                <a:cs typeface="Arial"/>
              </a:rPr>
              <a:t>	and wander from border to border </a:t>
            </a:r>
          </a:p>
          <a:p>
            <a:pPr>
              <a:defRPr/>
            </a:pPr>
            <a:r>
              <a:rPr lang="en-US" sz="2000" b="1" dirty="0">
                <a:solidFill>
                  <a:srgbClr val="000000"/>
                </a:solidFill>
                <a:latin typeface="Arial"/>
                <a:cs typeface="Arial"/>
              </a:rPr>
              <a:t>	 searching for the word of the L</a:t>
            </a:r>
            <a:r>
              <a:rPr lang="en-US" sz="1800" b="1" dirty="0">
                <a:solidFill>
                  <a:srgbClr val="000000"/>
                </a:solidFill>
                <a:latin typeface="Arial"/>
                <a:cs typeface="Arial"/>
              </a:rPr>
              <a:t>ORD</a:t>
            </a:r>
            <a:r>
              <a:rPr lang="en-US" sz="2000" b="1" dirty="0">
                <a:solidFill>
                  <a:srgbClr val="000000"/>
                </a:solidFill>
                <a:latin typeface="Arial"/>
                <a:cs typeface="Arial"/>
              </a:rPr>
              <a:t>, </a:t>
            </a:r>
          </a:p>
          <a:p>
            <a:pPr>
              <a:defRPr/>
            </a:pPr>
            <a:r>
              <a:rPr lang="en-US" sz="2000" b="1" dirty="0">
                <a:solidFill>
                  <a:srgbClr val="000000"/>
                </a:solidFill>
                <a:latin typeface="Arial"/>
                <a:cs typeface="Arial"/>
              </a:rPr>
              <a:t>		 but they will not find it. </a:t>
            </a:r>
          </a:p>
          <a:p>
            <a:pPr>
              <a:defRPr/>
            </a:pPr>
            <a:r>
              <a:rPr lang="en-US" sz="2000" b="1" baseline="30000" dirty="0">
                <a:solidFill>
                  <a:srgbClr val="000000"/>
                </a:solidFill>
                <a:latin typeface="Arial"/>
                <a:cs typeface="Arial"/>
              </a:rPr>
              <a:t>13</a:t>
            </a:r>
            <a:r>
              <a:rPr lang="en-US" sz="2000" b="1" dirty="0">
                <a:solidFill>
                  <a:srgbClr val="000000"/>
                </a:solidFill>
                <a:latin typeface="Arial"/>
                <a:cs typeface="Arial"/>
              </a:rPr>
              <a:t>Beautiful girls and strong young men </a:t>
            </a:r>
          </a:p>
          <a:p>
            <a:pPr>
              <a:defRPr/>
            </a:pPr>
            <a:r>
              <a:rPr lang="en-US" sz="2000" b="1" dirty="0">
                <a:solidFill>
                  <a:srgbClr val="000000"/>
                </a:solidFill>
                <a:latin typeface="Arial"/>
                <a:cs typeface="Arial"/>
              </a:rPr>
              <a:t>		 will grow faint in that day, </a:t>
            </a:r>
          </a:p>
          <a:p>
            <a:pPr>
              <a:defRPr/>
            </a:pPr>
            <a:r>
              <a:rPr lang="en-US" sz="2000" b="1" dirty="0">
                <a:solidFill>
                  <a:srgbClr val="000000"/>
                </a:solidFill>
                <a:latin typeface="Arial"/>
                <a:cs typeface="Arial"/>
              </a:rPr>
              <a:t>		 thirsting for the L</a:t>
            </a:r>
            <a:r>
              <a:rPr lang="en-US" sz="1800" b="1" dirty="0">
                <a:solidFill>
                  <a:srgbClr val="000000"/>
                </a:solidFill>
                <a:latin typeface="Arial"/>
                <a:cs typeface="Arial"/>
              </a:rPr>
              <a:t>ORD</a:t>
            </a:r>
            <a:r>
              <a:rPr lang="fr-FR" sz="2000" b="1" dirty="0">
                <a:solidFill>
                  <a:srgbClr val="000000"/>
                </a:solidFill>
                <a:latin typeface="Arial"/>
                <a:cs typeface="Arial"/>
              </a:rPr>
              <a:t>'</a:t>
            </a:r>
            <a:r>
              <a:rPr lang="en-US" sz="2000" b="1" dirty="0">
                <a:solidFill>
                  <a:srgbClr val="000000"/>
                </a:solidFill>
                <a:latin typeface="Arial"/>
                <a:cs typeface="Arial"/>
              </a:rPr>
              <a:t>s word. </a:t>
            </a:r>
            <a:endParaRPr lang="en-GB" sz="2000" b="1" dirty="0">
              <a:solidFill>
                <a:srgbClr val="000000"/>
              </a:solidFill>
              <a:effectLst>
                <a:outerShdw blurRad="38100" dist="38100" dir="2700000" algn="tl">
                  <a:srgbClr val="DDDDDD"/>
                </a:outerShdw>
              </a:effectLst>
              <a:latin typeface="Arial"/>
              <a:cs typeface="Arial"/>
            </a:endParaRPr>
          </a:p>
        </p:txBody>
      </p:sp>
    </p:spTree>
    <p:extLst>
      <p:ext uri="{BB962C8B-B14F-4D97-AF65-F5344CB8AC3E}">
        <p14:creationId xmlns:p14="http://schemas.microsoft.com/office/powerpoint/2010/main" val="2863908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808080"/>
                  </a:outerShdw>
                </a:effectLst>
                <a:latin typeface="Arial" charset="0"/>
                <a:cs typeface="Arial" charset="0"/>
              </a:rPr>
              <a:t>593</a:t>
            </a:r>
          </a:p>
        </p:txBody>
      </p:sp>
      <p:sp>
        <p:nvSpPr>
          <p:cNvPr id="129027" name="Rectangle 5"/>
          <p:cNvSpPr>
            <a:spLocks noGrp="1" noChangeArrowheads="1"/>
          </p:cNvSpPr>
          <p:nvPr>
            <p:ph type="title"/>
          </p:nvPr>
        </p:nvSpPr>
        <p:spPr>
          <a:xfrm>
            <a:off x="0" y="228600"/>
            <a:ext cx="8153400" cy="914400"/>
          </a:xfrm>
          <a:solidFill>
            <a:srgbClr val="000000"/>
          </a:solidFill>
        </p:spPr>
        <p:txBody>
          <a:bodyPr/>
          <a:lstStyle/>
          <a:p>
            <a:pPr eaLnBrk="1" hangingPunct="1"/>
            <a:r>
              <a:rPr lang="en-US" sz="4000" b="1">
                <a:solidFill>
                  <a:srgbClr val="FFFFFF"/>
                </a:solidFill>
                <a:latin typeface="Arial" charset="0"/>
                <a:ea typeface="ＭＳ Ｐゴシック" charset="0"/>
                <a:cs typeface="Arial" charset="0"/>
              </a:rPr>
              <a:t>Can you restore a fallen tent?</a:t>
            </a:r>
          </a:p>
        </p:txBody>
      </p:sp>
    </p:spTree>
    <p:extLst>
      <p:ext uri="{BB962C8B-B14F-4D97-AF65-F5344CB8AC3E}">
        <p14:creationId xmlns:p14="http://schemas.microsoft.com/office/powerpoint/2010/main" val="1631024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310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808080"/>
                  </a:outerShdw>
                </a:effectLst>
                <a:latin typeface="Arial" charset="0"/>
                <a:cs typeface="Arial" charset="0"/>
              </a:rPr>
              <a:t>593</a:t>
            </a: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9:11-12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412776"/>
            <a:ext cx="8839200" cy="5140424"/>
          </a:xfrm>
          <a:prstGeom prst="rect">
            <a:avLst/>
          </a:prstGeom>
          <a:noFill/>
          <a:ln w="9525">
            <a:noFill/>
            <a:miter lim="800000"/>
            <a:headEnd/>
            <a:tailEnd/>
          </a:ln>
          <a:effectLst/>
        </p:spPr>
        <p:txBody>
          <a:bodyPr/>
          <a:lstStyle/>
          <a:p>
            <a:pPr marL="342900" indent="-342900">
              <a:spcBef>
                <a:spcPct val="20000"/>
              </a:spcBef>
              <a:defRPr/>
            </a:pPr>
            <a:r>
              <a:rPr lang="en-US" sz="3200" b="1" dirty="0">
                <a:solidFill>
                  <a:srgbClr val="FFFFFF"/>
                </a:solidFill>
                <a:effectLst>
                  <a:glow rad="152400">
                    <a:srgbClr val="000000"/>
                  </a:glow>
                </a:effectLst>
                <a:latin typeface="Arial" charset="0"/>
                <a:ea typeface="Times New Roman" charset="0"/>
              </a:rPr>
              <a:t>"</a:t>
            </a:r>
            <a:r>
              <a:rPr lang="fr-FR" sz="3200" b="1" dirty="0">
                <a:solidFill>
                  <a:srgbClr val="FFFFFF"/>
                </a:solidFill>
                <a:effectLst>
                  <a:glow rad="152400">
                    <a:srgbClr val="000000"/>
                  </a:glow>
                </a:effectLst>
                <a:latin typeface="Arial" charset="0"/>
                <a:ea typeface="Times New Roman" charset="0"/>
              </a:rPr>
              <a:t>'</a:t>
            </a:r>
            <a:r>
              <a:rPr lang="en-US" sz="3200" b="1" dirty="0">
                <a:solidFill>
                  <a:srgbClr val="FFFFFF"/>
                </a:solidFill>
                <a:effectLst>
                  <a:glow rad="152400">
                    <a:srgbClr val="000000"/>
                  </a:glow>
                </a:effectLst>
                <a:latin typeface="Arial" charset="0"/>
                <a:ea typeface="Times New Roman" charset="0"/>
              </a:rPr>
              <a:t>In that day I will restore David</a:t>
            </a:r>
            <a:r>
              <a:rPr lang="fr-FR" sz="3200" b="1" dirty="0">
                <a:solidFill>
                  <a:srgbClr val="FFFFFF"/>
                </a:solidFill>
                <a:effectLst>
                  <a:glow rad="152400">
                    <a:srgbClr val="000000"/>
                  </a:glow>
                </a:effectLst>
                <a:latin typeface="Arial" charset="0"/>
                <a:ea typeface="Times New Roman" charset="0"/>
              </a:rPr>
              <a:t>'</a:t>
            </a:r>
            <a:r>
              <a:rPr lang="en-US" sz="3200" b="1" dirty="0">
                <a:solidFill>
                  <a:srgbClr val="FFFFFF"/>
                </a:solidFill>
                <a:effectLst>
                  <a:glow rad="152400">
                    <a:srgbClr val="000000"/>
                  </a:glow>
                </a:effectLst>
                <a:latin typeface="Arial" charset="0"/>
                <a:ea typeface="Times New Roman" charset="0"/>
              </a:rPr>
              <a:t>s fallen tent.  </a:t>
            </a:r>
          </a:p>
          <a:p>
            <a:pPr marL="342900" indent="-342900">
              <a:spcBef>
                <a:spcPct val="20000"/>
              </a:spcBef>
              <a:defRPr/>
            </a:pPr>
            <a:r>
              <a:rPr lang="en-US" sz="3200" b="1" dirty="0">
                <a:solidFill>
                  <a:srgbClr val="FFFFFF"/>
                </a:solidFill>
                <a:effectLst>
                  <a:glow rad="152400">
                    <a:srgbClr val="000000"/>
                  </a:glow>
                </a:effectLst>
                <a:latin typeface="Arial" charset="0"/>
                <a:ea typeface="Times New Roman" charset="0"/>
              </a:rPr>
              <a:t> 	I will repair its broken places,</a:t>
            </a:r>
          </a:p>
          <a:p>
            <a:pPr marL="342900" indent="-342900">
              <a:spcBef>
                <a:spcPct val="20000"/>
              </a:spcBef>
              <a:defRPr/>
            </a:pPr>
            <a:r>
              <a:rPr lang="en-US" sz="3200" b="1" dirty="0">
                <a:solidFill>
                  <a:srgbClr val="FFFFFF"/>
                </a:solidFill>
                <a:effectLst>
                  <a:glow rad="152400">
                    <a:srgbClr val="000000"/>
                  </a:glow>
                </a:effectLst>
                <a:latin typeface="Arial" charset="0"/>
                <a:ea typeface="Times New Roman" charset="0"/>
              </a:rPr>
              <a:t>		restore its ruins,</a:t>
            </a:r>
          </a:p>
          <a:p>
            <a:pPr marL="342900" indent="-342900">
              <a:spcBef>
                <a:spcPct val="20000"/>
              </a:spcBef>
              <a:defRPr/>
            </a:pPr>
            <a:r>
              <a:rPr lang="en-US" sz="3200" b="1" dirty="0">
                <a:solidFill>
                  <a:srgbClr val="FFFFFF"/>
                </a:solidFill>
                <a:effectLst>
                  <a:glow rad="152400">
                    <a:srgbClr val="000000"/>
                  </a:glow>
                </a:effectLst>
                <a:latin typeface="Arial" charset="0"/>
                <a:ea typeface="Times New Roman" charset="0"/>
              </a:rPr>
              <a:t>		and build it as it used to be, </a:t>
            </a:r>
          </a:p>
          <a:p>
            <a:pPr marL="342900" indent="-342900">
              <a:spcBef>
                <a:spcPct val="20000"/>
              </a:spcBef>
              <a:defRPr/>
            </a:pPr>
            <a:r>
              <a:rPr lang="en-US" sz="3200" b="1" baseline="30000" dirty="0">
                <a:solidFill>
                  <a:srgbClr val="FFFFFF"/>
                </a:solidFill>
                <a:effectLst>
                  <a:glow rad="152400">
                    <a:srgbClr val="000000"/>
                  </a:glow>
                </a:effectLst>
                <a:latin typeface="Arial" charset="0"/>
                <a:ea typeface="Times New Roman" charset="0"/>
              </a:rPr>
              <a:t>12</a:t>
            </a:r>
            <a:r>
              <a:rPr lang="en-US" sz="3200" b="1" dirty="0">
                <a:solidFill>
                  <a:srgbClr val="FFFFFF"/>
                </a:solidFill>
                <a:effectLst>
                  <a:glow rad="152400">
                    <a:srgbClr val="000000"/>
                  </a:glow>
                </a:effectLst>
                <a:latin typeface="Arial" charset="0"/>
                <a:ea typeface="Times New Roman" charset="0"/>
              </a:rPr>
              <a:t>so that they may possess the remnant of Edom and all the nations that bear my name,</a:t>
            </a:r>
            <a:r>
              <a:rPr lang="fr-FR" sz="3200" b="1" dirty="0">
                <a:solidFill>
                  <a:srgbClr val="FFFFFF"/>
                </a:solidFill>
                <a:effectLst>
                  <a:glow rad="152400">
                    <a:srgbClr val="000000"/>
                  </a:glow>
                </a:effectLst>
                <a:latin typeface="Arial" charset="0"/>
                <a:ea typeface="Times New Roman" charset="0"/>
              </a:rPr>
              <a:t>'</a:t>
            </a:r>
            <a:endParaRPr lang="en-US" sz="3200" b="1" dirty="0">
              <a:solidFill>
                <a:srgbClr val="FFFFFF"/>
              </a:solidFill>
              <a:effectLst>
                <a:glow rad="152400">
                  <a:srgbClr val="000000"/>
                </a:glow>
              </a:effectLst>
              <a:latin typeface="Arial" charset="0"/>
              <a:ea typeface="Times New Roman" charset="0"/>
            </a:endParaRPr>
          </a:p>
          <a:p>
            <a:pPr marL="342900" indent="-342900">
              <a:spcBef>
                <a:spcPct val="20000"/>
              </a:spcBef>
              <a:defRPr/>
            </a:pPr>
            <a:r>
              <a:rPr lang="en-US" sz="3200" b="1" dirty="0">
                <a:solidFill>
                  <a:srgbClr val="FFFFFF"/>
                </a:solidFill>
                <a:effectLst>
                  <a:glow rad="152400">
                    <a:srgbClr val="000000"/>
                  </a:glow>
                </a:effectLst>
                <a:latin typeface="Arial" charset="0"/>
                <a:ea typeface="Times New Roman" charset="0"/>
              </a:rPr>
              <a:t>		declares the L</a:t>
            </a:r>
            <a:r>
              <a:rPr lang="en-US" sz="2800" b="1" dirty="0">
                <a:solidFill>
                  <a:srgbClr val="FFFFFF"/>
                </a:solidFill>
                <a:effectLst>
                  <a:glow rad="152400">
                    <a:srgbClr val="000000"/>
                  </a:glow>
                </a:effectLst>
                <a:latin typeface="Arial" charset="0"/>
                <a:ea typeface="Times New Roman" charset="0"/>
              </a:rPr>
              <a:t>ORD</a:t>
            </a:r>
            <a:r>
              <a:rPr lang="en-US" sz="3200" b="1" dirty="0">
                <a:solidFill>
                  <a:srgbClr val="FFFFFF"/>
                </a:solidFill>
                <a:effectLst>
                  <a:glow rad="152400">
                    <a:srgbClr val="000000"/>
                  </a:glow>
                </a:effectLst>
                <a:latin typeface="Arial" charset="0"/>
                <a:ea typeface="Times New Roman" charset="0"/>
              </a:rPr>
              <a:t>, who will do these things."</a:t>
            </a:r>
            <a:endParaRPr lang="en-GB"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748426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808080"/>
                  </a:outerShdw>
                </a:effectLst>
                <a:latin typeface="Arial" charset="0"/>
                <a:cs typeface="Arial" charset="0"/>
              </a:rPr>
              <a:t>593</a:t>
            </a:r>
          </a:p>
        </p:txBody>
      </p:sp>
      <p:sp>
        <p:nvSpPr>
          <p:cNvPr id="133123"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9:13a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pic>
        <p:nvPicPr>
          <p:cNvPr id="133124" name="Picture 2"/>
          <p:cNvPicPr>
            <a:picLocks noChangeAspect="1"/>
          </p:cNvPicPr>
          <p:nvPr/>
        </p:nvPicPr>
        <p:blipFill>
          <a:blip r:embed="rId4">
            <a:extLst>
              <a:ext uri="{28A0092B-C50C-407E-A947-70E740481C1C}">
                <a14:useLocalDpi xmlns:a14="http://schemas.microsoft.com/office/drawing/2010/main" val="0"/>
              </a:ext>
            </a:extLst>
          </a:blip>
          <a:srcRect t="10120"/>
          <a:stretch>
            <a:fillRect/>
          </a:stretch>
        </p:blipFill>
        <p:spPr bwMode="auto">
          <a:xfrm>
            <a:off x="4763" y="3498850"/>
            <a:ext cx="91440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6"/>
          <p:cNvSpPr>
            <a:spLocks noChangeArrowheads="1"/>
          </p:cNvSpPr>
          <p:nvPr/>
        </p:nvSpPr>
        <p:spPr bwMode="auto">
          <a:xfrm>
            <a:off x="0" y="1268760"/>
            <a:ext cx="8919592" cy="1944216"/>
          </a:xfrm>
          <a:prstGeom prst="rect">
            <a:avLst/>
          </a:prstGeom>
          <a:noFill/>
          <a:ln w="9525">
            <a:noFill/>
            <a:miter lim="800000"/>
            <a:headEnd/>
            <a:tailEnd/>
          </a:ln>
          <a:effectLst/>
        </p:spPr>
        <p:txBody>
          <a:bodyPr/>
          <a:lstStyle/>
          <a:p>
            <a:pPr marL="342900" indent="-342900" algn="r">
              <a:spcBef>
                <a:spcPct val="20000"/>
              </a:spcBef>
              <a:defRPr/>
            </a:pPr>
            <a:r>
              <a:rPr lang="en-SG" sz="3200" b="1" dirty="0">
                <a:solidFill>
                  <a:srgbClr val="FFFFFF"/>
                </a:solidFill>
                <a:effectLst>
                  <a:glow rad="152400">
                    <a:srgbClr val="000000"/>
                  </a:glow>
                </a:effectLst>
                <a:latin typeface="Arial" charset="0"/>
                <a:ea typeface="Times New Roman" charset="0"/>
              </a:rPr>
              <a:t>"</a:t>
            </a:r>
            <a:r>
              <a:rPr lang="fr-FR" sz="3200" b="1" dirty="0">
                <a:solidFill>
                  <a:srgbClr val="FFFFFF"/>
                </a:solidFill>
                <a:effectLst>
                  <a:glow rad="152400">
                    <a:srgbClr val="000000"/>
                  </a:glow>
                </a:effectLst>
                <a:latin typeface="Arial" charset="0"/>
                <a:ea typeface="Times New Roman" charset="0"/>
              </a:rPr>
              <a:t>'</a:t>
            </a:r>
            <a:r>
              <a:rPr lang="en-SG" sz="3200" b="1" dirty="0">
                <a:solidFill>
                  <a:srgbClr val="FFFFFF"/>
                </a:solidFill>
                <a:effectLst>
                  <a:glow rad="152400">
                    <a:srgbClr val="000000"/>
                  </a:glow>
                </a:effectLst>
                <a:latin typeface="Arial" charset="0"/>
                <a:ea typeface="Times New Roman" charset="0"/>
              </a:rPr>
              <a:t>The days are coming,</a:t>
            </a:r>
            <a:r>
              <a:rPr lang="fr-FR" sz="3200" b="1" dirty="0">
                <a:solidFill>
                  <a:srgbClr val="FFFFFF"/>
                </a:solidFill>
                <a:effectLst>
                  <a:glow rad="152400">
                    <a:srgbClr val="000000"/>
                  </a:glow>
                </a:effectLst>
                <a:latin typeface="Arial" charset="0"/>
                <a:ea typeface="Times New Roman" charset="0"/>
              </a:rPr>
              <a:t>'</a:t>
            </a:r>
            <a:r>
              <a:rPr lang="en-SG" sz="3200" b="1" dirty="0">
                <a:solidFill>
                  <a:srgbClr val="FFFFFF"/>
                </a:solidFill>
                <a:effectLst>
                  <a:glow rad="152400">
                    <a:srgbClr val="000000"/>
                  </a:glow>
                </a:effectLst>
                <a:latin typeface="Arial" charset="0"/>
                <a:ea typeface="Times New Roman" charset="0"/>
              </a:rPr>
              <a:t> declares the L</a:t>
            </a:r>
            <a:r>
              <a:rPr lang="en-SG" sz="2800" b="1" dirty="0">
                <a:solidFill>
                  <a:srgbClr val="FFFFFF"/>
                </a:solidFill>
                <a:effectLst>
                  <a:glow rad="152400">
                    <a:srgbClr val="000000"/>
                  </a:glow>
                </a:effectLst>
                <a:latin typeface="Arial" charset="0"/>
                <a:ea typeface="Times New Roman" charset="0"/>
              </a:rPr>
              <a:t>ORD</a:t>
            </a:r>
            <a:r>
              <a:rPr lang="en-SG" sz="3200" b="1" dirty="0">
                <a:solidFill>
                  <a:srgbClr val="FFFFFF"/>
                </a:solidFill>
                <a:effectLst>
                  <a:glow rad="152400">
                    <a:srgbClr val="000000"/>
                  </a:glow>
                </a:effectLst>
                <a:latin typeface="Arial" charset="0"/>
                <a:ea typeface="Times New Roman" charset="0"/>
              </a:rPr>
              <a:t>,</a:t>
            </a:r>
          </a:p>
          <a:p>
            <a:pPr marL="342900" indent="-342900" algn="r">
              <a:spcBef>
                <a:spcPct val="20000"/>
              </a:spcBef>
              <a:defRPr/>
            </a:pPr>
            <a:r>
              <a:rPr lang="en-SG" sz="3200" b="1" dirty="0">
                <a:solidFill>
                  <a:srgbClr val="FFFFFF"/>
                </a:solidFill>
                <a:effectLst>
                  <a:glow rad="152400">
                    <a:srgbClr val="000000"/>
                  </a:glow>
                </a:effectLst>
                <a:latin typeface="Arial" charset="0"/>
                <a:ea typeface="Times New Roman" charset="0"/>
              </a:rPr>
              <a:t>	</a:t>
            </a:r>
            <a:r>
              <a:rPr lang="fr-FR" sz="3200" b="1" dirty="0">
                <a:solidFill>
                  <a:srgbClr val="FFFFFF"/>
                </a:solidFill>
                <a:effectLst>
                  <a:glow rad="152400">
                    <a:srgbClr val="000000"/>
                  </a:glow>
                </a:effectLst>
                <a:latin typeface="Arial" charset="0"/>
                <a:ea typeface="Times New Roman" charset="0"/>
              </a:rPr>
              <a:t>'</a:t>
            </a:r>
            <a:r>
              <a:rPr lang="en-SG" sz="3200" b="1" dirty="0">
                <a:solidFill>
                  <a:srgbClr val="FFFFFF"/>
                </a:solidFill>
                <a:effectLst>
                  <a:glow rad="152400">
                    <a:srgbClr val="000000"/>
                  </a:glow>
                </a:effectLst>
                <a:latin typeface="Arial" charset="0"/>
                <a:ea typeface="Times New Roman" charset="0"/>
              </a:rPr>
              <a:t>when the reaper will be overtaken by the plowman and the planter by the one treading grapes."</a:t>
            </a:r>
            <a:endParaRPr lang="en-GB" sz="3200" b="1" dirty="0">
              <a:solidFill>
                <a:srgbClr val="FFFFFF"/>
              </a:solidFill>
              <a:effectLst>
                <a:glow rad="152400">
                  <a:srgbClr val="000000"/>
                </a:glow>
              </a:effectLst>
              <a:latin typeface="Arial" charset="0"/>
              <a:ea typeface="Times New Roman" charset="0"/>
            </a:endParaRPr>
          </a:p>
        </p:txBody>
      </p:sp>
    </p:spTree>
    <p:extLst>
      <p:ext uri="{BB962C8B-B14F-4D97-AF65-F5344CB8AC3E}">
        <p14:creationId xmlns:p14="http://schemas.microsoft.com/office/powerpoint/2010/main" val="3960847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49300"/>
            <a:ext cx="9144000" cy="76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808080"/>
                  </a:outerShdw>
                </a:effectLst>
                <a:latin typeface="Arial" charset="0"/>
                <a:cs typeface="Arial" charset="0"/>
              </a:rPr>
              <a:t>593</a:t>
            </a:r>
          </a:p>
        </p:txBody>
      </p:sp>
      <p:sp>
        <p:nvSpPr>
          <p:cNvPr id="135171"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9:13b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indent="-342900" algn="r">
              <a:spcBef>
                <a:spcPct val="20000"/>
              </a:spcBef>
              <a:defRPr/>
            </a:pPr>
            <a:r>
              <a:rPr lang="en-SG" sz="3200" b="1" dirty="0">
                <a:solidFill>
                  <a:srgbClr val="FFFFFF"/>
                </a:solidFill>
                <a:effectLst>
                  <a:glow rad="152400">
                    <a:srgbClr val="000000"/>
                  </a:glow>
                </a:effectLst>
                <a:latin typeface="Arial" charset="0"/>
                <a:ea typeface="Times New Roman" charset="0"/>
              </a:rPr>
              <a:t>"New wine will drip from the mountains</a:t>
            </a:r>
          </a:p>
          <a:p>
            <a:pPr marL="342900" indent="-342900" algn="r">
              <a:spcBef>
                <a:spcPct val="20000"/>
              </a:spcBef>
              <a:defRPr/>
            </a:pPr>
            <a:r>
              <a:rPr lang="en-SG" sz="3200" b="1" dirty="0">
                <a:solidFill>
                  <a:srgbClr val="FFFFFF"/>
                </a:solidFill>
                <a:effectLst>
                  <a:glow rad="152400">
                    <a:srgbClr val="000000"/>
                  </a:glow>
                </a:effectLst>
                <a:latin typeface="Arial" charset="0"/>
                <a:ea typeface="Times New Roman" charset="0"/>
              </a:rPr>
              <a:t>		and flow from all the hills."</a:t>
            </a:r>
            <a:endParaRPr lang="en-GB" sz="3200" b="1" dirty="0">
              <a:solidFill>
                <a:srgbClr val="FFFFFF"/>
              </a:solidFill>
              <a:effectLst>
                <a:glow rad="152400">
                  <a:srgbClr val="000000"/>
                </a:glow>
              </a:effectLst>
              <a:latin typeface="Arial" charset="0"/>
              <a:ea typeface="Times New Roman" charset="0"/>
            </a:endParaRPr>
          </a:p>
        </p:txBody>
      </p:sp>
    </p:spTree>
    <p:extLst>
      <p:ext uri="{BB962C8B-B14F-4D97-AF65-F5344CB8AC3E}">
        <p14:creationId xmlns:p14="http://schemas.microsoft.com/office/powerpoint/2010/main" val="1675066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37217" name="Rectangle 5"/>
          <p:cNvSpPr>
            <a:spLocks noGrp="1" noChangeArrowheads="1"/>
          </p:cNvSpPr>
          <p:nvPr>
            <p:ph type="title"/>
          </p:nvPr>
        </p:nvSpPr>
        <p:spPr>
          <a:xfrm>
            <a:off x="0" y="0"/>
            <a:ext cx="9144000" cy="836613"/>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9:14-15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pic>
        <p:nvPicPr>
          <p:cNvPr id="137218" name="Picture 2"/>
          <p:cNvPicPr>
            <a:picLocks noChangeAspect="1"/>
          </p:cNvPicPr>
          <p:nvPr/>
        </p:nvPicPr>
        <p:blipFill>
          <a:blip r:embed="rId3">
            <a:extLst>
              <a:ext uri="{28A0092B-C50C-407E-A947-70E740481C1C}">
                <a14:useLocalDpi xmlns:a14="http://schemas.microsoft.com/office/drawing/2010/main" val="0"/>
              </a:ext>
            </a:extLst>
          </a:blip>
          <a:srcRect l="9673" r="5710"/>
          <a:stretch>
            <a:fillRect/>
          </a:stretch>
        </p:blipFill>
        <p:spPr bwMode="auto">
          <a:xfrm>
            <a:off x="0" y="836613"/>
            <a:ext cx="9139238"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808080"/>
                  </a:outerShdw>
                </a:effectLst>
                <a:latin typeface="Arial" charset="0"/>
                <a:cs typeface="Arial" charset="0"/>
              </a:rPr>
              <a:t>593</a:t>
            </a:r>
          </a:p>
        </p:txBody>
      </p:sp>
      <p:sp>
        <p:nvSpPr>
          <p:cNvPr id="35846" name="Rectangle 6"/>
          <p:cNvSpPr>
            <a:spLocks noChangeArrowheads="1"/>
          </p:cNvSpPr>
          <p:nvPr/>
        </p:nvSpPr>
        <p:spPr bwMode="auto">
          <a:xfrm>
            <a:off x="1137" y="836712"/>
            <a:ext cx="6587087" cy="6021288"/>
          </a:xfrm>
          <a:prstGeom prst="rect">
            <a:avLst/>
          </a:prstGeom>
          <a:noFill/>
          <a:ln w="9525">
            <a:noFill/>
            <a:miter lim="800000"/>
            <a:headEnd/>
            <a:tailEnd/>
          </a:ln>
          <a:effectLst/>
        </p:spPr>
        <p:txBody>
          <a:bodyPr/>
          <a:lstStyle/>
          <a:p>
            <a:pPr marL="342900" indent="-342900">
              <a:spcBef>
                <a:spcPct val="20000"/>
              </a:spcBef>
              <a:defRPr/>
            </a:pPr>
            <a:r>
              <a:rPr lang="en-SG" sz="3200" b="1" dirty="0">
                <a:solidFill>
                  <a:srgbClr val="FFFFFF"/>
                </a:solidFill>
                <a:effectLst>
                  <a:glow rad="152400">
                    <a:srgbClr val="000000"/>
                  </a:glow>
                </a:effectLst>
                <a:latin typeface="Arial" charset="0"/>
                <a:ea typeface="Times New Roman" charset="0"/>
              </a:rPr>
              <a:t>"</a:t>
            </a:r>
            <a:r>
              <a:rPr lang="fr-FR" sz="3200" b="1" dirty="0">
                <a:solidFill>
                  <a:srgbClr val="FFFFFF"/>
                </a:solidFill>
                <a:effectLst>
                  <a:glow rad="152400">
                    <a:srgbClr val="000000"/>
                  </a:glow>
                </a:effectLst>
                <a:latin typeface="Arial" charset="0"/>
                <a:ea typeface="Times New Roman" charset="0"/>
              </a:rPr>
              <a:t>'</a:t>
            </a:r>
            <a:r>
              <a:rPr lang="en-SG" sz="3200" b="1" dirty="0">
                <a:solidFill>
                  <a:srgbClr val="FFFFFF"/>
                </a:solidFill>
                <a:effectLst>
                  <a:glow rad="152400">
                    <a:srgbClr val="000000"/>
                  </a:glow>
                </a:effectLst>
                <a:latin typeface="Arial" charset="0"/>
                <a:ea typeface="Times New Roman" charset="0"/>
              </a:rPr>
              <a:t>I will bring back my exiled people Israel;</a:t>
            </a:r>
            <a:br>
              <a:rPr lang="en-SG" sz="3200" b="1" dirty="0">
                <a:solidFill>
                  <a:srgbClr val="FFFFFF"/>
                </a:solidFill>
                <a:effectLst>
                  <a:glow rad="152400">
                    <a:srgbClr val="000000"/>
                  </a:glow>
                </a:effectLst>
                <a:latin typeface="Arial" charset="0"/>
                <a:ea typeface="Times New Roman" charset="0"/>
              </a:rPr>
            </a:br>
            <a:r>
              <a:rPr lang="en-SG" sz="3200" b="1" dirty="0">
                <a:solidFill>
                  <a:srgbClr val="FFFFFF"/>
                </a:solidFill>
                <a:effectLst>
                  <a:glow rad="152400">
                    <a:srgbClr val="000000"/>
                  </a:glow>
                </a:effectLst>
                <a:latin typeface="Arial" charset="0"/>
                <a:ea typeface="Times New Roman" charset="0"/>
              </a:rPr>
              <a:t>they will rebuild the ruined cities and live in them. They will plant vineyards and drink their wine; they will make gardens and eat their fruit. </a:t>
            </a:r>
          </a:p>
          <a:p>
            <a:pPr marL="342900" indent="-342900">
              <a:spcBef>
                <a:spcPct val="20000"/>
              </a:spcBef>
              <a:defRPr/>
            </a:pPr>
            <a:r>
              <a:rPr lang="en-SG" sz="3200" b="1" baseline="30000" dirty="0">
                <a:solidFill>
                  <a:srgbClr val="FFFFFF"/>
                </a:solidFill>
                <a:effectLst>
                  <a:glow rad="152400">
                    <a:srgbClr val="000000"/>
                  </a:glow>
                </a:effectLst>
                <a:latin typeface="Arial" charset="0"/>
                <a:ea typeface="Times New Roman" charset="0"/>
              </a:rPr>
              <a:t>15</a:t>
            </a:r>
            <a:r>
              <a:rPr lang="en-SG" sz="3200" b="1" dirty="0">
                <a:solidFill>
                  <a:srgbClr val="FFFFFF"/>
                </a:solidFill>
                <a:effectLst>
                  <a:glow rad="152400">
                    <a:srgbClr val="000000"/>
                  </a:glow>
                </a:effectLst>
                <a:latin typeface="Arial" charset="0"/>
                <a:ea typeface="Times New Roman" charset="0"/>
              </a:rPr>
              <a:t>I will plant Israel in their own land, never again to be uprooted from the land I have given them,</a:t>
            </a:r>
            <a:r>
              <a:rPr lang="fr-FR" sz="3200" b="1" dirty="0">
                <a:solidFill>
                  <a:srgbClr val="FFFFFF"/>
                </a:solidFill>
                <a:effectLst>
                  <a:glow rad="152400">
                    <a:srgbClr val="000000"/>
                  </a:glow>
                </a:effectLst>
                <a:latin typeface="Arial" charset="0"/>
                <a:ea typeface="Times New Roman" charset="0"/>
              </a:rPr>
              <a:t>'</a:t>
            </a:r>
            <a:r>
              <a:rPr lang="en-SG" sz="3200" b="1" dirty="0">
                <a:solidFill>
                  <a:srgbClr val="FFFFFF"/>
                </a:solidFill>
                <a:effectLst>
                  <a:glow rad="152400">
                    <a:srgbClr val="000000"/>
                  </a:glow>
                </a:effectLst>
                <a:latin typeface="Arial" charset="0"/>
                <a:ea typeface="Times New Roman" charset="0"/>
              </a:rPr>
              <a:t> says the L</a:t>
            </a:r>
            <a:r>
              <a:rPr lang="en-SG" sz="2800" b="1" dirty="0">
                <a:solidFill>
                  <a:srgbClr val="FFFFFF"/>
                </a:solidFill>
                <a:effectLst>
                  <a:glow rad="152400">
                    <a:srgbClr val="000000"/>
                  </a:glow>
                </a:effectLst>
                <a:latin typeface="Arial" charset="0"/>
                <a:ea typeface="Times New Roman" charset="0"/>
              </a:rPr>
              <a:t>ORD</a:t>
            </a:r>
            <a:r>
              <a:rPr lang="en-SG" sz="3200" b="1" dirty="0">
                <a:solidFill>
                  <a:srgbClr val="FFFFFF"/>
                </a:solidFill>
                <a:effectLst>
                  <a:glow rad="152400">
                    <a:srgbClr val="000000"/>
                  </a:glow>
                </a:effectLst>
                <a:latin typeface="Arial" charset="0"/>
                <a:ea typeface="Times New Roman" charset="0"/>
              </a:rPr>
              <a:t> your God."</a:t>
            </a:r>
            <a:endParaRPr lang="en-GB" sz="3200" b="1" dirty="0">
              <a:solidFill>
                <a:srgbClr val="FFFFFF"/>
              </a:solidFill>
              <a:effectLst>
                <a:glow rad="152400">
                  <a:srgbClr val="000000"/>
                </a:glow>
              </a:effectLst>
              <a:latin typeface="Arial" charset="0"/>
              <a:ea typeface="Times New Roman" charset="0"/>
            </a:endParaRPr>
          </a:p>
        </p:txBody>
      </p:sp>
    </p:spTree>
    <p:extLst>
      <p:ext uri="{BB962C8B-B14F-4D97-AF65-F5344CB8AC3E}">
        <p14:creationId xmlns:p14="http://schemas.microsoft.com/office/powerpoint/2010/main" val="2877762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392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565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808080"/>
                  </a:outerShdw>
                </a:effectLst>
                <a:latin typeface="Arial" charset="0"/>
                <a:cs typeface="Arial" charset="0"/>
              </a:rPr>
              <a:t>593</a:t>
            </a:r>
          </a:p>
        </p:txBody>
      </p:sp>
      <p:sp>
        <p:nvSpPr>
          <p:cNvPr id="139267" name="Rectangle 5"/>
          <p:cNvSpPr>
            <a:spLocks noGrp="1" noChangeArrowheads="1"/>
          </p:cNvSpPr>
          <p:nvPr>
            <p:ph type="title"/>
          </p:nvPr>
        </p:nvSpPr>
        <p:spPr>
          <a:xfrm>
            <a:off x="381000" y="115888"/>
            <a:ext cx="7772400" cy="609600"/>
          </a:xfrm>
          <a:solidFill>
            <a:srgbClr val="000000"/>
          </a:solidFill>
        </p:spPr>
        <p:txBody>
          <a:bodyPr/>
          <a:lstStyle/>
          <a:p>
            <a:pPr eaLnBrk="1" hangingPunct="1"/>
            <a:r>
              <a:rPr lang="en-US" sz="4000" b="1">
                <a:solidFill>
                  <a:srgbClr val="FFFFFF"/>
                </a:solidFill>
                <a:latin typeface="Arial" charset="0"/>
                <a:ea typeface="ＭＳ Ｐゴシック" charset="0"/>
                <a:cs typeface="Arial" charset="0"/>
              </a:rPr>
              <a:t>Israel</a:t>
            </a:r>
            <a:r>
              <a:rPr lang="fr-FR" sz="4000" b="1">
                <a:solidFill>
                  <a:srgbClr val="FFFFFF"/>
                </a:solidFill>
                <a:latin typeface="Arial" charset="0"/>
                <a:ea typeface="ＭＳ Ｐゴシック" charset="0"/>
                <a:cs typeface="Arial" charset="0"/>
              </a:rPr>
              <a:t>'</a:t>
            </a:r>
            <a:r>
              <a:rPr lang="en-US" sz="4000" b="1">
                <a:solidFill>
                  <a:srgbClr val="FFFFFF"/>
                </a:solidFill>
                <a:latin typeface="Arial" charset="0"/>
                <a:ea typeface="ＭＳ Ｐゴシック" charset="0"/>
                <a:cs typeface="Arial" charset="0"/>
              </a:rPr>
              <a:t>s Increase of Land</a:t>
            </a:r>
          </a:p>
        </p:txBody>
      </p:sp>
    </p:spTree>
    <p:extLst>
      <p:ext uri="{BB962C8B-B14F-4D97-AF65-F5344CB8AC3E}">
        <p14:creationId xmlns:p14="http://schemas.microsoft.com/office/powerpoint/2010/main" val="2835932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Câu</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Chìa</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Khoá</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Hãy</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đê</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công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ly</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chảy</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cuồn</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cuộn</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như</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sz="3600" b="1" dirty="0" err="1">
                <a:solidFill>
                  <a:srgbClr val="FFFFFF"/>
                </a:solidFill>
                <a:effectLst>
                  <a:glow rad="127000">
                    <a:srgbClr val="000000"/>
                  </a:glow>
                </a:effectLst>
                <a:latin typeface="Arial" charset="0"/>
                <a:ea typeface="ＭＳ Ｐゴシック" charset="0"/>
                <a:cs typeface="ＭＳ Ｐゴシック" charset="0"/>
              </a:rPr>
              <a:t>sông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hãy</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làm</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cho</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lòng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nhân</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tư</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chảy</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như</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suối</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không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ngưng</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Am 5:24</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A-</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mốt</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583</a:t>
            </a:r>
          </a:p>
        </p:txBody>
      </p:sp>
    </p:spTree>
    <p:extLst>
      <p:ext uri="{BB962C8B-B14F-4D97-AF65-F5344CB8AC3E}">
        <p14:creationId xmlns:p14="http://schemas.microsoft.com/office/powerpoint/2010/main" val="2298269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41350" cy="457200"/>
          </a:xfrm>
          <a:prstGeom prst="rect">
            <a:avLst/>
          </a:prstGeom>
          <a:solidFill>
            <a:schemeClr val="tx2"/>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b="1">
                <a:solidFill>
                  <a:schemeClr val="bg1"/>
                </a:solidFill>
                <a:latin typeface="Times New Roman" pitchFamily="19" charset="0"/>
                <a:ea typeface="+mn-ea"/>
                <a:cs typeface="+mn-cs"/>
              </a:rPr>
              <a:t>593</a:t>
            </a:r>
          </a:p>
        </p:txBody>
      </p:sp>
      <p:sp>
        <p:nvSpPr>
          <p:cNvPr id="89091"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sz="4000" dirty="0">
                <a:solidFill>
                  <a:srgbClr val="FFFFFF"/>
                </a:solidFill>
                <a:latin typeface="Arial" charset="0"/>
                <a:ea typeface="ＭＳ Ｐゴシック" charset="0"/>
                <a:cs typeface="ＭＳ Ｐゴシック" charset="0"/>
              </a:rPr>
              <a:t>A-</a:t>
            </a:r>
            <a:r>
              <a:rPr lang="en-US" sz="4000" dirty="0" err="1">
                <a:solidFill>
                  <a:srgbClr val="FFFFFF"/>
                </a:solidFill>
                <a:latin typeface="Arial" charset="0"/>
                <a:ea typeface="ＭＳ Ｐゴシック" charset="0"/>
                <a:cs typeface="ＭＳ Ｐゴシック" charset="0"/>
              </a:rPr>
              <a:t>mốt</a:t>
            </a:r>
            <a:r>
              <a:rPr lang="en-US" sz="4000" dirty="0">
                <a:solidFill>
                  <a:srgbClr val="FFFFFF"/>
                </a:solidFill>
                <a:latin typeface="Arial" charset="0"/>
                <a:ea typeface="ＭＳ Ｐゴシック" charset="0"/>
                <a:cs typeface="ＭＳ Ｐゴシック" charset="0"/>
              </a:rPr>
              <a:t> 9:11-15</a:t>
            </a:r>
          </a:p>
        </p:txBody>
      </p:sp>
      <p:sp>
        <p:nvSpPr>
          <p:cNvPr id="35846" name="Rectangle 6"/>
          <p:cNvSpPr>
            <a:spLocks noChangeArrowheads="1"/>
          </p:cNvSpPr>
          <p:nvPr/>
        </p:nvSpPr>
        <p:spPr bwMode="auto">
          <a:xfrm>
            <a:off x="457200" y="1125538"/>
            <a:ext cx="8077200" cy="5427662"/>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defRPr/>
            </a:pPr>
            <a:r>
              <a:rPr lang="en-US" sz="3200">
                <a:latin typeface="Arial" charset="0"/>
                <a:cs typeface="Times New Roman" charset="0"/>
              </a:rPr>
              <a:t>	- Cho đây như là phần thêm vào sau này (vì không có yếu tố hy vọng nào khác được tìm thấy trong A-mốt</a:t>
            </a:r>
            <a:r>
              <a:rPr lang="en-GB" sz="3200">
                <a:latin typeface="Arial" charset="0"/>
                <a:cs typeface="Times New Roman" charset="0"/>
              </a:rPr>
              <a:t>)</a:t>
            </a:r>
          </a:p>
          <a:p>
            <a:pPr marL="742950" lvl="1" indent="-285750">
              <a:spcBef>
                <a:spcPct val="20000"/>
              </a:spcBef>
              <a:buFontTx/>
              <a:buChar char="–"/>
              <a:defRPr/>
            </a:pPr>
            <a:r>
              <a:rPr lang="en-US" sz="3200">
                <a:latin typeface="Arial" charset="0"/>
                <a:cs typeface="Times New Roman" charset="0"/>
              </a:rPr>
              <a:t>Thắc mắc không biết Am 9:11-15 có phải là một phần của nguyên tác hay không.</a:t>
            </a:r>
            <a:r>
              <a:rPr lang="en-GB" sz="3200">
                <a:latin typeface="Arial" charset="0"/>
              </a:rPr>
              <a:t> </a:t>
            </a:r>
          </a:p>
          <a:p>
            <a:pPr marL="742950" lvl="1" indent="-285750">
              <a:spcBef>
                <a:spcPct val="20000"/>
              </a:spcBef>
              <a:buFontTx/>
              <a:buChar char="–"/>
              <a:defRPr/>
            </a:pPr>
            <a:r>
              <a:rPr lang="en-US" sz="3200">
                <a:latin typeface="Arial" charset="0"/>
                <a:cs typeface="Times New Roman" charset="0"/>
              </a:rPr>
              <a:t>Mâu thuẫn với phần còn lại của sách</a:t>
            </a:r>
            <a:r>
              <a:rPr lang="en-GB" sz="3200">
                <a:latin typeface="Arial" charset="0"/>
              </a:rPr>
              <a:t> </a:t>
            </a:r>
          </a:p>
          <a:p>
            <a:pPr marL="742950" lvl="1" indent="-285750">
              <a:spcBef>
                <a:spcPct val="20000"/>
              </a:spcBef>
              <a:buFontTx/>
              <a:buChar char="–"/>
              <a:defRPr/>
            </a:pPr>
            <a:r>
              <a:rPr lang="en-US" sz="3200">
                <a:latin typeface="Arial" charset="0"/>
                <a:cs typeface="Times New Roman" charset="0"/>
              </a:rPr>
              <a:t>Để trả lời sự chống đối này, câu chìa khóa trả lời dựa trên “là nhà đã đổ" (v. 11)</a:t>
            </a:r>
            <a:r>
              <a:rPr lang="en-GB" sz="3200">
                <a:latin typeface="Arial"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6">
                                            <p:txEl>
                                              <p:pRg st="0" end="0"/>
                                            </p:txEl>
                                          </p:spTgt>
                                        </p:tgtEl>
                                        <p:attrNameLst>
                                          <p:attrName>style.visibility</p:attrName>
                                        </p:attrNameLst>
                                      </p:cBhvr>
                                      <p:to>
                                        <p:strVal val="visible"/>
                                      </p:to>
                                    </p:set>
                                    <p:animEffect transition="in" filter="blinds(horizontal)">
                                      <p:cBhvr>
                                        <p:cTn id="7" dur="500"/>
                                        <p:tgtEl>
                                          <p:spTgt spid="3584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46">
                                            <p:txEl>
                                              <p:pRg st="1" end="1"/>
                                            </p:txEl>
                                          </p:spTgt>
                                        </p:tgtEl>
                                        <p:attrNameLst>
                                          <p:attrName>style.visibility</p:attrName>
                                        </p:attrNameLst>
                                      </p:cBhvr>
                                      <p:to>
                                        <p:strVal val="visible"/>
                                      </p:to>
                                    </p:set>
                                    <p:animEffect transition="in" filter="blinds(horizontal)">
                                      <p:cBhvr>
                                        <p:cTn id="10" dur="500"/>
                                        <p:tgtEl>
                                          <p:spTgt spid="3584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5846">
                                            <p:txEl>
                                              <p:pRg st="2" end="2"/>
                                            </p:txEl>
                                          </p:spTgt>
                                        </p:tgtEl>
                                        <p:attrNameLst>
                                          <p:attrName>style.visibility</p:attrName>
                                        </p:attrNameLst>
                                      </p:cBhvr>
                                      <p:to>
                                        <p:strVal val="visible"/>
                                      </p:to>
                                    </p:set>
                                    <p:animEffect transition="in" filter="blinds(horizontal)">
                                      <p:cBhvr>
                                        <p:cTn id="13" dur="500"/>
                                        <p:tgtEl>
                                          <p:spTgt spid="35846">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5846">
                                            <p:txEl>
                                              <p:pRg st="3" end="3"/>
                                            </p:txEl>
                                          </p:spTgt>
                                        </p:tgtEl>
                                        <p:attrNameLst>
                                          <p:attrName>style.visibility</p:attrName>
                                        </p:attrNameLst>
                                      </p:cBhvr>
                                      <p:to>
                                        <p:strVal val="visible"/>
                                      </p:to>
                                    </p:set>
                                    <p:animEffect transition="in" filter="blinds(horizontal)">
                                      <p:cBhvr>
                                        <p:cTn id="16" dur="500"/>
                                        <p:tgtEl>
                                          <p:spTgt spid="358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006600"/>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229600" cy="762000"/>
          </a:xfrm>
          <a:solidFill>
            <a:srgbClr val="006600"/>
          </a:solidFill>
        </p:spPr>
        <p:txBody>
          <a:bodyPr/>
          <a:lstStyle/>
          <a:p>
            <a:pPr eaLnBrk="1" hangingPunct="1">
              <a:defRPr/>
            </a:pP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Tương</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phản</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giữa</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Ô-sê</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và</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mốt</a:t>
            </a:r>
            <a:endParaRPr lang="en-US" sz="3600" b="1" dirty="0">
              <a:effectLst>
                <a:outerShdw blurRad="38100" dist="38100" dir="2700000" algn="tl">
                  <a:srgbClr val="FFFFFF"/>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b="1" smtClean="0">
                <a:solidFill>
                  <a:srgbClr val="FFFFFF"/>
                </a:solidFill>
                <a:effectLst>
                  <a:outerShdw blurRad="38100" dist="38100" dir="2700000" algn="tl">
                    <a:srgbClr val="000000"/>
                  </a:outerShdw>
                </a:effectLst>
                <a:latin typeface="Arial" charset="0"/>
                <a:cs typeface="Arial" charset="0"/>
              </a:rPr>
              <a:t>590</a:t>
            </a:r>
          </a:p>
        </p:txBody>
      </p:sp>
      <p:graphicFrame>
        <p:nvGraphicFramePr>
          <p:cNvPr id="5" name="Table 4"/>
          <p:cNvGraphicFramePr>
            <a:graphicFrameLocks noGrp="1"/>
          </p:cNvGraphicFramePr>
          <p:nvPr/>
        </p:nvGraphicFramePr>
        <p:xfrm>
          <a:off x="0" y="762000"/>
          <a:ext cx="9144000" cy="6061077"/>
        </p:xfrm>
        <a:graphic>
          <a:graphicData uri="http://schemas.openxmlformats.org/drawingml/2006/table">
            <a:tbl>
              <a:tblPr/>
              <a:tblGrid>
                <a:gridCol w="4572000"/>
                <a:gridCol w="4572000"/>
              </a:tblGrid>
              <a:tr h="579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HOSEA</a:t>
                      </a:r>
                    </a:p>
                  </a:txBody>
                  <a:tcPr marT="45722" marB="45722"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AMOS</a:t>
                      </a:r>
                    </a:p>
                  </a:txBody>
                  <a:tcPr marT="45722" marB="45722"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Professional Prophet (1:1)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Nonprofessional Prophet (7:14)</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National from Israel (7:5)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Missionary from Judah (1:1)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60963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Religious Idolatry </a:t>
                      </a:r>
                      <a:b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b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(Worship)</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Social Injustice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(Walk)</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Unfaithfulness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Grace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Righteousness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Loyal Love (</a:t>
                      </a:r>
                      <a:r>
                        <a:rPr kumimoji="0" lang="en-US" sz="2000" b="1" i="1"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Hesed</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Judgment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Sympathetic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Stern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Compassionate (11:1)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Coarse (4:1)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Difficult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Simple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Knowledge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Morality</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Know God</a:t>
                      </a:r>
                      <a:r>
                        <a:rPr kumimoji="0" lang="en-US"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(4:1, 6; 6:6)</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Seek God</a:t>
                      </a:r>
                      <a:r>
                        <a:rPr kumimoji="0" lang="en-US"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(5:4, 6)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bl>
          </a:graphicData>
        </a:graphic>
      </p:graphicFrame>
    </p:spTree>
    <p:extLst>
      <p:ext uri="{BB962C8B-B14F-4D97-AF65-F5344CB8AC3E}">
        <p14:creationId xmlns:p14="http://schemas.microsoft.com/office/powerpoint/2010/main" val="772644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3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000000"/>
              </a:solidFill>
              <a:latin typeface="Arial"/>
              <a:cs typeface="Arial"/>
            </a:endParaRPr>
          </a:p>
        </p:txBody>
      </p:sp>
      <p:sp>
        <p:nvSpPr>
          <p:cNvPr id="252931"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smtClean="0">
                <a:solidFill>
                  <a:srgbClr val="FFFFFF"/>
                </a:solidFill>
                <a:latin typeface="Arial"/>
                <a:cs typeface="Arial"/>
              </a:rPr>
              <a:t>REVIEW QUIZ on Amos</a:t>
            </a:r>
          </a:p>
          <a:p>
            <a:pPr>
              <a:lnSpc>
                <a:spcPct val="90000"/>
              </a:lnSpc>
              <a:spcBef>
                <a:spcPct val="50000"/>
              </a:spcBef>
              <a:buFontTx/>
              <a:buAutoNum type="arabicPeriod"/>
              <a:defRPr/>
            </a:pPr>
            <a:r>
              <a:rPr lang="en-US" sz="3200" b="1" dirty="0" smtClean="0">
                <a:solidFill>
                  <a:srgbClr val="FFFFFF"/>
                </a:solidFill>
                <a:latin typeface="Arial"/>
                <a:cs typeface="Arial"/>
              </a:rPr>
              <a:t>Amos prophesied during the reign of ________ II.</a:t>
            </a:r>
          </a:p>
          <a:p>
            <a:pPr>
              <a:lnSpc>
                <a:spcPct val="90000"/>
              </a:lnSpc>
              <a:spcBef>
                <a:spcPct val="50000"/>
              </a:spcBef>
              <a:buFontTx/>
              <a:buAutoNum type="arabicPeriod"/>
              <a:defRPr/>
            </a:pPr>
            <a:r>
              <a:rPr lang="en-US" sz="3200" b="1" dirty="0" smtClean="0">
                <a:solidFill>
                  <a:srgbClr val="FFFFFF"/>
                </a:solidFill>
                <a:latin typeface="Arial"/>
                <a:cs typeface="Arial"/>
              </a:rPr>
              <a:t>Amos was a ______, not a prophet.</a:t>
            </a:r>
          </a:p>
          <a:p>
            <a:pPr>
              <a:lnSpc>
                <a:spcPct val="90000"/>
              </a:lnSpc>
              <a:spcBef>
                <a:spcPct val="50000"/>
              </a:spcBef>
              <a:buFontTx/>
              <a:buAutoNum type="arabicPeriod"/>
              <a:defRPr/>
            </a:pPr>
            <a:r>
              <a:rPr lang="en-US" sz="3200" b="1" dirty="0" smtClean="0">
                <a:solidFill>
                  <a:srgbClr val="FFFFFF"/>
                </a:solidFill>
                <a:latin typeface="Arial"/>
                <a:cs typeface="Arial"/>
              </a:rPr>
              <a:t>Amos was from _____, but prophesied against _____. </a:t>
            </a:r>
          </a:p>
          <a:p>
            <a:pPr>
              <a:lnSpc>
                <a:spcPct val="90000"/>
              </a:lnSpc>
              <a:spcBef>
                <a:spcPct val="50000"/>
              </a:spcBef>
              <a:buFontTx/>
              <a:buAutoNum type="arabicPeriod"/>
              <a:defRPr/>
            </a:pPr>
            <a:r>
              <a:rPr lang="en-US" sz="3200" b="1" dirty="0" smtClean="0">
                <a:solidFill>
                  <a:srgbClr val="FFFFFF"/>
                </a:solidFill>
                <a:latin typeface="Arial"/>
                <a:cs typeface="Arial"/>
              </a:rPr>
              <a:t>Amos used vivid imagery such as locusts, fire, and _________. 					</a:t>
            </a:r>
          </a:p>
        </p:txBody>
      </p:sp>
    </p:spTree>
    <p:extLst>
      <p:ext uri="{BB962C8B-B14F-4D97-AF65-F5344CB8AC3E}">
        <p14:creationId xmlns:p14="http://schemas.microsoft.com/office/powerpoint/2010/main" val="12687994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2818"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000000"/>
              </a:solidFill>
              <a:latin typeface="Arial"/>
              <a:cs typeface="Arial"/>
            </a:endParaRPr>
          </a:p>
        </p:txBody>
      </p:sp>
      <p:sp>
        <p:nvSpPr>
          <p:cNvPr id="802819"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smtClean="0">
                <a:solidFill>
                  <a:srgbClr val="FFFFFF"/>
                </a:solidFill>
                <a:latin typeface="Arial"/>
                <a:cs typeface="Arial"/>
              </a:rPr>
              <a:t>REVIEW QUIZ on Amos</a:t>
            </a:r>
          </a:p>
          <a:p>
            <a:pPr>
              <a:lnSpc>
                <a:spcPct val="90000"/>
              </a:lnSpc>
              <a:spcBef>
                <a:spcPct val="50000"/>
              </a:spcBef>
              <a:buFontTx/>
              <a:buAutoNum type="arabicPeriod"/>
              <a:defRPr/>
            </a:pPr>
            <a:r>
              <a:rPr lang="en-US" sz="3200" b="1" dirty="0" smtClean="0">
                <a:solidFill>
                  <a:srgbClr val="FFFFFF"/>
                </a:solidFill>
                <a:latin typeface="Arial"/>
                <a:cs typeface="Arial"/>
              </a:rPr>
              <a:t>Amos prophesied during the reign of </a:t>
            </a:r>
            <a:r>
              <a:rPr lang="en-US" sz="3200" b="1" u="sng" dirty="0" smtClean="0">
                <a:solidFill>
                  <a:srgbClr val="FFFFFF"/>
                </a:solidFill>
                <a:latin typeface="Arial"/>
                <a:cs typeface="Arial"/>
              </a:rPr>
              <a:t>Jeroboam</a:t>
            </a:r>
            <a:r>
              <a:rPr lang="en-US" sz="3200" b="1" dirty="0" smtClean="0">
                <a:solidFill>
                  <a:srgbClr val="FFFFFF"/>
                </a:solidFill>
                <a:latin typeface="Arial"/>
                <a:cs typeface="Arial"/>
              </a:rPr>
              <a:t> II.</a:t>
            </a:r>
          </a:p>
          <a:p>
            <a:pPr>
              <a:lnSpc>
                <a:spcPct val="90000"/>
              </a:lnSpc>
              <a:spcBef>
                <a:spcPct val="50000"/>
              </a:spcBef>
              <a:buFontTx/>
              <a:buAutoNum type="arabicPeriod"/>
              <a:defRPr/>
            </a:pPr>
            <a:r>
              <a:rPr lang="en-US" sz="3200" b="1" dirty="0" smtClean="0">
                <a:solidFill>
                  <a:srgbClr val="FFFFFF"/>
                </a:solidFill>
                <a:latin typeface="Arial"/>
                <a:cs typeface="Arial"/>
              </a:rPr>
              <a:t>Amos was a ______, not a prophet.</a:t>
            </a:r>
          </a:p>
          <a:p>
            <a:pPr>
              <a:lnSpc>
                <a:spcPct val="90000"/>
              </a:lnSpc>
              <a:spcBef>
                <a:spcPct val="50000"/>
              </a:spcBef>
              <a:buFontTx/>
              <a:buAutoNum type="arabicPeriod"/>
              <a:defRPr/>
            </a:pPr>
            <a:r>
              <a:rPr lang="en-US" sz="3200" b="1" dirty="0" smtClean="0">
                <a:solidFill>
                  <a:srgbClr val="FFFFFF"/>
                </a:solidFill>
                <a:latin typeface="Arial"/>
                <a:cs typeface="Arial"/>
              </a:rPr>
              <a:t>Amos was from _____, but prophesied against _____. </a:t>
            </a:r>
          </a:p>
          <a:p>
            <a:pPr>
              <a:lnSpc>
                <a:spcPct val="90000"/>
              </a:lnSpc>
              <a:spcBef>
                <a:spcPct val="50000"/>
              </a:spcBef>
              <a:buFontTx/>
              <a:buAutoNum type="arabicPeriod"/>
              <a:defRPr/>
            </a:pPr>
            <a:r>
              <a:rPr lang="en-US" sz="3200" b="1" dirty="0" smtClean="0">
                <a:solidFill>
                  <a:srgbClr val="FFFFFF"/>
                </a:solidFill>
                <a:latin typeface="Arial"/>
                <a:cs typeface="Arial"/>
              </a:rPr>
              <a:t>Amos used vivid imagery such as locusts, fire, and _________. 					</a:t>
            </a:r>
          </a:p>
        </p:txBody>
      </p:sp>
    </p:spTree>
    <p:extLst>
      <p:ext uri="{BB962C8B-B14F-4D97-AF65-F5344CB8AC3E}">
        <p14:creationId xmlns:p14="http://schemas.microsoft.com/office/powerpoint/2010/main" val="14207010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486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000000"/>
              </a:solidFill>
              <a:latin typeface="Arial"/>
              <a:cs typeface="Arial"/>
            </a:endParaRPr>
          </a:p>
        </p:txBody>
      </p:sp>
      <p:sp>
        <p:nvSpPr>
          <p:cNvPr id="804867"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smtClean="0">
                <a:solidFill>
                  <a:srgbClr val="FFFFFF"/>
                </a:solidFill>
                <a:latin typeface="Arial"/>
                <a:cs typeface="Arial"/>
              </a:rPr>
              <a:t>REVIEW QUIZ on Amos</a:t>
            </a:r>
          </a:p>
          <a:p>
            <a:pPr>
              <a:lnSpc>
                <a:spcPct val="90000"/>
              </a:lnSpc>
              <a:spcBef>
                <a:spcPct val="50000"/>
              </a:spcBef>
              <a:buFontTx/>
              <a:buAutoNum type="arabicPeriod"/>
              <a:defRPr/>
            </a:pPr>
            <a:r>
              <a:rPr lang="en-US" sz="3200" b="1" dirty="0" smtClean="0">
                <a:solidFill>
                  <a:srgbClr val="FFFFFF"/>
                </a:solidFill>
                <a:latin typeface="Arial"/>
                <a:cs typeface="Arial"/>
              </a:rPr>
              <a:t>Amos prophesied during the reign of </a:t>
            </a:r>
            <a:r>
              <a:rPr lang="en-US" sz="3200" b="1" u="sng" dirty="0" smtClean="0">
                <a:solidFill>
                  <a:srgbClr val="FFFFFF"/>
                </a:solidFill>
                <a:latin typeface="Arial"/>
                <a:cs typeface="Arial"/>
              </a:rPr>
              <a:t>Jeroboam</a:t>
            </a:r>
            <a:r>
              <a:rPr lang="en-US" sz="3200" b="1" dirty="0" smtClean="0">
                <a:solidFill>
                  <a:srgbClr val="FFFFFF"/>
                </a:solidFill>
                <a:latin typeface="Arial"/>
                <a:cs typeface="Arial"/>
              </a:rPr>
              <a:t> II.</a:t>
            </a:r>
          </a:p>
          <a:p>
            <a:pPr>
              <a:lnSpc>
                <a:spcPct val="90000"/>
              </a:lnSpc>
              <a:spcBef>
                <a:spcPct val="50000"/>
              </a:spcBef>
              <a:buFontTx/>
              <a:buAutoNum type="arabicPeriod"/>
              <a:defRPr/>
            </a:pPr>
            <a:r>
              <a:rPr lang="en-US" sz="3200" b="1" dirty="0" smtClean="0">
                <a:solidFill>
                  <a:srgbClr val="FFFFFF"/>
                </a:solidFill>
                <a:latin typeface="Arial"/>
                <a:cs typeface="Arial"/>
              </a:rPr>
              <a:t>Amos was a </a:t>
            </a:r>
            <a:r>
              <a:rPr lang="en-US" sz="3200" b="1" u="sng" dirty="0" smtClean="0">
                <a:solidFill>
                  <a:srgbClr val="FFFFFF"/>
                </a:solidFill>
                <a:latin typeface="Arial"/>
                <a:cs typeface="Arial"/>
              </a:rPr>
              <a:t>farmer</a:t>
            </a:r>
            <a:r>
              <a:rPr lang="en-US" sz="3200" b="1" dirty="0" smtClean="0">
                <a:solidFill>
                  <a:srgbClr val="FFFFFF"/>
                </a:solidFill>
                <a:latin typeface="Arial"/>
                <a:cs typeface="Arial"/>
              </a:rPr>
              <a:t>, not a prophet.</a:t>
            </a:r>
          </a:p>
          <a:p>
            <a:pPr>
              <a:lnSpc>
                <a:spcPct val="90000"/>
              </a:lnSpc>
              <a:spcBef>
                <a:spcPct val="50000"/>
              </a:spcBef>
              <a:buFontTx/>
              <a:buAutoNum type="arabicPeriod"/>
              <a:defRPr/>
            </a:pPr>
            <a:r>
              <a:rPr lang="en-US" sz="3200" b="1" dirty="0" smtClean="0">
                <a:solidFill>
                  <a:srgbClr val="FFFFFF"/>
                </a:solidFill>
                <a:latin typeface="Arial"/>
                <a:cs typeface="Arial"/>
              </a:rPr>
              <a:t>Amos was from _____, but prophesied against _____. </a:t>
            </a:r>
          </a:p>
          <a:p>
            <a:pPr>
              <a:lnSpc>
                <a:spcPct val="90000"/>
              </a:lnSpc>
              <a:spcBef>
                <a:spcPct val="50000"/>
              </a:spcBef>
              <a:buFontTx/>
              <a:buAutoNum type="arabicPeriod"/>
              <a:defRPr/>
            </a:pPr>
            <a:r>
              <a:rPr lang="en-US" sz="3200" b="1" dirty="0" smtClean="0">
                <a:solidFill>
                  <a:srgbClr val="FFFFFF"/>
                </a:solidFill>
                <a:latin typeface="Arial"/>
                <a:cs typeface="Arial"/>
              </a:rPr>
              <a:t>Amos used vivid imagery such as locusts, fire, and _________. 					</a:t>
            </a:r>
          </a:p>
        </p:txBody>
      </p:sp>
    </p:spTree>
    <p:extLst>
      <p:ext uri="{BB962C8B-B14F-4D97-AF65-F5344CB8AC3E}">
        <p14:creationId xmlns:p14="http://schemas.microsoft.com/office/powerpoint/2010/main" val="12098501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38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000000"/>
              </a:solidFill>
              <a:latin typeface="Arial"/>
              <a:cs typeface="Arial"/>
            </a:endParaRPr>
          </a:p>
        </p:txBody>
      </p:sp>
      <p:sp>
        <p:nvSpPr>
          <p:cNvPr id="803843"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smtClean="0">
                <a:solidFill>
                  <a:srgbClr val="FFFFFF"/>
                </a:solidFill>
                <a:latin typeface="Arial"/>
                <a:cs typeface="Arial"/>
              </a:rPr>
              <a:t>REVIEW QUIZ on Amos</a:t>
            </a:r>
          </a:p>
          <a:p>
            <a:pPr>
              <a:lnSpc>
                <a:spcPct val="90000"/>
              </a:lnSpc>
              <a:spcBef>
                <a:spcPct val="50000"/>
              </a:spcBef>
              <a:buFontTx/>
              <a:buAutoNum type="arabicPeriod"/>
              <a:defRPr/>
            </a:pPr>
            <a:r>
              <a:rPr lang="en-US" sz="3200" b="1" dirty="0" smtClean="0">
                <a:solidFill>
                  <a:srgbClr val="FFFFFF"/>
                </a:solidFill>
                <a:latin typeface="Arial"/>
                <a:cs typeface="Arial"/>
              </a:rPr>
              <a:t>Amos prophesied during the reign of </a:t>
            </a:r>
            <a:r>
              <a:rPr lang="en-US" sz="3200" b="1" u="sng" dirty="0" smtClean="0">
                <a:solidFill>
                  <a:srgbClr val="FFFFFF"/>
                </a:solidFill>
                <a:latin typeface="Arial"/>
                <a:cs typeface="Arial"/>
              </a:rPr>
              <a:t>Jeroboam</a:t>
            </a:r>
            <a:r>
              <a:rPr lang="en-US" sz="3200" b="1" dirty="0" smtClean="0">
                <a:solidFill>
                  <a:srgbClr val="FFFFFF"/>
                </a:solidFill>
                <a:latin typeface="Arial"/>
                <a:cs typeface="Arial"/>
              </a:rPr>
              <a:t> II.</a:t>
            </a:r>
          </a:p>
          <a:p>
            <a:pPr>
              <a:lnSpc>
                <a:spcPct val="90000"/>
              </a:lnSpc>
              <a:spcBef>
                <a:spcPct val="50000"/>
              </a:spcBef>
              <a:buFontTx/>
              <a:buAutoNum type="arabicPeriod"/>
              <a:defRPr/>
            </a:pPr>
            <a:r>
              <a:rPr lang="en-US" sz="3200" b="1" dirty="0" smtClean="0">
                <a:solidFill>
                  <a:srgbClr val="FFFFFF"/>
                </a:solidFill>
                <a:latin typeface="Arial"/>
                <a:cs typeface="Arial"/>
              </a:rPr>
              <a:t>Amos was a </a:t>
            </a:r>
            <a:r>
              <a:rPr lang="en-US" sz="3200" b="1" u="sng" dirty="0" smtClean="0">
                <a:solidFill>
                  <a:srgbClr val="FFFFFF"/>
                </a:solidFill>
                <a:latin typeface="Arial"/>
                <a:cs typeface="Arial"/>
              </a:rPr>
              <a:t>farmer</a:t>
            </a:r>
            <a:r>
              <a:rPr lang="en-US" sz="3200" b="1" dirty="0" smtClean="0">
                <a:solidFill>
                  <a:srgbClr val="FFFFFF"/>
                </a:solidFill>
                <a:latin typeface="Arial"/>
                <a:cs typeface="Arial"/>
              </a:rPr>
              <a:t>, not a prophet.</a:t>
            </a:r>
          </a:p>
          <a:p>
            <a:pPr>
              <a:lnSpc>
                <a:spcPct val="90000"/>
              </a:lnSpc>
              <a:spcBef>
                <a:spcPct val="50000"/>
              </a:spcBef>
              <a:buFontTx/>
              <a:buAutoNum type="arabicPeriod"/>
              <a:defRPr/>
            </a:pPr>
            <a:r>
              <a:rPr lang="en-US" sz="3200" b="1" dirty="0" smtClean="0">
                <a:solidFill>
                  <a:srgbClr val="FFFFFF"/>
                </a:solidFill>
                <a:latin typeface="Arial"/>
                <a:cs typeface="Arial"/>
              </a:rPr>
              <a:t>Amos was from </a:t>
            </a:r>
            <a:r>
              <a:rPr lang="en-US" sz="3200" b="1" u="sng" dirty="0" smtClean="0">
                <a:solidFill>
                  <a:srgbClr val="FFFFFF"/>
                </a:solidFill>
                <a:latin typeface="Arial"/>
                <a:cs typeface="Arial"/>
              </a:rPr>
              <a:t>Judah</a:t>
            </a:r>
            <a:r>
              <a:rPr lang="en-US" sz="3200" b="1" dirty="0" smtClean="0">
                <a:solidFill>
                  <a:srgbClr val="FFFFFF"/>
                </a:solidFill>
                <a:latin typeface="Arial"/>
                <a:cs typeface="Arial"/>
              </a:rPr>
              <a:t>, but prophesied against </a:t>
            </a:r>
            <a:r>
              <a:rPr lang="en-US" sz="3200" b="1" u="sng" dirty="0" smtClean="0">
                <a:solidFill>
                  <a:srgbClr val="FFFFFF"/>
                </a:solidFill>
                <a:latin typeface="Arial"/>
                <a:cs typeface="Arial"/>
              </a:rPr>
              <a:t>Israel</a:t>
            </a:r>
            <a:r>
              <a:rPr lang="en-US" sz="3200" b="1" dirty="0" smtClean="0">
                <a:solidFill>
                  <a:srgbClr val="FFFFFF"/>
                </a:solidFill>
                <a:latin typeface="Arial"/>
                <a:cs typeface="Arial"/>
              </a:rPr>
              <a:t>. </a:t>
            </a:r>
          </a:p>
          <a:p>
            <a:pPr>
              <a:lnSpc>
                <a:spcPct val="90000"/>
              </a:lnSpc>
              <a:spcBef>
                <a:spcPct val="50000"/>
              </a:spcBef>
              <a:buFontTx/>
              <a:buAutoNum type="arabicPeriod"/>
              <a:defRPr/>
            </a:pPr>
            <a:r>
              <a:rPr lang="en-US" sz="3200" b="1" dirty="0" smtClean="0">
                <a:solidFill>
                  <a:srgbClr val="FFFFFF"/>
                </a:solidFill>
                <a:latin typeface="Arial"/>
                <a:cs typeface="Arial"/>
              </a:rPr>
              <a:t>Amos used vivid imagery such as locusts, fire, and _________. 					</a:t>
            </a:r>
          </a:p>
        </p:txBody>
      </p:sp>
    </p:spTree>
    <p:extLst>
      <p:ext uri="{BB962C8B-B14F-4D97-AF65-F5344CB8AC3E}">
        <p14:creationId xmlns:p14="http://schemas.microsoft.com/office/powerpoint/2010/main" val="8369291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179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000000"/>
              </a:solidFill>
              <a:latin typeface="Arial"/>
              <a:cs typeface="Arial"/>
            </a:endParaRPr>
          </a:p>
        </p:txBody>
      </p:sp>
      <p:sp>
        <p:nvSpPr>
          <p:cNvPr id="801795"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smtClean="0">
                <a:solidFill>
                  <a:srgbClr val="FFFFFF"/>
                </a:solidFill>
                <a:latin typeface="Arial"/>
                <a:cs typeface="Arial"/>
              </a:rPr>
              <a:t>REVIEW QUIZ on Amos</a:t>
            </a:r>
          </a:p>
          <a:p>
            <a:pPr>
              <a:lnSpc>
                <a:spcPct val="90000"/>
              </a:lnSpc>
              <a:spcBef>
                <a:spcPct val="50000"/>
              </a:spcBef>
              <a:buFontTx/>
              <a:buAutoNum type="arabicPeriod"/>
              <a:defRPr/>
            </a:pPr>
            <a:r>
              <a:rPr lang="en-US" sz="3200" b="1" smtClean="0">
                <a:solidFill>
                  <a:srgbClr val="FFFFFF"/>
                </a:solidFill>
                <a:latin typeface="Arial"/>
                <a:cs typeface="Arial"/>
              </a:rPr>
              <a:t>Amos prophesied during the reign of </a:t>
            </a:r>
            <a:r>
              <a:rPr lang="en-US" sz="3200" b="1" u="sng" smtClean="0">
                <a:solidFill>
                  <a:srgbClr val="FFFFFF"/>
                </a:solidFill>
                <a:latin typeface="Arial"/>
                <a:cs typeface="Arial"/>
              </a:rPr>
              <a:t>Jeroboam</a:t>
            </a:r>
            <a:r>
              <a:rPr lang="en-US" sz="3200" b="1" smtClean="0">
                <a:solidFill>
                  <a:srgbClr val="FFFFFF"/>
                </a:solidFill>
                <a:latin typeface="Arial"/>
                <a:cs typeface="Arial"/>
              </a:rPr>
              <a:t> II.</a:t>
            </a:r>
          </a:p>
          <a:p>
            <a:pPr>
              <a:lnSpc>
                <a:spcPct val="90000"/>
              </a:lnSpc>
              <a:spcBef>
                <a:spcPct val="50000"/>
              </a:spcBef>
              <a:buFontTx/>
              <a:buAutoNum type="arabicPeriod"/>
              <a:defRPr/>
            </a:pPr>
            <a:r>
              <a:rPr lang="en-US" sz="3200" b="1" smtClean="0">
                <a:solidFill>
                  <a:srgbClr val="FFFFFF"/>
                </a:solidFill>
                <a:latin typeface="Arial"/>
                <a:cs typeface="Arial"/>
              </a:rPr>
              <a:t>Amos was a </a:t>
            </a:r>
            <a:r>
              <a:rPr lang="en-US" sz="3200" b="1" u="sng" smtClean="0">
                <a:solidFill>
                  <a:srgbClr val="FFFFFF"/>
                </a:solidFill>
                <a:latin typeface="Arial"/>
                <a:cs typeface="Arial"/>
              </a:rPr>
              <a:t>farmer</a:t>
            </a:r>
            <a:r>
              <a:rPr lang="en-US" sz="3200" b="1" smtClean="0">
                <a:solidFill>
                  <a:srgbClr val="FFFFFF"/>
                </a:solidFill>
                <a:latin typeface="Arial"/>
                <a:cs typeface="Arial"/>
              </a:rPr>
              <a:t>, not a prophet.</a:t>
            </a:r>
          </a:p>
          <a:p>
            <a:pPr>
              <a:lnSpc>
                <a:spcPct val="90000"/>
              </a:lnSpc>
              <a:spcBef>
                <a:spcPct val="50000"/>
              </a:spcBef>
              <a:buFontTx/>
              <a:buAutoNum type="arabicPeriod"/>
              <a:defRPr/>
            </a:pPr>
            <a:r>
              <a:rPr lang="en-US" sz="3200" b="1" smtClean="0">
                <a:solidFill>
                  <a:srgbClr val="FFFFFF"/>
                </a:solidFill>
                <a:latin typeface="Arial"/>
                <a:cs typeface="Arial"/>
              </a:rPr>
              <a:t>Amos was from </a:t>
            </a:r>
            <a:r>
              <a:rPr lang="en-US" sz="3200" b="1" u="sng" smtClean="0">
                <a:solidFill>
                  <a:srgbClr val="FFFFFF"/>
                </a:solidFill>
                <a:latin typeface="Arial"/>
                <a:cs typeface="Arial"/>
              </a:rPr>
              <a:t>Judah</a:t>
            </a:r>
            <a:r>
              <a:rPr lang="en-US" sz="3200" b="1" smtClean="0">
                <a:solidFill>
                  <a:srgbClr val="FFFFFF"/>
                </a:solidFill>
                <a:latin typeface="Arial"/>
                <a:cs typeface="Arial"/>
              </a:rPr>
              <a:t>, but prophesied against </a:t>
            </a:r>
            <a:r>
              <a:rPr lang="en-US" sz="3200" b="1" u="sng" smtClean="0">
                <a:solidFill>
                  <a:srgbClr val="FFFFFF"/>
                </a:solidFill>
                <a:latin typeface="Arial"/>
                <a:cs typeface="Arial"/>
              </a:rPr>
              <a:t>Israel</a:t>
            </a:r>
            <a:r>
              <a:rPr lang="en-US" sz="3200" b="1" smtClean="0">
                <a:solidFill>
                  <a:srgbClr val="FFFFFF"/>
                </a:solidFill>
                <a:latin typeface="Arial"/>
                <a:cs typeface="Arial"/>
              </a:rPr>
              <a:t>. </a:t>
            </a:r>
          </a:p>
          <a:p>
            <a:pPr>
              <a:lnSpc>
                <a:spcPct val="90000"/>
              </a:lnSpc>
              <a:spcBef>
                <a:spcPct val="50000"/>
              </a:spcBef>
              <a:buFontTx/>
              <a:buAutoNum type="arabicPeriod"/>
              <a:defRPr/>
            </a:pPr>
            <a:r>
              <a:rPr lang="en-US" sz="3200" b="1" smtClean="0">
                <a:solidFill>
                  <a:srgbClr val="FFFFFF"/>
                </a:solidFill>
                <a:latin typeface="Arial"/>
                <a:cs typeface="Arial"/>
              </a:rPr>
              <a:t>Amos used vivid imagery such as locusts, fire, and </a:t>
            </a:r>
            <a:r>
              <a:rPr lang="en-US" sz="3200" b="1" u="sng" smtClean="0">
                <a:solidFill>
                  <a:srgbClr val="FFFFFF"/>
                </a:solidFill>
                <a:latin typeface="Arial"/>
                <a:cs typeface="Arial"/>
              </a:rPr>
              <a:t>plumb line</a:t>
            </a:r>
            <a:r>
              <a:rPr lang="en-US" sz="3200" b="1" smtClean="0">
                <a:solidFill>
                  <a:srgbClr val="FFFFFF"/>
                </a:solidFill>
                <a:latin typeface="Arial"/>
                <a:cs typeface="Arial"/>
              </a:rPr>
              <a:t>. 					</a:t>
            </a:r>
          </a:p>
        </p:txBody>
      </p:sp>
    </p:spTree>
    <p:extLst>
      <p:ext uri="{BB962C8B-B14F-4D97-AF65-F5344CB8AC3E}">
        <p14:creationId xmlns:p14="http://schemas.microsoft.com/office/powerpoint/2010/main" val="38316483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rgbClr val="0000CC"/>
        </a:solidFill>
        <a:effectLst/>
      </p:bgPr>
    </p:bg>
    <p:spTree>
      <p:nvGrpSpPr>
        <p:cNvPr id="1" name=""/>
        <p:cNvGrpSpPr/>
        <p:nvPr/>
      </p:nvGrpSpPr>
      <p:grpSpPr>
        <a:xfrm>
          <a:off x="0" y="0"/>
          <a:ext cx="0" cy="0"/>
          <a:chOff x="0" y="0"/>
          <a:chExt cx="0" cy="0"/>
        </a:xfrm>
      </p:grpSpPr>
      <p:pic>
        <p:nvPicPr>
          <p:cNvPr id="91138" name="Picture 4" descr="Hosea wealth.jpg"/>
          <p:cNvPicPr>
            <a:picLocks noChangeAspect="1"/>
          </p:cNvPicPr>
          <p:nvPr/>
        </p:nvPicPr>
        <p:blipFill>
          <a:blip r:embed="rId3">
            <a:lum bright="-20000"/>
            <a:extLst>
              <a:ext uri="{28A0092B-C50C-407E-A947-70E740481C1C}">
                <a14:useLocalDpi xmlns:a14="http://schemas.microsoft.com/office/drawing/2010/main" val="0"/>
              </a:ext>
            </a:extLst>
          </a:blip>
          <a:srcRect r="5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2"/>
          <p:cNvSpPr>
            <a:spLocks noGrp="1" noChangeArrowheads="1"/>
          </p:cNvSpPr>
          <p:nvPr>
            <p:ph type="title"/>
          </p:nvPr>
        </p:nvSpPr>
        <p:spPr>
          <a:xfrm>
            <a:off x="685800" y="188913"/>
            <a:ext cx="7772400" cy="914400"/>
          </a:xfrm>
          <a:ln>
            <a:solidFill>
              <a:schemeClr val="bg1"/>
            </a:solidFill>
            <a:miter lim="800000"/>
            <a:headEnd/>
            <a:tailEnd/>
          </a:ln>
        </p:spPr>
        <p:txBody>
          <a:bodyPr/>
          <a:lstStyle/>
          <a:p>
            <a:pPr eaLnBrk="1" hangingPunct="1"/>
            <a:r>
              <a:rPr lang="en-US" b="1">
                <a:solidFill>
                  <a:schemeClr val="bg1"/>
                </a:solidFill>
                <a:latin typeface="ả"/>
                <a:ea typeface="ＭＳ Ｐゴシック" charset="0"/>
                <a:cs typeface="ả"/>
              </a:rPr>
              <a:t>Áp dụng</a:t>
            </a:r>
            <a:endParaRPr lang="en-GB">
              <a:solidFill>
                <a:schemeClr val="bg1"/>
              </a:solidFill>
              <a:latin typeface="ả"/>
              <a:ea typeface="ＭＳ Ｐゴシック" charset="0"/>
              <a:cs typeface="ả"/>
            </a:endParaRPr>
          </a:p>
        </p:txBody>
      </p:sp>
      <p:sp>
        <p:nvSpPr>
          <p:cNvPr id="91140" name="Text Box 4"/>
          <p:cNvSpPr txBox="1">
            <a:spLocks noChangeArrowheads="1"/>
          </p:cNvSpPr>
          <p:nvPr/>
        </p:nvSpPr>
        <p:spPr bwMode="auto">
          <a:xfrm>
            <a:off x="8274050" y="0"/>
            <a:ext cx="86934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chemeClr val="bg1"/>
                </a:solidFill>
                <a:latin typeface="ả"/>
                <a:cs typeface="ả"/>
              </a:rPr>
              <a:t>583</a:t>
            </a:r>
          </a:p>
        </p:txBody>
      </p:sp>
      <p:sp>
        <p:nvSpPr>
          <p:cNvPr id="50179" name="Rectangle 3"/>
          <p:cNvSpPr>
            <a:spLocks noChangeArrowheads="1"/>
          </p:cNvSpPr>
          <p:nvPr/>
        </p:nvSpPr>
        <p:spPr bwMode="auto">
          <a:xfrm>
            <a:off x="457200" y="1114932"/>
            <a:ext cx="8458200" cy="5509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463550" indent="-463550" algn="ctr">
              <a:tabLst>
                <a:tab pos="1104900" algn="l"/>
                <a:tab pos="2222500" algn="l"/>
                <a:tab pos="3340100" algn="l"/>
                <a:tab pos="4457700" algn="l"/>
              </a:tabLst>
              <a:defRPr/>
            </a:pPr>
            <a:r>
              <a:rPr lang="en-GB" altLang="zh-CN" sz="3200" b="1" dirty="0" err="1">
                <a:solidFill>
                  <a:srgbClr val="FFFFFF"/>
                </a:solidFill>
                <a:latin typeface="ả"/>
                <a:ea typeface="SimSun" charset="0"/>
                <a:cs typeface="ả"/>
              </a:rPr>
              <a:t>Những</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Cơ-đốc</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nhân</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thịnh</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vượng</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không</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được</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làm</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ngơ</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trước</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xã</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hội</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bất</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công</a:t>
            </a:r>
            <a:r>
              <a:rPr lang="en-GB" altLang="zh-CN" sz="3200" b="1" dirty="0">
                <a:solidFill>
                  <a:srgbClr val="FFFFFF"/>
                </a:solidFill>
                <a:latin typeface="ả"/>
                <a:ea typeface="SimSun" charset="0"/>
                <a:cs typeface="ả"/>
              </a:rPr>
              <a:t>. </a:t>
            </a:r>
          </a:p>
          <a:p>
            <a:pPr marL="463550" indent="-463550" algn="ctr">
              <a:tabLst>
                <a:tab pos="1104900" algn="l"/>
                <a:tab pos="2222500" algn="l"/>
                <a:tab pos="3340100" algn="l"/>
                <a:tab pos="4457700" algn="l"/>
              </a:tabLst>
              <a:defRPr/>
            </a:pPr>
            <a:endParaRPr lang="en-GB" altLang="zh-CN" sz="3200" dirty="0">
              <a:solidFill>
                <a:srgbClr val="FFFFFF"/>
              </a:solidFill>
              <a:latin typeface="ả"/>
              <a:ea typeface="SimSun" charset="0"/>
              <a:cs typeface="ả"/>
            </a:endParaRPr>
          </a:p>
          <a:p>
            <a:pPr marL="463550" indent="-463550">
              <a:tabLst>
                <a:tab pos="1104900" algn="l"/>
                <a:tab pos="2222500" algn="l"/>
                <a:tab pos="3340100" algn="l"/>
                <a:tab pos="4457700" algn="l"/>
              </a:tabLst>
              <a:defRPr/>
            </a:pPr>
            <a:r>
              <a:rPr lang="en-GB" altLang="zh-CN" sz="3200" b="1" dirty="0">
                <a:solidFill>
                  <a:srgbClr val="FFFFFF"/>
                </a:solidFill>
                <a:latin typeface="ả"/>
                <a:ea typeface="SimSun" charset="0"/>
                <a:cs typeface="ả"/>
              </a:rPr>
              <a:t>1.	</a:t>
            </a:r>
            <a:r>
              <a:rPr lang="en-GB" altLang="zh-CN" sz="3200" b="1" dirty="0" err="1">
                <a:solidFill>
                  <a:srgbClr val="FFFFFF"/>
                </a:solidFill>
                <a:latin typeface="ả"/>
                <a:ea typeface="SimSun" charset="0"/>
                <a:cs typeface="ả"/>
              </a:rPr>
              <a:t>Điều</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bất</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công</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gì</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bạn</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thấy</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trong</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xã</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hội</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của</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chúng</a:t>
            </a:r>
            <a:r>
              <a:rPr lang="en-GB" altLang="zh-CN" sz="3200" b="1" dirty="0">
                <a:solidFill>
                  <a:srgbClr val="FFFFFF"/>
                </a:solidFill>
                <a:latin typeface="ả"/>
                <a:ea typeface="SimSun" charset="0"/>
                <a:cs typeface="ả"/>
              </a:rPr>
              <a:t> ta?</a:t>
            </a:r>
          </a:p>
          <a:p>
            <a:pPr marL="463550" indent="-463550">
              <a:tabLst>
                <a:tab pos="1104900" algn="l"/>
                <a:tab pos="2222500" algn="l"/>
                <a:tab pos="3340100" algn="l"/>
                <a:tab pos="4457700" algn="l"/>
              </a:tabLst>
              <a:defRPr/>
            </a:pPr>
            <a:endParaRPr lang="en-GB" altLang="zh-CN" sz="3200" dirty="0">
              <a:solidFill>
                <a:srgbClr val="FFFFFF"/>
              </a:solidFill>
              <a:latin typeface="ả"/>
              <a:ea typeface="SimSun" charset="0"/>
              <a:cs typeface="ả"/>
            </a:endParaRPr>
          </a:p>
          <a:p>
            <a:pPr marL="463550" indent="-463550">
              <a:tabLst>
                <a:tab pos="1104900" algn="l"/>
                <a:tab pos="2222500" algn="l"/>
                <a:tab pos="3340100" algn="l"/>
                <a:tab pos="4457700" algn="l"/>
              </a:tabLst>
              <a:defRPr/>
            </a:pPr>
            <a:r>
              <a:rPr lang="en-GB" altLang="zh-CN" sz="3200" b="1" dirty="0">
                <a:solidFill>
                  <a:srgbClr val="FFFFFF"/>
                </a:solidFill>
                <a:latin typeface="ả"/>
                <a:ea typeface="SimSun" charset="0"/>
                <a:cs typeface="ả"/>
              </a:rPr>
              <a:t>2.	</a:t>
            </a:r>
            <a:r>
              <a:rPr lang="en-GB" altLang="zh-CN" sz="3200" b="1" dirty="0" err="1">
                <a:solidFill>
                  <a:srgbClr val="FFFFFF"/>
                </a:solidFill>
                <a:latin typeface="ả"/>
                <a:ea typeface="SimSun" charset="0"/>
                <a:cs typeface="ả"/>
              </a:rPr>
              <a:t>Hội</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thánh</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cần</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phải</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làm</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gì</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để</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điều</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chỉnh</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những</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sai</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trật</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này</a:t>
            </a:r>
            <a:r>
              <a:rPr lang="en-GB" altLang="zh-CN" sz="3200" b="1" dirty="0">
                <a:solidFill>
                  <a:srgbClr val="FFFFFF"/>
                </a:solidFill>
                <a:latin typeface="ả"/>
                <a:ea typeface="SimSun" charset="0"/>
                <a:cs typeface="ả"/>
              </a:rPr>
              <a:t>?</a:t>
            </a:r>
          </a:p>
          <a:p>
            <a:pPr marL="463550" indent="-463550">
              <a:tabLst>
                <a:tab pos="1104900" algn="l"/>
                <a:tab pos="2222500" algn="l"/>
                <a:tab pos="3340100" algn="l"/>
                <a:tab pos="4457700" algn="l"/>
              </a:tabLst>
              <a:defRPr/>
            </a:pPr>
            <a:endParaRPr lang="en-GB" altLang="zh-CN" sz="3200" dirty="0">
              <a:solidFill>
                <a:srgbClr val="FFFFFF"/>
              </a:solidFill>
              <a:latin typeface="ả"/>
              <a:ea typeface="SimSun" charset="0"/>
              <a:cs typeface="ả"/>
            </a:endParaRPr>
          </a:p>
          <a:p>
            <a:pPr marL="463550" indent="-463550">
              <a:tabLst>
                <a:tab pos="1104900" algn="l"/>
                <a:tab pos="2222500" algn="l"/>
                <a:tab pos="3340100" algn="l"/>
                <a:tab pos="4457700" algn="l"/>
              </a:tabLst>
              <a:defRPr/>
            </a:pPr>
            <a:r>
              <a:rPr lang="en-GB" altLang="zh-CN" sz="3200" b="1" dirty="0">
                <a:solidFill>
                  <a:srgbClr val="FFFFFF"/>
                </a:solidFill>
                <a:latin typeface="ả"/>
                <a:ea typeface="SimSun" charset="0"/>
                <a:cs typeface="ả"/>
              </a:rPr>
              <a:t>3.	</a:t>
            </a:r>
            <a:r>
              <a:rPr lang="en-GB" altLang="zh-CN" sz="3200" b="1" dirty="0" err="1">
                <a:solidFill>
                  <a:srgbClr val="FFFFFF"/>
                </a:solidFill>
                <a:latin typeface="ả"/>
                <a:ea typeface="SimSun" charset="0"/>
                <a:cs typeface="ả"/>
              </a:rPr>
              <a:t>Đức</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Chúa</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Trời</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bảo</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bạn</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phải</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làm</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gì</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với</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xã</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hội</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bất</a:t>
            </a:r>
            <a:r>
              <a:rPr lang="en-GB" altLang="zh-CN" sz="3200" b="1" dirty="0">
                <a:solidFill>
                  <a:srgbClr val="FFFFFF"/>
                </a:solidFill>
                <a:latin typeface="ả"/>
                <a:ea typeface="SimSun" charset="0"/>
                <a:cs typeface="ả"/>
              </a:rPr>
              <a:t> </a:t>
            </a:r>
            <a:r>
              <a:rPr lang="en-GB" altLang="zh-CN" sz="3200" b="1" dirty="0" err="1">
                <a:solidFill>
                  <a:srgbClr val="FFFFFF"/>
                </a:solidFill>
                <a:latin typeface="ả"/>
                <a:ea typeface="SimSun" charset="0"/>
                <a:cs typeface="ả"/>
              </a:rPr>
              <a:t>công</a:t>
            </a:r>
            <a:r>
              <a:rPr lang="en-GB" altLang="zh-CN" sz="3200" b="1" dirty="0">
                <a:solidFill>
                  <a:srgbClr val="FFFFFF"/>
                </a:solidFill>
                <a:latin typeface="ả"/>
                <a:ea typeface="SimSun" charset="0"/>
                <a:cs typeface="ả"/>
              </a:rPr>
              <a:t>?</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rgbClr val="0000CC"/>
        </a:solidFill>
        <a:effectLst/>
      </p:bgPr>
    </p:bg>
    <p:spTree>
      <p:nvGrpSpPr>
        <p:cNvPr id="1" name=""/>
        <p:cNvGrpSpPr/>
        <p:nvPr/>
      </p:nvGrpSpPr>
      <p:grpSpPr>
        <a:xfrm>
          <a:off x="0" y="0"/>
          <a:ext cx="0" cy="0"/>
          <a:chOff x="0" y="0"/>
          <a:chExt cx="0" cy="0"/>
        </a:xfrm>
      </p:grpSpPr>
      <p:pic>
        <p:nvPicPr>
          <p:cNvPr id="4" name="Picture 4" descr="Hosea wealth.jpg"/>
          <p:cNvPicPr>
            <a:picLocks noChangeAspect="1"/>
          </p:cNvPicPr>
          <p:nvPr/>
        </p:nvPicPr>
        <p:blipFill>
          <a:blip r:embed="rId3">
            <a:lum bright="-20000"/>
            <a:extLst>
              <a:ext uri="{28A0092B-C50C-407E-A947-70E740481C1C}">
                <a14:useLocalDpi xmlns:a14="http://schemas.microsoft.com/office/drawing/2010/main" val="0"/>
              </a:ext>
            </a:extLst>
          </a:blip>
          <a:srcRect r="500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827088" y="304800"/>
            <a:ext cx="7489825" cy="1524000"/>
          </a:xfrm>
          <a:ln>
            <a:solidFill>
              <a:schemeClr val="bg1"/>
            </a:solidFill>
            <a:miter lim="800000"/>
            <a:headEnd/>
            <a:tailEnd/>
          </a:ln>
          <a:effectLst/>
        </p:spPr>
        <p:txBody>
          <a:bodyPr/>
          <a:lstStyle/>
          <a:p>
            <a:pPr eaLnBrk="1" hangingPunct="1">
              <a:defRPr/>
            </a:pPr>
            <a:r>
              <a:rPr lang="en-US" b="1" smtClean="0">
                <a:solidFill>
                  <a:schemeClr val="bg1"/>
                </a:solidFill>
                <a:latin typeface="Arial"/>
                <a:ea typeface="ＭＳ Ｐゴシック" pitchFamily="34" charset="-128"/>
                <a:cs typeface="Arial"/>
              </a:rPr>
              <a:t>Công bằng xã hội trong Tân Ước</a:t>
            </a:r>
            <a:endParaRPr lang="en-GB" b="1" smtClean="0">
              <a:solidFill>
                <a:schemeClr val="bg1"/>
              </a:solidFill>
              <a:latin typeface="Arial"/>
              <a:ea typeface="ＭＳ Ｐゴシック" pitchFamily="34" charset="-128"/>
              <a:cs typeface="Arial"/>
            </a:endParaRPr>
          </a:p>
        </p:txBody>
      </p:sp>
      <p:sp>
        <p:nvSpPr>
          <p:cNvPr id="14340" name="Rectangle 4"/>
          <p:cNvSpPr>
            <a:spLocks noChangeArrowheads="1"/>
          </p:cNvSpPr>
          <p:nvPr/>
        </p:nvSpPr>
        <p:spPr bwMode="auto">
          <a:xfrm>
            <a:off x="457200" y="1981200"/>
            <a:ext cx="8382000"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000" b="1">
                <a:solidFill>
                  <a:schemeClr val="bg1"/>
                </a:solidFill>
                <a:latin typeface="Arial"/>
                <a:cs typeface="Arial"/>
              </a:rPr>
              <a:t>Tân Ước nói nhiều về xã hội bất công và ức hiếp người nghèo</a:t>
            </a:r>
          </a:p>
          <a:p>
            <a:pPr marL="342900" indent="-342900">
              <a:spcBef>
                <a:spcPct val="20000"/>
              </a:spcBef>
              <a:buFontTx/>
              <a:buChar char="•"/>
            </a:pPr>
            <a:r>
              <a:rPr lang="en-GB" sz="3000" b="1">
                <a:solidFill>
                  <a:schemeClr val="bg1"/>
                </a:solidFill>
                <a:latin typeface="Arial"/>
                <a:cs typeface="Arial"/>
              </a:rPr>
              <a:t>Bạn không nên thể hiện sự thiên vị khi đối xử với người giàu và người nghèo </a:t>
            </a:r>
            <a:r>
              <a:rPr lang="en-US" sz="3000" b="1">
                <a:solidFill>
                  <a:schemeClr val="bg1"/>
                </a:solidFill>
                <a:latin typeface="Arial"/>
                <a:cs typeface="Arial"/>
              </a:rPr>
              <a:t>(1 Cô. 11:22; Gia-cơ 2:1-10)</a:t>
            </a:r>
            <a:r>
              <a:rPr lang="en-GB" sz="3000" b="1">
                <a:solidFill>
                  <a:schemeClr val="bg1"/>
                </a:solidFill>
                <a:latin typeface="Arial"/>
                <a:cs typeface="Arial"/>
              </a:rPr>
              <a:t> </a:t>
            </a:r>
          </a:p>
          <a:p>
            <a:pPr marL="342900" indent="-342900">
              <a:spcBef>
                <a:spcPct val="20000"/>
              </a:spcBef>
              <a:buFontTx/>
              <a:buChar char="•"/>
            </a:pPr>
            <a:r>
              <a:rPr lang="en-US" sz="3000" b="1">
                <a:solidFill>
                  <a:schemeClr val="bg1"/>
                </a:solidFill>
                <a:latin typeface="Arial"/>
                <a:cs typeface="Arial"/>
              </a:rPr>
              <a:t>Tôn giáo thật đòi hỏi chúng ta phải chăm sóc cho người nghèo (Gia-cơ 1:27, 5:1-6)</a:t>
            </a:r>
            <a:r>
              <a:rPr lang="en-GB" sz="3000" b="1">
                <a:solidFill>
                  <a:schemeClr val="bg1"/>
                </a:solidFill>
                <a:latin typeface="Arial"/>
                <a:cs typeface="Arial"/>
              </a:rPr>
              <a:t> </a:t>
            </a:r>
            <a:endParaRPr lang="en-US" sz="3000" b="1">
              <a:solidFill>
                <a:schemeClr val="bg1"/>
              </a:solidFill>
              <a:latin typeface="Arial"/>
              <a:cs typeface="Arial"/>
            </a:endParaRPr>
          </a:p>
          <a:p>
            <a:pPr marL="342900" indent="-342900">
              <a:spcBef>
                <a:spcPct val="20000"/>
              </a:spcBef>
              <a:buFontTx/>
              <a:buChar char="•"/>
            </a:pPr>
            <a:r>
              <a:rPr lang="en-US" sz="3000" b="1">
                <a:solidFill>
                  <a:schemeClr val="bg1"/>
                </a:solidFill>
                <a:latin typeface="Arial"/>
                <a:cs typeface="Arial"/>
              </a:rPr>
              <a:t>Chúa Giê-xu thể hiện sự quan tâm nhiều đến người thiếu thốn</a:t>
            </a:r>
            <a:endParaRPr lang="en-GB" sz="3000" b="1">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wipe(up)">
                                      <p:cBhvr>
                                        <p:cTn id="7" dur="500"/>
                                        <p:tgtEl>
                                          <p:spTgt spid="143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340">
                                            <p:txEl>
                                              <p:pRg st="1" end="1"/>
                                            </p:txEl>
                                          </p:spTgt>
                                        </p:tgtEl>
                                        <p:attrNameLst>
                                          <p:attrName>style.visibility</p:attrName>
                                        </p:attrNameLst>
                                      </p:cBhvr>
                                      <p:to>
                                        <p:strVal val="visible"/>
                                      </p:to>
                                    </p:set>
                                    <p:animEffect transition="in" filter="wipe(up)">
                                      <p:cBhvr>
                                        <p:cTn id="12" dur="500"/>
                                        <p:tgtEl>
                                          <p:spTgt spid="1434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340">
                                            <p:txEl>
                                              <p:pRg st="2" end="2"/>
                                            </p:txEl>
                                          </p:spTgt>
                                        </p:tgtEl>
                                        <p:attrNameLst>
                                          <p:attrName>style.visibility</p:attrName>
                                        </p:attrNameLst>
                                      </p:cBhvr>
                                      <p:to>
                                        <p:strVal val="visible"/>
                                      </p:to>
                                    </p:set>
                                    <p:animEffect transition="in" filter="wipe(up)">
                                      <p:cBhvr>
                                        <p:cTn id="17" dur="500"/>
                                        <p:tgtEl>
                                          <p:spTgt spid="1434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340">
                                            <p:txEl>
                                              <p:pRg st="3" end="3"/>
                                            </p:txEl>
                                          </p:spTgt>
                                        </p:tgtEl>
                                        <p:attrNameLst>
                                          <p:attrName>style.visibility</p:attrName>
                                        </p:attrNameLst>
                                      </p:cBhvr>
                                      <p:to>
                                        <p:strVal val="visible"/>
                                      </p:to>
                                    </p:set>
                                    <p:animEffect transition="in" filter="wipe(up)">
                                      <p:cBhvr>
                                        <p:cTn id="22" dur="500"/>
                                        <p:tgtEl>
                                          <p:spTgt spid="143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10137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FFFFFF"/>
              </a:solidFill>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1166180"/>
          </a:xfrm>
          <a:solidFill>
            <a:schemeClr val="tx1"/>
          </a:solidFill>
        </p:spPr>
        <p:txBody>
          <a:bodyPr/>
          <a:lstStyle/>
          <a:p>
            <a:r>
              <a:rPr lang="en-US" sz="4000" b="1" dirty="0" err="1">
                <a:solidFill>
                  <a:srgbClr val="FFFFFF"/>
                </a:solidFill>
                <a:effectLst>
                  <a:glow rad="127000">
                    <a:srgbClr val="000000"/>
                  </a:glow>
                </a:effectLst>
                <a:latin typeface="Arial" charset="0"/>
              </a:rPr>
              <a:t>Phát</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biểu</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về</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Vương</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quốc</a:t>
            </a:r>
            <a:r>
              <a:rPr lang="en-US" sz="4000" b="1" dirty="0">
                <a:solidFill>
                  <a:srgbClr val="FFFFFF"/>
                </a:solidFill>
                <a:effectLst>
                  <a:glow rad="127000">
                    <a:srgbClr val="000000"/>
                  </a:glow>
                </a:effectLst>
                <a:latin typeface="Arial" charset="0"/>
              </a:rPr>
              <a:t> </a:t>
            </a:r>
            <a:r>
              <a:rPr lang="en-US" sz="4000" b="1" dirty="0" err="1">
                <a:solidFill>
                  <a:srgbClr val="FFFFFF"/>
                </a:solidFill>
                <a:effectLst>
                  <a:glow rad="127000">
                    <a:srgbClr val="000000"/>
                  </a:glow>
                </a:effectLst>
                <a:latin typeface="Arial" charset="0"/>
              </a:rPr>
              <a:t>trong</a:t>
            </a:r>
            <a:r>
              <a:rPr lang="en-US" sz="4000" b="1" dirty="0">
                <a:solidFill>
                  <a:srgbClr val="FFFFFF"/>
                </a:solidFill>
                <a:effectLst>
                  <a:glow rad="127000">
                    <a:srgbClr val="000000"/>
                  </a:glow>
                </a:effectLst>
                <a:latin typeface="Arial" charset="0"/>
              </a:rPr>
              <a:t> </a:t>
            </a:r>
            <a:r>
              <a:rPr lang="en-US" sz="4000" b="1" dirty="0" err="1" smtClean="0">
                <a:solidFill>
                  <a:srgbClr val="FFFFFF"/>
                </a:solidFill>
                <a:effectLst>
                  <a:glow rad="127000">
                    <a:srgbClr val="000000"/>
                  </a:glow>
                </a:effectLst>
                <a:latin typeface="Arial" charset="0"/>
              </a:rPr>
              <a:t>sách</a:t>
            </a:r>
            <a:r>
              <a:rPr lang="en-US" sz="4000" b="1" dirty="0" smtClean="0">
                <a:solidFill>
                  <a:srgbClr val="FFFFFF"/>
                </a:solidFill>
                <a:effectLst>
                  <a:glow rad="127000">
                    <a:srgbClr val="000000"/>
                  </a:glow>
                </a:effectLst>
                <a:latin typeface="Arial" charset="0"/>
              </a:rPr>
              <a:t> </a:t>
            </a:r>
            <a:r>
              <a:rPr lang="en-US" sz="4000" b="1" dirty="0" smtClean="0">
                <a:solidFill>
                  <a:schemeClr val="bg1"/>
                </a:solidFill>
                <a:effectLst>
                  <a:glow rad="101600">
                    <a:schemeClr val="tx1">
                      <a:alpha val="99000"/>
                    </a:schemeClr>
                  </a:glow>
                </a:effectLst>
                <a:latin typeface="Arial"/>
                <a:cs typeface="Arial"/>
              </a:rPr>
              <a:t>A</a:t>
            </a:r>
            <a:r>
              <a:rPr lang="en-US" sz="4000" b="1" dirty="0">
                <a:solidFill>
                  <a:schemeClr val="bg1"/>
                </a:solidFill>
                <a:effectLst>
                  <a:glow rad="101600">
                    <a:schemeClr val="tx1">
                      <a:alpha val="99000"/>
                    </a:schemeClr>
                  </a:glow>
                </a:effectLst>
                <a:latin typeface="Arial"/>
                <a:cs typeface="Arial"/>
              </a:rPr>
              <a:t>-</a:t>
            </a:r>
            <a:r>
              <a:rPr lang="en-US" sz="4000" b="1" dirty="0" err="1" smtClean="0">
                <a:solidFill>
                  <a:schemeClr val="bg1"/>
                </a:solidFill>
                <a:effectLst>
                  <a:glow rad="101600">
                    <a:schemeClr val="tx1">
                      <a:alpha val="99000"/>
                    </a:schemeClr>
                  </a:glow>
                </a:effectLst>
                <a:latin typeface="Arial"/>
                <a:cs typeface="Arial"/>
              </a:rPr>
              <a:t>mốt</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Social </a:t>
            </a:r>
            <a:r>
              <a:rPr lang="en-US" b="1" dirty="0">
                <a:solidFill>
                  <a:srgbClr val="FFFF00"/>
                </a:solidFill>
                <a:effectLst>
                  <a:glow rad="101600">
                    <a:prstClr val="black">
                      <a:alpha val="99000"/>
                    </a:prstClr>
                  </a:glow>
                </a:effectLst>
                <a:latin typeface="Calibri"/>
              </a:rPr>
              <a:t>injustice</a:t>
            </a:r>
            <a:r>
              <a:rPr lang="en-US" b="1" dirty="0">
                <a:solidFill>
                  <a:prstClr val="white"/>
                </a:solidFill>
                <a:effectLst>
                  <a:glow rad="101600">
                    <a:prstClr val="black">
                      <a:alpha val="99000"/>
                    </a:prstClr>
                  </a:glow>
                </a:effectLst>
                <a:latin typeface="Calibri"/>
              </a:rPr>
              <a:t> should not occur in God’s elect nation appointed to rule the world, so it will be disciplined (1:1–9:7) and restored under a Davidic king (9:8-15).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067267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103426"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rPr>
              <a:t>Tải Về Tài Liệu </a:t>
            </a:r>
          </a:p>
          <a:p>
            <a:pPr algn="ctr" eaLnBrk="1" hangingPunct="1"/>
            <a:r>
              <a:rPr lang="en-US" sz="4000" b="1">
                <a:solidFill>
                  <a:srgbClr val="FFFFFF"/>
                </a:solidFill>
                <a:latin typeface="Arial" charset="0"/>
              </a:rPr>
              <a:t>Nghiên Cứu Kinh Thánh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err="1">
                <a:solidFill>
                  <a:srgbClr val="FFFFFF"/>
                </a:solidFill>
                <a:effectLst>
                  <a:glow rad="127000">
                    <a:srgbClr val="000000"/>
                  </a:glow>
                </a:effectLst>
                <a:latin typeface="Arial" charset="0"/>
                <a:ea typeface="ＭＳ Ｐゴシック" charset="0"/>
                <a:cs typeface="ＭＳ Ｐゴシック" charset="0"/>
              </a:rPr>
              <a:t>Sứ</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điệp</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của</a:t>
            </a:r>
            <a:r>
              <a:rPr lang="en-US" sz="3200" b="1" kern="0" dirty="0">
                <a:solidFill>
                  <a:srgbClr val="FFFFFF"/>
                </a:solidFill>
                <a:effectLst>
                  <a:glow rad="127000">
                    <a:srgbClr val="000000"/>
                  </a:glow>
                </a:effectLst>
                <a:latin typeface="Arial" charset="0"/>
                <a:ea typeface="ＭＳ Ｐゴシック" charset="0"/>
                <a:cs typeface="ＭＳ Ｐゴシック" charset="0"/>
              </a:rPr>
              <a:t> A-</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mốt</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về</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sự</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đoán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phạt</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trên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xã</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hội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00"/>
                </a:solidFill>
                <a:effectLst>
                  <a:glow rad="127000">
                    <a:srgbClr val="000000"/>
                  </a:glow>
                </a:effectLst>
                <a:latin typeface="Arial" charset="0"/>
                <a:ea typeface="ＭＳ Ｐゴシック" charset="0"/>
                <a:cs typeface="ＭＳ Ｐゴシック" charset="0"/>
              </a:rPr>
              <a:t>bất</a:t>
            </a:r>
            <a:r>
              <a:rPr lang="en-US" sz="3200" b="1" kern="0" dirty="0">
                <a:solidFill>
                  <a:srgbClr val="FFFF00"/>
                </a:solidFill>
                <a:effectLst>
                  <a:glow rad="127000">
                    <a:srgbClr val="000000"/>
                  </a:glow>
                </a:effectLst>
                <a:latin typeface="Arial" charset="0"/>
                <a:ea typeface="ＭＳ Ｐゴシック" charset="0"/>
                <a:cs typeface="ＭＳ Ｐゴシック" charset="0"/>
              </a:rPr>
              <a:t> </a:t>
            </a:r>
            <a:r>
              <a:rPr lang="en-US" sz="3200" b="1" kern="0" dirty="0" err="1">
                <a:solidFill>
                  <a:srgbClr val="FFFF00"/>
                </a:solidFill>
                <a:effectLst>
                  <a:glow rad="127000">
                    <a:srgbClr val="000000"/>
                  </a:glow>
                </a:effectLst>
                <a:latin typeface="Arial" charset="0"/>
                <a:ea typeface="ＭＳ Ｐゴシック" charset="0"/>
                <a:cs typeface="ＭＳ Ｐゴシック" charset="0"/>
              </a:rPr>
              <a:t>công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của</a:t>
            </a:r>
            <a:r>
              <a:rPr lang="en-US" sz="3200" b="1" kern="0" dirty="0">
                <a:solidFill>
                  <a:srgbClr val="FFFFFF"/>
                </a:solidFill>
                <a:effectLst>
                  <a:glow rad="127000">
                    <a:srgbClr val="000000"/>
                  </a:glow>
                </a:effectLst>
                <a:latin typeface="Arial" charset="0"/>
                <a:ea typeface="ＭＳ Ｐゴシック" charset="0"/>
                <a:cs typeface="ＭＳ Ｐゴシック" charset="0"/>
              </a:rPr>
              <a:t> Israel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và</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các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dân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tộc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chung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quanh</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để</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cảnh</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cáo</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về</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sự</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lưu</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đày</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sắp</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xảy</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đến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và</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công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bố</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lời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hứa</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của</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Đức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Chúa</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Trời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để</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phục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hồi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dân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sót</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trong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sự</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trung</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thành</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với</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giao</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ước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Áp</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ra</a:t>
            </a:r>
            <a:r>
              <a:rPr lang="en-US" sz="3200" b="1" kern="0" dirty="0">
                <a:solidFill>
                  <a:srgbClr val="FFFFFF"/>
                </a:solidFill>
                <a:effectLst>
                  <a:glow rad="127000">
                    <a:srgbClr val="000000"/>
                  </a:glow>
                </a:effectLst>
                <a:latin typeface="Arial" charset="0"/>
                <a:ea typeface="ＭＳ Ｐゴシック" charset="0"/>
                <a:cs typeface="ＭＳ Ｐゴシック" charset="0"/>
              </a:rPr>
              <a:t>-ham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để</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thúc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giục</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dân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sự</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ăn</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r>
              <a:rPr lang="en-US" sz="3200" b="1" kern="0" dirty="0" err="1">
                <a:solidFill>
                  <a:srgbClr val="FFFFFF"/>
                </a:solidFill>
                <a:effectLst>
                  <a:glow rad="127000">
                    <a:srgbClr val="000000"/>
                  </a:glow>
                </a:effectLst>
                <a:latin typeface="Arial" charset="0"/>
                <a:ea typeface="ＭＳ Ｐゴシック" charset="0"/>
                <a:cs typeface="ＭＳ Ｐゴシック" charset="0"/>
              </a:rPr>
              <a:t>năn</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A-</a:t>
            </a:r>
            <a:r>
              <a:rPr lang="en-US" sz="3600" b="1" dirty="0" err="1" smtClean="0">
                <a:solidFill>
                  <a:srgbClr val="FFFFFF"/>
                </a:solidFill>
                <a:latin typeface="Arial"/>
                <a:cs typeface="Arial"/>
              </a:rPr>
              <a:t>mốt</a:t>
            </a:r>
            <a:r>
              <a:rPr lang="en-US" sz="3600" b="1" dirty="0" smtClean="0">
                <a:solidFill>
                  <a:srgbClr val="FFFFFF"/>
                </a:solidFill>
                <a:latin typeface="Arial"/>
                <a:cs typeface="Arial"/>
              </a:rPr>
              <a:t/>
            </a:r>
            <a:br>
              <a:rPr lang="en-US" sz="3600" b="1" dirty="0" smtClean="0">
                <a:solidFill>
                  <a:srgbClr val="FFFFFF"/>
                </a:solidFill>
                <a:latin typeface="Arial"/>
                <a:cs typeface="Arial"/>
              </a:rPr>
            </a:br>
            <a:r>
              <a:rPr lang="en-US" sz="3600" b="1" dirty="0" err="1">
                <a:solidFill>
                  <a:srgbClr val="FFFFFF"/>
                </a:solidFill>
                <a:latin typeface="Arial"/>
                <a:cs typeface="Arial"/>
              </a:rPr>
              <a:t>Câu</a:t>
            </a:r>
            <a:r>
              <a:rPr lang="en-US" sz="3600" b="1" dirty="0">
                <a:solidFill>
                  <a:srgbClr val="FFFFFF"/>
                </a:solidFill>
                <a:latin typeface="Arial"/>
                <a:cs typeface="Arial"/>
              </a:rPr>
              <a:t> </a:t>
            </a:r>
            <a:r>
              <a:rPr lang="en-US" sz="3600" b="1" dirty="0" err="1" smtClean="0">
                <a:solidFill>
                  <a:srgbClr val="FFFFFF"/>
                </a:solidFill>
                <a:latin typeface="Arial"/>
                <a:cs typeface="Arial"/>
              </a:rPr>
              <a:t>Tóm</a:t>
            </a:r>
            <a:r>
              <a:rPr lang="en-US" sz="3600" b="1" dirty="0" smtClean="0">
                <a:solidFill>
                  <a:srgbClr val="FFFFFF"/>
                </a:solidFill>
                <a:latin typeface="Arial"/>
                <a:cs typeface="Arial"/>
              </a:rPr>
              <a:t> </a:t>
            </a:r>
            <a:r>
              <a:rPr lang="en-US" sz="3600" b="1" dirty="0" err="1" smtClean="0">
                <a:solidFill>
                  <a:srgbClr val="FFFFFF"/>
                </a:solidFill>
                <a:latin typeface="Arial"/>
                <a:cs typeface="Arial"/>
              </a:rPr>
              <a:t>Tắt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smtClean="0">
                <a:solidFill>
                  <a:srgbClr val="000000"/>
                </a:solidFill>
                <a:cs typeface="MS PGothic" charset="0"/>
              </a:rPr>
              <a:t>pp</a:t>
            </a:r>
            <a:endParaRPr lang="en-US" altLang="zh-CN" b="1" kern="0" dirty="0" smtClean="0">
              <a:solidFill>
                <a:srgbClr val="000000"/>
              </a:solidFill>
              <a:cs typeface="MS PGothic" charset="0"/>
            </a:endParaRPr>
          </a:p>
          <a:p>
            <a:pPr algn="ct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19413324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26" descr="Whitcomb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1027"/>
          <p:cNvSpPr>
            <a:spLocks noGrp="1" noChangeArrowheads="1"/>
          </p:cNvSpPr>
          <p:nvPr>
            <p:ph type="title"/>
          </p:nvPr>
        </p:nvSpPr>
        <p:spPr>
          <a:xfrm>
            <a:off x="685800" y="-76200"/>
            <a:ext cx="7543800" cy="685800"/>
          </a:xfrm>
        </p:spPr>
        <p:txBody>
          <a:bodyPr/>
          <a:lstStyle/>
          <a:p>
            <a:pPr>
              <a:defRPr/>
            </a:pPr>
            <a:r>
              <a:rPr kumimoji="0" lang="en-US" sz="4000">
                <a:solidFill>
                  <a:schemeClr val="tx1"/>
                </a:solidFill>
                <a:latin typeface="Times New Roman" charset="0"/>
                <a:ea typeface="ＭＳ Ｐゴシック" charset="0"/>
                <a:cs typeface="ＭＳ Ｐゴシック" charset="0"/>
              </a:rPr>
              <a:t>Chart of OT Kings &amp; Prophets</a:t>
            </a:r>
          </a:p>
        </p:txBody>
      </p:sp>
      <p:sp>
        <p:nvSpPr>
          <p:cNvPr id="54275" name="Text Box 1028"/>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342</a:t>
            </a:r>
          </a:p>
        </p:txBody>
      </p:sp>
    </p:spTree>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26" descr="Whitcomb Chart"/>
          <p:cNvPicPr>
            <a:picLocks noChangeAspect="1" noChangeArrowheads="1"/>
          </p:cNvPicPr>
          <p:nvPr/>
        </p:nvPicPr>
        <p:blipFill>
          <a:blip r:embed="rId3"/>
          <a:srcRect/>
          <a:stretch>
            <a:fillRect/>
          </a:stretch>
        </p:blipFill>
        <p:spPr bwMode="auto">
          <a:xfrm>
            <a:off x="-4613275" y="-4038600"/>
            <a:ext cx="21605875" cy="15011400"/>
          </a:xfrm>
          <a:prstGeom prst="rect">
            <a:avLst/>
          </a:prstGeom>
          <a:gradFill flip="none" rotWithShape="1">
            <a:gsLst>
              <a:gs pos="0">
                <a:schemeClr val="bg1">
                  <a:lumMod val="75000"/>
                </a:schemeClr>
              </a:gs>
              <a:gs pos="100000">
                <a:schemeClr val="bg2"/>
              </a:gs>
            </a:gsLst>
            <a:path path="rect">
              <a:fillToRect l="100000" t="100000"/>
            </a:path>
            <a:tileRect r="-100000" b="-100000"/>
          </a:gradFill>
          <a:ln w="9525">
            <a:noFill/>
            <a:miter lim="800000"/>
            <a:headEnd/>
            <a:tailEnd/>
          </a:ln>
        </p:spPr>
      </p:pic>
      <p:sp>
        <p:nvSpPr>
          <p:cNvPr id="5" name="Rectangle 4"/>
          <p:cNvSpPr/>
          <p:nvPr/>
        </p:nvSpPr>
        <p:spPr>
          <a:xfrm>
            <a:off x="-1371600" y="-76200"/>
            <a:ext cx="10820400" cy="762000"/>
          </a:xfrm>
          <a:prstGeom prst="rect">
            <a:avLst/>
          </a:prstGeom>
          <a:gradFill flip="none" rotWithShape="1">
            <a:gsLst>
              <a:gs pos="0">
                <a:schemeClr val="bg1">
                  <a:lumMod val="75000"/>
                </a:schemeClr>
              </a:gs>
              <a:gs pos="100000">
                <a:schemeClr val="bg2"/>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251" name="Rectangle 1027"/>
          <p:cNvSpPr>
            <a:spLocks noGrp="1" noChangeArrowheads="1"/>
          </p:cNvSpPr>
          <p:nvPr>
            <p:ph type="title"/>
          </p:nvPr>
        </p:nvSpPr>
        <p:spPr>
          <a:xfrm>
            <a:off x="685800" y="-76200"/>
            <a:ext cx="7543800" cy="685800"/>
          </a:xfrm>
        </p:spPr>
        <p:txBody>
          <a:bodyPr/>
          <a:lstStyle/>
          <a:p>
            <a:pPr>
              <a:defRPr/>
            </a:pPr>
            <a:r>
              <a:rPr kumimoji="0" lang="en-US" sz="4000" b="1">
                <a:solidFill>
                  <a:schemeClr val="tx1"/>
                </a:solidFill>
                <a:latin typeface="Arial" charset="0"/>
                <a:ea typeface="ＭＳ Ｐゴシック" charset="0"/>
                <a:cs typeface="Arial" charset="0"/>
              </a:rPr>
              <a:t>Chart of OT Kings &amp; Prophets</a:t>
            </a:r>
          </a:p>
        </p:txBody>
      </p:sp>
      <p:sp>
        <p:nvSpPr>
          <p:cNvPr id="29700" name="Text Box 1028"/>
          <p:cNvSpPr txBox="1">
            <a:spLocks noChangeArrowheads="1"/>
          </p:cNvSpPr>
          <p:nvPr/>
        </p:nvSpPr>
        <p:spPr bwMode="auto">
          <a:xfrm>
            <a:off x="8375650" y="76200"/>
            <a:ext cx="692150" cy="45720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smtClean="0">
                <a:effectLst>
                  <a:outerShdw blurRad="38100" dist="38100" dir="2700000" algn="tl">
                    <a:srgbClr val="000000"/>
                  </a:outerShdw>
                </a:effectLst>
                <a:latin typeface="Arial" charset="0"/>
                <a:cs typeface="Arial" charset="0"/>
              </a:rPr>
              <a:t>342</a:t>
            </a:r>
          </a:p>
        </p:txBody>
      </p:sp>
    </p:spTree>
    <p:extLst>
      <p:ext uri="{BB962C8B-B14F-4D97-AF65-F5344CB8AC3E}">
        <p14:creationId xmlns:p14="http://schemas.microsoft.com/office/powerpoint/2010/main" val="2821168166"/>
      </p:ext>
    </p:extLst>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886200" y="30163"/>
            <a:ext cx="1584325"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defRPr/>
            </a:pPr>
            <a:r>
              <a:rPr lang="en-GB" altLang="zh-CN" sz="3200" b="1">
                <a:solidFill>
                  <a:schemeClr val="bg1"/>
                </a:solidFill>
                <a:latin typeface="Times" pitchFamily="-107" charset="0"/>
                <a:ea typeface="SimSun" pitchFamily="2" charset="-122"/>
                <a:cs typeface="+mn-cs"/>
              </a:rPr>
              <a:t>A-MỐT</a:t>
            </a:r>
            <a:endParaRPr lang="en-GB" altLang="zh-CN" sz="3200">
              <a:solidFill>
                <a:schemeClr val="bg1"/>
              </a:solidFill>
              <a:latin typeface="Times New Roman" pitchFamily="18" charset="0"/>
              <a:ea typeface="SimSun" pitchFamily="2" charset="-122"/>
              <a:cs typeface="+mn-cs"/>
            </a:endParaRPr>
          </a:p>
        </p:txBody>
      </p:sp>
      <p:graphicFrame>
        <p:nvGraphicFramePr>
          <p:cNvPr id="31808" name="Group 64"/>
          <p:cNvGraphicFramePr>
            <a:graphicFrameLocks noGrp="1"/>
          </p:cNvGraphicFramePr>
          <p:nvPr/>
        </p:nvGraphicFramePr>
        <p:xfrm>
          <a:off x="228600" y="609600"/>
          <a:ext cx="8686800" cy="6283327"/>
        </p:xfrm>
        <a:graphic>
          <a:graphicData uri="http://schemas.openxmlformats.org/drawingml/2006/table">
            <a:tbl>
              <a:tblPr/>
              <a:tblGrid>
                <a:gridCol w="2209800"/>
                <a:gridCol w="228600"/>
                <a:gridCol w="1828800"/>
                <a:gridCol w="2438400"/>
                <a:gridCol w="1981200"/>
              </a:tblGrid>
              <a:tr h="59442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3300" b="1" i="0" u="none" strike="noStrike" cap="none" normalizeH="0" baseline="0">
                          <a:ln>
                            <a:noFill/>
                          </a:ln>
                          <a:solidFill>
                            <a:schemeClr val="bg1"/>
                          </a:solidFill>
                          <a:effectLst>
                            <a:outerShdw blurRad="38100" dist="38100" dir="2700000" algn="tl">
                              <a:srgbClr val="808080"/>
                            </a:outerShdw>
                          </a:effectLst>
                          <a:latin typeface="Times" charset="0"/>
                          <a:ea typeface="SimSun" charset="0"/>
                          <a:cs typeface="SimSun" charset="0"/>
                        </a:rPr>
                        <a:t>Đoán phạt trên xã hội bất công</a:t>
                      </a:r>
                      <a:endParaRPr kumimoji="0" lang="en-GB" altLang="zh-CN" sz="2000" b="1" i="0" u="none" strike="noStrike" cap="none" normalizeH="0" baseline="0">
                        <a:ln>
                          <a:noFill/>
                        </a:ln>
                        <a:solidFill>
                          <a:schemeClr val="bg1"/>
                        </a:solidFill>
                        <a:effectLst>
                          <a:outerShdw blurRad="38100" dist="38100" dir="2700000" algn="tl">
                            <a:srgbClr val="80808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3159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1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Tám sự đoán phạt</a:t>
                      </a:r>
                      <a:r>
                        <a:rPr kumimoji="0" lang="en-GB" altLang="zh-CN" sz="25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1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Ba bài giảng</a:t>
                      </a:r>
                      <a:endParaRPr kumimoji="0" lang="en-GB" altLang="zh-CN" sz="44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1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Năm khải tượng</a:t>
                      </a:r>
                      <a:endParaRPr kumimoji="0" lang="en-GB" altLang="zh-CN" sz="44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1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Lời hứa vè sự phục hồi</a:t>
                      </a:r>
                      <a:endParaRPr kumimoji="0" lang="en-GB" altLang="zh-CN" sz="2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62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Ch 1—2</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Ch 3—6</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7:1—9:7</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9:8-15</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9553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“Nầy là điều ĐGHV phán…” </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(1:3, 6, 9, 11, 13; 2:1, 4)</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“Hãy nghe những lời…”</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(3:1; 4:1; 5:1)</a:t>
                      </a: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“Nầy là điều ĐGHV bày tỏ cho ta…”</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(7:1, 4, 7; 8:1)</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“trong ngày đó…”</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“Ngày sẽ đến…”</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(9:11, 13)</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062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Tính không thiên vị của ĐCT</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Sự công bằng của ĐCT</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Sự đoán phạt của ĐCT</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Ân điển của ĐCT</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022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Công bố về sự đoán phạt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Khích động sự đoán phạt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Tương lai sự đoán phạt</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Lời hứa sau sự đoán phạt</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850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Đoán phạt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Phục hồi </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8503">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Kinh khiếp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Hi vọng </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27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7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Các dân tộc lân bang</a:t>
                      </a:r>
                      <a:endParaRPr kumimoji="0" lang="en-GB" altLang="zh-CN" sz="36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Quốc gia phương bắc </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398503">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767-753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TC</a:t>
                      </a:r>
                      <a:r>
                        <a:rPr kumimoji="0" lang="en-GB" altLang="zh-CN" sz="1900" b="1" i="0" u="none" strike="noStrike" cap="none" normalizeH="0" baseline="0">
                          <a:ln>
                            <a:noFill/>
                          </a:ln>
                          <a:solidFill>
                            <a:schemeClr val="bg1"/>
                          </a:solidFill>
                          <a:effectLst>
                            <a:outerShdw blurRad="38100" dist="38100" dir="2700000" algn="tl">
                              <a:srgbClr val="000000"/>
                            </a:outerShdw>
                          </a:effectLst>
                          <a:latin typeface="Times" charset="0"/>
                          <a:ea typeface="SimSun" charset="0"/>
                          <a:cs typeface="SimSun" charset="0"/>
                        </a:rPr>
                        <a:t> (trước sự sụp đổ của Sa-ma-ri)</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Times New Roman" charset="0"/>
                        <a:ea typeface="SimSun" charset="0"/>
                        <a:cs typeface="SimSun"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6369"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471" name="Text Box 231"/>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a:solidFill>
                  <a:schemeClr val="bg1"/>
                </a:solidFill>
                <a:latin typeface="Times New Roman" pitchFamily="19" charset="0"/>
                <a:ea typeface="+mn-ea"/>
                <a:cs typeface="+mn-cs"/>
              </a:rPr>
              <a:t>583</a:t>
            </a:r>
          </a:p>
        </p:txBody>
      </p:sp>
      <p:sp>
        <p:nvSpPr>
          <p:cNvPr id="56371" name="Rectangle 237"/>
          <p:cNvSpPr>
            <a:spLocks noGrp="1" noChangeArrowheads="1"/>
          </p:cNvSpPr>
          <p:nvPr>
            <p:ph type="title" idx="4294967295"/>
          </p:nvPr>
        </p:nvSpPr>
        <p:spPr>
          <a:xfrm>
            <a:off x="0" y="-674688"/>
            <a:ext cx="3657600" cy="457200"/>
          </a:xfrm>
        </p:spPr>
        <p:txBody>
          <a:bodyPr/>
          <a:lstStyle/>
          <a:p>
            <a:pPr algn="l" eaLnBrk="1" hangingPunct="1"/>
            <a:r>
              <a:rPr lang="en-US" sz="2800">
                <a:latin typeface="Times New Roman" charset="0"/>
                <a:ea typeface="ＭＳ Ｐゴシック" charset="0"/>
                <a:cs typeface="ＭＳ Ｐゴシック" charset="0"/>
              </a:rPr>
              <a:t>Book Chart</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5019</TotalTime>
  <Words>2883</Words>
  <Application>Microsoft Macintosh PowerPoint</Application>
  <PresentationFormat>On-screen Show (4:3)</PresentationFormat>
  <Paragraphs>521</Paragraphs>
  <Slides>50</Slides>
  <Notes>42</Notes>
  <HiddenSlides>19</HiddenSlides>
  <MMClips>0</MMClips>
  <ScaleCrop>false</ScaleCrop>
  <HeadingPairs>
    <vt:vector size="6" baseType="variant">
      <vt:variant>
        <vt:lpstr>Theme</vt:lpstr>
      </vt:variant>
      <vt:variant>
        <vt:i4>15</vt:i4>
      </vt:variant>
      <vt:variant>
        <vt:lpstr>Embedded OLE Servers</vt:lpstr>
      </vt:variant>
      <vt:variant>
        <vt:i4>1</vt:i4>
      </vt:variant>
      <vt:variant>
        <vt:lpstr>Slide Titles</vt:lpstr>
      </vt:variant>
      <vt:variant>
        <vt:i4>50</vt:i4>
      </vt:variant>
    </vt:vector>
  </HeadingPairs>
  <TitlesOfParts>
    <vt:vector size="66" baseType="lpstr">
      <vt:lpstr>Default Design</vt:lpstr>
      <vt:lpstr>Project Overview (Standard)</vt:lpstr>
      <vt:lpstr>Refined</vt:lpstr>
      <vt:lpstr>9_Default Design</vt:lpstr>
      <vt:lpstr>6_Default Design</vt:lpstr>
      <vt:lpstr>1_Default Design</vt:lpstr>
      <vt:lpstr>49_Blank Presentation</vt:lpstr>
      <vt:lpstr>1_Office Theme</vt:lpstr>
      <vt:lpstr>1_untitled 1</vt:lpstr>
      <vt:lpstr>3_Default Design</vt:lpstr>
      <vt:lpstr>4_Default Design</vt:lpstr>
      <vt:lpstr>5_Default Design</vt:lpstr>
      <vt:lpstr>7_Default Design</vt:lpstr>
      <vt:lpstr>8_Default Design</vt:lpstr>
      <vt:lpstr>2_Default Design</vt:lpstr>
      <vt:lpstr>Photo Editor Photo</vt:lpstr>
      <vt:lpstr>A-MỐT</vt:lpstr>
      <vt:lpstr>Discussion Group Question</vt:lpstr>
      <vt:lpstr>Từ Khóa</vt:lpstr>
      <vt:lpstr>Câu Chìa Khoá</vt:lpstr>
      <vt:lpstr>Phát biểu về Vương quốc trong sách A-mốt</vt:lpstr>
      <vt:lpstr>A-mốt Câu Tóm Tắt</vt:lpstr>
      <vt:lpstr>Chart of OT Kings &amp; Prophets</vt:lpstr>
      <vt:lpstr>Chart of OT Kings &amp; Prophets</vt:lpstr>
      <vt:lpstr>Book Chart</vt:lpstr>
      <vt:lpstr>Tóm tắt</vt:lpstr>
      <vt:lpstr>Niên đại và tác quyền </vt:lpstr>
      <vt:lpstr>Thê-cô-a ở đâu?</vt:lpstr>
      <vt:lpstr>Bối cảnh lịch sử</vt:lpstr>
      <vt:lpstr>Đặc điểm</vt:lpstr>
      <vt:lpstr>Sự đoán phạt nghịch cùng các dân tộc (Am 1-2)</vt:lpstr>
      <vt:lpstr>Eight Nations Denounced by Amos</vt:lpstr>
      <vt:lpstr>Eight Nations Denounced by Amos</vt:lpstr>
      <vt:lpstr>Hiểm họa của sự thịnh vượng</vt:lpstr>
      <vt:lpstr>Ivory Comb</vt:lpstr>
      <vt:lpstr>Sins of Injustice </vt:lpstr>
      <vt:lpstr>Sins of Injustice </vt:lpstr>
      <vt:lpstr>Sins of Injustice </vt:lpstr>
      <vt:lpstr>Amos 7:7-8 (NLT)</vt:lpstr>
      <vt:lpstr>Amos 7:14 A Key Problem Passage</vt:lpstr>
      <vt:lpstr>Những phân đoạn có vấn đề</vt:lpstr>
      <vt:lpstr>Thì trong sách A-mốt 7:14</vt:lpstr>
      <vt:lpstr>Cấu trúc văn chương</vt:lpstr>
      <vt:lpstr>Những chủ đề thần học</vt:lpstr>
      <vt:lpstr>Những chủ đề thần học</vt:lpstr>
      <vt:lpstr>A-mốt tiếp tục áp dụng luật Môi-se</vt:lpstr>
      <vt:lpstr>A-mốt tiếp tục áp dụng luật Môi-se</vt:lpstr>
      <vt:lpstr>A-mốt tiếp tục áp dụng luật Môi-se</vt:lpstr>
      <vt:lpstr>Amos 8:11-13 NLT</vt:lpstr>
      <vt:lpstr>Can you restore a fallen tent?</vt:lpstr>
      <vt:lpstr>Amos 9:11-12 (NIV)</vt:lpstr>
      <vt:lpstr>Amos 9:13a (NIV)</vt:lpstr>
      <vt:lpstr>Amos 9:13b (NIV)</vt:lpstr>
      <vt:lpstr>Amos 9:14-15 (NIV)</vt:lpstr>
      <vt:lpstr>Israel's Increase of Land</vt:lpstr>
      <vt:lpstr>A-mốt 9:11-15</vt:lpstr>
      <vt:lpstr>Tương phản giữa Ô-sê và A-mốt</vt:lpstr>
      <vt:lpstr>PowerPoint Presentation</vt:lpstr>
      <vt:lpstr>PowerPoint Presentation</vt:lpstr>
      <vt:lpstr>PowerPoint Presentation</vt:lpstr>
      <vt:lpstr>PowerPoint Presentation</vt:lpstr>
      <vt:lpstr>PowerPoint Presentation</vt:lpstr>
      <vt:lpstr>Áp dụng</vt:lpstr>
      <vt:lpstr>Công bằng xã hội trong Tân Ước</vt:lpstr>
      <vt:lpstr>Black</vt:lpstr>
      <vt:lpstr>Cựu Ước Lược Khảo—biblestudydownloads.com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K. Huan</dc:creator>
  <cp:lastModifiedBy>Rick Griffith</cp:lastModifiedBy>
  <cp:revision>131</cp:revision>
  <dcterms:created xsi:type="dcterms:W3CDTF">2002-01-24T10:51:41Z</dcterms:created>
  <dcterms:modified xsi:type="dcterms:W3CDTF">2015-09-12T11:14:25Z</dcterms:modified>
</cp:coreProperties>
</file>