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bin" ContentType="audio/unknown"/>
  <Override PartName="/ppt/notesSlides/notesSlide3.xml" ContentType="application/vnd.openxmlformats-officedocument.presentationml.notesSlide+xml"/>
  <Override PartName="/ppt/media/audio2.bin" ContentType="audio/unknown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9" r:id="rId1"/>
    <p:sldMasterId id="2147483821" r:id="rId2"/>
    <p:sldMasterId id="2147483949" r:id="rId3"/>
    <p:sldMasterId id="2147483963" r:id="rId4"/>
    <p:sldMasterId id="2147483975" r:id="rId5"/>
    <p:sldMasterId id="2147483988" r:id="rId6"/>
    <p:sldMasterId id="2147484000" r:id="rId7"/>
  </p:sldMasterIdLst>
  <p:notesMasterIdLst>
    <p:notesMasterId r:id="rId43"/>
  </p:notesMasterIdLst>
  <p:sldIdLst>
    <p:sldId id="275" r:id="rId8"/>
    <p:sldId id="293" r:id="rId9"/>
    <p:sldId id="294" r:id="rId10"/>
    <p:sldId id="295" r:id="rId11"/>
    <p:sldId id="296" r:id="rId12"/>
    <p:sldId id="292" r:id="rId13"/>
    <p:sldId id="257" r:id="rId14"/>
    <p:sldId id="256" r:id="rId15"/>
    <p:sldId id="258" r:id="rId16"/>
    <p:sldId id="259" r:id="rId17"/>
    <p:sldId id="284" r:id="rId18"/>
    <p:sldId id="261" r:id="rId19"/>
    <p:sldId id="289" r:id="rId20"/>
    <p:sldId id="288" r:id="rId21"/>
    <p:sldId id="283" r:id="rId22"/>
    <p:sldId id="291" r:id="rId23"/>
    <p:sldId id="270" r:id="rId24"/>
    <p:sldId id="287" r:id="rId25"/>
    <p:sldId id="286" r:id="rId26"/>
    <p:sldId id="260" r:id="rId27"/>
    <p:sldId id="282" r:id="rId28"/>
    <p:sldId id="262" r:id="rId29"/>
    <p:sldId id="276" r:id="rId30"/>
    <p:sldId id="265" r:id="rId31"/>
    <p:sldId id="271" r:id="rId32"/>
    <p:sldId id="272" r:id="rId33"/>
    <p:sldId id="273" r:id="rId34"/>
    <p:sldId id="277" r:id="rId35"/>
    <p:sldId id="278" r:id="rId36"/>
    <p:sldId id="279" r:id="rId37"/>
    <p:sldId id="280" r:id="rId38"/>
    <p:sldId id="281" r:id="rId39"/>
    <p:sldId id="274" r:id="rId40"/>
    <p:sldId id="297" r:id="rId41"/>
    <p:sldId id="298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1F828"/>
    <a:srgbClr val="5CEB35"/>
    <a:srgbClr val="000000"/>
    <a:srgbClr val="FF0000"/>
    <a:srgbClr val="FFFF99"/>
    <a:srgbClr val="666699"/>
    <a:srgbClr val="A50021"/>
    <a:srgbClr val="F0E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472" y="-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Relationship Id="rId2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1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1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B6F190EB-5F0B-044E-B9B8-0B2FC9673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43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5C2A43-A488-6F4B-B152-DF0564B5BCEF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1264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C15861-7318-294B-B921-14DFC092C5AA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1366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3D55F1-7898-564F-9D9B-BC393C57F69E}" type="slidenum">
              <a:rPr lang="en-US" sz="1200">
                <a:latin typeface="Times New Roman" charset="0"/>
              </a:rPr>
              <a:pPr/>
              <a:t>8</a:t>
            </a:fld>
            <a:endParaRPr lang="en-US" sz="120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CBAB28-5D7B-9A49-B257-BB8B77A6106B}" type="slidenum">
              <a:rPr lang="en-US" sz="1200">
                <a:latin typeface="Times New Roman" charset="0"/>
              </a:rPr>
              <a:pPr/>
              <a:t>13</a:t>
            </a:fld>
            <a:endParaRPr lang="en-US" sz="120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Mali: mature gregarious adults copulating (Tamesna, 11/03) http://www.fao.org/NEWS/GLOBAL/LOCUSTS/outbreakpix03.htm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Desert leaping locust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19CEAB-DC7E-7343-A342-81C2A276D31A}" type="slidenum">
              <a:rPr lang="en-US" sz="1200">
                <a:latin typeface="Times New Roman" charset="0"/>
              </a:rPr>
              <a:pPr/>
              <a:t>19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Hong 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96577F-6DBE-044E-A600-62ECEA15C2F0}" type="slidenum">
              <a:rPr lang="en-US" sz="1200">
                <a:latin typeface="Times New Roman" charset="0"/>
              </a:rPr>
              <a:pPr/>
              <a:t>23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76E977-5F63-914B-9C38-FD053E1F90C7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35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OT Survey VN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31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1032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33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34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0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0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F5D8DBD6-AAF5-ED4A-ACFF-D8A232360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3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B5BCF-A284-9A42-86BB-63D56DD03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0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91058-68F4-184B-B87F-58D47D13D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74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4FBB2-427E-5148-9876-2D75126BB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20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2850" y="1766888"/>
            <a:ext cx="3808413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2850" y="3898900"/>
            <a:ext cx="380841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E62E5-53F1-DB44-A358-ACA78BEEB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80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492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2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BC263-803E-CC45-AD6C-3545E7961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51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96B42-6455-7F42-97F7-D3BF0A012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13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0ECBF-C670-DF44-845E-DF5B715CD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45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1D42D-8DF3-1841-B6E4-DFCC67FED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4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CBC5-AD1D-5144-8D78-5BB8A48F2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34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CA65C-6D57-9442-8CD2-3D440085D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2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1F6E5-7E63-DA49-A7FE-A7D0146C7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5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D6A2E-C833-F947-A917-299A45830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11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43327-288B-724A-8866-55331F8B1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6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03DEA-B211-7345-BD53-F05486175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23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6FB26-CCB2-DE41-B2DD-BECE68029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09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F4BB9-3EE0-CC41-9D7F-D68B62077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31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0B6D-CAB3-A548-BA7B-3EE2D4CB2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10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98676-E340-544C-B366-1EAD96801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4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FD992-D9C8-ED4B-9D5A-334D5AE7B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32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7EC57-63FD-E549-938B-7FAFD4681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30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1F8E6-F028-0240-99D1-CFD91CCBB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2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1C2E-D207-094A-A120-5B99B5B7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47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E3743-46AF-7E45-929B-D98C6A115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7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CA39E-282B-7045-A967-4CB517DAC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22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7C084-2B47-DC4A-B47B-314275040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4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38B44-3690-5549-92F7-DA64E9034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45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FFAB-BA48-6645-A5F0-A8621D305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96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88D03-B600-584D-B971-1DB024372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69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FC5D-33D9-4042-8D47-7D10B3567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27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DFA1E-3112-D446-8BD3-C2D046DCE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71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F17CE33D-609B-E34F-BD30-6C4A63DF3160}" type="datetimeFigureOut">
              <a:rPr lang="en-US"/>
              <a:pPr>
                <a:defRPr/>
              </a:pPr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374154B8-9DAB-8243-813C-B08193FBC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56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5292237C-A848-EE4B-BBD1-2E28165295B1}" type="datetimeFigureOut">
              <a:rPr lang="en-US"/>
              <a:pPr>
                <a:defRPr/>
              </a:pPr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C753DBCA-BAFA-314E-82AF-91EF94DE7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69388-CF1C-764D-8141-B466512BD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57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9DC5F82B-DA7E-8840-96B4-126930811614}" type="datetimeFigureOut">
              <a:rPr lang="en-US"/>
              <a:pPr>
                <a:defRPr/>
              </a:pPr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30CED52B-8274-644A-8E2F-4A267BABD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1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0D2D81B5-E393-114A-B82F-8D4C1518BDD6}" type="datetimeFigureOut">
              <a:rPr lang="en-US"/>
              <a:pPr>
                <a:defRPr/>
              </a:pPr>
              <a:t>12/9/15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D17EFFD7-A23D-3F46-98CC-A9DBBD65C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85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6F548182-B44A-3D40-B870-4FA6DE9D647D}" type="datetimeFigureOut">
              <a:rPr lang="en-US"/>
              <a:pPr>
                <a:defRPr/>
              </a:pPr>
              <a:t>12/9/15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4D6CB589-A16E-154F-8388-E89054050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984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DA733D68-6DD3-3D40-BF83-CEFBA27C845E}" type="datetimeFigureOut">
              <a:rPr lang="en-US"/>
              <a:pPr>
                <a:defRPr/>
              </a:pPr>
              <a:t>12/9/15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66A73297-4930-8E48-B08F-9C3E65D27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49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92B09DD7-301C-E24A-B3AD-694775663C59}" type="datetimeFigureOut">
              <a:rPr lang="en-US"/>
              <a:pPr>
                <a:defRPr/>
              </a:pPr>
              <a:t>12/9/15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505B5D76-B522-1C47-AED6-B7951F132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84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E8ECDF9E-5D4A-F146-A6B9-0C572122281A}" type="datetimeFigureOut">
              <a:rPr lang="en-US"/>
              <a:pPr>
                <a:defRPr/>
              </a:pPr>
              <a:t>12/9/15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9AF43403-9B2E-1549-966D-0A332FEC0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66834655-16C7-8A47-853D-17A430FB5C44}" type="datetimeFigureOut">
              <a:rPr lang="en-US"/>
              <a:pPr>
                <a:defRPr/>
              </a:pPr>
              <a:t>12/9/15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0B233C1D-B9F2-574C-90F0-A9C1C105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39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20A55E7F-6C1F-5E4D-B157-F2C05A12784F}" type="datetimeFigureOut">
              <a:rPr lang="en-US"/>
              <a:pPr>
                <a:defRPr/>
              </a:pPr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88A034CF-0C02-AB4B-9CE6-1E3879ADE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40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F72897EB-9A3D-524B-8F3D-81FC9E6A9BDD}" type="datetimeFigureOut">
              <a:rPr lang="en-US"/>
              <a:pPr>
                <a:defRPr/>
              </a:pPr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/>
              </a:defRPr>
            </a:lvl1pPr>
          </a:lstStyle>
          <a:p>
            <a:pPr>
              <a:defRPr/>
            </a:pPr>
            <a:fld id="{DE4AE5DE-8496-E547-9B6C-7EEA2D5A3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687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9845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85C78-7EC5-C64B-B38D-EC7F3A18C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56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6866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617995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2608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8389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986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28160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4109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61249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9816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1486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2E63C-B593-A240-968B-04DD0852A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945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400">
                  <a:solidFill>
                    <a:srgbClr val="FFFFFF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6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1562100" y="812800"/>
            <a:ext cx="6934200" cy="53721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shade val="2392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24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24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341313" y="438150"/>
            <a:ext cx="282575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rgbClr val="FFD34A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 DRESSING</a:t>
            </a:r>
          </a:p>
          <a:p>
            <a:pPr eaLnBrk="1" hangingPunct="1">
              <a:defRPr/>
            </a:pPr>
            <a:r>
              <a:rPr lang="en-US" sz="2000" b="1">
                <a:solidFill>
                  <a:srgbClr val="FFD34A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        THE                                    </a:t>
            </a:r>
          </a:p>
          <a:p>
            <a:pPr eaLnBrk="1" hangingPunct="1">
              <a:defRPr/>
            </a:pPr>
            <a:r>
              <a:rPr lang="en-US" sz="2000" b="1">
                <a:solidFill>
                  <a:srgbClr val="FFD34A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   STAGE</a:t>
            </a: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24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2928466"/>
      </p:ext>
    </p:extLst>
  </p:cSld>
  <p:clrMapOvr>
    <a:masterClrMapping/>
  </p:clrMapOvr>
  <p:transition xmlns:p14="http://schemas.microsoft.com/office/powerpoint/2010/main" spd="med">
    <p:cut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15EF01B-E0EF-324F-A89B-23A5C2069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19933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249EE13-B370-4E49-9FE3-A5941A92D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48830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CA60D07-55AA-5343-8A5F-EB9BAE640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26953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21DF92A-124B-2745-AB92-7D3638A9E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94595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2BB7FB-CEAF-6C44-97DB-047BF91D0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2725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C805B1-9390-2D4B-A994-7E26735FA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79300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36C53D-DDE2-6847-9F8A-45A7A1ABD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53336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945D1EA-5A08-B245-A173-96B317A7C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3161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FD6C16-11C7-744C-B323-7B67D7AA4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095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1C3EB-09DC-814F-95FC-B3B4E6954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886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B92F522-FC67-DE4B-A040-4CF742446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56851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F4168D-6505-E24B-AE30-1C82CD1A1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21176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C1F16-E974-A64B-A504-2FDE131A2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2807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7324F-5C28-A74F-8501-98AB185D1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4539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A6B48-A927-C844-BF2E-5EC051040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6832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AE79A-A57E-094D-AF17-967BC8CC3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3366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91946-6B8E-FD4D-96C4-CAD1C68A7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548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D2DA2-4AD6-5543-8330-E6F382B92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66305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A8851-CB2C-634E-8F50-302CA28BC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1269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4B911-8762-5B48-A005-2748A3F37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9699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02797-BBBD-5B47-8D60-F696265E9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9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92D84-EC5C-3349-BD00-6E67E7942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0364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E2FCE-FB8D-284D-BBE5-9FC31F2C3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9394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3F5C2-52D1-364B-BE7F-70D114756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065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33241-8F14-E049-8EFC-B9472BC3E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9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bann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94B1A08-9731-4A42-8DCD-77EE2B895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EXPHORS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9"/>
        </a:buBlip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2" charset="2"/>
        <a:buChar char="s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2" charset="2"/>
        <a:buChar char="s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2" charset="2"/>
        <a:buChar char="s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2" charset="2"/>
        <a:buChar char="s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3385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63386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63386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5371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86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5373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86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5376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86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5378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87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87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63387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63387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5384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87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5386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87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63387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63388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5390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88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63388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5393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88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15395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88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63388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63388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63389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63389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63389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63389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63389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  <a:cs typeface="+mn-cs"/>
              </a:endParaRPr>
            </a:p>
          </p:txBody>
        </p:sp>
        <p:grpSp>
          <p:nvGrpSpPr>
            <p:cNvPr id="15404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3389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3389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389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38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390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390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390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BC71AD5-02C6-7348-A9EA-40D5262A6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5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AB929BA3-C89C-054E-87FE-316CB5980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98B4966-CCA1-8D4A-89FB-547A05F0175A}" type="datetimeFigureOut">
              <a:rPr lang="en-US"/>
              <a:pPr>
                <a:defRPr/>
              </a:pPr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D018BC3-FDB8-1147-A457-07FC24304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6656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900">
                <a:solidFill>
                  <a:srgbClr val="FFA27C"/>
                </a:solidFill>
              </a:endParaRPr>
            </a:p>
          </p:txBody>
        </p:sp>
        <p:grpSp>
          <p:nvGrpSpPr>
            <p:cNvPr id="66564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2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900">
                  <a:solidFill>
                    <a:srgbClr val="FFA27C"/>
                  </a:solidFill>
                  <a:latin typeface="Arial" pitchFamily="-107" charset="0"/>
                </a:endParaRPr>
              </a:p>
            </p:txBody>
          </p:sp>
          <p:sp>
            <p:nvSpPr>
              <p:cNvPr id="66570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1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2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3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4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5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6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7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8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9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0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1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2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3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4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5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6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7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8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9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90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91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65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66566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66567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66568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120" r:id="rId12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759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6759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6759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40B0750-3AB3-CE48-84C4-63F35398C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BDF4F83-31B5-4C4A-8EC8-958E113AC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tephenville.tamu.edu/~fmitchel/insects/locust.jpg" TargetMode="External"/><Relationship Id="rId3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bin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hyperlink" Target="http://www.offroaders.com/album/centralia/images/history/locust-north.jpg" TargetMode="External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offroaders.com/album/centralia/images/history/locust.-south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fjexpeditions.com/desert/florafauna/locust.jpg" TargetMode="External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mis.csiro.au/images/PressReleasePics/SaltLake/locust1.jpg" TargetMode="External"/><Relationship Id="rId3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robotcombat.com/images/locust-black.gif" TargetMode="External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richard-seaman.com/Insects/Malaysia/Locust.jpg" TargetMode="External"/><Relationship Id="rId3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audio" Target="../media/audio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cp.cpu.lu/~gkes/yoga/locust.jpg" TargetMode="External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2" Type="http://schemas.openxmlformats.org/officeDocument/2006/relationships/audio" Target="../media/audio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pcnys.org/images/locust.jpg" TargetMode="External"/><Relationship Id="rId3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tuat.ac.jp/~ethology/Sasaki/locust2-L.jpeg" TargetMode="External"/><Relationship Id="rId3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amptonshirewildlife.co.uk/images/locust.jpg" TargetMode="External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src.ac.uk/news/media/locust/taste_receptor.jpg" TargetMode="External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locu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411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WordArt 4"/>
          <p:cNvSpPr>
            <a:spLocks noChangeArrowheads="1" noChangeShapeType="1" noTextEdit="1"/>
          </p:cNvSpPr>
          <p:nvPr/>
        </p:nvSpPr>
        <p:spPr bwMode="auto">
          <a:xfrm>
            <a:off x="3657600" y="1981200"/>
            <a:ext cx="38862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Giô-ên</a:t>
            </a:r>
            <a:endParaRPr lang="en-US" sz="3600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6172200"/>
            <a:ext cx="7772400" cy="685800"/>
          </a:xfrm>
        </p:spPr>
        <p:txBody>
          <a:bodyPr/>
          <a:lstStyle/>
          <a:p>
            <a:pPr algn="r"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Joel Title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Griffith,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www.biblestudydownloads.com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draft_lens6594562module53438082photo_1251100778LOCUST_-_SWARM_-_old_photo_-_GOOD.jpg"/>
          <p:cNvPicPr>
            <a:picLocks noChangeAspect="1"/>
          </p:cNvPicPr>
          <p:nvPr/>
        </p:nvPicPr>
        <p:blipFill>
          <a:blip r:embed="rId3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5490" name="Text Box 2"/>
          <p:cNvSpPr txBox="1">
            <a:spLocks noChangeArrowheads="1"/>
          </p:cNvSpPr>
          <p:nvPr/>
        </p:nvSpPr>
        <p:spPr bwMode="auto">
          <a:xfrm>
            <a:off x="990600" y="1676400"/>
            <a:ext cx="723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cs typeface="Times New Roman" charset="0"/>
              </a:rPr>
              <a:t>C.	</a:t>
            </a:r>
            <a:r>
              <a:rPr lang="en-US" sz="3200" b="1" u="sng">
                <a:solidFill>
                  <a:schemeClr val="tx2"/>
                </a:solidFill>
                <a:cs typeface="Times New Roman" charset="0"/>
              </a:rPr>
              <a:t>Niên đại</a:t>
            </a:r>
            <a:r>
              <a:rPr lang="en-US" sz="3200" b="1">
                <a:solidFill>
                  <a:schemeClr val="tx2"/>
                </a:solidFill>
                <a:cs typeface="Times New Roman" charset="0"/>
              </a:rPr>
              <a:t>:  cuối thời tiền lưu đày (giữa 597 và 586 TC).</a:t>
            </a:r>
          </a:p>
        </p:txBody>
      </p:sp>
      <p:sp>
        <p:nvSpPr>
          <p:cNvPr id="575493" name="Text Box 5"/>
          <p:cNvSpPr txBox="1">
            <a:spLocks noChangeArrowheads="1"/>
          </p:cNvSpPr>
          <p:nvPr/>
        </p:nvSpPr>
        <p:spPr bwMode="auto">
          <a:xfrm>
            <a:off x="990600" y="3486150"/>
            <a:ext cx="77724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cs typeface="Times New Roman" charset="0"/>
              </a:rPr>
              <a:t>D.	</a:t>
            </a:r>
            <a:r>
              <a:rPr lang="en-US" sz="3200" b="1" u="sng">
                <a:solidFill>
                  <a:schemeClr val="tx2"/>
                </a:solidFill>
                <a:cs typeface="Times New Roman" charset="0"/>
              </a:rPr>
              <a:t>Người nhận</a:t>
            </a:r>
            <a:r>
              <a:rPr lang="en-US" sz="3200" b="1">
                <a:solidFill>
                  <a:schemeClr val="tx2"/>
                </a:solidFill>
                <a:cs typeface="Times New Roman" charset="0"/>
              </a:rPr>
              <a:t>: Dân Giu-đa dựa theo những câu nói về Si-ôn và đền thờ (1:9, 13-14; 2:15-17, 23, 32; 3:1, 5-6, 16-17, 20-21).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830580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577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i="1">
                <a:latin typeface="Arial" charset="0"/>
                <a:ea typeface="ＭＳ Ｐゴシック" charset="0"/>
                <a:cs typeface="ＭＳ Ｐゴシック" charset="0"/>
              </a:rPr>
              <a:t>Niên đại &amp; người nhận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5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75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0" grpId="0" build="p" autoUpdateAnimBg="0"/>
      <p:bldP spid="57549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524" name="Picture 4" descr="locust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2" b="22273"/>
          <a:stretch>
            <a:fillRect/>
          </a:stretch>
        </p:blipFill>
        <p:spPr>
          <a:xfrm>
            <a:off x="762000" y="0"/>
            <a:ext cx="8382000" cy="3352800"/>
          </a:xfrm>
        </p:spPr>
      </p:pic>
      <p:pic>
        <p:nvPicPr>
          <p:cNvPr id="619525" name="Picture 5" descr="locust-north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"/>
          <a:stretch>
            <a:fillRect/>
          </a:stretch>
        </p:blipFill>
        <p:spPr bwMode="auto">
          <a:xfrm>
            <a:off x="685800" y="3733800"/>
            <a:ext cx="845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6" name="AutoShape 6"/>
          <p:cNvSpPr>
            <a:spLocks noChangeArrowheads="1"/>
          </p:cNvSpPr>
          <p:nvPr/>
        </p:nvSpPr>
        <p:spPr bwMode="auto">
          <a:xfrm>
            <a:off x="2743200" y="2514600"/>
            <a:ext cx="3657600" cy="1066800"/>
          </a:xfrm>
          <a:prstGeom prst="upArrowCallout">
            <a:avLst>
              <a:gd name="adj1" fmla="val 85714"/>
              <a:gd name="adj2" fmla="val 85714"/>
              <a:gd name="adj3" fmla="val 16667"/>
              <a:gd name="adj4" fmla="val 66667"/>
            </a:avLst>
          </a:prstGeom>
          <a:solidFill>
            <a:srgbClr val="1F40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Trước khi cào cào tràn đến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619529" name="AutoShape 9"/>
          <p:cNvSpPr>
            <a:spLocks noChangeArrowheads="1"/>
          </p:cNvSpPr>
          <p:nvPr/>
        </p:nvSpPr>
        <p:spPr bwMode="auto">
          <a:xfrm>
            <a:off x="2743200" y="3581400"/>
            <a:ext cx="3657600" cy="1295400"/>
          </a:xfrm>
          <a:prstGeom prst="downArrowCallout">
            <a:avLst>
              <a:gd name="adj1" fmla="val 70588"/>
              <a:gd name="adj2" fmla="val 70588"/>
              <a:gd name="adj3" fmla="val 16667"/>
              <a:gd name="adj4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Sau khi cào cào tràn qua</a:t>
            </a:r>
          </a:p>
        </p:txBody>
      </p:sp>
      <p:sp>
        <p:nvSpPr>
          <p:cNvPr id="619531" name="Oval 11"/>
          <p:cNvSpPr>
            <a:spLocks noChangeArrowheads="1"/>
          </p:cNvSpPr>
          <p:nvPr/>
        </p:nvSpPr>
        <p:spPr bwMode="auto">
          <a:xfrm>
            <a:off x="1295400" y="4191000"/>
            <a:ext cx="2590800" cy="2057400"/>
          </a:xfrm>
          <a:prstGeom prst="ellips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32" name="Oval 12"/>
          <p:cNvSpPr>
            <a:spLocks noChangeArrowheads="1"/>
          </p:cNvSpPr>
          <p:nvPr/>
        </p:nvSpPr>
        <p:spPr bwMode="auto">
          <a:xfrm>
            <a:off x="5334000" y="4419600"/>
            <a:ext cx="1447800" cy="1752600"/>
          </a:xfrm>
          <a:prstGeom prst="ellips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Cuộc càn quét của cào cào hiện đại 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(Centralia, Pennsylvania, USA)</a:t>
            </a:r>
            <a:endParaRPr lang="en-US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6" grpId="0" animBg="1" autoUpdateAnimBg="0"/>
      <p:bldP spid="619529" grpId="0" animBg="1" autoUpdateAnimBg="0"/>
      <p:bldP spid="619531" grpId="0" animBg="1"/>
      <p:bldP spid="6195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9" descr="locust">
            <a:hlinkClick r:id="rId2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09600" y="0"/>
            <a:ext cx="10210800" cy="6858000"/>
          </a:xfrm>
        </p:spPr>
      </p:pic>
      <p:sp>
        <p:nvSpPr>
          <p:cNvPr id="577539" name="Rectangle 3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E.	Cơ hội</a:t>
            </a:r>
            <a:endParaRPr lang="en-US" sz="4000" b="1" u="sng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775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766888"/>
            <a:ext cx="6786562" cy="3795712"/>
          </a:xfrm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Một thảm họa cào cào đương thời xâm chiếm Giu-đa</a:t>
            </a:r>
          </a:p>
        </p:txBody>
      </p:sp>
      <p:sp>
        <p:nvSpPr>
          <p:cNvPr id="577548" name="Text Box 12"/>
          <p:cNvSpPr txBox="1">
            <a:spLocks noChangeArrowheads="1"/>
          </p:cNvSpPr>
          <p:nvPr/>
        </p:nvSpPr>
        <p:spPr bwMode="auto">
          <a:xfrm>
            <a:off x="8305800" y="76200"/>
            <a:ext cx="6921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Arial" pitchFamily="-112" charset="0"/>
                <a:ea typeface="+mn-ea"/>
                <a:cs typeface="+mn-cs"/>
              </a:rPr>
              <a:t>577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2286000"/>
            <a:ext cx="2819400" cy="2057400"/>
          </a:xfrm>
          <a:solidFill>
            <a:srgbClr val="A50021"/>
          </a:solidFill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algn="r" eaLnBrk="1" hangingPunct="1"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Những con cào cào trưởng thành giao phối</a:t>
            </a:r>
            <a:endParaRPr lang="en-US" sz="320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locust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750"/>
            <a:ext cx="10287000" cy="6826250"/>
          </a:xfrm>
        </p:spPr>
      </p:pic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838200"/>
          </a:xfrm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algn="r" eaLnBrk="1" hangingPunct="1"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Bãi tha ma cào cào, Salt Lake, Utah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locust-black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0"/>
            <a:ext cx="7086600" cy="6759575"/>
          </a:xfrm>
        </p:spPr>
      </p:pic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Từ khóa</a:t>
            </a:r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830580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577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059832" y="5157192"/>
            <a:ext cx="1224136" cy="14401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51920" y="5877272"/>
            <a:ext cx="3528392" cy="98072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1763688" y="5411450"/>
            <a:ext cx="6744791" cy="1446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800" i="1" dirty="0" err="1">
                <a:solidFill>
                  <a:srgbClr val="81F828"/>
                </a:solidFill>
                <a:latin typeface="Freestyle Script" charset="0"/>
              </a:rPr>
              <a:t>Cào</a:t>
            </a:r>
            <a:r>
              <a:rPr lang="en-US" sz="8800" i="1" dirty="0">
                <a:solidFill>
                  <a:srgbClr val="81F828"/>
                </a:solidFill>
                <a:latin typeface="Freestyle Script" charset="0"/>
              </a:rPr>
              <a:t> </a:t>
            </a:r>
            <a:r>
              <a:rPr lang="en-US" sz="8800" i="1" dirty="0" err="1">
                <a:solidFill>
                  <a:srgbClr val="81F828"/>
                </a:solidFill>
                <a:latin typeface="Freestyle Script" charset="0"/>
              </a:rPr>
              <a:t>cào</a:t>
            </a:r>
            <a:endParaRPr lang="en-US" sz="8800" i="1" dirty="0">
              <a:solidFill>
                <a:srgbClr val="81F828"/>
              </a:solidFill>
              <a:latin typeface="Freestyle Scrip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Qumran0001"/>
          <p:cNvPicPr>
            <a:picLocks noChangeAspect="1" noChangeArrowheads="1"/>
          </p:cNvPicPr>
          <p:nvPr/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7" r="3279" b="779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90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43000"/>
          </a:xfrm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Thảm họa cào cào có ý nghĩa gì?</a:t>
            </a:r>
          </a:p>
        </p:txBody>
      </p:sp>
      <p:sp>
        <p:nvSpPr>
          <p:cNvPr id="6359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153400" cy="3124200"/>
          </a:xfrm>
          <a:effectLst>
            <a:outerShdw blurRad="63500" dist="53882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NLT Phục 28:38 </a:t>
            </a: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Ngươi sẽ đem gieo nhiều mạ trong ruộng mình, nhưng mùa gặt lại ít, vì sẽ bị cào cào ăn sạch.</a:t>
            </a:r>
            <a:r>
              <a:rPr lang="en-US"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8534400" y="228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83756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577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5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Outline 4 (Griffith)</a:t>
            </a:r>
          </a:p>
        </p:txBody>
      </p:sp>
      <p:grpSp>
        <p:nvGrpSpPr>
          <p:cNvPr id="43011" name="Group 103"/>
          <p:cNvGrpSpPr>
            <a:grpSpLocks/>
          </p:cNvGrpSpPr>
          <p:nvPr/>
        </p:nvGrpSpPr>
        <p:grpSpPr bwMode="auto">
          <a:xfrm>
            <a:off x="757238" y="381000"/>
            <a:ext cx="8386762" cy="2590800"/>
            <a:chOff x="-4" y="-4"/>
            <a:chExt cx="3722" cy="2023"/>
          </a:xfrm>
        </p:grpSpPr>
        <p:grpSp>
          <p:nvGrpSpPr>
            <p:cNvPr id="43090" name="Group 101"/>
            <p:cNvGrpSpPr>
              <a:grpSpLocks/>
            </p:cNvGrpSpPr>
            <p:nvPr/>
          </p:nvGrpSpPr>
          <p:grpSpPr bwMode="auto">
            <a:xfrm>
              <a:off x="0" y="0"/>
              <a:ext cx="3714" cy="2015"/>
              <a:chOff x="0" y="0"/>
              <a:chExt cx="3714" cy="2015"/>
            </a:xfrm>
          </p:grpSpPr>
          <p:grpSp>
            <p:nvGrpSpPr>
              <p:cNvPr id="43092" name="Group 84"/>
              <p:cNvGrpSpPr>
                <a:grpSpLocks/>
              </p:cNvGrpSpPr>
              <p:nvPr/>
            </p:nvGrpSpPr>
            <p:grpSpPr bwMode="auto">
              <a:xfrm>
                <a:off x="0" y="0"/>
                <a:ext cx="3714" cy="403"/>
                <a:chOff x="0" y="0"/>
                <a:chExt cx="3714" cy="403"/>
              </a:xfrm>
            </p:grpSpPr>
            <p:sp>
              <p:nvSpPr>
                <p:cNvPr id="588874" name="Rectangle 74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3628" cy="40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r>
                    <a:rPr kumimoji="1" lang="en-US" sz="2800" b="1">
                      <a:solidFill>
                        <a:schemeClr val="bg1"/>
                      </a:solidFill>
                      <a:latin typeface="Times New Roman" charset="0"/>
                      <a:cs typeface="Times New Roman" charset="0"/>
                    </a:rPr>
                    <a:t>Ngày của Đức Giê-hô-va</a:t>
                  </a:r>
                  <a:endParaRPr kumimoji="1" lang="en-US" sz="2800" b="1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Arial" charset="0"/>
                  </a:endParaRPr>
                </a:p>
              </p:txBody>
            </p:sp>
            <p:sp>
              <p:nvSpPr>
                <p:cNvPr id="43118" name="Rectangle 8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7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93" name="Group 86"/>
              <p:cNvGrpSpPr>
                <a:grpSpLocks/>
              </p:cNvGrpSpPr>
              <p:nvPr/>
            </p:nvGrpSpPr>
            <p:grpSpPr bwMode="auto">
              <a:xfrm>
                <a:off x="0" y="403"/>
                <a:ext cx="1905" cy="403"/>
                <a:chOff x="0" y="403"/>
                <a:chExt cx="1905" cy="403"/>
              </a:xfrm>
            </p:grpSpPr>
            <p:sp>
              <p:nvSpPr>
                <p:cNvPr id="43115" name="Rectangle 75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1819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2000" b="1">
                      <a:solidFill>
                        <a:schemeClr val="bg1"/>
                      </a:solidFill>
                      <a:cs typeface="Times New Roman" charset="0"/>
                    </a:rPr>
                    <a:t>Thảm họa </a:t>
                  </a:r>
                  <a:r>
                    <a:rPr kumimoji="1" lang="ja-JP" altLang="en-US" sz="2000" b="1">
                      <a:solidFill>
                        <a:schemeClr val="bg1"/>
                      </a:solidFill>
                      <a:cs typeface="Times New Roman" charset="0"/>
                    </a:rPr>
                    <a:t>“</a:t>
                  </a:r>
                  <a:r>
                    <a:rPr kumimoji="1" lang="en-US" altLang="ja-JP" sz="2000" b="1">
                      <a:solidFill>
                        <a:schemeClr val="bg1"/>
                      </a:solidFill>
                      <a:cs typeface="Times New Roman" charset="0"/>
                    </a:rPr>
                    <a:t>cào cào</a:t>
                  </a:r>
                  <a:r>
                    <a:rPr kumimoji="1" lang="ja-JP" altLang="en-US" sz="2000" b="1">
                      <a:solidFill>
                        <a:schemeClr val="bg1"/>
                      </a:solidFill>
                      <a:cs typeface="Times New Roman" charset="0"/>
                    </a:rPr>
                    <a:t>”</a:t>
                  </a:r>
                  <a:endParaRPr kumimoji="1" lang="en-US" altLang="ja-JP" sz="2000" b="1">
                    <a:solidFill>
                      <a:schemeClr val="bg1"/>
                    </a:solidFill>
                    <a:cs typeface="Times New Roman" charset="0"/>
                  </a:endParaRPr>
                </a:p>
                <a:p>
                  <a:pPr algn="ctr"/>
                  <a:endParaRPr kumimoji="1" lang="en-US" sz="2000" b="1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116" name="Rectangle 85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90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94" name="Group 88"/>
              <p:cNvGrpSpPr>
                <a:grpSpLocks/>
              </p:cNvGrpSpPr>
              <p:nvPr/>
            </p:nvGrpSpPr>
            <p:grpSpPr bwMode="auto">
              <a:xfrm>
                <a:off x="1905" y="403"/>
                <a:ext cx="1809" cy="403"/>
                <a:chOff x="1905" y="403"/>
                <a:chExt cx="1809" cy="403"/>
              </a:xfrm>
            </p:grpSpPr>
            <p:sp>
              <p:nvSpPr>
                <p:cNvPr id="43113" name="Rectangle 76"/>
                <p:cNvSpPr>
                  <a:spLocks noChangeArrowheads="1"/>
                </p:cNvSpPr>
                <p:nvPr/>
              </p:nvSpPr>
              <p:spPr bwMode="auto">
                <a:xfrm>
                  <a:off x="1948" y="403"/>
                  <a:ext cx="172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2000" b="1">
                      <a:solidFill>
                        <a:schemeClr val="bg1"/>
                      </a:solidFill>
                      <a:cs typeface="Times New Roman" charset="0"/>
                    </a:rPr>
                    <a:t>Phước lành</a:t>
                  </a:r>
                </a:p>
                <a:p>
                  <a:pPr algn="ctr"/>
                  <a:endParaRPr kumimoji="1" lang="en-US" sz="2000" b="1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114" name="Rectangle 87"/>
                <p:cNvSpPr>
                  <a:spLocks noChangeArrowheads="1"/>
                </p:cNvSpPr>
                <p:nvPr/>
              </p:nvSpPr>
              <p:spPr bwMode="auto">
                <a:xfrm>
                  <a:off x="1905" y="403"/>
                  <a:ext cx="18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95" name="Group 90"/>
              <p:cNvGrpSpPr>
                <a:grpSpLocks/>
              </p:cNvGrpSpPr>
              <p:nvPr/>
            </p:nvGrpSpPr>
            <p:grpSpPr bwMode="auto">
              <a:xfrm>
                <a:off x="0" y="806"/>
                <a:ext cx="1905" cy="403"/>
                <a:chOff x="0" y="806"/>
                <a:chExt cx="1905" cy="403"/>
              </a:xfrm>
            </p:grpSpPr>
            <p:sp>
              <p:nvSpPr>
                <p:cNvPr id="43111" name="Rectangle 77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1819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2000" b="1">
                      <a:solidFill>
                        <a:schemeClr val="bg1"/>
                      </a:solidFill>
                      <a:cs typeface="Times New Roman" charset="0"/>
                    </a:rPr>
                    <a:t>1:1-2:17</a:t>
                  </a:r>
                </a:p>
                <a:p>
                  <a:pPr algn="ctr"/>
                  <a:endParaRPr kumimoji="1" lang="en-US" sz="2000" b="1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112" name="Rectangle 89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90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96" name="Group 92"/>
              <p:cNvGrpSpPr>
                <a:grpSpLocks/>
              </p:cNvGrpSpPr>
              <p:nvPr/>
            </p:nvGrpSpPr>
            <p:grpSpPr bwMode="auto">
              <a:xfrm>
                <a:off x="1905" y="806"/>
                <a:ext cx="1809" cy="403"/>
                <a:chOff x="1905" y="806"/>
                <a:chExt cx="1809" cy="403"/>
              </a:xfrm>
            </p:grpSpPr>
            <p:sp>
              <p:nvSpPr>
                <p:cNvPr id="43109" name="Rectangle 78"/>
                <p:cNvSpPr>
                  <a:spLocks noChangeArrowheads="1"/>
                </p:cNvSpPr>
                <p:nvPr/>
              </p:nvSpPr>
              <p:spPr bwMode="auto">
                <a:xfrm>
                  <a:off x="1948" y="806"/>
                  <a:ext cx="172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2000" b="1">
                      <a:solidFill>
                        <a:schemeClr val="bg1"/>
                      </a:solidFill>
                      <a:cs typeface="Times New Roman" charset="0"/>
                    </a:rPr>
                    <a:t>2:18-3:21</a:t>
                  </a:r>
                </a:p>
                <a:p>
                  <a:pPr algn="ctr"/>
                  <a:endParaRPr kumimoji="1" lang="en-US" sz="2000" b="1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110" name="Rectangle 91"/>
                <p:cNvSpPr>
                  <a:spLocks noChangeArrowheads="1"/>
                </p:cNvSpPr>
                <p:nvPr/>
              </p:nvSpPr>
              <p:spPr bwMode="auto">
                <a:xfrm>
                  <a:off x="1905" y="806"/>
                  <a:ext cx="18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97" name="Group 94"/>
              <p:cNvGrpSpPr>
                <a:grpSpLocks/>
              </p:cNvGrpSpPr>
              <p:nvPr/>
            </p:nvGrpSpPr>
            <p:grpSpPr bwMode="auto">
              <a:xfrm>
                <a:off x="0" y="1209"/>
                <a:ext cx="1905" cy="403"/>
                <a:chOff x="0" y="1209"/>
                <a:chExt cx="1905" cy="403"/>
              </a:xfrm>
            </p:grpSpPr>
            <p:sp>
              <p:nvSpPr>
                <p:cNvPr id="43107" name="Rectangle 79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1819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2000" b="1">
                      <a:solidFill>
                        <a:schemeClr val="bg1"/>
                      </a:solidFill>
                      <a:cs typeface="Times New Roman" charset="0"/>
                    </a:rPr>
                    <a:t>Kỷ luật của Si-ôn</a:t>
                  </a:r>
                </a:p>
                <a:p>
                  <a:pPr algn="ctr"/>
                  <a:endParaRPr kumimoji="1" lang="en-US" sz="2000" b="1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108" name="Rectangle 93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190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98" name="Group 96"/>
              <p:cNvGrpSpPr>
                <a:grpSpLocks/>
              </p:cNvGrpSpPr>
              <p:nvPr/>
            </p:nvGrpSpPr>
            <p:grpSpPr bwMode="auto">
              <a:xfrm>
                <a:off x="1905" y="1209"/>
                <a:ext cx="1809" cy="403"/>
                <a:chOff x="1905" y="1209"/>
                <a:chExt cx="1809" cy="403"/>
              </a:xfrm>
            </p:grpSpPr>
            <p:sp>
              <p:nvSpPr>
                <p:cNvPr id="43105" name="Rectangle 80"/>
                <p:cNvSpPr>
                  <a:spLocks noChangeArrowheads="1"/>
                </p:cNvSpPr>
                <p:nvPr/>
              </p:nvSpPr>
              <p:spPr bwMode="auto">
                <a:xfrm>
                  <a:off x="1948" y="1209"/>
                  <a:ext cx="172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2000" b="1">
                      <a:solidFill>
                        <a:schemeClr val="bg1"/>
                      </a:solidFill>
                      <a:cs typeface="Times New Roman" charset="0"/>
                    </a:rPr>
                    <a:t>Sự giải cứu của Si-ôn</a:t>
                  </a:r>
                </a:p>
                <a:p>
                  <a:pPr algn="ctr"/>
                  <a:endParaRPr kumimoji="1" lang="en-US" sz="2000" b="1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106" name="Rectangle 95"/>
                <p:cNvSpPr>
                  <a:spLocks noChangeArrowheads="1"/>
                </p:cNvSpPr>
                <p:nvPr/>
              </p:nvSpPr>
              <p:spPr bwMode="auto">
                <a:xfrm>
                  <a:off x="1905" y="1209"/>
                  <a:ext cx="18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99" name="Group 98"/>
              <p:cNvGrpSpPr>
                <a:grpSpLocks/>
              </p:cNvGrpSpPr>
              <p:nvPr/>
            </p:nvGrpSpPr>
            <p:grpSpPr bwMode="auto">
              <a:xfrm>
                <a:off x="0" y="1612"/>
                <a:ext cx="1905" cy="403"/>
                <a:chOff x="0" y="1612"/>
                <a:chExt cx="1905" cy="403"/>
              </a:xfrm>
            </p:grpSpPr>
            <p:sp>
              <p:nvSpPr>
                <p:cNvPr id="43103" name="Rectangle 81"/>
                <p:cNvSpPr>
                  <a:spLocks noChangeArrowheads="1"/>
                </p:cNvSpPr>
                <p:nvPr/>
              </p:nvSpPr>
              <p:spPr bwMode="auto">
                <a:xfrm>
                  <a:off x="43" y="1612"/>
                  <a:ext cx="1819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2000">
                      <a:solidFill>
                        <a:schemeClr val="bg1"/>
                      </a:solidFill>
                      <a:cs typeface="Times New Roman" charset="0"/>
                    </a:rPr>
                    <a:t>ĐGHV chiến đấu chống Israel</a:t>
                  </a:r>
                </a:p>
                <a:p>
                  <a:pPr algn="ctr"/>
                  <a:endParaRPr kumimoji="1" lang="en-US" sz="200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104" name="Rectangle 97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190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100" name="Group 100"/>
              <p:cNvGrpSpPr>
                <a:grpSpLocks/>
              </p:cNvGrpSpPr>
              <p:nvPr/>
            </p:nvGrpSpPr>
            <p:grpSpPr bwMode="auto">
              <a:xfrm>
                <a:off x="1905" y="1612"/>
                <a:ext cx="1809" cy="403"/>
                <a:chOff x="1905" y="1612"/>
                <a:chExt cx="1809" cy="403"/>
              </a:xfrm>
            </p:grpSpPr>
            <p:sp>
              <p:nvSpPr>
                <p:cNvPr id="43101" name="Rectangle 82"/>
                <p:cNvSpPr>
                  <a:spLocks noChangeArrowheads="1"/>
                </p:cNvSpPr>
                <p:nvPr/>
              </p:nvSpPr>
              <p:spPr bwMode="auto">
                <a:xfrm>
                  <a:off x="1948" y="1612"/>
                  <a:ext cx="172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2000">
                      <a:solidFill>
                        <a:schemeClr val="bg1"/>
                      </a:solidFill>
                      <a:cs typeface="Times New Roman" charset="0"/>
                    </a:rPr>
                    <a:t>ĐGHV chiến đấu cho Israel</a:t>
                  </a:r>
                </a:p>
                <a:p>
                  <a:pPr algn="ctr"/>
                  <a:endParaRPr kumimoji="1" lang="en-US" sz="200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102" name="Rectangle 99"/>
                <p:cNvSpPr>
                  <a:spLocks noChangeArrowheads="1"/>
                </p:cNvSpPr>
                <p:nvPr/>
              </p:nvSpPr>
              <p:spPr bwMode="auto">
                <a:xfrm>
                  <a:off x="1905" y="1612"/>
                  <a:ext cx="18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</p:grpSp>
        <p:sp>
          <p:nvSpPr>
            <p:cNvPr id="43091" name="Rectangle 102"/>
            <p:cNvSpPr>
              <a:spLocks noChangeArrowheads="1"/>
            </p:cNvSpPr>
            <p:nvPr/>
          </p:nvSpPr>
          <p:spPr bwMode="auto">
            <a:xfrm>
              <a:off x="-4" y="-4"/>
              <a:ext cx="3722" cy="2023"/>
            </a:xfrm>
            <a:prstGeom prst="rect">
              <a:avLst/>
            </a:prstGeom>
            <a:noFill/>
            <a:ln w="1428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1600">
                <a:cs typeface="Arial" charset="0"/>
              </a:endParaRPr>
            </a:p>
          </p:txBody>
        </p:sp>
      </p:grpSp>
      <p:grpSp>
        <p:nvGrpSpPr>
          <p:cNvPr id="13" name="Group 121"/>
          <p:cNvGrpSpPr>
            <a:grpSpLocks/>
          </p:cNvGrpSpPr>
          <p:nvPr/>
        </p:nvGrpSpPr>
        <p:grpSpPr bwMode="auto">
          <a:xfrm>
            <a:off x="757238" y="2971800"/>
            <a:ext cx="8386762" cy="1752600"/>
            <a:chOff x="-4" y="-4"/>
            <a:chExt cx="3980" cy="871"/>
          </a:xfrm>
        </p:grpSpPr>
        <p:grpSp>
          <p:nvGrpSpPr>
            <p:cNvPr id="43073" name="Group 119"/>
            <p:cNvGrpSpPr>
              <a:grpSpLocks/>
            </p:cNvGrpSpPr>
            <p:nvPr/>
          </p:nvGrpSpPr>
          <p:grpSpPr bwMode="auto">
            <a:xfrm>
              <a:off x="0" y="0"/>
              <a:ext cx="3972" cy="863"/>
              <a:chOff x="0" y="0"/>
              <a:chExt cx="3972" cy="863"/>
            </a:xfrm>
          </p:grpSpPr>
          <p:grpSp>
            <p:nvGrpSpPr>
              <p:cNvPr id="43075" name="Group 110"/>
              <p:cNvGrpSpPr>
                <a:grpSpLocks/>
              </p:cNvGrpSpPr>
              <p:nvPr/>
            </p:nvGrpSpPr>
            <p:grpSpPr bwMode="auto">
              <a:xfrm>
                <a:off x="0" y="0"/>
                <a:ext cx="692" cy="863"/>
                <a:chOff x="0" y="0"/>
                <a:chExt cx="692" cy="863"/>
              </a:xfrm>
            </p:grpSpPr>
            <p:sp>
              <p:nvSpPr>
                <p:cNvPr id="43088" name="Rectangle 104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606" cy="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1600">
                      <a:solidFill>
                        <a:schemeClr val="bg1"/>
                      </a:solidFill>
                      <a:cs typeface="Times New Roman" charset="0"/>
                    </a:rPr>
                    <a:t>Giới thiệu</a:t>
                  </a:r>
                </a:p>
                <a:p>
                  <a:pPr algn="ctr"/>
                  <a:r>
                    <a:rPr kumimoji="1" lang="en-US" sz="1600">
                      <a:solidFill>
                        <a:schemeClr val="bg1"/>
                      </a:solidFill>
                      <a:cs typeface="Times New Roman" charset="0"/>
                    </a:rPr>
                    <a:t>1:1-3</a:t>
                  </a:r>
                </a:p>
                <a:p>
                  <a:pPr algn="ctr"/>
                  <a:r>
                    <a:rPr kumimoji="1" lang="en-US" sz="1600">
                      <a:solidFill>
                        <a:schemeClr val="bg1"/>
                      </a:solidFill>
                      <a:cs typeface="Times New Roman" charset="0"/>
                    </a:rPr>
                    <a:t> </a:t>
                  </a:r>
                </a:p>
                <a:p>
                  <a:pPr algn="ctr"/>
                  <a:r>
                    <a:rPr kumimoji="1" lang="en-US" sz="1600">
                      <a:solidFill>
                        <a:schemeClr val="bg1"/>
                      </a:solidFill>
                      <a:cs typeface="Times New Roman" charset="0"/>
                    </a:rPr>
                    <a:t> </a:t>
                  </a:r>
                </a:p>
                <a:p>
                  <a:pPr algn="ctr"/>
                  <a:endParaRPr kumimoji="1" lang="en-US" sz="160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089" name="Rectangle 10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92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76" name="Group 112"/>
              <p:cNvGrpSpPr>
                <a:grpSpLocks/>
              </p:cNvGrpSpPr>
              <p:nvPr/>
            </p:nvGrpSpPr>
            <p:grpSpPr bwMode="auto">
              <a:xfrm>
                <a:off x="692" y="0"/>
                <a:ext cx="692" cy="863"/>
                <a:chOff x="692" y="0"/>
                <a:chExt cx="692" cy="863"/>
              </a:xfrm>
            </p:grpSpPr>
            <p:sp>
              <p:nvSpPr>
                <p:cNvPr id="4308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35" y="0"/>
                  <a:ext cx="606" cy="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1600">
                      <a:solidFill>
                        <a:schemeClr val="bg1"/>
                      </a:solidFill>
                      <a:cs typeface="Times New Roman" charset="0"/>
                    </a:rPr>
                    <a:t>Ăn năn từ thảm họa cào cào thật</a:t>
                  </a:r>
                </a:p>
                <a:p>
                  <a:pPr algn="ctr"/>
                  <a:r>
                    <a:rPr kumimoji="1" lang="en-US" sz="1600">
                      <a:solidFill>
                        <a:schemeClr val="bg1"/>
                      </a:solidFill>
                      <a:cs typeface="Times New Roman" charset="0"/>
                    </a:rPr>
                    <a:t>1:4-20</a:t>
                  </a:r>
                </a:p>
                <a:p>
                  <a:pPr algn="ctr"/>
                  <a:r>
                    <a:rPr kumimoji="1" lang="en-US" sz="1600">
                      <a:solidFill>
                        <a:schemeClr val="bg1"/>
                      </a:solidFill>
                      <a:cs typeface="Times New Roman" charset="0"/>
                    </a:rPr>
                    <a:t> </a:t>
                  </a:r>
                </a:p>
                <a:p>
                  <a:pPr algn="ctr"/>
                  <a:endParaRPr kumimoji="1" lang="en-US" sz="160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087" name="Rectangle 111"/>
                <p:cNvSpPr>
                  <a:spLocks noChangeArrowheads="1"/>
                </p:cNvSpPr>
                <p:nvPr/>
              </p:nvSpPr>
              <p:spPr bwMode="auto">
                <a:xfrm>
                  <a:off x="692" y="0"/>
                  <a:ext cx="692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77" name="Group 114"/>
              <p:cNvGrpSpPr>
                <a:grpSpLocks/>
              </p:cNvGrpSpPr>
              <p:nvPr/>
            </p:nvGrpSpPr>
            <p:grpSpPr bwMode="auto">
              <a:xfrm>
                <a:off x="1384" y="0"/>
                <a:ext cx="692" cy="863"/>
                <a:chOff x="1384" y="0"/>
                <a:chExt cx="692" cy="863"/>
              </a:xfrm>
            </p:grpSpPr>
            <p:sp>
              <p:nvSpPr>
                <p:cNvPr id="43084" name="Rectangle 106"/>
                <p:cNvSpPr>
                  <a:spLocks noChangeArrowheads="1"/>
                </p:cNvSpPr>
                <p:nvPr/>
              </p:nvSpPr>
              <p:spPr bwMode="auto">
                <a:xfrm>
                  <a:off x="1427" y="0"/>
                  <a:ext cx="606" cy="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1600">
                      <a:solidFill>
                        <a:schemeClr val="bg1"/>
                      </a:solidFill>
                      <a:cs typeface="Times New Roman" charset="0"/>
                    </a:rPr>
                    <a:t>Ăn năn từ thàm họa </a:t>
                  </a:r>
                  <a:r>
                    <a:rPr kumimoji="1" lang="ja-JP" altLang="en-US" sz="1600">
                      <a:solidFill>
                        <a:schemeClr val="bg1"/>
                      </a:solidFill>
                      <a:cs typeface="Times New Roman" charset="0"/>
                    </a:rPr>
                    <a:t>‘</a:t>
                  </a:r>
                  <a:r>
                    <a:rPr kumimoji="1" lang="en-US" altLang="ja-JP" sz="1600">
                      <a:solidFill>
                        <a:schemeClr val="bg1"/>
                      </a:solidFill>
                      <a:cs typeface="Times New Roman" charset="0"/>
                    </a:rPr>
                    <a:t>cào cào</a:t>
                  </a:r>
                  <a:r>
                    <a:rPr kumimoji="1" lang="ja-JP" altLang="en-US" sz="1600">
                      <a:solidFill>
                        <a:schemeClr val="bg1"/>
                      </a:solidFill>
                      <a:cs typeface="Times New Roman" charset="0"/>
                    </a:rPr>
                    <a:t>’</a:t>
                  </a:r>
                  <a:r>
                    <a:rPr kumimoji="1" lang="en-US" altLang="ja-JP" sz="1600">
                      <a:solidFill>
                        <a:schemeClr val="bg1"/>
                      </a:solidFill>
                      <a:cs typeface="Times New Roman" charset="0"/>
                    </a:rPr>
                    <a:t> </a:t>
                  </a:r>
                  <a:r>
                    <a:rPr kumimoji="1" lang="en-US" altLang="ja-JP" sz="1400">
                      <a:solidFill>
                        <a:schemeClr val="bg1"/>
                      </a:solidFill>
                      <a:cs typeface="Times New Roman" charset="0"/>
                    </a:rPr>
                    <a:t>Ba-by-lôn/</a:t>
                  </a:r>
                  <a:r>
                    <a:rPr kumimoji="1" lang="en-US" altLang="ja-JP" sz="1600">
                      <a:solidFill>
                        <a:schemeClr val="bg1"/>
                      </a:solidFill>
                      <a:cs typeface="Times New Roman" charset="0"/>
                    </a:rPr>
                    <a:t> </a:t>
                  </a:r>
                  <a:r>
                    <a:rPr kumimoji="1" lang="en-US" altLang="ja-JP" sz="1400">
                      <a:solidFill>
                        <a:schemeClr val="bg1"/>
                      </a:solidFill>
                      <a:cs typeface="Times New Roman" charset="0"/>
                    </a:rPr>
                    <a:t>Ạt-ma-ghê-đôn</a:t>
                  </a:r>
                  <a:endParaRPr kumimoji="1" lang="en-US" altLang="ja-JP" sz="1600">
                    <a:solidFill>
                      <a:schemeClr val="bg1"/>
                    </a:solidFill>
                    <a:cs typeface="Times New Roman" charset="0"/>
                  </a:endParaRPr>
                </a:p>
                <a:p>
                  <a:pPr algn="ctr"/>
                  <a:r>
                    <a:rPr kumimoji="1" lang="en-US" sz="1600">
                      <a:solidFill>
                        <a:schemeClr val="bg1"/>
                      </a:solidFill>
                      <a:cs typeface="Times New Roman" charset="0"/>
                    </a:rPr>
                    <a:t>2:1-17</a:t>
                  </a:r>
                  <a:endParaRPr kumimoji="1" lang="en-US" sz="160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08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384" y="0"/>
                  <a:ext cx="692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78" name="Group 116"/>
              <p:cNvGrpSpPr>
                <a:grpSpLocks/>
              </p:cNvGrpSpPr>
              <p:nvPr/>
            </p:nvGrpSpPr>
            <p:grpSpPr bwMode="auto">
              <a:xfrm>
                <a:off x="2076" y="0"/>
                <a:ext cx="948" cy="863"/>
                <a:chOff x="2076" y="0"/>
                <a:chExt cx="948" cy="863"/>
              </a:xfrm>
            </p:grpSpPr>
            <p:sp>
              <p:nvSpPr>
                <p:cNvPr id="43082" name="Rectangle 107"/>
                <p:cNvSpPr>
                  <a:spLocks noChangeArrowheads="1"/>
                </p:cNvSpPr>
                <p:nvPr/>
              </p:nvSpPr>
              <p:spPr bwMode="auto">
                <a:xfrm>
                  <a:off x="2119" y="0"/>
                  <a:ext cx="862" cy="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1600">
                      <a:solidFill>
                        <a:schemeClr val="bg1"/>
                      </a:solidFill>
                      <a:cs typeface="Times New Roman" charset="0"/>
                    </a:rPr>
                    <a:t>Sự tha thứ sau khi ăn năn</a:t>
                  </a:r>
                </a:p>
                <a:p>
                  <a:pPr algn="ctr"/>
                  <a:r>
                    <a:rPr kumimoji="1" lang="en-US" sz="1600">
                      <a:solidFill>
                        <a:schemeClr val="bg1"/>
                      </a:solidFill>
                      <a:cs typeface="Times New Roman" charset="0"/>
                    </a:rPr>
                    <a:t>2:18-27</a:t>
                  </a:r>
                </a:p>
                <a:p>
                  <a:pPr algn="ctr"/>
                  <a:endParaRPr kumimoji="1" lang="en-US" sz="160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083" name="Rectangle 115"/>
                <p:cNvSpPr>
                  <a:spLocks noChangeArrowheads="1"/>
                </p:cNvSpPr>
                <p:nvPr/>
              </p:nvSpPr>
              <p:spPr bwMode="auto">
                <a:xfrm>
                  <a:off x="2076" y="0"/>
                  <a:ext cx="948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79" name="Group 118"/>
              <p:cNvGrpSpPr>
                <a:grpSpLocks/>
              </p:cNvGrpSpPr>
              <p:nvPr/>
            </p:nvGrpSpPr>
            <p:grpSpPr bwMode="auto">
              <a:xfrm>
                <a:off x="3024" y="0"/>
                <a:ext cx="948" cy="863"/>
                <a:chOff x="3024" y="0"/>
                <a:chExt cx="948" cy="863"/>
              </a:xfrm>
            </p:grpSpPr>
            <p:sp>
              <p:nvSpPr>
                <p:cNvPr id="43080" name="Rectangle 108"/>
                <p:cNvSpPr>
                  <a:spLocks noChangeArrowheads="1"/>
                </p:cNvSpPr>
                <p:nvPr/>
              </p:nvSpPr>
              <p:spPr bwMode="auto">
                <a:xfrm>
                  <a:off x="3067" y="0"/>
                  <a:ext cx="862" cy="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1600">
                      <a:solidFill>
                        <a:schemeClr val="bg1"/>
                      </a:solidFill>
                      <a:cs typeface="Times New Roman" charset="0"/>
                    </a:rPr>
                    <a:t>Sự thức tỉnh thuộc linh </a:t>
                  </a:r>
                </a:p>
                <a:p>
                  <a:pPr algn="ctr"/>
                  <a:r>
                    <a:rPr kumimoji="1" lang="en-US" sz="1600">
                      <a:solidFill>
                        <a:schemeClr val="bg1"/>
                      </a:solidFill>
                      <a:cs typeface="Times New Roman" charset="0"/>
                    </a:rPr>
                    <a:t>2:28-3:21</a:t>
                  </a:r>
                </a:p>
                <a:p>
                  <a:pPr algn="ctr"/>
                  <a:endParaRPr kumimoji="1" lang="en-US" sz="160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081" name="Rectangle 117"/>
                <p:cNvSpPr>
                  <a:spLocks noChangeArrowheads="1"/>
                </p:cNvSpPr>
                <p:nvPr/>
              </p:nvSpPr>
              <p:spPr bwMode="auto">
                <a:xfrm>
                  <a:off x="3024" y="0"/>
                  <a:ext cx="948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</p:grpSp>
        <p:sp>
          <p:nvSpPr>
            <p:cNvPr id="43074" name="Rectangle 120"/>
            <p:cNvSpPr>
              <a:spLocks noChangeArrowheads="1"/>
            </p:cNvSpPr>
            <p:nvPr/>
          </p:nvSpPr>
          <p:spPr bwMode="auto">
            <a:xfrm>
              <a:off x="-4" y="-4"/>
              <a:ext cx="3980" cy="871"/>
            </a:xfrm>
            <a:prstGeom prst="rect">
              <a:avLst/>
            </a:prstGeom>
            <a:noFill/>
            <a:ln w="1428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1600">
                <a:cs typeface="Arial" charset="0"/>
              </a:endParaRPr>
            </a:p>
          </p:txBody>
        </p:sp>
      </p:grpSp>
      <p:grpSp>
        <p:nvGrpSpPr>
          <p:cNvPr id="20" name="Group 149"/>
          <p:cNvGrpSpPr>
            <a:grpSpLocks/>
          </p:cNvGrpSpPr>
          <p:nvPr/>
        </p:nvGrpSpPr>
        <p:grpSpPr bwMode="auto">
          <a:xfrm>
            <a:off x="762000" y="4724400"/>
            <a:ext cx="8382000" cy="1752600"/>
            <a:chOff x="-4" y="-4"/>
            <a:chExt cx="4154" cy="2017"/>
          </a:xfrm>
        </p:grpSpPr>
        <p:grpSp>
          <p:nvGrpSpPr>
            <p:cNvPr id="43048" name="Group 147"/>
            <p:cNvGrpSpPr>
              <a:grpSpLocks/>
            </p:cNvGrpSpPr>
            <p:nvPr/>
          </p:nvGrpSpPr>
          <p:grpSpPr bwMode="auto">
            <a:xfrm>
              <a:off x="0" y="0"/>
              <a:ext cx="4146" cy="2009"/>
              <a:chOff x="0" y="0"/>
              <a:chExt cx="4146" cy="2009"/>
            </a:xfrm>
          </p:grpSpPr>
          <p:grpSp>
            <p:nvGrpSpPr>
              <p:cNvPr id="43050" name="Group 134"/>
              <p:cNvGrpSpPr>
                <a:grpSpLocks/>
              </p:cNvGrpSpPr>
              <p:nvPr/>
            </p:nvGrpSpPr>
            <p:grpSpPr bwMode="auto">
              <a:xfrm>
                <a:off x="0" y="0"/>
                <a:ext cx="1818" cy="800"/>
                <a:chOff x="0" y="0"/>
                <a:chExt cx="1818" cy="800"/>
              </a:xfrm>
            </p:grpSpPr>
            <p:sp>
              <p:nvSpPr>
                <p:cNvPr id="43071" name="Rectangle 124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732" cy="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b="1">
                      <a:solidFill>
                        <a:schemeClr val="bg1"/>
                      </a:solidFill>
                      <a:cs typeface="Times New Roman" charset="0"/>
                    </a:rPr>
                    <a:t>Ai ca</a:t>
                  </a:r>
                  <a:endParaRPr kumimoji="1" lang="en-US">
                    <a:solidFill>
                      <a:schemeClr val="bg1"/>
                    </a:solidFill>
                    <a:cs typeface="Times New Roman" charset="0"/>
                  </a:endParaRPr>
                </a:p>
                <a:p>
                  <a:pPr algn="ctr"/>
                  <a:r>
                    <a:rPr kumimoji="1" lang="en-US" b="1">
                      <a:solidFill>
                        <a:schemeClr val="bg1"/>
                      </a:solidFill>
                      <a:cs typeface="Times New Roman" charset="0"/>
                    </a:rPr>
                    <a:t>1:1-2:17</a:t>
                  </a:r>
                  <a:endParaRPr kumimoji="1" lang="en-US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072" name="Rectangle 13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18" cy="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51" name="Group 136"/>
              <p:cNvGrpSpPr>
                <a:grpSpLocks/>
              </p:cNvGrpSpPr>
              <p:nvPr/>
            </p:nvGrpSpPr>
            <p:grpSpPr bwMode="auto">
              <a:xfrm>
                <a:off x="1818" y="0"/>
                <a:ext cx="1501" cy="800"/>
                <a:chOff x="1818" y="0"/>
                <a:chExt cx="1501" cy="800"/>
              </a:xfrm>
            </p:grpSpPr>
            <p:sp>
              <p:nvSpPr>
                <p:cNvPr id="43069" name="Rectangle 125"/>
                <p:cNvSpPr>
                  <a:spLocks noChangeArrowheads="1"/>
                </p:cNvSpPr>
                <p:nvPr/>
              </p:nvSpPr>
              <p:spPr bwMode="auto">
                <a:xfrm>
                  <a:off x="2113" y="0"/>
                  <a:ext cx="1206" cy="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b="1">
                      <a:solidFill>
                        <a:schemeClr val="bg1"/>
                      </a:solidFill>
                      <a:cs typeface="Times New Roman" charset="0"/>
                    </a:rPr>
                    <a:t>Sự cứu rỗi</a:t>
                  </a:r>
                  <a:endParaRPr kumimoji="1" lang="en-US">
                    <a:solidFill>
                      <a:schemeClr val="bg1"/>
                    </a:solidFill>
                    <a:cs typeface="Times New Roman" charset="0"/>
                  </a:endParaRPr>
                </a:p>
                <a:p>
                  <a:pPr algn="ctr"/>
                  <a:r>
                    <a:rPr kumimoji="1" lang="en-US" b="1">
                      <a:solidFill>
                        <a:schemeClr val="bg1"/>
                      </a:solidFill>
                      <a:cs typeface="Times New Roman" charset="0"/>
                    </a:rPr>
                    <a:t>2:18-32</a:t>
                  </a:r>
                  <a:endParaRPr kumimoji="1" lang="en-US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070" name="Rectangle 135"/>
                <p:cNvSpPr>
                  <a:spLocks noChangeArrowheads="1"/>
                </p:cNvSpPr>
                <p:nvPr/>
              </p:nvSpPr>
              <p:spPr bwMode="auto">
                <a:xfrm>
                  <a:off x="1818" y="0"/>
                  <a:ext cx="1292" cy="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52" name="Group 138"/>
              <p:cNvGrpSpPr>
                <a:grpSpLocks/>
              </p:cNvGrpSpPr>
              <p:nvPr/>
            </p:nvGrpSpPr>
            <p:grpSpPr bwMode="auto">
              <a:xfrm>
                <a:off x="3110" y="0"/>
                <a:ext cx="1002" cy="1186"/>
                <a:chOff x="3110" y="0"/>
                <a:chExt cx="1002" cy="1186"/>
              </a:xfrm>
            </p:grpSpPr>
            <p:grpSp>
              <p:nvGrpSpPr>
                <p:cNvPr id="43065" name="Group 128"/>
                <p:cNvGrpSpPr>
                  <a:grpSpLocks/>
                </p:cNvGrpSpPr>
                <p:nvPr/>
              </p:nvGrpSpPr>
              <p:grpSpPr bwMode="auto">
                <a:xfrm>
                  <a:off x="3153" y="0"/>
                  <a:ext cx="959" cy="1186"/>
                  <a:chOff x="0" y="236"/>
                  <a:chExt cx="959" cy="1186"/>
                </a:xfrm>
              </p:grpSpPr>
              <p:sp>
                <p:nvSpPr>
                  <p:cNvPr id="43067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035"/>
                    <a:ext cx="758" cy="3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 sz="1600">
                      <a:cs typeface="Arial" charset="0"/>
                    </a:endParaRPr>
                  </a:p>
                </p:txBody>
              </p:sp>
              <p:sp>
                <p:nvSpPr>
                  <p:cNvPr id="43068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201" y="236"/>
                    <a:ext cx="758" cy="7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eaLnBrk="1" hangingPunct="1"/>
                    <a:r>
                      <a:rPr kumimoji="1" lang="en-US" sz="1600" b="1">
                        <a:solidFill>
                          <a:schemeClr val="bg1"/>
                        </a:solidFill>
                        <a:cs typeface="Arial" charset="0"/>
                      </a:rPr>
                      <a:t>Sự đoán phạt</a:t>
                    </a:r>
                    <a:endParaRPr kumimoji="1" lang="en-US" sz="1600">
                      <a:solidFill>
                        <a:schemeClr val="bg1"/>
                      </a:solidFill>
                      <a:cs typeface="Arial" charset="0"/>
                    </a:endParaRPr>
                  </a:p>
                  <a:p>
                    <a:pPr algn="ctr"/>
                    <a:r>
                      <a:rPr kumimoji="1" lang="en-US" b="1">
                        <a:solidFill>
                          <a:schemeClr val="bg1"/>
                        </a:solidFill>
                        <a:cs typeface="Times New Roman" charset="0"/>
                      </a:rPr>
                      <a:t>3:1-21</a:t>
                    </a:r>
                    <a:endParaRPr kumimoji="1" lang="en-US">
                      <a:solidFill>
                        <a:schemeClr val="bg1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43066" name="Rectangle 137"/>
                <p:cNvSpPr>
                  <a:spLocks noChangeArrowheads="1"/>
                </p:cNvSpPr>
                <p:nvPr/>
              </p:nvSpPr>
              <p:spPr bwMode="auto">
                <a:xfrm>
                  <a:off x="3110" y="0"/>
                  <a:ext cx="844" cy="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53" name="Group 140"/>
              <p:cNvGrpSpPr>
                <a:grpSpLocks/>
              </p:cNvGrpSpPr>
              <p:nvPr/>
            </p:nvGrpSpPr>
            <p:grpSpPr bwMode="auto">
              <a:xfrm>
                <a:off x="0" y="800"/>
                <a:ext cx="1817" cy="403"/>
                <a:chOff x="0" y="800"/>
                <a:chExt cx="1817" cy="403"/>
              </a:xfrm>
            </p:grpSpPr>
            <p:sp>
              <p:nvSpPr>
                <p:cNvPr id="43063" name="Rectangle 129"/>
                <p:cNvSpPr>
                  <a:spLocks noChangeArrowheads="1"/>
                </p:cNvSpPr>
                <p:nvPr/>
              </p:nvSpPr>
              <p:spPr bwMode="auto">
                <a:xfrm>
                  <a:off x="43" y="800"/>
                  <a:ext cx="173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2000" b="1">
                      <a:solidFill>
                        <a:schemeClr val="bg1"/>
                      </a:solidFill>
                      <a:cs typeface="Times New Roman" charset="0"/>
                    </a:rPr>
                    <a:t> Quá khư</a:t>
                  </a:r>
                </a:p>
                <a:p>
                  <a:pPr algn="ctr"/>
                  <a:endParaRPr kumimoji="1" lang="en-US" sz="2000" b="1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064" name="Rectangle 139"/>
                <p:cNvSpPr>
                  <a:spLocks noChangeArrowheads="1"/>
                </p:cNvSpPr>
                <p:nvPr/>
              </p:nvSpPr>
              <p:spPr bwMode="auto">
                <a:xfrm>
                  <a:off x="0" y="800"/>
                  <a:ext cx="181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54" name="Group 142"/>
              <p:cNvGrpSpPr>
                <a:grpSpLocks/>
              </p:cNvGrpSpPr>
              <p:nvPr/>
            </p:nvGrpSpPr>
            <p:grpSpPr bwMode="auto">
              <a:xfrm>
                <a:off x="1817" y="800"/>
                <a:ext cx="2329" cy="403"/>
                <a:chOff x="1817" y="800"/>
                <a:chExt cx="2329" cy="403"/>
              </a:xfrm>
            </p:grpSpPr>
            <p:sp>
              <p:nvSpPr>
                <p:cNvPr id="43061" name="Rectangle 130"/>
                <p:cNvSpPr>
                  <a:spLocks noChangeArrowheads="1"/>
                </p:cNvSpPr>
                <p:nvPr/>
              </p:nvSpPr>
              <p:spPr bwMode="auto">
                <a:xfrm>
                  <a:off x="1860" y="800"/>
                  <a:ext cx="224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2000" b="1">
                      <a:solidFill>
                        <a:schemeClr val="bg1"/>
                      </a:solidFill>
                      <a:cs typeface="Times New Roman" charset="0"/>
                    </a:rPr>
                    <a:t>Tương lai</a:t>
                  </a:r>
                </a:p>
                <a:p>
                  <a:pPr algn="ctr"/>
                  <a:endParaRPr kumimoji="1" lang="en-US" sz="2000" b="1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062" name="Rectangle 141"/>
                <p:cNvSpPr>
                  <a:spLocks noChangeArrowheads="1"/>
                </p:cNvSpPr>
                <p:nvPr/>
              </p:nvSpPr>
              <p:spPr bwMode="auto">
                <a:xfrm>
                  <a:off x="1817" y="800"/>
                  <a:ext cx="2329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55" name="Group 144"/>
              <p:cNvGrpSpPr>
                <a:grpSpLocks/>
              </p:cNvGrpSpPr>
              <p:nvPr/>
            </p:nvGrpSpPr>
            <p:grpSpPr bwMode="auto">
              <a:xfrm>
                <a:off x="0" y="1203"/>
                <a:ext cx="4146" cy="403"/>
                <a:chOff x="0" y="1203"/>
                <a:chExt cx="4146" cy="403"/>
              </a:xfrm>
            </p:grpSpPr>
            <p:sp>
              <p:nvSpPr>
                <p:cNvPr id="43059" name="Rectangle 131"/>
                <p:cNvSpPr>
                  <a:spLocks noChangeArrowheads="1"/>
                </p:cNvSpPr>
                <p:nvPr/>
              </p:nvSpPr>
              <p:spPr bwMode="auto">
                <a:xfrm>
                  <a:off x="43" y="1203"/>
                  <a:ext cx="4060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2000" b="1">
                      <a:solidFill>
                        <a:schemeClr val="bg1"/>
                      </a:solidFill>
                      <a:cs typeface="Times New Roman" charset="0"/>
                    </a:rPr>
                    <a:t>Giu-đa</a:t>
                  </a:r>
                </a:p>
                <a:p>
                  <a:pPr algn="ctr"/>
                  <a:endParaRPr kumimoji="1" lang="en-US" sz="2000" b="1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060" name="Rectangle 143"/>
                <p:cNvSpPr>
                  <a:spLocks noChangeArrowheads="1"/>
                </p:cNvSpPr>
                <p:nvPr/>
              </p:nvSpPr>
              <p:spPr bwMode="auto">
                <a:xfrm>
                  <a:off x="0" y="1203"/>
                  <a:ext cx="414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56" name="Group 146"/>
              <p:cNvGrpSpPr>
                <a:grpSpLocks/>
              </p:cNvGrpSpPr>
              <p:nvPr/>
            </p:nvGrpSpPr>
            <p:grpSpPr bwMode="auto">
              <a:xfrm>
                <a:off x="0" y="1606"/>
                <a:ext cx="4146" cy="403"/>
                <a:chOff x="0" y="1606"/>
                <a:chExt cx="4146" cy="403"/>
              </a:xfrm>
            </p:grpSpPr>
            <p:sp>
              <p:nvSpPr>
                <p:cNvPr id="43057" name="Rectangle 132"/>
                <p:cNvSpPr>
                  <a:spLocks noChangeArrowheads="1"/>
                </p:cNvSpPr>
                <p:nvPr/>
              </p:nvSpPr>
              <p:spPr bwMode="auto">
                <a:xfrm>
                  <a:off x="43" y="1606"/>
                  <a:ext cx="4060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2000" b="1">
                      <a:solidFill>
                        <a:schemeClr val="bg1"/>
                      </a:solidFill>
                      <a:cs typeface="Times New Roman" charset="0"/>
                    </a:rPr>
                    <a:t>c. 590 TC</a:t>
                  </a:r>
                </a:p>
                <a:p>
                  <a:pPr algn="ctr"/>
                  <a:endParaRPr kumimoji="1" lang="en-US" sz="2000" b="1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058" name="Rectangle 145"/>
                <p:cNvSpPr>
                  <a:spLocks noChangeArrowheads="1"/>
                </p:cNvSpPr>
                <p:nvPr/>
              </p:nvSpPr>
              <p:spPr bwMode="auto">
                <a:xfrm>
                  <a:off x="0" y="1606"/>
                  <a:ext cx="414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</p:grpSp>
        <p:sp>
          <p:nvSpPr>
            <p:cNvPr id="43049" name="Rectangle 148"/>
            <p:cNvSpPr>
              <a:spLocks noChangeArrowheads="1"/>
            </p:cNvSpPr>
            <p:nvPr/>
          </p:nvSpPr>
          <p:spPr bwMode="auto">
            <a:xfrm>
              <a:off x="-4" y="-4"/>
              <a:ext cx="4154" cy="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600">
                <a:cs typeface="Arial" charset="0"/>
              </a:endParaRPr>
            </a:p>
          </p:txBody>
        </p:sp>
      </p:grpSp>
      <p:sp>
        <p:nvSpPr>
          <p:cNvPr id="43014" name="Text Box 151"/>
          <p:cNvSpPr txBox="1">
            <a:spLocks noChangeArrowheads="1"/>
          </p:cNvSpPr>
          <p:nvPr/>
        </p:nvSpPr>
        <p:spPr bwMode="auto">
          <a:xfrm>
            <a:off x="8518525" y="0"/>
            <a:ext cx="60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  <a:cs typeface="Arial" charset="0"/>
              </a:rPr>
              <a:t>575</a:t>
            </a:r>
          </a:p>
        </p:txBody>
      </p:sp>
      <p:grpSp>
        <p:nvGrpSpPr>
          <p:cNvPr id="30" name="Group 152"/>
          <p:cNvGrpSpPr>
            <a:grpSpLocks/>
          </p:cNvGrpSpPr>
          <p:nvPr/>
        </p:nvGrpSpPr>
        <p:grpSpPr bwMode="auto">
          <a:xfrm>
            <a:off x="609600" y="7620000"/>
            <a:ext cx="8382000" cy="1752600"/>
            <a:chOff x="-4" y="-4"/>
            <a:chExt cx="4154" cy="2017"/>
          </a:xfrm>
        </p:grpSpPr>
        <p:grpSp>
          <p:nvGrpSpPr>
            <p:cNvPr id="43023" name="Group 153"/>
            <p:cNvGrpSpPr>
              <a:grpSpLocks/>
            </p:cNvGrpSpPr>
            <p:nvPr/>
          </p:nvGrpSpPr>
          <p:grpSpPr bwMode="auto">
            <a:xfrm>
              <a:off x="0" y="0"/>
              <a:ext cx="4146" cy="2009"/>
              <a:chOff x="0" y="0"/>
              <a:chExt cx="4146" cy="2009"/>
            </a:xfrm>
          </p:grpSpPr>
          <p:grpSp>
            <p:nvGrpSpPr>
              <p:cNvPr id="43025" name="Group 154"/>
              <p:cNvGrpSpPr>
                <a:grpSpLocks/>
              </p:cNvGrpSpPr>
              <p:nvPr/>
            </p:nvGrpSpPr>
            <p:grpSpPr bwMode="auto">
              <a:xfrm>
                <a:off x="0" y="0"/>
                <a:ext cx="1818" cy="800"/>
                <a:chOff x="0" y="0"/>
                <a:chExt cx="1818" cy="800"/>
              </a:xfrm>
            </p:grpSpPr>
            <p:sp>
              <p:nvSpPr>
                <p:cNvPr id="43046" name="Rectangle 15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732" cy="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endParaRPr kumimoji="1" lang="en-US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047" name="Rectangle 15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18" cy="8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26" name="Group 157"/>
              <p:cNvGrpSpPr>
                <a:grpSpLocks/>
              </p:cNvGrpSpPr>
              <p:nvPr/>
            </p:nvGrpSpPr>
            <p:grpSpPr bwMode="auto">
              <a:xfrm>
                <a:off x="1818" y="0"/>
                <a:ext cx="1292" cy="800"/>
                <a:chOff x="1818" y="0"/>
                <a:chExt cx="1292" cy="800"/>
              </a:xfrm>
            </p:grpSpPr>
            <p:sp>
              <p:nvSpPr>
                <p:cNvPr id="43044" name="Rectangle 158"/>
                <p:cNvSpPr>
                  <a:spLocks noChangeArrowheads="1"/>
                </p:cNvSpPr>
                <p:nvPr/>
              </p:nvSpPr>
              <p:spPr bwMode="auto">
                <a:xfrm>
                  <a:off x="1861" y="0"/>
                  <a:ext cx="1206" cy="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endParaRPr kumimoji="1" lang="en-US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045" name="Rectangle 159"/>
                <p:cNvSpPr>
                  <a:spLocks noChangeArrowheads="1"/>
                </p:cNvSpPr>
                <p:nvPr/>
              </p:nvSpPr>
              <p:spPr bwMode="auto">
                <a:xfrm>
                  <a:off x="1818" y="0"/>
                  <a:ext cx="1292" cy="8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27" name="Group 160"/>
              <p:cNvGrpSpPr>
                <a:grpSpLocks/>
              </p:cNvGrpSpPr>
              <p:nvPr/>
            </p:nvGrpSpPr>
            <p:grpSpPr bwMode="auto">
              <a:xfrm>
                <a:off x="3110" y="0"/>
                <a:ext cx="844" cy="1186"/>
                <a:chOff x="3110" y="0"/>
                <a:chExt cx="844" cy="1186"/>
              </a:xfrm>
            </p:grpSpPr>
            <p:grpSp>
              <p:nvGrpSpPr>
                <p:cNvPr id="43040" name="Group 161"/>
                <p:cNvGrpSpPr>
                  <a:grpSpLocks/>
                </p:cNvGrpSpPr>
                <p:nvPr/>
              </p:nvGrpSpPr>
              <p:grpSpPr bwMode="auto">
                <a:xfrm>
                  <a:off x="3153" y="0"/>
                  <a:ext cx="758" cy="1186"/>
                  <a:chOff x="0" y="236"/>
                  <a:chExt cx="758" cy="1186"/>
                </a:xfrm>
              </p:grpSpPr>
              <p:sp>
                <p:nvSpPr>
                  <p:cNvPr id="43042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035"/>
                    <a:ext cx="758" cy="3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 sz="1600">
                      <a:cs typeface="Arial" charset="0"/>
                    </a:endParaRPr>
                  </a:p>
                </p:txBody>
              </p:sp>
              <p:sp>
                <p:nvSpPr>
                  <p:cNvPr id="43043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36"/>
                    <a:ext cx="758" cy="4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eaLnBrk="1" hangingPunct="1"/>
                    <a:endParaRPr kumimoji="1" lang="en-US">
                      <a:solidFill>
                        <a:schemeClr val="bg1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43041" name="Rectangle 164"/>
                <p:cNvSpPr>
                  <a:spLocks noChangeArrowheads="1"/>
                </p:cNvSpPr>
                <p:nvPr/>
              </p:nvSpPr>
              <p:spPr bwMode="auto">
                <a:xfrm>
                  <a:off x="3110" y="0"/>
                  <a:ext cx="844" cy="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28" name="Group 165"/>
              <p:cNvGrpSpPr>
                <a:grpSpLocks/>
              </p:cNvGrpSpPr>
              <p:nvPr/>
            </p:nvGrpSpPr>
            <p:grpSpPr bwMode="auto">
              <a:xfrm>
                <a:off x="0" y="800"/>
                <a:ext cx="1817" cy="403"/>
                <a:chOff x="0" y="800"/>
                <a:chExt cx="1817" cy="403"/>
              </a:xfrm>
            </p:grpSpPr>
            <p:sp>
              <p:nvSpPr>
                <p:cNvPr id="43038" name="Rectangle 166"/>
                <p:cNvSpPr>
                  <a:spLocks noChangeArrowheads="1"/>
                </p:cNvSpPr>
                <p:nvPr/>
              </p:nvSpPr>
              <p:spPr bwMode="auto">
                <a:xfrm>
                  <a:off x="43" y="800"/>
                  <a:ext cx="173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2000" b="1">
                      <a:solidFill>
                        <a:schemeClr val="bg1"/>
                      </a:solidFill>
                      <a:cs typeface="Times New Roman" charset="0"/>
                    </a:rPr>
                    <a:t> Past</a:t>
                  </a:r>
                </a:p>
                <a:p>
                  <a:pPr algn="ctr"/>
                  <a:endParaRPr kumimoji="1" lang="en-US" sz="2000" b="1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039" name="Rectangle 167"/>
                <p:cNvSpPr>
                  <a:spLocks noChangeArrowheads="1"/>
                </p:cNvSpPr>
                <p:nvPr/>
              </p:nvSpPr>
              <p:spPr bwMode="auto">
                <a:xfrm>
                  <a:off x="0" y="800"/>
                  <a:ext cx="181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29" name="Group 168"/>
              <p:cNvGrpSpPr>
                <a:grpSpLocks/>
              </p:cNvGrpSpPr>
              <p:nvPr/>
            </p:nvGrpSpPr>
            <p:grpSpPr bwMode="auto">
              <a:xfrm>
                <a:off x="1817" y="800"/>
                <a:ext cx="2329" cy="403"/>
                <a:chOff x="1817" y="800"/>
                <a:chExt cx="2329" cy="403"/>
              </a:xfrm>
            </p:grpSpPr>
            <p:sp>
              <p:nvSpPr>
                <p:cNvPr id="43036" name="Rectangle 169"/>
                <p:cNvSpPr>
                  <a:spLocks noChangeArrowheads="1"/>
                </p:cNvSpPr>
                <p:nvPr/>
              </p:nvSpPr>
              <p:spPr bwMode="auto">
                <a:xfrm>
                  <a:off x="1860" y="800"/>
                  <a:ext cx="224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2000" b="1">
                      <a:solidFill>
                        <a:schemeClr val="bg1"/>
                      </a:solidFill>
                      <a:cs typeface="Times New Roman" charset="0"/>
                    </a:rPr>
                    <a:t>Future</a:t>
                  </a:r>
                </a:p>
                <a:p>
                  <a:pPr algn="ctr"/>
                  <a:endParaRPr kumimoji="1" lang="en-US" sz="2000" b="1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037" name="Rectangle 170"/>
                <p:cNvSpPr>
                  <a:spLocks noChangeArrowheads="1"/>
                </p:cNvSpPr>
                <p:nvPr/>
              </p:nvSpPr>
              <p:spPr bwMode="auto">
                <a:xfrm>
                  <a:off x="1817" y="800"/>
                  <a:ext cx="23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30" name="Group 171"/>
              <p:cNvGrpSpPr>
                <a:grpSpLocks/>
              </p:cNvGrpSpPr>
              <p:nvPr/>
            </p:nvGrpSpPr>
            <p:grpSpPr bwMode="auto">
              <a:xfrm>
                <a:off x="0" y="1203"/>
                <a:ext cx="4146" cy="403"/>
                <a:chOff x="0" y="1203"/>
                <a:chExt cx="4146" cy="403"/>
              </a:xfrm>
            </p:grpSpPr>
            <p:sp>
              <p:nvSpPr>
                <p:cNvPr id="43034" name="Rectangle 172"/>
                <p:cNvSpPr>
                  <a:spLocks noChangeArrowheads="1"/>
                </p:cNvSpPr>
                <p:nvPr/>
              </p:nvSpPr>
              <p:spPr bwMode="auto">
                <a:xfrm>
                  <a:off x="43" y="1203"/>
                  <a:ext cx="4060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2000" b="1">
                      <a:solidFill>
                        <a:schemeClr val="bg1"/>
                      </a:solidFill>
                      <a:cs typeface="Times New Roman" charset="0"/>
                    </a:rPr>
                    <a:t>Judah</a:t>
                  </a:r>
                </a:p>
                <a:p>
                  <a:pPr algn="ctr"/>
                  <a:endParaRPr kumimoji="1" lang="en-US" sz="2000" b="1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035" name="Rectangle 173"/>
                <p:cNvSpPr>
                  <a:spLocks noChangeArrowheads="1"/>
                </p:cNvSpPr>
                <p:nvPr/>
              </p:nvSpPr>
              <p:spPr bwMode="auto">
                <a:xfrm>
                  <a:off x="0" y="1203"/>
                  <a:ext cx="414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  <p:grpSp>
            <p:nvGrpSpPr>
              <p:cNvPr id="43031" name="Group 174"/>
              <p:cNvGrpSpPr>
                <a:grpSpLocks/>
              </p:cNvGrpSpPr>
              <p:nvPr/>
            </p:nvGrpSpPr>
            <p:grpSpPr bwMode="auto">
              <a:xfrm>
                <a:off x="0" y="1606"/>
                <a:ext cx="4146" cy="403"/>
                <a:chOff x="0" y="1606"/>
                <a:chExt cx="4146" cy="403"/>
              </a:xfrm>
            </p:grpSpPr>
            <p:sp>
              <p:nvSpPr>
                <p:cNvPr id="43032" name="Rectangle 175"/>
                <p:cNvSpPr>
                  <a:spLocks noChangeArrowheads="1"/>
                </p:cNvSpPr>
                <p:nvPr/>
              </p:nvSpPr>
              <p:spPr bwMode="auto">
                <a:xfrm>
                  <a:off x="43" y="1606"/>
                  <a:ext cx="4060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kumimoji="1" lang="en-US" sz="2000" b="1">
                      <a:solidFill>
                        <a:schemeClr val="bg1"/>
                      </a:solidFill>
                      <a:cs typeface="Times New Roman" charset="0"/>
                    </a:rPr>
                    <a:t>c. 590 BC</a:t>
                  </a:r>
                </a:p>
                <a:p>
                  <a:pPr algn="ctr"/>
                  <a:endParaRPr kumimoji="1" lang="en-US" sz="2000" b="1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43033" name="Rectangle 176"/>
                <p:cNvSpPr>
                  <a:spLocks noChangeArrowheads="1"/>
                </p:cNvSpPr>
                <p:nvPr/>
              </p:nvSpPr>
              <p:spPr bwMode="auto">
                <a:xfrm>
                  <a:off x="0" y="1606"/>
                  <a:ext cx="414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1600">
                    <a:cs typeface="Arial" charset="0"/>
                  </a:endParaRPr>
                </a:p>
              </p:txBody>
            </p:sp>
          </p:grpSp>
        </p:grpSp>
        <p:sp>
          <p:nvSpPr>
            <p:cNvPr id="43024" name="Rectangle 177"/>
            <p:cNvSpPr>
              <a:spLocks noChangeArrowheads="1"/>
            </p:cNvSpPr>
            <p:nvPr/>
          </p:nvSpPr>
          <p:spPr bwMode="auto">
            <a:xfrm>
              <a:off x="-4" y="-4"/>
              <a:ext cx="4154" cy="2017"/>
            </a:xfrm>
            <a:prstGeom prst="rect">
              <a:avLst/>
            </a:prstGeom>
            <a:noFill/>
            <a:ln w="1428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1600">
                <a:cs typeface="Arial" charset="0"/>
              </a:endParaRPr>
            </a:p>
          </p:txBody>
        </p:sp>
      </p:grpSp>
      <p:sp>
        <p:nvSpPr>
          <p:cNvPr id="588978" name="Rectangle 178"/>
          <p:cNvSpPr>
            <a:spLocks noChangeArrowheads="1"/>
          </p:cNvSpPr>
          <p:nvPr/>
        </p:nvSpPr>
        <p:spPr bwMode="auto">
          <a:xfrm>
            <a:off x="762000" y="4724400"/>
            <a:ext cx="4343400" cy="762000"/>
          </a:xfrm>
          <a:prstGeom prst="rect">
            <a:avLst/>
          </a:prstGeom>
          <a:noFill/>
          <a:ln w="9525">
            <a:solidFill>
              <a:srgbClr val="F0EF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>
              <a:cs typeface="Arial" charset="0"/>
            </a:endParaRPr>
          </a:p>
        </p:txBody>
      </p:sp>
      <p:sp>
        <p:nvSpPr>
          <p:cNvPr id="588979" name="Rectangle 179"/>
          <p:cNvSpPr>
            <a:spLocks noChangeArrowheads="1"/>
          </p:cNvSpPr>
          <p:nvPr/>
        </p:nvSpPr>
        <p:spPr bwMode="auto">
          <a:xfrm>
            <a:off x="5105400" y="4724400"/>
            <a:ext cx="2286000" cy="762000"/>
          </a:xfrm>
          <a:prstGeom prst="rect">
            <a:avLst/>
          </a:prstGeom>
          <a:noFill/>
          <a:ln w="9525">
            <a:solidFill>
              <a:srgbClr val="F0EF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>
              <a:cs typeface="Arial" charset="0"/>
            </a:endParaRPr>
          </a:p>
        </p:txBody>
      </p:sp>
      <p:sp>
        <p:nvSpPr>
          <p:cNvPr id="588980" name="Rectangle 180"/>
          <p:cNvSpPr>
            <a:spLocks noChangeArrowheads="1"/>
          </p:cNvSpPr>
          <p:nvPr/>
        </p:nvSpPr>
        <p:spPr bwMode="auto">
          <a:xfrm>
            <a:off x="7391400" y="4724400"/>
            <a:ext cx="1752600" cy="762000"/>
          </a:xfrm>
          <a:prstGeom prst="rect">
            <a:avLst/>
          </a:prstGeom>
          <a:noFill/>
          <a:ln w="9525">
            <a:solidFill>
              <a:srgbClr val="F0EF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>
              <a:cs typeface="Arial" charset="0"/>
            </a:endParaRPr>
          </a:p>
        </p:txBody>
      </p:sp>
      <p:sp>
        <p:nvSpPr>
          <p:cNvPr id="588981" name="Rectangle 181"/>
          <p:cNvSpPr>
            <a:spLocks noChangeArrowheads="1"/>
          </p:cNvSpPr>
          <p:nvPr/>
        </p:nvSpPr>
        <p:spPr bwMode="auto">
          <a:xfrm>
            <a:off x="762000" y="5486400"/>
            <a:ext cx="2895600" cy="381000"/>
          </a:xfrm>
          <a:prstGeom prst="rect">
            <a:avLst/>
          </a:prstGeom>
          <a:noFill/>
          <a:ln w="9525">
            <a:solidFill>
              <a:srgbClr val="F0EF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>
              <a:cs typeface="Arial" charset="0"/>
            </a:endParaRPr>
          </a:p>
        </p:txBody>
      </p:sp>
      <p:sp>
        <p:nvSpPr>
          <p:cNvPr id="588982" name="Rectangle 182"/>
          <p:cNvSpPr>
            <a:spLocks noChangeArrowheads="1"/>
          </p:cNvSpPr>
          <p:nvPr/>
        </p:nvSpPr>
        <p:spPr bwMode="auto">
          <a:xfrm>
            <a:off x="3657600" y="5486400"/>
            <a:ext cx="5486400" cy="381000"/>
          </a:xfrm>
          <a:prstGeom prst="rect">
            <a:avLst/>
          </a:prstGeom>
          <a:noFill/>
          <a:ln w="9525">
            <a:solidFill>
              <a:srgbClr val="F0EF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>
              <a:cs typeface="Arial" charset="0"/>
            </a:endParaRPr>
          </a:p>
        </p:txBody>
      </p:sp>
      <p:sp>
        <p:nvSpPr>
          <p:cNvPr id="588983" name="Rectangle 183"/>
          <p:cNvSpPr>
            <a:spLocks noChangeArrowheads="1"/>
          </p:cNvSpPr>
          <p:nvPr/>
        </p:nvSpPr>
        <p:spPr bwMode="auto">
          <a:xfrm>
            <a:off x="762000" y="5867400"/>
            <a:ext cx="8382000" cy="762000"/>
          </a:xfrm>
          <a:prstGeom prst="rect">
            <a:avLst/>
          </a:prstGeom>
          <a:noFill/>
          <a:ln w="9525">
            <a:solidFill>
              <a:srgbClr val="F0EF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>
              <a:cs typeface="Arial" charset="0"/>
            </a:endParaRPr>
          </a:p>
        </p:txBody>
      </p:sp>
      <p:sp>
        <p:nvSpPr>
          <p:cNvPr id="588984" name="Line 184"/>
          <p:cNvSpPr>
            <a:spLocks noChangeShapeType="1"/>
          </p:cNvSpPr>
          <p:nvPr/>
        </p:nvSpPr>
        <p:spPr bwMode="auto">
          <a:xfrm>
            <a:off x="5105400" y="914400"/>
            <a:ext cx="0" cy="4572000"/>
          </a:xfrm>
          <a:prstGeom prst="line">
            <a:avLst/>
          </a:prstGeom>
          <a:noFill/>
          <a:ln w="76200">
            <a:solidFill>
              <a:srgbClr val="F0EF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8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8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8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8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8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8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8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978" grpId="0" animBg="1"/>
      <p:bldP spid="588979" grpId="0" animBg="1"/>
      <p:bldP spid="588980" grpId="0" animBg="1"/>
      <p:bldP spid="588981" grpId="0" animBg="1"/>
      <p:bldP spid="588982" grpId="0" animBg="1"/>
      <p:bldP spid="588983" grpId="0" animBg="1"/>
      <p:bldP spid="5889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 descr="Locust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/>
          <a:stretch>
            <a:fillRect/>
          </a:stretch>
        </p:blipFill>
        <p:spPr>
          <a:xfrm>
            <a:off x="0" y="-42863"/>
            <a:ext cx="9144000" cy="6900863"/>
          </a:xfrm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171400"/>
            <a:ext cx="4978896" cy="914400"/>
          </a:xfrm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Câu</a:t>
            </a:r>
            <a: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Chìa</a:t>
            </a:r>
            <a: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Khoá</a:t>
            </a: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1840" y="3530104"/>
            <a:ext cx="5872163" cy="3643312"/>
          </a:xfrm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algn="r">
              <a:defRPr/>
            </a:pPr>
            <a:r>
              <a:rPr lang="ja-JP" altLang="en-US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. . .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Thật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Đức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Giê-hô-va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lớn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đáng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khiếp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ai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đương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Đức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Giê-hô-va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phán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Bây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giờ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cũng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hết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lòng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trở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cùng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ta,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kiêng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khóc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lóc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buồn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rầu</a:t>
            </a:r>
            <a:r>
              <a:rPr lang="ja-JP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b="1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lang="en-US" b="1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2:11b-12)</a:t>
            </a:r>
          </a:p>
        </p:txBody>
      </p:sp>
      <p:sp>
        <p:nvSpPr>
          <p:cNvPr id="625671" name="Text Box 7"/>
          <p:cNvSpPr txBox="1">
            <a:spLocks noChangeArrowheads="1"/>
          </p:cNvSpPr>
          <p:nvPr/>
        </p:nvSpPr>
        <p:spPr bwMode="auto">
          <a:xfrm>
            <a:off x="8375650" y="76200"/>
            <a:ext cx="6921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Arial" pitchFamily="-112" charset="0"/>
                <a:ea typeface="+mn-ea"/>
                <a:cs typeface="+mn-cs"/>
              </a:rPr>
              <a:t>575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9" descr="locust-in-ai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7"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1143000"/>
          </a:xfrm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Cào cào trong Giô-ên 2:1-11 là cái gì?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86200"/>
            <a:ext cx="2667000" cy="1204913"/>
          </a:xfrm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Cào cào thật?</a:t>
            </a:r>
          </a:p>
        </p:txBody>
      </p:sp>
      <p:sp>
        <p:nvSpPr>
          <p:cNvPr id="623623" name="Rectangle 7"/>
          <p:cNvSpPr>
            <a:spLocks noChangeArrowheads="1"/>
          </p:cNvSpPr>
          <p:nvPr/>
        </p:nvSpPr>
        <p:spPr bwMode="auto">
          <a:xfrm>
            <a:off x="2819400" y="4953000"/>
            <a:ext cx="2667000" cy="1600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sz="2800" b="1">
                <a:solidFill>
                  <a:srgbClr val="FFFFFF"/>
                </a:solidFill>
              </a:rPr>
              <a:t>Nghĩa bóng về nhiều quân đội?</a:t>
            </a:r>
          </a:p>
        </p:txBody>
      </p:sp>
      <p:sp>
        <p:nvSpPr>
          <p:cNvPr id="623624" name="Rectangle 8"/>
          <p:cNvSpPr>
            <a:spLocks noChangeArrowheads="1"/>
          </p:cNvSpPr>
          <p:nvPr/>
        </p:nvSpPr>
        <p:spPr bwMode="auto">
          <a:xfrm>
            <a:off x="5791200" y="1828800"/>
            <a:ext cx="2971800" cy="1676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sz="2800" b="1">
                <a:solidFill>
                  <a:srgbClr val="FFFFFF"/>
                </a:solidFill>
              </a:rPr>
              <a:t>Mô tả vừa cào cào và quân đội?</a:t>
            </a:r>
          </a:p>
        </p:txBody>
      </p:sp>
      <p:sp>
        <p:nvSpPr>
          <p:cNvPr id="623625" name="Rectangle 9"/>
          <p:cNvSpPr>
            <a:spLocks noChangeArrowheads="1"/>
          </p:cNvSpPr>
          <p:nvPr/>
        </p:nvSpPr>
        <p:spPr bwMode="auto">
          <a:xfrm>
            <a:off x="1524000" y="2057400"/>
            <a:ext cx="2971800" cy="1676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Một tạo vật siêu nhiên?</a:t>
            </a:r>
          </a:p>
        </p:txBody>
      </p:sp>
      <p:sp>
        <p:nvSpPr>
          <p:cNvPr id="623626" name="Rectangle 10"/>
          <p:cNvSpPr>
            <a:spLocks noChangeArrowheads="1"/>
          </p:cNvSpPr>
          <p:nvPr/>
        </p:nvSpPr>
        <p:spPr bwMode="auto">
          <a:xfrm>
            <a:off x="6172200" y="4267200"/>
            <a:ext cx="2667000" cy="1600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sz="2800" b="1">
                <a:solidFill>
                  <a:srgbClr val="FFFFFF"/>
                </a:solidFill>
              </a:rPr>
              <a:t>Nghĩa bóng về một quân đội?</a:t>
            </a:r>
          </a:p>
        </p:txBody>
      </p:sp>
      <p:sp>
        <p:nvSpPr>
          <p:cNvPr id="45064" name="Text Box 11"/>
          <p:cNvSpPr txBox="1">
            <a:spLocks noChangeArrowheads="1"/>
          </p:cNvSpPr>
          <p:nvPr/>
        </p:nvSpPr>
        <p:spPr bwMode="auto">
          <a:xfrm>
            <a:off x="8374063" y="3968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578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19" grpId="0" build="p" autoUpdateAnimBg="0"/>
      <p:bldP spid="623623" grpId="0" autoUpdateAnimBg="0"/>
      <p:bldP spid="623624" grpId="0" autoUpdateAnimBg="0"/>
      <p:bldP spid="623625" grpId="0" autoUpdateAnimBg="0"/>
      <p:bldP spid="62362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800000"/>
            </a:gs>
            <a:gs pos="100000">
              <a:schemeClr val="tx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563"/>
            <a:ext cx="9144000" cy="90977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4800" b="1" dirty="0" err="1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Từ</a:t>
            </a: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800" b="1" dirty="0" err="1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Khóa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134544"/>
            <a:ext cx="9144000" cy="198914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457200">
              <a:defRPr/>
            </a:pPr>
            <a:r>
              <a:rPr lang="en-US" sz="88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Cào</a:t>
            </a:r>
            <a:r>
              <a:rPr lang="en-US" sz="8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8800" b="1" dirty="0" err="1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cào</a:t>
            </a:r>
            <a:endParaRPr lang="en-US" sz="8800" b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920006"/>
            <a:ext cx="8791222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r" defTabSz="457200">
              <a:defRPr/>
            </a:pPr>
            <a:r>
              <a:rPr lang="en-US" sz="48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Giô-</a:t>
            </a:r>
            <a:r>
              <a:rPr lang="en-US" sz="4800" b="1" dirty="0" err="1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ên</a:t>
            </a:r>
            <a:endParaRPr lang="en-US" sz="4800" b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8362950" y="65088"/>
            <a:ext cx="698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  <a:latin typeface="Arial"/>
                <a:cs typeface="Arial"/>
              </a:rPr>
              <a:t>575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  <a:latin typeface="Arial"/>
                <a:cs typeface="Arial"/>
              </a:rPr>
              <a:t>343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1000"/>
            <a:ext cx="7696200" cy="6096000"/>
          </a:xfrm>
          <a:ln w="9525"/>
        </p:spPr>
        <p:txBody>
          <a:bodyPr/>
          <a:lstStyle/>
          <a:p>
            <a:pPr marL="465138" indent="-465138" algn="l" eaLnBrk="1" hangingPunct="1"/>
            <a:r>
              <a:rPr lang="en-US" sz="4000" b="1" u="sng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F. Tính kinh điển và bản văn</a:t>
            </a:r>
            <a:endParaRPr lang="en-US" sz="4000" b="1" u="sng">
              <a:solidFill>
                <a:schemeClr val="tx2"/>
              </a:solidFill>
              <a:latin typeface="Arial" charset="0"/>
              <a:ea typeface="ＭＳ Ｐゴシック" charset="0"/>
              <a:cs typeface="Times New Roman" charset="0"/>
            </a:endParaRPr>
          </a:p>
          <a:p>
            <a:pPr marL="465138" indent="-465138" algn="just" eaLnBrk="1" hangingPunct="1"/>
            <a:r>
              <a:rPr lang="en-US" sz="2400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·	Không có những vấn đề nghiệm trọng về tính kinh điển và bản văn</a:t>
            </a:r>
          </a:p>
          <a:p>
            <a:pPr marL="465138" indent="-465138" algn="just" eaLnBrk="1" hangingPunct="1"/>
            <a:r>
              <a:rPr lang="en-US" sz="2400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·  LXX, Peshitta, và Latin Vulgate chỉ khác rất ít với bản MT và các bản khác. </a:t>
            </a:r>
          </a:p>
          <a:p>
            <a:pPr marL="465138" indent="-465138" algn="just" eaLnBrk="1" hangingPunct="1"/>
            <a:r>
              <a:rPr lang="en-US" sz="2400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·	Hiện nay tìm thấy bốn phần của sách Giô-ên từ Wadi Murabba'at ủng hộ cho bản MT. </a:t>
            </a:r>
          </a:p>
          <a:p>
            <a:pPr marL="465138" indent="-465138" algn="just" eaLnBrk="1" hangingPunct="1"/>
            <a:r>
              <a:rPr lang="en-US" sz="2400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·	Bản LXX thêm vào rất ít (1:5, 8, 18; 2:12; 3:1). </a:t>
            </a:r>
          </a:p>
          <a:p>
            <a:pPr marL="465138" indent="-465138" algn="just" eaLnBrk="1" hangingPunct="1"/>
            <a:r>
              <a:rPr lang="en-US" sz="2400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·	Có vài chỗ trong bản MT cho là bị hư (1:7, 17-18; 2:11; 3:11).</a:t>
            </a:r>
            <a:endParaRPr lang="en-US" sz="240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b="1" u="sng">
                <a:latin typeface="Times New Roman" charset="0"/>
                <a:ea typeface="ＭＳ Ｐゴシック" charset="0"/>
                <a:cs typeface="ＭＳ Ｐゴシック" charset="0"/>
              </a:rPr>
              <a:t>G.	Tính thống nhất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693025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Nghi ngờ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B. Duhm, "Anmerkungen zu den zwolf Propheten," ZAW 31 (1911): 1-43, 184-88 cho rằng chỉ có phần không mang tính khải thị trong chương 1 và 2 .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Những người khác như </a:t>
            </a:r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Bewer đồng ý, ủng hộ phần không mang tính khải thị của chương </a:t>
            </a:r>
            <a:r>
              <a:rPr lang="en-US">
                <a:latin typeface="Times New Roman" charset="0"/>
                <a:ea typeface="ＭＳ Ｐゴシック" charset="0"/>
              </a:rPr>
              <a:t>1 và 2, cùng với 2:28-31a, 3:2a; và3:9-14a.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Ủng hộ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Tuy nhiên, nhiều học giả gần đây(Allen, Chary, Kapelrud, Keller, Myers, Rudolph, Stuart, Thompson, Weiser, Wolff) cho rằng sách chỉ có một tác giả duy nhất.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Tuy nhiên, có những phần nhỏ được thêm vào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Scroll Frag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3" r="33783"/>
          <a:stretch>
            <a:fillRect/>
          </a:stretch>
        </p:blipFill>
        <p:spPr>
          <a:xfrm>
            <a:off x="685800" y="1143000"/>
            <a:ext cx="4311650" cy="5715000"/>
          </a:xfrm>
          <a:noFill/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>
                <a:latin typeface="Times New Roman" charset="0"/>
                <a:ea typeface="ＭＳ Ｐゴシック" charset="0"/>
                <a:cs typeface="ＭＳ Ｐゴシック" charset="0"/>
              </a:rPr>
              <a:t>Không chấp nhận tính thống nhất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06988" y="1752600"/>
            <a:ext cx="3808412" cy="4113213"/>
          </a:xfrm>
        </p:spPr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Ủng hộ những khác biệt về mặt văn chương</a:t>
            </a:r>
          </a:p>
          <a:p>
            <a:pPr eaLnBrk="1" hangingPunct="1">
              <a:buFontTx/>
              <a:buNone/>
            </a:pPr>
            <a:endParaRPr lang="en-US" sz="36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Khác biệt về tư tưởng hoặc quan điểm</a:t>
            </a:r>
          </a:p>
        </p:txBody>
      </p:sp>
      <p:sp>
        <p:nvSpPr>
          <p:cNvPr id="49156" name="Rectangle 8"/>
          <p:cNvSpPr>
            <a:spLocks noChangeArrowheads="1"/>
          </p:cNvSpPr>
          <p:nvPr/>
        </p:nvSpPr>
        <p:spPr bwMode="auto">
          <a:xfrm>
            <a:off x="4267200" y="5029200"/>
            <a:ext cx="7620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4648200" y="3200400"/>
            <a:ext cx="3810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4114800" y="1371600"/>
            <a:ext cx="9144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Rectangle 11"/>
          <p:cNvSpPr>
            <a:spLocks noChangeArrowheads="1"/>
          </p:cNvSpPr>
          <p:nvPr/>
        </p:nvSpPr>
        <p:spPr bwMode="auto">
          <a:xfrm>
            <a:off x="4343400" y="2133600"/>
            <a:ext cx="307975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Rectangle 12"/>
          <p:cNvSpPr>
            <a:spLocks noChangeArrowheads="1"/>
          </p:cNvSpPr>
          <p:nvPr/>
        </p:nvSpPr>
        <p:spPr bwMode="auto">
          <a:xfrm>
            <a:off x="2057400" y="1143000"/>
            <a:ext cx="2971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Rectangle 13"/>
          <p:cNvSpPr>
            <a:spLocks noChangeArrowheads="1"/>
          </p:cNvSpPr>
          <p:nvPr/>
        </p:nvSpPr>
        <p:spPr bwMode="auto">
          <a:xfrm>
            <a:off x="2895600" y="6477000"/>
            <a:ext cx="2133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Rectangle 18"/>
          <p:cNvSpPr>
            <a:spLocks noChangeArrowheads="1"/>
          </p:cNvSpPr>
          <p:nvPr/>
        </p:nvSpPr>
        <p:spPr bwMode="auto">
          <a:xfrm>
            <a:off x="4495800" y="4495800"/>
            <a:ext cx="3810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Text Box 19"/>
          <p:cNvSpPr txBox="1">
            <a:spLocks noChangeArrowheads="1"/>
          </p:cNvSpPr>
          <p:nvPr/>
        </p:nvSpPr>
        <p:spPr bwMode="auto">
          <a:xfrm>
            <a:off x="2971800" y="5486400"/>
            <a:ext cx="1524000" cy="1077913"/>
          </a:xfrm>
          <a:prstGeom prst="rect">
            <a:avLst/>
          </a:prstGeom>
          <a:solidFill>
            <a:srgbClr val="A50021"/>
          </a:solidFill>
          <a:ln w="9525">
            <a:solidFill>
              <a:srgbClr val="F0EFE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  <a:latin typeface="Times New Roman" charset="0"/>
              </a:rPr>
              <a:t>Một Giô-ên?</a:t>
            </a:r>
          </a:p>
        </p:txBody>
      </p:sp>
      <p:sp>
        <p:nvSpPr>
          <p:cNvPr id="49164" name="Text Box 20"/>
          <p:cNvSpPr txBox="1">
            <a:spLocks noChangeArrowheads="1"/>
          </p:cNvSpPr>
          <p:nvPr/>
        </p:nvSpPr>
        <p:spPr bwMode="auto">
          <a:xfrm>
            <a:off x="2819400" y="1752600"/>
            <a:ext cx="2057400" cy="1077913"/>
          </a:xfrm>
          <a:prstGeom prst="rect">
            <a:avLst/>
          </a:prstGeom>
          <a:solidFill>
            <a:srgbClr val="A50021"/>
          </a:solidFill>
          <a:ln w="9525">
            <a:solidFill>
              <a:srgbClr val="F0EFE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  <a:latin typeface="Times New Roman" charset="0"/>
              </a:rPr>
              <a:t>Một lời tiên tri?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381000"/>
            <a:ext cx="8358187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Tuy nhiên, </a:t>
            </a:r>
            <a:r>
              <a:rPr lang="en-US" sz="360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một cái nhìn cẩn thận cho thấy</a:t>
            </a:r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…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66888"/>
            <a:ext cx="8069263" cy="4113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Sự nhất quán về văn phong và từ ngữ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Ủng hộ cho quan điểm khác nhau không thể được chứng minh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Một chủ đề thống nhất chung: nạn cào cào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“</a:t>
            </a:r>
            <a:r>
              <a:rPr lang="en-US" altLang="ja-JP" sz="280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Ngày của Đức Giê-hô-va," thay vì xem như thuộc về một người khác viết, như một sự việc lịch sử kết hợp với bài học thuộc linh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Tất cả những bản thảo tiếng Hê-bơ-rơ hiện còn và những cổ bản đều chứng thực cho tính thống nhất của sách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6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6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458200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3162300" y="3238500"/>
            <a:ext cx="7086600" cy="609600"/>
          </a:xfrm>
        </p:spPr>
        <p:txBody>
          <a:bodyPr/>
          <a:lstStyle/>
          <a:p>
            <a:pPr algn="ctr" eaLnBrk="1" hangingPunct="1"/>
            <a:r>
              <a:rPr lang="en-US" sz="3600">
                <a:solidFill>
                  <a:srgbClr val="FFFF99"/>
                </a:solidFill>
                <a:latin typeface="Arial" charset="0"/>
                <a:ea typeface="ＭＳ Ｐゴシック" charset="0"/>
                <a:cs typeface="ＭＳ Ｐゴシック" charset="0"/>
              </a:rPr>
              <a:t>Thuật ngữ lai thế học</a:t>
            </a:r>
          </a:p>
        </p:txBody>
      </p:sp>
      <p:sp>
        <p:nvSpPr>
          <p:cNvPr id="583686" name="Rectangle 6"/>
          <p:cNvSpPr>
            <a:spLocks noChangeArrowheads="1"/>
          </p:cNvSpPr>
          <p:nvPr/>
        </p:nvSpPr>
        <p:spPr bwMode="auto">
          <a:xfrm>
            <a:off x="685800" y="0"/>
            <a:ext cx="8458200" cy="6858000"/>
          </a:xfrm>
          <a:prstGeom prst="rect">
            <a:avLst/>
          </a:prstGeom>
          <a:gradFill rotWithShape="0">
            <a:gsLst>
              <a:gs pos="0">
                <a:schemeClr val="tx1">
                  <a:alpha val="67000"/>
                </a:schemeClr>
              </a:gs>
              <a:gs pos="100000">
                <a:schemeClr val="tx1">
                  <a:gamma/>
                  <a:shade val="20392"/>
                  <a:invGamma/>
                  <a:alpha val="6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762000" y="381000"/>
            <a:ext cx="8382000" cy="57038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35000" indent="-635000" eaLnBrk="1" hangingPunct="1">
              <a:buFont typeface="Times New Roman" charset="0"/>
              <a:buAutoNum type="arabicPeriod"/>
              <a:tabLst>
                <a:tab pos="1257300" algn="l"/>
              </a:tabLst>
              <a:defRPr/>
            </a:pPr>
            <a:r>
              <a:rPr kumimoji="1" lang="en-US" sz="2800" b="1">
                <a:solidFill>
                  <a:srgbClr val="FFFFFF"/>
                </a:solidFill>
                <a:cs typeface="Times New Roman" charset="0"/>
              </a:rPr>
              <a:t>Sự thánh hóa…công bố (1:14; 3:9)</a:t>
            </a:r>
          </a:p>
          <a:p>
            <a:pPr marL="635000" indent="-635000">
              <a:buFont typeface="Times New Roman" charset="0"/>
              <a:buAutoNum type="arabicPeriod"/>
              <a:tabLst>
                <a:tab pos="1257300" algn="l"/>
              </a:tabLst>
              <a:defRPr/>
            </a:pPr>
            <a:r>
              <a:rPr kumimoji="1" lang="en-US" sz="2800" b="1">
                <a:solidFill>
                  <a:srgbClr val="FFFFFF"/>
                </a:solidFill>
                <a:cs typeface="Times New Roman" charset="0"/>
              </a:rPr>
              <a:t>Vì ngày của ĐGHV rất gần (1:15; 2:12; 3:14)</a:t>
            </a:r>
          </a:p>
          <a:p>
            <a:pPr marL="635000" indent="-635000">
              <a:buFont typeface="Times New Roman" charset="0"/>
              <a:buAutoNum type="arabicPeriod"/>
              <a:tabLst>
                <a:tab pos="1257300" algn="l"/>
              </a:tabLst>
              <a:defRPr/>
            </a:pPr>
            <a:r>
              <a:rPr kumimoji="1" lang="en-US" sz="2800" b="1">
                <a:solidFill>
                  <a:srgbClr val="FFFFFF"/>
                </a:solidFill>
                <a:cs typeface="Times New Roman" charset="0"/>
              </a:rPr>
              <a:t>Ngày của Yahweh đến (2:1; 2:31)</a:t>
            </a:r>
          </a:p>
          <a:p>
            <a:pPr marL="635000" indent="-635000">
              <a:buFont typeface="Times New Roman" charset="0"/>
              <a:buAutoNum type="arabicPeriod"/>
              <a:tabLst>
                <a:tab pos="1257300" algn="l"/>
              </a:tabLst>
              <a:defRPr/>
            </a:pPr>
            <a:r>
              <a:rPr kumimoji="1" lang="en-US" sz="2800" b="1">
                <a:solidFill>
                  <a:srgbClr val="FFFFFF"/>
                </a:solidFill>
                <a:cs typeface="Times New Roman" charset="0"/>
              </a:rPr>
              <a:t>Sự tối tăm (2:2; 2:31)</a:t>
            </a:r>
          </a:p>
          <a:p>
            <a:pPr marL="635000" indent="-635000">
              <a:buFont typeface="Times New Roman" charset="0"/>
              <a:buAutoNum type="arabicPeriod"/>
              <a:tabLst>
                <a:tab pos="1257300" algn="l"/>
              </a:tabLst>
              <a:defRPr/>
            </a:pPr>
            <a:r>
              <a:rPr kumimoji="1" lang="en-US" sz="2800" b="1">
                <a:solidFill>
                  <a:srgbClr val="FFFFFF"/>
                </a:solidFill>
                <a:cs typeface="Times New Roman" charset="0"/>
              </a:rPr>
              <a:t>Thoát khỏi (2:3; 2:32)</a:t>
            </a:r>
          </a:p>
          <a:p>
            <a:pPr marL="635000" indent="-635000">
              <a:buFont typeface="Times New Roman" charset="0"/>
              <a:buAutoNum type="arabicPeriod"/>
              <a:tabLst>
                <a:tab pos="1257300" algn="l"/>
              </a:tabLst>
              <a:defRPr/>
            </a:pPr>
            <a:r>
              <a:rPr kumimoji="1" lang="en-US" sz="2800" b="1">
                <a:solidFill>
                  <a:srgbClr val="FFFFFF"/>
                </a:solidFill>
                <a:cs typeface="Times New Roman" charset="0"/>
              </a:rPr>
              <a:t>Trời đất rúng động (2:10; 3:16)</a:t>
            </a:r>
          </a:p>
          <a:p>
            <a:pPr marL="635000" indent="-635000">
              <a:buFont typeface="Times New Roman" charset="0"/>
              <a:buAutoNum type="arabicPeriod"/>
              <a:tabLst>
                <a:tab pos="1257300" algn="l"/>
              </a:tabLst>
              <a:defRPr/>
            </a:pPr>
            <a:r>
              <a:rPr kumimoji="1" lang="en-US" sz="2800" b="1">
                <a:solidFill>
                  <a:srgbClr val="FFFFFF"/>
                </a:solidFill>
                <a:cs typeface="Times New Roman" charset="0"/>
              </a:rPr>
              <a:t>Mặt trời, mặt trăng và các ngôi sao tối tăm (2:10; 3:15)</a:t>
            </a:r>
          </a:p>
          <a:p>
            <a:pPr marL="635000" indent="-635000">
              <a:buFont typeface="Times New Roman" charset="0"/>
              <a:buAutoNum type="arabicPeriod"/>
              <a:tabLst>
                <a:tab pos="1257300" algn="l"/>
              </a:tabLst>
              <a:defRPr/>
            </a:pPr>
            <a:r>
              <a:rPr kumimoji="1" lang="en-US" sz="2800" b="1">
                <a:solidFill>
                  <a:srgbClr val="FFFFFF"/>
                </a:solidFill>
                <a:cs typeface="Times New Roman" charset="0"/>
              </a:rPr>
              <a:t>Yahweh thốt ra lời của Ngài (2:11; 3:16)</a:t>
            </a:r>
          </a:p>
          <a:p>
            <a:pPr marL="635000" indent="-635000">
              <a:buFont typeface="Times New Roman" charset="0"/>
              <a:buAutoNum type="arabicPeriod"/>
              <a:tabLst>
                <a:tab pos="1257300" algn="l"/>
              </a:tabLst>
              <a:defRPr/>
            </a:pPr>
            <a:r>
              <a:rPr kumimoji="1" lang="en-US" sz="2800" b="1">
                <a:solidFill>
                  <a:srgbClr val="FFFFFF"/>
                </a:solidFill>
                <a:cs typeface="Times New Roman" charset="0"/>
              </a:rPr>
              <a:t>Ngày của Yahweh, lớn và đáng sợ (2:11; 2:31)</a:t>
            </a:r>
          </a:p>
          <a:p>
            <a:pPr marL="635000" indent="-635000">
              <a:buFont typeface="Times New Roman" charset="0"/>
              <a:buAutoNum type="arabicPeriod"/>
              <a:tabLst>
                <a:tab pos="1257300" algn="l"/>
              </a:tabLst>
              <a:defRPr/>
            </a:pPr>
            <a:r>
              <a:rPr kumimoji="1" lang="en-US" sz="2800" b="1">
                <a:solidFill>
                  <a:srgbClr val="FFFFFF"/>
                </a:solidFill>
                <a:cs typeface="Times New Roman" charset="0"/>
              </a:rPr>
              <a:t>Tập hợp (2:16; 3:2)</a:t>
            </a:r>
          </a:p>
          <a:p>
            <a:pPr marL="635000" indent="-635000">
              <a:buFont typeface="Times New Roman" charset="0"/>
              <a:buAutoNum type="arabicPeriod"/>
              <a:tabLst>
                <a:tab pos="1257300" algn="l"/>
              </a:tabLst>
              <a:defRPr/>
            </a:pPr>
            <a:r>
              <a:rPr kumimoji="1" lang="en-US" sz="2800" b="1">
                <a:solidFill>
                  <a:srgbClr val="FFFFFF"/>
                </a:solidFill>
                <a:cs typeface="Times New Roman" charset="0"/>
              </a:rPr>
              <a:t>Dân ta và sản nghiệp ta (2:17; 3:2)</a:t>
            </a:r>
            <a:r>
              <a:rPr kumimoji="1" lang="en-US" sz="3200" b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endParaRPr kumimoji="1" lang="en-US" sz="3200" b="1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3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3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3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3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3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6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6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6" grpId="0" animBg="1"/>
      <p:bldP spid="583684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Times New Roman" charset="0"/>
              </a:rPr>
              <a:t>III.  Giô-ên trong Tân Ước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766888"/>
            <a:ext cx="4271962" cy="4252912"/>
          </a:xfrm>
        </p:spPr>
        <p:txBody>
          <a:bodyPr/>
          <a:lstStyle/>
          <a:p>
            <a:pPr eaLnBrk="1" hangingPunct="1"/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Tất cả dân Chúa sẽ là tiên tri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 — đây có phải là điều Giô-ên nói không?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Tất cả mọi người sẽ được tự do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Kêu cầu danh Chúa</a:t>
            </a:r>
          </a:p>
        </p:txBody>
      </p:sp>
      <p:pic>
        <p:nvPicPr>
          <p:cNvPr id="53251" name="Picture 5" descr="locust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209800"/>
            <a:ext cx="3733800" cy="3733800"/>
          </a:xfrm>
        </p:spPr>
      </p:pic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6165850" y="5980113"/>
            <a:ext cx="198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The locust stretch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 descr="locust_canary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0"/>
            <a:ext cx="34020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4724400" cy="2209800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IV. Những vấn đề</a:t>
            </a:r>
            <a:br>
              <a:rPr lang="en-US" sz="32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5 Những quan điểm về sự ứng nghiệm Giô-ên 2:28-32</a:t>
            </a:r>
            <a:endParaRPr lang="en-US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4388"/>
            <a:ext cx="8077200" cy="357981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Kết thúc tại lễ Ngũ tuần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Ứng nghiệm tại lễ Ngũ tuần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Chưa ứng nghiệm hoặc quan điểm lai thế học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Quan điểm ứng nghiệm tiêu biểu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Quan điểm tiếp tục ứng nghiệm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Locust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0"/>
            <a:ext cx="47704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3581400" cy="1447800"/>
          </a:xfrm>
        </p:spPr>
        <p:txBody>
          <a:bodyPr/>
          <a:lstStyle/>
          <a:p>
            <a:pPr algn="r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V.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Giá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trị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thần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học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8458200" cy="4267200"/>
          </a:xfrm>
        </p:spPr>
        <p:txBody>
          <a:bodyPr/>
          <a:lstStyle/>
          <a:p>
            <a:pPr eaLnBrk="1" hangingPunct="1"/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Lưu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ý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của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Đức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 err="1" smtClean="0">
                <a:latin typeface="Arial" charset="0"/>
                <a:ea typeface="ＭＳ Ｐゴシック" charset="0"/>
                <a:cs typeface="ＭＳ Ｐゴシック" charset="0"/>
              </a:rPr>
              <a:t>Chúa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Trời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Thờ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phượng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Sự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đoán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phạt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Lai 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thế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học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6000" dirty="0">
                <a:latin typeface="Arial" charset="0"/>
                <a:ea typeface="ＭＳ Ｐゴシック" charset="0"/>
                <a:cs typeface="ＭＳ Ｐゴシック" charset="0"/>
              </a:rPr>
              <a:t>NGÀY CỦA ĐGHV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II. Cấu trúc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769225" cy="41132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A. </a:t>
            </a:r>
            <a:r>
              <a:rPr lang="en-US" b="1">
                <a:latin typeface="Times New Roman" charset="0"/>
                <a:ea typeface="ＭＳ Ｐゴシック" charset="0"/>
                <a:cs typeface="Times New Roman" charset="0"/>
              </a:rPr>
              <a:t>Williamson</a:t>
            </a:r>
            <a:r>
              <a:rPr lang="ja-JP" altLang="en-US" b="1">
                <a:latin typeface="Times New Roman" charset="0"/>
                <a:ea typeface="ＭＳ Ｐゴシック" charset="0"/>
                <a:cs typeface="Times New Roman" charset="0"/>
              </a:rPr>
              <a:t>’</a:t>
            </a:r>
            <a:r>
              <a:rPr lang="en-US" altLang="ja-JP" b="1">
                <a:latin typeface="Times New Roman" charset="0"/>
                <a:ea typeface="ＭＳ Ｐゴシック" charset="0"/>
                <a:cs typeface="Times New Roman" charset="0"/>
              </a:rPr>
              <a:t>s tabular revision of Allen</a:t>
            </a:r>
            <a:r>
              <a:rPr lang="ja-JP" altLang="en-US" b="1">
                <a:latin typeface="Times New Roman" charset="0"/>
                <a:ea typeface="ＭＳ Ｐゴシック" charset="0"/>
                <a:cs typeface="Times New Roman" charset="0"/>
              </a:rPr>
              <a:t>’</a:t>
            </a:r>
            <a:r>
              <a:rPr lang="en-US" altLang="ja-JP" b="1">
                <a:latin typeface="Times New Roman" charset="0"/>
                <a:ea typeface="ＭＳ Ｐゴシック" charset="0"/>
                <a:cs typeface="Times New Roman" charset="0"/>
              </a:rPr>
              <a:t>s analysis </a:t>
            </a:r>
          </a:p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 </a:t>
            </a:r>
          </a:p>
          <a:p>
            <a:pPr eaLnBrk="1" hangingPunct="1">
              <a:buFontTx/>
              <a:buNone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1676400" y="2438400"/>
            <a:ext cx="51816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pPr eaLnBrk="1" hangingPunct="1"/>
            <a:r>
              <a:rPr kumimoji="1" lang="en-US" sz="2400" b="1">
                <a:cs typeface="Times New Roman" charset="0"/>
              </a:rPr>
              <a:t>Phần I. 1:2-2:17</a:t>
            </a:r>
            <a:endParaRPr kumimoji="1" lang="en-US" sz="2400">
              <a:cs typeface="Times New Roman" charset="0"/>
            </a:endParaRPr>
          </a:p>
          <a:p>
            <a:r>
              <a:rPr kumimoji="1" lang="en-US" sz="2400" b="1">
                <a:cs typeface="Times New Roman" charset="0"/>
              </a:rPr>
              <a:t>	A. 1:2-20</a:t>
            </a:r>
          </a:p>
          <a:p>
            <a:r>
              <a:rPr kumimoji="1" lang="en-US" sz="2400" b="1">
                <a:cs typeface="Times New Roman" charset="0"/>
              </a:rPr>
              <a:t>	B. 2:1-17</a:t>
            </a:r>
            <a:endParaRPr kumimoji="1" lang="en-US" sz="2400"/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1600200" y="4189413"/>
            <a:ext cx="65532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sz="2400" b="1">
                <a:cs typeface="Times New Roman" charset="0"/>
              </a:rPr>
              <a:t>Phần II. 2:18-3:21</a:t>
            </a:r>
            <a:endParaRPr kumimoji="1" lang="en-US" sz="2400">
              <a:cs typeface="Times New Roman" charset="0"/>
            </a:endParaRPr>
          </a:p>
          <a:p>
            <a:r>
              <a:rPr kumimoji="1" lang="en-US" sz="2400" b="1">
                <a:cs typeface="Times New Roman" charset="0"/>
              </a:rPr>
              <a:t>          A. 2:18-32</a:t>
            </a:r>
          </a:p>
          <a:p>
            <a:r>
              <a:rPr kumimoji="1" lang="en-US" sz="2400" b="1">
                <a:cs typeface="Times New Roman" charset="0"/>
              </a:rPr>
              <a:t>	B. 3:1-21</a:t>
            </a:r>
            <a:r>
              <a:rPr kumimoji="1" lang="en-US" sz="2800" b="1">
                <a:latin typeface="Times New Roman" charset="0"/>
                <a:cs typeface="Times New Roman" charset="0"/>
              </a:rPr>
              <a:t> </a:t>
            </a:r>
            <a:endParaRPr kumimoji="1" lang="en-US" sz="2800">
              <a:latin typeface="Times New Roman" charset="0"/>
            </a:endParaRPr>
          </a:p>
        </p:txBody>
      </p:sp>
      <p:sp>
        <p:nvSpPr>
          <p:cNvPr id="56325" name="AutoShape 6"/>
          <p:cNvSpPr>
            <a:spLocks/>
          </p:cNvSpPr>
          <p:nvPr/>
        </p:nvSpPr>
        <p:spPr bwMode="auto">
          <a:xfrm>
            <a:off x="4343400" y="2895600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AutoShape 7"/>
          <p:cNvSpPr>
            <a:spLocks/>
          </p:cNvSpPr>
          <p:nvPr/>
        </p:nvSpPr>
        <p:spPr bwMode="auto">
          <a:xfrm>
            <a:off x="4343400" y="4724400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Text Box 8"/>
          <p:cNvSpPr txBox="1">
            <a:spLocks noChangeArrowheads="1"/>
          </p:cNvSpPr>
          <p:nvPr/>
        </p:nvSpPr>
        <p:spPr bwMode="auto">
          <a:xfrm>
            <a:off x="4800600" y="4953000"/>
            <a:ext cx="207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charset="0"/>
              </a:rPr>
              <a:t>SONG SONG</a:t>
            </a:r>
          </a:p>
        </p:txBody>
      </p:sp>
      <p:sp>
        <p:nvSpPr>
          <p:cNvPr id="56328" name="Text Box 9"/>
          <p:cNvSpPr txBox="1">
            <a:spLocks noChangeArrowheads="1"/>
          </p:cNvSpPr>
          <p:nvPr/>
        </p:nvSpPr>
        <p:spPr bwMode="auto">
          <a:xfrm>
            <a:off x="4800600" y="3124200"/>
            <a:ext cx="207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charset="0"/>
              </a:rPr>
              <a:t>SONG SONG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locu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0" cy="7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609600"/>
            <a:ext cx="8770938" cy="1163638"/>
          </a:xfrm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Times New Roman" charset="0"/>
              </a:rPr>
              <a:t>C.  </a:t>
            </a:r>
            <a:r>
              <a:rPr lang="en-US"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Times New Roman" charset="0"/>
              </a:rPr>
              <a:t>Những liên hệ về mặt cấu trúc </a:t>
            </a:r>
            <a:r>
              <a:rPr lang="en-US" sz="32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Times New Roman" charset="0"/>
              </a:rPr>
              <a:t>(Finley)</a:t>
            </a:r>
            <a:r>
              <a:rPr lang="en-US" sz="36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Times New Roman" charset="0"/>
              </a:rPr>
              <a:t/>
            </a:r>
            <a:br>
              <a:rPr lang="en-US" sz="36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Times New Roman" charset="0"/>
              </a:rPr>
            </a:br>
            <a:endParaRPr lang="en-US" sz="3600" b="1">
              <a:solidFill>
                <a:schemeClr val="bg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10591800" cy="4343400"/>
          </a:xfrm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600" b="1">
                <a:solidFill>
                  <a:schemeClr val="bg1"/>
                </a:solidFill>
                <a:latin typeface="Arial" charset="0"/>
                <a:ea typeface="ＭＳ Ｐゴシック" charset="0"/>
                <a:cs typeface="Times New Roman" charset="0"/>
              </a:rPr>
              <a:t>Kêu gọi ăn năn (1:2-14)// Ân tứ ĐTL (2:28-29)</a:t>
            </a:r>
            <a:endParaRPr lang="en-US" sz="26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600" b="1">
                <a:solidFill>
                  <a:schemeClr val="bg1"/>
                </a:solidFill>
                <a:latin typeface="Arial" charset="0"/>
                <a:ea typeface="ＭＳ Ｐゴシック" charset="0"/>
                <a:cs typeface="Times New Roman" charset="0"/>
              </a:rPr>
              <a:t>Ngày của Chúa (1:15-2:2a) // Ngày của Chúa (2:28-32)</a:t>
            </a:r>
          </a:p>
          <a:p>
            <a:pPr algn="ctr" eaLnBrk="1" hangingPunct="1">
              <a:buFontTx/>
              <a:buNone/>
              <a:defRPr/>
            </a:pPr>
            <a:r>
              <a:rPr lang="en-US" sz="2600" b="1">
                <a:solidFill>
                  <a:schemeClr val="bg1"/>
                </a:solidFill>
                <a:latin typeface="Arial" charset="0"/>
                <a:ea typeface="ＭＳ Ｐゴシック" charset="0"/>
                <a:cs typeface="Times New Roman" charset="0"/>
              </a:rPr>
              <a:t>Quân đội của Chúa (2:2b-11)// Quân đội quốc gia (3:1-3)</a:t>
            </a:r>
            <a:r>
              <a:rPr lang="en-US" sz="2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n-US" sz="2600" b="1">
                <a:solidFill>
                  <a:schemeClr val="bg1"/>
                </a:solidFill>
                <a:latin typeface="Arial" charset="0"/>
                <a:ea typeface="ＭＳ Ｐゴシック" charset="0"/>
                <a:cs typeface="Times New Roman" charset="0"/>
              </a:rPr>
              <a:t>Tình thương giao ước của Đức Chúa Trời (2:12-14)// Mối quan tâm giao ước của Đức Chúa Trời (3:4-8)</a:t>
            </a:r>
            <a:r>
              <a:rPr lang="en-US" sz="2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n-US" sz="2600" b="1">
                <a:solidFill>
                  <a:schemeClr val="bg1"/>
                </a:solidFill>
                <a:latin typeface="Arial" charset="0"/>
                <a:ea typeface="ＭＳ Ｐゴシック" charset="0"/>
                <a:cs typeface="Times New Roman" charset="0"/>
              </a:rPr>
              <a:t>Kêu gọi  (2:15-17) // Kêu gọi cuộc thánh chiến (3:9-11)</a:t>
            </a:r>
          </a:p>
          <a:p>
            <a:pPr algn="ctr" eaLnBrk="1" hangingPunct="1">
              <a:buFontTx/>
              <a:buNone/>
              <a:defRPr/>
            </a:pPr>
            <a:r>
              <a:rPr lang="en-US" sz="2600" b="1">
                <a:solidFill>
                  <a:schemeClr val="bg1"/>
                </a:solidFill>
                <a:latin typeface="Arial" charset="0"/>
                <a:ea typeface="ＭＳ Ｐゴシック" charset="0"/>
                <a:cs typeface="Times New Roman" charset="0"/>
              </a:rPr>
              <a:t>Đáp ứng của Chúa (2:18-20) // Đáp ứng của Chúa (3:12-17)</a:t>
            </a:r>
          </a:p>
          <a:p>
            <a:pPr algn="ctr" eaLnBrk="1" hangingPunct="1">
              <a:buFontTx/>
              <a:buNone/>
              <a:defRPr/>
            </a:pPr>
            <a:r>
              <a:rPr lang="en-US" sz="2600" b="1">
                <a:solidFill>
                  <a:schemeClr val="bg1"/>
                </a:solidFill>
                <a:latin typeface="Arial" charset="0"/>
                <a:ea typeface="ＭＳ Ｐゴシック" charset="0"/>
                <a:cs typeface="Times New Roman" charset="0"/>
              </a:rPr>
              <a:t>Phước lành mới (2:21-27) // Phước lành mới (3:18-21)</a:t>
            </a:r>
            <a:r>
              <a:rPr lang="en-US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Times New Roman" charset="0"/>
              </a:rPr>
              <a:t>	 </a:t>
            </a:r>
            <a:endParaRPr lang="en-US" b="1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chemeClr val="tx1"/>
            </a:gs>
            <a:gs pos="100000">
              <a:srgbClr val="000090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563"/>
            <a:ext cx="9144000" cy="90977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4800" b="1" dirty="0" err="1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Câu</a:t>
            </a: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800" b="1" dirty="0" err="1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Chìa</a:t>
            </a: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800" b="1" dirty="0" err="1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Khoá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294543"/>
            <a:ext cx="9144000" cy="446725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457200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“. . .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Thật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ngày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của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Đức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Giê-hô-va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là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lớn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và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đáng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khiếp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ai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có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thể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đương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lại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Đức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Giê-hô-va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phán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Bây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giờ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cũng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hãy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hết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lòng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trở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về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cùng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ta,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kiêng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ăn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khóc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lóc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và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buồn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rầu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(2:11b-12)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920006"/>
            <a:ext cx="8791222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r" defTabSz="457200">
              <a:defRPr/>
            </a:pPr>
            <a:r>
              <a:rPr lang="en-US" sz="48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Giô-</a:t>
            </a:r>
            <a:r>
              <a:rPr lang="en-US" sz="4800" b="1" dirty="0" err="1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ên</a:t>
            </a:r>
            <a:endParaRPr lang="en-US" sz="4800" b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8391525" y="65088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  <a:latin typeface="Arial"/>
                <a:cs typeface="Arial"/>
              </a:rPr>
              <a:t>575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D. Dàn ý 1 (Patterson)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2800" indent="-812800" eaLnBrk="1" hangingPunct="1">
              <a:buFontTx/>
              <a:buAutoNum type="romanUcPeriod"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Những chỉ dẫn hiện tại của Giô-ên: dựa trên thảm họa cào cào (1:1-2:27)</a:t>
            </a:r>
          </a:p>
          <a:p>
            <a:pPr marL="812800" indent="-812800" eaLnBrk="1" hangingPunct="1">
              <a:buFontTx/>
              <a:buNone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marL="812800" indent="-812800"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II. Chủ định tương lai của Đức Chúa Trời: Chương trình lai thế (2:28-3:21)</a:t>
            </a: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  <a:p>
            <a:pPr marL="812800" indent="-812800" eaLnBrk="1" hangingPunct="1">
              <a:buFontTx/>
              <a:buNone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E. Dàn ý 2 (McComiskey)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2800" indent="-812800" eaLnBrk="1" hangingPunct="1">
              <a:buFontTx/>
              <a:buAutoNum type="romanUcPeriod"/>
            </a:pPr>
            <a:r>
              <a:rPr lang="en-US" sz="2800" b="1">
                <a:latin typeface="Arial" charset="0"/>
                <a:ea typeface="ＭＳ Ｐゴシック" charset="0"/>
                <a:cs typeface="Times New Roman" charset="0"/>
              </a:rPr>
              <a:t>Tai vạ cào cào: Thảm họa tức thì (1:2-20) </a:t>
            </a:r>
          </a:p>
          <a:p>
            <a:pPr marL="812800" indent="-812800" eaLnBrk="1" hangingPunct="1">
              <a:buFontTx/>
              <a:buNone/>
            </a:pPr>
            <a:endParaRPr lang="en-US" sz="2800" b="1">
              <a:latin typeface="Arial" charset="0"/>
              <a:ea typeface="ＭＳ Ｐゴシック" charset="0"/>
              <a:cs typeface="Times New Roman" charset="0"/>
            </a:endParaRPr>
          </a:p>
          <a:p>
            <a:pPr marL="812800" indent="-812800" eaLnBrk="1" hangingPunct="1">
              <a:buFontTx/>
              <a:buNone/>
            </a:pPr>
            <a:r>
              <a:rPr lang="en-US" sz="2800" b="1">
                <a:latin typeface="Arial" charset="0"/>
                <a:ea typeface="ＭＳ Ｐゴシック" charset="0"/>
                <a:cs typeface="Times New Roman" charset="0"/>
              </a:rPr>
              <a:t>II.  Ngày của Chúa:  Thảm họa đang treo lơ lửng (2:1-17) </a:t>
            </a:r>
          </a:p>
          <a:p>
            <a:pPr marL="812800" indent="-812800" eaLnBrk="1" hangingPunct="1">
              <a:buFontTx/>
              <a:buNone/>
            </a:pPr>
            <a:endParaRPr lang="en-US" sz="2800" b="1">
              <a:latin typeface="Arial" charset="0"/>
              <a:ea typeface="ＭＳ Ｐゴシック" charset="0"/>
              <a:cs typeface="Times New Roman" charset="0"/>
            </a:endParaRPr>
          </a:p>
          <a:p>
            <a:pPr marL="812800" indent="-812800" eaLnBrk="1" hangingPunct="1">
              <a:buFontTx/>
              <a:buNone/>
            </a:pPr>
            <a:r>
              <a:rPr lang="en-US" sz="2800" b="1">
                <a:latin typeface="Arial" charset="0"/>
                <a:ea typeface="ＭＳ Ｐゴシック" charset="0"/>
                <a:cs typeface="Times New Roman" charset="0"/>
              </a:rPr>
              <a:t>III.  Trả lời của Chúa (2:18-3:21)</a:t>
            </a: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Dàn ý 3 (Finley)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8153400" cy="4113213"/>
          </a:xfrm>
        </p:spPr>
        <p:txBody>
          <a:bodyPr/>
          <a:lstStyle/>
          <a:p>
            <a:pPr marL="812800" indent="-812800" eaLnBrk="1" hangingPunct="1">
              <a:buFontTx/>
              <a:buAutoNum type="romanUcPeriod"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Cào cào trong xứ (1:1-14)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812800" indent="-812800" eaLnBrk="1" hangingPunct="1">
              <a:buFontTx/>
              <a:buAutoNum type="romanUcPeriod"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Đoán phạt trong xứ (1:15-2:11)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812800" indent="-812800" eaLnBrk="1" hangingPunct="1">
              <a:buFontTx/>
              <a:buAutoNum type="romanUcPeriod"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Thương xót trong xứ (2:12-27)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812800" indent="-812800" eaLnBrk="1" hangingPunct="1">
              <a:buFontTx/>
              <a:buAutoNum type="romanUcPeriod"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Dấu lạ trên đất (2:28-32)</a:t>
            </a:r>
          </a:p>
          <a:p>
            <a:pPr marL="812800" indent="-812800"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V.    Đoán phạt trên đất (3:1-21)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5" descr="locust2-L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r="9929"/>
          <a:stretch>
            <a:fillRect/>
          </a:stretch>
        </p:blipFill>
        <p:spPr>
          <a:xfrm>
            <a:off x="0" y="0"/>
            <a:ext cx="9144000" cy="6900863"/>
          </a:xfrm>
        </p:spPr>
      </p:pic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VI.</a:t>
            </a:r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Áp dụng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576888"/>
            <a:ext cx="8763000" cy="1281112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muốn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Đức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Chúa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Trời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đánh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mọi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việc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trước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khi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năn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? (Huang Sabin)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143000"/>
            <a:ext cx="8763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u="sng" dirty="0" err="1" smtClean="0">
                <a:solidFill>
                  <a:schemeClr val="bg1"/>
                </a:solidFill>
              </a:rPr>
              <a:t>Câu</a:t>
            </a:r>
            <a:r>
              <a:rPr lang="en-US" sz="3200" b="1" u="sng" dirty="0" smtClean="0">
                <a:solidFill>
                  <a:schemeClr val="bg1"/>
                </a:solidFill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</a:rPr>
              <a:t>tóm</a:t>
            </a:r>
            <a:r>
              <a:rPr lang="en-US" sz="3200" b="1" u="sng" dirty="0" smtClean="0">
                <a:solidFill>
                  <a:schemeClr val="bg1"/>
                </a:solidFill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</a:rPr>
              <a:t>tắt</a:t>
            </a:r>
            <a:r>
              <a:rPr lang="en-US" sz="3200" b="1" dirty="0" smtClean="0">
                <a:solidFill>
                  <a:schemeClr val="bg1"/>
                </a:solidFill>
              </a:rPr>
              <a:t>: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chemeClr val="bg1"/>
                </a:solidFill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sự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đoán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phạt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hiện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thời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cho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Giu-đa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bởi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cào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cào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hẳn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sẽ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khiến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dân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sự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ăn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năn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khi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ngày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kinh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khiếp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hơn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Chúa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sẽ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đến</a:t>
            </a:r>
            <a:r>
              <a:rPr lang="en-US" sz="3200" b="1" dirty="0" smtClean="0">
                <a:solidFill>
                  <a:schemeClr val="bg1"/>
                </a:solidFill>
              </a:rPr>
              <a:t> qua </a:t>
            </a:r>
            <a:r>
              <a:rPr lang="en-US" sz="3200" b="1" dirty="0" err="1" smtClean="0">
                <a:solidFill>
                  <a:schemeClr val="bg1"/>
                </a:solidFill>
              </a:rPr>
              <a:t>sự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xâm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lược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</a:rPr>
              <a:t> Ba-by-</a:t>
            </a:r>
            <a:r>
              <a:rPr lang="en-US" sz="3200" b="1" dirty="0" err="1" smtClean="0">
                <a:solidFill>
                  <a:schemeClr val="bg1"/>
                </a:solidFill>
              </a:rPr>
              <a:t>lôn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tại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Ạt</a:t>
            </a:r>
            <a:r>
              <a:rPr lang="en-US" sz="3200" b="1" dirty="0" smtClean="0">
                <a:solidFill>
                  <a:schemeClr val="bg1"/>
                </a:solidFill>
              </a:rPr>
              <a:t>-ma-</a:t>
            </a:r>
            <a:r>
              <a:rPr lang="en-US" sz="3200" b="1" dirty="0" err="1" smtClean="0">
                <a:solidFill>
                  <a:schemeClr val="bg1"/>
                </a:solidFill>
              </a:rPr>
              <a:t>ghê</a:t>
            </a:r>
            <a:r>
              <a:rPr lang="en-US" sz="3200" b="1" dirty="0" smtClean="0">
                <a:solidFill>
                  <a:schemeClr val="bg1"/>
                </a:solidFill>
              </a:rPr>
              <a:t>-</a:t>
            </a:r>
            <a:r>
              <a:rPr lang="en-US" sz="3200" b="1" dirty="0" err="1" smtClean="0">
                <a:solidFill>
                  <a:schemeClr val="bg1"/>
                </a:solidFill>
              </a:rPr>
              <a:t>đôn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nhưng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Đức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Chúa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Trời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hứa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sự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tha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thứ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giải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cứu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phục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hồi</a:t>
            </a:r>
            <a:r>
              <a:rPr lang="en-US" sz="3200" b="1" dirty="0" smtClean="0">
                <a:solidFill>
                  <a:schemeClr val="bg1"/>
                </a:solidFill>
              </a:rPr>
              <a:t> qua </a:t>
            </a:r>
            <a:r>
              <a:rPr lang="en-US" sz="3200" b="1" dirty="0" err="1" smtClean="0">
                <a:solidFill>
                  <a:schemeClr val="bg1"/>
                </a:solidFill>
              </a:rPr>
              <a:t>sự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đoán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phạt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dân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tộc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61445" name="Text Box 11"/>
          <p:cNvSpPr txBox="1">
            <a:spLocks noChangeArrowheads="1"/>
          </p:cNvSpPr>
          <p:nvPr/>
        </p:nvSpPr>
        <p:spPr bwMode="auto">
          <a:xfrm>
            <a:off x="830580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576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113" cy="2522537"/>
          </a:xfrm>
        </p:spPr>
        <p:txBody>
          <a:bodyPr/>
          <a:lstStyle/>
          <a:p>
            <a:pPr algn="r">
              <a:defRPr/>
            </a:pPr>
            <a:r>
              <a:rPr lang="en-US" dirty="0" smtClean="0"/>
              <a:t>Black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/>
              <a:t>Cựu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Ước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Khảo</a:t>
            </a:r>
            <a:r>
              <a:rPr lang="en-US" sz="2800" b="1" dirty="0" smtClean="0"/>
              <a:t>—</a:t>
            </a:r>
            <a:r>
              <a:rPr lang="en-US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biblestudydownloads.com</a:t>
            </a:r>
            <a:endParaRPr lang="en-US" sz="105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1618" name="Picture 1" descr="BSD logo 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1042988" y="1100138"/>
            <a:ext cx="671195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cs typeface="Arial" charset="0"/>
              </a:rPr>
              <a:t>Tải Về Tài Liệu </a:t>
            </a:r>
          </a:p>
          <a:p>
            <a:pPr algn="ctr" eaLnBrk="1" hangingPunct="1"/>
            <a:r>
              <a:rPr lang="en-US" sz="4000" b="1">
                <a:solidFill>
                  <a:srgbClr val="FFFFFF"/>
                </a:solidFill>
                <a:cs typeface="Arial" charset="0"/>
              </a:rPr>
              <a:t>Nghiên Cứu Kinh Thánh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966" y="102580"/>
            <a:ext cx="8236820" cy="1238188"/>
          </a:xfrm>
          <a:solidFill>
            <a:schemeClr val="tx1"/>
          </a:solidFill>
          <a:extLst/>
        </p:spPr>
        <p:txBody>
          <a:bodyPr/>
          <a:lstStyle/>
          <a:p>
            <a:pPr>
              <a:defRPr/>
            </a:pPr>
            <a:r>
              <a:rPr lang="en-US" sz="40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rPr>
              <a:t>Phát</a:t>
            </a:r>
            <a:r>
              <a:rPr lang="en-US" sz="4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rPr>
              <a:t>biểu</a:t>
            </a:r>
            <a:r>
              <a:rPr lang="en-US" sz="4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rPr>
              <a:t>về</a:t>
            </a:r>
            <a:r>
              <a:rPr lang="en-US" sz="4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rPr>
              <a:t>Vương</a:t>
            </a:r>
            <a:r>
              <a:rPr lang="en-US" sz="4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rPr>
              <a:t>quốc</a:t>
            </a:r>
            <a:r>
              <a:rPr lang="en-US" sz="4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rPr>
              <a:t>trong</a:t>
            </a:r>
            <a:r>
              <a:rPr lang="en-US" sz="4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rPr>
              <a:t>sách</a:t>
            </a:r>
            <a:r>
              <a:rPr lang="en-US" sz="4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rPr>
              <a:t>Giô-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</a:rPr>
              <a:t>ên</a:t>
            </a:r>
            <a:endParaRPr lang="en-US" sz="4000" b="1" dirty="0">
              <a:solidFill>
                <a:schemeClr val="bg1"/>
              </a:solidFill>
              <a:effectLst>
                <a:glow rad="101600">
                  <a:schemeClr val="tx1">
                    <a:alpha val="99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31175" y="1433727"/>
            <a:ext cx="8336595" cy="439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defRPr/>
            </a:pPr>
            <a:r>
              <a:rPr lang="en-US" b="1" dirty="0">
                <a:solidFill>
                  <a:prstClr val="white"/>
                </a:solidFill>
                <a:effectLst>
                  <a:glow rad="101600">
                    <a:prstClr val="black">
                      <a:alpha val="99000"/>
                    </a:prstClr>
                  </a:glow>
                </a:effectLst>
                <a:latin typeface="Calibri"/>
              </a:rPr>
              <a:t>God disciplined Israel via locusts (1) and will do so again via other means (2:1-17) but ultimately He will restore the nation’s rule after repentance (2:18–3:21</a:t>
            </a:r>
            <a:r>
              <a:rPr lang="en-US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99000"/>
                    </a:prstClr>
                  </a:glow>
                </a:effectLst>
                <a:latin typeface="Calibri"/>
              </a:rPr>
              <a:t>).</a:t>
            </a:r>
            <a:endParaRPr lang="en-US" b="1" dirty="0">
              <a:solidFill>
                <a:prstClr val="white"/>
              </a:solidFill>
              <a:effectLst>
                <a:glow rad="101600">
                  <a:prstClr val="black">
                    <a:alpha val="99000"/>
                  </a:prstClr>
                </a:glow>
              </a:effectLst>
              <a:latin typeface="Calibri"/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8431213" y="65088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  <a:latin typeface="Arial"/>
                <a:cs typeface="Arial"/>
              </a:rPr>
              <a:t>343</a:t>
            </a:r>
            <a:endParaRPr lang="en-US" altLang="zh-CN" b="1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96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27336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73527" y="2184729"/>
            <a:ext cx="8029380" cy="374134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Một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sự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đoán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phạt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hiện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thời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cho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Giu-đa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bởi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cào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cào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hẳn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sẽ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khiến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dân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sự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ăn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năn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khi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ngày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kinh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khiếp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hơn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của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Chúa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sẽ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đến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qua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sự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xâm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lược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của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Ba-by-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lôn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và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tại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Ạt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-ma-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ghê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đôn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nhưng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Đức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Chúa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Trời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hứa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về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sự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tha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thứ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giải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cứu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và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phục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hồi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qua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sự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đoán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phạt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các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dân</a:t>
            </a:r>
            <a:r>
              <a:rPr lang="en-US" sz="3200" b="1" kern="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tộc</a:t>
            </a:r>
            <a:endParaRPr lang="en-US" sz="3200" b="1" kern="0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34334" y="567524"/>
            <a:ext cx="5868572" cy="1373175"/>
          </a:xfrm>
          <a:prstGeom prst="rect">
            <a:avLst/>
          </a:prstGeom>
          <a:solidFill>
            <a:srgbClr val="000000"/>
          </a:solidFill>
        </p:spPr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Giô-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ên</a:t>
            </a:r>
            <a:r>
              <a:rPr lang="en-US" sz="3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3600" b="1" dirty="0" err="1">
                <a:solidFill>
                  <a:srgbClr val="FFFFFF"/>
                </a:solidFill>
                <a:latin typeface="Arial"/>
                <a:cs typeface="Arial"/>
              </a:rPr>
              <a:t>Câu</a:t>
            </a:r>
            <a:r>
              <a:rPr lang="en-US" sz="3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/>
                <a:cs typeface="Arial"/>
              </a:rPr>
              <a:t>Tóm</a:t>
            </a:r>
            <a:r>
              <a:rPr lang="en-US" sz="3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/>
                <a:cs typeface="Arial"/>
              </a:rPr>
              <a:t>Tắt</a:t>
            </a:r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348663" y="-3175"/>
            <a:ext cx="698500" cy="830263"/>
          </a:xfrm>
          <a:prstGeom prst="rect">
            <a:avLst/>
          </a:prstGeom>
          <a:solidFill>
            <a:srgbClr val="F1F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cs typeface="MS PGothic" charset="0"/>
              </a:rPr>
              <a:t>575</a:t>
            </a:r>
          </a:p>
          <a:p>
            <a:pPr algn="ctr" eaLnBrk="1" hangingPunct="1"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cs typeface="MS PGothic" charset="0"/>
              </a:rPr>
              <a:t>346</a:t>
            </a:r>
            <a:endParaRPr lang="en-US" altLang="zh-CN" b="1" kern="0" dirty="0">
              <a:solidFill>
                <a:srgbClr val="000000"/>
              </a:solidFill>
              <a:cs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1030"/>
          <p:cNvGrpSpPr>
            <a:grpSpLocks/>
          </p:cNvGrpSpPr>
          <p:nvPr/>
        </p:nvGrpSpPr>
        <p:grpSpPr bwMode="auto">
          <a:xfrm>
            <a:off x="762000" y="0"/>
            <a:ext cx="8382000" cy="6019800"/>
            <a:chOff x="480" y="0"/>
            <a:chExt cx="5407" cy="4224"/>
          </a:xfrm>
        </p:grpSpPr>
        <p:pic>
          <p:nvPicPr>
            <p:cNvPr id="29701" name="Picture 10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168" y="0"/>
              <a:ext cx="2719" cy="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10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80" y="31"/>
              <a:ext cx="2730" cy="4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693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791200" cy="685800"/>
          </a:xfrm>
          <a:solidFill>
            <a:srgbClr val="FF0000"/>
          </a:solidFill>
          <a:ln w="9525" cmpd="sng"/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Sự đoán phạt đang đến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!</a:t>
            </a:r>
            <a:endParaRPr lang="en-US" sz="4000" b="1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6935" name="Rectangle 1031"/>
          <p:cNvSpPr>
            <a:spLocks noChangeArrowheads="1"/>
          </p:cNvSpPr>
          <p:nvPr/>
        </p:nvSpPr>
        <p:spPr bwMode="auto">
          <a:xfrm>
            <a:off x="1371600" y="3124200"/>
            <a:ext cx="35052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36" name="Rectangle 1032"/>
          <p:cNvSpPr>
            <a:spLocks noChangeArrowheads="1"/>
          </p:cNvSpPr>
          <p:nvPr/>
        </p:nvSpPr>
        <p:spPr bwMode="auto">
          <a:xfrm>
            <a:off x="1828800" y="5949950"/>
            <a:ext cx="7315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400" b="1"/>
              <a:t>Những bản tường thuật này khiến bạn cảm thấy thế nào?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6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6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5" grpId="0" animBg="1"/>
      <p:bldP spid="63693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5" descr="locus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0"/>
            <a:ext cx="103632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060575"/>
            <a:ext cx="7315200" cy="685800"/>
          </a:xfrm>
          <a:ln w="9525" cmpd="sng"/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II.  Cấu trúc và dàn ý</a:t>
            </a:r>
          </a:p>
        </p:txBody>
      </p:sp>
      <p:sp>
        <p:nvSpPr>
          <p:cNvPr id="573444" name="Rectangle 4"/>
          <p:cNvSpPr>
            <a:spLocks noChangeArrowheads="1"/>
          </p:cNvSpPr>
          <p:nvPr/>
        </p:nvSpPr>
        <p:spPr bwMode="auto">
          <a:xfrm>
            <a:off x="1371600" y="3024188"/>
            <a:ext cx="7662863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III. Tiếp cận Tân Ước</a:t>
            </a:r>
          </a:p>
        </p:txBody>
      </p:sp>
      <p:sp>
        <p:nvSpPr>
          <p:cNvPr id="573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11600"/>
            <a:ext cx="7315200" cy="685800"/>
          </a:xfrm>
          <a:ln w="9525"/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sz="3600" b="1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IV. Vấn đề bản văn</a:t>
            </a:r>
          </a:p>
        </p:txBody>
      </p:sp>
      <p:sp>
        <p:nvSpPr>
          <p:cNvPr id="573450" name="Rectangle 10"/>
          <p:cNvSpPr>
            <a:spLocks noChangeArrowheads="1"/>
          </p:cNvSpPr>
          <p:nvPr/>
        </p:nvSpPr>
        <p:spPr bwMode="auto">
          <a:xfrm>
            <a:off x="1371600" y="4875213"/>
            <a:ext cx="6224588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600" b="1">
                <a:solidFill>
                  <a:srgbClr val="FFFFFF"/>
                </a:solidFill>
              </a:rPr>
              <a:t>V.  Những giá trị thần học</a:t>
            </a:r>
          </a:p>
        </p:txBody>
      </p:sp>
      <p:sp>
        <p:nvSpPr>
          <p:cNvPr id="573451" name="Rectangle 11"/>
          <p:cNvSpPr>
            <a:spLocks noChangeArrowheads="1"/>
          </p:cNvSpPr>
          <p:nvPr/>
        </p:nvSpPr>
        <p:spPr bwMode="auto">
          <a:xfrm>
            <a:off x="1371600" y="5856288"/>
            <a:ext cx="5224463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600" b="1">
                <a:solidFill>
                  <a:srgbClr val="FFFFFF"/>
                </a:solidFill>
              </a:rPr>
              <a:t>VI. Áp dụng</a:t>
            </a:r>
          </a:p>
        </p:txBody>
      </p:sp>
      <p:sp>
        <p:nvSpPr>
          <p:cNvPr id="573452" name="Rectangle 12"/>
          <p:cNvSpPr>
            <a:spLocks noChangeArrowheads="1"/>
          </p:cNvSpPr>
          <p:nvPr/>
        </p:nvSpPr>
        <p:spPr bwMode="auto">
          <a:xfrm>
            <a:off x="1371600" y="1096963"/>
            <a:ext cx="7315200" cy="685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kumimoji="1" lang="en-US" sz="3600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I.    Dẫn nhập</a:t>
            </a:r>
          </a:p>
        </p:txBody>
      </p:sp>
      <p:sp>
        <p:nvSpPr>
          <p:cNvPr id="30728" name="WordArt 13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1676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Dàn ý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2" grpId="0" build="p" autoUpdateAnimBg="0"/>
      <p:bldP spid="573444" grpId="0" build="p" autoUpdateAnimBg="0"/>
      <p:bldP spid="573446" grpId="0" build="p" autoUpdateAnimBg="0"/>
      <p:bldP spid="573450" grpId="0" build="p" autoUpdateAnimBg="0"/>
      <p:bldP spid="573451" grpId="0" build="p" autoUpdateAnimBg="0"/>
      <p:bldP spid="57345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9" descr="taste_recepto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8325" name="Text Box 5"/>
          <p:cNvSpPr txBox="1">
            <a:spLocks noChangeArrowheads="1"/>
          </p:cNvSpPr>
          <p:nvPr/>
        </p:nvSpPr>
        <p:spPr bwMode="auto">
          <a:xfrm>
            <a:off x="1295400" y="1066800"/>
            <a:ext cx="7239000" cy="5130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romanUcPeriod"/>
              <a:defRPr/>
            </a:pPr>
            <a:r>
              <a:rPr lang="en-US" sz="3600" b="1" smtClean="0">
                <a:solidFill>
                  <a:srgbClr val="FFFFFF"/>
                </a:solidFill>
              </a:rPr>
              <a:t>Dẫn nhập vào sách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FFFFFF"/>
                </a:solidFill>
              </a:rPr>
              <a:t>	A. Tựa đề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FFFFFF"/>
                </a:solidFill>
              </a:rPr>
              <a:t>	B. Tác quyền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FFFFFF"/>
                </a:solidFill>
              </a:rPr>
              <a:t>	C. Niên đại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FFFFFF"/>
                </a:solidFill>
              </a:rPr>
              <a:t>	D. Người nhận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FFFFFF"/>
                </a:solidFill>
              </a:rPr>
              <a:t>	E. Cơ hội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FFFFFF"/>
                </a:solidFill>
              </a:rPr>
              <a:t>	F. Tính kinh điển và bản văn*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FFFFFF"/>
                </a:solidFill>
              </a:rPr>
              <a:t>	G. Tính thống nhất*</a:t>
            </a:r>
          </a:p>
        </p:txBody>
      </p:sp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6826250" y="6491288"/>
            <a:ext cx="2319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FFFF"/>
                </a:solidFill>
              </a:rPr>
              <a:t>Locust taste receptor</a:t>
            </a:r>
          </a:p>
        </p:txBody>
      </p:sp>
      <p:sp>
        <p:nvSpPr>
          <p:cNvPr id="568331" name="Text Box 11"/>
          <p:cNvSpPr txBox="1">
            <a:spLocks noChangeArrowheads="1"/>
          </p:cNvSpPr>
          <p:nvPr/>
        </p:nvSpPr>
        <p:spPr bwMode="auto">
          <a:xfrm>
            <a:off x="8305800" y="76200"/>
            <a:ext cx="6921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Arial" pitchFamily="-112" charset="0"/>
                <a:ea typeface="+mn-ea"/>
                <a:cs typeface="+mn-cs"/>
              </a:rPr>
              <a:t>577</a:t>
            </a:r>
          </a:p>
        </p:txBody>
      </p:sp>
      <p:sp>
        <p:nvSpPr>
          <p:cNvPr id="5683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400800" cy="533400"/>
          </a:xfrm>
          <a:ln w="9525" cmpd="sng"/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Giới thiệu khái quát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 descr="locust1.jpg"/>
          <p:cNvPicPr>
            <a:picLocks noChangeAspect="1"/>
          </p:cNvPicPr>
          <p:nvPr/>
        </p:nvPicPr>
        <p:blipFill>
          <a:blip r:embed="rId2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" b="11310"/>
          <a:stretch>
            <a:fillRect/>
          </a:stretch>
        </p:blipFill>
        <p:spPr bwMode="auto">
          <a:xfrm>
            <a:off x="68580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8077200" cy="1676400"/>
          </a:xfrm>
        </p:spPr>
        <p:txBody>
          <a:bodyPr/>
          <a:lstStyle/>
          <a:p>
            <a:pPr eaLnBrk="1" hangingPunct="1"/>
            <a:r>
              <a:rPr lang="en-US" sz="3200" b="1" u="sng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Giới thiệu vào sách Giô-ên</a:t>
            </a:r>
            <a:r>
              <a:rPr lang="en-US" sz="3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b="1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 </a:t>
            </a:r>
            <a:br>
              <a:rPr lang="en-US" sz="3200" b="1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</a:br>
            <a:r>
              <a:rPr lang="en-US" sz="3200" b="1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A.    Tựa sách</a:t>
            </a:r>
            <a:r>
              <a:rPr lang="en-US" sz="3200" b="1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                 </a:t>
            </a:r>
            <a:endParaRPr lang="en-US" sz="3200">
              <a:solidFill>
                <a:srgbClr val="FFFFFF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05000" y="4586288"/>
            <a:ext cx="7239000" cy="1966912"/>
          </a:xfrm>
        </p:spPr>
        <p:txBody>
          <a:bodyPr/>
          <a:lstStyle/>
          <a:p>
            <a:pPr marL="515938" indent="-515938" eaLnBrk="1" hangingPunct="1"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Con trai của Phê-thu-ên (1:1)</a:t>
            </a:r>
          </a:p>
          <a:p>
            <a:pPr marL="515938" indent="-515938" eaLnBrk="1" hangingPunct="1"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Sống gần GRSL (tk. 1:9, 13-14;   </a:t>
            </a:r>
            <a:b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</a:b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2:15-17, 23, 32; 3:1, 5-6, 16-17, 20-21)</a:t>
            </a:r>
          </a:p>
          <a:p>
            <a:pPr marL="515938" indent="-515938" eaLnBrk="1" hangingPunct="1"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Tiên tri của đền thờ (tk. 1:13-14; 2:17)</a:t>
            </a:r>
          </a:p>
        </p:txBody>
      </p:sp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1905000" y="2209800"/>
            <a:ext cx="6858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5938" indent="-515938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3200">
                <a:solidFill>
                  <a:srgbClr val="FFFFFF"/>
                </a:solidFill>
                <a:latin typeface="Bwhebb" charset="0"/>
                <a:cs typeface="Times New Roman" charset="0"/>
              </a:rPr>
              <a:t> </a:t>
            </a:r>
            <a:r>
              <a:rPr lang="en-US" sz="4800">
                <a:solidFill>
                  <a:srgbClr val="FFFFFF"/>
                </a:solidFill>
                <a:latin typeface="Bwhebb" charset="0"/>
                <a:cs typeface="Times New Roman" charset="0"/>
              </a:rPr>
              <a:t>laeÞAy</a:t>
            </a:r>
            <a:r>
              <a:rPr lang="en-US" sz="32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(Yo</a:t>
            </a:r>
            <a:r>
              <a:rPr lang="ja-JP" altLang="en-US" sz="32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’</a:t>
            </a:r>
            <a:r>
              <a:rPr lang="en-US" altLang="ja-JP" sz="32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el): </a:t>
            </a:r>
            <a:r>
              <a:rPr lang="ja-JP" altLang="en-US" sz="2800">
                <a:solidFill>
                  <a:srgbClr val="FFFFFF"/>
                </a:solidFill>
                <a:cs typeface="Times New Roman" charset="0"/>
              </a:rPr>
              <a:t>“</a:t>
            </a:r>
            <a:r>
              <a:rPr lang="en-US" altLang="ja-JP" sz="2800">
                <a:solidFill>
                  <a:srgbClr val="FFFFFF"/>
                </a:solidFill>
                <a:cs typeface="Times New Roman" charset="0"/>
              </a:rPr>
              <a:t>Yahweh là ĐCT</a:t>
            </a:r>
            <a:r>
              <a:rPr lang="ja-JP" altLang="en-US" sz="2800">
                <a:solidFill>
                  <a:srgbClr val="FFFFFF"/>
                </a:solidFill>
                <a:cs typeface="Times New Roman" charset="0"/>
              </a:rPr>
              <a:t>”</a:t>
            </a:r>
            <a:endParaRPr lang="en-US" altLang="ja-JP" sz="2800">
              <a:solidFill>
                <a:srgbClr val="FFFFFF"/>
              </a:solidFill>
              <a:cs typeface="Times New Roman" charset="0"/>
            </a:endParaRPr>
          </a:p>
          <a:p>
            <a:pPr marL="515938" indent="-515938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800">
                <a:solidFill>
                  <a:srgbClr val="FFFFFF"/>
                </a:solidFill>
                <a:cs typeface="Times New Roman" charset="0"/>
              </a:rPr>
              <a:t>Những nghĩa liên quan như </a:t>
            </a:r>
            <a:r>
              <a:rPr lang="ja-JP" altLang="en-US" sz="2800">
                <a:solidFill>
                  <a:srgbClr val="FFFFFF"/>
                </a:solidFill>
                <a:cs typeface="Times New Roman" charset="0"/>
              </a:rPr>
              <a:t>“</a:t>
            </a:r>
            <a:r>
              <a:rPr lang="en-US" altLang="ja-JP" sz="2800">
                <a:solidFill>
                  <a:srgbClr val="FFFFFF"/>
                </a:solidFill>
                <a:cs typeface="Times New Roman" charset="0"/>
              </a:rPr>
              <a:t>ý chí mạnh mẽ</a:t>
            </a:r>
            <a:r>
              <a:rPr lang="ja-JP" altLang="en-US" sz="2800">
                <a:solidFill>
                  <a:srgbClr val="FFFFFF"/>
                </a:solidFill>
                <a:cs typeface="Times New Roman" charset="0"/>
              </a:rPr>
              <a:t>”</a:t>
            </a:r>
            <a:r>
              <a:rPr lang="en-US" altLang="ja-JP" sz="2800">
                <a:solidFill>
                  <a:srgbClr val="FFFFFF"/>
                </a:solidFill>
                <a:cs typeface="Times New Roman" charset="0"/>
              </a:rPr>
              <a:t> và </a:t>
            </a:r>
            <a:r>
              <a:rPr lang="ja-JP" altLang="en-US" sz="2800">
                <a:solidFill>
                  <a:srgbClr val="FFFFFF"/>
                </a:solidFill>
                <a:cs typeface="Times New Roman" charset="0"/>
              </a:rPr>
              <a:t>“</a:t>
            </a:r>
            <a:r>
              <a:rPr lang="en-US" altLang="ja-JP" sz="2800">
                <a:solidFill>
                  <a:srgbClr val="FFFFFF"/>
                </a:solidFill>
                <a:cs typeface="Times New Roman" charset="0"/>
              </a:rPr>
              <a:t>trú ẩn</a:t>
            </a:r>
            <a:r>
              <a:rPr lang="ja-JP" altLang="en-US" sz="2800">
                <a:solidFill>
                  <a:srgbClr val="FFFFFF"/>
                </a:solidFill>
                <a:cs typeface="Times New Roman" charset="0"/>
              </a:rPr>
              <a:t>”</a:t>
            </a:r>
            <a:endParaRPr lang="en-US" sz="280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33797" name="Rectangle 10"/>
          <p:cNvSpPr>
            <a:spLocks noChangeArrowheads="1"/>
          </p:cNvSpPr>
          <p:nvPr/>
        </p:nvSpPr>
        <p:spPr bwMode="auto">
          <a:xfrm>
            <a:off x="671513" y="3878263"/>
            <a:ext cx="80914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200" b="1">
                <a:solidFill>
                  <a:srgbClr val="FFFFFF"/>
                </a:solidFill>
              </a:rPr>
              <a:t>B.     </a:t>
            </a:r>
            <a:r>
              <a:rPr lang="en-US" sz="3200" b="1">
                <a:solidFill>
                  <a:srgbClr val="FFFFFF"/>
                </a:solidFill>
                <a:cs typeface="Times New Roman" charset="0"/>
              </a:rPr>
              <a:t>Tác quyền</a:t>
            </a:r>
            <a:r>
              <a:rPr lang="en-US" sz="3200" b="1">
                <a:solidFill>
                  <a:srgbClr val="FFFFFF"/>
                </a:solidFill>
              </a:rPr>
              <a:t> (</a:t>
            </a:r>
            <a:r>
              <a:rPr lang="en-US" sz="3200">
                <a:solidFill>
                  <a:srgbClr val="FFFFFF"/>
                </a:solidFill>
              </a:rPr>
              <a:t>Nội chứng)</a:t>
            </a:r>
            <a:r>
              <a:rPr lang="en-US" sz="3200">
                <a:solidFill>
                  <a:srgbClr val="FFFFFF"/>
                </a:solidFill>
                <a:latin typeface="Times New Roman" charset="0"/>
              </a:rPr>
              <a:t> </a:t>
            </a:r>
          </a:p>
        </p:txBody>
      </p:sp>
      <p:sp>
        <p:nvSpPr>
          <p:cNvPr id="33798" name="Text Box 11"/>
          <p:cNvSpPr txBox="1">
            <a:spLocks noChangeArrowheads="1"/>
          </p:cNvSpPr>
          <p:nvPr/>
        </p:nvSpPr>
        <p:spPr bwMode="auto">
          <a:xfrm>
            <a:off x="830580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576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</TotalTime>
  <Words>1841</Words>
  <Application>Microsoft Macintosh PowerPoint</Application>
  <PresentationFormat>On-screen Show (4:3)</PresentationFormat>
  <Paragraphs>222</Paragraphs>
  <Slides>35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Expedition</vt:lpstr>
      <vt:lpstr>Beam</vt:lpstr>
      <vt:lpstr>49_Blank Presentation</vt:lpstr>
      <vt:lpstr>1_Office Theme</vt:lpstr>
      <vt:lpstr>1_untitled 1</vt:lpstr>
      <vt:lpstr>Orbit</vt:lpstr>
      <vt:lpstr>8_Default Design</vt:lpstr>
      <vt:lpstr>Joel Title</vt:lpstr>
      <vt:lpstr>Từ Khóa</vt:lpstr>
      <vt:lpstr>Câu Chìa Khoá</vt:lpstr>
      <vt:lpstr>Phát biểu về Vương quốc trong sách Giô-ên</vt:lpstr>
      <vt:lpstr>Giô-ên Câu Tóm Tắt</vt:lpstr>
      <vt:lpstr>Sự đoán phạt đang đến!</vt:lpstr>
      <vt:lpstr>II.  Cấu trúc và dàn ý</vt:lpstr>
      <vt:lpstr>Giới thiệu khái quát</vt:lpstr>
      <vt:lpstr>Giới thiệu vào sách Giô-ên   A.    Tựa sách                 </vt:lpstr>
      <vt:lpstr>Niên đại &amp; người nhận</vt:lpstr>
      <vt:lpstr>Cuộc càn quét của cào cào hiện đại  (Centralia, Pennsylvania, USA)</vt:lpstr>
      <vt:lpstr>E. Cơ hội</vt:lpstr>
      <vt:lpstr>Những con cào cào trưởng thành giao phối</vt:lpstr>
      <vt:lpstr>Bãi tha ma cào cào, Salt Lake, Utah</vt:lpstr>
      <vt:lpstr>Từ khóa</vt:lpstr>
      <vt:lpstr>Thảm họa cào cào có ý nghĩa gì?</vt:lpstr>
      <vt:lpstr>Outline 4 (Griffith)</vt:lpstr>
      <vt:lpstr>Câu Chìa Khoá</vt:lpstr>
      <vt:lpstr>Cào cào trong Giô-ên 2:1-11 là cái gì?</vt:lpstr>
      <vt:lpstr>PowerPoint Presentation</vt:lpstr>
      <vt:lpstr>G. Tính thống nhất</vt:lpstr>
      <vt:lpstr>Không chấp nhận tính thống nhất</vt:lpstr>
      <vt:lpstr>Tuy nhiên, một cái nhìn cẩn thận cho thấy…</vt:lpstr>
      <vt:lpstr>Thuật ngữ lai thế học</vt:lpstr>
      <vt:lpstr>III.  Giô-ên trong Tân Ước</vt:lpstr>
      <vt:lpstr>IV. Những vấn đề  5 Những quan điểm về sự ứng nghiệm Giô-ên 2:28-32</vt:lpstr>
      <vt:lpstr>V. Giá trị thần học</vt:lpstr>
      <vt:lpstr>II. Cấu trúc</vt:lpstr>
      <vt:lpstr>C.  Những liên hệ về mặt cấu trúc (Finley) </vt:lpstr>
      <vt:lpstr>D. Dàn ý 1 (Patterson)</vt:lpstr>
      <vt:lpstr>E. Dàn ý 2 (McComiskey)</vt:lpstr>
      <vt:lpstr>Dàn ý 3 (Finley)</vt:lpstr>
      <vt:lpstr>VI. Áp dụng</vt:lpstr>
      <vt:lpstr>Black</vt:lpstr>
      <vt:lpstr>Cựu Ước Lược Khảo—biblestudydownloads.com</vt:lpstr>
    </vt:vector>
  </TitlesOfParts>
  <Company>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Calvin V. L. Chong</dc:creator>
  <cp:lastModifiedBy>Rick Griffith</cp:lastModifiedBy>
  <cp:revision>137</cp:revision>
  <cp:lastPrinted>2009-04-22T19:24:48Z</cp:lastPrinted>
  <dcterms:created xsi:type="dcterms:W3CDTF">2002-02-28T20:10:49Z</dcterms:created>
  <dcterms:modified xsi:type="dcterms:W3CDTF">2015-09-12T11:02:50Z</dcterms:modified>
</cp:coreProperties>
</file>