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1.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2.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2.xml" ContentType="application/vnd.openxmlformats-officedocument.themeOverride+xml"/>
  <Override PartName="/ppt/notesSlides/notesSlide76.xml" ContentType="application/vnd.openxmlformats-officedocument.presentationml.notesSlide+xml"/>
  <Override PartName="/ppt/embeddings/oleObject5.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1" r:id="rId2"/>
    <p:sldMasterId id="2147483683" r:id="rId3"/>
    <p:sldMasterId id="2147483710" r:id="rId4"/>
    <p:sldMasterId id="2147483718" r:id="rId5"/>
    <p:sldMasterId id="2147483784" r:id="rId6"/>
    <p:sldMasterId id="2147483798" r:id="rId7"/>
    <p:sldMasterId id="2147483810" r:id="rId8"/>
    <p:sldMasterId id="2147483823" r:id="rId9"/>
    <p:sldMasterId id="2147483835" r:id="rId10"/>
    <p:sldMasterId id="2147483847" r:id="rId11"/>
    <p:sldMasterId id="2147483849" r:id="rId12"/>
    <p:sldMasterId id="2147483872" r:id="rId13"/>
    <p:sldMasterId id="2147483883" r:id="rId14"/>
    <p:sldMasterId id="2147483895" r:id="rId15"/>
    <p:sldMasterId id="2147483897" r:id="rId16"/>
  </p:sldMasterIdLst>
  <p:notesMasterIdLst>
    <p:notesMasterId r:id="rId128"/>
  </p:notesMasterIdLst>
  <p:sldIdLst>
    <p:sldId id="359" r:id="rId17"/>
    <p:sldId id="448" r:id="rId18"/>
    <p:sldId id="449" r:id="rId19"/>
    <p:sldId id="450" r:id="rId20"/>
    <p:sldId id="451" r:id="rId21"/>
    <p:sldId id="387" r:id="rId22"/>
    <p:sldId id="360" r:id="rId23"/>
    <p:sldId id="361" r:id="rId24"/>
    <p:sldId id="362" r:id="rId25"/>
    <p:sldId id="363" r:id="rId26"/>
    <p:sldId id="364" r:id="rId27"/>
    <p:sldId id="365" r:id="rId28"/>
    <p:sldId id="366" r:id="rId29"/>
    <p:sldId id="367" r:id="rId30"/>
    <p:sldId id="368" r:id="rId31"/>
    <p:sldId id="369" r:id="rId32"/>
    <p:sldId id="370" r:id="rId33"/>
    <p:sldId id="458" r:id="rId34"/>
    <p:sldId id="455" r:id="rId35"/>
    <p:sldId id="373" r:id="rId36"/>
    <p:sldId id="456" r:id="rId37"/>
    <p:sldId id="457" r:id="rId38"/>
    <p:sldId id="346" r:id="rId39"/>
    <p:sldId id="347" r:id="rId40"/>
    <p:sldId id="348" r:id="rId41"/>
    <p:sldId id="349" r:id="rId42"/>
    <p:sldId id="350" r:id="rId43"/>
    <p:sldId id="351" r:id="rId44"/>
    <p:sldId id="352" r:id="rId45"/>
    <p:sldId id="354" r:id="rId46"/>
    <p:sldId id="355" r:id="rId47"/>
    <p:sldId id="353" r:id="rId48"/>
    <p:sldId id="390" r:id="rId49"/>
    <p:sldId id="391" r:id="rId50"/>
    <p:sldId id="356" r:id="rId51"/>
    <p:sldId id="258" r:id="rId52"/>
    <p:sldId id="284" r:id="rId53"/>
    <p:sldId id="324" r:id="rId54"/>
    <p:sldId id="286" r:id="rId55"/>
    <p:sldId id="287" r:id="rId56"/>
    <p:sldId id="288" r:id="rId57"/>
    <p:sldId id="289" r:id="rId58"/>
    <p:sldId id="315" r:id="rId59"/>
    <p:sldId id="316" r:id="rId60"/>
    <p:sldId id="317" r:id="rId61"/>
    <p:sldId id="325" r:id="rId62"/>
    <p:sldId id="290" r:id="rId63"/>
    <p:sldId id="291" r:id="rId64"/>
    <p:sldId id="292" r:id="rId65"/>
    <p:sldId id="293" r:id="rId66"/>
    <p:sldId id="295" r:id="rId67"/>
    <p:sldId id="321" r:id="rId68"/>
    <p:sldId id="294" r:id="rId69"/>
    <p:sldId id="296" r:id="rId70"/>
    <p:sldId id="297" r:id="rId71"/>
    <p:sldId id="298" r:id="rId72"/>
    <p:sldId id="319" r:id="rId73"/>
    <p:sldId id="392" r:id="rId74"/>
    <p:sldId id="405" r:id="rId75"/>
    <p:sldId id="407" r:id="rId76"/>
    <p:sldId id="415" r:id="rId77"/>
    <p:sldId id="409" r:id="rId78"/>
    <p:sldId id="411" r:id="rId79"/>
    <p:sldId id="412" r:id="rId80"/>
    <p:sldId id="414" r:id="rId81"/>
    <p:sldId id="416" r:id="rId82"/>
    <p:sldId id="417" r:id="rId83"/>
    <p:sldId id="418" r:id="rId84"/>
    <p:sldId id="419" r:id="rId85"/>
    <p:sldId id="420" r:id="rId86"/>
    <p:sldId id="422" r:id="rId87"/>
    <p:sldId id="423" r:id="rId88"/>
    <p:sldId id="425" r:id="rId89"/>
    <p:sldId id="426" r:id="rId90"/>
    <p:sldId id="427" r:id="rId91"/>
    <p:sldId id="428" r:id="rId92"/>
    <p:sldId id="429" r:id="rId93"/>
    <p:sldId id="443" r:id="rId94"/>
    <p:sldId id="444" r:id="rId95"/>
    <p:sldId id="445" r:id="rId96"/>
    <p:sldId id="299" r:id="rId97"/>
    <p:sldId id="300" r:id="rId98"/>
    <p:sldId id="301" r:id="rId99"/>
    <p:sldId id="302" r:id="rId100"/>
    <p:sldId id="303" r:id="rId101"/>
    <p:sldId id="383" r:id="rId102"/>
    <p:sldId id="375" r:id="rId103"/>
    <p:sldId id="376" r:id="rId104"/>
    <p:sldId id="377" r:id="rId105"/>
    <p:sldId id="378" r:id="rId106"/>
    <p:sldId id="379" r:id="rId107"/>
    <p:sldId id="386" r:id="rId108"/>
    <p:sldId id="380" r:id="rId109"/>
    <p:sldId id="381" r:id="rId110"/>
    <p:sldId id="382" r:id="rId111"/>
    <p:sldId id="454" r:id="rId112"/>
    <p:sldId id="326" r:id="rId113"/>
    <p:sldId id="327" r:id="rId114"/>
    <p:sldId id="328" r:id="rId115"/>
    <p:sldId id="447" r:id="rId116"/>
    <p:sldId id="330" r:id="rId117"/>
    <p:sldId id="331" r:id="rId118"/>
    <p:sldId id="332" r:id="rId119"/>
    <p:sldId id="333" r:id="rId120"/>
    <p:sldId id="334" r:id="rId121"/>
    <p:sldId id="335" r:id="rId122"/>
    <p:sldId id="336" r:id="rId123"/>
    <p:sldId id="337" r:id="rId124"/>
    <p:sldId id="358" r:id="rId125"/>
    <p:sldId id="452" r:id="rId126"/>
    <p:sldId id="453" r:id="rId1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12" y="-584"/>
      </p:cViewPr>
      <p:guideLst>
        <p:guide orient="horz" pos="2160"/>
        <p:guide pos="2880"/>
      </p:guideLst>
    </p:cSldViewPr>
  </p:slideViewPr>
  <p:outlineViewPr>
    <p:cViewPr>
      <p:scale>
        <a:sx n="33" d="100"/>
        <a:sy n="33" d="100"/>
      </p:scale>
      <p:origin x="0" y="4120"/>
    </p:cViewPr>
  </p:outlineViewPr>
  <p:notesTextViewPr>
    <p:cViewPr>
      <p:scale>
        <a:sx n="100" d="100"/>
        <a:sy n="100" d="100"/>
      </p:scale>
      <p:origin x="0" y="0"/>
    </p:cViewPr>
  </p:notesTextViewPr>
  <p:sorterViewPr>
    <p:cViewPr>
      <p:scale>
        <a:sx n="132" d="100"/>
        <a:sy n="132" d="100"/>
      </p:scale>
      <p:origin x="0" y="525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20" Type="http://schemas.openxmlformats.org/officeDocument/2006/relationships/slide" Target="slides/slide104.xml"/><Relationship Id="rId121" Type="http://schemas.openxmlformats.org/officeDocument/2006/relationships/slide" Target="slides/slide105.xml"/><Relationship Id="rId122" Type="http://schemas.openxmlformats.org/officeDocument/2006/relationships/slide" Target="slides/slide106.xml"/><Relationship Id="rId123" Type="http://schemas.openxmlformats.org/officeDocument/2006/relationships/slide" Target="slides/slide107.xml"/><Relationship Id="rId124" Type="http://schemas.openxmlformats.org/officeDocument/2006/relationships/slide" Target="slides/slide108.xml"/><Relationship Id="rId125" Type="http://schemas.openxmlformats.org/officeDocument/2006/relationships/slide" Target="slides/slide109.xml"/><Relationship Id="rId126" Type="http://schemas.openxmlformats.org/officeDocument/2006/relationships/slide" Target="slides/slide110.xml"/><Relationship Id="rId127" Type="http://schemas.openxmlformats.org/officeDocument/2006/relationships/slide" Target="slides/slide111.xml"/><Relationship Id="rId128" Type="http://schemas.openxmlformats.org/officeDocument/2006/relationships/notesMaster" Target="notesMasters/notesMaster1.xml"/><Relationship Id="rId129" Type="http://schemas.openxmlformats.org/officeDocument/2006/relationships/printerSettings" Target="printerSettings/printerSettings1.bin"/><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slide" Target="slides/slide88.xml"/><Relationship Id="rId105" Type="http://schemas.openxmlformats.org/officeDocument/2006/relationships/slide" Target="slides/slide89.xml"/><Relationship Id="rId106" Type="http://schemas.openxmlformats.org/officeDocument/2006/relationships/slide" Target="slides/slide90.xml"/><Relationship Id="rId107" Type="http://schemas.openxmlformats.org/officeDocument/2006/relationships/slide" Target="slides/slide91.xml"/><Relationship Id="rId108" Type="http://schemas.openxmlformats.org/officeDocument/2006/relationships/slide" Target="slides/slide92.xml"/><Relationship Id="rId109" Type="http://schemas.openxmlformats.org/officeDocument/2006/relationships/slide" Target="slides/slide93.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00" Type="http://schemas.openxmlformats.org/officeDocument/2006/relationships/slide" Target="slides/slide84.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110" Type="http://schemas.openxmlformats.org/officeDocument/2006/relationships/slide" Target="slides/slide94.xml"/><Relationship Id="rId111" Type="http://schemas.openxmlformats.org/officeDocument/2006/relationships/slide" Target="slides/slide95.xml"/><Relationship Id="rId112" Type="http://schemas.openxmlformats.org/officeDocument/2006/relationships/slide" Target="slides/slide96.xml"/><Relationship Id="rId113" Type="http://schemas.openxmlformats.org/officeDocument/2006/relationships/slide" Target="slides/slide97.xml"/><Relationship Id="rId114" Type="http://schemas.openxmlformats.org/officeDocument/2006/relationships/slide" Target="slides/slide98.xml"/><Relationship Id="rId115" Type="http://schemas.openxmlformats.org/officeDocument/2006/relationships/slide" Target="slides/slide99.xml"/><Relationship Id="rId116" Type="http://schemas.openxmlformats.org/officeDocument/2006/relationships/slide" Target="slides/slide100.xml"/><Relationship Id="rId117" Type="http://schemas.openxmlformats.org/officeDocument/2006/relationships/slide" Target="slides/slide101.xml"/><Relationship Id="rId118" Type="http://schemas.openxmlformats.org/officeDocument/2006/relationships/slide" Target="slides/slide102.xml"/><Relationship Id="rId119" Type="http://schemas.openxmlformats.org/officeDocument/2006/relationships/slide" Target="slides/slide10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D44333A-4699-0F4F-BE1C-A943C857A461}" type="datetime1">
              <a:rPr lang="en-US"/>
              <a:pPr/>
              <a:t>11/9/15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45EA89-D5FD-7D4C-B066-85983A058844}" type="slidenum">
              <a:rPr lang="en-US"/>
              <a:pPr/>
              <a:t>‹#›</a:t>
            </a:fld>
            <a:endParaRPr lang="en-US"/>
          </a:p>
        </p:txBody>
      </p:sp>
    </p:spTree>
    <p:extLst>
      <p:ext uri="{BB962C8B-B14F-4D97-AF65-F5344CB8AC3E}">
        <p14:creationId xmlns:p14="http://schemas.microsoft.com/office/powerpoint/2010/main" val="946457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 recap of which books were written to whom, as we see from this chart, Jeremiah is written to Judah. Let</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take a closer look.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Indeed within the people in Judah, Jeremiah was written for these the Israelites, both as a warning, before being an encouragement after the exiles began. The different widths of the circles represent the relative numbers of people.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However, more than just the people of Judah alone, there were prophesies that were addressed to the other non Israelite cities in those days.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book is divided into 4 main sections / segments. First in chap 1, a familiar passage of 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call, his person and identity, Jeremiah got down to work very quickly in Chap 2. There are a number of object lessons that run through the 2nd segment. Clear signs that God asks Jeremiah to do to give the Judeans an obvious reminder of what they had not done and their failure to return and repent before God. However, buried between this segment in chapters 30-33 is a message of hope in a future restoration, and embedded there is also the new covenant, that we will cover near the end. After that from 34 onwards, it is against message and warning after warning against disobedience. But interestingly in Chap 45, if we read it, it is really interestingly it is with regards to an incident that happened 20 years earlier, and it is placed here to encourage and show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sovereignty. This is also a reminder of the encouragement that God gave to Jeremiah in Chap 1: 19.. The next segment is the oracle against the nations that persecuted Judah. These are clear prophesies outlining the future of these nations, many of which where fulfilled. As we read the prophesies against the nations, we see that the Prophecies end with Babylon, and how God would very certainly destroy them. The focus on this was I believe also to bring hope to the Israelites at that time, where they couldn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really see beyond their suffering and subjugation. So the reality that future judgement lay ahead for Babylon was also an important encouragement for them to know that their God was a just God.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Jeremiah we can see that there is a logical flow in what and who it was trying to address.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5D8012-305A-FC45-9731-031A89343ECD}" type="slidenum">
              <a:rPr lang="en-US" sz="1200">
                <a:latin typeface="Calibri" charset="0"/>
                <a:cs typeface="Arial" charset="0"/>
              </a:rPr>
              <a:pPr eaLnBrk="1" hangingPunct="1"/>
              <a:t>37</a:t>
            </a:fld>
            <a:endParaRPr lang="en-US" sz="1200">
              <a:latin typeface="Calibri" charset="0"/>
              <a:cs typeface="Arial"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When God called and commissioned him to be a prophet Jeremiah was a young man, maybe a teenager, in the thirteenth year of King Josiah’s reign. But he protests that he is too young for such a big job.</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0888B3-6486-5845-9589-C2F1DF01B652}" type="slidenum">
              <a:rPr lang="en-US" sz="1200">
                <a:latin typeface="Calibri" charset="0"/>
                <a:cs typeface="Arial" charset="0"/>
              </a:rPr>
              <a:pPr eaLnBrk="1" hangingPunct="1"/>
              <a:t>39</a:t>
            </a:fld>
            <a:endParaRPr lang="en-US" sz="1200">
              <a:latin typeface="Calibri" charset="0"/>
              <a:cs typeface="Arial" charset="0"/>
            </a:endParaRPr>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God uses many object lessons to teach Jeremiah and the people. God shows him the branch of an almond tree. The sign was a play on words. The word for almond tree sounds like God is watching over the fulfilment of His word. Thus assuring Jeremiah that God will accomplish His word.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B5E416-8E78-EA4E-8535-871F0F55079C}" type="slidenum">
              <a:rPr lang="en-US" sz="1200">
                <a:latin typeface="Calibri" charset="0"/>
                <a:cs typeface="Arial" charset="0"/>
              </a:rPr>
              <a:pPr eaLnBrk="1" hangingPunct="1"/>
              <a:t>40</a:t>
            </a:fld>
            <a:endParaRPr lang="en-US" sz="1200">
              <a:latin typeface="Calibri" charset="0"/>
              <a:cs typeface="Arial" charset="0"/>
            </a:endParaRPr>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Next, God shows a boiling pot, overflowing, tiliting from the north, symbolizing the disaster God would pour onto the land using invaders from the north to destroy Jerusalem and Judah. But God assures Jeremiah of His presence and encourages him to speak without fear of God’s message.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5AD621-AD4D-9D4A-8AF5-5413EB20C432}" type="slidenum">
              <a:rPr lang="en-US" sz="1200">
                <a:latin typeface="Calibri" charset="0"/>
                <a:cs typeface="Arial" charset="0"/>
              </a:rPr>
              <a:pPr eaLnBrk="1" hangingPunct="1"/>
              <a:t>41</a:t>
            </a:fld>
            <a:endParaRPr lang="en-US" sz="1200">
              <a:latin typeface="Calibri" charset="0"/>
              <a:cs typeface="Arial" charset="0"/>
            </a:endParaRPr>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So, Jeremiah prophesies before the fall of Jerusalem. He proclaims God has just reasons for judging the nation – its punishment is deserved! God reminds them of the days He blessed them. But they have been idolatrous and spiritually rebellious. Judah is like an unfaithful wife who defiled herself with her lovers, to follow Baal and many other gods. He likens Israel and Judah to two sisters. Judah did not learn anything from Israel’s judgment!  Judgment will come from Babylon, so repent!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7A7633-8AA5-B545-8276-0A8E2BAC9ADA}" type="slidenum">
              <a:rPr lang="en-US" sz="1200">
                <a:latin typeface="Calibri" charset="0"/>
                <a:cs typeface="Arial" charset="0"/>
              </a:rPr>
              <a:pPr eaLnBrk="1" hangingPunct="1"/>
              <a:t>42</a:t>
            </a:fld>
            <a:endParaRPr lang="en-US" sz="1200">
              <a:latin typeface="Calibri" charset="0"/>
              <a:cs typeface="Arial"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Jeremiah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Jeremiah to stop praying for the people. Their evil had become unthinkable and were even sacrificing their children to pagan gods.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God is shocked at Judah. Animals observed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laws, but not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people. God details the coming judgment for the nation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idolatry. It will be imminent and terrible. The enemy will devastate the land. Jeremiah mourns Judah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sad spiritual state and his lament models the kind of repentance God wants of the entire nation.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Jeremiah preaches the covenant sermon to proclaim that Judah has violated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covenant through its idolatry. What is their response? The men of Anathoth, 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own home town, plot against his life because they do not like what they hear. Jeremiah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More object lessons !  God shows signs of judgment. He instructs Jeremiah to purchase a linen waistband and hide in some rocks by the river. After some time, Jeremiah went to retrieve the waistband which had rotted. God said the people were like the waistband. He had bound them to Himself, but they had strayed away after other gods. Through their exposure to such pagan influences, they are now spiritually worthless to Him. Jeremiah also commands the people to </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drink it up!</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 The Lord will bring spiritual drunkeness to Judah – He will not have compassion on them when they suffer sin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consequences.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God sends a drought to turn the people back to him. The ground cracked, and water became so scarce that animals deserted their young. Jeremiah prays for the people, but God tells him not to. He has to deal severely with them so they would know the seriousness of their sin. Did God reject Judah forever, Jeremiah wonders. Also, God restricts marriage, attendance to funerals or parties upon Jeremiah because of the impending disasters.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2E67CC-CF69-0244-8E71-2E4D4AC0744C}" type="slidenum">
              <a:rPr lang="en-US" sz="1200">
                <a:latin typeface="Calibri" charset="0"/>
                <a:cs typeface="Arial" charset="0"/>
              </a:rPr>
              <a:pPr eaLnBrk="1" hangingPunct="1"/>
              <a:t>47</a:t>
            </a:fld>
            <a:endParaRPr lang="en-US" sz="1200">
              <a:latin typeface="Calibri" charset="0"/>
              <a:cs typeface="Arial" charset="0"/>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God sends Jeremiah to the potter’s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163732-590C-654F-9EFF-D18247EDC23F}" type="slidenum">
              <a:rPr lang="en-US" sz="1200">
                <a:latin typeface="Calibri" charset="0"/>
                <a:cs typeface="Arial" charset="0"/>
              </a:rPr>
              <a:pPr eaLnBrk="1" hangingPunct="1"/>
              <a:t>48</a:t>
            </a:fld>
            <a:endParaRPr lang="en-US" sz="1200">
              <a:latin typeface="Calibri" charset="0"/>
              <a:cs typeface="Arial" charset="0"/>
            </a:endParaRPr>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Jeremiah takes an earthenware jar from the potter’s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Jeremiah smashes the jar, symbolizing Jerusalem’s seemingly irreversible destruction.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685D3A-69B3-C94E-AF73-FFF72F639472}" type="slidenum">
              <a:rPr lang="en-US" sz="1200">
                <a:solidFill>
                  <a:prstClr val="black"/>
                </a:solidFill>
              </a:rPr>
              <a:pPr eaLnBrk="1" hangingPunct="1"/>
              <a:t>19</a:t>
            </a:fld>
            <a:endParaRPr lang="en-US" sz="1200">
              <a:solidFill>
                <a:prstClr val="black"/>
              </a:solidFill>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128EC1-B2B8-7643-8CD6-8824E48E29F7}" type="slidenum">
              <a:rPr lang="en-US" sz="1200">
                <a:latin typeface="Calibri" charset="0"/>
                <a:cs typeface="Arial" charset="0"/>
              </a:rPr>
              <a:pPr eaLnBrk="1" hangingPunct="1"/>
              <a:t>49</a:t>
            </a:fld>
            <a:endParaRPr lang="en-US" sz="1200">
              <a:latin typeface="Calibri" charset="0"/>
              <a:cs typeface="Arial"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Pashhur reacts angrily to Jeremiahs’ words against Jerusalem and Judah. He has Jeremiah beaten and locked in the public stocks. But Jeremiah is released, and pronounces judgment against Pashhur and his family. Jeremiah laments to God for his suffering. Eventually, Baruch, a young scribe offers to help him.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9B94A-3267-5547-85B5-8007D2E8C5F5}" type="slidenum">
              <a:rPr lang="en-US" sz="1200">
                <a:latin typeface="Calibri" charset="0"/>
                <a:cs typeface="Arial" charset="0"/>
              </a:rPr>
              <a:pPr eaLnBrk="1" hangingPunct="1"/>
              <a:t>50</a:t>
            </a:fld>
            <a:endParaRPr lang="en-US" sz="1200">
              <a:latin typeface="Calibri" charset="0"/>
              <a:cs typeface="Arial" charset="0"/>
            </a:endParaRPr>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Jeremiah continues to preach God’s messages. He prophesies judgments against Judah’s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God’s temple and spoken lies.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EC77D9-7410-064A-815E-6E7AD7509A17}" type="slidenum">
              <a:rPr lang="en-US" sz="1200">
                <a:latin typeface="Calibri" charset="0"/>
                <a:cs typeface="Arial" charset="0"/>
              </a:rPr>
              <a:pPr eaLnBrk="1" hangingPunct="1"/>
              <a:t>51</a:t>
            </a:fld>
            <a:endParaRPr lang="en-US" sz="1200">
              <a:latin typeface="Calibri" charset="0"/>
              <a:cs typeface="Arial" charset="0"/>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8 years after Jeremiahs’ prophecy about Nebuchadnezzar and the 70 years captivity, Nebuchadnezzar came and took King Jehoiachin away with many other exiles. He places his uncle, Zedekiah (Josiah’s other son) in charge and gives Judah one more chance to submit to Babylon’s rule.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This slide shows the Nebuchadnezzar</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6 deportations to Babylon. This one is number 3, the first of 2 major deportations, with 10,000 people deported.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372AC6-1A7D-AF4C-BB41-465D4B94511F}" type="slidenum">
              <a:rPr lang="en-US" sz="1200">
                <a:latin typeface="Calibri" charset="0"/>
                <a:cs typeface="Arial" charset="0"/>
              </a:rPr>
              <a:pPr eaLnBrk="1" hangingPunct="1"/>
              <a:t>53</a:t>
            </a:fld>
            <a:endParaRPr lang="en-US" sz="1200">
              <a:latin typeface="Calibri" charset="0"/>
              <a:cs typeface="Arial" charset="0"/>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God uses another object lesson of 2 basket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6C1F57-E707-4845-9BEC-2A8C36C941B1}" type="slidenum">
              <a:rPr lang="en-US" sz="1200">
                <a:latin typeface="Calibri" charset="0"/>
                <a:cs typeface="Arial" charset="0"/>
              </a:rPr>
              <a:pPr eaLnBrk="1" hangingPunct="1"/>
              <a:t>54</a:t>
            </a:fld>
            <a:endParaRPr lang="en-US" sz="1200">
              <a:latin typeface="Calibri" charset="0"/>
              <a:cs typeface="Arial"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At the beginning of Zedekiah’s reign, there is talk of revolt against Babylon. God instructs Jeremiah to wear a yoke to symbolize Judah’s future submission to Babylon. God will place all nations under Nebuchadnezzar’s yoke; any nation that resisted would perish. He urges the king not to listen to the false prophets.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Jeremiah faces serious opposition from false prophets. Hananiah seizes 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yoke and breaks it, claiming God would break Babylon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power and the captivity is not 70 years, but only 2 years. Well, he pays for his lies with his own life. He dies 2 months later. After him, Shemaiah the false prophet also opposes Jeremiah.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Scholars refer to Jeremiah 30-33 as the Book of Comfort or Book of Consolation. 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prophecies contained strong words against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sinful people. But God has not cast aside His people nor forgotten His covenant. He promises a glorious future would follow their judgment and they will return to the land. The Lord instructs Jeremiah to buy a field in Jerusalem from his cousin, Hanamel, as a sign of hope. The land will once again have value and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people will return to claim it again.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In these wonderful chapters, contain the New Covenant which we spoke of earlier. God will forgive Judah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sins, and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laws will be written on our hearts and His Spirit will guide them. Jeremiah also prophesies restoration of Judah under the new King from the Branch of David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line and promises to bless the priesthood.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25324C-54F2-374C-A8CB-9E3B2EA36057}" type="slidenum">
              <a:rPr lang="en-US" sz="1200">
                <a:solidFill>
                  <a:srgbClr val="000000"/>
                </a:solidFill>
                <a:latin typeface="Calibri" charset="0"/>
              </a:rPr>
              <a:pPr eaLnBrk="1" hangingPunct="1"/>
              <a:t>58</a:t>
            </a:fld>
            <a:endParaRPr lang="en-US" sz="1200">
              <a:solidFill>
                <a:srgbClr val="000000"/>
              </a:solidFill>
              <a:latin typeface="Calibri" charset="0"/>
            </a:endParaRPr>
          </a:p>
        </p:txBody>
      </p:sp>
      <p:sp>
        <p:nvSpPr>
          <p:cNvPr id="162819"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2820"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112288" tIns="56144" rIns="112288" bIns="56144"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4D0B76-3558-CF44-B78C-B734733C9F17}" type="slidenum">
              <a:rPr lang="en-US" sz="1200">
                <a:solidFill>
                  <a:prstClr val="black"/>
                </a:solidFill>
              </a:rPr>
              <a:pPr eaLnBrk="1" hangingPunct="1"/>
              <a:t>21</a:t>
            </a:fld>
            <a:endParaRPr lang="en-US" sz="1200">
              <a:solidFill>
                <a:prstClr val="black"/>
              </a:solidFill>
            </a:endParaRPr>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165329-3986-D642-86AF-AE38AD571F6F}"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8DA48D-D531-6F4B-A149-FC653C7CF087}"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40BAE8-CCD5-E344-BEAE-27BF1411D975}"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1E0C0B-674F-484B-AAD7-7B23544FC22D}" type="slidenum">
              <a:rPr lang="en-US" sz="1200">
                <a:solidFill>
                  <a:srgbClr val="000000"/>
                </a:solidFill>
                <a:latin typeface="Calibri" charset="0"/>
              </a:rPr>
              <a:pPr eaLnBrk="1" hangingPunct="1"/>
              <a:t>62</a:t>
            </a:fld>
            <a:endParaRPr lang="en-US" sz="1200">
              <a:solidFill>
                <a:srgbClr val="000000"/>
              </a:solidFill>
              <a:latin typeface="Calibri"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600" b="1">
                <a:latin typeface="Calibri" charset="0"/>
                <a:ea typeface="ＭＳ Ｐゴシック" charset="0"/>
                <a:cs typeface="ＭＳ Ｐゴシック" charset="0"/>
              </a:rPr>
              <a:t>Jeremiah 24 portrayed all the Jews as two types of figs:</a:t>
            </a:r>
          </a:p>
          <a:p>
            <a:pPr eaLnBrk="1" hangingPunct="1">
              <a:buFontTx/>
              <a:buAutoNum type="arabicPeriod"/>
            </a:pPr>
            <a:r>
              <a:rPr lang="en-US" sz="1600" b="1">
                <a:latin typeface="Calibri" charset="0"/>
                <a:ea typeface="ＭＳ Ｐゴシック" charset="0"/>
                <a:cs typeface="ＭＳ Ｐゴシック" charset="0"/>
              </a:rPr>
              <a:t>The </a:t>
            </a:r>
            <a:r>
              <a:rPr lang="ja-JP" altLang="en-US" sz="1600" b="1">
                <a:latin typeface="Calibri" charset="0"/>
                <a:ea typeface="ＭＳ Ｐゴシック" charset="0"/>
                <a:cs typeface="ＭＳ Ｐゴシック" charset="0"/>
              </a:rPr>
              <a:t>“</a:t>
            </a:r>
            <a:r>
              <a:rPr lang="en-US" sz="1600" b="1">
                <a:latin typeface="Calibri" charset="0"/>
                <a:ea typeface="ＭＳ Ｐゴシック" charset="0"/>
                <a:cs typeface="ＭＳ Ｐゴシック" charset="0"/>
              </a:rPr>
              <a:t>bad figs</a:t>
            </a:r>
            <a:r>
              <a:rPr lang="ja-JP" altLang="en-US" sz="1600" b="1">
                <a:latin typeface="Calibri" charset="0"/>
                <a:ea typeface="ＭＳ Ｐゴシック" charset="0"/>
                <a:cs typeface="ＭＳ Ｐゴシック" charset="0"/>
              </a:rPr>
              <a:t>”</a:t>
            </a:r>
            <a:r>
              <a:rPr lang="en-US" sz="1600" b="1">
                <a:latin typeface="Calibri" charset="0"/>
                <a:ea typeface="ＭＳ Ｐゴシック" charset="0"/>
                <a:cs typeface="ＭＳ Ｐゴシック" charset="0"/>
              </a:rPr>
              <a:t> who refused to submit to God</a:t>
            </a:r>
            <a:r>
              <a:rPr lang="ja-JP" altLang="en-US" sz="1600" b="1">
                <a:latin typeface="Calibri" charset="0"/>
                <a:ea typeface="ＭＳ Ｐゴシック" charset="0"/>
                <a:cs typeface="ＭＳ Ｐゴシック" charset="0"/>
              </a:rPr>
              <a:t>’</a:t>
            </a:r>
            <a:r>
              <a:rPr lang="en-US" sz="1600" b="1">
                <a:latin typeface="Calibri" charset="0"/>
                <a:ea typeface="ＭＳ Ｐゴシック" charset="0"/>
                <a:cs typeface="ＭＳ Ｐゴシック" charset="0"/>
              </a:rPr>
              <a:t>s discipline by the Babylonians would disobey God by staying in the city and dying</a:t>
            </a:r>
          </a:p>
          <a:p>
            <a:pPr eaLnBrk="1" hangingPunct="1">
              <a:buFontTx/>
              <a:buAutoNum type="arabicPeriod"/>
            </a:pPr>
            <a:r>
              <a:rPr lang="en-US" sz="1600" b="1">
                <a:latin typeface="Calibri" charset="0"/>
                <a:ea typeface="ＭＳ Ｐゴシック" charset="0"/>
                <a:cs typeface="ＭＳ Ｐゴシック" charset="0"/>
              </a:rPr>
              <a:t>The </a:t>
            </a:r>
            <a:r>
              <a:rPr lang="ja-JP" altLang="en-US" sz="1600" b="1">
                <a:latin typeface="Calibri" charset="0"/>
                <a:ea typeface="ＭＳ Ｐゴシック" charset="0"/>
                <a:cs typeface="ＭＳ Ｐゴシック" charset="0"/>
              </a:rPr>
              <a:t>“</a:t>
            </a:r>
            <a:r>
              <a:rPr lang="en-US" sz="1600" b="1">
                <a:latin typeface="Calibri" charset="0"/>
                <a:ea typeface="ＭＳ Ｐゴシック" charset="0"/>
                <a:cs typeface="ＭＳ Ｐゴシック" charset="0"/>
              </a:rPr>
              <a:t>good figs</a:t>
            </a:r>
            <a:r>
              <a:rPr lang="ja-JP" altLang="en-US" sz="1600" b="1">
                <a:latin typeface="Calibri" charset="0"/>
                <a:ea typeface="ＭＳ Ｐゴシック" charset="0"/>
                <a:cs typeface="ＭＳ Ｐゴシック" charset="0"/>
              </a:rPr>
              <a:t>”</a:t>
            </a:r>
            <a:r>
              <a:rPr lang="en-US" sz="1600" b="1">
                <a:latin typeface="Calibri" charset="0"/>
                <a:ea typeface="ＭＳ Ｐゴシック" charset="0"/>
                <a:cs typeface="ＭＳ Ｐゴシック" charset="0"/>
              </a:rPr>
              <a:t> whose lives would be spared would leave the city and surrender to the Babylonians outside!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E038DB-8B5A-A342-A621-21C667B52193}" type="slidenum">
              <a:rPr lang="en-US" sz="1200">
                <a:solidFill>
                  <a:srgbClr val="000000"/>
                </a:solidFill>
                <a:latin typeface="Calibri" charset="0"/>
              </a:rPr>
              <a:pPr eaLnBrk="1" hangingPunct="1"/>
              <a:t>63</a:t>
            </a:fld>
            <a:endParaRPr lang="en-US" sz="1200">
              <a:solidFill>
                <a:srgbClr val="000000"/>
              </a:solidFill>
              <a:latin typeface="Calibri"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73B8-80E4-2F47-AC25-5E28CE7A66D9}"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A6300C-BFD0-E540-99B3-79D72E00901F}"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94C4FC-815F-7B46-BB61-BBCA09F0FD65}"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4A611F-17AE-774E-AE4B-58040616B47B}"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
        <p:nvSpPr>
          <p:cNvPr id="1720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203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AED382-2AB0-5E4E-AE3E-40665283827F}"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5C8258-A8DD-B54A-879B-7AAA729A8436}"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9E0F7D-3A3A-6940-A577-6E7F096D0CE7}"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629900-8764-CB40-9869-60D1393E51D2}"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0469C-0E53-A449-B782-BF5CC9D05483}"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E18269-17AC-8246-90B1-6CE8DB37674F}"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
        <p:nvSpPr>
          <p:cNvPr id="178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180"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0F0E34-B235-0940-A08B-83751DF4E1D0}"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15FFED-DA38-9C4F-BAFF-3A408FC048A3}"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
        <p:nvSpPr>
          <p:cNvPr id="180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0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0260D2-4669-0E45-B95F-5456B548DA8E}"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
        <p:nvSpPr>
          <p:cNvPr id="1812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25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F77FA2-F8C5-6A45-B366-A9AF6B7B8BE1}"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299" name="Notes Placeholder 2"/>
          <p:cNvSpPr>
            <a:spLocks noGrp="1"/>
          </p:cNvSpPr>
          <p:nvPr>
            <p:ph type="body"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2325" indent="-273050" algn="ctr" eaLnBrk="1" hangingPunct="1">
              <a:spcBef>
                <a:spcPts val="1200"/>
              </a:spcBef>
            </a:pPr>
            <a:r>
              <a:rPr lang="en-US" sz="1100" b="1">
                <a:latin typeface="Times New Roman" charset="0"/>
                <a:ea typeface="MS Mincho" charset="0"/>
                <a:cs typeface="MS Mincho" charset="0"/>
              </a:rPr>
              <a:t>• Love God</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The greatest of these is love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(1 Cor. 13:13).  </a:t>
            </a:r>
            <a:endParaRPr lang="en-US"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Church</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then nothing else you do counts, really.</a:t>
            </a:r>
            <a:endParaRPr lang="en-US"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Nations</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close neighbor</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to those who are out of the reach of this fellowship where we love the nations.  Our leadership is committed to make all that we do revolve around one of these three priorities.</a:t>
            </a:r>
            <a:endParaRPr lang="en-US" b="1">
              <a:latin typeface="Times New Roman" charset="0"/>
              <a:ea typeface="ＭＳ Ｐゴシック" charset="0"/>
              <a:cs typeface="ＭＳ Ｐゴシック" charset="0"/>
            </a:endParaRPr>
          </a:p>
          <a:p>
            <a:pPr marL="822325" indent="-273050" eaLnBrk="1" hangingPunct="1"/>
            <a:endParaRPr lang="en-US">
              <a:latin typeface="Times New Roman" charset="0"/>
              <a:ea typeface="ＭＳ Ｐゴシック" charset="0"/>
              <a:cs typeface="ＭＳ Ｐゴシック" charset="0"/>
            </a:endParaRPr>
          </a:p>
        </p:txBody>
      </p:sp>
      <p:sp>
        <p:nvSpPr>
          <p:cNvPr id="18330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5610CD3-0B2F-FD41-A217-29ED05E4C412}" type="slidenum">
              <a:rPr lang="en-US" sz="1200">
                <a:solidFill>
                  <a:srgbClr val="000000"/>
                </a:solidFill>
                <a:latin typeface="Times New Roman" charset="0"/>
              </a:rPr>
              <a:pPr algn="r"/>
              <a:t>78</a:t>
            </a:fld>
            <a:endParaRPr lang="en-US" sz="120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DA0873-AE08-1445-9F86-28F808CF5EE6}"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47549-8F14-BA42-A1AC-66819CEA4F5E}" type="slidenum">
              <a:rPr lang="en-US" sz="1200">
                <a:solidFill>
                  <a:srgbClr val="000000"/>
                </a:solidFill>
                <a:latin typeface="Calibri" charset="0"/>
              </a:rPr>
              <a:pPr eaLnBrk="1" hangingPunct="1"/>
              <a:t>80</a:t>
            </a:fld>
            <a:endParaRPr lang="en-US" sz="1200">
              <a:solidFill>
                <a:srgbClr val="000000"/>
              </a:solidFill>
              <a:latin typeface="Calibri" charset="0"/>
            </a:endParaRPr>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Flashback !! During Jehoiakim</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days, God had instructed Jeremiah to prepare a scroll that contained all the prophetic words Jeremiah had received. Baruch read the scroll to many of Judah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officials who insisted the king heard the message.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king showed his utter contempt for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words by cutting the scroll into pieces and casting them into the fire. Unfazed, Jeremiah rewrites an expanded prophecy to show how God</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 cannot be thwarted.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C25CF-B281-EE49-B14E-2734E7064555}" type="slidenum">
              <a:rPr lang="en-US" sz="1200">
                <a:latin typeface="Calibri" charset="0"/>
                <a:cs typeface="Arial" charset="0"/>
              </a:rPr>
              <a:pPr eaLnBrk="1" hangingPunct="1"/>
              <a:t>83</a:t>
            </a:fld>
            <a:endParaRPr lang="en-US" sz="1200">
              <a:latin typeface="Calibri" charset="0"/>
              <a:cs typeface="Arial" charset="0"/>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Jeremiah continues to proclaim faithfully God’s message of judgment to Zedekiah who refuses to listen to his message. He is accused of defecting to the Babylonians, put into a dungeon, and later a cistern. But he is rescued by God’s foreign servant, Ebed-Melech, who is later spared for protecting Jeremiah’s life, showing benefits of obedience.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515570-40CF-964B-B873-7C80B95477A7}" type="slidenum">
              <a:rPr lang="en-US" sz="1200">
                <a:latin typeface="Calibri" charset="0"/>
                <a:cs typeface="Arial" charset="0"/>
              </a:rPr>
              <a:pPr eaLnBrk="1" hangingPunct="1"/>
              <a:t>84</a:t>
            </a:fld>
            <a:endParaRPr lang="en-US" sz="1200">
              <a:latin typeface="Calibri" charset="0"/>
              <a:cs typeface="Arial" charset="0"/>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The terrible hour Jeremiah had prophesied finally came. Babylonians breach Jerusalem’s walls and capture the city. Jerusalem’s fall fulfils God’s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0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Nebuchadnezzar appoints Gedaliah as governor of Judah. He is murdered within 2 months. The people seek Jeremiah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advice, who tells them to stay in the land and not run off to Egypt, but they ignore him and force him to go to Egypt with them. Jeremiah continues to rebuke the remnant in Egypt.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1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However, more than just the people of Judah alone, there were prophesies that were addressed to the other non Israelite cities in those days.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9B6515-B239-D145-BCAF-378E0392B1BB}" type="slidenum">
              <a:rPr lang="en-US" sz="1200">
                <a:latin typeface="Calibri" charset="0"/>
              </a:rPr>
              <a:pPr eaLnBrk="1" hangingPunct="1"/>
              <a:t>87</a:t>
            </a:fld>
            <a:endParaRPr lang="en-US" sz="1200">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C9EE4-ACFE-1949-9EC1-8623692A980A}" type="slidenum">
              <a:rPr lang="en-US" sz="1200">
                <a:latin typeface="Calibri" charset="0"/>
              </a:rPr>
              <a:pPr eaLnBrk="1" hangingPunct="1"/>
              <a:t>88</a:t>
            </a:fld>
            <a:endParaRPr lang="en-US" sz="1200">
              <a:latin typeface="Calibri" charset="0"/>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a:latin typeface="Calibri" charset="0"/>
                <a:ea typeface="ＭＳ Ｐゴシック" charset="0"/>
                <a:cs typeface="ＭＳ Ｐゴシック" charset="0"/>
              </a:rPr>
              <a:t>A recap of the covenants that are amplified from the Abrahamic covenant of which the new covenant was one of them. </a:t>
            </a:r>
          </a:p>
          <a:p>
            <a:pPr>
              <a:lnSpc>
                <a:spcPct val="90000"/>
              </a:lnSpc>
              <a:spcBef>
                <a:spcPct val="0"/>
              </a:spcBef>
            </a:pPr>
            <a:endParaRPr lang="en-US" sz="1100">
              <a:latin typeface="Calibri" charset="0"/>
              <a:ea typeface="ＭＳ Ｐゴシック" charset="0"/>
              <a:cs typeface="ＭＳ Ｐゴシック" charset="0"/>
            </a:endParaRPr>
          </a:p>
          <a:p>
            <a:pPr>
              <a:lnSpc>
                <a:spcPct val="90000"/>
              </a:lnSpc>
            </a:pPr>
            <a:r>
              <a:rPr lang="en-US" sz="1100" b="1">
                <a:latin typeface="Calibri" charset="0"/>
                <a:ea typeface="ＭＳ Ｐゴシック" charset="0"/>
                <a:cs typeface="ＭＳ Ｐゴシック" charset="0"/>
              </a:rPr>
              <a:t>(cf. Deut. 30:1-10) promises:</a:t>
            </a:r>
          </a:p>
          <a:p>
            <a:pPr>
              <a:lnSpc>
                <a:spcPct val="90000"/>
              </a:lnSpc>
              <a:buFontTx/>
              <a:buChar char="•"/>
            </a:pPr>
            <a:r>
              <a:rPr lang="en-US" sz="1100" b="1">
                <a:latin typeface="Calibri" charset="0"/>
                <a:ea typeface="ＭＳ Ｐゴシック" charset="0"/>
                <a:cs typeface="ＭＳ Ｐゴシック" charset="0"/>
              </a:rPr>
              <a:t>Land from Wadi of Egypt to Euphrates River (Isa. 27:12)</a:t>
            </a:r>
          </a:p>
          <a:p>
            <a:pPr>
              <a:lnSpc>
                <a:spcPct val="90000"/>
              </a:lnSpc>
              <a:buFontTx/>
              <a:buChar char="•"/>
            </a:pPr>
            <a:r>
              <a:rPr lang="en-US" sz="1100" b="1">
                <a:latin typeface="Calibri" charset="0"/>
                <a:ea typeface="ＭＳ Ｐゴシック" charset="0"/>
                <a:cs typeface="ＭＳ Ｐゴシック" charset="0"/>
              </a:rPr>
              <a:t>Eternal possession of land (Gen. 17:8) after exile/restoration</a:t>
            </a:r>
          </a:p>
          <a:p>
            <a:pPr>
              <a:lnSpc>
                <a:spcPct val="90000"/>
              </a:lnSpc>
              <a:buFontTx/>
              <a:buChar char="•"/>
            </a:pPr>
            <a:r>
              <a:rPr lang="en-US" sz="1100" b="1">
                <a:latin typeface="Calibri" charset="0"/>
                <a:ea typeface="ＭＳ Ｐゴシック" charset="0"/>
                <a:cs typeface="ＭＳ Ｐゴシック" charset="0"/>
              </a:rPr>
              <a:t>Whole world blessed via the land (Isa. 14:1-2)</a:t>
            </a:r>
          </a:p>
          <a:p>
            <a:pPr>
              <a:lnSpc>
                <a:spcPct val="90000"/>
              </a:lnSpc>
              <a:buFontTx/>
              <a:buChar char="•"/>
            </a:pPr>
            <a:endParaRPr lang="en-US" sz="1100" b="1">
              <a:latin typeface="Calibri" charset="0"/>
              <a:ea typeface="ＭＳ Ｐゴシック" charset="0"/>
              <a:cs typeface="ＭＳ Ｐゴシック" charset="0"/>
            </a:endParaRPr>
          </a:p>
          <a:p>
            <a:pPr>
              <a:lnSpc>
                <a:spcPct val="90000"/>
              </a:lnSpc>
            </a:pPr>
            <a:r>
              <a:rPr lang="en-US" sz="1100" b="1">
                <a:latin typeface="Calibri" charset="0"/>
                <a:ea typeface="ＭＳ Ｐゴシック" charset="0"/>
                <a:cs typeface="ＭＳ Ｐゴシック" charset="0"/>
              </a:rPr>
              <a:t>2 Samuel 7:12-16 promises perpetual:</a:t>
            </a:r>
          </a:p>
          <a:p>
            <a:pPr>
              <a:lnSpc>
                <a:spcPct val="90000"/>
              </a:lnSpc>
              <a:buFontTx/>
              <a:buChar char="•"/>
            </a:pPr>
            <a:r>
              <a:rPr lang="en-US" sz="1100" b="1">
                <a:latin typeface="Calibri" charset="0"/>
                <a:ea typeface="ＭＳ Ｐゴシック" charset="0"/>
                <a:cs typeface="ＭＳ Ｐゴシック" charset="0"/>
              </a:rPr>
              <a:t>Sons (</a:t>
            </a:r>
            <a:r>
              <a:rPr lang="ja-JP" altLang="en-US" sz="1100" b="1">
                <a:latin typeface="Calibri" charset="0"/>
                <a:ea typeface="ＭＳ Ｐゴシック" charset="0"/>
                <a:cs typeface="ＭＳ Ｐゴシック" charset="0"/>
              </a:rPr>
              <a:t>“</a:t>
            </a:r>
            <a:r>
              <a:rPr lang="en-US" sz="1100" b="1">
                <a:latin typeface="Calibri" charset="0"/>
                <a:ea typeface="ＭＳ Ｐゴシック" charset="0"/>
                <a:cs typeface="ＭＳ Ｐゴシック" charset="0"/>
              </a:rPr>
              <a:t>house</a:t>
            </a:r>
            <a:r>
              <a:rPr lang="ja-JP" altLang="en-US" sz="1100" b="1">
                <a:latin typeface="Calibri" charset="0"/>
                <a:ea typeface="ＭＳ Ｐゴシック" charset="0"/>
                <a:cs typeface="ＭＳ Ｐゴシック" charset="0"/>
              </a:rPr>
              <a:t>”</a:t>
            </a:r>
            <a:r>
              <a:rPr lang="en-US" sz="1100" b="1">
                <a:latin typeface="Calibri" charset="0"/>
                <a:ea typeface="ＭＳ Ｐゴシック" charset="0"/>
                <a:cs typeface="ＭＳ Ｐゴシック" charset="0"/>
              </a:rPr>
              <a:t> never wiped out)</a:t>
            </a:r>
          </a:p>
          <a:p>
            <a:pPr>
              <a:lnSpc>
                <a:spcPct val="90000"/>
              </a:lnSpc>
              <a:buFontTx/>
              <a:buChar char="•"/>
            </a:pPr>
            <a:r>
              <a:rPr lang="en-US" sz="1100" b="1">
                <a:latin typeface="Calibri" charset="0"/>
                <a:ea typeface="ＭＳ Ｐゴシック" charset="0"/>
                <a:cs typeface="ＭＳ Ｐゴシック" charset="0"/>
              </a:rPr>
              <a:t>Kingdom (political dynasty)</a:t>
            </a:r>
          </a:p>
          <a:p>
            <a:pPr>
              <a:lnSpc>
                <a:spcPct val="90000"/>
              </a:lnSpc>
              <a:buFontTx/>
              <a:buChar char="•"/>
            </a:pPr>
            <a:r>
              <a:rPr lang="en-US" sz="1100" b="1">
                <a:latin typeface="Calibri" charset="0"/>
                <a:ea typeface="ＭＳ Ｐゴシック" charset="0"/>
                <a:cs typeface="ＭＳ Ｐゴシック" charset="0"/>
              </a:rPr>
              <a:t>Throne (right to rule by descendants)</a:t>
            </a:r>
          </a:p>
          <a:p>
            <a:pPr>
              <a:lnSpc>
                <a:spcPct val="90000"/>
              </a:lnSpc>
              <a:buFontTx/>
              <a:buChar char="•"/>
            </a:pPr>
            <a:r>
              <a:rPr lang="en-US" sz="1100" b="1">
                <a:latin typeface="Calibri" charset="0"/>
                <a:ea typeface="ＭＳ Ｐゴシック" charset="0"/>
                <a:cs typeface="ＭＳ Ｐゴシック" charset="0"/>
              </a:rPr>
              <a:t>Temple (son to build it)</a:t>
            </a:r>
          </a:p>
          <a:p>
            <a:pPr>
              <a:lnSpc>
                <a:spcPct val="90000"/>
              </a:lnSpc>
            </a:pPr>
            <a:endParaRPr lang="en-US" sz="1100" b="1">
              <a:latin typeface="Calibri" charset="0"/>
              <a:ea typeface="ＭＳ Ｐゴシック" charset="0"/>
              <a:cs typeface="ＭＳ Ｐゴシック" charset="0"/>
            </a:endParaRPr>
          </a:p>
          <a:p>
            <a:pPr>
              <a:lnSpc>
                <a:spcPct val="90000"/>
              </a:lnSpc>
            </a:pPr>
            <a:r>
              <a:rPr lang="en-US" sz="1100" b="1">
                <a:latin typeface="Calibri" charset="0"/>
                <a:ea typeface="ＭＳ Ｐゴシック" charset="0"/>
                <a:cs typeface="ＭＳ Ｐゴシック" charset="0"/>
              </a:rPr>
              <a:t>Jeremiah 31:31-34 promises:</a:t>
            </a:r>
          </a:p>
          <a:p>
            <a:pPr>
              <a:lnSpc>
                <a:spcPct val="90000"/>
              </a:lnSpc>
              <a:buFontTx/>
              <a:buChar char="•"/>
            </a:pPr>
            <a:r>
              <a:rPr lang="en-US" sz="1100" b="1">
                <a:latin typeface="Calibri" charset="0"/>
                <a:ea typeface="ＭＳ Ｐゴシック" charset="0"/>
                <a:cs typeface="ＭＳ Ｐゴシック" charset="0"/>
              </a:rPr>
              <a:t>Forgiveness</a:t>
            </a:r>
          </a:p>
          <a:p>
            <a:pPr>
              <a:lnSpc>
                <a:spcPct val="90000"/>
              </a:lnSpc>
              <a:buFontTx/>
              <a:buChar char="•"/>
            </a:pPr>
            <a:r>
              <a:rPr lang="en-US" sz="1100" b="1">
                <a:latin typeface="Calibri" charset="0"/>
                <a:ea typeface="ＭＳ Ｐゴシック" charset="0"/>
                <a:cs typeface="ＭＳ Ｐゴシック" charset="0"/>
              </a:rPr>
              <a:t>Indwelling Spirit</a:t>
            </a:r>
          </a:p>
          <a:p>
            <a:pPr>
              <a:lnSpc>
                <a:spcPct val="90000"/>
              </a:lnSpc>
              <a:buFontTx/>
              <a:buChar char="•"/>
            </a:pPr>
            <a:r>
              <a:rPr lang="en-US" sz="1100" b="1">
                <a:latin typeface="Calibri" charset="0"/>
                <a:ea typeface="ＭＳ Ｐゴシック" charset="0"/>
                <a:cs typeface="ＭＳ Ｐゴシック" charset="0"/>
              </a:rPr>
              <a:t>New heart, nature, mind</a:t>
            </a:r>
          </a:p>
          <a:p>
            <a:pPr>
              <a:lnSpc>
                <a:spcPct val="90000"/>
              </a:lnSpc>
              <a:buFontTx/>
              <a:buChar char="•"/>
            </a:pPr>
            <a:r>
              <a:rPr lang="en-US" sz="1100" b="1">
                <a:latin typeface="Calibri" charset="0"/>
                <a:ea typeface="ＭＳ Ｐゴシック" charset="0"/>
                <a:cs typeface="ＭＳ Ｐゴシック" charset="0"/>
              </a:rPr>
              <a:t>Reunification of Israel and Judah</a:t>
            </a:r>
          </a:p>
          <a:p>
            <a:pPr>
              <a:lnSpc>
                <a:spcPct val="90000"/>
              </a:lnSpc>
              <a:buFontTx/>
              <a:buChar char="•"/>
            </a:pPr>
            <a:r>
              <a:rPr lang="en-US" sz="1100" b="1">
                <a:latin typeface="Calibri" charset="0"/>
                <a:ea typeface="ＭＳ Ｐゴシック" charset="0"/>
                <a:cs typeface="ＭＳ Ｐゴシック" charset="0"/>
              </a:rPr>
              <a:t>No need for evangelism</a:t>
            </a:r>
          </a:p>
          <a:p>
            <a:pPr>
              <a:lnSpc>
                <a:spcPct val="90000"/>
              </a:lnSpc>
              <a:buFontTx/>
              <a:buChar char="•"/>
            </a:pPr>
            <a:endParaRPr lang="en-US" sz="1100" b="1">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E1AEC9-6863-CD46-9B6D-315E65A9D4F4}" type="slidenum">
              <a:rPr lang="en-US" sz="1200">
                <a:latin typeface="Calibri" charset="0"/>
              </a:rPr>
              <a:pPr eaLnBrk="1" hangingPunct="1"/>
              <a:t>89</a:t>
            </a:fld>
            <a:endParaRPr lang="en-US" sz="1200">
              <a:latin typeface="Calibri"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95EF55-9698-0F44-A1D7-196B391C5E8B}" type="slidenum">
              <a:rPr lang="en-US" sz="1200">
                <a:latin typeface="Calibri" charset="0"/>
              </a:rPr>
              <a:pPr eaLnBrk="1" hangingPunct="1"/>
              <a:t>90</a:t>
            </a:fld>
            <a:endParaRPr lang="en-US" sz="1200">
              <a:latin typeface="Calibri" charset="0"/>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ea typeface="ＭＳ Ｐゴシック" charset="0"/>
                <a:cs typeface="ＭＳ Ｐゴシック" charset="0"/>
              </a:rPr>
              <a:t>How did we know that it was unconditional?</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7C9FCE-9BB4-E44D-834E-317C09D9B7EA}" type="slidenum">
              <a:rPr lang="en-US" sz="1200">
                <a:latin typeface="Calibri" charset="0"/>
              </a:rPr>
              <a:pPr eaLnBrk="1" hangingPunct="1"/>
              <a:t>91</a:t>
            </a:fld>
            <a:endParaRPr lang="en-US" sz="1200">
              <a:latin typeface="Calibri" charset="0"/>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ea typeface="ＭＳ Ｐゴシック" charset="0"/>
                <a:cs typeface="ＭＳ Ｐゴシック" charset="0"/>
              </a:rPr>
              <a:t>There are debates that exist about the how far or when or to whom the covenant refers to. This is because Jeremiah 31 declares the covenant is for Israel and Judah but in the new testament. (Luke 22:20; 1 Cor 11:25; 2 Cor.3:6; Heb 8:8;9:15 ) it is declared for the church.</a:t>
            </a:r>
          </a:p>
          <a:p>
            <a:pPr>
              <a:spcBef>
                <a:spcPct val="0"/>
              </a:spcBef>
            </a:pPr>
            <a:r>
              <a:rPr lang="en-US">
                <a:latin typeface="Calibri" charset="0"/>
                <a:ea typeface="ＭＳ Ｐゴシック" charset="0"/>
                <a:cs typeface="ＭＳ Ｐゴシック" charset="0"/>
              </a:rPr>
              <a:t>.</a:t>
            </a:r>
          </a:p>
          <a:p>
            <a:pPr>
              <a:spcBef>
                <a:spcPct val="0"/>
              </a:spcBef>
            </a:pPr>
            <a:r>
              <a:rPr lang="en-US">
                <a:latin typeface="Calibri" charset="0"/>
                <a:ea typeface="ＭＳ Ｐゴシック" charset="0"/>
                <a:cs typeface="ＭＳ Ｐゴシック" charset="0"/>
              </a:rPr>
              <a:t>So questions arise if is there a new covenant? Is it especially for the church? Or is it only for Israel? Or was there two covenants? Or are these promises built upon each other?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atin typeface="Calibri" charset="0"/>
                <a:ea typeface="ＭＳ Ｐゴシック" charset="0"/>
                <a:cs typeface="ＭＳ Ｐゴシック" charset="0"/>
              </a:rPr>
              <a:t>Ignores NT, Christ</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words, Paul</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teachings</a:t>
            </a:r>
          </a:p>
          <a:p>
            <a:pPr marL="228600" indent="-228600">
              <a:buFontTx/>
              <a:buAutoNum type="arabicParenR"/>
            </a:pPr>
            <a:r>
              <a:rPr lang="en-US">
                <a:latin typeface="Calibri" charset="0"/>
                <a:ea typeface="ＭＳ Ｐゴシック" charset="0"/>
                <a:cs typeface="ＭＳ Ｐゴシック" charset="0"/>
              </a:rPr>
              <a:t>Ignore present work of the Holy Spirit cue cards </a:t>
            </a:r>
          </a:p>
          <a:p>
            <a:pPr marL="228600" indent="-228600">
              <a:buFontTx/>
              <a:buAutoNum type="arabicParenR"/>
            </a:pPr>
            <a:endParaRPr lang="en-US">
              <a:latin typeface="Calibri" charset="0"/>
              <a:ea typeface="ＭＳ Ｐゴシック" charset="0"/>
              <a:cs typeface="ＭＳ Ｐゴシック" charset="0"/>
            </a:endParaRPr>
          </a:p>
          <a:p>
            <a:pPr marL="228600" indent="-228600"/>
            <a:r>
              <a:rPr lang="en-US">
                <a:latin typeface="Calibri" charset="0"/>
                <a:ea typeface="ＭＳ Ｐゴシック" charset="0"/>
                <a:cs typeface="ＭＳ Ｐゴシック" charset="0"/>
              </a:rPr>
              <a:t>1)Cannot reconcile same terminology for OT and NT covenants.</a:t>
            </a:r>
          </a:p>
          <a:p>
            <a:pPr marL="228600" indent="-228600"/>
            <a:r>
              <a:rPr lang="en-US">
                <a:latin typeface="Calibri" charset="0"/>
                <a:ea typeface="ＭＳ Ｐゴシック" charset="0"/>
                <a:cs typeface="ＭＳ Ｐゴシック" charset="0"/>
              </a:rPr>
              <a:t>2) The distinctions are too sharp. </a:t>
            </a:r>
          </a:p>
          <a:p>
            <a:pPr marL="228600" indent="-228600"/>
            <a:endParaRPr lang="en-US">
              <a:latin typeface="Calibri" charset="0"/>
              <a:ea typeface="ＭＳ Ｐゴシック" charset="0"/>
              <a:cs typeface="ＭＳ Ｐゴシック" charset="0"/>
            </a:endParaRPr>
          </a:p>
          <a:p>
            <a:pPr marL="228600" indent="-228600">
              <a:buFontTx/>
              <a:buAutoNum type="arabicParenR" startAt="3"/>
            </a:pPr>
            <a:r>
              <a:rPr lang="en-US">
                <a:latin typeface="Calibri" charset="0"/>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a:latin typeface="Calibri" charset="0"/>
              <a:ea typeface="ＭＳ Ｐゴシック" charset="0"/>
              <a:cs typeface="ＭＳ Ｐゴシック" charset="0"/>
            </a:endParaRPr>
          </a:p>
          <a:p>
            <a:pPr marL="228600" indent="-228600">
              <a:buFontTx/>
              <a:buAutoNum type="arabicParenR" startAt="3"/>
            </a:pPr>
            <a:r>
              <a:rPr lang="en-US">
                <a:latin typeface="Calibri" charset="0"/>
                <a:ea typeface="ＭＳ Ｐゴシック" charset="0"/>
                <a:cs typeface="ＭＳ Ｐゴシック" charset="0"/>
              </a:rPr>
              <a:t>Ignoring OT data between the distinctions between church and Israel </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289CE-B739-D64A-A5FD-74E93576C1CC}" type="slidenum">
              <a:rPr lang="en-US" sz="1200">
                <a:latin typeface="Calibri" charset="0"/>
              </a:rPr>
              <a:pPr eaLnBrk="1" hangingPunct="1"/>
              <a:t>93</a:t>
            </a:fld>
            <a:endParaRPr lang="en-US" sz="1200">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DBB770-CB1E-A045-B69C-6757769052C6}" type="slidenum">
              <a:rPr lang="en-US" sz="1200">
                <a:latin typeface="Calibri" charset="0"/>
              </a:rPr>
              <a:pPr eaLnBrk="1" hangingPunct="1"/>
              <a:t>94</a:t>
            </a:fld>
            <a:endParaRPr lang="en-US" sz="1200">
              <a:latin typeface="Calibri" charset="0"/>
            </a:endParaRPr>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8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D837DB-5322-694A-A494-3FCF0F5C1D85}" type="slidenum">
              <a:rPr lang="en-US" sz="1200">
                <a:latin typeface="Calibri" charset="0"/>
              </a:rPr>
              <a:pPr algn="r" eaLnBrk="1" hangingPunct="1"/>
              <a:t>95</a:t>
            </a:fld>
            <a:endParaRPr lang="en-US" sz="1200">
              <a:latin typeface="Calibri" charset="0"/>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5A9986-3116-354F-A818-6482552A1B60}" type="slidenum">
              <a:rPr lang="en-US" sz="1200">
                <a:solidFill>
                  <a:prstClr val="black"/>
                </a:solidFill>
              </a:rPr>
              <a:pPr eaLnBrk="1" hangingPunct="1"/>
              <a:t>96</a:t>
            </a:fld>
            <a:endParaRPr lang="en-US" sz="1200">
              <a:solidFill>
                <a:prstClr val="black"/>
              </a:solidFill>
            </a:endParaRPr>
          </a:p>
        </p:txBody>
      </p:sp>
      <p:sp>
        <p:nvSpPr>
          <p:cNvPr id="130051" name="Rectangle 2"/>
          <p:cNvSpPr>
            <a:spLocks noGrp="1" noRot="1" noChangeAspect="1" noChangeArrowheads="1" noTextEdit="1"/>
          </p:cNvSpPr>
          <p:nvPr>
            <p:ph type="sldImg"/>
          </p:nvPr>
        </p:nvSpPr>
        <p:spPr>
          <a:xfrm>
            <a:off x="2147888" y="692151"/>
            <a:ext cx="2562225" cy="3416300"/>
          </a:xfrm>
          <a:ln/>
        </p:spPr>
      </p:sp>
      <p:sp>
        <p:nvSpPr>
          <p:cNvPr id="130052"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His family rejected him</a:t>
            </a:r>
          </a:p>
          <a:p>
            <a:r>
              <a:rPr lang="en-US">
                <a:latin typeface="Calibri" charset="0"/>
                <a:ea typeface="ＭＳ Ｐゴシック" charset="0"/>
                <a:cs typeface="ＭＳ Ｐゴシック" charset="0"/>
              </a:rPr>
              <a:t>His hometown people. - </a:t>
            </a:r>
            <a:r>
              <a:rPr lang="en-US" b="1">
                <a:latin typeface="Arial" charset="0"/>
                <a:ea typeface="ＭＳ Ｐゴシック" charset="0"/>
                <a:cs typeface="ＭＳ Ｐゴシック" charset="0"/>
              </a:rPr>
              <a:t>Therefore thus says the LORD concerning the men of Anathoth, who seek your life, and say, "Do not prophesy in the name of the LORD, or you will die by our hand</a:t>
            </a:r>
            <a:r>
              <a:rPr lang="ja-JP" altLang="en-US" b="1">
                <a:latin typeface="Arial" charset="0"/>
                <a:ea typeface="ＭＳ Ｐゴシック" charset="0"/>
                <a:cs typeface="ＭＳ Ｐゴシック" charset="0"/>
              </a:rPr>
              <a:t>“</a:t>
            </a:r>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Thrown into prision. – accused of being in league with the enemy. Zedekiah </a:t>
            </a:r>
          </a:p>
          <a:p>
            <a:r>
              <a:rPr lang="en-US" b="1">
                <a:latin typeface="Arial" charset="0"/>
                <a:ea typeface="ＭＳ Ｐゴシック" charset="0"/>
                <a:cs typeface="ＭＳ Ｐゴシック" charset="0"/>
              </a:rPr>
              <a:t>Carried off by force to egypt. How would you feel if you were forced to do something against your own will. In this case, After the fall, </a:t>
            </a:r>
            <a:r>
              <a:rPr lang="en-US">
                <a:latin typeface="Arial" charset="0"/>
                <a:ea typeface="ＭＳ Ｐゴシック" charset="0"/>
                <a:cs typeface="ＭＳ Ｐゴシック" charset="0"/>
              </a:rPr>
              <a:t>Facing the prospect of real trouble from Babylon, the people sought Jeremiah</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advice. </a:t>
            </a:r>
          </a:p>
          <a:p>
            <a:pPr lvl="2"/>
            <a:r>
              <a:rPr lang="en-US">
                <a:latin typeface="Arial" charset="0"/>
                <a:ea typeface="ＭＳ Ｐゴシック" charset="0"/>
              </a:rPr>
              <a:t>Jeremiah told God wanted them to stay in the land but they rejected his counsel. </a:t>
            </a:r>
          </a:p>
          <a:p>
            <a:pPr lvl="2"/>
            <a:r>
              <a:rPr lang="en-US">
                <a:latin typeface="Arial" charset="0"/>
                <a:ea typeface="ＭＳ Ｐゴシック" charset="0"/>
              </a:rPr>
              <a:t>A large group still fled to Egypt, taking Jeremiah and Baruch</a:t>
            </a:r>
          </a:p>
          <a:p>
            <a:pPr lvl="2"/>
            <a:r>
              <a:rPr lang="en-US">
                <a:latin typeface="Arial" charset="0"/>
                <a:ea typeface="ＭＳ Ｐゴシック" charset="0"/>
              </a:rPr>
              <a:t>Even in Egypt, Jeremiah continued to prophesy that God would use Babylon to judge Egypt. </a:t>
            </a:r>
          </a:p>
          <a:p>
            <a:endParaRPr lang="en-US">
              <a:latin typeface="Calibri" charset="0"/>
              <a:ea typeface="ＭＳ Ｐゴシック" charset="0"/>
              <a:cs typeface="ＭＳ Ｐゴシック" charset="0"/>
            </a:endParaRPr>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E8697A-E20E-7044-95AE-ABE79F78CC83}" type="slidenum">
              <a:rPr lang="en-US" sz="1200">
                <a:latin typeface="Calibri" charset="0"/>
              </a:rPr>
              <a:pPr eaLnBrk="1" hangingPunct="1"/>
              <a:t>99</a:t>
            </a:fld>
            <a:endParaRPr lang="en-US" sz="1200">
              <a:latin typeface="Calibri"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Judah</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Sin ingratitude, idolatry, immorality, irrationality</a:t>
            </a:r>
          </a:p>
          <a:p>
            <a:endParaRPr lang="en-US">
              <a:latin typeface="Calibri" charset="0"/>
              <a:ea typeface="ＭＳ Ｐゴシック" charset="0"/>
              <a:cs typeface="ＭＳ Ｐゴシック" charset="0"/>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0FF90-442F-4C4F-9059-1AD05F7F5194}" type="slidenum">
              <a:rPr lang="en-US" sz="1200">
                <a:latin typeface="Calibri" charset="0"/>
              </a:rPr>
              <a:pPr eaLnBrk="1" hangingPunct="1"/>
              <a:t>103</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 jehoahaz will be judged through his death in exile. 22:10-12</a:t>
            </a:r>
          </a:p>
          <a:p>
            <a:r>
              <a:rPr lang="en-US">
                <a:latin typeface="Calibri" charset="0"/>
                <a:ea typeface="ＭＳ Ｐゴシック" charset="0"/>
                <a:cs typeface="ＭＳ Ｐゴシック" charset="0"/>
              </a:rPr>
              <a:t>-Jehoiakim will be judged through a terrible death without burial 22:13-23</a:t>
            </a:r>
          </a:p>
          <a:p>
            <a:r>
              <a:rPr lang="en-US">
                <a:latin typeface="Calibri" charset="0"/>
                <a:ea typeface="ＭＳ Ｐゴシック" charset="0"/>
                <a:cs typeface="ＭＳ Ｐゴシック" charset="0"/>
              </a:rPr>
              <a:t>- Jehoiachin will be judged by not having any of his immediate descendents sit upon the throne. 22:24-30</a:t>
            </a:r>
          </a:p>
          <a:p>
            <a:endParaRPr lang="en-US">
              <a:latin typeface="Calibri" charset="0"/>
              <a:ea typeface="ＭＳ Ｐゴシック" charset="0"/>
              <a:cs typeface="ＭＳ Ｐゴシック" charset="0"/>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575B77-B08E-2D41-851D-107FCCCCFA55}" type="slidenum">
              <a:rPr lang="en-US" sz="1200">
                <a:latin typeface="Calibri" charset="0"/>
              </a:rPr>
              <a:pPr eaLnBrk="1" hangingPunct="1"/>
              <a:t>104</a:t>
            </a:fld>
            <a:endParaRPr lang="en-US" sz="1200">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111</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638B97-6035-ED4E-B55E-48C26CEC3C4B}" type="datetime1">
              <a:rPr lang="en-US"/>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08AAF1E-AFBE-E14F-95A7-51D68B3B4EA0}" type="slidenum">
              <a:rPr lang="en-US"/>
              <a:pPr/>
              <a:t>‹#›</a:t>
            </a:fld>
            <a:endParaRPr lang="en-US"/>
          </a:p>
        </p:txBody>
      </p:sp>
    </p:spTree>
    <p:extLst>
      <p:ext uri="{BB962C8B-B14F-4D97-AF65-F5344CB8AC3E}">
        <p14:creationId xmlns:p14="http://schemas.microsoft.com/office/powerpoint/2010/main" val="4354042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ea typeface="+mn-ea"/>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ea typeface="+mn-ea"/>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041566B0-4FA8-F543-B695-04E058EE6DC9}" type="datetime1">
              <a:rPr lang="en-US"/>
              <a:pPr/>
              <a:t>11/9/15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9C33B1E2-DFDB-BD4A-BCB7-457DCECB2BB7}" type="slidenum">
              <a:rPr lang="en-US"/>
              <a:pPr/>
              <a:t>‹#›</a:t>
            </a:fld>
            <a:endParaRPr lang="en-US"/>
          </a:p>
        </p:txBody>
      </p:sp>
    </p:spTree>
    <p:extLst>
      <p:ext uri="{BB962C8B-B14F-4D97-AF65-F5344CB8AC3E}">
        <p14:creationId xmlns:p14="http://schemas.microsoft.com/office/powerpoint/2010/main" val="396017422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55C2-C5CA-0A48-9870-FA7AC3C5E6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9131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D52DE4-00CA-1E4B-8A6C-1135BB951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49910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178644-E094-774A-B3F4-61549CD62D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446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6E23B3-EC5E-A448-B3A8-24661060A7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5985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B1623-487B-4842-A23B-B475B0241D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51223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35F689-9DA5-8344-90EC-B3AB6EDB7B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108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83E8F2-2F05-2C47-B6C5-5988FB91F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861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DD9575-DE57-8F40-B82E-67AFFEFE18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34662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39457006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FC442247-D32C-AA40-8335-760D748A6ACF}" type="datetime1">
              <a:rPr lang="en-US"/>
              <a:pPr>
                <a:defRPr/>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eaLnBrk="0" hangingPunct="0">
              <a:defRPr/>
            </a:lvl1pPr>
          </a:lstStyle>
          <a:p>
            <a:pPr>
              <a:defRPr/>
            </a:pPr>
            <a:fld id="{6756EC66-4B68-C94F-B59A-831C05A89E3F}" type="slidenum">
              <a:rPr lang="en-US"/>
              <a:pPr>
                <a:defRPr/>
              </a:pPr>
              <a:t>‹#›</a:t>
            </a:fld>
            <a:endParaRPr lang="en-US"/>
          </a:p>
        </p:txBody>
      </p:sp>
    </p:spTree>
    <p:extLst>
      <p:ext uri="{BB962C8B-B14F-4D97-AF65-F5344CB8AC3E}">
        <p14:creationId xmlns:p14="http://schemas.microsoft.com/office/powerpoint/2010/main" val="353329715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fld id="{C7ACB13F-B366-B540-9258-1F2B736D33DC}" type="slidenum">
              <a:rPr lang="en-US"/>
              <a:pPr/>
              <a:t>‹#›</a:t>
            </a:fld>
            <a:endParaRPr lang="en-US"/>
          </a:p>
        </p:txBody>
      </p:sp>
    </p:spTree>
    <p:extLst>
      <p:ext uri="{BB962C8B-B14F-4D97-AF65-F5344CB8AC3E}">
        <p14:creationId xmlns:p14="http://schemas.microsoft.com/office/powerpoint/2010/main" val="3692419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eaLnBrk="0" hangingPunct="0">
              <a:defRPr/>
            </a:lvl1pPr>
          </a:lstStyle>
          <a:p>
            <a:pPr>
              <a:defRPr/>
            </a:pPr>
            <a:fld id="{3D5B1BA2-0251-7247-B59D-E46AE0987FAD}" type="datetime1">
              <a:rPr lang="en-US"/>
              <a:pPr>
                <a:defRPr/>
              </a:pPr>
              <a:t>11/9/15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eaLnBrk="0" hangingPunct="0">
              <a:defRPr/>
            </a:lvl1pPr>
          </a:lstStyle>
          <a:p>
            <a:pPr>
              <a:defRPr/>
            </a:pPr>
            <a:fld id="{0E17972B-2EDB-5648-9FD3-ACF3F210FDB0}" type="slidenum">
              <a:rPr lang="en-US"/>
              <a:pPr>
                <a:defRPr/>
              </a:pPr>
              <a:t>‹#›</a:t>
            </a:fld>
            <a:endParaRPr lang="en-US"/>
          </a:p>
        </p:txBody>
      </p:sp>
    </p:spTree>
    <p:extLst>
      <p:ext uri="{BB962C8B-B14F-4D97-AF65-F5344CB8AC3E}">
        <p14:creationId xmlns:p14="http://schemas.microsoft.com/office/powerpoint/2010/main" val="229448490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1800">
              <a:solidFill>
                <a:prstClr val="black"/>
              </a:solidFill>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eaLnBrk="0" hangingPunct="0">
              <a:defRPr/>
            </a:lvl1pPr>
          </a:lstStyle>
          <a:p>
            <a:pPr>
              <a:defRPr/>
            </a:pPr>
            <a:fld id="{98E31D7F-2D8F-BE45-B528-1111417BA101}" type="datetime1">
              <a:rPr lang="en-US"/>
              <a:pPr>
                <a:defRPr/>
              </a:pPr>
              <a:t>11/9/15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eaLnBrk="0" hangingPunct="0">
              <a:defRPr/>
            </a:lvl1pPr>
          </a:lstStyle>
          <a:p>
            <a:pPr>
              <a:defRPr/>
            </a:pPr>
            <a:fld id="{41DF4983-2A06-4F4A-BDCC-CDE555EBC5BE}" type="slidenum">
              <a:rPr lang="en-US"/>
              <a:pPr>
                <a:defRPr/>
              </a:pPr>
              <a:t>‹#›</a:t>
            </a:fld>
            <a:endParaRPr lang="en-US"/>
          </a:p>
        </p:txBody>
      </p:sp>
    </p:spTree>
    <p:extLst>
      <p:ext uri="{BB962C8B-B14F-4D97-AF65-F5344CB8AC3E}">
        <p14:creationId xmlns:p14="http://schemas.microsoft.com/office/powerpoint/2010/main" val="1025456455"/>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fld id="{0696607E-707E-E440-9A8C-43820DB247A6}" type="datetime1">
              <a:rPr lang="en-US"/>
              <a:pPr>
                <a:defRPr/>
              </a:pPr>
              <a:t>11/9/15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eaLnBrk="0" hangingPunct="0">
              <a:defRPr/>
            </a:lvl1pPr>
          </a:lstStyle>
          <a:p>
            <a:pPr>
              <a:defRPr/>
            </a:pPr>
            <a:fld id="{50AA1676-6A11-FA49-B1C7-FD0C8DC083AB}" type="slidenum">
              <a:rPr lang="en-US"/>
              <a:pPr>
                <a:defRPr/>
              </a:pPr>
              <a:t>‹#›</a:t>
            </a:fld>
            <a:endParaRPr lang="en-US"/>
          </a:p>
        </p:txBody>
      </p:sp>
    </p:spTree>
    <p:extLst>
      <p:ext uri="{BB962C8B-B14F-4D97-AF65-F5344CB8AC3E}">
        <p14:creationId xmlns:p14="http://schemas.microsoft.com/office/powerpoint/2010/main" val="12445100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8" name="Date Placeholder 1"/>
          <p:cNvSpPr>
            <a:spLocks noGrp="1"/>
          </p:cNvSpPr>
          <p:nvPr>
            <p:ph type="dt" sz="half" idx="10"/>
          </p:nvPr>
        </p:nvSpPr>
        <p:spPr/>
        <p:txBody>
          <a:bodyPr/>
          <a:lstStyle>
            <a:lvl1pPr eaLnBrk="0" hangingPunct="0">
              <a:defRPr/>
            </a:lvl1pPr>
          </a:lstStyle>
          <a:p>
            <a:pPr>
              <a:defRPr/>
            </a:pPr>
            <a:fld id="{7CEE6DE7-F264-1341-9E63-3F5AE8842FE9}" type="datetime1">
              <a:rPr lang="en-US"/>
              <a:pPr>
                <a:defRPr/>
              </a:pPr>
              <a:t>11/9/15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eaLnBrk="0" hangingPunct="0">
              <a:defRPr>
                <a:solidFill>
                  <a:srgbClr val="FFFFFF"/>
                </a:solidFill>
              </a:defRPr>
            </a:lvl1pPr>
          </a:lstStyle>
          <a:p>
            <a:pPr>
              <a:defRPr/>
            </a:pPr>
            <a:fld id="{6F6EBB7A-517E-C047-BCD3-1B55FC8387DF}" type="slidenum">
              <a:rPr lang="en-US"/>
              <a:pPr>
                <a:defRPr/>
              </a:pPr>
              <a:t>‹#›</a:t>
            </a:fld>
            <a:endParaRPr lang="en-US"/>
          </a:p>
        </p:txBody>
      </p:sp>
    </p:spTree>
    <p:extLst>
      <p:ext uri="{BB962C8B-B14F-4D97-AF65-F5344CB8AC3E}">
        <p14:creationId xmlns:p14="http://schemas.microsoft.com/office/powerpoint/2010/main" val="3128544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eaLnBrk="0" hangingPunct="0">
              <a:defRPr/>
            </a:lvl1pPr>
          </a:lstStyle>
          <a:p>
            <a:pPr>
              <a:defRPr/>
            </a:pPr>
            <a:fld id="{49450009-FF2C-684B-9D7C-15E10223DC50}" type="slidenum">
              <a:rPr lang="en-US"/>
              <a:pPr>
                <a:defRPr/>
              </a:pPr>
              <a:t>‹#›</a:t>
            </a:fld>
            <a:endParaRPr lang="en-US"/>
          </a:p>
        </p:txBody>
      </p:sp>
    </p:spTree>
    <p:extLst>
      <p:ext uri="{BB962C8B-B14F-4D97-AF65-F5344CB8AC3E}">
        <p14:creationId xmlns:p14="http://schemas.microsoft.com/office/powerpoint/2010/main" val="2895655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EE61644F-505A-8348-97A9-340727A3417E}" type="datetime1">
              <a:rPr lang="en-US"/>
              <a:pPr>
                <a:defRPr/>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13AE1C0-9F86-1D49-A035-B0F194AD954E}" type="slidenum">
              <a:rPr lang="en-US"/>
              <a:pPr>
                <a:defRPr/>
              </a:pPr>
              <a:t>‹#›</a:t>
            </a:fld>
            <a:endParaRPr lang="en-US"/>
          </a:p>
        </p:txBody>
      </p:sp>
    </p:spTree>
    <p:extLst>
      <p:ext uri="{BB962C8B-B14F-4D97-AF65-F5344CB8AC3E}">
        <p14:creationId xmlns:p14="http://schemas.microsoft.com/office/powerpoint/2010/main" val="1174317488"/>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eaLnBrk="0" hangingPunct="0">
              <a:defRPr/>
            </a:lvl1pPr>
          </a:lstStyle>
          <a:p>
            <a:pPr>
              <a:defRPr/>
            </a:pPr>
            <a:fld id="{900036B7-8C8A-9E4B-8036-13499D9817FC}" type="slidenum">
              <a:rPr lang="en-US"/>
              <a:pPr>
                <a:defRPr/>
              </a:pPr>
              <a:t>‹#›</a:t>
            </a:fld>
            <a:endParaRPr lang="en-US"/>
          </a:p>
        </p:txBody>
      </p:sp>
      <p:sp>
        <p:nvSpPr>
          <p:cNvPr id="14" name="Date Placeholder 3"/>
          <p:cNvSpPr>
            <a:spLocks noGrp="1"/>
          </p:cNvSpPr>
          <p:nvPr>
            <p:ph type="dt" sz="half" idx="11"/>
          </p:nvPr>
        </p:nvSpPr>
        <p:spPr/>
        <p:txBody>
          <a:bodyPr/>
          <a:lstStyle>
            <a:lvl1pPr eaLnBrk="0" hangingPunct="0">
              <a:defRPr/>
            </a:lvl1pPr>
          </a:lstStyle>
          <a:p>
            <a:pPr>
              <a:defRPr/>
            </a:pPr>
            <a:fld id="{1AF2A6CD-359A-814D-B32F-63D5E3E531D0}" type="datetime1">
              <a:rPr lang="en-US"/>
              <a:pPr>
                <a:defRPr/>
              </a:pPr>
              <a:t>11/9/15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51081731"/>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eaLnBrk="0" hangingPunct="0">
              <a:defRPr/>
            </a:lvl1pPr>
          </a:lstStyle>
          <a:p>
            <a:pPr>
              <a:defRPr/>
            </a:pPr>
            <a:fld id="{DA6D7CCB-DE66-024D-8D3F-190534D3FA7C}" type="slidenum">
              <a:rPr lang="en-US"/>
              <a:pPr>
                <a:defRPr/>
              </a:pPr>
              <a:t>‹#›</a:t>
            </a:fld>
            <a:endParaRPr lang="en-US"/>
          </a:p>
        </p:txBody>
      </p:sp>
      <p:sp>
        <p:nvSpPr>
          <p:cNvPr id="17" name="Date Placeholder 4"/>
          <p:cNvSpPr>
            <a:spLocks noGrp="1"/>
          </p:cNvSpPr>
          <p:nvPr>
            <p:ph type="dt" sz="half" idx="11"/>
          </p:nvPr>
        </p:nvSpPr>
        <p:spPr/>
        <p:txBody>
          <a:bodyPr/>
          <a:lstStyle>
            <a:lvl1pPr eaLnBrk="0" hangingPunct="0">
              <a:defRPr/>
            </a:lvl1pPr>
          </a:lstStyle>
          <a:p>
            <a:pPr>
              <a:defRPr/>
            </a:pPr>
            <a:fld id="{F24EADAE-B11D-7A4B-A30D-A1A58353A173}" type="datetime1">
              <a:rPr lang="en-US"/>
              <a:pPr>
                <a:defRPr/>
              </a:pPr>
              <a:t>11/9/15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25473716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eaLnBrk="0" hangingPunct="0">
              <a:defRPr/>
            </a:lvl1pPr>
          </a:lstStyle>
          <a:p>
            <a:pPr>
              <a:defRPr/>
            </a:pPr>
            <a:fld id="{6CACBF9B-07F9-0442-B5C0-E9DE426B7C89}" type="datetime1">
              <a:rPr lang="en-US"/>
              <a:pPr>
                <a:defRPr/>
              </a:pPr>
              <a:t>11/9/15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eaLnBrk="0" hangingPunct="0">
              <a:defRPr/>
            </a:lvl1pPr>
          </a:lstStyle>
          <a:p>
            <a:pPr>
              <a:defRPr/>
            </a:pPr>
            <a:fld id="{EBEAC257-78D3-6C49-B852-920201075FC2}" type="slidenum">
              <a:rPr lang="en-US"/>
              <a:pPr>
                <a:defRPr/>
              </a:pPr>
              <a:t>‹#›</a:t>
            </a:fld>
            <a:endParaRPr lang="en-US"/>
          </a:p>
        </p:txBody>
      </p:sp>
    </p:spTree>
    <p:extLst>
      <p:ext uri="{BB962C8B-B14F-4D97-AF65-F5344CB8AC3E}">
        <p14:creationId xmlns:p14="http://schemas.microsoft.com/office/powerpoint/2010/main" val="39107578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fld id="{BD47310F-04D7-9242-AAA8-532BF4A42BDD}" type="slidenum">
              <a:rPr lang="en-US"/>
              <a:pPr/>
              <a:t>‹#›</a:t>
            </a:fld>
            <a:endParaRPr lang="en-US"/>
          </a:p>
        </p:txBody>
      </p:sp>
    </p:spTree>
    <p:extLst>
      <p:ext uri="{BB962C8B-B14F-4D97-AF65-F5344CB8AC3E}">
        <p14:creationId xmlns:p14="http://schemas.microsoft.com/office/powerpoint/2010/main" val="269713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6DB91D8-2DC8-DA44-A43F-D04D5F6701A8}" type="slidenum">
              <a:rPr lang="en-US"/>
              <a:pPr/>
              <a:t>‹#›</a:t>
            </a:fld>
            <a:endParaRPr lang="en-US"/>
          </a:p>
        </p:txBody>
      </p:sp>
    </p:spTree>
    <p:extLst>
      <p:ext uri="{BB962C8B-B14F-4D97-AF65-F5344CB8AC3E}">
        <p14:creationId xmlns:p14="http://schemas.microsoft.com/office/powerpoint/2010/main" val="3483998570"/>
      </p:ext>
    </p:extLst>
  </p:cSld>
  <p:clrMapOvr>
    <a:masterClrMapping/>
  </p:clrMapOvr>
  <p:transition xmlns:p14="http://schemas.microsoft.com/office/powerpoint/2010/mai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7EF0C96-0327-A243-B908-62C47008E141}" type="slidenum">
              <a:rPr lang="en-US"/>
              <a:pPr/>
              <a:t>‹#›</a:t>
            </a:fld>
            <a:endParaRPr lang="en-US"/>
          </a:p>
        </p:txBody>
      </p:sp>
    </p:spTree>
    <p:extLst>
      <p:ext uri="{BB962C8B-B14F-4D97-AF65-F5344CB8AC3E}">
        <p14:creationId xmlns:p14="http://schemas.microsoft.com/office/powerpoint/2010/main" val="1564662619"/>
      </p:ext>
    </p:extLst>
  </p:cSld>
  <p:clrMapOvr>
    <a:masterClrMapping/>
  </p:clrMapOvr>
  <p:transition xmlns:p14="http://schemas.microsoft.com/office/powerpoint/2010/mai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D982271B-BAAF-674A-816E-C06E47B0B290}" type="slidenum">
              <a:rPr lang="en-US"/>
              <a:pPr/>
              <a:t>‹#›</a:t>
            </a:fld>
            <a:endParaRPr lang="en-US"/>
          </a:p>
        </p:txBody>
      </p:sp>
    </p:spTree>
    <p:extLst>
      <p:ext uri="{BB962C8B-B14F-4D97-AF65-F5344CB8AC3E}">
        <p14:creationId xmlns:p14="http://schemas.microsoft.com/office/powerpoint/2010/main" val="2608908438"/>
      </p:ext>
    </p:extLst>
  </p:cSld>
  <p:clrMapOvr>
    <a:masterClrMapping/>
  </p:clrMapOvr>
  <p:transition xmlns:p14="http://schemas.microsoft.com/office/powerpoint/2010/mai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fld id="{C1F02CA1-BFAF-DA4F-8DB1-C2ADBA07E4C7}" type="slidenum">
              <a:rPr lang="en-US"/>
              <a:pPr/>
              <a:t>‹#›</a:t>
            </a:fld>
            <a:endParaRPr lang="en-US"/>
          </a:p>
        </p:txBody>
      </p:sp>
    </p:spTree>
    <p:extLst>
      <p:ext uri="{BB962C8B-B14F-4D97-AF65-F5344CB8AC3E}">
        <p14:creationId xmlns:p14="http://schemas.microsoft.com/office/powerpoint/2010/main" val="1692712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9" name="Rectangle 11"/>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fld id="{8E90EBC3-5B01-9045-8885-E06E9965EA0B}" type="datetime1">
              <a:rPr lang="en-US"/>
              <a:pPr/>
              <a:t>11/9/15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fld id="{9B12C0C1-05FA-9245-B16C-72CD8CDD79D5}" type="slidenum">
              <a:rPr lang="en-US"/>
              <a:pPr/>
              <a:t>‹#›</a:t>
            </a:fld>
            <a:endParaRPr lang="en-US"/>
          </a:p>
        </p:txBody>
      </p:sp>
    </p:spTree>
    <p:extLst>
      <p:ext uri="{BB962C8B-B14F-4D97-AF65-F5344CB8AC3E}">
        <p14:creationId xmlns:p14="http://schemas.microsoft.com/office/powerpoint/2010/main" val="332858542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2" name="Rectangle 10"/>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Oval 2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fld id="{34DD0CF9-05F6-2540-A1C1-74E0BC338C7C}" type="datetime1">
              <a:rPr lang="en-US"/>
              <a:pPr/>
              <a:t>11/9/15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fld id="{4FF56A18-D49E-2646-86DE-C778BAE9DF1F}" type="slidenum">
              <a:rPr lang="en-US"/>
              <a:pPr/>
              <a:t>‹#›</a:t>
            </a:fld>
            <a:endParaRPr lang="en-US"/>
          </a:p>
        </p:txBody>
      </p:sp>
    </p:spTree>
    <p:extLst>
      <p:ext uri="{BB962C8B-B14F-4D97-AF65-F5344CB8AC3E}">
        <p14:creationId xmlns:p14="http://schemas.microsoft.com/office/powerpoint/2010/main" val="88288534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4531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1585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7448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84684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2968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7595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0599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2329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9495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25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DA95249-270C-2444-ACEE-AD4635C7BB01}" type="datetime1">
              <a:rPr lang="en-US"/>
              <a:pPr/>
              <a:t>11/9/15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fld id="{CDBE3A1A-7C66-C549-8B4C-EA4BAA1D2BF2}" type="slidenum">
              <a:rPr lang="en-US"/>
              <a:pPr/>
              <a:t>‹#›</a:t>
            </a:fld>
            <a:endParaRPr lang="en-US"/>
          </a:p>
        </p:txBody>
      </p:sp>
    </p:spTree>
    <p:extLst>
      <p:ext uri="{BB962C8B-B14F-4D97-AF65-F5344CB8AC3E}">
        <p14:creationId xmlns:p14="http://schemas.microsoft.com/office/powerpoint/2010/main" val="3152409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9099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8332789"/>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3156905"/>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2423369"/>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8430512"/>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5594314"/>
      </p:ext>
    </p:extLst>
  </p:cSld>
  <p:clrMapOvr>
    <a:masterClrMapping/>
  </p:clrMapOvr>
  <p:transition xmlns:p14="http://schemas.microsoft.com/office/powerpoint/2010/mai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9103107"/>
      </p:ext>
    </p:extLst>
  </p:cSld>
  <p:clrMapOvr>
    <a:masterClrMapping/>
  </p:clrMapOvr>
  <p:transition xmlns:p14="http://schemas.microsoft.com/office/powerpoint/2010/mai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141098"/>
      </p:ext>
    </p:extLst>
  </p:cSld>
  <p:clrMapOvr>
    <a:masterClrMapping/>
  </p:clrMapOvr>
  <p:transition xmlns:p14="http://schemas.microsoft.com/office/powerpoint/2010/mai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3513577"/>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3163979"/>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3" name="Rectangle 7"/>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8" name="Date Placeholder 1"/>
          <p:cNvSpPr>
            <a:spLocks noGrp="1"/>
          </p:cNvSpPr>
          <p:nvPr>
            <p:ph type="dt" sz="half" idx="10"/>
          </p:nvPr>
        </p:nvSpPr>
        <p:spPr/>
        <p:txBody>
          <a:bodyPr/>
          <a:lstStyle>
            <a:lvl1pPr>
              <a:defRPr/>
            </a:lvl1pPr>
          </a:lstStyle>
          <a:p>
            <a:fld id="{94FCAD23-767C-D646-961C-E4C1985F3BC3}" type="datetime1">
              <a:rPr lang="en-US"/>
              <a:pPr/>
              <a:t>11/9/15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fld id="{4EDAB1D4-1342-E940-B1EE-254FE16CC2AE}" type="slidenum">
              <a:rPr lang="en-US"/>
              <a:pPr/>
              <a:t>‹#›</a:t>
            </a:fld>
            <a:endParaRPr lang="en-US"/>
          </a:p>
        </p:txBody>
      </p:sp>
    </p:spTree>
    <p:extLst>
      <p:ext uri="{BB962C8B-B14F-4D97-AF65-F5344CB8AC3E}">
        <p14:creationId xmlns:p14="http://schemas.microsoft.com/office/powerpoint/2010/main" val="3427037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456683"/>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250715"/>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33516664"/>
      </p:ext>
    </p:extLst>
  </p:cSld>
  <p:clrMapOvr>
    <a:masterClrMapping/>
  </p:clrMapOvr>
  <p:transition xmlns:p14="http://schemas.microsoft.com/office/powerpoint/2010/main" spd="med">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2745344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6832482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8953275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6511845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755207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3072958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7966023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ABF51FF1-AB1F-D146-94B5-70FB43624DC2}" type="slidenum">
              <a:rPr lang="en-US"/>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fld id="{A0E1E8DE-AE8B-6949-B88C-FEF6B96D7B8C}" type="datetime1">
              <a:rPr lang="en-US"/>
              <a:pPr/>
              <a:t>11/9/15</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2331093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5602142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6949294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7759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5930188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875787159"/>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457178947"/>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653843160"/>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4261746305"/>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3201069382"/>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161646099"/>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3E2E5F-390F-0E46-9B85-5ACBB628DB5F}" type="datetime1">
              <a:rPr lang="en-US"/>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F546DE-F516-AD4D-9D69-E4AECA19FC7F}" type="slidenum">
              <a:rPr lang="en-US"/>
              <a:pPr/>
              <a:t>‹#›</a:t>
            </a:fld>
            <a:endParaRPr lang="en-US"/>
          </a:p>
        </p:txBody>
      </p:sp>
    </p:spTree>
    <p:extLst>
      <p:ext uri="{BB962C8B-B14F-4D97-AF65-F5344CB8AC3E}">
        <p14:creationId xmlns:p14="http://schemas.microsoft.com/office/powerpoint/2010/main" val="1626157210"/>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2003088837"/>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304401483"/>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522863687"/>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313079670"/>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4278626878"/>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0090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EAEAEA"/>
                </a:solidFill>
              </a:endParaRPr>
            </a:p>
          </p:txBody>
        </p:sp>
      </p:grpSp>
      <p:sp>
        <p:nvSpPr>
          <p:cNvPr id="332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2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latin typeface="Times New Roman"/>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latin typeface="Times New Roman"/>
            </a:endParaRPr>
          </a:p>
        </p:txBody>
      </p:sp>
      <p:sp>
        <p:nvSpPr>
          <p:cNvPr id="29" name="Rectangle 29"/>
          <p:cNvSpPr>
            <a:spLocks noGrp="1" noChangeArrowheads="1"/>
          </p:cNvSpPr>
          <p:nvPr>
            <p:ph type="sldNum" sz="quarter" idx="12"/>
          </p:nvPr>
        </p:nvSpPr>
        <p:spPr/>
        <p:txBody>
          <a:bodyPr/>
          <a:lstStyle>
            <a:lvl1pPr>
              <a:defRPr b="0"/>
            </a:lvl1pPr>
          </a:lstStyle>
          <a:p>
            <a:pPr>
              <a:defRPr/>
            </a:pPr>
            <a:fld id="{67D5929C-D535-0044-861C-C27ABB85834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682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ACCA3BA-E16E-FB4B-9066-23C3ECE3753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85067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ACA76E6-8877-3E43-B7B4-1E69C85ECE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85118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6296B94-0935-1641-B8D0-AC1E0C2D761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105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6" name="Rectangle 8"/>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fld id="{8CDB0DEB-EF76-4240-843A-D190BA02C859}" type="slidenum">
              <a:rPr lang="en-US"/>
              <a:pPr/>
              <a:t>‹#›</a:t>
            </a:fld>
            <a:endParaRPr lang="en-US"/>
          </a:p>
        </p:txBody>
      </p:sp>
      <p:sp>
        <p:nvSpPr>
          <p:cNvPr id="14" name="Date Placeholder 3"/>
          <p:cNvSpPr>
            <a:spLocks noGrp="1"/>
          </p:cNvSpPr>
          <p:nvPr>
            <p:ph type="dt" sz="half" idx="11"/>
          </p:nvPr>
        </p:nvSpPr>
        <p:spPr/>
        <p:txBody>
          <a:bodyPr/>
          <a:lstStyle>
            <a:lvl1pPr>
              <a:defRPr/>
            </a:lvl1pPr>
          </a:lstStyle>
          <a:p>
            <a:fld id="{F90707D2-1C6A-014A-BC38-774D3C1E472E}" type="datetime1">
              <a:rPr lang="en-US"/>
              <a:pPr/>
              <a:t>11/9/15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65948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0940957E-5036-9249-8D6C-A3430596CE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53219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622578D2-99F4-6240-B860-D29D182C2CB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6488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0D264A27-CC9C-544E-8D1F-CC629AF182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8754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69D2140-666E-AA48-BDB8-EFB46BD541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56829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9D2F355-304F-7145-963B-70C76572A1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14314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0F89713-F3D4-4F4D-BAE1-00DFFD1F2A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60770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788B3E0-B00B-A241-860F-72412258F95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57500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638B97-6035-ED4E-B55E-48C26CEC3C4B}" type="datetime1">
              <a:rPr lang="en-US" smtClean="0"/>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08AAF1E-AFBE-E14F-95A7-51D68B3B4EA0}" type="slidenum">
              <a:rPr lang="en-US" smtClean="0"/>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fld id="{8E90EBC3-5B01-9045-8885-E06E9965EA0B}" type="datetime1">
              <a:rPr lang="en-US" smtClean="0"/>
              <a:pPr/>
              <a:t>11/9/15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fld id="{9B12C0C1-05FA-9245-B16C-72CD8CDD79D5}" type="slidenum">
              <a:rPr lang="en-US" smtClean="0"/>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fld id="{34DD0CF9-05F6-2540-A1C1-74E0BC338C7C}" type="datetime1">
              <a:rPr lang="en-US" smtClean="0"/>
              <a:pPr/>
              <a:t>11/9/15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fld id="{4FF56A18-D49E-2646-86DE-C778BAE9DF1F}" type="slidenum">
              <a:rPr lang="en-US" smtClean="0"/>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ea typeface="+mn-ea"/>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ea typeface="+mn-ea"/>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ea typeface="+mn-ea"/>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23FB82F4-D3A9-EE40-BA73-AA5EADD23483}" type="slidenum">
              <a:rPr lang="en-US"/>
              <a:pPr/>
              <a:t>‹#›</a:t>
            </a:fld>
            <a:endParaRPr lang="en-US"/>
          </a:p>
        </p:txBody>
      </p:sp>
      <p:sp>
        <p:nvSpPr>
          <p:cNvPr id="17" name="Date Placeholder 4"/>
          <p:cNvSpPr>
            <a:spLocks noGrp="1"/>
          </p:cNvSpPr>
          <p:nvPr>
            <p:ph type="dt" sz="half" idx="11"/>
          </p:nvPr>
        </p:nvSpPr>
        <p:spPr/>
        <p:txBody>
          <a:bodyPr/>
          <a:lstStyle>
            <a:lvl1pPr>
              <a:defRPr/>
            </a:lvl1pPr>
          </a:lstStyle>
          <a:p>
            <a:fld id="{0EC7AF14-5157-AE46-9F1A-0552C28B0834}" type="datetime1">
              <a:rPr lang="en-US"/>
              <a:pPr/>
              <a:t>11/9/15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058986736"/>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DA95249-270C-2444-ACEE-AD4635C7BB01}" type="datetime1">
              <a:rPr lang="en-US" smtClean="0"/>
              <a:pPr/>
              <a:t>11/9/15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fld id="{CDBE3A1A-7C66-C549-8B4C-EA4BAA1D2BF2}" type="slidenum">
              <a:rPr lang="en-US" smtClean="0"/>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fld id="{94FCAD23-767C-D646-961C-E4C1985F3BC3}" type="datetime1">
              <a:rPr lang="en-US" smtClean="0"/>
              <a:pPr/>
              <a:t>11/9/15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fld id="{4EDAB1D4-1342-E940-B1EE-254FE16CC2AE}" type="slidenum">
              <a:rPr lang="en-US" smtClean="0"/>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ABF51FF1-AB1F-D146-94B5-70FB43624DC2}" type="slidenum">
              <a:rPr lang="en-US" smtClean="0"/>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3E2E5F-390F-0E46-9B85-5ACBB628DB5F}" type="datetime1">
              <a:rPr lang="en-US" smtClean="0"/>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F546DE-F516-AD4D-9D69-E4AECA19FC7F}" type="slidenum">
              <a:rPr lang="en-US" smtClean="0"/>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fld id="{8CDB0DEB-EF76-4240-843A-D190BA02C859}" type="slidenum">
              <a:rPr lang="en-US" smtClean="0"/>
              <a:pPr/>
              <a:t>‹#›</a:t>
            </a:fld>
            <a:endParaRPr lang="en-US"/>
          </a:p>
        </p:txBody>
      </p:sp>
      <p:sp>
        <p:nvSpPr>
          <p:cNvPr id="14" name="Date Placeholder 3"/>
          <p:cNvSpPr>
            <a:spLocks noGrp="1"/>
          </p:cNvSpPr>
          <p:nvPr>
            <p:ph type="dt" sz="half" idx="11"/>
          </p:nvPr>
        </p:nvSpPr>
        <p:spPr/>
        <p:txBody>
          <a:bodyPr/>
          <a:lstStyle>
            <a:lvl1pPr>
              <a:defRPr/>
            </a:lvl1pPr>
          </a:lstStyle>
          <a:p>
            <a:fld id="{F90707D2-1C6A-014A-BC38-774D3C1E472E}" type="datetime1">
              <a:rPr lang="en-US" smtClean="0"/>
              <a:pPr/>
              <a:t>11/9/15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23FB82F4-D3A9-EE40-BA73-AA5EADD23483}" type="slidenum">
              <a:rPr lang="en-US" smtClean="0"/>
              <a:pPr/>
              <a:t>‹#›</a:t>
            </a:fld>
            <a:endParaRPr lang="en-US"/>
          </a:p>
        </p:txBody>
      </p:sp>
      <p:sp>
        <p:nvSpPr>
          <p:cNvPr id="17" name="Date Placeholder 4"/>
          <p:cNvSpPr>
            <a:spLocks noGrp="1"/>
          </p:cNvSpPr>
          <p:nvPr>
            <p:ph type="dt" sz="half" idx="11"/>
          </p:nvPr>
        </p:nvSpPr>
        <p:spPr/>
        <p:txBody>
          <a:bodyPr/>
          <a:lstStyle>
            <a:lvl1pPr>
              <a:defRPr/>
            </a:lvl1pPr>
          </a:lstStyle>
          <a:p>
            <a:fld id="{0EC7AF14-5157-AE46-9F1A-0552C28B0834}" type="datetime1">
              <a:rPr lang="en-US" smtClean="0"/>
              <a:pPr/>
              <a:t>11/9/15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041566B0-4FA8-F543-B695-04E058EE6DC9}" type="datetime1">
              <a:rPr lang="en-US" smtClean="0"/>
              <a:pPr/>
              <a:t>11/9/15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9C33B1E2-DFDB-BD4A-BCB7-457DCECB2BB7}" type="slidenum">
              <a:rPr lang="en-US" smtClean="0"/>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grpSp>
      <p:sp>
        <p:nvSpPr>
          <p:cNvPr id="374797" name="Rectangle 1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374798"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79F3FF9-A73B-0746-8829-932670CA80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5528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DA097-8295-204C-AD16-57BD3E2581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6042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87E144-B3E6-AC49-8316-DAA1B30638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16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theme" Target="../theme/theme10.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theme" Target="../theme/theme12.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 Id="rId11" Type="http://schemas.openxmlformats.org/officeDocument/2006/relationships/theme" Target="../theme/theme13.xml"/><Relationship Id="rId1" Type="http://schemas.openxmlformats.org/officeDocument/2006/relationships/slideLayout" Target="../slideLayouts/slideLayout87.xml"/><Relationship Id="rId2"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4.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 Id="rId11" Type="http://schemas.openxmlformats.org/officeDocument/2006/relationships/theme" Target="../theme/theme16.xml"/><Relationship Id="rId1" Type="http://schemas.openxmlformats.org/officeDocument/2006/relationships/slideLayout" Target="../slideLayouts/slideLayout109.xml"/><Relationship Id="rId2"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2.xml"/><Relationship Id="rId3"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theme" Target="../theme/theme6.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7.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8.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9.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fld id="{0BE115E9-87FF-F445-8AC9-27E36363C231}" type="datetime1">
              <a:rPr lang="en-US"/>
              <a:pPr/>
              <a:t>11/9/15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latin typeface="+mn-lt"/>
              <a:ea typeface="+mn-ea"/>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latin typeface="+mn-lt"/>
              <a:ea typeface="+mn-ea"/>
              <a:cs typeface="+mn-cs"/>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fld id="{15ED13A7-F792-7B43-8E9B-87A7A33A70B5}" type="slidenum">
              <a:rPr lang="en-US"/>
              <a:pPr/>
              <a:t>‹#›</a:t>
            </a:fld>
            <a:endParaRPr lang="en-US"/>
          </a:p>
        </p:txBody>
      </p:sp>
      <p:sp>
        <p:nvSpPr>
          <p:cNvPr id="5134"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35"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pitchFamily="-107" charset="-128"/>
          <a:cs typeface="+mn-cs"/>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ＭＳ Ｐゴシック" pitchFamily="-107" charset="-128"/>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ＭＳ Ｐゴシック" pitchFamily="-107"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354961454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49858" name="Group 2"/>
          <p:cNvGrpSpPr>
            <a:grpSpLocks/>
          </p:cNvGrpSpPr>
          <p:nvPr/>
        </p:nvGrpSpPr>
        <p:grpSpPr bwMode="auto">
          <a:xfrm>
            <a:off x="0" y="0"/>
            <a:ext cx="9145588" cy="6845300"/>
            <a:chOff x="0" y="0"/>
            <a:chExt cx="5761" cy="4312"/>
          </a:xfrm>
        </p:grpSpPr>
        <p:sp>
          <p:nvSpPr>
            <p:cNvPr id="2498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endParaRPr>
            </a:p>
          </p:txBody>
        </p:sp>
        <p:sp useBgFill="1">
          <p:nvSpPr>
            <p:cNvPr id="2498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New Roman" charset="0"/>
              </a:endParaRPr>
            </a:p>
          </p:txBody>
        </p:sp>
      </p:grpSp>
      <p:sp>
        <p:nvSpPr>
          <p:cNvPr id="2498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498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059857"/>
      </p:ext>
    </p:extLst>
  </p:cSld>
  <p:clrMap bg1="dk2" tx1="lt1" bg2="dk1" tx2="lt2" accent1="accent1" accent2="accent2" accent3="accent3" accent4="accent4" accent5="accent5" accent6="accent6" hlink="hlink" folHlink="folHlink"/>
  <p:sldLayoutIdLst>
    <p:sldLayoutId id="21474838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0" y="0"/>
            <a:ext cx="8839200" cy="6858000"/>
            <a:chOff x="0" y="0"/>
            <a:chExt cx="5568" cy="4320"/>
          </a:xfrm>
        </p:grpSpPr>
        <p:grpSp>
          <p:nvGrpSpPr>
            <p:cNvPr id="41992" name="Group 3"/>
            <p:cNvGrpSpPr>
              <a:grpSpLocks/>
            </p:cNvGrpSpPr>
            <p:nvPr userDrawn="1"/>
          </p:nvGrpSpPr>
          <p:grpSpPr bwMode="auto">
            <a:xfrm>
              <a:off x="0" y="0"/>
              <a:ext cx="3216" cy="3072"/>
              <a:chOff x="0" y="0"/>
              <a:chExt cx="2928" cy="2784"/>
            </a:xfrm>
          </p:grpSpPr>
          <p:sp>
            <p:nvSpPr>
              <p:cNvPr id="420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6" name="Oval 5"/>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7" name="Oval 6"/>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8" name="Oval 7"/>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9"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nvGrpSpPr>
            <p:cNvPr id="41993" name="Group 9"/>
            <p:cNvGrpSpPr>
              <a:grpSpLocks/>
            </p:cNvGrpSpPr>
            <p:nvPr userDrawn="1"/>
          </p:nvGrpSpPr>
          <p:grpSpPr bwMode="auto">
            <a:xfrm>
              <a:off x="2016" y="2016"/>
              <a:ext cx="2448" cy="2304"/>
              <a:chOff x="0" y="0"/>
              <a:chExt cx="2928" cy="2784"/>
            </a:xfrm>
          </p:grpSpPr>
          <p:sp>
            <p:nvSpPr>
              <p:cNvPr id="420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200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nvGrpSpPr>
            <p:cNvPr id="41994" name="Group 15"/>
            <p:cNvGrpSpPr>
              <a:grpSpLocks/>
            </p:cNvGrpSpPr>
            <p:nvPr userDrawn="1"/>
          </p:nvGrpSpPr>
          <p:grpSpPr bwMode="auto">
            <a:xfrm>
              <a:off x="2832" y="96"/>
              <a:ext cx="2736" cy="2592"/>
              <a:chOff x="0" y="0"/>
              <a:chExt cx="2928" cy="2784"/>
            </a:xfrm>
          </p:grpSpPr>
          <p:sp>
            <p:nvSpPr>
              <p:cNvPr id="419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1996"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19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1998"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sp>
            <p:nvSpPr>
              <p:cNvPr id="419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EAEAEA"/>
                  </a:solidFill>
                </a:endParaRPr>
              </a:p>
            </p:txBody>
          </p:sp>
        </p:grpSp>
      </p:grpSp>
      <p:sp>
        <p:nvSpPr>
          <p:cNvPr id="4198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ea typeface="+mn-ea"/>
                <a:cs typeface="Arial" pitchFamily="34" charset="0"/>
              </a:defRPr>
            </a:lvl1pPr>
          </a:lstStyle>
          <a:p>
            <a:pPr>
              <a:defRPr/>
            </a:pPr>
            <a:endParaRPr lang="en-US">
              <a:solidFill>
                <a:srgbClr val="EAEAEA"/>
              </a:solidFill>
              <a:latin typeface="Times New Roman"/>
            </a:endParaRPr>
          </a:p>
        </p:txBody>
      </p:sp>
      <p:sp>
        <p:nvSpPr>
          <p:cNvPr id="331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mn-lt"/>
                <a:ea typeface="+mn-ea"/>
                <a:cs typeface="Arial" pitchFamily="34" charset="0"/>
              </a:defRPr>
            </a:lvl1pPr>
          </a:lstStyle>
          <a:p>
            <a:pPr>
              <a:defRPr/>
            </a:pPr>
            <a:endParaRPr lang="en-US">
              <a:solidFill>
                <a:srgbClr val="EAEAEA"/>
              </a:solidFill>
              <a:latin typeface="Times New Roman"/>
            </a:endParaRPr>
          </a:p>
        </p:txBody>
      </p:sp>
      <p:sp>
        <p:nvSpPr>
          <p:cNvPr id="331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Times New Roman" charset="0"/>
                <a:cs typeface="Arial" charset="0"/>
              </a:defRPr>
            </a:lvl1pPr>
          </a:lstStyle>
          <a:p>
            <a:pPr>
              <a:defRPr/>
            </a:pPr>
            <a:fld id="{5052C778-A3C6-7848-B548-4AFA674B181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05225396"/>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fld id="{0BE115E9-87FF-F445-8AC9-27E36363C231}" type="datetime1">
              <a:rPr lang="en-US" smtClean="0"/>
              <a:pPr/>
              <a:t>11/9/15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fld id="{15ED13A7-F792-7B43-8E9B-87A7A33A70B5}" type="slidenum">
              <a:rPr lang="en-US" smtClean="0"/>
              <a:pPr/>
              <a:t>‹#›</a:t>
            </a:fld>
            <a:endParaRPr lang="en-US"/>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63"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64"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Arial" pitchFamily="34" charset="0"/>
              </a:defRPr>
            </a:lvl1pPr>
          </a:lstStyle>
          <a:p>
            <a:pPr>
              <a:defRPr/>
            </a:pPr>
            <a:endParaRPr lang="en-US">
              <a:solidFill>
                <a:srgbClr val="FFFFFF"/>
              </a:solidFill>
              <a:latin typeface="Times"/>
            </a:endParaRPr>
          </a:p>
        </p:txBody>
      </p:sp>
      <p:sp>
        <p:nvSpPr>
          <p:cNvPr id="373765"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Arial" pitchFamily="34" charset="0"/>
              </a:defRPr>
            </a:lvl1pPr>
          </a:lstStyle>
          <a:p>
            <a:pPr>
              <a:defRPr/>
            </a:pPr>
            <a:endParaRPr lang="en-US">
              <a:solidFill>
                <a:srgbClr val="FFFFFF"/>
              </a:solidFill>
              <a:latin typeface="Times"/>
            </a:endParaRPr>
          </a:p>
        </p:txBody>
      </p:sp>
      <p:sp>
        <p:nvSpPr>
          <p:cNvPr id="37376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a:defRPr/>
            </a:pPr>
            <a:fld id="{562736CF-B3D2-8446-9B01-3E59FC3AC7E0}" type="slidenum">
              <a:rPr lang="en-US">
                <a:solidFill>
                  <a:srgbClr val="FFFFFF"/>
                </a:solidFill>
              </a:rPr>
              <a:pPr>
                <a:defRPr/>
              </a:pPr>
              <a:t>‹#›</a:t>
            </a:fld>
            <a:endParaRPr lang="en-US">
              <a:solidFill>
                <a:srgbClr val="FFFFFF"/>
              </a:solidFill>
            </a:endParaRPr>
          </a:p>
        </p:txBody>
      </p:sp>
      <p:grpSp>
        <p:nvGrpSpPr>
          <p:cNvPr id="17415" name="Group 7"/>
          <p:cNvGrpSpPr>
            <a:grpSpLocks/>
          </p:cNvGrpSpPr>
          <p:nvPr/>
        </p:nvGrpSpPr>
        <p:grpSpPr bwMode="auto">
          <a:xfrm>
            <a:off x="0" y="355600"/>
            <a:ext cx="6172200" cy="2438400"/>
            <a:chOff x="0" y="1200"/>
            <a:chExt cx="3888" cy="1536"/>
          </a:xfrm>
        </p:grpSpPr>
        <p:sp>
          <p:nvSpPr>
            <p:cNvPr id="37376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6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7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7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sp>
          <p:nvSpPr>
            <p:cNvPr id="37377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a:solidFill>
                  <a:srgbClr val="FFFFFF"/>
                </a:solidFill>
                <a:latin typeface="Arial" pitchFamily="34" charset="0"/>
                <a:cs typeface="Arial" pitchFamily="34" charset="0"/>
              </a:endParaRPr>
            </a:p>
          </p:txBody>
        </p:sp>
      </p:grpSp>
      <p:sp>
        <p:nvSpPr>
          <p:cNvPr id="1741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7"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80204749"/>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pitchFamily="34" charset="0"/>
        </a:defRPr>
      </a:lvl6pPr>
      <a:lvl7pPr marL="914400" algn="ctr" rtl="0" fontAlgn="base">
        <a:spcBef>
          <a:spcPct val="0"/>
        </a:spcBef>
        <a:spcAft>
          <a:spcPct val="0"/>
        </a:spcAft>
        <a:defRPr sz="4400" b="1">
          <a:solidFill>
            <a:schemeClr val="tx2"/>
          </a:solidFill>
          <a:latin typeface="Arial" pitchFamily="34" charset="0"/>
        </a:defRPr>
      </a:lvl7pPr>
      <a:lvl8pPr marL="1371600" algn="ctr" rtl="0" fontAlgn="base">
        <a:spcBef>
          <a:spcPct val="0"/>
        </a:spcBef>
        <a:spcAft>
          <a:spcPct val="0"/>
        </a:spcAft>
        <a:defRPr sz="4400" b="1">
          <a:solidFill>
            <a:schemeClr val="tx2"/>
          </a:solidFill>
          <a:latin typeface="Arial" pitchFamily="34" charset="0"/>
        </a:defRPr>
      </a:lvl8pPr>
      <a:lvl9pPr marL="1828800" algn="ctr" rtl="0" fontAlgn="base">
        <a:spcBef>
          <a:spcPct val="0"/>
        </a:spcBef>
        <a:spcAft>
          <a:spcPct val="0"/>
        </a:spcAft>
        <a:defRPr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a:defRPr/>
            </a:pPr>
            <a:fld id="{71756F61-30D4-B148-BED6-7E63EC18D056}" type="slidenum">
              <a:rPr lang="en-US"/>
              <a:pPr>
                <a:defRPr/>
              </a:pPr>
              <a:t>‹#›</a:t>
            </a:fld>
            <a:endParaRPr lang="en-US"/>
          </a:p>
        </p:txBody>
      </p:sp>
    </p:spTree>
    <p:extLst>
      <p:ext uri="{BB962C8B-B14F-4D97-AF65-F5344CB8AC3E}">
        <p14:creationId xmlns:p14="http://schemas.microsoft.com/office/powerpoint/2010/main" val="3533819455"/>
      </p:ext>
    </p:extLst>
  </p:cSld>
  <p:clrMap bg1="dk2" tx1="lt1" bg2="dk1" tx2="lt2" accent1="accent1" accent2="accent2" accent3="accent3" accent4="accent4" accent5="accent5" accent6="accent6" hlink="hlink" folHlink="folHlink"/>
  <p:sldLayoutIdLst>
    <p:sldLayoutId id="214748389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97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2897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2897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2897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Georgia" charset="0"/>
              </a:defRPr>
            </a:lvl1pPr>
          </a:lstStyle>
          <a:p>
            <a:pPr>
              <a:defRPr/>
            </a:pPr>
            <a:fld id="{6F7CE441-EAD2-B646-97A6-7BB004613CF2}" type="datetime1">
              <a:rPr lang="en-US"/>
              <a:pPr>
                <a:defRPr/>
              </a:pPr>
              <a:t>11/9/15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charset="0"/>
              </a:defRPr>
            </a:lvl1pPr>
          </a:lstStyle>
          <a:p>
            <a:pPr>
              <a:defRPr/>
            </a:pPr>
            <a:fld id="{8A69F774-D3DD-6B49-9A02-E2179E58EC9A}" type="slidenum">
              <a:rPr lang="en-US"/>
              <a:pPr>
                <a:defRPr/>
              </a:pPr>
              <a:t>‹#›</a:t>
            </a:fld>
            <a:endParaRPr lang="en-US"/>
          </a:p>
        </p:txBody>
      </p:sp>
      <p:sp>
        <p:nvSpPr>
          <p:cNvPr id="2898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98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85873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fld id="{9D678486-CBB6-2A4F-BCCF-CC51DEA8C230}" type="slidenum">
              <a:rPr lang="en-US"/>
              <a:pPr/>
              <a:t>‹#›</a:t>
            </a:fld>
            <a:endParaRPr lang="en-US"/>
          </a:p>
        </p:txBody>
      </p:sp>
      <p:sp>
        <p:nvSpPr>
          <p:cNvPr id="106503" name="Rectangle 1031"/>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pPr>
              <a:defRPr/>
            </a:pPr>
            <a:endParaRPr lang="en-US">
              <a:solidFill>
                <a:srgbClr val="CCECFF"/>
              </a:solidFill>
              <a:latin typeface="Times New Roman" pitchFamily="24" charset="0"/>
              <a:ea typeface="+mn-ea"/>
              <a:cs typeface="+mn-cs"/>
            </a:endParaRPr>
          </a:p>
        </p:txBody>
      </p:sp>
    </p:spTree>
  </p:cSld>
  <p:clrMap bg1="dk2" tx1="lt1" bg2="dk1" tx2="lt2" accent1="accent1" accent2="accent2" accent3="accent3" accent4="accent4" accent5="accent5" accent6="accent6" hlink="hlink" folHlink="folHlink"/>
  <p:sldLayoutIdLst>
    <p:sldLayoutId id="2147483778" r:id="rId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06CBE49A-5B21-9D4A-B89D-F6918FE957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9D738B66-2677-4E49-B33B-0382D1A86B9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3370507-2EE7-FD49-B97B-910A19CCF6D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11/9/15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00186607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1819572403"/>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126616764"/>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1.xml"/><Relationship Id="rId3"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wmf"/><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90.xml"/><Relationship Id="rId3" Type="http://schemas.openxmlformats.org/officeDocument/2006/relationships/image" Target="../media/image2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w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wmf"/><Relationship Id="rId4" Type="http://schemas.openxmlformats.org/officeDocument/2006/relationships/image" Target="../media/image46.jpeg"/><Relationship Id="rId5" Type="http://schemas.openxmlformats.org/officeDocument/2006/relationships/image" Target="../media/image47.w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w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6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gif"/><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1.bin"/><Relationship Id="rId5" Type="http://schemas.openxmlformats.org/officeDocument/2006/relationships/image" Target="../media/image66.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57.jpeg"/><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73.jpeg"/><Relationship Id="rId5" Type="http://schemas.openxmlformats.org/officeDocument/2006/relationships/oleObject" Target="../embeddings/oleObject2.bin"/><Relationship Id="rId6" Type="http://schemas.openxmlformats.org/officeDocument/2006/relationships/image" Target="../media/image72.emf"/><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7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7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7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7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73.jpeg"/><Relationship Id="rId5" Type="http://schemas.openxmlformats.org/officeDocument/2006/relationships/oleObject" Target="../embeddings/oleObject3.bin"/><Relationship Id="rId6" Type="http://schemas.openxmlformats.org/officeDocument/2006/relationships/image" Target="../media/image72.emf"/><Relationship Id="rId7" Type="http://schemas.openxmlformats.org/officeDocument/2006/relationships/oleObject" Target="../embeddings/oleObject4.bin"/><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16.xml"/><Relationship Id="rId2" Type="http://schemas.openxmlformats.org/officeDocument/2006/relationships/notesSlide" Target="../notesSlides/notesSlide59.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64.jpeg"/><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8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9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9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0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5.xml"/><Relationship Id="rId4" Type="http://schemas.openxmlformats.org/officeDocument/2006/relationships/notesSlide" Target="../notesSlides/notesSlide76.xml"/><Relationship Id="rId5" Type="http://schemas.openxmlformats.org/officeDocument/2006/relationships/oleObject" Target="../embeddings/oleObject5.bin"/><Relationship Id="rId6" Type="http://schemas.openxmlformats.org/officeDocument/2006/relationships/image" Target="../media/image101.emf"/><Relationship Id="rId1" Type="http://schemas.openxmlformats.org/officeDocument/2006/relationships/themeOverride" Target="../theme/themeOverride2.xml"/><Relationship Id="rId2" Type="http://schemas.openxmlformats.org/officeDocument/2006/relationships/vmlDrawing" Target="../drawings/vmlDrawing4.v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ctrTitle"/>
          </p:nvPr>
        </p:nvSpPr>
        <p:spPr>
          <a:xfrm>
            <a:off x="685800" y="71438"/>
            <a:ext cx="7772400" cy="1752600"/>
          </a:xfrm>
        </p:spPr>
        <p:txBody>
          <a:bodyPr/>
          <a:lstStyle/>
          <a:p>
            <a:r>
              <a:rPr lang="en-US" sz="9600" b="1">
                <a:latin typeface="Georgia" charset="0"/>
                <a:ea typeface="ＭＳ Ｐゴシック" charset="0"/>
                <a:cs typeface="ＭＳ Ｐゴシック" charset="0"/>
              </a:rPr>
              <a:t>GIÊ-RÊ-MI</a:t>
            </a:r>
          </a:p>
        </p:txBody>
      </p:sp>
      <p:pic>
        <p:nvPicPr>
          <p:cNvPr id="26627" name="Picture 6" descr="Michelangelo_Buonarroti_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643188"/>
            <a:ext cx="26114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2" descr="zpage086"/>
          <p:cNvPicPr>
            <a:picLocks noChangeAspect="1" noChangeArrowheads="1"/>
          </p:cNvPicPr>
          <p:nvPr/>
        </p:nvPicPr>
        <p:blipFill>
          <a:blip r:embed="rId3">
            <a:extLst>
              <a:ext uri="{28A0092B-C50C-407E-A947-70E740481C1C}">
                <a14:useLocalDpi xmlns:a14="http://schemas.microsoft.com/office/drawing/2010/main" val="0"/>
              </a:ext>
            </a:extLst>
          </a:blip>
          <a:srcRect l="1666" t="34563" r="36667" b="2304"/>
          <a:stretch>
            <a:fillRect/>
          </a:stretch>
        </p:blipFill>
        <p:spPr bwMode="auto">
          <a:xfrm>
            <a:off x="5500688" y="2603500"/>
            <a:ext cx="2643187"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ubtitle 1"/>
          <p:cNvSpPr txBox="1">
            <a:spLocks/>
          </p:cNvSpPr>
          <p:nvPr/>
        </p:nvSpPr>
        <p:spPr bwMode="auto">
          <a:xfrm>
            <a:off x="0" y="1676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Clr>
                <a:schemeClr val="accent1"/>
              </a:buClr>
              <a:buSzPct val="85000"/>
              <a:buFont typeface="Wingdings 2" charset="0"/>
              <a:buNone/>
            </a:pPr>
            <a:r>
              <a:rPr lang="ja-JP" altLang="en-US" sz="1800" b="1">
                <a:latin typeface="Georgia" charset="0"/>
              </a:rPr>
              <a:t>“</a:t>
            </a:r>
            <a:r>
              <a:rPr lang="en-US" sz="1800" b="1">
                <a:latin typeface="Georgia" charset="0"/>
              </a:rPr>
              <a:t>TIÊN TRI THAN KHÓC</a:t>
            </a:r>
            <a:r>
              <a:rPr lang="ja-JP" altLang="en-US" sz="1800" b="1">
                <a:latin typeface="Georgia" charset="0"/>
              </a:rPr>
              <a:t>”</a:t>
            </a:r>
            <a:r>
              <a:rPr lang="en-US" sz="1800" b="1">
                <a:latin typeface="Georgia" charset="0"/>
              </a:rPr>
              <a:t> </a:t>
            </a:r>
            <a:r>
              <a:rPr lang="en-US" sz="1800" b="1"/>
              <a:t>Hoặc</a:t>
            </a:r>
            <a:r>
              <a:rPr lang="en-US" sz="1800" b="1">
                <a:latin typeface="Georgia" charset="0"/>
              </a:rPr>
              <a:t> </a:t>
            </a:r>
            <a:r>
              <a:rPr lang="ja-JP" altLang="en-US" sz="1800" b="1">
                <a:latin typeface="Georgia" charset="0"/>
              </a:rPr>
              <a:t>“</a:t>
            </a:r>
            <a:r>
              <a:rPr lang="en-US" sz="1800" b="1">
                <a:latin typeface="Georgia" charset="0"/>
              </a:rPr>
              <a:t>TIÊN TRI CỦA HI VỌNG</a:t>
            </a:r>
            <a:r>
              <a:rPr lang="ja-JP" altLang="en-US" sz="1800" b="1">
                <a:latin typeface="Georgia" charset="0"/>
              </a:rPr>
              <a:t>”</a:t>
            </a:r>
            <a:r>
              <a:rPr lang="en-US" sz="1800" b="1">
                <a:latin typeface="Georgia" charset="0"/>
              </a:rPr>
              <a:t>?</a:t>
            </a:r>
            <a:endParaRPr lang="en-GB" sz="1800" b="1">
              <a:latin typeface="Georgia" charset="0"/>
            </a:endParaRPr>
          </a:p>
          <a:p>
            <a:pPr algn="ctr">
              <a:spcBef>
                <a:spcPct val="20000"/>
              </a:spcBef>
              <a:buClr>
                <a:schemeClr val="accent1"/>
              </a:buClr>
              <a:buSzPct val="85000"/>
              <a:buFont typeface="Wingdings 2" charset="0"/>
              <a:buNone/>
            </a:pPr>
            <a:endParaRPr lang="en-US" sz="1800" b="1">
              <a:latin typeface="Georgia"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Giê-rê-mi là ai?</a:t>
            </a:r>
          </a:p>
        </p:txBody>
      </p:sp>
      <p:pic>
        <p:nvPicPr>
          <p:cNvPr id="31747" name="Picture 8" descr="File:Jeremiah lamenting.jpg"/>
          <p:cNvPicPr>
            <a:picLocks noChangeAspect="1" noChangeArrowheads="1"/>
          </p:cNvPicPr>
          <p:nvPr/>
        </p:nvPicPr>
        <p:blipFill>
          <a:blip r:embed="rId2">
            <a:extLst>
              <a:ext uri="{28A0092B-C50C-407E-A947-70E740481C1C}">
                <a14:useLocalDpi xmlns:a14="http://schemas.microsoft.com/office/drawing/2010/main" val="0"/>
              </a:ext>
            </a:extLst>
          </a:blip>
          <a:srcRect t="26619" b="3503"/>
          <a:stretch>
            <a:fillRect/>
          </a:stretch>
        </p:blipFill>
        <p:spPr bwMode="auto">
          <a:xfrm>
            <a:off x="2320925" y="1600200"/>
            <a:ext cx="4495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2603500" y="5257800"/>
            <a:ext cx="39306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b="1">
                <a:solidFill>
                  <a:schemeClr val="bg1"/>
                </a:solidFill>
              </a:rPr>
              <a:t>Rembrandt van Rijn – </a:t>
            </a:r>
          </a:p>
          <a:p>
            <a:pPr algn="ctr" eaLnBrk="1" hangingPunct="1"/>
            <a:r>
              <a:rPr lang="en-GB" sz="2000" b="1">
                <a:solidFill>
                  <a:schemeClr val="bg1"/>
                </a:solidFill>
              </a:rPr>
              <a:t>Giê-rê-mi than khóc </a:t>
            </a:r>
          </a:p>
          <a:p>
            <a:pPr algn="ctr" eaLnBrk="1" hangingPunct="1"/>
            <a:r>
              <a:rPr lang="en-GB" sz="2000" b="1">
                <a:solidFill>
                  <a:schemeClr val="bg1"/>
                </a:solidFill>
              </a:rPr>
              <a:t>Sự tàn phá của Giê-ru-sa-elm </a:t>
            </a:r>
          </a:p>
          <a:p>
            <a:pPr eaLnBrk="1" hangingPunct="1"/>
            <a:endParaRPr lang="en-US" sz="2800" b="1">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idx="4294967295"/>
          </p:nvPr>
        </p:nvSpPr>
        <p:spPr>
          <a:xfrm>
            <a:off x="250825" y="188913"/>
            <a:ext cx="8664575" cy="738187"/>
          </a:xfrm>
        </p:spPr>
        <p:txBody>
          <a:bodyPr/>
          <a:lstStyle/>
          <a:p>
            <a:r>
              <a:rPr lang="en-US" sz="2800" b="1">
                <a:solidFill>
                  <a:schemeClr val="tx1"/>
                </a:solidFill>
                <a:latin typeface="Arial" charset="0"/>
                <a:ea typeface="ＭＳ Ｐゴシック" charset="0"/>
                <a:cs typeface="Arial" charset="0"/>
              </a:rPr>
              <a:t>Sự bảo đảm của Đức Chúa Trời cho Giê-rê-mi</a:t>
            </a:r>
            <a:endParaRPr lang="en-GB" sz="2800" b="1">
              <a:solidFill>
                <a:schemeClr val="tx1"/>
              </a:solidFill>
              <a:latin typeface="Arial" charset="0"/>
              <a:ea typeface="ＭＳ Ｐゴシック" charset="0"/>
              <a:cs typeface="Arial" charset="0"/>
            </a:endParaRPr>
          </a:p>
        </p:txBody>
      </p:sp>
      <p:pic>
        <p:nvPicPr>
          <p:cNvPr id="117763" name="Picture 4" descr="MCHM00483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descr="MCSY01896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MCj043159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SzPct val="85000"/>
              <a:buFont typeface="Wingdings 2" charset="0"/>
              <a:buNone/>
            </a:pPr>
            <a:r>
              <a:rPr lang="en-US" b="1"/>
              <a:t>		 </a:t>
            </a:r>
          </a:p>
          <a:p>
            <a:pPr>
              <a:buSzPct val="85000"/>
              <a:buFont typeface="Wingdings 2" charset="0"/>
              <a:buNone/>
            </a:pPr>
            <a:r>
              <a:rPr lang="en-US" b="1"/>
              <a:t>		</a:t>
            </a:r>
            <a:r>
              <a:rPr lang="ja-JP" altLang="en-US" b="1"/>
              <a:t>“</a:t>
            </a:r>
            <a:r>
              <a:rPr lang="en-US" b="1"/>
              <a:t>Trước khi tạo ngươi trong lòng mẹ </a:t>
            </a:r>
          </a:p>
          <a:p>
            <a:pPr>
              <a:buSzPct val="85000"/>
              <a:buFont typeface="Wingdings 2" charset="0"/>
              <a:buNone/>
            </a:pPr>
            <a:r>
              <a:rPr lang="en-US" b="1"/>
              <a:t>		 </a:t>
            </a:r>
            <a:r>
              <a:rPr lang="en-US" b="1">
                <a:solidFill>
                  <a:srgbClr val="FF0000"/>
                </a:solidFill>
              </a:rPr>
              <a:t>Ta đã biết ngươi</a:t>
            </a:r>
            <a:r>
              <a:rPr lang="en-US" b="1"/>
              <a:t>, trước khi ngươi sinh ra </a:t>
            </a:r>
          </a:p>
          <a:p>
            <a:pPr>
              <a:buSzPct val="85000"/>
              <a:buFont typeface="Wingdings 2" charset="0"/>
              <a:buNone/>
            </a:pPr>
            <a:r>
              <a:rPr lang="en-US" b="1"/>
              <a:t>		 </a:t>
            </a:r>
            <a:r>
              <a:rPr lang="en-US" b="1">
                <a:solidFill>
                  <a:srgbClr val="FF0000"/>
                </a:solidFill>
              </a:rPr>
              <a:t>Ta đã biệt riêng ngươi</a:t>
            </a:r>
            <a:r>
              <a:rPr lang="en-US" b="1"/>
              <a:t>; </a:t>
            </a:r>
          </a:p>
          <a:p>
            <a:pPr>
              <a:buSzPct val="85000"/>
              <a:buFont typeface="Wingdings 2" charset="0"/>
              <a:buNone/>
            </a:pPr>
            <a:r>
              <a:rPr lang="en-US" b="1"/>
              <a:t>		 </a:t>
            </a:r>
            <a:r>
              <a:rPr lang="en-US" b="1">
                <a:solidFill>
                  <a:srgbClr val="FF0000"/>
                </a:solidFill>
              </a:rPr>
              <a:t>Ta lập ngươi </a:t>
            </a:r>
            <a:r>
              <a:rPr lang="en-US" b="1"/>
              <a:t>làm tiên tri </a:t>
            </a:r>
          </a:p>
          <a:p>
            <a:pPr>
              <a:buSzPct val="85000"/>
              <a:buFont typeface="Wingdings 2" charset="0"/>
              <a:buNone/>
            </a:pPr>
            <a:r>
              <a:rPr lang="en-US" b="1"/>
              <a:t>					cho các nước…</a:t>
            </a:r>
          </a:p>
          <a:p>
            <a:pPr>
              <a:buSzPct val="85000"/>
              <a:buFont typeface="Wingdings 2" charset="0"/>
              <a:buNone/>
            </a:pPr>
            <a:r>
              <a:rPr lang="en-US" b="1"/>
              <a:t>Chớ nói, </a:t>
            </a:r>
            <a:r>
              <a:rPr lang="ja-JP" altLang="en-US" b="1"/>
              <a:t>‘</a:t>
            </a:r>
            <a:r>
              <a:rPr lang="en-US" b="1"/>
              <a:t>tôi là con trẻ!.</a:t>
            </a:r>
            <a:r>
              <a:rPr lang="ja-JP" altLang="en-US" b="1"/>
              <a:t>’</a:t>
            </a:r>
            <a:r>
              <a:rPr lang="en-US" b="1"/>
              <a:t> </a:t>
            </a:r>
          </a:p>
          <a:p>
            <a:pPr>
              <a:buSzPct val="85000"/>
              <a:buFont typeface="Wingdings 2" charset="0"/>
              <a:buNone/>
            </a:pPr>
            <a:r>
              <a:rPr lang="en-US" b="1"/>
              <a:t>Vì ngươi sẽ đi khắp nơi nào Ta sai ngươi đi và nói mọi điều Ta truyền cho nói. Đừng sợ vì cớ chúng nó vì Ta ở với ngươi đặng giải cứu ngươi… Nầy, Ta đặt những lời Ta trong miệng ngươi …</a:t>
            </a:r>
          </a:p>
          <a:p>
            <a:pPr>
              <a:buSzPct val="85000"/>
              <a:buFont typeface="Wingdings 2" charset="0"/>
              <a:buNone/>
            </a:pPr>
            <a:r>
              <a:rPr lang="en-US" b="1"/>
              <a:t>			</a:t>
            </a:r>
            <a:r>
              <a:rPr lang="en-US" sz="2800" b="1">
                <a:solidFill>
                  <a:schemeClr val="accent1"/>
                </a:solidFill>
              </a:rPr>
              <a:t>Giê. 1:5,7-9</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txBox="1">
            <a:spLocks noChangeArrowheads="1"/>
          </p:cNvSpPr>
          <p:nvPr/>
        </p:nvSpPr>
        <p:spPr bwMode="auto">
          <a:xfrm>
            <a:off x="71438" y="1804988"/>
            <a:ext cx="53435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endParaRPr lang="en-US" sz="1000" b="1">
              <a:cs typeface="Arial" charset="0"/>
            </a:endParaRPr>
          </a:p>
          <a:p>
            <a:pPr lvl="1" eaLnBrk="1" hangingPunct="1">
              <a:spcBef>
                <a:spcPct val="20000"/>
              </a:spcBef>
              <a:buClr>
                <a:schemeClr val="accent2"/>
              </a:buClr>
              <a:buSzPct val="70000"/>
              <a:buFont typeface="Wingdings" charset="0"/>
              <a:buChar char=""/>
            </a:pPr>
            <a:r>
              <a:rPr lang="en-US" sz="2800" b="1">
                <a:cs typeface="Arial" charset="0"/>
              </a:rPr>
              <a:t>Làm thế nào sự phục vụ đắt giá của Giê-rê-mi thuyết phục bạn về việc bạn cần làm để trung tín và vâng lời Đức Chúa Trời nhiều hơn?</a:t>
            </a:r>
          </a:p>
          <a:p>
            <a:pPr lvl="1" eaLnBrk="1" hangingPunct="1">
              <a:spcBef>
                <a:spcPct val="20000"/>
              </a:spcBef>
              <a:buClr>
                <a:schemeClr val="accent2"/>
              </a:buClr>
              <a:buSzPct val="70000"/>
            </a:pPr>
            <a:endParaRPr lang="en-US" sz="1800" b="1">
              <a:cs typeface="Arial" charset="0"/>
            </a:endParaRPr>
          </a:p>
        </p:txBody>
      </p:sp>
      <p:pic>
        <p:nvPicPr>
          <p:cNvPr id="118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88" name="Rectangle 7"/>
          <p:cNvSpPr>
            <a:spLocks noChangeArrowheads="1"/>
          </p:cNvSpPr>
          <p:nvPr/>
        </p:nvSpPr>
        <p:spPr bwMode="auto">
          <a:xfrm>
            <a:off x="71438" y="4456113"/>
            <a:ext cx="84296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3538" lvl="1" indent="-363538">
              <a:spcBef>
                <a:spcPct val="20000"/>
              </a:spcBef>
              <a:buClr>
                <a:schemeClr val="accent2"/>
              </a:buClr>
              <a:buSzPct val="70000"/>
              <a:buFont typeface="Wingdings" charset="0"/>
              <a:buChar char=""/>
            </a:pPr>
            <a:r>
              <a:rPr lang="en-US" sz="2800" b="1"/>
              <a:t>Bạn có thắc mắc về sự kêu gọi của mình không? Bạn có phật ý về công việc mà Đức Chúa Trời giao cho bạn không?</a:t>
            </a:r>
            <a:endParaRPr lang="en-GB" sz="2800" b="1"/>
          </a:p>
        </p:txBody>
      </p:sp>
      <p:sp>
        <p:nvSpPr>
          <p:cNvPr id="118789" name="Title 5"/>
          <p:cNvSpPr>
            <a:spLocks noGrp="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Bạn có giống Giê-rê-mi không?</a:t>
            </a:r>
            <a:endParaRPr lang="en-US">
              <a:solidFill>
                <a:srgbClr val="7B9899"/>
              </a:solidFill>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a:xfrm>
            <a:off x="76200" y="836613"/>
            <a:ext cx="2895600" cy="1309687"/>
          </a:xfrm>
        </p:spPr>
        <p:txBody>
          <a:bodyPr/>
          <a:lstStyle/>
          <a:p>
            <a:pPr algn="ctr"/>
            <a:r>
              <a:rPr lang="en-US" sz="2400">
                <a:latin typeface="Arial" charset="0"/>
                <a:ea typeface="ＭＳ Ｐゴシック" charset="0"/>
                <a:cs typeface="Arial" charset="0"/>
              </a:rPr>
              <a:t>ÁP DỤNG #2: BẠN CÓ GiỐNG GIU-ĐA KHÔNG?</a:t>
            </a:r>
            <a:r>
              <a:rPr lang="en-US" sz="2800">
                <a:latin typeface="Arial" charset="0"/>
                <a:ea typeface="ＭＳ Ｐゴシック" charset="0"/>
                <a:cs typeface="Arial" charset="0"/>
              </a:rPr>
              <a:t> </a:t>
            </a:r>
          </a:p>
        </p:txBody>
      </p:sp>
      <p:pic>
        <p:nvPicPr>
          <p:cNvPr id="119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785813"/>
            <a:ext cx="38195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itle 3"/>
          <p:cNvSpPr txBox="1">
            <a:spLocks/>
          </p:cNvSpPr>
          <p:nvPr/>
        </p:nvSpPr>
        <p:spPr bwMode="auto">
          <a:xfrm>
            <a:off x="152400" y="2997200"/>
            <a:ext cx="28956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600" b="1">
                <a:solidFill>
                  <a:srgbClr val="FFFFFF"/>
                </a:solidFill>
                <a:cs typeface="Arial" charset="0"/>
              </a:rPr>
              <a:t>Nếu chúng ta chọn tiếp tục ở trong tội lỗi, chúng ta rốt cuộc sẽ đến chỗ mà sự kỷ luật của Đức Chúa Trời là điều không thể tránh khỏi.</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p:cNvSpPr>
            <a:spLocks noGrp="1"/>
          </p:cNvSpPr>
          <p:nvPr>
            <p:ph type="title"/>
          </p:nvPr>
        </p:nvSpPr>
        <p:spPr/>
        <p:txBody>
          <a:bodyPr/>
          <a:lstStyle/>
          <a:p>
            <a:r>
              <a:rPr lang="en-US" sz="4000" b="1">
                <a:solidFill>
                  <a:schemeClr val="tx1"/>
                </a:solidFill>
                <a:latin typeface="Arial" charset="0"/>
                <a:ea typeface="ＭＳ Ｐゴシック" charset="0"/>
                <a:cs typeface="Arial" charset="0"/>
              </a:rPr>
              <a:t>Tội lỗi của Giu-đa</a:t>
            </a:r>
          </a:p>
        </p:txBody>
      </p:sp>
      <p:pic>
        <p:nvPicPr>
          <p:cNvPr id="1208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752600"/>
            <a:ext cx="4448175" cy="4322763"/>
          </a:xfrm>
          <a:prstGeom prst="rect">
            <a:avLst/>
          </a:prstGeom>
          <a:noFill/>
          <a:ln w="1016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0836" name="Rectangle 5"/>
          <p:cNvSpPr>
            <a:spLocks noChangeArrowheads="1"/>
          </p:cNvSpPr>
          <p:nvPr/>
        </p:nvSpPr>
        <p:spPr bwMode="auto">
          <a:xfrm>
            <a:off x="5048250" y="1928813"/>
            <a:ext cx="36385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Loài vật giữ luật pháp của Đức Chúa Trời chứ không phải dân của Đức Chúa Trời. </a:t>
            </a:r>
          </a:p>
          <a:p>
            <a:endParaRPr lang="en-US" b="1"/>
          </a:p>
          <a:p>
            <a:r>
              <a:rPr lang="en-US" b="1"/>
              <a:t>Họ hành động như thể họ chưa bao giờ biết luật pháp của Ngài.</a:t>
            </a:r>
            <a:r>
              <a:rPr lang="en-US" sz="2800" b="1"/>
              <a:t> </a:t>
            </a:r>
          </a:p>
          <a:p>
            <a:endParaRPr lang="en-US" sz="2800" b="1"/>
          </a:p>
          <a:p>
            <a:pPr algn="ctr"/>
            <a:r>
              <a:rPr lang="en-US" b="1">
                <a:solidFill>
                  <a:srgbClr val="660066"/>
                </a:solidFill>
              </a:rPr>
              <a:t>tk. Giê-rê-mi 8:7</a:t>
            </a:r>
            <a:endParaRPr lang="en-GB" b="1">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4"/>
          <p:cNvSpPr>
            <a:spLocks noGrp="1"/>
          </p:cNvSpPr>
          <p:nvPr>
            <p:ph type="title"/>
          </p:nvPr>
        </p:nvSpPr>
        <p:spPr>
          <a:xfrm>
            <a:off x="838200" y="76200"/>
            <a:ext cx="7696200" cy="1219200"/>
          </a:xfrm>
        </p:spPr>
        <p:txBody>
          <a:bodyPr/>
          <a:lstStyle/>
          <a:p>
            <a:r>
              <a:rPr lang="en-US" sz="3200" b="1">
                <a:solidFill>
                  <a:schemeClr val="tx1"/>
                </a:solidFill>
                <a:latin typeface="Arial" charset="0"/>
                <a:ea typeface="ＭＳ Ｐゴシック" charset="0"/>
                <a:cs typeface="Arial" charset="0"/>
              </a:rPr>
              <a:t>Tội lỗi của Giu-đa dẫn đến kết cuộc là sự kỷ luật của Đức Chúa Trời</a:t>
            </a:r>
          </a:p>
        </p:txBody>
      </p:sp>
      <p:sp>
        <p:nvSpPr>
          <p:cNvPr id="121859" name="Rectangle 5"/>
          <p:cNvSpPr>
            <a:spLocks noChangeArrowheads="1"/>
          </p:cNvSpPr>
          <p:nvPr/>
        </p:nvSpPr>
        <p:spPr bwMode="auto">
          <a:xfrm>
            <a:off x="214313" y="1443038"/>
            <a:ext cx="481488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3538" lvl="1" indent="-363538">
              <a:buFont typeface="Georgia" charset="0"/>
              <a:buAutoNum type="arabicPeriod"/>
            </a:pPr>
            <a:r>
              <a:rPr lang="en-US" b="1"/>
              <a:t>Các vua và những người lãnh đạo Giu-đa bị phán xét và hình phạt. </a:t>
            </a:r>
            <a:r>
              <a:rPr lang="en-US" b="1">
                <a:solidFill>
                  <a:srgbClr val="660066"/>
                </a:solidFill>
              </a:rPr>
              <a:t>Giê-rê-mi 22</a:t>
            </a:r>
          </a:p>
          <a:p>
            <a:pPr marL="363538" indent="-363538"/>
            <a:endParaRPr lang="en-US" b="1"/>
          </a:p>
          <a:p>
            <a:pPr marL="363538" indent="-363538"/>
            <a:r>
              <a:rPr lang="en-US" b="1"/>
              <a:t>2.	Người Giu-đa chịu 70 năm lưu đày Ba-by-lôn. 	</a:t>
            </a:r>
            <a:r>
              <a:rPr lang="en-US" b="1">
                <a:solidFill>
                  <a:srgbClr val="660066"/>
                </a:solidFill>
              </a:rPr>
              <a:t>Giê 25:11</a:t>
            </a:r>
          </a:p>
          <a:p>
            <a:pPr marL="363538" lvl="1" indent="-363538"/>
            <a:endParaRPr lang="en-US" b="1"/>
          </a:p>
          <a:p>
            <a:pPr marL="363538" lvl="1" indent="-363538">
              <a:buFontTx/>
              <a:buAutoNum type="arabicPeriod" startAt="3"/>
            </a:pPr>
            <a:r>
              <a:rPr lang="en-US" b="1"/>
              <a:t>Đức Chúa Trời cũng đoán phạt các nước đã bắt bớ Giu-đa. </a:t>
            </a:r>
            <a:r>
              <a:rPr lang="en-US" b="1">
                <a:solidFill>
                  <a:schemeClr val="accent1"/>
                </a:solidFill>
              </a:rPr>
              <a:t>	</a:t>
            </a:r>
            <a:r>
              <a:rPr lang="en-US" b="1">
                <a:solidFill>
                  <a:srgbClr val="660066"/>
                </a:solidFill>
              </a:rPr>
              <a:t>Giê 46–51</a:t>
            </a:r>
          </a:p>
          <a:p>
            <a:pPr marL="363538" indent="-363538"/>
            <a:endParaRPr lang="en-US" sz="2000" b="1"/>
          </a:p>
        </p:txBody>
      </p:sp>
      <p:pic>
        <p:nvPicPr>
          <p:cNvPr id="121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Bạn có giống Giu-đa không?</a:t>
            </a:r>
          </a:p>
        </p:txBody>
      </p:sp>
      <p:sp>
        <p:nvSpPr>
          <p:cNvPr id="6" name="Rectangle 3"/>
          <p:cNvSpPr txBox="1">
            <a:spLocks noChangeArrowheads="1"/>
          </p:cNvSpPr>
          <p:nvPr/>
        </p:nvSpPr>
        <p:spPr>
          <a:xfrm>
            <a:off x="123825" y="1928813"/>
            <a:ext cx="5286375" cy="3981450"/>
          </a:xfrm>
          <a:prstGeom prst="rect">
            <a:avLst/>
          </a:prstGeom>
        </p:spPr>
        <p:txBody>
          <a:bodyPr>
            <a:normAutofit/>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accent1"/>
              </a:buClr>
              <a:buSzPct val="85000"/>
            </a:pPr>
            <a:endParaRPr lang="en-US" sz="1000" b="1">
              <a:cs typeface="Arial" charset="0"/>
            </a:endParaRPr>
          </a:p>
          <a:p>
            <a:pPr lvl="1" eaLnBrk="1" hangingPunct="1">
              <a:lnSpc>
                <a:spcPct val="90000"/>
              </a:lnSpc>
              <a:spcBef>
                <a:spcPct val="20000"/>
              </a:spcBef>
              <a:buClr>
                <a:schemeClr val="accent2"/>
              </a:buClr>
              <a:buSzPct val="70000"/>
              <a:buFont typeface="Wingdings" charset="0"/>
              <a:buChar char=""/>
            </a:pPr>
            <a:r>
              <a:rPr lang="en-US" sz="2800" b="1">
                <a:cs typeface="Arial" charset="0"/>
              </a:rPr>
              <a:t>Có những lãnh vực trong đời sống bạn mà bạn chọn để tiếp tục ở trong tội lỗi hoặc không chịu ăn năn không?</a:t>
            </a:r>
          </a:p>
          <a:p>
            <a:pPr lvl="1" eaLnBrk="1" hangingPunct="1">
              <a:lnSpc>
                <a:spcPct val="90000"/>
              </a:lnSpc>
              <a:spcBef>
                <a:spcPct val="20000"/>
              </a:spcBef>
              <a:buClr>
                <a:schemeClr val="accent2"/>
              </a:buClr>
              <a:buSzPct val="70000"/>
            </a:pPr>
            <a:endParaRPr lang="en-US" sz="1800" b="1">
              <a:cs typeface="Arial" charset="0"/>
            </a:endParaRPr>
          </a:p>
          <a:p>
            <a:pPr lvl="1" eaLnBrk="1" hangingPunct="1">
              <a:lnSpc>
                <a:spcPct val="90000"/>
              </a:lnSpc>
              <a:spcBef>
                <a:spcPct val="20000"/>
              </a:spcBef>
              <a:buClr>
                <a:schemeClr val="accent2"/>
              </a:buClr>
              <a:buSzPct val="70000"/>
              <a:buFont typeface="Wingdings" charset="0"/>
              <a:buChar char=""/>
            </a:pPr>
            <a:r>
              <a:rPr lang="en-US" sz="2800" b="1">
                <a:cs typeface="Arial" charset="0"/>
              </a:rPr>
              <a:t>Bạn có chấp nhận sự kỷ luật công bình của Đức Chúa Trời không? </a:t>
            </a:r>
            <a:endParaRPr lang="en-GB" sz="2800" b="1">
              <a:cs typeface="Arial" charset="0"/>
            </a:endParaRPr>
          </a:p>
        </p:txBody>
      </p:sp>
      <p:pic>
        <p:nvPicPr>
          <p:cNvPr id="1228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ÁP DỤNG #3: BẠN CÓ GiỐNG DÂN SÓT TRUNG THÀNH KHÔNG?</a:t>
            </a:r>
          </a:p>
        </p:txBody>
      </p:sp>
      <p:pic>
        <p:nvPicPr>
          <p:cNvPr id="123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itle 3"/>
          <p:cNvSpPr txBox="1">
            <a:spLocks/>
          </p:cNvSpPr>
          <p:nvPr/>
        </p:nvSpPr>
        <p:spPr bwMode="auto">
          <a:xfrm>
            <a:off x="76200" y="3200400"/>
            <a:ext cx="2971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cs typeface="Arial" charset="0"/>
              </a:rPr>
              <a:t/>
            </a:r>
            <a:br>
              <a:rPr lang="en-US" sz="2800" b="1">
                <a:solidFill>
                  <a:srgbClr val="FFFFFF"/>
                </a:solidFill>
                <a:cs typeface="Arial" charset="0"/>
              </a:rPr>
            </a:br>
            <a:r>
              <a:rPr lang="en-US" sz="2800" b="1">
                <a:solidFill>
                  <a:srgbClr val="FFFFFF"/>
                </a:solidFill>
                <a:cs typeface="Arial" charset="0"/>
              </a:rPr>
              <a:t/>
            </a:r>
            <a:br>
              <a:rPr lang="en-US" sz="2800" b="1">
                <a:solidFill>
                  <a:srgbClr val="FFFFFF"/>
                </a:solidFill>
                <a:cs typeface="Arial" charset="0"/>
              </a:rPr>
            </a:br>
            <a:r>
              <a:rPr lang="en-US" sz="2800" b="1">
                <a:solidFill>
                  <a:srgbClr val="FFFFFF"/>
                </a:solidFill>
                <a:cs typeface="Arial" charset="0"/>
              </a:rPr>
              <a:t/>
            </a:r>
            <a:br>
              <a:rPr lang="en-US" sz="2800" b="1">
                <a:solidFill>
                  <a:srgbClr val="FFFFFF"/>
                </a:solidFill>
                <a:cs typeface="Arial" charset="0"/>
              </a:rPr>
            </a:br>
            <a:r>
              <a:rPr lang="en-US" sz="2800" b="1">
                <a:solidFill>
                  <a:srgbClr val="FFFFFF"/>
                </a:solidFill>
                <a:cs typeface="Arial" charset="0"/>
              </a:rPr>
              <a:t/>
            </a:r>
            <a:br>
              <a:rPr lang="en-US" sz="2800" b="1">
                <a:solidFill>
                  <a:srgbClr val="FFFFFF"/>
                </a:solidFill>
                <a:cs typeface="Arial" charset="0"/>
              </a:rPr>
            </a:br>
            <a:r>
              <a:rPr lang="en-US" b="1">
                <a:solidFill>
                  <a:srgbClr val="FFFFFF"/>
                </a:solidFill>
                <a:cs typeface="Arial" charset="0"/>
              </a:rPr>
              <a:t>Có niềm hy vọng sau sự kỷ luật vì sự công bình của Đức Chúa Trời cân bằng với lòng thương xót và sự thành tín của Ngài.</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4"/>
          <p:cNvSpPr>
            <a:spLocks noGrp="1"/>
          </p:cNvSpPr>
          <p:nvPr>
            <p:ph type="title"/>
          </p:nvPr>
        </p:nvSpPr>
        <p:spPr>
          <a:xfrm>
            <a:off x="301625" y="152400"/>
            <a:ext cx="8534400" cy="758825"/>
          </a:xfrm>
        </p:spPr>
        <p:txBody>
          <a:bodyPr/>
          <a:lstStyle/>
          <a:p>
            <a:r>
              <a:rPr lang="en-US" sz="3200" b="1">
                <a:solidFill>
                  <a:srgbClr val="660066"/>
                </a:solidFill>
                <a:latin typeface="Arial" charset="0"/>
                <a:ea typeface="ＭＳ Ｐゴシック" charset="0"/>
                <a:cs typeface="Arial" charset="0"/>
              </a:rPr>
              <a:t>Bản chất của sự đoán phạt trong Giê-rê-mi</a:t>
            </a:r>
            <a:endParaRPr lang="en-US" sz="2800" b="1">
              <a:solidFill>
                <a:srgbClr val="660066"/>
              </a:solidFill>
              <a:latin typeface="Arial" charset="0"/>
              <a:ea typeface="ＭＳ Ｐゴシック" charset="0"/>
              <a:cs typeface="Arial" charset="0"/>
            </a:endParaRPr>
          </a:p>
        </p:txBody>
      </p:sp>
      <p:sp>
        <p:nvSpPr>
          <p:cNvPr id="124931" name="Rectangle 5"/>
          <p:cNvSpPr>
            <a:spLocks noChangeArrowheads="1"/>
          </p:cNvSpPr>
          <p:nvPr/>
        </p:nvSpPr>
        <p:spPr bwMode="auto">
          <a:xfrm>
            <a:off x="381000" y="1595438"/>
            <a:ext cx="52578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3538" indent="-363538"/>
            <a:endParaRPr lang="en-US" sz="1600" b="1"/>
          </a:p>
          <a:p>
            <a:pPr marL="363538" indent="-363538"/>
            <a:r>
              <a:rPr lang="en-US" sz="2800" b="1"/>
              <a:t>1. </a:t>
            </a:r>
            <a:r>
              <a:rPr lang="en-US" sz="2800" b="1" u="sng"/>
              <a:t>Chống lại cả </a:t>
            </a:r>
            <a:r>
              <a:rPr lang="en-US" sz="2800" b="1"/>
              <a:t>Giu-đa và các dân ngoại</a:t>
            </a:r>
            <a:endParaRPr lang="en-US" sz="2800" b="1">
              <a:sym typeface="Wingdings" charset="0"/>
            </a:endParaRPr>
          </a:p>
          <a:p>
            <a:pPr marL="363538" indent="-363538"/>
            <a:endParaRPr lang="en-US" sz="2800" b="1"/>
          </a:p>
          <a:p>
            <a:pPr marL="363538" indent="-363538"/>
            <a:r>
              <a:rPr lang="en-US" sz="2800" b="1"/>
              <a:t>2. </a:t>
            </a:r>
            <a:r>
              <a:rPr lang="en-US" sz="2800" b="1" u="sng"/>
              <a:t>Bày tỏ </a:t>
            </a:r>
            <a:r>
              <a:rPr lang="en-US" sz="2800" b="1"/>
              <a:t>sự công bình, sự tể trị, sự thành tín và thương xót </a:t>
            </a:r>
            <a:r>
              <a:rPr lang="en-US" sz="2800" b="1" u="sng"/>
              <a:t> của Đức Chúa Trời.</a:t>
            </a:r>
            <a:r>
              <a:rPr lang="en-US" sz="2800" b="1"/>
              <a:t> </a:t>
            </a:r>
          </a:p>
          <a:p>
            <a:pPr marL="363538" indent="-363538"/>
            <a:endParaRPr lang="en-US" sz="2800" b="1">
              <a:sym typeface="Wingdings" charset="0"/>
            </a:endParaRPr>
          </a:p>
          <a:p>
            <a:pPr marL="363538" indent="-363538"/>
            <a:r>
              <a:rPr lang="en-US" sz="2800" b="1"/>
              <a:t>3. </a:t>
            </a:r>
            <a:r>
              <a:rPr lang="en-US" sz="2800" b="1" u="sng"/>
              <a:t>Cân đối </a:t>
            </a:r>
            <a:r>
              <a:rPr lang="en-US" sz="2800" b="1"/>
              <a:t>với hy vọng trong Giao ước Mới và sự phục hồi</a:t>
            </a:r>
            <a:endParaRPr lang="en-GB" sz="2800" b="1">
              <a:sym typeface="Wingdings" charset="0"/>
            </a:endParaRPr>
          </a:p>
        </p:txBody>
      </p:sp>
      <p:pic>
        <p:nvPicPr>
          <p:cNvPr id="1249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endParaRPr lang="en-US" sz="1000" b="1">
              <a:cs typeface="Arial" charset="0"/>
            </a:endParaRPr>
          </a:p>
          <a:p>
            <a:pPr lvl="1" eaLnBrk="1" hangingPunct="1">
              <a:spcBef>
                <a:spcPct val="20000"/>
              </a:spcBef>
              <a:buClr>
                <a:schemeClr val="accent2"/>
              </a:buClr>
              <a:buSzPct val="70000"/>
              <a:buFont typeface="Wingdings" charset="0"/>
              <a:buChar char=""/>
            </a:pPr>
            <a:r>
              <a:rPr lang="en-US" b="1">
                <a:cs typeface="Arial" charset="0"/>
              </a:rPr>
              <a:t>Bạn có đặt niềm hy vọng của bạn trong Đức Chúa Trời thành tín và thương xót của bạn không?</a:t>
            </a:r>
          </a:p>
          <a:p>
            <a:pPr lvl="1" eaLnBrk="1" hangingPunct="1">
              <a:spcBef>
                <a:spcPct val="20000"/>
              </a:spcBef>
              <a:buClr>
                <a:schemeClr val="accent2"/>
              </a:buClr>
              <a:buSzPct val="70000"/>
            </a:pPr>
            <a:endParaRPr lang="en-US" sz="1600" b="1">
              <a:cs typeface="Arial" charset="0"/>
            </a:endParaRPr>
          </a:p>
          <a:p>
            <a:pPr lvl="1" eaLnBrk="1" hangingPunct="1">
              <a:spcBef>
                <a:spcPct val="20000"/>
              </a:spcBef>
              <a:buClr>
                <a:schemeClr val="accent2"/>
              </a:buClr>
              <a:buSzPct val="70000"/>
              <a:buFont typeface="Wingdings" charset="0"/>
              <a:buChar char=""/>
            </a:pPr>
            <a:r>
              <a:rPr lang="en-US" b="1">
                <a:cs typeface="Arial" charset="0"/>
              </a:rPr>
              <a:t>Bạn có trông đợi Ngày của Chúa và sự phục hồi trọn vẹn của những lời hứa này không?</a:t>
            </a:r>
            <a:endParaRPr lang="en-GB" b="1">
              <a:cs typeface="Arial" charset="0"/>
            </a:endParaRPr>
          </a:p>
        </p:txBody>
      </p:sp>
      <p:pic>
        <p:nvPicPr>
          <p:cNvPr id="1259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071688"/>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5956" name="Title 4"/>
          <p:cNvSpPr>
            <a:spLocks noGrp="1"/>
          </p:cNvSpPr>
          <p:nvPr>
            <p:ph type="title"/>
          </p:nvPr>
        </p:nvSpPr>
        <p:spPr/>
        <p:txBody>
          <a:bodyPr/>
          <a:lstStyle/>
          <a:p>
            <a:r>
              <a:rPr lang="en-US" sz="2400" b="1">
                <a:solidFill>
                  <a:schemeClr val="tx1"/>
                </a:solidFill>
                <a:latin typeface="Arial" charset="0"/>
                <a:ea typeface="ＭＳ Ｐゴシック" charset="0"/>
                <a:cs typeface="Arial" charset="0"/>
              </a:rPr>
              <a:t>Bạn có phải là một phần của dân sót trung thành không?</a:t>
            </a:r>
            <a:endParaRPr lang="en-US" sz="2100">
              <a:solidFill>
                <a:srgbClr val="7B9899"/>
              </a:solidFill>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Michelangelo_Buonarroti_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12" descr="zpage086"/>
          <p:cNvPicPr>
            <a:picLocks noChangeAspect="1" noChangeArrowheads="1"/>
          </p:cNvPicPr>
          <p:nvPr/>
        </p:nvPicPr>
        <p:blipFill>
          <a:blip r:embed="rId3">
            <a:extLst>
              <a:ext uri="{28A0092B-C50C-407E-A947-70E740481C1C}">
                <a14:useLocalDpi xmlns:a14="http://schemas.microsoft.com/office/drawing/2010/main" val="0"/>
              </a:ext>
            </a:extLst>
          </a:blip>
          <a:srcRect l="1666" t="34563" r="36667" b="2304"/>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itle 9"/>
          <p:cNvSpPr>
            <a:spLocks noGrp="1"/>
          </p:cNvSpPr>
          <p:nvPr>
            <p:ph type="title" idx="4294967295"/>
          </p:nvPr>
        </p:nvSpPr>
        <p:spPr>
          <a:xfrm>
            <a:off x="228600" y="5334000"/>
            <a:ext cx="8534400" cy="758825"/>
          </a:xfrm>
        </p:spPr>
        <p:txBody>
          <a:bodyPr/>
          <a:lstStyle/>
          <a:p>
            <a:r>
              <a:rPr lang="en-US" sz="3600" b="1">
                <a:solidFill>
                  <a:srgbClr val="660066"/>
                </a:solidFill>
                <a:latin typeface="Arial" charset="0"/>
                <a:ea typeface="ＭＳ Ｐゴシック" charset="0"/>
                <a:cs typeface="Arial" charset="0"/>
              </a:rPr>
              <a:t>Nếu thế bạn phải sống như thế nào?</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9"/>
          <p:cNvSpPr txBox="1">
            <a:spLocks noChangeArrowheads="1"/>
          </p:cNvSpPr>
          <p:nvPr/>
        </p:nvSpPr>
        <p:spPr bwMode="auto">
          <a:xfrm>
            <a:off x="152400" y="1603375"/>
            <a:ext cx="2743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GB" sz="2000" b="1">
                <a:solidFill>
                  <a:schemeClr val="bg1"/>
                </a:solidFill>
              </a:rPr>
              <a:t>Con trai Hinh-kia, thầy tế lễ (Giê. 1:1) </a:t>
            </a:r>
          </a:p>
          <a:p>
            <a:pPr eaLnBrk="1" hangingPunct="1">
              <a:buFontTx/>
              <a:buChar char="•"/>
            </a:pPr>
            <a:endParaRPr lang="en-GB" sz="2000" b="1">
              <a:solidFill>
                <a:schemeClr val="bg1"/>
              </a:solidFill>
            </a:endParaRPr>
          </a:p>
          <a:p>
            <a:pPr eaLnBrk="1" hangingPunct="1">
              <a:buFontTx/>
              <a:buChar char="•"/>
            </a:pPr>
            <a:r>
              <a:rPr lang="en-US" sz="2000" b="1">
                <a:solidFill>
                  <a:schemeClr val="bg1"/>
                </a:solidFill>
              </a:rPr>
              <a:t>Sống trong thành A-na-tốt</a:t>
            </a:r>
            <a:br>
              <a:rPr lang="en-US" sz="2000" b="1">
                <a:solidFill>
                  <a:schemeClr val="bg1"/>
                </a:solidFill>
              </a:rPr>
            </a:br>
            <a:r>
              <a:rPr lang="en-US" sz="2000" b="1">
                <a:solidFill>
                  <a:schemeClr val="bg1"/>
                </a:solidFill>
              </a:rPr>
              <a:t>3 dặm về phía ĐB Giê-ru-sa-lem.</a:t>
            </a:r>
          </a:p>
          <a:p>
            <a:pPr eaLnBrk="1" hangingPunct="1">
              <a:buFontTx/>
              <a:buChar char="•"/>
            </a:pPr>
            <a:endParaRPr lang="en-US" sz="2000" b="1">
              <a:solidFill>
                <a:schemeClr val="bg1"/>
              </a:solidFill>
            </a:endParaRPr>
          </a:p>
          <a:p>
            <a:pPr eaLnBrk="1" hangingPunct="1">
              <a:buFontTx/>
              <a:buChar char="•"/>
            </a:pPr>
            <a:r>
              <a:rPr lang="en-US" sz="2000" b="1">
                <a:solidFill>
                  <a:schemeClr val="bg1"/>
                </a:solidFill>
              </a:rPr>
              <a:t>Bắt đầu chức vụ khoảng độ tuổi đôi mươi.</a:t>
            </a:r>
          </a:p>
          <a:p>
            <a:pPr eaLnBrk="1" hangingPunct="1"/>
            <a:endParaRPr lang="en-US" sz="2000" b="1">
              <a:solidFill>
                <a:schemeClr val="bg1"/>
              </a:solidFill>
            </a:endParaRPr>
          </a:p>
          <a:p>
            <a:pPr eaLnBrk="1" hangingPunct="1">
              <a:buFontTx/>
              <a:buChar char="•"/>
            </a:pPr>
            <a:r>
              <a:rPr lang="en-US" sz="2000" b="1">
                <a:solidFill>
                  <a:schemeClr val="bg1"/>
                </a:solidFill>
              </a:rPr>
              <a:t>Đủ phong lưu để mua một cánh đồng (Giê. 32).</a:t>
            </a:r>
            <a:endParaRPr lang="en-GB" sz="2000" b="1">
              <a:solidFill>
                <a:schemeClr val="bg1"/>
              </a:solidFill>
            </a:endParaRPr>
          </a:p>
        </p:txBody>
      </p:sp>
      <p:pic>
        <p:nvPicPr>
          <p:cNvPr id="32771" name="Picture 2" descr="nt_israel-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673100"/>
            <a:ext cx="4572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1643063" y="3071813"/>
            <a:ext cx="4357687" cy="71437"/>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1828800" y="3500438"/>
            <a:ext cx="3314700" cy="157162"/>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2774" name="Text Box 4"/>
          <p:cNvSpPr txBox="1">
            <a:spLocks noChangeArrowheads="1"/>
          </p:cNvSpPr>
          <p:nvPr/>
        </p:nvSpPr>
        <p:spPr bwMode="auto">
          <a:xfrm>
            <a:off x="8358188" y="142875"/>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485</a:t>
            </a:r>
          </a:p>
        </p:txBody>
      </p:sp>
      <p:sp>
        <p:nvSpPr>
          <p:cNvPr id="32775" name="Title 6"/>
          <p:cNvSpPr>
            <a:spLocks noGrp="1"/>
          </p:cNvSpPr>
          <p:nvPr>
            <p:ph type="title"/>
          </p:nvPr>
        </p:nvSpPr>
        <p:spPr>
          <a:xfrm>
            <a:off x="152400" y="685800"/>
            <a:ext cx="2590800" cy="685800"/>
          </a:xfrm>
        </p:spPr>
        <p:txBody>
          <a:bodyPr/>
          <a:lstStyle/>
          <a:p>
            <a:r>
              <a:rPr lang="en-US" sz="2800">
                <a:solidFill>
                  <a:schemeClr val="bg1"/>
                </a:solidFill>
                <a:latin typeface="Arial" charset="0"/>
                <a:ea typeface="ＭＳ Ｐゴシック" charset="0"/>
                <a:cs typeface="Arial" charset="0"/>
              </a:rPr>
              <a:t>Tiểu sử:</a:t>
            </a:r>
            <a:endParaRPr lang="en-US" sz="2800">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84686636"/>
      </p:ext>
    </p:extLst>
  </p:cSld>
  <p:clrMapOvr>
    <a:masterClrMapping/>
  </p:clrMapOvr>
  <p:transition xmlns:p14="http://schemas.microsoft.com/office/powerpoint/2010/mai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algn="ctr"/>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165399504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288925" y="228600"/>
            <a:ext cx="8534400" cy="758825"/>
          </a:xfrm>
        </p:spPr>
        <p:txBody>
          <a:bodyPr/>
          <a:lstStyle/>
          <a:p>
            <a:r>
              <a:rPr lang="en-US" sz="3600" b="1">
                <a:solidFill>
                  <a:schemeClr val="tx1"/>
                </a:solidFill>
                <a:latin typeface="Arial" charset="0"/>
                <a:ea typeface="ＭＳ Ｐゴシック" charset="0"/>
                <a:cs typeface="Arial" charset="0"/>
              </a:rPr>
              <a:t>Tác quyền</a:t>
            </a:r>
          </a:p>
        </p:txBody>
      </p:sp>
      <p:sp>
        <p:nvSpPr>
          <p:cNvPr id="33795" name="Text Box 4"/>
          <p:cNvSpPr txBox="1">
            <a:spLocks noChangeArrowheads="1"/>
          </p:cNvSpPr>
          <p:nvPr/>
        </p:nvSpPr>
        <p:spPr bwMode="auto">
          <a:xfrm>
            <a:off x="8293100" y="1476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475</a:t>
            </a:r>
          </a:p>
        </p:txBody>
      </p:sp>
      <p:graphicFrame>
        <p:nvGraphicFramePr>
          <p:cNvPr id="32814" name="Group 46"/>
          <p:cNvGraphicFramePr>
            <a:graphicFrameLocks noGrp="1"/>
          </p:cNvGraphicFramePr>
          <p:nvPr/>
        </p:nvGraphicFramePr>
        <p:xfrm>
          <a:off x="444500" y="1287463"/>
          <a:ext cx="8305800" cy="5128260"/>
        </p:xfrm>
        <a:graphic>
          <a:graphicData uri="http://schemas.openxmlformats.org/drawingml/2006/table">
            <a:tbl>
              <a:tblPr/>
              <a:tblGrid>
                <a:gridCol w="1295400"/>
                <a:gridCol w="3352800"/>
                <a:gridCol w="3657600"/>
              </a:tblGrid>
              <a:tr h="495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Đúng là của Giê-rê-mi!</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Không phải của Giê-rê-mi!</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3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Ngoại chứng</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1) Rõ ràng: Đa 9:2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              Mat 2:17-18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2) Ngụ ý trong Mat 21:13; Mác 11:17; Lu 19:46, Rô 	11:27 và Hê 8:8-13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3) Kinh Talmud, Josephus, và Ecclesiasticus</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Chg 52 hầu như giống với 2Vua 24:18-25:30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Có lẽ là chương 52 được ghi lại bởi cùng một tác giả của 2 Vua viết lại sau dưới sự hướng dẫn của Đức Thánh Linh</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Nội chứng</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Giê 1:1, 11, 13; 29:27; 32:7-9. Giê-rê-mi được xác định rõ ràng với thông tin về tiểu sử được cung cấp.</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51:64 nói </a:t>
                      </a:r>
                      <a:r>
                        <a:rPr kumimoji="0" lang="ja-JP" altLang="en-US" sz="2000" b="1" i="0" u="none" strike="noStrike" cap="none" normalizeH="0" baseline="0">
                          <a:ln>
                            <a:noFill/>
                          </a:ln>
                          <a:solidFill>
                            <a:schemeClr val="tx1"/>
                          </a:solidFill>
                          <a:effectLst/>
                          <a:latin typeface="Arial" charset="0"/>
                          <a:ea typeface="ＭＳ Ｐゴシック" charset="0"/>
                          <a:cs typeface="Arial" charset="0"/>
                        </a:rPr>
                        <a:t>“</a:t>
                      </a:r>
                      <a:r>
                        <a:rPr kumimoji="0" lang="en-US" sz="2000" b="1" i="0" u="none" strike="noStrike" cap="none" normalizeH="0" baseline="0">
                          <a:ln>
                            <a:noFill/>
                          </a:ln>
                          <a:solidFill>
                            <a:schemeClr val="tx1"/>
                          </a:solidFill>
                          <a:effectLst/>
                          <a:latin typeface="Arial" charset="0"/>
                          <a:ea typeface="ＭＳ Ｐゴシック" charset="0"/>
                          <a:cs typeface="Arial" charset="0"/>
                        </a:rPr>
                        <a:t>lời của Giê-rê-mi kết thúc ở đây.</a:t>
                      </a:r>
                      <a:r>
                        <a:rPr kumimoji="0" lang="ja-JP" altLang="en-US" sz="2000" b="1" i="0" u="none" strike="noStrike" cap="none" normalizeH="0" baseline="0">
                          <a:ln>
                            <a:noFill/>
                          </a:ln>
                          <a:solidFill>
                            <a:schemeClr val="tx1"/>
                          </a:solidFill>
                          <a:effectLst/>
                          <a:latin typeface="Arial" charset="0"/>
                          <a:ea typeface="ＭＳ Ｐゴシック" charset="0"/>
                          <a:cs typeface="Arial" charset="0"/>
                        </a:rPr>
                        <a:t>”</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38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175" y="4286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Vị trí của các sách Tiên tri</a:t>
            </a:r>
          </a:p>
        </p:txBody>
      </p:sp>
      <p:pic>
        <p:nvPicPr>
          <p:cNvPr id="34819" name="Picture 6" descr="Propohets Diagram"/>
          <p:cNvPicPr>
            <a:picLocks noChangeAspect="1" noChangeArrowheads="1"/>
          </p:cNvPicPr>
          <p:nvPr/>
        </p:nvPicPr>
        <p:blipFill>
          <a:blip r:embed="rId2">
            <a:extLst>
              <a:ext uri="{28A0092B-C50C-407E-A947-70E740481C1C}">
                <a14:useLocalDpi xmlns:a14="http://schemas.microsoft.com/office/drawing/2010/main" val="0"/>
              </a:ext>
            </a:extLst>
          </a:blip>
          <a:srcRect t="11339" b="630"/>
          <a:stretch>
            <a:fillRect/>
          </a:stretch>
        </p:blipFill>
        <p:spPr bwMode="auto">
          <a:xfrm>
            <a:off x="357188" y="1511300"/>
            <a:ext cx="8358187"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8362950" y="1301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445</a:t>
            </a:r>
            <a:endParaRPr lang="en-GB" b="1"/>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Giê-rê-mi trong hàng các tiên tri</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643063"/>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305800" y="2238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344</a:t>
            </a: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Clr>
                <a:schemeClr val="accent1"/>
              </a:buClr>
              <a:buSzPct val="85000"/>
              <a:buFont typeface="Wingdings 2" charset="0"/>
              <a:buNone/>
            </a:pPr>
            <a:r>
              <a:rPr lang="en-US" sz="2000" b="1"/>
              <a:t>Áp-đia – Ê-dôm </a:t>
            </a:r>
          </a:p>
          <a:p>
            <a:pPr algn="ctr">
              <a:spcBef>
                <a:spcPct val="20000"/>
              </a:spcBef>
              <a:buClr>
                <a:schemeClr val="accent1"/>
              </a:buClr>
              <a:buSzPct val="85000"/>
              <a:buFont typeface="Wingdings 2" charset="0"/>
              <a:buNone/>
            </a:pPr>
            <a:r>
              <a:rPr lang="en-US" sz="2000" b="1"/>
              <a:t>Giô-na – lòng thương xót </a:t>
            </a:r>
          </a:p>
          <a:p>
            <a:pPr algn="ctr">
              <a:spcBef>
                <a:spcPct val="20000"/>
              </a:spcBef>
              <a:buClr>
                <a:schemeClr val="accent1"/>
              </a:buClr>
              <a:buSzPct val="85000"/>
              <a:buFont typeface="Wingdings 2" charset="0"/>
              <a:buNone/>
            </a:pPr>
            <a:r>
              <a:rPr lang="en-US" sz="2000" b="1"/>
              <a:t>A-mốt – Bất công </a:t>
            </a:r>
          </a:p>
          <a:p>
            <a:pPr algn="ctr">
              <a:spcBef>
                <a:spcPct val="20000"/>
              </a:spcBef>
              <a:buClr>
                <a:schemeClr val="accent1"/>
              </a:buClr>
              <a:buSzPct val="85000"/>
              <a:buFont typeface="Wingdings 2" charset="0"/>
              <a:buNone/>
            </a:pPr>
            <a:r>
              <a:rPr lang="en-US" sz="2000" b="1"/>
              <a:t>Ô-sê – Trung thành </a:t>
            </a:r>
          </a:p>
          <a:p>
            <a:pPr algn="ctr">
              <a:spcBef>
                <a:spcPct val="20000"/>
              </a:spcBef>
              <a:buClr>
                <a:schemeClr val="accent1"/>
              </a:buClr>
              <a:buSzPct val="85000"/>
              <a:buFont typeface="Wingdings 2" charset="0"/>
              <a:buNone/>
            </a:pPr>
            <a:r>
              <a:rPr lang="en-US" sz="2000" b="1"/>
              <a:t>Ê-sai – Phục hồi </a:t>
            </a:r>
          </a:p>
          <a:p>
            <a:pPr algn="ctr">
              <a:spcBef>
                <a:spcPct val="20000"/>
              </a:spcBef>
              <a:buClr>
                <a:schemeClr val="accent1"/>
              </a:buClr>
              <a:buSzPct val="85000"/>
              <a:buFont typeface="Wingdings 2" charset="0"/>
              <a:buNone/>
            </a:pPr>
            <a:r>
              <a:rPr lang="en-US" sz="2000" b="1"/>
              <a:t>Mi-chê – Bóc lột </a:t>
            </a:r>
          </a:p>
          <a:p>
            <a:pPr algn="ctr">
              <a:spcBef>
                <a:spcPct val="20000"/>
              </a:spcBef>
              <a:buClr>
                <a:schemeClr val="accent1"/>
              </a:buClr>
              <a:buSzPct val="85000"/>
              <a:buFont typeface="Wingdings 2" charset="0"/>
              <a:buNone/>
            </a:pPr>
            <a:r>
              <a:rPr lang="en-US" sz="2000" b="1"/>
              <a:t>Na-hum – Ni-ni-ve </a:t>
            </a:r>
          </a:p>
          <a:p>
            <a:pPr algn="ctr">
              <a:spcBef>
                <a:spcPct val="20000"/>
              </a:spcBef>
              <a:buClr>
                <a:schemeClr val="accent1"/>
              </a:buClr>
              <a:buSzPct val="85000"/>
              <a:buFont typeface="Wingdings 2" charset="0"/>
              <a:buNone/>
            </a:pPr>
            <a:r>
              <a:rPr lang="en-US" sz="2000" b="1"/>
              <a:t>Ha-ba-cúc – Đức tin </a:t>
            </a:r>
          </a:p>
          <a:p>
            <a:pPr algn="ctr">
              <a:spcBef>
                <a:spcPct val="20000"/>
              </a:spcBef>
              <a:buClr>
                <a:schemeClr val="accent1"/>
              </a:buClr>
              <a:buSzPct val="85000"/>
              <a:buFont typeface="Wingdings 2" charset="0"/>
              <a:buNone/>
            </a:pPr>
            <a:r>
              <a:rPr lang="en-US" sz="2000" b="1"/>
              <a:t>Sô-phô-ni - Ngày </a:t>
            </a:r>
          </a:p>
          <a:p>
            <a:pPr algn="ctr">
              <a:spcBef>
                <a:spcPct val="20000"/>
              </a:spcBef>
              <a:buClr>
                <a:schemeClr val="accent1"/>
              </a:buClr>
              <a:buSzPct val="85000"/>
              <a:buFont typeface="Wingdings 2" charset="0"/>
              <a:buNone/>
            </a:pPr>
            <a:r>
              <a:rPr lang="en-US" sz="2000" b="1"/>
              <a:t>Giô-ên – Cào cào </a:t>
            </a:r>
          </a:p>
          <a:p>
            <a:pPr algn="ctr">
              <a:spcBef>
                <a:spcPct val="20000"/>
              </a:spcBef>
              <a:buClr>
                <a:schemeClr val="accent1"/>
              </a:buClr>
              <a:buSzPct val="85000"/>
              <a:buFont typeface="Wingdings 2" charset="0"/>
              <a:buNone/>
            </a:pPr>
            <a:r>
              <a:rPr lang="en-US" sz="2000" b="1">
                <a:solidFill>
                  <a:srgbClr val="660066"/>
                </a:solidFill>
              </a:rPr>
              <a:t>Giê-rê-mi – Không thể tránh được</a:t>
            </a:r>
            <a:endParaRPr lang="en-US" sz="2000" b="1"/>
          </a:p>
          <a:p>
            <a:pPr algn="ctr">
              <a:spcBef>
                <a:spcPct val="20000"/>
              </a:spcBef>
              <a:buClr>
                <a:schemeClr val="accent1"/>
              </a:buClr>
              <a:buSzPct val="85000"/>
              <a:buFont typeface="Wingdings" charset="0"/>
              <a:buChar char="à"/>
            </a:pPr>
            <a:r>
              <a:rPr lang="en-US" sz="2000" b="1">
                <a:sym typeface="Wingdings" charset="0"/>
              </a:rPr>
              <a:t>Ca Thương </a:t>
            </a:r>
          </a:p>
          <a:p>
            <a:pPr algn="ctr">
              <a:spcBef>
                <a:spcPct val="20000"/>
              </a:spcBef>
              <a:buClr>
                <a:schemeClr val="accent1"/>
              </a:buClr>
              <a:buSzPct val="85000"/>
              <a:buFont typeface="Wingdings 2" charset="0"/>
              <a:buNone/>
            </a:pPr>
            <a:r>
              <a:rPr lang="en-US" sz="2000" b="1">
                <a:sym typeface="Wingdings" charset="0"/>
              </a:rPr>
              <a:t> Đa-ni-ên, Ê-xê-chi-ên (Lưu đày)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180975" y="228600"/>
            <a:ext cx="8534400" cy="758825"/>
          </a:xfrm>
        </p:spPr>
        <p:txBody>
          <a:bodyPr/>
          <a:lstStyle/>
          <a:p>
            <a:r>
              <a:rPr lang="en-US" sz="3200" b="1">
                <a:solidFill>
                  <a:schemeClr val="tx1"/>
                </a:solidFill>
                <a:latin typeface="Arial" charset="0"/>
                <a:ea typeface="ＭＳ Ｐゴシック" charset="0"/>
                <a:cs typeface="Arial" charset="0"/>
              </a:rPr>
              <a:t>Những lời cảnh cáo vang dội cho Giu-đa</a:t>
            </a: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accent1"/>
              </a:buClr>
              <a:buSzPct val="85000"/>
            </a:pPr>
            <a:r>
              <a:rPr lang="en-US" sz="2000" b="1">
                <a:solidFill>
                  <a:srgbClr val="C00000"/>
                </a:solidFill>
              </a:rPr>
              <a:t>735-710 TC Mi-chê:  </a:t>
            </a:r>
            <a:r>
              <a:rPr lang="en-US" sz="2000" b="1"/>
              <a:t>Giu-đa phải chịu lưu đày vì bóc lột người nghèo</a:t>
            </a:r>
          </a:p>
          <a:p>
            <a:pPr eaLnBrk="1" hangingPunct="1">
              <a:lnSpc>
                <a:spcPct val="90000"/>
              </a:lnSpc>
              <a:spcBef>
                <a:spcPct val="20000"/>
              </a:spcBef>
              <a:buClr>
                <a:schemeClr val="accent1"/>
              </a:buClr>
              <a:buSzPct val="85000"/>
            </a:pPr>
            <a:endParaRPr lang="en-US" sz="2000" b="1"/>
          </a:p>
          <a:p>
            <a:pPr eaLnBrk="1" hangingPunct="1">
              <a:lnSpc>
                <a:spcPct val="90000"/>
              </a:lnSpc>
              <a:spcBef>
                <a:spcPct val="20000"/>
              </a:spcBef>
              <a:buClr>
                <a:schemeClr val="accent1"/>
              </a:buClr>
              <a:buSzPct val="85000"/>
            </a:pPr>
            <a:r>
              <a:rPr lang="en-US" sz="2000" b="1">
                <a:solidFill>
                  <a:srgbClr val="C00000"/>
                </a:solidFill>
              </a:rPr>
              <a:t>c.630 TC Sô-phô-ni: </a:t>
            </a:r>
            <a:r>
              <a:rPr lang="en-US" sz="2000" b="1"/>
              <a:t>Ngày của Chúa sẽ đến – Hãy ăn năn! </a:t>
            </a:r>
          </a:p>
          <a:p>
            <a:pPr eaLnBrk="1" hangingPunct="1">
              <a:lnSpc>
                <a:spcPct val="90000"/>
              </a:lnSpc>
              <a:spcBef>
                <a:spcPct val="20000"/>
              </a:spcBef>
              <a:buClr>
                <a:schemeClr val="accent1"/>
              </a:buClr>
              <a:buSzPct val="85000"/>
            </a:pPr>
            <a:r>
              <a:rPr lang="en-US" sz="2000" b="1"/>
              <a:t>			      4 thập niên trước khi Giê-ru-sa-lem thất thủ 	</a:t>
            </a:r>
          </a:p>
          <a:p>
            <a:pPr eaLnBrk="1" hangingPunct="1">
              <a:lnSpc>
                <a:spcPct val="90000"/>
              </a:lnSpc>
              <a:spcBef>
                <a:spcPct val="20000"/>
              </a:spcBef>
              <a:buClr>
                <a:schemeClr val="accent1"/>
              </a:buClr>
              <a:buSzPct val="85000"/>
            </a:pPr>
            <a:endParaRPr lang="en-US" sz="2000" b="1"/>
          </a:p>
          <a:p>
            <a:pPr eaLnBrk="1" hangingPunct="1">
              <a:lnSpc>
                <a:spcPct val="90000"/>
              </a:lnSpc>
              <a:spcBef>
                <a:spcPct val="20000"/>
              </a:spcBef>
              <a:buClr>
                <a:schemeClr val="accent1"/>
              </a:buClr>
              <a:buSzPct val="85000"/>
            </a:pPr>
            <a:r>
              <a:rPr lang="en-US" sz="2000" b="1">
                <a:solidFill>
                  <a:srgbClr val="C00000"/>
                </a:solidFill>
              </a:rPr>
              <a:t>607-5  TC Ha-ba-cúc: </a:t>
            </a:r>
            <a:r>
              <a:rPr lang="en-US" sz="2000" b="1"/>
              <a:t>Giu-đa sẽ bị kỷ luật bởi Ba-by-lôn</a:t>
            </a:r>
          </a:p>
          <a:p>
            <a:pPr eaLnBrk="1" hangingPunct="1">
              <a:lnSpc>
                <a:spcPct val="90000"/>
              </a:lnSpc>
              <a:spcBef>
                <a:spcPct val="20000"/>
              </a:spcBef>
              <a:buClr>
                <a:schemeClr val="accent1"/>
              </a:buClr>
              <a:buSzPct val="85000"/>
            </a:pPr>
            <a:endParaRPr lang="en-US" sz="2000" b="1"/>
          </a:p>
          <a:p>
            <a:pPr eaLnBrk="1" hangingPunct="1">
              <a:lnSpc>
                <a:spcPct val="90000"/>
              </a:lnSpc>
              <a:spcBef>
                <a:spcPct val="20000"/>
              </a:spcBef>
              <a:buClr>
                <a:schemeClr val="accent1"/>
              </a:buClr>
              <a:buSzPct val="85000"/>
            </a:pPr>
            <a:r>
              <a:rPr lang="en-US" sz="2000" b="1"/>
              <a:t>			       </a:t>
            </a:r>
            <a:r>
              <a:rPr lang="en-US" sz="2000" b="1">
                <a:solidFill>
                  <a:srgbClr val="C00000"/>
                </a:solidFill>
              </a:rPr>
              <a:t>590 TC Giô-ên: </a:t>
            </a:r>
            <a:r>
              <a:rPr lang="en-US" sz="2000" b="1"/>
              <a:t>Đoán phạt bằng cào cào sẽ dẫn 			  đến sự ăn năn trước khi quân Ba-by-lôn xâm chiếm 			</a:t>
            </a:r>
          </a:p>
          <a:p>
            <a:pPr eaLnBrk="1" hangingPunct="1">
              <a:lnSpc>
                <a:spcPct val="90000"/>
              </a:lnSpc>
              <a:spcBef>
                <a:spcPct val="20000"/>
              </a:spcBef>
              <a:buClr>
                <a:schemeClr val="accent1"/>
              </a:buClr>
              <a:buSzPct val="85000"/>
            </a:pPr>
            <a:r>
              <a:rPr lang="en-US" sz="2000" b="1"/>
              <a:t>			      </a:t>
            </a:r>
            <a:r>
              <a:rPr lang="en-US" sz="2000" b="1">
                <a:solidFill>
                  <a:schemeClr val="accent1"/>
                </a:solidFill>
              </a:rPr>
              <a:t> </a:t>
            </a:r>
            <a:r>
              <a:rPr lang="en-US" sz="2000" b="1">
                <a:solidFill>
                  <a:srgbClr val="C00000"/>
                </a:solidFill>
              </a:rPr>
              <a:t>627-580 TC Giê-rê-mi: </a:t>
            </a:r>
            <a:r>
              <a:rPr lang="en-US" sz="2000" b="1"/>
              <a:t>Đoán phạt là điều không 			      thể tránh khỏi. 70 năm phu tù! </a:t>
            </a:r>
          </a:p>
          <a:p>
            <a:pPr eaLnBrk="1" hangingPunct="1">
              <a:lnSpc>
                <a:spcPct val="90000"/>
              </a:lnSpc>
              <a:spcBef>
                <a:spcPct val="20000"/>
              </a:spcBef>
              <a:buClr>
                <a:schemeClr val="accent1"/>
              </a:buClr>
              <a:buSzPct val="85000"/>
            </a:pPr>
            <a:endParaRPr lang="en-GB" sz="2000" b="1"/>
          </a:p>
        </p:txBody>
      </p:sp>
      <p:pic>
        <p:nvPicPr>
          <p:cNvPr id="36868" name="Picture 23" descr="MCj010471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22098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5" descr="MCj043163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linds(horizontal)">
                                      <p:cBhvr>
                                        <p:cTn id="3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Thời gian của các chức vụ tiên tri</a:t>
            </a:r>
          </a:p>
        </p:txBody>
      </p:sp>
      <p:pic>
        <p:nvPicPr>
          <p:cNvPr id="37891" name="Picture 12" descr="MCj023186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13"/>
          <p:cNvSpPr>
            <a:spLocks noChangeArrowheads="1"/>
          </p:cNvSpPr>
          <p:nvPr/>
        </p:nvSpPr>
        <p:spPr bwMode="auto">
          <a:xfrm>
            <a:off x="1066800" y="1676400"/>
            <a:ext cx="1600200" cy="4110038"/>
          </a:xfrm>
          <a:prstGeom prst="can">
            <a:avLst>
              <a:gd name="adj" fmla="val 37587"/>
            </a:avLst>
          </a:prstGeom>
          <a:solidFill>
            <a:schemeClr val="accent1"/>
          </a:solidFill>
          <a:ln w="9525">
            <a:solidFill>
              <a:schemeClr val="tx1"/>
            </a:solidFill>
            <a:round/>
            <a:headEnd/>
            <a:tailEnd/>
          </a:ln>
        </p:spPr>
        <p:txBody>
          <a:bodyPr wrap="none" anchor="ctr"/>
          <a:lstStyle/>
          <a:p>
            <a:pPr algn="ctr"/>
            <a:r>
              <a:rPr lang="en-US" b="1" dirty="0" err="1">
                <a:solidFill>
                  <a:srgbClr val="FFFFFF"/>
                </a:solidFill>
                <a:effectLst>
                  <a:outerShdw blurRad="38100" dist="38100" dir="2700000" algn="tl">
                    <a:srgbClr val="000000">
                      <a:alpha val="43137"/>
                    </a:srgbClr>
                  </a:outerShdw>
                </a:effectLst>
              </a:rPr>
              <a:t>Ê-sai</a:t>
            </a:r>
            <a:endParaRPr lang="en-US" b="1" dirty="0">
              <a:solidFill>
                <a:srgbClr val="FFFFFF"/>
              </a:solidFill>
              <a:effectLst>
                <a:outerShdw blurRad="38100" dist="38100" dir="2700000" algn="tl">
                  <a:srgbClr val="000000">
                    <a:alpha val="43137"/>
                  </a:srgbClr>
                </a:outerShdw>
              </a:effectLst>
            </a:endParaRPr>
          </a:p>
          <a:p>
            <a:pPr algn="ctr"/>
            <a:r>
              <a:rPr lang="en-US" b="1" dirty="0">
                <a:solidFill>
                  <a:srgbClr val="FFFFFF"/>
                </a:solidFill>
                <a:effectLst>
                  <a:outerShdw blurRad="38100" dist="38100" dir="2700000" algn="tl">
                    <a:srgbClr val="000000">
                      <a:alpha val="43137"/>
                    </a:srgbClr>
                  </a:outerShdw>
                </a:effectLst>
              </a:rPr>
              <a:t>65 </a:t>
            </a:r>
            <a:r>
              <a:rPr lang="en-US" b="1" dirty="0" err="1">
                <a:solidFill>
                  <a:srgbClr val="FFFFFF"/>
                </a:solidFill>
                <a:effectLst>
                  <a:outerShdw blurRad="38100" dist="38100" dir="2700000" algn="tl">
                    <a:srgbClr val="000000">
                      <a:alpha val="43137"/>
                    </a:srgbClr>
                  </a:outerShdw>
                </a:effectLst>
              </a:rPr>
              <a:t>năm</a:t>
            </a:r>
            <a:endParaRPr lang="en-GB" b="1" dirty="0">
              <a:solidFill>
                <a:srgbClr val="FFFFFF"/>
              </a:solidFill>
              <a:effectLst>
                <a:outerShdw blurRad="38100" dist="38100" dir="2700000" algn="tl">
                  <a:srgbClr val="000000">
                    <a:alpha val="43137"/>
                  </a:srgbClr>
                </a:outerShdw>
              </a:effectLst>
            </a:endParaRPr>
          </a:p>
          <a:p>
            <a:pPr algn="ctr"/>
            <a:endParaRPr lang="en-GB" b="1" dirty="0">
              <a:solidFill>
                <a:srgbClr val="FFFFFF"/>
              </a:solidFill>
              <a:effectLst>
                <a:outerShdw blurRad="38100" dist="38100" dir="2700000" algn="tl">
                  <a:srgbClr val="000000">
                    <a:alpha val="43137"/>
                  </a:srgbClr>
                </a:outerShdw>
              </a:effectLst>
            </a:endParaRPr>
          </a:p>
        </p:txBody>
      </p:sp>
      <p:sp>
        <p:nvSpPr>
          <p:cNvPr id="37893" name="AutoShape 14"/>
          <p:cNvSpPr>
            <a:spLocks noChangeArrowheads="1"/>
          </p:cNvSpPr>
          <p:nvPr/>
        </p:nvSpPr>
        <p:spPr bwMode="auto">
          <a:xfrm>
            <a:off x="2667000" y="2730500"/>
            <a:ext cx="1600200" cy="2979738"/>
          </a:xfrm>
          <a:prstGeom prst="can">
            <a:avLst>
              <a:gd name="adj" fmla="val 27251"/>
            </a:avLst>
          </a:prstGeom>
          <a:solidFill>
            <a:schemeClr val="folHlink">
              <a:alpha val="78822"/>
            </a:schemeClr>
          </a:solidFill>
          <a:ln w="9525">
            <a:solidFill>
              <a:schemeClr val="tx1"/>
            </a:solidFill>
            <a:round/>
            <a:headEnd/>
            <a:tailEnd/>
          </a:ln>
        </p:spPr>
        <p:txBody>
          <a:bodyPr wrap="none" anchor="ctr"/>
          <a:lstStyle/>
          <a:p>
            <a:pPr algn="ctr"/>
            <a:r>
              <a:rPr lang="en-US" b="1" dirty="0" err="1">
                <a:solidFill>
                  <a:srgbClr val="FFFFFF"/>
                </a:solidFill>
                <a:effectLst>
                  <a:outerShdw blurRad="38100" dist="38100" dir="2700000" algn="tl">
                    <a:srgbClr val="000000">
                      <a:alpha val="43137"/>
                    </a:srgbClr>
                  </a:outerShdw>
                </a:effectLst>
              </a:rPr>
              <a:t>Ô-sê</a:t>
            </a:r>
            <a:endParaRPr lang="en-US" b="1" dirty="0">
              <a:solidFill>
                <a:srgbClr val="FFFFFF"/>
              </a:solidFill>
              <a:effectLst>
                <a:outerShdw blurRad="38100" dist="38100" dir="2700000" algn="tl">
                  <a:srgbClr val="000000">
                    <a:alpha val="43137"/>
                  </a:srgbClr>
                </a:outerShdw>
              </a:effectLst>
            </a:endParaRPr>
          </a:p>
          <a:p>
            <a:pPr algn="ctr"/>
            <a:r>
              <a:rPr lang="en-US" b="1" dirty="0">
                <a:solidFill>
                  <a:srgbClr val="FFFFFF"/>
                </a:solidFill>
                <a:effectLst>
                  <a:outerShdw blurRad="38100" dist="38100" dir="2700000" algn="tl">
                    <a:srgbClr val="000000">
                      <a:alpha val="43137"/>
                    </a:srgbClr>
                  </a:outerShdw>
                </a:effectLst>
              </a:rPr>
              <a:t>45 </a:t>
            </a:r>
            <a:r>
              <a:rPr lang="en-US" b="1" dirty="0" err="1">
                <a:solidFill>
                  <a:srgbClr val="FFFFFF"/>
                </a:solidFill>
                <a:effectLst>
                  <a:outerShdw blurRad="38100" dist="38100" dir="2700000" algn="tl">
                    <a:srgbClr val="000000">
                      <a:alpha val="43137"/>
                    </a:srgbClr>
                  </a:outerShdw>
                </a:effectLst>
              </a:rPr>
              <a:t>năm</a:t>
            </a:r>
            <a:endParaRPr lang="en-GB" b="1" dirty="0">
              <a:solidFill>
                <a:srgbClr val="FFFFFF"/>
              </a:solidFill>
              <a:effectLst>
                <a:outerShdw blurRad="38100" dist="38100" dir="2700000" algn="tl">
                  <a:srgbClr val="000000">
                    <a:alpha val="43137"/>
                  </a:srgbClr>
                </a:outerShdw>
              </a:effectLst>
            </a:endParaRPr>
          </a:p>
          <a:p>
            <a:pPr algn="ctr"/>
            <a:endParaRPr lang="en-GB" b="1" dirty="0">
              <a:solidFill>
                <a:srgbClr val="FFFFFF"/>
              </a:solidFill>
              <a:effectLst>
                <a:outerShdw blurRad="38100" dist="38100" dir="2700000" algn="tl">
                  <a:srgbClr val="000000">
                    <a:alpha val="43137"/>
                  </a:srgbClr>
                </a:outerShdw>
              </a:effectLst>
            </a:endParaRPr>
          </a:p>
        </p:txBody>
      </p:sp>
      <p:sp>
        <p:nvSpPr>
          <p:cNvPr id="37894" name="AutoShape 15"/>
          <p:cNvSpPr>
            <a:spLocks noChangeArrowheads="1"/>
          </p:cNvSpPr>
          <p:nvPr/>
        </p:nvSpPr>
        <p:spPr bwMode="auto">
          <a:xfrm>
            <a:off x="4267200" y="2971800"/>
            <a:ext cx="1600200" cy="2738438"/>
          </a:xfrm>
          <a:prstGeom prst="can">
            <a:avLst>
              <a:gd name="adj" fmla="val 25044"/>
            </a:avLst>
          </a:prstGeom>
          <a:solidFill>
            <a:srgbClr val="000090"/>
          </a:solidFill>
          <a:ln w="9525">
            <a:solidFill>
              <a:schemeClr val="tx1"/>
            </a:solidFill>
            <a:round/>
            <a:headEnd/>
            <a:tailEnd/>
          </a:ln>
        </p:spPr>
        <p:txBody>
          <a:bodyPr wrap="none" anchor="ctr"/>
          <a:lstStyle/>
          <a:p>
            <a:pPr algn="ctr"/>
            <a:r>
              <a:rPr lang="en-US" b="1" dirty="0" err="1">
                <a:solidFill>
                  <a:srgbClr val="FFFFFF"/>
                </a:solidFill>
              </a:rPr>
              <a:t>Giê</a:t>
            </a:r>
            <a:r>
              <a:rPr lang="en-US" b="1" dirty="0">
                <a:solidFill>
                  <a:srgbClr val="FFFFFF"/>
                </a:solidFill>
              </a:rPr>
              <a:t>-</a:t>
            </a:r>
            <a:r>
              <a:rPr lang="en-US" b="1" dirty="0" err="1">
                <a:solidFill>
                  <a:srgbClr val="FFFFFF"/>
                </a:solidFill>
              </a:rPr>
              <a:t>rê</a:t>
            </a:r>
            <a:r>
              <a:rPr lang="en-US" b="1" dirty="0">
                <a:solidFill>
                  <a:srgbClr val="FFFFFF"/>
                </a:solidFill>
              </a:rPr>
              <a:t>-mi</a:t>
            </a:r>
          </a:p>
          <a:p>
            <a:pPr algn="ctr"/>
            <a:r>
              <a:rPr lang="en-US" b="1" dirty="0">
                <a:solidFill>
                  <a:srgbClr val="FFFFFF"/>
                </a:solidFill>
              </a:rPr>
              <a:t>40+ </a:t>
            </a:r>
            <a:r>
              <a:rPr lang="en-US" b="1" dirty="0" err="1">
                <a:solidFill>
                  <a:srgbClr val="FFFFFF"/>
                </a:solidFill>
              </a:rPr>
              <a:t>năm</a:t>
            </a:r>
            <a:endParaRPr lang="en-GB" b="1" dirty="0">
              <a:solidFill>
                <a:srgbClr val="FFFFFF"/>
              </a:solidFill>
            </a:endParaRPr>
          </a:p>
        </p:txBody>
      </p:sp>
      <p:sp>
        <p:nvSpPr>
          <p:cNvPr id="37895" name="AutoShape 16"/>
          <p:cNvSpPr>
            <a:spLocks noChangeArrowheads="1"/>
          </p:cNvSpPr>
          <p:nvPr/>
        </p:nvSpPr>
        <p:spPr bwMode="auto">
          <a:xfrm>
            <a:off x="5867400" y="4025900"/>
            <a:ext cx="1600200" cy="1608138"/>
          </a:xfrm>
          <a:prstGeom prst="can">
            <a:avLst>
              <a:gd name="adj" fmla="val 19913"/>
            </a:avLst>
          </a:prstGeom>
          <a:solidFill>
            <a:schemeClr val="bg2">
              <a:lumMod val="25000"/>
            </a:schemeClr>
          </a:solidFill>
          <a:ln w="9525">
            <a:solidFill>
              <a:schemeClr val="tx1"/>
            </a:solidFill>
            <a:round/>
            <a:headEnd/>
            <a:tailEnd/>
          </a:ln>
        </p:spPr>
        <p:txBody>
          <a:bodyPr wrap="none" anchor="ctr"/>
          <a:lstStyle/>
          <a:p>
            <a:pPr algn="ctr"/>
            <a:r>
              <a:rPr lang="en-US" b="1" dirty="0" err="1">
                <a:solidFill>
                  <a:srgbClr val="FFFFFF"/>
                </a:solidFill>
                <a:effectLst>
                  <a:outerShdw blurRad="38100" dist="38100" dir="2700000" algn="tl">
                    <a:srgbClr val="000000">
                      <a:alpha val="43137"/>
                    </a:srgbClr>
                  </a:outerShdw>
                </a:effectLst>
              </a:rPr>
              <a:t>Mi-chê</a:t>
            </a:r>
            <a:endParaRPr lang="en-US" b="1" dirty="0">
              <a:solidFill>
                <a:srgbClr val="FFFFFF"/>
              </a:solidFill>
              <a:effectLst>
                <a:outerShdw blurRad="38100" dist="38100" dir="2700000" algn="tl">
                  <a:srgbClr val="000000">
                    <a:alpha val="43137"/>
                  </a:srgbClr>
                </a:outerShdw>
              </a:effectLst>
            </a:endParaRPr>
          </a:p>
          <a:p>
            <a:pPr algn="ctr"/>
            <a:r>
              <a:rPr lang="en-US" b="1" dirty="0">
                <a:solidFill>
                  <a:srgbClr val="FFFFFF"/>
                </a:solidFill>
                <a:effectLst>
                  <a:outerShdw blurRad="38100" dist="38100" dir="2700000" algn="tl">
                    <a:srgbClr val="000000">
                      <a:alpha val="43137"/>
                    </a:srgbClr>
                  </a:outerShdw>
                </a:effectLst>
              </a:rPr>
              <a:t>25 </a:t>
            </a:r>
            <a:r>
              <a:rPr lang="en-US" b="1" dirty="0" err="1">
                <a:solidFill>
                  <a:srgbClr val="FFFFFF"/>
                </a:solidFill>
                <a:effectLst>
                  <a:outerShdw blurRad="38100" dist="38100" dir="2700000" algn="tl">
                    <a:srgbClr val="000000">
                      <a:alpha val="43137"/>
                    </a:srgbClr>
                  </a:outerShdw>
                </a:effectLst>
              </a:rPr>
              <a:t>năm</a:t>
            </a:r>
            <a:endParaRPr lang="en-GB" b="1" dirty="0">
              <a:solidFill>
                <a:srgbClr val="FFFFFF"/>
              </a:solidFill>
              <a:effectLst>
                <a:outerShdw blurRad="38100" dist="38100" dir="2700000" algn="tl">
                  <a:srgbClr val="000000">
                    <a:alpha val="43137"/>
                  </a:srgbClr>
                </a:outerShdw>
              </a:effectLst>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latin typeface="Arial"/>
              <a:cs typeface="Arial"/>
            </a:endParaRPr>
          </a:p>
        </p:txBody>
      </p:sp>
      <p:sp>
        <p:nvSpPr>
          <p:cNvPr id="38915" name="Title 5"/>
          <p:cNvSpPr>
            <a:spLocks noGrp="1"/>
          </p:cNvSpPr>
          <p:nvPr>
            <p:ph type="title"/>
          </p:nvPr>
        </p:nvSpPr>
        <p:spPr/>
        <p:txBody>
          <a:bodyPr/>
          <a:lstStyle/>
          <a:p>
            <a:r>
              <a:rPr lang="en-US" sz="3600" b="1">
                <a:solidFill>
                  <a:schemeClr val="tx1"/>
                </a:solidFill>
                <a:latin typeface="Arial" charset="0"/>
                <a:ea typeface="ＭＳ Ｐゴシック" charset="0"/>
                <a:cs typeface="Arial" charset="0"/>
              </a:rPr>
              <a:t>Biểu đồ các Vua và các Tiên tri C.U.</a:t>
            </a:r>
          </a:p>
        </p:txBody>
      </p:sp>
      <p:grpSp>
        <p:nvGrpSpPr>
          <p:cNvPr id="2" name="Group 6"/>
          <p:cNvGrpSpPr>
            <a:grpSpLocks/>
          </p:cNvGrpSpPr>
          <p:nvPr/>
        </p:nvGrpSpPr>
        <p:grpSpPr bwMode="auto">
          <a:xfrm>
            <a:off x="304800" y="1714500"/>
            <a:ext cx="8610600" cy="4446588"/>
            <a:chOff x="816" y="2496"/>
            <a:chExt cx="3168" cy="1200"/>
          </a:xfrm>
        </p:grpSpPr>
        <p:pic>
          <p:nvPicPr>
            <p:cNvPr id="38918" name="Picture 7" descr="Whitcomb Chart"/>
            <p:cNvPicPr>
              <a:picLocks noChangeAspect="1" noChangeArrowheads="1"/>
            </p:cNvPicPr>
            <p:nvPr/>
          </p:nvPicPr>
          <p:blipFill>
            <a:blip r:embed="rId2">
              <a:extLst>
                <a:ext uri="{28A0092B-C50C-407E-A947-70E740481C1C}">
                  <a14:useLocalDpi xmlns:a14="http://schemas.microsoft.com/office/drawing/2010/main" val="0"/>
                </a:ext>
              </a:extLst>
            </a:blip>
            <a:srcRect l="1736" t="77664" r="81407" b="9201"/>
            <a:stretch>
              <a:fillRect/>
            </a:stretch>
          </p:blipFill>
          <p:spPr bwMode="auto">
            <a:xfrm>
              <a:off x="2224" y="2496"/>
              <a:ext cx="176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descr="Whitcomb Chart"/>
            <p:cNvPicPr>
              <a:picLocks noChangeAspect="1" noChangeArrowheads="1"/>
            </p:cNvPicPr>
            <p:nvPr/>
          </p:nvPicPr>
          <p:blipFill>
            <a:blip r:embed="rId2">
              <a:extLst>
                <a:ext uri="{28A0092B-C50C-407E-A947-70E740481C1C}">
                  <a14:useLocalDpi xmlns:a14="http://schemas.microsoft.com/office/drawing/2010/main" val="0"/>
                </a:ext>
              </a:extLst>
            </a:blip>
            <a:srcRect l="84132" t="47856" r="1666" b="39580"/>
            <a:stretch>
              <a:fillRect/>
            </a:stretch>
          </p:blipFill>
          <p:spPr bwMode="auto">
            <a:xfrm>
              <a:off x="816" y="2508"/>
              <a:ext cx="1429" cy="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7"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342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153" name="Text Box 21"/>
          <p:cNvSpPr txBox="1">
            <a:spLocks noChangeArrowheads="1"/>
          </p:cNvSpPr>
          <p:nvPr/>
        </p:nvSpPr>
        <p:spPr bwMode="auto">
          <a:xfrm>
            <a:off x="5508625" y="260508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deportation</a:t>
            </a: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Niên</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đại</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về</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Giê</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rê</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-mi</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61155" name="Text Box 11"/>
          <p:cNvSpPr txBox="1">
            <a:spLocks noChangeArrowheads="1"/>
          </p:cNvSpPr>
          <p:nvPr/>
        </p:nvSpPr>
        <p:spPr bwMode="auto">
          <a:xfrm>
            <a:off x="3563938" y="269240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1</a:t>
            </a:r>
            <a:endParaRPr lang="en-GB" sz="1800" b="1">
              <a:solidFill>
                <a:srgbClr val="660066"/>
              </a:solidFill>
            </a:endParaRPr>
          </a:p>
        </p:txBody>
      </p:sp>
      <p:sp>
        <p:nvSpPr>
          <p:cNvPr id="561156" name="Text Box 12"/>
          <p:cNvSpPr txBox="1">
            <a:spLocks noChangeArrowheads="1"/>
          </p:cNvSpPr>
          <p:nvPr/>
        </p:nvSpPr>
        <p:spPr bwMode="auto">
          <a:xfrm>
            <a:off x="5149850" y="2687638"/>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2</a:t>
            </a:r>
            <a:endParaRPr lang="en-GB" sz="1800" b="1">
              <a:solidFill>
                <a:srgbClr val="660066"/>
              </a:solidFill>
            </a:endParaRPr>
          </a:p>
        </p:txBody>
      </p:sp>
      <p:sp>
        <p:nvSpPr>
          <p:cNvPr id="561157" name="Text Box 13"/>
          <p:cNvSpPr txBox="1">
            <a:spLocks noChangeArrowheads="1"/>
          </p:cNvSpPr>
          <p:nvPr/>
        </p:nvSpPr>
        <p:spPr bwMode="auto">
          <a:xfrm>
            <a:off x="6821488" y="269240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3</a:t>
            </a:r>
            <a:endParaRPr lang="en-GB" sz="1800" b="1">
              <a:solidFill>
                <a:srgbClr val="660066"/>
              </a:solidFill>
            </a:endParaRPr>
          </a:p>
        </p:txBody>
      </p:sp>
      <p:sp>
        <p:nvSpPr>
          <p:cNvPr id="561162" name="Rectangle 20"/>
          <p:cNvSpPr>
            <a:spLocks noChangeArrowheads="1"/>
          </p:cNvSpPr>
          <p:nvPr/>
        </p:nvSpPr>
        <p:spPr bwMode="auto">
          <a:xfrm>
            <a:off x="428625" y="5157788"/>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err="1"/>
              <a:t>Giê</a:t>
            </a:r>
            <a:r>
              <a:rPr lang="en-US" sz="1800" b="1" dirty="0"/>
              <a:t>-</a:t>
            </a:r>
            <a:r>
              <a:rPr lang="en-US" sz="1800" b="1" dirty="0" err="1"/>
              <a:t>rê</a:t>
            </a:r>
            <a:r>
              <a:rPr lang="en-US" sz="1800" b="1" dirty="0"/>
              <a:t>-mi </a:t>
            </a:r>
            <a:r>
              <a:rPr lang="en-US" sz="1800" b="1" dirty="0" err="1"/>
              <a:t>nói</a:t>
            </a:r>
            <a:r>
              <a:rPr lang="en-US" sz="1800" b="1" dirty="0"/>
              <a:t> </a:t>
            </a:r>
            <a:r>
              <a:rPr lang="en-US" sz="1800" b="1" dirty="0" err="1"/>
              <a:t>tiên</a:t>
            </a:r>
            <a:r>
              <a:rPr lang="en-US" sz="1800" b="1" dirty="0"/>
              <a:t> tri </a:t>
            </a:r>
            <a:r>
              <a:rPr lang="en-US" sz="1800" b="1" dirty="0" err="1"/>
              <a:t>từ</a:t>
            </a:r>
            <a:r>
              <a:rPr lang="en-US" sz="1800" b="1" dirty="0"/>
              <a:t> </a:t>
            </a:r>
            <a:r>
              <a:rPr lang="en-US" sz="1800" b="1" dirty="0" err="1"/>
              <a:t>năm</a:t>
            </a:r>
            <a:r>
              <a:rPr lang="en-US" sz="1800" b="1" dirty="0"/>
              <a:t> </a:t>
            </a:r>
            <a:r>
              <a:rPr lang="en-US" sz="1800" b="1" dirty="0" err="1"/>
              <a:t>thứ</a:t>
            </a:r>
            <a:r>
              <a:rPr lang="en-US" sz="1800" b="1" dirty="0"/>
              <a:t> 13 </a:t>
            </a:r>
            <a:r>
              <a:rPr lang="en-US" sz="1800" b="1" dirty="0" err="1"/>
              <a:t>đời</a:t>
            </a:r>
            <a:r>
              <a:rPr lang="en-US" sz="1800" b="1" dirty="0"/>
              <a:t> </a:t>
            </a:r>
            <a:r>
              <a:rPr lang="en-US" sz="1800" b="1" dirty="0" err="1"/>
              <a:t>Giô</a:t>
            </a:r>
            <a:r>
              <a:rPr lang="en-US" sz="1800" b="1" dirty="0"/>
              <a:t>-</a:t>
            </a:r>
            <a:r>
              <a:rPr lang="en-US" sz="1800" b="1" dirty="0" err="1"/>
              <a:t>si</a:t>
            </a:r>
            <a:r>
              <a:rPr lang="en-US" sz="1800" b="1" dirty="0"/>
              <a:t>-a (627 TC) </a:t>
            </a:r>
          </a:p>
          <a:p>
            <a:r>
              <a:rPr lang="en-US" sz="1800" b="1" dirty="0"/>
              <a:t>		</a:t>
            </a:r>
            <a:r>
              <a:rPr lang="en-US" sz="1800" b="1" dirty="0" err="1"/>
              <a:t>đến</a:t>
            </a:r>
            <a:r>
              <a:rPr lang="en-US" sz="1800" b="1" dirty="0"/>
              <a:t> </a:t>
            </a:r>
            <a:r>
              <a:rPr lang="en-US" sz="1800" b="1" dirty="0" err="1"/>
              <a:t>sự</a:t>
            </a:r>
            <a:r>
              <a:rPr lang="en-US" sz="1800" b="1" dirty="0"/>
              <a:t> </a:t>
            </a:r>
            <a:r>
              <a:rPr lang="en-US" sz="1800" b="1" dirty="0" err="1"/>
              <a:t>sụp</a:t>
            </a:r>
            <a:r>
              <a:rPr lang="en-US" sz="1800" b="1" dirty="0"/>
              <a:t> </a:t>
            </a:r>
            <a:r>
              <a:rPr lang="en-US" sz="1800" b="1" dirty="0" err="1"/>
              <a:t>đổ</a:t>
            </a:r>
            <a:r>
              <a:rPr lang="en-US" sz="1800" b="1" dirty="0"/>
              <a:t> </a:t>
            </a:r>
            <a:r>
              <a:rPr lang="en-US" sz="1800" b="1" dirty="0" err="1"/>
              <a:t>của</a:t>
            </a:r>
            <a:r>
              <a:rPr lang="en-US" sz="1800" b="1" dirty="0"/>
              <a:t> </a:t>
            </a:r>
            <a:r>
              <a:rPr lang="en-US" sz="1800" b="1" dirty="0" err="1"/>
              <a:t>Giu-đa</a:t>
            </a:r>
            <a:r>
              <a:rPr lang="en-US" sz="1800" b="1" dirty="0"/>
              <a:t> (586 TC) </a:t>
            </a:r>
            <a:r>
              <a:rPr lang="en-US" sz="1800" b="1" dirty="0" err="1"/>
              <a:t>khoảng</a:t>
            </a:r>
            <a:r>
              <a:rPr lang="en-US" sz="1800" b="1" dirty="0"/>
              <a:t> 580 TC. </a:t>
            </a:r>
          </a:p>
          <a:p>
            <a:endParaRPr lang="en-US" sz="1800" b="1" dirty="0"/>
          </a:p>
          <a:p>
            <a:r>
              <a:rPr lang="en-US" sz="1800" b="1" dirty="0" err="1"/>
              <a:t>Chức</a:t>
            </a:r>
            <a:r>
              <a:rPr lang="en-US" sz="1800" b="1" dirty="0"/>
              <a:t> </a:t>
            </a:r>
            <a:r>
              <a:rPr lang="en-US" sz="1800" b="1" dirty="0" err="1"/>
              <a:t>vụ</a:t>
            </a:r>
            <a:r>
              <a:rPr lang="en-US" sz="1800" b="1" dirty="0"/>
              <a:t> </a:t>
            </a:r>
            <a:r>
              <a:rPr lang="en-US" sz="1800" b="1" dirty="0" err="1"/>
              <a:t>của</a:t>
            </a:r>
            <a:r>
              <a:rPr lang="en-US" sz="1800" b="1" dirty="0"/>
              <a:t> </a:t>
            </a:r>
            <a:r>
              <a:rPr lang="en-US" sz="1800" b="1" dirty="0" err="1"/>
              <a:t>ông</a:t>
            </a:r>
            <a:r>
              <a:rPr lang="en-US" sz="1800" b="1" dirty="0"/>
              <a:t> </a:t>
            </a:r>
            <a:r>
              <a:rPr lang="en-US" sz="1800" b="1" dirty="0" err="1"/>
              <a:t>kéo</a:t>
            </a:r>
            <a:r>
              <a:rPr lang="en-US" sz="1800" b="1" dirty="0"/>
              <a:t> </a:t>
            </a:r>
            <a:r>
              <a:rPr lang="en-US" sz="1800" b="1" dirty="0" err="1"/>
              <a:t>dài</a:t>
            </a:r>
            <a:r>
              <a:rPr lang="en-US" sz="1800" b="1" dirty="0"/>
              <a:t> 4 </a:t>
            </a:r>
            <a:r>
              <a:rPr lang="en-US" sz="1800" b="1" dirty="0" err="1"/>
              <a:t>thập</a:t>
            </a:r>
            <a:r>
              <a:rPr lang="en-US" sz="1800" b="1" dirty="0"/>
              <a:t> </a:t>
            </a:r>
            <a:r>
              <a:rPr lang="en-US" sz="1800" b="1" dirty="0" err="1"/>
              <a:t>kỷ</a:t>
            </a:r>
            <a:r>
              <a:rPr lang="en-US" sz="1800" b="1" dirty="0"/>
              <a:t> </a:t>
            </a:r>
            <a:r>
              <a:rPr lang="en-US" sz="1800" b="1" dirty="0" err="1"/>
              <a:t>và</a:t>
            </a:r>
            <a:r>
              <a:rPr lang="en-US" sz="1800" b="1" dirty="0"/>
              <a:t> </a:t>
            </a:r>
            <a:r>
              <a:rPr lang="en-US" sz="1800" b="1" dirty="0" err="1"/>
              <a:t>thời</a:t>
            </a:r>
            <a:r>
              <a:rPr lang="en-US" sz="1800" b="1" dirty="0"/>
              <a:t> </a:t>
            </a:r>
            <a:r>
              <a:rPr lang="en-US" sz="1800" b="1" dirty="0" err="1"/>
              <a:t>trị</a:t>
            </a:r>
            <a:r>
              <a:rPr lang="en-US" sz="1800" b="1" dirty="0"/>
              <a:t> </a:t>
            </a:r>
            <a:r>
              <a:rPr lang="en-US" sz="1800" b="1" dirty="0" err="1"/>
              <a:t>vì</a:t>
            </a:r>
            <a:r>
              <a:rPr lang="en-US" sz="1800" b="1" dirty="0"/>
              <a:t> </a:t>
            </a:r>
            <a:r>
              <a:rPr lang="en-US" sz="1800" b="1" dirty="0" err="1"/>
              <a:t>của</a:t>
            </a:r>
            <a:r>
              <a:rPr lang="en-US" sz="1800" b="1" dirty="0"/>
              <a:t> 5 </a:t>
            </a:r>
            <a:r>
              <a:rPr lang="en-US" sz="1800" b="1" dirty="0" err="1"/>
              <a:t>vua</a:t>
            </a:r>
            <a:r>
              <a:rPr lang="en-US" sz="1800" b="1" dirty="0"/>
              <a:t> </a:t>
            </a:r>
            <a:r>
              <a:rPr lang="en-US" sz="1800" b="1" dirty="0" err="1"/>
              <a:t>Giu-đa</a:t>
            </a:r>
            <a:r>
              <a:rPr lang="en-US" sz="1800" b="1" dirty="0"/>
              <a:t>.</a:t>
            </a:r>
            <a:endParaRPr lang="en-US" sz="1800" b="1" dirty="0"/>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prstClr val="white"/>
                </a:solidFill>
                <a:effectLst>
                  <a:outerShdw blurRad="38100" dist="38100" dir="2700000" algn="tl">
                    <a:srgbClr val="000000">
                      <a:alpha val="43137"/>
                    </a:srgbClr>
                  </a:outerShdw>
                </a:effectLst>
              </a:rPr>
              <a:t>560</a:t>
            </a:r>
          </a:p>
          <a:p>
            <a:pPr eaLnBrk="1" hangingPunct="1">
              <a:defRPr/>
            </a:pPr>
            <a:r>
              <a:rPr lang="en-US" sz="2000" b="1" dirty="0" smtClean="0">
                <a:solidFill>
                  <a:prstClr val="white"/>
                </a:solidFill>
                <a:effectLst>
                  <a:outerShdw blurRad="38100" dist="38100" dir="2700000" algn="tl">
                    <a:srgbClr val="000000">
                      <a:alpha val="43137"/>
                    </a:srgbClr>
                  </a:outerShdw>
                </a:effectLst>
              </a:rPr>
              <a:t>475</a:t>
            </a:r>
          </a:p>
        </p:txBody>
      </p:sp>
      <p:sp>
        <p:nvSpPr>
          <p:cNvPr id="561165" name="Text Box 21"/>
          <p:cNvSpPr txBox="1">
            <a:spLocks noChangeArrowheads="1"/>
          </p:cNvSpPr>
          <p:nvPr/>
        </p:nvSpPr>
        <p:spPr bwMode="auto">
          <a:xfrm>
            <a:off x="323850" y="2605088"/>
            <a:ext cx="1530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00"/>
                </a:solidFill>
              </a:rPr>
              <a:t>Major Events:</a:t>
            </a:r>
          </a:p>
        </p:txBody>
      </p:sp>
      <p:cxnSp>
        <p:nvCxnSpPr>
          <p:cNvPr id="3" name="Straight Arrow Connector 2"/>
          <p:cNvCxnSpPr/>
          <p:nvPr/>
        </p:nvCxnSpPr>
        <p:spPr>
          <a:xfrm flipV="1">
            <a:off x="539750" y="2532063"/>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5988"/>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605</a:t>
            </a:r>
          </a:p>
        </p:txBody>
      </p:sp>
      <p:sp>
        <p:nvSpPr>
          <p:cNvPr id="6" name="Text Box 8"/>
          <p:cNvSpPr txBox="1">
            <a:spLocks noChangeArrowheads="1"/>
          </p:cNvSpPr>
          <p:nvPr/>
        </p:nvSpPr>
        <p:spPr bwMode="auto">
          <a:xfrm>
            <a:off x="5349875" y="2185988"/>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597</a:t>
            </a:r>
          </a:p>
        </p:txBody>
      </p:sp>
      <p:sp>
        <p:nvSpPr>
          <p:cNvPr id="7" name="Text Box 9"/>
          <p:cNvSpPr txBox="1">
            <a:spLocks noChangeArrowheads="1"/>
          </p:cNvSpPr>
          <p:nvPr/>
        </p:nvSpPr>
        <p:spPr bwMode="auto">
          <a:xfrm>
            <a:off x="6999288" y="2185988"/>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586</a:t>
            </a:r>
          </a:p>
        </p:txBody>
      </p:sp>
      <p:sp>
        <p:nvSpPr>
          <p:cNvPr id="561170" name="Text Box 21"/>
          <p:cNvSpPr txBox="1">
            <a:spLocks noChangeArrowheads="1"/>
          </p:cNvSpPr>
          <p:nvPr/>
        </p:nvSpPr>
        <p:spPr bwMode="auto">
          <a:xfrm>
            <a:off x="468313" y="2266950"/>
            <a:ext cx="525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627</a:t>
            </a:r>
          </a:p>
        </p:txBody>
      </p:sp>
      <p:sp>
        <p:nvSpPr>
          <p:cNvPr id="561171" name="Text Box 21"/>
          <p:cNvSpPr txBox="1">
            <a:spLocks noChangeArrowheads="1"/>
          </p:cNvSpPr>
          <p:nvPr/>
        </p:nvSpPr>
        <p:spPr bwMode="auto">
          <a:xfrm>
            <a:off x="2124075" y="2266950"/>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609</a:t>
            </a:r>
          </a:p>
        </p:txBody>
      </p:sp>
      <p:sp>
        <p:nvSpPr>
          <p:cNvPr id="561172" name="Text Box 21"/>
          <p:cNvSpPr txBox="1">
            <a:spLocks noChangeArrowheads="1"/>
          </p:cNvSpPr>
          <p:nvPr/>
        </p:nvSpPr>
        <p:spPr bwMode="auto">
          <a:xfrm>
            <a:off x="468313" y="2908300"/>
            <a:ext cx="1008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Call</a:t>
            </a:r>
          </a:p>
        </p:txBody>
      </p:sp>
      <p:sp>
        <p:nvSpPr>
          <p:cNvPr id="561173" name="Text Box 21"/>
          <p:cNvSpPr txBox="1">
            <a:spLocks noChangeArrowheads="1"/>
          </p:cNvSpPr>
          <p:nvPr/>
        </p:nvSpPr>
        <p:spPr bwMode="auto">
          <a:xfrm>
            <a:off x="2124075" y="2605088"/>
            <a:ext cx="10080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smtClean="0">
                <a:solidFill>
                  <a:srgbClr val="000000"/>
                </a:solidFill>
              </a:rPr>
              <a:t>Josiah</a:t>
            </a:r>
            <a:r>
              <a:rPr lang="fr-FR" sz="1600" b="1" dirty="0" smtClean="0">
                <a:solidFill>
                  <a:srgbClr val="000000"/>
                </a:solidFill>
              </a:rPr>
              <a:t>'</a:t>
            </a:r>
            <a:r>
              <a:rPr lang="en-US" sz="1600" b="1" dirty="0" smtClean="0">
                <a:solidFill>
                  <a:srgbClr val="000000"/>
                </a:solidFill>
              </a:rPr>
              <a:t>s </a:t>
            </a:r>
            <a:r>
              <a:rPr lang="en-US" sz="1600" b="1" dirty="0">
                <a:solidFill>
                  <a:srgbClr val="000000"/>
                </a:solidFill>
              </a:rPr>
              <a:t>death</a:t>
            </a:r>
          </a:p>
        </p:txBody>
      </p:sp>
      <p:sp>
        <p:nvSpPr>
          <p:cNvPr id="561174" name="Text Box 21"/>
          <p:cNvSpPr txBox="1">
            <a:spLocks noChangeArrowheads="1"/>
          </p:cNvSpPr>
          <p:nvPr/>
        </p:nvSpPr>
        <p:spPr bwMode="auto">
          <a:xfrm>
            <a:off x="3851275" y="260508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invasion</a:t>
            </a:r>
          </a:p>
        </p:txBody>
      </p:sp>
      <p:sp>
        <p:nvSpPr>
          <p:cNvPr id="561175" name="Text Box 21"/>
          <p:cNvSpPr txBox="1">
            <a:spLocks noChangeArrowheads="1"/>
          </p:cNvSpPr>
          <p:nvPr/>
        </p:nvSpPr>
        <p:spPr bwMode="auto">
          <a:xfrm>
            <a:off x="7092950" y="260508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exile</a:t>
            </a:r>
          </a:p>
        </p:txBody>
      </p:sp>
      <p:sp>
        <p:nvSpPr>
          <p:cNvPr id="561176" name="Text Box 21"/>
          <p:cNvSpPr txBox="1">
            <a:spLocks noChangeArrowheads="1"/>
          </p:cNvSpPr>
          <p:nvPr/>
        </p:nvSpPr>
        <p:spPr bwMode="auto">
          <a:xfrm>
            <a:off x="827088" y="1268413"/>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PERIODS OF PROPHETIC MINISTRY</a:t>
            </a:r>
          </a:p>
        </p:txBody>
      </p:sp>
      <p:sp>
        <p:nvSpPr>
          <p:cNvPr id="4" name="TextBox 3"/>
          <p:cNvSpPr txBox="1">
            <a:spLocks noChangeArrowheads="1"/>
          </p:cNvSpPr>
          <p:nvPr/>
        </p:nvSpPr>
        <p:spPr bwMode="auto">
          <a:xfrm>
            <a:off x="539750" y="1739900"/>
            <a:ext cx="1125538"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627-622</a:t>
            </a:r>
          </a:p>
        </p:txBody>
      </p:sp>
      <p:sp>
        <p:nvSpPr>
          <p:cNvPr id="29" name="TextBox 28"/>
          <p:cNvSpPr txBox="1">
            <a:spLocks noChangeArrowheads="1"/>
          </p:cNvSpPr>
          <p:nvPr/>
        </p:nvSpPr>
        <p:spPr bwMode="auto">
          <a:xfrm>
            <a:off x="2700338" y="1739900"/>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608-605</a:t>
            </a:r>
          </a:p>
        </p:txBody>
      </p:sp>
      <p:sp>
        <p:nvSpPr>
          <p:cNvPr id="30" name="TextBox 29"/>
          <p:cNvSpPr txBox="1">
            <a:spLocks noChangeArrowheads="1"/>
          </p:cNvSpPr>
          <p:nvPr/>
        </p:nvSpPr>
        <p:spPr bwMode="auto">
          <a:xfrm>
            <a:off x="6084888" y="1739900"/>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593-586</a:t>
            </a:r>
          </a:p>
        </p:txBody>
      </p:sp>
      <p:sp>
        <p:nvSpPr>
          <p:cNvPr id="31" name="TextBox 30"/>
          <p:cNvSpPr txBox="1">
            <a:spLocks noChangeArrowheads="1"/>
          </p:cNvSpPr>
          <p:nvPr/>
        </p:nvSpPr>
        <p:spPr bwMode="auto">
          <a:xfrm>
            <a:off x="7235825" y="1739900"/>
            <a:ext cx="1127125"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586-585</a:t>
            </a:r>
          </a:p>
        </p:txBody>
      </p:sp>
      <p:sp>
        <p:nvSpPr>
          <p:cNvPr id="561181" name="Text Box 21"/>
          <p:cNvSpPr txBox="1">
            <a:spLocks noChangeArrowheads="1"/>
          </p:cNvSpPr>
          <p:nvPr/>
        </p:nvSpPr>
        <p:spPr bwMode="auto">
          <a:xfrm>
            <a:off x="323850" y="3738563"/>
            <a:ext cx="1735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00"/>
                </a:solidFill>
              </a:rPr>
              <a:t>Kings of Judah:</a:t>
            </a:r>
          </a:p>
        </p:txBody>
      </p:sp>
      <p:sp>
        <p:nvSpPr>
          <p:cNvPr id="561182"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Josiah</a:t>
            </a:r>
          </a:p>
          <a:p>
            <a:r>
              <a:rPr lang="en-US" sz="1600" b="1">
                <a:solidFill>
                  <a:srgbClr val="000000"/>
                </a:solidFill>
              </a:rPr>
              <a:t>(640-609)</a:t>
            </a:r>
          </a:p>
        </p:txBody>
      </p:sp>
      <p:sp>
        <p:nvSpPr>
          <p:cNvPr id="561183"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Jehoahaz</a:t>
            </a:r>
          </a:p>
          <a:p>
            <a:r>
              <a:rPr lang="en-US" sz="1600" b="1">
                <a:solidFill>
                  <a:srgbClr val="000000"/>
                </a:solidFill>
              </a:rPr>
              <a:t>(609)</a:t>
            </a:r>
          </a:p>
        </p:txBody>
      </p:sp>
      <p:sp>
        <p:nvSpPr>
          <p:cNvPr id="561184"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Jehoiakim</a:t>
            </a:r>
          </a:p>
          <a:p>
            <a:r>
              <a:rPr lang="en-US" sz="1600" b="1">
                <a:solidFill>
                  <a:srgbClr val="000000"/>
                </a:solidFill>
              </a:rPr>
              <a:t>(608-598)</a:t>
            </a:r>
          </a:p>
        </p:txBody>
      </p:sp>
      <p:sp>
        <p:nvSpPr>
          <p:cNvPr id="561185"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Jehoiachin</a:t>
            </a:r>
          </a:p>
          <a:p>
            <a:r>
              <a:rPr lang="en-US" sz="1600" b="1">
                <a:solidFill>
                  <a:srgbClr val="000000"/>
                </a:solidFill>
              </a:rPr>
              <a:t>(598-597)</a:t>
            </a:r>
          </a:p>
        </p:txBody>
      </p:sp>
      <p:sp>
        <p:nvSpPr>
          <p:cNvPr id="561186"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Zedekiah</a:t>
            </a:r>
          </a:p>
          <a:p>
            <a:r>
              <a:rPr lang="en-US" sz="1600" b="1">
                <a:solidFill>
                  <a:srgbClr val="000000"/>
                </a:solidFill>
              </a:rPr>
              <a:t>(597-586)</a:t>
            </a:r>
          </a:p>
        </p:txBody>
      </p:sp>
      <p:sp>
        <p:nvSpPr>
          <p:cNvPr id="36" name="Text Box 9"/>
          <p:cNvSpPr txBox="1">
            <a:spLocks noChangeArrowheads="1"/>
          </p:cNvSpPr>
          <p:nvPr/>
        </p:nvSpPr>
        <p:spPr bwMode="auto">
          <a:xfrm>
            <a:off x="3708400" y="3141663"/>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Daniel ministers in Babylon</a:t>
            </a:r>
          </a:p>
        </p:txBody>
      </p:sp>
      <p:sp>
        <p:nvSpPr>
          <p:cNvPr id="37" name="Text Box 9"/>
          <p:cNvSpPr txBox="1">
            <a:spLocks noChangeArrowheads="1"/>
          </p:cNvSpPr>
          <p:nvPr/>
        </p:nvSpPr>
        <p:spPr bwMode="auto">
          <a:xfrm>
            <a:off x="5364163" y="3605213"/>
            <a:ext cx="3816350"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Ezekiel ministers in Babylon</a:t>
            </a:r>
          </a:p>
        </p:txBody>
      </p:sp>
      <p:sp>
        <p:nvSpPr>
          <p:cNvPr id="38" name="Text Box 14"/>
          <p:cNvSpPr txBox="1">
            <a:spLocks noChangeArrowheads="1"/>
          </p:cNvSpPr>
          <p:nvPr/>
        </p:nvSpPr>
        <p:spPr bwMode="auto">
          <a:xfrm>
            <a:off x="1858963" y="46101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rPr>
              <a:t>3 </a:t>
            </a:r>
            <a:r>
              <a:rPr lang="en-US" sz="1800" b="1" dirty="0" err="1">
                <a:solidFill>
                  <a:srgbClr val="660066"/>
                </a:solidFill>
              </a:rPr>
              <a:t>tháng</a:t>
            </a:r>
            <a:endParaRPr lang="en-GB" sz="1800" b="1" dirty="0">
              <a:solidFill>
                <a:srgbClr val="660066"/>
              </a:solidFill>
            </a:endParaRPr>
          </a:p>
        </p:txBody>
      </p:sp>
      <p:sp>
        <p:nvSpPr>
          <p:cNvPr id="39" name="Text Box 15"/>
          <p:cNvSpPr txBox="1">
            <a:spLocks noChangeArrowheads="1"/>
          </p:cNvSpPr>
          <p:nvPr/>
        </p:nvSpPr>
        <p:spPr bwMode="auto">
          <a:xfrm>
            <a:off x="4997450" y="46101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3 tháng</a:t>
            </a:r>
            <a:endParaRPr lang="en-GB" sz="1800" b="1">
              <a:solidFill>
                <a:srgbClr val="660066"/>
              </a:solidFill>
            </a:endParaRPr>
          </a:p>
        </p:txBody>
      </p:sp>
      <p:sp>
        <p:nvSpPr>
          <p:cNvPr id="40" name="Text Box 16"/>
          <p:cNvSpPr txBox="1">
            <a:spLocks noChangeArrowheads="1"/>
          </p:cNvSpPr>
          <p:nvPr/>
        </p:nvSpPr>
        <p:spPr bwMode="auto">
          <a:xfrm>
            <a:off x="3427413" y="46101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11 năm</a:t>
            </a:r>
            <a:endParaRPr lang="en-GB" sz="1800" b="1">
              <a:solidFill>
                <a:srgbClr val="660066"/>
              </a:solidFill>
            </a:endParaRPr>
          </a:p>
        </p:txBody>
      </p:sp>
      <p:sp>
        <p:nvSpPr>
          <p:cNvPr id="41" name="Text Box 17"/>
          <p:cNvSpPr txBox="1">
            <a:spLocks noChangeArrowheads="1"/>
          </p:cNvSpPr>
          <p:nvPr/>
        </p:nvSpPr>
        <p:spPr bwMode="auto">
          <a:xfrm>
            <a:off x="7104063" y="45593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11 năm</a:t>
            </a:r>
            <a:endParaRPr lang="en-GB" sz="1800" b="1">
              <a:solidFill>
                <a:srgbClr val="660066"/>
              </a:solidFill>
            </a:endParaRPr>
          </a:p>
        </p:txBody>
      </p:sp>
    </p:spTree>
    <p:extLst>
      <p:ext uri="{BB962C8B-B14F-4D97-AF65-F5344CB8AC3E}">
        <p14:creationId xmlns:p14="http://schemas.microsoft.com/office/powerpoint/2010/main" val="4033055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20"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21"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22" name="Text Box 6"/>
          <p:cNvSpPr txBox="1">
            <a:spLocks noChangeArrowheads="1"/>
          </p:cNvSpPr>
          <p:nvPr/>
        </p:nvSpPr>
        <p:spPr bwMode="auto">
          <a:xfrm>
            <a:off x="8458200" y="76200"/>
            <a:ext cx="569800" cy="646331"/>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wrap="none">
            <a:spAutoFit/>
          </a:bodyPr>
          <a:lstStyle/>
          <a:p>
            <a:pPr>
              <a:defRPr/>
            </a:pPr>
            <a:r>
              <a:rPr lang="en-US" sz="1800" b="1">
                <a:solidFill>
                  <a:srgbClr val="FFFFFF"/>
                </a:solidFill>
                <a:latin typeface="Arial"/>
                <a:cs typeface="Arial"/>
              </a:rPr>
              <a:t>232</a:t>
            </a:r>
          </a:p>
          <a:p>
            <a:pPr>
              <a:defRPr/>
            </a:pPr>
            <a:r>
              <a:rPr lang="en-US" sz="1800" b="1">
                <a:solidFill>
                  <a:srgbClr val="FFFFFF"/>
                </a:solidFill>
                <a:latin typeface="Arial"/>
                <a:cs typeface="Arial"/>
              </a:rPr>
              <a:t>342</a:t>
            </a:r>
          </a:p>
        </p:txBody>
      </p:sp>
      <p:sp>
        <p:nvSpPr>
          <p:cNvPr id="342023" name="Rectangle 7"/>
          <p:cNvSpPr>
            <a:spLocks noChangeArrowheads="1"/>
          </p:cNvSpPr>
          <p:nvPr/>
        </p:nvSpPr>
        <p:spPr bwMode="auto">
          <a:xfrm>
            <a:off x="5410200" y="48006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586</a:t>
            </a:r>
          </a:p>
        </p:txBody>
      </p:sp>
      <p:sp>
        <p:nvSpPr>
          <p:cNvPr id="342024" name="Rectangle 8"/>
          <p:cNvSpPr>
            <a:spLocks noChangeArrowheads="1"/>
          </p:cNvSpPr>
          <p:nvPr/>
        </p:nvSpPr>
        <p:spPr bwMode="auto">
          <a:xfrm>
            <a:off x="1905000" y="5486400"/>
            <a:ext cx="2057400" cy="533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20000"/>
              </a:spcBef>
              <a:buClr>
                <a:srgbClr val="99CCFF"/>
              </a:buClr>
              <a:buSzPct val="110000"/>
            </a:pPr>
            <a:r>
              <a:rPr lang="en-US" dirty="0">
                <a:solidFill>
                  <a:srgbClr val="FFFFFF"/>
                </a:solidFill>
                <a:latin typeface="Arial"/>
                <a:cs typeface="Arial"/>
              </a:rPr>
              <a:t>Ha-</a:t>
            </a:r>
            <a:r>
              <a:rPr lang="en-US" dirty="0" err="1">
                <a:solidFill>
                  <a:srgbClr val="FFFFFF"/>
                </a:solidFill>
                <a:latin typeface="Arial"/>
                <a:cs typeface="Arial"/>
              </a:rPr>
              <a:t>ba</a:t>
            </a:r>
            <a:r>
              <a:rPr lang="en-US" dirty="0">
                <a:solidFill>
                  <a:srgbClr val="FFFFFF"/>
                </a:solidFill>
                <a:latin typeface="Arial"/>
                <a:cs typeface="Arial"/>
              </a:rPr>
              <a:t>-</a:t>
            </a:r>
            <a:r>
              <a:rPr lang="en-US" dirty="0" err="1">
                <a:solidFill>
                  <a:srgbClr val="FFFFFF"/>
                </a:solidFill>
                <a:latin typeface="Arial"/>
                <a:cs typeface="Arial"/>
              </a:rPr>
              <a:t>cúc</a:t>
            </a:r>
            <a:endParaRPr lang="en-US" dirty="0">
              <a:solidFill>
                <a:srgbClr val="FFFFFF"/>
              </a:solidFill>
              <a:latin typeface="Arial"/>
              <a:cs typeface="Arial"/>
            </a:endParaRPr>
          </a:p>
        </p:txBody>
      </p:sp>
      <p:sp>
        <p:nvSpPr>
          <p:cNvPr id="342019" name="Rectangle 3"/>
          <p:cNvSpPr>
            <a:spLocks noChangeArrowheads="1"/>
          </p:cNvSpPr>
          <p:nvPr/>
        </p:nvSpPr>
        <p:spPr bwMode="auto">
          <a:xfrm>
            <a:off x="4114800" y="5029200"/>
            <a:ext cx="1235075" cy="434975"/>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25" name="Rectangle 9"/>
          <p:cNvSpPr>
            <a:spLocks noChangeArrowheads="1"/>
          </p:cNvSpPr>
          <p:nvPr/>
        </p:nvSpPr>
        <p:spPr bwMode="auto">
          <a:xfrm>
            <a:off x="3733800" y="4953000"/>
            <a:ext cx="2057400" cy="522288"/>
          </a:xfrm>
          <a:prstGeom prst="rect">
            <a:avLst/>
          </a:prstGeom>
          <a:noFill/>
          <a:ln w="9525">
            <a:noFill/>
            <a:miter lim="800000"/>
            <a:headEnd/>
            <a:tailEnd/>
          </a:ln>
          <a:effectLst>
            <a:outerShdw dist="35921" dir="2700000" algn="ctr" rotWithShape="0">
              <a:schemeClr val="bg2"/>
            </a:outerShdw>
          </a:effectLst>
        </p:spPr>
        <p:txBody>
          <a:bodyPr anchor="ctr"/>
          <a:lstStyle/>
          <a:p>
            <a:pPr algn="ctr">
              <a:spcBef>
                <a:spcPct val="20000"/>
              </a:spcBef>
              <a:buClr>
                <a:srgbClr val="99CCFF"/>
              </a:buClr>
              <a:buSzPct val="110000"/>
              <a:defRPr/>
            </a:pPr>
            <a:r>
              <a:rPr lang="en-US" dirty="0" err="1">
                <a:solidFill>
                  <a:srgbClr val="FFFFFF"/>
                </a:solidFill>
                <a:latin typeface="Arial"/>
                <a:cs typeface="Arial"/>
              </a:rPr>
              <a:t>Giô-ên</a:t>
            </a:r>
            <a:endParaRPr lang="en-US" dirty="0">
              <a:solidFill>
                <a:srgbClr val="FFFFFF"/>
              </a:solidFill>
              <a:latin typeface="Arial"/>
              <a:cs typeface="Arial"/>
            </a:endParaRPr>
          </a:p>
        </p:txBody>
      </p:sp>
      <p:sp>
        <p:nvSpPr>
          <p:cNvPr id="135177" name="WordArt 10" descr="Narrow vertical"/>
          <p:cNvSpPr>
            <a:spLocks noChangeArrowheads="1" noChangeShapeType="1" noTextEdit="1"/>
          </p:cNvSpPr>
          <p:nvPr/>
        </p:nvSpPr>
        <p:spPr bwMode="auto">
          <a:xfrm>
            <a:off x="1905000" y="76200"/>
            <a:ext cx="5562600" cy="1219200"/>
          </a:xfrm>
          <a:prstGeom prst="rect">
            <a:avLst/>
          </a:prstGeom>
        </p:spPr>
        <p:txBody>
          <a:bodyPr wrap="none" fromWordArt="1">
            <a:prstTxWarp prst="textSlantDown">
              <a:avLst>
                <a:gd name="adj" fmla="val 44444"/>
              </a:avLst>
            </a:prstTxWarp>
          </a:bodyPr>
          <a:lstStyle/>
          <a:p>
            <a:pPr algn="ctr"/>
            <a:r>
              <a:rPr lang="en-US" sz="2800" b="1" kern="10">
                <a:ln w="12700" cap="sq">
                  <a:solidFill>
                    <a:srgbClr val="000000"/>
                  </a:solidFill>
                  <a:round/>
                  <a:headEnd type="none" w="sm" len="sm"/>
                  <a:tailEnd type="none" w="sm" len="sm"/>
                </a:ln>
                <a:pattFill prst="dashHorz">
                  <a:fgClr>
                    <a:srgbClr val="808080"/>
                  </a:fgClr>
                  <a:bgClr>
                    <a:srgbClr val="FFFF00"/>
                  </a:bgClr>
                </a:pattFill>
                <a:effectLst>
                  <a:outerShdw blurRad="63500" dist="38099" dir="2700000" algn="ctr" rotWithShape="0">
                    <a:srgbClr val="000000">
                      <a:alpha val="74997"/>
                    </a:srgbClr>
                  </a:outerShdw>
                </a:effectLst>
                <a:latin typeface="Arial"/>
                <a:ea typeface="Arial"/>
                <a:cs typeface="Arial"/>
              </a:rPr>
              <a:t>Sự sụp đổ của Giê-ru-sa-lem</a:t>
            </a:r>
          </a:p>
        </p:txBody>
      </p:sp>
      <p:sp>
        <p:nvSpPr>
          <p:cNvPr id="342027" name="Rectangle 11"/>
          <p:cNvSpPr>
            <a:spLocks noChangeArrowheads="1"/>
          </p:cNvSpPr>
          <p:nvPr/>
        </p:nvSpPr>
        <p:spPr bwMode="auto">
          <a:xfrm>
            <a:off x="1066800" y="1600200"/>
            <a:ext cx="2057400"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a:spcBef>
                <a:spcPct val="20000"/>
              </a:spcBef>
              <a:buClr>
                <a:srgbClr val="99CCFF"/>
              </a:buClr>
              <a:buSzPct val="110000"/>
              <a:defRPr/>
            </a:pPr>
            <a:r>
              <a:rPr lang="en-US" dirty="0" err="1">
                <a:solidFill>
                  <a:srgbClr val="FFFFFF"/>
                </a:solidFill>
                <a:latin typeface="Arial"/>
                <a:cs typeface="Arial"/>
              </a:rPr>
              <a:t>Giê</a:t>
            </a:r>
            <a:r>
              <a:rPr lang="en-US" dirty="0">
                <a:solidFill>
                  <a:srgbClr val="FFFFFF"/>
                </a:solidFill>
                <a:latin typeface="Arial"/>
                <a:cs typeface="Arial"/>
              </a:rPr>
              <a:t>-</a:t>
            </a:r>
            <a:r>
              <a:rPr lang="en-US" dirty="0" err="1">
                <a:solidFill>
                  <a:srgbClr val="FFFFFF"/>
                </a:solidFill>
                <a:latin typeface="Arial"/>
                <a:cs typeface="Arial"/>
              </a:rPr>
              <a:t>rê</a:t>
            </a:r>
            <a:r>
              <a:rPr lang="en-US" dirty="0">
                <a:solidFill>
                  <a:srgbClr val="FFFFFF"/>
                </a:solidFill>
                <a:latin typeface="Arial"/>
                <a:cs typeface="Arial"/>
              </a:rPr>
              <a:t>-mi</a:t>
            </a:r>
          </a:p>
        </p:txBody>
      </p:sp>
      <p:sp>
        <p:nvSpPr>
          <p:cNvPr id="342028" name="Rectangle 12"/>
          <p:cNvSpPr>
            <a:spLocks noChangeArrowheads="1"/>
          </p:cNvSpPr>
          <p:nvPr/>
        </p:nvSpPr>
        <p:spPr bwMode="auto">
          <a:xfrm>
            <a:off x="5638800" y="5334000"/>
            <a:ext cx="2590800" cy="5334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Ca Thương</a:t>
            </a:r>
          </a:p>
        </p:txBody>
      </p:sp>
      <p:sp>
        <p:nvSpPr>
          <p:cNvPr id="342029"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30"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31" name="Rectangle 15"/>
          <p:cNvSpPr>
            <a:spLocks noChangeArrowheads="1"/>
          </p:cNvSpPr>
          <p:nvPr/>
        </p:nvSpPr>
        <p:spPr bwMode="auto">
          <a:xfrm>
            <a:off x="4419600" y="3048000"/>
            <a:ext cx="2286000"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a:spcBef>
                <a:spcPct val="20000"/>
              </a:spcBef>
              <a:buClr>
                <a:srgbClr val="99CCFF"/>
              </a:buClr>
              <a:buSzPct val="110000"/>
              <a:defRPr/>
            </a:pPr>
            <a:r>
              <a:rPr lang="en-US" dirty="0" err="1">
                <a:solidFill>
                  <a:srgbClr val="FFFFFF"/>
                </a:solidFill>
                <a:latin typeface="Arial"/>
                <a:cs typeface="Arial"/>
              </a:rPr>
              <a:t>Ê</a:t>
            </a:r>
            <a:r>
              <a:rPr lang="en-US" dirty="0">
                <a:solidFill>
                  <a:srgbClr val="FFFFFF"/>
                </a:solidFill>
                <a:latin typeface="Arial"/>
                <a:cs typeface="Arial"/>
              </a:rPr>
              <a:t>-</a:t>
            </a:r>
            <a:r>
              <a:rPr lang="en-US" dirty="0" err="1">
                <a:solidFill>
                  <a:srgbClr val="FFFFFF"/>
                </a:solidFill>
                <a:latin typeface="Arial"/>
                <a:cs typeface="Arial"/>
              </a:rPr>
              <a:t>xê</a:t>
            </a:r>
            <a:r>
              <a:rPr lang="en-US" dirty="0">
                <a:solidFill>
                  <a:srgbClr val="FFFFFF"/>
                </a:solidFill>
                <a:latin typeface="Arial"/>
                <a:cs typeface="Arial"/>
              </a:rPr>
              <a:t>-chi-</a:t>
            </a:r>
            <a:r>
              <a:rPr lang="en-US" dirty="0" err="1">
                <a:solidFill>
                  <a:srgbClr val="FFFFFF"/>
                </a:solidFill>
                <a:latin typeface="Arial"/>
                <a:cs typeface="Arial"/>
              </a:rPr>
              <a:t>ên</a:t>
            </a:r>
            <a:endParaRPr lang="en-US" dirty="0">
              <a:solidFill>
                <a:srgbClr val="FFFFFF"/>
              </a:solidFill>
              <a:latin typeface="Arial"/>
              <a:cs typeface="Arial"/>
            </a:endParaRPr>
          </a:p>
        </p:txBody>
      </p:sp>
      <p:sp>
        <p:nvSpPr>
          <p:cNvPr id="342032" name="Rectangle 16"/>
          <p:cNvSpPr>
            <a:spLocks noChangeArrowheads="1"/>
          </p:cNvSpPr>
          <p:nvPr/>
        </p:nvSpPr>
        <p:spPr bwMode="auto">
          <a:xfrm>
            <a:off x="3505200" y="2362200"/>
            <a:ext cx="1828800" cy="533400"/>
          </a:xfrm>
          <a:prstGeom prst="rect">
            <a:avLst/>
          </a:prstGeom>
          <a:noFill/>
          <a:ln w="9525">
            <a:noFill/>
            <a:miter lim="800000"/>
            <a:headEnd/>
            <a:tailEnd/>
          </a:ln>
          <a:effectLst>
            <a:outerShdw dist="35921" dir="2700000" algn="ctr" rotWithShape="0">
              <a:schemeClr val="bg2"/>
            </a:outerShdw>
          </a:effectLst>
        </p:spPr>
        <p:txBody>
          <a:bodyPr anchor="ctr"/>
          <a:lstStyle/>
          <a:p>
            <a:pPr>
              <a:spcBef>
                <a:spcPct val="20000"/>
              </a:spcBef>
              <a:buClr>
                <a:srgbClr val="99CCFF"/>
              </a:buClr>
              <a:buSzPct val="110000"/>
              <a:defRPr/>
            </a:pPr>
            <a:r>
              <a:rPr lang="en-US" dirty="0" err="1">
                <a:solidFill>
                  <a:srgbClr val="FFFFFF"/>
                </a:solidFill>
                <a:latin typeface="Arial"/>
                <a:cs typeface="Arial"/>
              </a:rPr>
              <a:t>Đa-ni-ên</a:t>
            </a:r>
            <a:endParaRPr lang="en-US" dirty="0">
              <a:solidFill>
                <a:srgbClr val="FFFFFF"/>
              </a:solidFill>
              <a:latin typeface="Arial"/>
              <a:cs typeface="Arial"/>
            </a:endParaRPr>
          </a:p>
        </p:txBody>
      </p:sp>
      <p:sp>
        <p:nvSpPr>
          <p:cNvPr id="342033" name="Rectangle 17"/>
          <p:cNvSpPr>
            <a:spLocks noChangeArrowheads="1"/>
          </p:cNvSpPr>
          <p:nvPr/>
        </p:nvSpPr>
        <p:spPr bwMode="auto">
          <a:xfrm>
            <a:off x="3505200" y="30480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597</a:t>
            </a:r>
          </a:p>
        </p:txBody>
      </p:sp>
      <p:sp>
        <p:nvSpPr>
          <p:cNvPr id="342034" name="Rectangle 18"/>
          <p:cNvSpPr>
            <a:spLocks noChangeArrowheads="1"/>
          </p:cNvSpPr>
          <p:nvPr/>
        </p:nvSpPr>
        <p:spPr bwMode="auto">
          <a:xfrm>
            <a:off x="2286000" y="24384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605</a:t>
            </a:r>
          </a:p>
        </p:txBody>
      </p:sp>
      <p:sp>
        <p:nvSpPr>
          <p:cNvPr id="342035" name="Rectangle 19"/>
          <p:cNvSpPr>
            <a:spLocks noChangeArrowheads="1"/>
          </p:cNvSpPr>
          <p:nvPr/>
        </p:nvSpPr>
        <p:spPr bwMode="auto">
          <a:xfrm>
            <a:off x="152400" y="16764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627</a:t>
            </a:r>
          </a:p>
        </p:txBody>
      </p:sp>
      <p:sp>
        <p:nvSpPr>
          <p:cNvPr id="342036"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sz="1400">
              <a:solidFill>
                <a:srgbClr val="EAEAEA"/>
              </a:solidFill>
              <a:latin typeface="Arial"/>
              <a:cs typeface="Arial"/>
            </a:endParaRPr>
          </a:p>
        </p:txBody>
      </p:sp>
      <p:sp>
        <p:nvSpPr>
          <p:cNvPr id="342037" name="Rectangle 21"/>
          <p:cNvSpPr>
            <a:spLocks noChangeArrowheads="1"/>
          </p:cNvSpPr>
          <p:nvPr/>
        </p:nvSpPr>
        <p:spPr bwMode="auto">
          <a:xfrm>
            <a:off x="7924800" y="48006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a:spcBef>
                <a:spcPct val="20000"/>
              </a:spcBef>
              <a:buClr>
                <a:srgbClr val="99CCFF"/>
              </a:buClr>
              <a:buSzPct val="110000"/>
              <a:defRPr/>
            </a:pPr>
            <a:r>
              <a:rPr lang="en-US">
                <a:solidFill>
                  <a:srgbClr val="FFFFFF"/>
                </a:solidFill>
                <a:latin typeface="Arial"/>
                <a:cs typeface="Arial"/>
              </a:rPr>
              <a:t>538</a:t>
            </a:r>
          </a:p>
        </p:txBody>
      </p:sp>
      <p:sp>
        <p:nvSpPr>
          <p:cNvPr id="342038" name="Rectangle 22"/>
          <p:cNvSpPr>
            <a:spLocks noGrp="1" noChangeArrowheads="1"/>
          </p:cNvSpPr>
          <p:nvPr>
            <p:ph type="ctrTitle"/>
          </p:nvPr>
        </p:nvSpPr>
        <p:spPr>
          <a:xfrm>
            <a:off x="3048000" y="3810000"/>
            <a:ext cx="2590800" cy="990600"/>
          </a:xfrm>
          <a:effectLst>
            <a:outerShdw blurRad="63500" dist="35921" dir="2700000" algn="ctr" rotWithShape="0">
              <a:schemeClr val="bg2"/>
            </a:outerShdw>
          </a:effectLst>
        </p:spPr>
        <p:txBody>
          <a:bodyPr/>
          <a:lstStyle/>
          <a:p>
            <a:pPr algn="r" eaLnBrk="1" hangingPunct="1">
              <a:defRPr/>
            </a:pPr>
            <a:r>
              <a:rPr kumimoji="1" lang="en-US" sz="2400">
                <a:latin typeface="Arial"/>
                <a:cs typeface="Arial"/>
              </a:rPr>
              <a:t>Sự sụp đổ của Giê-ru-sa-lem</a:t>
            </a:r>
          </a:p>
        </p:txBody>
      </p:sp>
      <p:sp>
        <p:nvSpPr>
          <p:cNvPr id="342039" name="Rectangle 23"/>
          <p:cNvSpPr>
            <a:spLocks noChangeArrowheads="1"/>
          </p:cNvSpPr>
          <p:nvPr/>
        </p:nvSpPr>
        <p:spPr bwMode="auto">
          <a:xfrm>
            <a:off x="0" y="838200"/>
            <a:ext cx="2743200" cy="685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a:solidFill>
                  <a:srgbClr val="FFFFFF"/>
                </a:solidFill>
                <a:latin typeface="Arial"/>
                <a:cs typeface="Arial"/>
              </a:rPr>
              <a:t>Niên đại chính</a:t>
            </a:r>
          </a:p>
        </p:txBody>
      </p:sp>
    </p:spTree>
    <p:extLst>
      <p:ext uri="{BB962C8B-B14F-4D97-AF65-F5344CB8AC3E}">
        <p14:creationId xmlns:p14="http://schemas.microsoft.com/office/powerpoint/2010/main" val="21699412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2023"/>
                                        </p:tgtEl>
                                        <p:attrNameLst>
                                          <p:attrName>style.visibility</p:attrName>
                                        </p:attrNameLst>
                                      </p:cBhvr>
                                      <p:to>
                                        <p:strVal val="visible"/>
                                      </p:to>
                                    </p:set>
                                    <p:anim calcmode="lin" valueType="num">
                                      <p:cBhvr additive="base">
                                        <p:cTn id="7" dur="500" fill="hold"/>
                                        <p:tgtEl>
                                          <p:spTgt spid="342023"/>
                                        </p:tgtEl>
                                        <p:attrNameLst>
                                          <p:attrName>ppt_x</p:attrName>
                                        </p:attrNameLst>
                                      </p:cBhvr>
                                      <p:tavLst>
                                        <p:tav tm="0">
                                          <p:val>
                                            <p:strVal val="0-#ppt_w/2"/>
                                          </p:val>
                                        </p:tav>
                                        <p:tav tm="100000">
                                          <p:val>
                                            <p:strVal val="#ppt_x"/>
                                          </p:val>
                                        </p:tav>
                                      </p:tavLst>
                                    </p:anim>
                                    <p:anim calcmode="lin" valueType="num">
                                      <p:cBhvr additive="base">
                                        <p:cTn id="8" dur="500" fill="hold"/>
                                        <p:tgtEl>
                                          <p:spTgt spid="34202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2024"/>
                                        </p:tgtEl>
                                        <p:attrNameLst>
                                          <p:attrName>style.visibility</p:attrName>
                                        </p:attrNameLst>
                                      </p:cBhvr>
                                      <p:to>
                                        <p:strVal val="visible"/>
                                      </p:to>
                                    </p:set>
                                    <p:anim calcmode="lin" valueType="num">
                                      <p:cBhvr additive="base">
                                        <p:cTn id="13" dur="500" fill="hold"/>
                                        <p:tgtEl>
                                          <p:spTgt spid="342024"/>
                                        </p:tgtEl>
                                        <p:attrNameLst>
                                          <p:attrName>ppt_x</p:attrName>
                                        </p:attrNameLst>
                                      </p:cBhvr>
                                      <p:tavLst>
                                        <p:tav tm="0">
                                          <p:val>
                                            <p:strVal val="0-#ppt_w/2"/>
                                          </p:val>
                                        </p:tav>
                                        <p:tav tm="100000">
                                          <p:val>
                                            <p:strVal val="#ppt_x"/>
                                          </p:val>
                                        </p:tav>
                                      </p:tavLst>
                                    </p:anim>
                                    <p:anim calcmode="lin" valueType="num">
                                      <p:cBhvr additive="base">
                                        <p:cTn id="14" dur="500" fill="hold"/>
                                        <p:tgtEl>
                                          <p:spTgt spid="34202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2027"/>
                                        </p:tgtEl>
                                        <p:attrNameLst>
                                          <p:attrName>style.visibility</p:attrName>
                                        </p:attrNameLst>
                                      </p:cBhvr>
                                      <p:to>
                                        <p:strVal val="visible"/>
                                      </p:to>
                                    </p:set>
                                    <p:anim calcmode="lin" valueType="num">
                                      <p:cBhvr additive="base">
                                        <p:cTn id="19" dur="500" fill="hold"/>
                                        <p:tgtEl>
                                          <p:spTgt spid="342027"/>
                                        </p:tgtEl>
                                        <p:attrNameLst>
                                          <p:attrName>ppt_x</p:attrName>
                                        </p:attrNameLst>
                                      </p:cBhvr>
                                      <p:tavLst>
                                        <p:tav tm="0">
                                          <p:val>
                                            <p:strVal val="0-#ppt_w/2"/>
                                          </p:val>
                                        </p:tav>
                                        <p:tav tm="100000">
                                          <p:val>
                                            <p:strVal val="#ppt_x"/>
                                          </p:val>
                                        </p:tav>
                                      </p:tavLst>
                                    </p:anim>
                                    <p:anim calcmode="lin" valueType="num">
                                      <p:cBhvr additive="base">
                                        <p:cTn id="20" dur="500" fill="hold"/>
                                        <p:tgtEl>
                                          <p:spTgt spid="34202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2028"/>
                                        </p:tgtEl>
                                        <p:attrNameLst>
                                          <p:attrName>style.visibility</p:attrName>
                                        </p:attrNameLst>
                                      </p:cBhvr>
                                      <p:to>
                                        <p:strVal val="visible"/>
                                      </p:to>
                                    </p:set>
                                    <p:anim calcmode="lin" valueType="num">
                                      <p:cBhvr additive="base">
                                        <p:cTn id="25" dur="500" fill="hold"/>
                                        <p:tgtEl>
                                          <p:spTgt spid="342028"/>
                                        </p:tgtEl>
                                        <p:attrNameLst>
                                          <p:attrName>ppt_x</p:attrName>
                                        </p:attrNameLst>
                                      </p:cBhvr>
                                      <p:tavLst>
                                        <p:tav tm="0">
                                          <p:val>
                                            <p:strVal val="0-#ppt_w/2"/>
                                          </p:val>
                                        </p:tav>
                                        <p:tav tm="100000">
                                          <p:val>
                                            <p:strVal val="#ppt_x"/>
                                          </p:val>
                                        </p:tav>
                                      </p:tavLst>
                                    </p:anim>
                                    <p:anim calcmode="lin" valueType="num">
                                      <p:cBhvr additive="base">
                                        <p:cTn id="26" dur="500" fill="hold"/>
                                        <p:tgtEl>
                                          <p:spTgt spid="34202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2032"/>
                                        </p:tgtEl>
                                        <p:attrNameLst>
                                          <p:attrName>style.visibility</p:attrName>
                                        </p:attrNameLst>
                                      </p:cBhvr>
                                      <p:to>
                                        <p:strVal val="visible"/>
                                      </p:to>
                                    </p:set>
                                    <p:anim calcmode="lin" valueType="num">
                                      <p:cBhvr additive="base">
                                        <p:cTn id="31" dur="500" fill="hold"/>
                                        <p:tgtEl>
                                          <p:spTgt spid="342032"/>
                                        </p:tgtEl>
                                        <p:attrNameLst>
                                          <p:attrName>ppt_x</p:attrName>
                                        </p:attrNameLst>
                                      </p:cBhvr>
                                      <p:tavLst>
                                        <p:tav tm="0">
                                          <p:val>
                                            <p:strVal val="0-#ppt_w/2"/>
                                          </p:val>
                                        </p:tav>
                                        <p:tav tm="100000">
                                          <p:val>
                                            <p:strVal val="#ppt_x"/>
                                          </p:val>
                                        </p:tav>
                                      </p:tavLst>
                                    </p:anim>
                                    <p:anim calcmode="lin" valueType="num">
                                      <p:cBhvr additive="base">
                                        <p:cTn id="32" dur="500" fill="hold"/>
                                        <p:tgtEl>
                                          <p:spTgt spid="34203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2031"/>
                                        </p:tgtEl>
                                        <p:attrNameLst>
                                          <p:attrName>style.visibility</p:attrName>
                                        </p:attrNameLst>
                                      </p:cBhvr>
                                      <p:to>
                                        <p:strVal val="visible"/>
                                      </p:to>
                                    </p:set>
                                    <p:anim calcmode="lin" valueType="num">
                                      <p:cBhvr additive="base">
                                        <p:cTn id="37" dur="500" fill="hold"/>
                                        <p:tgtEl>
                                          <p:spTgt spid="342031"/>
                                        </p:tgtEl>
                                        <p:attrNameLst>
                                          <p:attrName>ppt_x</p:attrName>
                                        </p:attrNameLst>
                                      </p:cBhvr>
                                      <p:tavLst>
                                        <p:tav tm="0">
                                          <p:val>
                                            <p:strVal val="0-#ppt_w/2"/>
                                          </p:val>
                                        </p:tav>
                                        <p:tav tm="100000">
                                          <p:val>
                                            <p:strVal val="#ppt_x"/>
                                          </p:val>
                                        </p:tav>
                                      </p:tavLst>
                                    </p:anim>
                                    <p:anim calcmode="lin" valueType="num">
                                      <p:cBhvr additive="base">
                                        <p:cTn id="38" dur="500" fill="hold"/>
                                        <p:tgtEl>
                                          <p:spTgt spid="34203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42033"/>
                                        </p:tgtEl>
                                        <p:attrNameLst>
                                          <p:attrName>style.visibility</p:attrName>
                                        </p:attrNameLst>
                                      </p:cBhvr>
                                      <p:to>
                                        <p:strVal val="visible"/>
                                      </p:to>
                                    </p:set>
                                    <p:anim calcmode="lin" valueType="num">
                                      <p:cBhvr additive="base">
                                        <p:cTn id="43" dur="500" fill="hold"/>
                                        <p:tgtEl>
                                          <p:spTgt spid="342033"/>
                                        </p:tgtEl>
                                        <p:attrNameLst>
                                          <p:attrName>ppt_x</p:attrName>
                                        </p:attrNameLst>
                                      </p:cBhvr>
                                      <p:tavLst>
                                        <p:tav tm="0">
                                          <p:val>
                                            <p:strVal val="0-#ppt_w/2"/>
                                          </p:val>
                                        </p:tav>
                                        <p:tav tm="100000">
                                          <p:val>
                                            <p:strVal val="#ppt_x"/>
                                          </p:val>
                                        </p:tav>
                                      </p:tavLst>
                                    </p:anim>
                                    <p:anim calcmode="lin" valueType="num">
                                      <p:cBhvr additive="base">
                                        <p:cTn id="44" dur="500" fill="hold"/>
                                        <p:tgtEl>
                                          <p:spTgt spid="3420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42034"/>
                                        </p:tgtEl>
                                        <p:attrNameLst>
                                          <p:attrName>style.visibility</p:attrName>
                                        </p:attrNameLst>
                                      </p:cBhvr>
                                      <p:to>
                                        <p:strVal val="visible"/>
                                      </p:to>
                                    </p:set>
                                    <p:anim calcmode="lin" valueType="num">
                                      <p:cBhvr additive="base">
                                        <p:cTn id="49" dur="500" fill="hold"/>
                                        <p:tgtEl>
                                          <p:spTgt spid="342034"/>
                                        </p:tgtEl>
                                        <p:attrNameLst>
                                          <p:attrName>ppt_x</p:attrName>
                                        </p:attrNameLst>
                                      </p:cBhvr>
                                      <p:tavLst>
                                        <p:tav tm="0">
                                          <p:val>
                                            <p:strVal val="0-#ppt_w/2"/>
                                          </p:val>
                                        </p:tav>
                                        <p:tav tm="100000">
                                          <p:val>
                                            <p:strVal val="#ppt_x"/>
                                          </p:val>
                                        </p:tav>
                                      </p:tavLst>
                                    </p:anim>
                                    <p:anim calcmode="lin" valueType="num">
                                      <p:cBhvr additive="base">
                                        <p:cTn id="50" dur="500" fill="hold"/>
                                        <p:tgtEl>
                                          <p:spTgt spid="34203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42035"/>
                                        </p:tgtEl>
                                        <p:attrNameLst>
                                          <p:attrName>style.visibility</p:attrName>
                                        </p:attrNameLst>
                                      </p:cBhvr>
                                      <p:to>
                                        <p:strVal val="visible"/>
                                      </p:to>
                                    </p:set>
                                    <p:anim calcmode="lin" valueType="num">
                                      <p:cBhvr additive="base">
                                        <p:cTn id="55" dur="500" fill="hold"/>
                                        <p:tgtEl>
                                          <p:spTgt spid="342035"/>
                                        </p:tgtEl>
                                        <p:attrNameLst>
                                          <p:attrName>ppt_x</p:attrName>
                                        </p:attrNameLst>
                                      </p:cBhvr>
                                      <p:tavLst>
                                        <p:tav tm="0">
                                          <p:val>
                                            <p:strVal val="0-#ppt_w/2"/>
                                          </p:val>
                                        </p:tav>
                                        <p:tav tm="100000">
                                          <p:val>
                                            <p:strVal val="#ppt_x"/>
                                          </p:val>
                                        </p:tav>
                                      </p:tavLst>
                                    </p:anim>
                                    <p:anim calcmode="lin" valueType="num">
                                      <p:cBhvr additive="base">
                                        <p:cTn id="56" dur="500" fill="hold"/>
                                        <p:tgtEl>
                                          <p:spTgt spid="342035"/>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42037"/>
                                        </p:tgtEl>
                                        <p:attrNameLst>
                                          <p:attrName>style.visibility</p:attrName>
                                        </p:attrNameLst>
                                      </p:cBhvr>
                                      <p:to>
                                        <p:strVal val="visible"/>
                                      </p:to>
                                    </p:set>
                                    <p:anim calcmode="lin" valueType="num">
                                      <p:cBhvr additive="base">
                                        <p:cTn id="61" dur="500" fill="hold"/>
                                        <p:tgtEl>
                                          <p:spTgt spid="342037"/>
                                        </p:tgtEl>
                                        <p:attrNameLst>
                                          <p:attrName>ppt_x</p:attrName>
                                        </p:attrNameLst>
                                      </p:cBhvr>
                                      <p:tavLst>
                                        <p:tav tm="0">
                                          <p:val>
                                            <p:strVal val="0-#ppt_w/2"/>
                                          </p:val>
                                        </p:tav>
                                        <p:tav tm="100000">
                                          <p:val>
                                            <p:strVal val="#ppt_x"/>
                                          </p:val>
                                        </p:tav>
                                      </p:tavLst>
                                    </p:anim>
                                    <p:anim calcmode="lin" valueType="num">
                                      <p:cBhvr additive="base">
                                        <p:cTn id="62" dur="500" fill="hold"/>
                                        <p:tgtEl>
                                          <p:spTgt spid="34203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42039"/>
                                        </p:tgtEl>
                                        <p:attrNameLst>
                                          <p:attrName>style.visibility</p:attrName>
                                        </p:attrNameLst>
                                      </p:cBhvr>
                                      <p:to>
                                        <p:strVal val="visible"/>
                                      </p:to>
                                    </p:set>
                                    <p:anim calcmode="lin" valueType="num">
                                      <p:cBhvr additive="base">
                                        <p:cTn id="67" dur="500" fill="hold"/>
                                        <p:tgtEl>
                                          <p:spTgt spid="342039"/>
                                        </p:tgtEl>
                                        <p:attrNameLst>
                                          <p:attrName>ppt_x</p:attrName>
                                        </p:attrNameLst>
                                      </p:cBhvr>
                                      <p:tavLst>
                                        <p:tav tm="0">
                                          <p:val>
                                            <p:strVal val="0-#ppt_w/2"/>
                                          </p:val>
                                        </p:tav>
                                        <p:tav tm="100000">
                                          <p:val>
                                            <p:strVal val="#ppt_x"/>
                                          </p:val>
                                        </p:tav>
                                      </p:tavLst>
                                    </p:anim>
                                    <p:anim calcmode="lin" valueType="num">
                                      <p:cBhvr additive="base">
                                        <p:cTn id="68" dur="500" fill="hold"/>
                                        <p:tgtEl>
                                          <p:spTgt spid="342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3" grpId="0" autoUpdateAnimBg="0"/>
      <p:bldP spid="342024" grpId="0" autoUpdateAnimBg="0"/>
      <p:bldP spid="342027" grpId="0" autoUpdateAnimBg="0"/>
      <p:bldP spid="342028" grpId="0" autoUpdateAnimBg="0"/>
      <p:bldP spid="342031" grpId="0" autoUpdateAnimBg="0"/>
      <p:bldP spid="342032" grpId="0" autoUpdateAnimBg="0"/>
      <p:bldP spid="342033" grpId="0" autoUpdateAnimBg="0"/>
      <p:bldP spid="342034" grpId="0" autoUpdateAnimBg="0"/>
      <p:bldP spid="342035" grpId="0" autoUpdateAnimBg="0"/>
      <p:bldP spid="342037" grpId="0" autoUpdateAnimBg="0"/>
      <p:bldP spid="34203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Inevitable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Jeremiah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474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62857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b="1">
                <a:solidFill>
                  <a:schemeClr val="tx1"/>
                </a:solidFill>
                <a:latin typeface="Arial" charset="0"/>
                <a:ea typeface="ＭＳ Ｐゴシック" charset="0"/>
                <a:cs typeface="Arial" charset="0"/>
              </a:rPr>
              <a:t>ÔNG THI HÀNH CHỨC VỤ DƯỚI THỜI CÁC VUA</a:t>
            </a:r>
            <a:r>
              <a:rPr lang="en-US" sz="3600" b="1">
                <a:solidFill>
                  <a:schemeClr val="tx1"/>
                </a:solidFill>
                <a:latin typeface="Arial" charset="0"/>
                <a:ea typeface="ＭＳ Ｐゴシック" charset="0"/>
                <a:cs typeface="Arial" charset="0"/>
              </a:rPr>
              <a:t> </a:t>
            </a:r>
          </a:p>
        </p:txBody>
      </p:sp>
      <p:sp>
        <p:nvSpPr>
          <p:cNvPr id="41987" name="Rectangle 3"/>
          <p:cNvSpPr txBox="1">
            <a:spLocks noChangeArrowheads="1"/>
          </p:cNvSpPr>
          <p:nvPr/>
        </p:nvSpPr>
        <p:spPr bwMode="auto">
          <a:xfrm>
            <a:off x="152400" y="2308225"/>
            <a:ext cx="89916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Clr>
                <a:schemeClr val="accent1"/>
              </a:buClr>
              <a:buSzPct val="85000"/>
            </a:pPr>
            <a:r>
              <a:rPr lang="en-US" sz="1800" b="1">
                <a:solidFill>
                  <a:srgbClr val="C00000"/>
                </a:solidFill>
              </a:rPr>
              <a:t>1. GIÔ-SI-A </a:t>
            </a:r>
            <a:r>
              <a:rPr lang="en-US" sz="1800" b="1"/>
              <a:t>– vị vua kính sợ Đức Chúa Trời cuối cùng của Giu-đa</a:t>
            </a:r>
          </a:p>
          <a:p>
            <a:pPr eaLnBrk="1" hangingPunct="1">
              <a:lnSpc>
                <a:spcPct val="150000"/>
              </a:lnSpc>
              <a:spcBef>
                <a:spcPct val="20000"/>
              </a:spcBef>
              <a:buClr>
                <a:schemeClr val="accent1"/>
              </a:buClr>
              <a:buSzPct val="85000"/>
            </a:pPr>
            <a:r>
              <a:rPr lang="en-US" sz="1800" b="1">
                <a:solidFill>
                  <a:srgbClr val="C00000"/>
                </a:solidFill>
              </a:rPr>
              <a:t>2. GIÔ-A-CHA </a:t>
            </a:r>
            <a:r>
              <a:rPr lang="en-US" sz="1800" b="1"/>
              <a:t>- (con trai Giô-si-a) vua yếu kém bị Pha-ra-ôn Nê-cô truất phế trong vòng 3 tháng.</a:t>
            </a:r>
            <a:endParaRPr lang="en-US" sz="1800" b="1">
              <a:solidFill>
                <a:srgbClr val="FF0000"/>
              </a:solidFill>
            </a:endParaRPr>
          </a:p>
          <a:p>
            <a:pPr eaLnBrk="1" hangingPunct="1">
              <a:lnSpc>
                <a:spcPct val="150000"/>
              </a:lnSpc>
              <a:spcBef>
                <a:spcPct val="20000"/>
              </a:spcBef>
              <a:buClr>
                <a:schemeClr val="accent1"/>
              </a:buClr>
              <a:buSzPct val="85000"/>
            </a:pPr>
            <a:r>
              <a:rPr lang="en-US" sz="1800" b="1">
                <a:solidFill>
                  <a:srgbClr val="C00000"/>
                </a:solidFill>
              </a:rPr>
              <a:t>2. GIÊ-HÔ-GIA-KIM </a:t>
            </a:r>
            <a:r>
              <a:rPr lang="en-US" sz="1800" b="1"/>
              <a:t>- (con trai Giô-si-a) không kính sợ Chúa, đốt Kinh Thánh</a:t>
            </a:r>
          </a:p>
          <a:p>
            <a:pPr eaLnBrk="1" hangingPunct="1">
              <a:lnSpc>
                <a:spcPct val="150000"/>
              </a:lnSpc>
              <a:spcBef>
                <a:spcPct val="20000"/>
              </a:spcBef>
              <a:buClr>
                <a:schemeClr val="accent1"/>
              </a:buClr>
              <a:buSzPct val="85000"/>
            </a:pPr>
            <a:r>
              <a:rPr lang="en-US" sz="1800" b="1">
                <a:solidFill>
                  <a:srgbClr val="C00000"/>
                </a:solidFill>
              </a:rPr>
              <a:t>3. GIÊ-HÔ-GIA-KIN </a:t>
            </a:r>
            <a:r>
              <a:rPr lang="en-US" sz="1800" b="1"/>
              <a:t>- (con trai Giê-hô-gia-kim) cai trị 90 ngày bị ĐCT đoán phạt</a:t>
            </a:r>
          </a:p>
          <a:p>
            <a:pPr eaLnBrk="1" hangingPunct="1">
              <a:lnSpc>
                <a:spcPct val="150000"/>
              </a:lnSpc>
              <a:spcBef>
                <a:spcPct val="20000"/>
              </a:spcBef>
              <a:buClr>
                <a:schemeClr val="accent1"/>
              </a:buClr>
              <a:buSzPct val="85000"/>
            </a:pPr>
            <a:r>
              <a:rPr lang="en-US" sz="1800" b="1">
                <a:solidFill>
                  <a:srgbClr val="C00000"/>
                </a:solidFill>
              </a:rPr>
              <a:t>4. XÊ-ĐÊ-KIA </a:t>
            </a:r>
            <a:r>
              <a:rPr lang="en-US" sz="1800" b="1"/>
              <a:t>- (chú của Giê-hô-gia-kin) vua cuối cùng của Giu-đa</a:t>
            </a:r>
          </a:p>
          <a:p>
            <a:pPr eaLnBrk="1" hangingPunct="1">
              <a:lnSpc>
                <a:spcPct val="150000"/>
              </a:lnSpc>
              <a:spcBef>
                <a:spcPct val="20000"/>
              </a:spcBef>
              <a:buClr>
                <a:schemeClr val="accent1"/>
              </a:buClr>
              <a:buSzPct val="85000"/>
            </a:pPr>
            <a:r>
              <a:rPr lang="en-US" sz="1800" b="1">
                <a:solidFill>
                  <a:srgbClr val="C00000"/>
                </a:solidFill>
              </a:rPr>
              <a:t>5. NÊ-BU-CÁT-NẾT-SA </a:t>
            </a:r>
            <a:r>
              <a:rPr lang="en-US" sz="1800" b="1"/>
              <a:t>– nhà chinh phục vĩ đại của Ba-by-lôn</a:t>
            </a:r>
          </a:p>
          <a:p>
            <a:pPr eaLnBrk="1" hangingPunct="1">
              <a:lnSpc>
                <a:spcPct val="150000"/>
              </a:lnSpc>
              <a:spcBef>
                <a:spcPct val="20000"/>
              </a:spcBef>
              <a:buClr>
                <a:schemeClr val="accent1"/>
              </a:buClr>
              <a:buSzPct val="85000"/>
            </a:pPr>
            <a:r>
              <a:rPr lang="en-US" sz="1800" b="1">
                <a:solidFill>
                  <a:srgbClr val="C00000"/>
                </a:solidFill>
              </a:rPr>
              <a:t>6. GHÊ-ĐA-LIA </a:t>
            </a:r>
            <a:r>
              <a:rPr lang="en-US" sz="1800" b="1"/>
              <a:t>– người cai trị được Ba-by-lôn chỉ định khi chiếm Giê-ru-sa-lem</a:t>
            </a:r>
          </a:p>
          <a:p>
            <a:pPr eaLnBrk="1" hangingPunct="1">
              <a:lnSpc>
                <a:spcPct val="150000"/>
              </a:lnSpc>
              <a:spcBef>
                <a:spcPct val="20000"/>
              </a:spcBef>
              <a:buClr>
                <a:schemeClr val="accent1"/>
              </a:buClr>
              <a:buSzPct val="85000"/>
            </a:pPr>
            <a:r>
              <a:rPr lang="en-US" sz="1800" b="1">
                <a:solidFill>
                  <a:srgbClr val="C00000"/>
                </a:solidFill>
              </a:rPr>
              <a:t>7. GIÔ-HA-NAN </a:t>
            </a:r>
            <a:r>
              <a:rPr lang="en-US" sz="1800" b="1"/>
              <a:t>– Kế vị Ghê-đa-lia, bị ám sát</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552575"/>
            <a:ext cx="14287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b="1"/>
              <a:t>485</a:t>
            </a:r>
          </a:p>
          <a:p>
            <a:pPr algn="r"/>
            <a:r>
              <a:rPr lang="en-US" b="1"/>
              <a:t>475-6</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p:spPr>
        <p:txBody>
          <a:bodyPr/>
          <a:lstStyle/>
          <a:p>
            <a:pPr eaLnBrk="1" hangingPunct="1">
              <a:defRPr/>
            </a:pPr>
            <a:r>
              <a:rPr kumimoji="1" lang="en-US" sz="3600">
                <a:solidFill>
                  <a:schemeClr val="tx1"/>
                </a:solidFill>
                <a:effectLst>
                  <a:outerShdw blurRad="38100" dist="38100" dir="2700000" algn="tl">
                    <a:srgbClr val="000000"/>
                  </a:outerShdw>
                </a:effectLst>
                <a:latin typeface="Arial"/>
                <a:cs typeface="Arial"/>
              </a:rPr>
              <a:t>Sự cuối cùng của Giu-đa</a:t>
            </a:r>
            <a:endParaRPr kumimoji="1" lang="en-US" sz="3600">
              <a:solidFill>
                <a:schemeClr val="tx1"/>
              </a:solidFill>
              <a:latin typeface="Arial"/>
              <a:cs typeface="Arial"/>
            </a:endParaRPr>
          </a:p>
        </p:txBody>
      </p:sp>
      <p:sp>
        <p:nvSpPr>
          <p:cNvPr id="375811" name="Text Box 3"/>
          <p:cNvSpPr txBox="1">
            <a:spLocks noChangeArrowheads="1"/>
          </p:cNvSpPr>
          <p:nvPr/>
        </p:nvSpPr>
        <p:spPr bwMode="auto">
          <a:xfrm>
            <a:off x="4837319" y="2566988"/>
            <a:ext cx="1637888" cy="1261884"/>
          </a:xfrm>
          <a:prstGeom prst="rect">
            <a:avLst/>
          </a:prstGeom>
          <a:noFill/>
          <a:ln w="9525">
            <a:noFill/>
            <a:miter lim="800000"/>
            <a:headEnd/>
            <a:tailEnd/>
          </a:ln>
          <a:effectLst/>
        </p:spPr>
        <p:txBody>
          <a:bodyPr wrap="none">
            <a:spAutoFit/>
          </a:bodyPr>
          <a:lstStyle/>
          <a:p>
            <a:pPr algn="ctr" eaLnBrk="0" hangingPunct="0">
              <a:defRPr/>
            </a:pPr>
            <a:r>
              <a:rPr lang="en-US" sz="2000" b="1">
                <a:solidFill>
                  <a:srgbClr val="FFFF00"/>
                </a:solidFill>
                <a:latin typeface="Arial"/>
                <a:cs typeface="Arial"/>
              </a:rPr>
              <a:t>Sê-đê-kia</a:t>
            </a:r>
            <a:br>
              <a:rPr lang="en-US" sz="2000" b="1">
                <a:solidFill>
                  <a:srgbClr val="FFFF00"/>
                </a:solidFill>
                <a:latin typeface="Arial"/>
                <a:cs typeface="Arial"/>
              </a:rPr>
            </a:br>
            <a:r>
              <a:rPr lang="en-US" sz="2000" b="1">
                <a:solidFill>
                  <a:srgbClr val="FFFF00"/>
                </a:solidFill>
                <a:latin typeface="Arial"/>
                <a:cs typeface="Arial"/>
              </a:rPr>
              <a:t>(Ma-tha-nia)</a:t>
            </a:r>
            <a:r>
              <a:rPr lang="en-US" sz="2800" b="1">
                <a:solidFill>
                  <a:srgbClr val="FFFF00"/>
                </a:solidFill>
                <a:latin typeface="Arial"/>
                <a:cs typeface="Arial"/>
              </a:rPr>
              <a:t/>
            </a:r>
            <a:br>
              <a:rPr lang="en-US" sz="2800" b="1">
                <a:solidFill>
                  <a:srgbClr val="FFFF00"/>
                </a:solidFill>
                <a:latin typeface="Arial"/>
                <a:cs typeface="Arial"/>
              </a:rPr>
            </a:br>
            <a:r>
              <a:rPr lang="en-US" sz="1800" b="1">
                <a:solidFill>
                  <a:srgbClr val="FFFF00"/>
                </a:solidFill>
                <a:latin typeface="Arial"/>
                <a:cs typeface="Arial"/>
              </a:rPr>
              <a:t>597-587</a:t>
            </a:r>
            <a:br>
              <a:rPr lang="en-US" sz="1800" b="1">
                <a:solidFill>
                  <a:srgbClr val="FFFF00"/>
                </a:solidFill>
                <a:latin typeface="Arial"/>
                <a:cs typeface="Arial"/>
              </a:rPr>
            </a:br>
            <a:r>
              <a:rPr lang="en-US" sz="1800" b="1">
                <a:solidFill>
                  <a:srgbClr val="FFFF00"/>
                </a:solidFill>
                <a:latin typeface="Arial"/>
                <a:cs typeface="Arial"/>
              </a:rPr>
              <a:t>(11năm)</a:t>
            </a:r>
          </a:p>
        </p:txBody>
      </p:sp>
      <p:sp>
        <p:nvSpPr>
          <p:cNvPr id="375812" name="Text Box 4"/>
          <p:cNvSpPr txBox="1">
            <a:spLocks noChangeArrowheads="1"/>
          </p:cNvSpPr>
          <p:nvPr/>
        </p:nvSpPr>
        <p:spPr bwMode="auto">
          <a:xfrm>
            <a:off x="7127541" y="2566988"/>
            <a:ext cx="1367507" cy="1261884"/>
          </a:xfrm>
          <a:prstGeom prst="rect">
            <a:avLst/>
          </a:prstGeom>
          <a:noFill/>
          <a:ln w="9525">
            <a:noFill/>
            <a:miter lim="800000"/>
            <a:headEnd/>
            <a:tailEnd/>
          </a:ln>
          <a:effectLst/>
        </p:spPr>
        <p:txBody>
          <a:bodyPr wrap="none">
            <a:spAutoFit/>
          </a:bodyPr>
          <a:lstStyle/>
          <a:p>
            <a:pPr algn="ctr" eaLnBrk="0" hangingPunct="0">
              <a:defRPr/>
            </a:pPr>
            <a:r>
              <a:rPr lang="en-US" sz="2000" b="1">
                <a:solidFill>
                  <a:srgbClr val="FFFF00"/>
                </a:solidFill>
                <a:latin typeface="Arial"/>
                <a:cs typeface="Arial"/>
              </a:rPr>
              <a:t>Giô-a-cha</a:t>
            </a:r>
            <a:br>
              <a:rPr lang="en-US" sz="2000" b="1">
                <a:solidFill>
                  <a:srgbClr val="FFFF00"/>
                </a:solidFill>
                <a:latin typeface="Arial"/>
                <a:cs typeface="Arial"/>
              </a:rPr>
            </a:br>
            <a:r>
              <a:rPr lang="en-US" sz="2000" b="1">
                <a:solidFill>
                  <a:srgbClr val="FFFF00"/>
                </a:solidFill>
                <a:latin typeface="Arial"/>
                <a:cs typeface="Arial"/>
              </a:rPr>
              <a:t>(Sa-lum)</a:t>
            </a:r>
            <a:r>
              <a:rPr lang="en-US" sz="2800" b="1">
                <a:solidFill>
                  <a:srgbClr val="FFFF00"/>
                </a:solidFill>
                <a:latin typeface="Arial"/>
                <a:cs typeface="Arial"/>
              </a:rPr>
              <a:t/>
            </a:r>
            <a:br>
              <a:rPr lang="en-US" sz="2800" b="1">
                <a:solidFill>
                  <a:srgbClr val="FFFF00"/>
                </a:solidFill>
                <a:latin typeface="Arial"/>
                <a:cs typeface="Arial"/>
              </a:rPr>
            </a:br>
            <a:r>
              <a:rPr lang="en-US" sz="1800" b="1">
                <a:solidFill>
                  <a:srgbClr val="FFFF00"/>
                </a:solidFill>
                <a:latin typeface="Arial"/>
                <a:cs typeface="Arial"/>
              </a:rPr>
              <a:t>609</a:t>
            </a:r>
            <a:br>
              <a:rPr lang="en-US" sz="1800" b="1">
                <a:solidFill>
                  <a:srgbClr val="FFFF00"/>
                </a:solidFill>
                <a:latin typeface="Arial"/>
                <a:cs typeface="Arial"/>
              </a:rPr>
            </a:br>
            <a:r>
              <a:rPr lang="en-US" sz="1800" b="1">
                <a:solidFill>
                  <a:srgbClr val="FFFF00"/>
                </a:solidFill>
                <a:latin typeface="Arial"/>
                <a:cs typeface="Arial"/>
              </a:rPr>
              <a:t>(3 th)</a:t>
            </a:r>
          </a:p>
        </p:txBody>
      </p:sp>
      <p:sp>
        <p:nvSpPr>
          <p:cNvPr id="375813" name="Line 5"/>
          <p:cNvSpPr>
            <a:spLocks noChangeShapeType="1"/>
          </p:cNvSpPr>
          <p:nvPr/>
        </p:nvSpPr>
        <p:spPr bwMode="auto">
          <a:xfrm>
            <a:off x="3375025" y="4114800"/>
            <a:ext cx="0" cy="457200"/>
          </a:xfrm>
          <a:prstGeom prst="line">
            <a:avLst/>
          </a:prstGeom>
          <a:noFill/>
          <a:ln w="9525">
            <a:solidFill>
              <a:schemeClr val="tx1"/>
            </a:solidFill>
            <a:round/>
            <a:headEnd/>
            <a:tailEnd/>
          </a:ln>
          <a:effectLst/>
        </p:spPr>
        <p:txBody>
          <a:bodyPr wrap="none" anchor="ctr"/>
          <a:lstStyle/>
          <a:p>
            <a:pPr>
              <a:defRPr/>
            </a:pPr>
            <a:endParaRPr lang="en-US" sz="1600">
              <a:solidFill>
                <a:srgbClr val="FFFFFF"/>
              </a:solidFill>
              <a:latin typeface="Arial"/>
              <a:cs typeface="Arial"/>
            </a:endParaRPr>
          </a:p>
        </p:txBody>
      </p:sp>
      <p:sp>
        <p:nvSpPr>
          <p:cNvPr id="375814" name="Text Box 6"/>
          <p:cNvSpPr txBox="1">
            <a:spLocks noChangeArrowheads="1"/>
          </p:cNvSpPr>
          <p:nvPr/>
        </p:nvSpPr>
        <p:spPr bwMode="auto">
          <a:xfrm>
            <a:off x="2232507" y="4670425"/>
            <a:ext cx="2478713" cy="1261884"/>
          </a:xfrm>
          <a:prstGeom prst="rect">
            <a:avLst/>
          </a:prstGeom>
          <a:noFill/>
          <a:ln w="9525">
            <a:noFill/>
            <a:miter lim="800000"/>
            <a:headEnd/>
            <a:tailEnd/>
          </a:ln>
          <a:effectLst/>
        </p:spPr>
        <p:txBody>
          <a:bodyPr wrap="none">
            <a:spAutoFit/>
          </a:bodyPr>
          <a:lstStyle/>
          <a:p>
            <a:pPr algn="ctr" eaLnBrk="0" hangingPunct="0">
              <a:defRPr/>
            </a:pPr>
            <a:r>
              <a:rPr lang="en-US" sz="2000" b="1">
                <a:solidFill>
                  <a:srgbClr val="FFFF00"/>
                </a:solidFill>
                <a:latin typeface="Arial"/>
                <a:cs typeface="Arial"/>
              </a:rPr>
              <a:t>Giê-hô-gia-kin</a:t>
            </a:r>
            <a:br>
              <a:rPr lang="en-US" sz="2000" b="1">
                <a:solidFill>
                  <a:srgbClr val="FFFF00"/>
                </a:solidFill>
                <a:latin typeface="Arial"/>
                <a:cs typeface="Arial"/>
              </a:rPr>
            </a:br>
            <a:r>
              <a:rPr lang="en-US" sz="2000" b="1">
                <a:solidFill>
                  <a:srgbClr val="FFFF00"/>
                </a:solidFill>
                <a:latin typeface="Arial"/>
                <a:cs typeface="Arial"/>
              </a:rPr>
              <a:t>(Giê-cô-nia/Cô-nia)</a:t>
            </a:r>
            <a:r>
              <a:rPr lang="en-US" sz="2800" b="1">
                <a:solidFill>
                  <a:srgbClr val="FFFF00"/>
                </a:solidFill>
                <a:latin typeface="Arial"/>
                <a:cs typeface="Arial"/>
              </a:rPr>
              <a:t/>
            </a:r>
            <a:br>
              <a:rPr lang="en-US" sz="2800" b="1">
                <a:solidFill>
                  <a:srgbClr val="FFFF00"/>
                </a:solidFill>
                <a:latin typeface="Arial"/>
                <a:cs typeface="Arial"/>
              </a:rPr>
            </a:br>
            <a:r>
              <a:rPr lang="en-US" sz="1800" b="1">
                <a:solidFill>
                  <a:srgbClr val="FFFF00"/>
                </a:solidFill>
                <a:latin typeface="Arial"/>
                <a:cs typeface="Arial"/>
              </a:rPr>
              <a:t>609</a:t>
            </a:r>
            <a:br>
              <a:rPr lang="en-US" sz="1800" b="1">
                <a:solidFill>
                  <a:srgbClr val="FFFF00"/>
                </a:solidFill>
                <a:latin typeface="Arial"/>
                <a:cs typeface="Arial"/>
              </a:rPr>
            </a:br>
            <a:r>
              <a:rPr lang="en-US" sz="1800" b="1">
                <a:solidFill>
                  <a:srgbClr val="FFFF00"/>
                </a:solidFill>
                <a:latin typeface="Arial"/>
                <a:cs typeface="Arial"/>
              </a:rPr>
              <a:t>(3 th.)</a:t>
            </a:r>
          </a:p>
        </p:txBody>
      </p:sp>
      <p:sp>
        <p:nvSpPr>
          <p:cNvPr id="375815" name="Text Box 7"/>
          <p:cNvSpPr txBox="1">
            <a:spLocks noChangeArrowheads="1"/>
          </p:cNvSpPr>
          <p:nvPr/>
        </p:nvSpPr>
        <p:spPr bwMode="auto">
          <a:xfrm>
            <a:off x="3850209" y="1066800"/>
            <a:ext cx="1521370" cy="523220"/>
          </a:xfrm>
          <a:prstGeom prst="rect">
            <a:avLst/>
          </a:prstGeom>
          <a:noFill/>
          <a:ln w="9525">
            <a:noFill/>
            <a:miter lim="800000"/>
            <a:headEnd/>
            <a:tailEnd/>
          </a:ln>
          <a:effectLst/>
        </p:spPr>
        <p:txBody>
          <a:bodyPr wrap="none">
            <a:spAutoFit/>
          </a:bodyPr>
          <a:lstStyle/>
          <a:p>
            <a:pPr algn="ctr" eaLnBrk="0" hangingPunct="0">
              <a:defRPr/>
            </a:pPr>
            <a:r>
              <a:rPr lang="en-US" sz="2800" b="1">
                <a:solidFill>
                  <a:srgbClr val="FFFFFF"/>
                </a:solidFill>
                <a:latin typeface="Arial"/>
                <a:cs typeface="Arial"/>
              </a:rPr>
              <a:t>Giô-si-a</a:t>
            </a:r>
            <a:endParaRPr lang="en-US" sz="2000">
              <a:solidFill>
                <a:srgbClr val="FFFFFF"/>
              </a:solidFill>
              <a:latin typeface="Arial"/>
              <a:cs typeface="Arial"/>
            </a:endParaRPr>
          </a:p>
        </p:txBody>
      </p:sp>
      <p:sp>
        <p:nvSpPr>
          <p:cNvPr id="375816" name="Text Box 8"/>
          <p:cNvSpPr txBox="1">
            <a:spLocks noChangeArrowheads="1"/>
          </p:cNvSpPr>
          <p:nvPr/>
        </p:nvSpPr>
        <p:spPr bwMode="auto">
          <a:xfrm>
            <a:off x="2346325" y="2468563"/>
            <a:ext cx="2225675" cy="1384995"/>
          </a:xfrm>
          <a:prstGeom prst="rect">
            <a:avLst/>
          </a:prstGeom>
          <a:noFill/>
          <a:ln w="9525">
            <a:noFill/>
            <a:miter lim="800000"/>
            <a:headEnd/>
            <a:tailEnd/>
          </a:ln>
          <a:effectLst/>
        </p:spPr>
        <p:txBody>
          <a:bodyPr>
            <a:spAutoFit/>
          </a:bodyPr>
          <a:lstStyle/>
          <a:p>
            <a:pPr algn="ctr" eaLnBrk="0" hangingPunct="0">
              <a:defRPr/>
            </a:pPr>
            <a:r>
              <a:rPr lang="en-US" sz="2000" b="1" dirty="0" err="1">
                <a:solidFill>
                  <a:srgbClr val="FFFF00"/>
                </a:solidFill>
                <a:latin typeface="Arial"/>
                <a:cs typeface="Arial"/>
              </a:rPr>
              <a:t>Giê-hô-gia-kim</a:t>
            </a:r>
            <a:r>
              <a:rPr lang="en-US" sz="2800" b="1" dirty="0">
                <a:solidFill>
                  <a:srgbClr val="FFFF00"/>
                </a:solidFill>
                <a:latin typeface="Arial"/>
                <a:cs typeface="Arial"/>
              </a:rPr>
              <a:t> </a:t>
            </a:r>
            <a:r>
              <a:rPr lang="en-US" sz="2000" b="1" dirty="0">
                <a:solidFill>
                  <a:srgbClr val="FFFF00"/>
                </a:solidFill>
                <a:latin typeface="Arial"/>
                <a:cs typeface="Arial"/>
              </a:rPr>
              <a:t>(</a:t>
            </a:r>
            <a:r>
              <a:rPr lang="en-US" sz="2000" b="1" dirty="0" err="1">
                <a:solidFill>
                  <a:srgbClr val="FFFF00"/>
                </a:solidFill>
                <a:latin typeface="Arial"/>
                <a:cs typeface="Arial"/>
              </a:rPr>
              <a:t>Ê</a:t>
            </a:r>
            <a:r>
              <a:rPr lang="en-US" sz="2000" b="1" dirty="0">
                <a:solidFill>
                  <a:srgbClr val="FFFF00"/>
                </a:solidFill>
                <a:latin typeface="Arial"/>
                <a:cs typeface="Arial"/>
              </a:rPr>
              <a:t>-li-a-</a:t>
            </a:r>
            <a:r>
              <a:rPr lang="en-US" sz="2000" b="1" dirty="0" err="1">
                <a:solidFill>
                  <a:srgbClr val="FFFF00"/>
                </a:solidFill>
                <a:latin typeface="Arial"/>
                <a:cs typeface="Arial"/>
              </a:rPr>
              <a:t>kim</a:t>
            </a:r>
            <a:r>
              <a:rPr lang="en-US" sz="2000" b="1" dirty="0">
                <a:solidFill>
                  <a:srgbClr val="FFFF00"/>
                </a:solidFill>
                <a:latin typeface="Arial"/>
                <a:cs typeface="Arial"/>
              </a:rPr>
              <a:t>)</a:t>
            </a:r>
            <a:r>
              <a:rPr lang="en-US" sz="2800" b="1" dirty="0">
                <a:solidFill>
                  <a:srgbClr val="FFFF00"/>
                </a:solidFill>
                <a:latin typeface="Arial"/>
                <a:cs typeface="Arial"/>
              </a:rPr>
              <a:t/>
            </a:r>
            <a:br>
              <a:rPr lang="en-US" sz="2800" b="1" dirty="0">
                <a:solidFill>
                  <a:srgbClr val="FFFF00"/>
                </a:solidFill>
                <a:latin typeface="Arial"/>
                <a:cs typeface="Arial"/>
              </a:rPr>
            </a:br>
            <a:r>
              <a:rPr lang="en-US" sz="1800" b="1" dirty="0">
                <a:solidFill>
                  <a:srgbClr val="FFFF00"/>
                </a:solidFill>
                <a:latin typeface="Arial"/>
                <a:cs typeface="Arial"/>
              </a:rPr>
              <a:t>609-598</a:t>
            </a:r>
            <a:br>
              <a:rPr lang="en-US" sz="1800" b="1" dirty="0">
                <a:solidFill>
                  <a:srgbClr val="FFFF00"/>
                </a:solidFill>
                <a:latin typeface="Arial"/>
                <a:cs typeface="Arial"/>
              </a:rPr>
            </a:br>
            <a:r>
              <a:rPr lang="en-US" sz="1800" b="1" dirty="0">
                <a:solidFill>
                  <a:srgbClr val="FFFF00"/>
                </a:solidFill>
                <a:latin typeface="Arial"/>
                <a:cs typeface="Arial"/>
              </a:rPr>
              <a:t>(11năm)</a:t>
            </a:r>
            <a:endParaRPr lang="en-US" b="1" dirty="0">
              <a:solidFill>
                <a:srgbClr val="FFFF00"/>
              </a:solidFill>
              <a:latin typeface="Arial"/>
              <a:cs typeface="Arial"/>
            </a:endParaRPr>
          </a:p>
        </p:txBody>
      </p:sp>
      <p:sp>
        <p:nvSpPr>
          <p:cNvPr id="375817" name="Text Box 9"/>
          <p:cNvSpPr txBox="1">
            <a:spLocks noChangeArrowheads="1"/>
          </p:cNvSpPr>
          <p:nvPr/>
        </p:nvSpPr>
        <p:spPr bwMode="auto">
          <a:xfrm>
            <a:off x="457200" y="2566988"/>
            <a:ext cx="188034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a:solidFill>
                  <a:srgbClr val="CCFFCC"/>
                </a:solidFill>
                <a:latin typeface="Arial"/>
                <a:cs typeface="Arial"/>
              </a:rPr>
              <a:t>Giô</a:t>
            </a:r>
            <a:r>
              <a:rPr lang="en-US" sz="2000" b="1" dirty="0">
                <a:solidFill>
                  <a:srgbClr val="CCFFCC"/>
                </a:solidFill>
                <a:latin typeface="Arial"/>
                <a:cs typeface="Arial"/>
              </a:rPr>
              <a:t>-ha-nan</a:t>
            </a:r>
            <a:br>
              <a:rPr lang="en-US" sz="2000" b="1" dirty="0">
                <a:solidFill>
                  <a:srgbClr val="CCFFCC"/>
                </a:solidFill>
                <a:latin typeface="Arial"/>
                <a:cs typeface="Arial"/>
              </a:rPr>
            </a:br>
            <a:r>
              <a:rPr lang="en-US" sz="2000" b="1" dirty="0">
                <a:solidFill>
                  <a:srgbClr val="CCFFCC"/>
                </a:solidFill>
                <a:latin typeface="Arial"/>
                <a:cs typeface="Arial"/>
              </a:rPr>
              <a:t>(</a:t>
            </a:r>
            <a:r>
              <a:rPr lang="en-US" sz="2000" b="1" dirty="0" err="1">
                <a:solidFill>
                  <a:srgbClr val="CCFFCC"/>
                </a:solidFill>
                <a:latin typeface="Arial"/>
                <a:cs typeface="Arial"/>
              </a:rPr>
              <a:t>không</a:t>
            </a:r>
            <a:r>
              <a:rPr lang="en-US" sz="2000" b="1" dirty="0">
                <a:solidFill>
                  <a:srgbClr val="CCFFCC"/>
                </a:solidFill>
                <a:latin typeface="Arial"/>
                <a:cs typeface="Arial"/>
              </a:rPr>
              <a:t> </a:t>
            </a:r>
            <a:r>
              <a:rPr lang="en-US" sz="2000" b="1" dirty="0" err="1">
                <a:solidFill>
                  <a:srgbClr val="CCFFCC"/>
                </a:solidFill>
                <a:latin typeface="Arial"/>
                <a:cs typeface="Arial"/>
              </a:rPr>
              <a:t>cai</a:t>
            </a:r>
            <a:r>
              <a:rPr lang="en-US" sz="2000" b="1" dirty="0">
                <a:solidFill>
                  <a:srgbClr val="CCFFCC"/>
                </a:solidFill>
                <a:latin typeface="Arial"/>
                <a:cs typeface="Arial"/>
              </a:rPr>
              <a:t> </a:t>
            </a:r>
            <a:r>
              <a:rPr lang="en-US" sz="2000" b="1" dirty="0" err="1">
                <a:solidFill>
                  <a:srgbClr val="CCFFCC"/>
                </a:solidFill>
                <a:latin typeface="Arial"/>
                <a:cs typeface="Arial"/>
              </a:rPr>
              <a:t>trị</a:t>
            </a:r>
            <a:r>
              <a:rPr lang="en-US" sz="2000" b="1" dirty="0">
                <a:solidFill>
                  <a:srgbClr val="CCFFCC"/>
                </a:solidFill>
                <a:latin typeface="Arial"/>
                <a:cs typeface="Arial"/>
              </a:rPr>
              <a:t>)</a:t>
            </a:r>
            <a:endParaRPr lang="en-US" sz="1600" dirty="0">
              <a:solidFill>
                <a:srgbClr val="CCFFCC"/>
              </a:solidFill>
              <a:latin typeface="Arial"/>
              <a:cs typeface="Arial"/>
            </a:endParaRPr>
          </a:p>
        </p:txBody>
      </p:sp>
      <p:grpSp>
        <p:nvGrpSpPr>
          <p:cNvPr id="137225" name="Group 10"/>
          <p:cNvGrpSpPr>
            <a:grpSpLocks/>
          </p:cNvGrpSpPr>
          <p:nvPr/>
        </p:nvGrpSpPr>
        <p:grpSpPr bwMode="auto">
          <a:xfrm>
            <a:off x="1295400" y="1646238"/>
            <a:ext cx="6405563" cy="930275"/>
            <a:chOff x="816" y="1296"/>
            <a:chExt cx="4035" cy="586"/>
          </a:xfrm>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p:spPr>
          <p:txBody>
            <a:bodyPr wrap="none" anchor="ctr"/>
            <a:lstStyle/>
            <a:p>
              <a:endParaRPr lang="en-US" sz="1600">
                <a:solidFill>
                  <a:srgbClr val="FFFFFF"/>
                </a:solidFill>
                <a:latin typeface="Arial"/>
                <a:cs typeface="Arial"/>
              </a:endParaRPr>
            </a:p>
          </p:txBody>
        </p:sp>
      </p:grpSp>
      <p:sp>
        <p:nvSpPr>
          <p:cNvPr id="375825" name="Text Box 17"/>
          <p:cNvSpPr txBox="1">
            <a:spLocks noChangeArrowheads="1"/>
          </p:cNvSpPr>
          <p:nvPr/>
        </p:nvSpPr>
        <p:spPr bwMode="auto">
          <a:xfrm>
            <a:off x="3810000" y="5638800"/>
            <a:ext cx="16764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rgbClr val="FFBCF0"/>
                </a:solidFill>
                <a:latin typeface="Arial"/>
                <a:cs typeface="Arial"/>
              </a:rPr>
              <a:t>Lưu</a:t>
            </a:r>
            <a:r>
              <a:rPr lang="en-US" b="1" dirty="0">
                <a:solidFill>
                  <a:srgbClr val="FFBCF0"/>
                </a:solidFill>
                <a:latin typeface="Arial"/>
                <a:cs typeface="Arial"/>
              </a:rPr>
              <a:t> </a:t>
            </a:r>
            <a:r>
              <a:rPr lang="en-US" b="1" dirty="0" err="1">
                <a:solidFill>
                  <a:srgbClr val="FFBCF0"/>
                </a:solidFill>
                <a:latin typeface="Arial"/>
                <a:cs typeface="Arial"/>
              </a:rPr>
              <a:t>đày</a:t>
            </a:r>
            <a:endParaRPr lang="en-US" sz="2000" i="1" dirty="0">
              <a:solidFill>
                <a:srgbClr val="FFBCF0"/>
              </a:solidFill>
              <a:latin typeface="Arial"/>
              <a:cs typeface="Arial"/>
            </a:endParaRPr>
          </a:p>
        </p:txBody>
      </p:sp>
      <p:sp>
        <p:nvSpPr>
          <p:cNvPr id="375826" name="Line 18"/>
          <p:cNvSpPr>
            <a:spLocks noChangeShapeType="1"/>
          </p:cNvSpPr>
          <p:nvPr/>
        </p:nvSpPr>
        <p:spPr bwMode="auto">
          <a:xfrm flipV="1">
            <a:off x="5410200" y="5486400"/>
            <a:ext cx="10668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Lst>
        </p:spPr>
        <p:txBody>
          <a:bodyPr wrap="none" anchor="ctr"/>
          <a:lstStyle/>
          <a:p>
            <a:endParaRPr lang="en-US" sz="1600">
              <a:solidFill>
                <a:srgbClr val="FFFFFF"/>
              </a:solidFill>
              <a:latin typeface="Arial"/>
              <a:cs typeface="Arial"/>
            </a:endParaRPr>
          </a:p>
        </p:txBody>
      </p:sp>
      <p:sp>
        <p:nvSpPr>
          <p:cNvPr id="375827" name="Text Box 19"/>
          <p:cNvSpPr txBox="1">
            <a:spLocks noChangeArrowheads="1"/>
          </p:cNvSpPr>
          <p:nvPr/>
        </p:nvSpPr>
        <p:spPr bwMode="auto">
          <a:xfrm>
            <a:off x="8426450" y="90488"/>
            <a:ext cx="612593" cy="400110"/>
          </a:xfrm>
          <a:prstGeom prst="rect">
            <a:avLst/>
          </a:prstGeom>
          <a:noFill/>
          <a:ln w="9525">
            <a:noFill/>
            <a:miter lim="800000"/>
            <a:headEnd/>
            <a:tailEnd/>
          </a:ln>
          <a:effectLst/>
        </p:spPr>
        <p:txBody>
          <a:bodyPr wrap="none">
            <a:spAutoFit/>
          </a:bodyPr>
          <a:lstStyle/>
          <a:p>
            <a:pPr eaLnBrk="0" hangingPunct="0">
              <a:defRPr/>
            </a:pPr>
            <a:r>
              <a:rPr lang="en-US" sz="2000" b="1">
                <a:solidFill>
                  <a:srgbClr val="FFFFFF"/>
                </a:solidFill>
                <a:latin typeface="Arial"/>
                <a:cs typeface="Arial"/>
              </a:rPr>
              <a:t>256</a:t>
            </a:r>
            <a:endParaRPr lang="en-US" sz="2000">
              <a:solidFill>
                <a:srgbClr val="FFFFFF"/>
              </a:solidFill>
              <a:latin typeface="Arial"/>
              <a:cs typeface="Arial"/>
            </a:endParaRPr>
          </a:p>
        </p:txBody>
      </p:sp>
      <p:sp>
        <p:nvSpPr>
          <p:cNvPr id="137229" name="Text Box 20"/>
          <p:cNvSpPr txBox="1">
            <a:spLocks noChangeArrowheads="1"/>
          </p:cNvSpPr>
          <p:nvPr/>
        </p:nvSpPr>
        <p:spPr bwMode="auto">
          <a:xfrm>
            <a:off x="6283325" y="6065838"/>
            <a:ext cx="21511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latin typeface="Arial"/>
                <a:cs typeface="Arial"/>
              </a:rPr>
              <a:t>Vua tốt màu trắng</a:t>
            </a:r>
            <a:endParaRPr lang="en-US" sz="1400">
              <a:solidFill>
                <a:srgbClr val="FFFFFF"/>
              </a:solidFill>
              <a:latin typeface="Arial"/>
              <a:cs typeface="Arial"/>
            </a:endParaRPr>
          </a:p>
        </p:txBody>
      </p:sp>
      <p:sp>
        <p:nvSpPr>
          <p:cNvPr id="137230" name="Text Box 21"/>
          <p:cNvSpPr txBox="1">
            <a:spLocks noChangeArrowheads="1"/>
          </p:cNvSpPr>
          <p:nvPr/>
        </p:nvSpPr>
        <p:spPr bwMode="auto">
          <a:xfrm>
            <a:off x="6283325" y="6446838"/>
            <a:ext cx="221580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00"/>
                </a:solidFill>
                <a:latin typeface="Arial"/>
                <a:cs typeface="Arial"/>
              </a:rPr>
              <a:t>Vua xấu màu vàng</a:t>
            </a:r>
            <a:endParaRPr lang="en-US" sz="1400">
              <a:solidFill>
                <a:srgbClr val="FFFF00"/>
              </a:solidFill>
              <a:latin typeface="Arial"/>
              <a:cs typeface="Arial"/>
            </a:endParaRPr>
          </a:p>
        </p:txBody>
      </p:sp>
      <p:sp>
        <p:nvSpPr>
          <p:cNvPr id="375830" name="Text Box 22"/>
          <p:cNvSpPr txBox="1">
            <a:spLocks noChangeArrowheads="1"/>
          </p:cNvSpPr>
          <p:nvPr/>
        </p:nvSpPr>
        <p:spPr bwMode="auto">
          <a:xfrm>
            <a:off x="6172200" y="5105400"/>
            <a:ext cx="1905000" cy="461665"/>
          </a:xfrm>
          <a:prstGeom prst="rect">
            <a:avLst/>
          </a:prstGeom>
          <a:noFill/>
          <a:ln w="9525">
            <a:noFill/>
            <a:miter lim="800000"/>
            <a:headEnd/>
            <a:tailEnd/>
          </a:ln>
          <a:effectLst/>
        </p:spPr>
        <p:txBody>
          <a:bodyPr>
            <a:spAutoFit/>
          </a:bodyPr>
          <a:lstStyle/>
          <a:p>
            <a:pPr algn="ctr" eaLnBrk="0" hangingPunct="0">
              <a:defRPr/>
            </a:pPr>
            <a:r>
              <a:rPr lang="en-US" b="1">
                <a:solidFill>
                  <a:srgbClr val="FFBCF0"/>
                </a:solidFill>
                <a:latin typeface="Arial"/>
                <a:cs typeface="Arial"/>
              </a:rPr>
              <a:t>Ba-by-lôn</a:t>
            </a:r>
            <a:endParaRPr lang="en-US" sz="2000" i="1">
              <a:solidFill>
                <a:srgbClr val="FFBCF0"/>
              </a:solidFill>
              <a:latin typeface="Arial"/>
              <a:cs typeface="Arial"/>
            </a:endParaRPr>
          </a:p>
        </p:txBody>
      </p:sp>
      <p:grpSp>
        <p:nvGrpSpPr>
          <p:cNvPr id="3" name="Group 23"/>
          <p:cNvGrpSpPr>
            <a:grpSpLocks/>
          </p:cNvGrpSpPr>
          <p:nvPr/>
        </p:nvGrpSpPr>
        <p:grpSpPr bwMode="auto">
          <a:xfrm>
            <a:off x="3657600" y="914401"/>
            <a:ext cx="381000" cy="420688"/>
            <a:chOff x="146" y="806"/>
            <a:chExt cx="240" cy="265"/>
          </a:xfrm>
          <a:effectLst/>
        </p:grpSpPr>
        <p:sp>
          <p:nvSpPr>
            <p:cNvPr id="375832"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a:defRPr/>
              </a:pPr>
              <a:endParaRPr lang="en-US" sz="1600">
                <a:solidFill>
                  <a:srgbClr val="FFFFFF"/>
                </a:solidFill>
                <a:latin typeface="Arial"/>
                <a:cs typeface="Arial"/>
              </a:endParaRPr>
            </a:p>
          </p:txBody>
        </p:sp>
        <p:sp>
          <p:nvSpPr>
            <p:cNvPr id="375833" name="Text Box 25"/>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eaLnBrk="0" hangingPunct="0">
                <a:defRPr/>
              </a:pPr>
              <a:r>
                <a:rPr lang="en-US" sz="2000" b="1" dirty="0">
                  <a:solidFill>
                    <a:srgbClr val="FFFFFF"/>
                  </a:solidFill>
                  <a:latin typeface="Arial"/>
                  <a:cs typeface="Arial"/>
                </a:rPr>
                <a:t>1</a:t>
              </a:r>
              <a:endParaRPr lang="en-US" sz="2000" dirty="0">
                <a:solidFill>
                  <a:srgbClr val="FFFFFF"/>
                </a:solidFill>
                <a:latin typeface="Arial"/>
                <a:cs typeface="Arial"/>
              </a:endParaRPr>
            </a:p>
          </p:txBody>
        </p:sp>
      </p:grpSp>
      <p:grpSp>
        <p:nvGrpSpPr>
          <p:cNvPr id="4" name="Group 26"/>
          <p:cNvGrpSpPr>
            <a:grpSpLocks/>
          </p:cNvGrpSpPr>
          <p:nvPr/>
        </p:nvGrpSpPr>
        <p:grpSpPr bwMode="auto">
          <a:xfrm>
            <a:off x="6705600" y="2286001"/>
            <a:ext cx="381000" cy="420688"/>
            <a:chOff x="146" y="806"/>
            <a:chExt cx="240" cy="265"/>
          </a:xfrm>
          <a:effectLst/>
        </p:grpSpPr>
        <p:sp>
          <p:nvSpPr>
            <p:cNvPr id="375835"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a:defRPr/>
              </a:pPr>
              <a:endParaRPr lang="en-US" sz="1600">
                <a:solidFill>
                  <a:srgbClr val="FFFFFF"/>
                </a:solidFill>
                <a:latin typeface="Arial"/>
                <a:cs typeface="Arial"/>
              </a:endParaRPr>
            </a:p>
          </p:txBody>
        </p:sp>
        <p:sp>
          <p:nvSpPr>
            <p:cNvPr id="375836" name="Text Box 28"/>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eaLnBrk="0" hangingPunct="0">
                <a:defRPr/>
              </a:pPr>
              <a:r>
                <a:rPr lang="en-US" sz="2000" dirty="0">
                  <a:solidFill>
                    <a:srgbClr val="FFFFFF"/>
                  </a:solidFill>
                  <a:latin typeface="Arial"/>
                  <a:cs typeface="Arial"/>
                </a:rPr>
                <a:t>2</a:t>
              </a:r>
            </a:p>
          </p:txBody>
        </p:sp>
      </p:grpSp>
      <p:grpSp>
        <p:nvGrpSpPr>
          <p:cNvPr id="5" name="Group 29"/>
          <p:cNvGrpSpPr>
            <a:grpSpLocks/>
          </p:cNvGrpSpPr>
          <p:nvPr/>
        </p:nvGrpSpPr>
        <p:grpSpPr bwMode="auto">
          <a:xfrm>
            <a:off x="2133600" y="2286001"/>
            <a:ext cx="381000" cy="420688"/>
            <a:chOff x="146" y="806"/>
            <a:chExt cx="240" cy="265"/>
          </a:xfrm>
          <a:effectLst/>
        </p:grpSpPr>
        <p:sp>
          <p:nvSpPr>
            <p:cNvPr id="375838"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a:defRPr/>
              </a:pPr>
              <a:endParaRPr lang="en-US" sz="1600">
                <a:solidFill>
                  <a:srgbClr val="FFFFFF"/>
                </a:solidFill>
                <a:latin typeface="Arial"/>
                <a:cs typeface="Arial"/>
              </a:endParaRPr>
            </a:p>
          </p:txBody>
        </p:sp>
        <p:sp>
          <p:nvSpPr>
            <p:cNvPr id="375839" name="Text Box 31"/>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eaLnBrk="0" hangingPunct="0">
                <a:defRPr/>
              </a:pPr>
              <a:r>
                <a:rPr lang="en-US" sz="2000" dirty="0">
                  <a:solidFill>
                    <a:srgbClr val="FFFFFF"/>
                  </a:solidFill>
                  <a:latin typeface="Arial"/>
                  <a:cs typeface="Arial"/>
                </a:rPr>
                <a:t>3</a:t>
              </a:r>
            </a:p>
          </p:txBody>
        </p:sp>
      </p:grpSp>
      <p:grpSp>
        <p:nvGrpSpPr>
          <p:cNvPr id="6" name="Group 32"/>
          <p:cNvGrpSpPr>
            <a:grpSpLocks/>
          </p:cNvGrpSpPr>
          <p:nvPr/>
        </p:nvGrpSpPr>
        <p:grpSpPr bwMode="auto">
          <a:xfrm>
            <a:off x="2209800" y="4343401"/>
            <a:ext cx="381000" cy="420688"/>
            <a:chOff x="146" y="806"/>
            <a:chExt cx="240" cy="265"/>
          </a:xfrm>
          <a:effectLst/>
        </p:grpSpPr>
        <p:sp>
          <p:nvSpPr>
            <p:cNvPr id="375841"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a:defRPr/>
              </a:pPr>
              <a:endParaRPr lang="en-US" sz="1600">
                <a:solidFill>
                  <a:srgbClr val="FFFFFF"/>
                </a:solidFill>
                <a:latin typeface="Arial"/>
                <a:cs typeface="Arial"/>
              </a:endParaRPr>
            </a:p>
          </p:txBody>
        </p:sp>
        <p:sp>
          <p:nvSpPr>
            <p:cNvPr id="375842" name="Text Box 34"/>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eaLnBrk="0" hangingPunct="0">
                <a:defRPr/>
              </a:pPr>
              <a:r>
                <a:rPr lang="en-US" sz="2000" dirty="0">
                  <a:solidFill>
                    <a:srgbClr val="FFFFFF"/>
                  </a:solidFill>
                  <a:latin typeface="Arial"/>
                  <a:cs typeface="Arial"/>
                </a:rPr>
                <a:t>4</a:t>
              </a:r>
            </a:p>
          </p:txBody>
        </p:sp>
      </p:grpSp>
      <p:grpSp>
        <p:nvGrpSpPr>
          <p:cNvPr id="7" name="Group 35"/>
          <p:cNvGrpSpPr>
            <a:grpSpLocks/>
          </p:cNvGrpSpPr>
          <p:nvPr/>
        </p:nvGrpSpPr>
        <p:grpSpPr bwMode="auto">
          <a:xfrm>
            <a:off x="4495800" y="2286001"/>
            <a:ext cx="381000" cy="420688"/>
            <a:chOff x="146" y="806"/>
            <a:chExt cx="240" cy="265"/>
          </a:xfrm>
          <a:effectLst/>
        </p:grpSpPr>
        <p:sp>
          <p:nvSpPr>
            <p:cNvPr id="375844" name="Oval 3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a:defRPr/>
              </a:pPr>
              <a:endParaRPr lang="en-US" sz="1600">
                <a:solidFill>
                  <a:srgbClr val="FFFFFF"/>
                </a:solidFill>
                <a:latin typeface="Arial"/>
                <a:cs typeface="Arial"/>
              </a:endParaRPr>
            </a:p>
          </p:txBody>
        </p:sp>
        <p:sp>
          <p:nvSpPr>
            <p:cNvPr id="375845" name="Text Box 37"/>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eaLnBrk="0" hangingPunct="0">
                <a:defRPr/>
              </a:pPr>
              <a:r>
                <a:rPr lang="en-US" sz="2000" dirty="0">
                  <a:solidFill>
                    <a:srgbClr val="FFFFFF"/>
                  </a:solidFill>
                  <a:latin typeface="Arial"/>
                  <a:cs typeface="Arial"/>
                </a:rPr>
                <a:t>5</a:t>
              </a:r>
            </a:p>
          </p:txBody>
        </p:sp>
      </p:grpSp>
    </p:spTree>
    <p:extLst>
      <p:ext uri="{BB962C8B-B14F-4D97-AF65-F5344CB8AC3E}">
        <p14:creationId xmlns:p14="http://schemas.microsoft.com/office/powerpoint/2010/main" val="1456090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75813"/>
                                        </p:tgtEl>
                                        <p:attrNameLst>
                                          <p:attrName>style.visibility</p:attrName>
                                        </p:attrNameLst>
                                      </p:cBhvr>
                                      <p:to>
                                        <p:strVal val="visible"/>
                                      </p:to>
                                    </p:set>
                                    <p:animEffect transition="in" filter="dissolve">
                                      <p:cBhvr>
                                        <p:cTn id="32" dur="500"/>
                                        <p:tgtEl>
                                          <p:spTgt spid="375813"/>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375814">
                                            <p:txEl>
                                              <p:pRg st="0" end="0"/>
                                            </p:txEl>
                                          </p:spTgt>
                                        </p:tgtEl>
                                        <p:attrNameLst>
                                          <p:attrName>style.visibility</p:attrName>
                                        </p:attrNameLst>
                                      </p:cBhvr>
                                      <p:to>
                                        <p:strVal val="visible"/>
                                      </p:to>
                                    </p:set>
                                    <p:animEffect transition="in" filter="dissolve">
                                      <p:cBhvr>
                                        <p:cTn id="36" dur="500"/>
                                        <p:tgtEl>
                                          <p:spTgt spid="375814">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75825">
                                            <p:txEl>
                                              <p:pRg st="0" end="0"/>
                                            </p:txEl>
                                          </p:spTgt>
                                        </p:tgtEl>
                                        <p:attrNameLst>
                                          <p:attrName>style.visibility</p:attrName>
                                        </p:attrNameLst>
                                      </p:cBhvr>
                                      <p:to>
                                        <p:strVal val="visible"/>
                                      </p:to>
                                    </p:set>
                                    <p:animEffect transition="in" filter="dissolve">
                                      <p:cBhvr>
                                        <p:cTn id="42" dur="500"/>
                                        <p:tgtEl>
                                          <p:spTgt spid="375825">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75826"/>
                                        </p:tgtEl>
                                        <p:attrNameLst>
                                          <p:attrName>style.visibility</p:attrName>
                                        </p:attrNameLst>
                                      </p:cBhvr>
                                      <p:to>
                                        <p:strVal val="visible"/>
                                      </p:to>
                                    </p:set>
                                    <p:animEffect transition="in" filter="dissolve">
                                      <p:cBhvr>
                                        <p:cTn id="45" dur="500"/>
                                        <p:tgtEl>
                                          <p:spTgt spid="3758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75830">
                                            <p:txEl>
                                              <p:pRg st="0" end="0"/>
                                            </p:txEl>
                                          </p:spTgt>
                                        </p:tgtEl>
                                        <p:attrNameLst>
                                          <p:attrName>style.visibility</p:attrName>
                                        </p:attrNameLst>
                                      </p:cBhvr>
                                      <p:to>
                                        <p:strVal val="visible"/>
                                      </p:to>
                                    </p:set>
                                    <p:animEffect transition="in" filter="dissolve">
                                      <p:cBhvr>
                                        <p:cTn id="48" dur="500"/>
                                        <p:tgtEl>
                                          <p:spTgt spid="375830">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75811">
                                            <p:txEl>
                                              <p:pRg st="0" end="0"/>
                                            </p:txEl>
                                          </p:spTgt>
                                        </p:tgtEl>
                                        <p:attrNameLst>
                                          <p:attrName>style.visibility</p:attrName>
                                        </p:attrNameLst>
                                      </p:cBhvr>
                                      <p:to>
                                        <p:strVal val="visible"/>
                                      </p:to>
                                    </p:set>
                                    <p:animEffect transition="in" filter="dissolve">
                                      <p:cBhvr>
                                        <p:cTn id="53" dur="500"/>
                                        <p:tgtEl>
                                          <p:spTgt spid="375811">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P spid="375812" grpId="0" build="p" autoUpdateAnimBg="0"/>
      <p:bldP spid="375814" grpId="0" build="p" autoUpdateAnimBg="0"/>
      <p:bldP spid="375816" grpId="0" build="p" autoUpdateAnimBg="0"/>
      <p:bldP spid="375817" grpId="0" build="p" autoUpdateAnimBg="0"/>
      <p:bldP spid="375825" grpId="0" build="p" autoUpdateAnimBg="0"/>
      <p:bldP spid="375826" grpId="0" animBg="1"/>
      <p:bldP spid="37583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a:cs typeface="Arial"/>
              </a:rPr>
              <a:t>232</a:t>
            </a:r>
          </a:p>
          <a:p>
            <a:pPr>
              <a:defRPr/>
            </a:pPr>
            <a:r>
              <a:rPr lang="en-US" b="1" dirty="0">
                <a:solidFill>
                  <a:srgbClr val="FFFFFF"/>
                </a:solidFill>
                <a:latin typeface="Arial"/>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dirty="0">
                <a:solidFill>
                  <a:srgbClr val="FFFFFF"/>
                </a:solidFill>
                <a:latin typeface="Arial"/>
                <a:cs typeface="Arial"/>
              </a:rPr>
              <a:t>Jeremiah</a:t>
            </a: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99CCFF"/>
              </a:buClr>
              <a:buSzPct val="110000"/>
              <a:defRPr/>
            </a:pPr>
            <a:r>
              <a:rPr lang="en-US" sz="2800">
                <a:solidFill>
                  <a:srgbClr val="FFFFFF"/>
                </a:solidFill>
                <a:latin typeface="Arial"/>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smtClean="0">
                <a:latin typeface="Arial" charset="0"/>
                <a:ea typeface="ＭＳ Ｐゴシック" charset="0"/>
                <a:cs typeface="Arial" charset="0"/>
              </a:rPr>
              <a:t>Josiah</a:t>
            </a:r>
            <a:r>
              <a:rPr kumimoji="1" lang="fr-FR" altLang="ja-JP" sz="3600" b="1" dirty="0" smtClean="0">
                <a:latin typeface="Arial" charset="0"/>
                <a:ea typeface="ＭＳ Ｐゴシック" charset="0"/>
                <a:cs typeface="Arial" charset="0"/>
              </a:rPr>
              <a:t>'</a:t>
            </a:r>
            <a:r>
              <a:rPr kumimoji="1" lang="en-US" sz="3600" b="1" dirty="0" smtClean="0">
                <a:latin typeface="Arial" charset="0"/>
                <a:ea typeface="ＭＳ Ｐゴシック" charset="0"/>
                <a:cs typeface="Arial" charset="0"/>
              </a:rPr>
              <a:t>s </a:t>
            </a:r>
            <a:r>
              <a:rPr kumimoji="1" lang="en-US" sz="3600" b="1" dirty="0">
                <a:latin typeface="Arial" charset="0"/>
                <a:ea typeface="ＭＳ Ｐゴシック" charset="0"/>
                <a:cs typeface="Arial" charset="0"/>
              </a:rPr>
              <a:t>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EAEAEA"/>
              </a:solidFill>
              <a:latin typeface="Arial"/>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99CCFF"/>
              </a:buClr>
              <a:buSzPct val="110000"/>
              <a:defRPr/>
            </a:pPr>
            <a:r>
              <a:rPr lang="en-US">
                <a:solidFill>
                  <a:srgbClr val="FFFFFF"/>
                </a:solidFill>
                <a:latin typeface="Arial"/>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99CCFF"/>
              </a:solidFill>
              <a:latin typeface="Arial"/>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99CCFF"/>
              </a:solidFill>
              <a:latin typeface="Arial"/>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99CCFF"/>
              </a:solidFill>
              <a:latin typeface="Arial"/>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a:defRPr/>
            </a:pPr>
            <a:r>
              <a:rPr kumimoji="1" lang="en-US" sz="2800">
                <a:solidFill>
                  <a:srgbClr val="FFFFFF"/>
                </a:solidFill>
                <a:latin typeface="Arial"/>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000" dirty="0">
                <a:solidFill>
                  <a:srgbClr val="FFFFFF"/>
                </a:solidFill>
                <a:latin typeface="Arial"/>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dirty="0">
                <a:solidFill>
                  <a:srgbClr val="FFFFFF"/>
                </a:solidFill>
                <a:latin typeface="Arial"/>
                <a:cs typeface="Arial"/>
              </a:rPr>
              <a:t>Jehoahaz</a:t>
            </a:r>
          </a:p>
        </p:txBody>
      </p:sp>
    </p:spTree>
    <p:extLst>
      <p:ext uri="{BB962C8B-B14F-4D97-AF65-F5344CB8AC3E}">
        <p14:creationId xmlns:p14="http://schemas.microsoft.com/office/powerpoint/2010/main" val="292519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4288"/>
            <a:ext cx="91440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Bab bologna in – who??</a:t>
            </a:r>
          </a:p>
        </p:txBody>
      </p:sp>
      <p:sp>
        <p:nvSpPr>
          <p:cNvPr id="43012" name="Text Box 4"/>
          <p:cNvSpPr txBox="1">
            <a:spLocks noChangeArrowheads="1"/>
          </p:cNvSpPr>
          <p:nvPr/>
        </p:nvSpPr>
        <p:spPr bwMode="auto">
          <a:xfrm>
            <a:off x="0" y="13716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Cái gì?? Các tiên tri bỏ cái gì đó trong bánh mì của họ hả??</a:t>
            </a:r>
          </a:p>
        </p:txBody>
      </p:sp>
      <p:sp>
        <p:nvSpPr>
          <p:cNvPr id="5" name="Text Box 5"/>
          <p:cNvSpPr txBox="1">
            <a:spLocks noChangeArrowheads="1"/>
          </p:cNvSpPr>
          <p:nvPr/>
        </p:nvSpPr>
        <p:spPr bwMode="auto">
          <a:xfrm rot="-1823053">
            <a:off x="6337300" y="455613"/>
            <a:ext cx="2344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RED ALERT! </a:t>
            </a:r>
            <a:br>
              <a:rPr lang="en-US" sz="2800" b="1">
                <a:solidFill>
                  <a:srgbClr val="FF0000"/>
                </a:solidFill>
              </a:rPr>
            </a:br>
            <a:r>
              <a:rPr lang="en-US" sz="2800" b="1">
                <a:solidFill>
                  <a:srgbClr val="FF0000"/>
                </a:solidFill>
              </a:rPr>
              <a:t>RED ALERT!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4038" name="Title 4"/>
          <p:cNvSpPr>
            <a:spLocks noGrp="1"/>
          </p:cNvSpPr>
          <p:nvPr>
            <p:ph type="title" idx="4294967295"/>
          </p:nvPr>
        </p:nvSpPr>
        <p:spPr>
          <a:xfrm>
            <a:off x="285750" y="307975"/>
            <a:ext cx="8534400" cy="758825"/>
          </a:xfrm>
        </p:spPr>
        <p:txBody>
          <a:bodyPr/>
          <a:lstStyle/>
          <a:p>
            <a:r>
              <a:rPr lang="en-US" sz="3600" b="1">
                <a:solidFill>
                  <a:schemeClr val="tx1"/>
                </a:solidFill>
                <a:latin typeface="Arial" charset="0"/>
                <a:ea typeface="ＭＳ Ｐゴシック" charset="0"/>
                <a:cs typeface="Arial" charset="0"/>
              </a:rPr>
              <a:t>Địa lý của sách Giê-rê-mi</a:t>
            </a:r>
          </a:p>
        </p:txBody>
      </p:sp>
      <p:sp>
        <p:nvSpPr>
          <p:cNvPr id="29700" name="Rectangle 3"/>
          <p:cNvSpPr txBox="1">
            <a:spLocks noChangeArrowheads="1"/>
          </p:cNvSpPr>
          <p:nvPr/>
        </p:nvSpPr>
        <p:spPr bwMode="auto">
          <a:xfrm>
            <a:off x="76200" y="57912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r>
              <a:rPr lang="en-US" sz="1800" b="1">
                <a:solidFill>
                  <a:schemeClr val="bg1"/>
                </a:solidFill>
              </a:rPr>
              <a:t>3. </a:t>
            </a:r>
            <a:r>
              <a:rPr lang="en-US" sz="1800" b="1" u="sng">
                <a:solidFill>
                  <a:schemeClr val="bg1"/>
                </a:solidFill>
              </a:rPr>
              <a:t>Ai-cập</a:t>
            </a:r>
            <a:r>
              <a:rPr lang="en-US" sz="1800" b="1">
                <a:solidFill>
                  <a:schemeClr val="bg1"/>
                </a:solidFill>
              </a:rPr>
              <a:t>: </a:t>
            </a:r>
            <a:r>
              <a:rPr lang="en-US" sz="1800">
                <a:solidFill>
                  <a:schemeClr val="bg1"/>
                </a:solidFill>
              </a:rPr>
              <a:t>Xung đột giữa</a:t>
            </a:r>
            <a:r>
              <a:rPr lang="en-US" sz="1800" b="1">
                <a:solidFill>
                  <a:schemeClr val="bg1"/>
                </a:solidFill>
              </a:rPr>
              <a:t> </a:t>
            </a:r>
            <a:r>
              <a:rPr lang="en-US" sz="1800">
                <a:solidFill>
                  <a:schemeClr val="bg1"/>
                </a:solidFill>
              </a:rPr>
              <a:t>A-sy-ra-Ba-by-lôn tạo cho Ai Cập chế ngự Israel. Pha-ra-ôn Nê-cô giết Giô-si-a của Giu-đa vào năm 60 9TC, rồi con trai ông là Giô-a-cha cai trị 3 tháng. Nê-cô thay thế ông bằng người em là Giê-hô-gia-kim. </a:t>
            </a:r>
          </a:p>
          <a:p>
            <a:pPr eaLnBrk="1" hangingPunct="1">
              <a:spcBef>
                <a:spcPct val="20000"/>
              </a:spcBef>
              <a:buClr>
                <a:schemeClr val="accent1"/>
              </a:buClr>
              <a:buSzPct val="85000"/>
              <a:buFontTx/>
              <a:buAutoNum type="arabicPeriod"/>
            </a:pPr>
            <a:endParaRPr lang="en-US" sz="1800">
              <a:solidFill>
                <a:schemeClr val="bg1"/>
              </a:solidFill>
            </a:endParaRPr>
          </a:p>
        </p:txBody>
      </p:sp>
      <p:sp>
        <p:nvSpPr>
          <p:cNvPr id="29701" name="Rectangle 8"/>
          <p:cNvSpPr>
            <a:spLocks noChangeArrowheads="1"/>
          </p:cNvSpPr>
          <p:nvPr/>
        </p:nvSpPr>
        <p:spPr bwMode="auto">
          <a:xfrm>
            <a:off x="76200" y="4724400"/>
            <a:ext cx="8429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20000"/>
              </a:spcBef>
              <a:buClr>
                <a:schemeClr val="accent1"/>
              </a:buClr>
              <a:buSzPct val="85000"/>
            </a:pPr>
            <a:r>
              <a:rPr lang="en-US" sz="1800" b="1">
                <a:solidFill>
                  <a:schemeClr val="bg1"/>
                </a:solidFill>
              </a:rPr>
              <a:t>1. </a:t>
            </a:r>
            <a:r>
              <a:rPr lang="en-US" sz="1800" b="1" u="sng">
                <a:solidFill>
                  <a:schemeClr val="bg1"/>
                </a:solidFill>
              </a:rPr>
              <a:t>A-sy-ra</a:t>
            </a:r>
            <a:r>
              <a:rPr lang="en-US" sz="1800" b="1">
                <a:solidFill>
                  <a:schemeClr val="bg1"/>
                </a:solidFill>
              </a:rPr>
              <a:t>: </a:t>
            </a:r>
            <a:r>
              <a:rPr lang="en-US" sz="1800">
                <a:solidFill>
                  <a:schemeClr val="bg1"/>
                </a:solidFill>
              </a:rPr>
              <a:t>Từ 722 TC, A-sy-ri thống trị Giê-ru-sa-lem.</a:t>
            </a:r>
            <a:r>
              <a:rPr lang="en-US" sz="1900">
                <a:solidFill>
                  <a:schemeClr val="bg1"/>
                </a:solidFill>
              </a:rPr>
              <a:t> </a:t>
            </a:r>
          </a:p>
        </p:txBody>
      </p:sp>
      <p:sp>
        <p:nvSpPr>
          <p:cNvPr id="29702" name="Rectangle 9"/>
          <p:cNvSpPr>
            <a:spLocks noChangeArrowheads="1"/>
          </p:cNvSpPr>
          <p:nvPr/>
        </p:nvSpPr>
        <p:spPr bwMode="auto">
          <a:xfrm>
            <a:off x="76200" y="5133975"/>
            <a:ext cx="8786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20000"/>
              </a:spcBef>
              <a:buClr>
                <a:schemeClr val="accent1"/>
              </a:buClr>
              <a:buSzPct val="85000"/>
            </a:pPr>
            <a:r>
              <a:rPr lang="en-US" sz="1800" b="1">
                <a:solidFill>
                  <a:schemeClr val="bg1"/>
                </a:solidFill>
              </a:rPr>
              <a:t>2. </a:t>
            </a:r>
            <a:r>
              <a:rPr lang="en-US" sz="1800" b="1" u="sng">
                <a:solidFill>
                  <a:schemeClr val="bg1"/>
                </a:solidFill>
              </a:rPr>
              <a:t>Ba-by-lôn</a:t>
            </a:r>
            <a:r>
              <a:rPr lang="en-US" sz="1800" b="1">
                <a:solidFill>
                  <a:schemeClr val="bg1"/>
                </a:solidFill>
              </a:rPr>
              <a:t>: </a:t>
            </a:r>
            <a:r>
              <a:rPr lang="en-US" sz="1800">
                <a:solidFill>
                  <a:schemeClr val="bg1"/>
                </a:solidFill>
              </a:rPr>
              <a:t>Trong 612 TC  Ni-ni-vh, thủ đô A-sy-ri, thất thủ trước Ba-by-lôn. Điều này có nghĩa là Giu-đa chịu thần phục Ba-by-lôn</a:t>
            </a: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2</a:t>
            </a: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3</a:t>
            </a: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1</a:t>
            </a:r>
          </a:p>
        </p:txBody>
      </p:sp>
      <p:sp>
        <p:nvSpPr>
          <p:cNvPr id="44045" name="Text Box 4"/>
          <p:cNvSpPr txBox="1">
            <a:spLocks noChangeArrowheads="1"/>
          </p:cNvSpPr>
          <p:nvPr/>
        </p:nvSpPr>
        <p:spPr bwMode="auto">
          <a:xfrm>
            <a:off x="8001000" y="201613"/>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475-6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5061" name="Title 4"/>
          <p:cNvSpPr>
            <a:spLocks noGrp="1"/>
          </p:cNvSpPr>
          <p:nvPr>
            <p:ph type="title" idx="4294967295"/>
          </p:nvPr>
        </p:nvSpPr>
        <p:spPr>
          <a:xfrm>
            <a:off x="285750" y="26988"/>
            <a:ext cx="8534400" cy="758825"/>
          </a:xfrm>
        </p:spPr>
        <p:txBody>
          <a:bodyPr/>
          <a:lstStyle/>
          <a:p>
            <a:r>
              <a:rPr lang="en-US" sz="3600">
                <a:solidFill>
                  <a:schemeClr val="tx1"/>
                </a:solidFill>
                <a:latin typeface="Georgia" charset="0"/>
                <a:ea typeface="ＭＳ Ｐゴシック" charset="0"/>
                <a:cs typeface="ＭＳ Ｐゴシック" charset="0"/>
              </a:rPr>
              <a:t>Geography of Jeremiah</a:t>
            </a:r>
          </a:p>
        </p:txBody>
      </p:sp>
      <p:pic>
        <p:nvPicPr>
          <p:cNvPr id="45062" name="Picture 4" descr="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10"/>
          <p:cNvSpPr>
            <a:spLocks noChangeArrowheads="1"/>
          </p:cNvSpPr>
          <p:nvPr/>
        </p:nvSpPr>
        <p:spPr bwMode="auto">
          <a:xfrm>
            <a:off x="304800" y="5461000"/>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accent1"/>
              </a:buClr>
              <a:buSzPct val="85000"/>
            </a:pPr>
            <a:r>
              <a:rPr lang="en-US" sz="2000" b="1">
                <a:solidFill>
                  <a:srgbClr val="FFFFFF"/>
                </a:solidFill>
              </a:rPr>
              <a:t>4.</a:t>
            </a:r>
            <a:r>
              <a:rPr lang="en-US" sz="2000" b="1" u="sng">
                <a:solidFill>
                  <a:srgbClr val="FFFFFF"/>
                </a:solidFill>
              </a:rPr>
              <a:t> Ba-by-lôn:</a:t>
            </a:r>
            <a:r>
              <a:rPr lang="en-US" sz="2000" b="1">
                <a:solidFill>
                  <a:srgbClr val="FFFFFF"/>
                </a:solidFill>
              </a:rPr>
              <a:t> Khi Ai Cập bị Nê-bu-cát-nết-sa của Ba-by-lôn đánh bại tại trận chiến Cạt-kê-mít (605TC), Giê-hô-gia-kim đổi mối liên mình từ Ai Cập sang Ba-by-lôn. </a:t>
            </a:r>
          </a:p>
        </p:txBody>
      </p:sp>
      <p:sp>
        <p:nvSpPr>
          <p:cNvPr id="45064"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475-6</a:t>
            </a:r>
          </a:p>
        </p:txBody>
      </p:sp>
      <p:sp>
        <p:nvSpPr>
          <p:cNvPr id="45065"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2</a:t>
            </a:r>
          </a:p>
        </p:txBody>
      </p:sp>
      <p:sp>
        <p:nvSpPr>
          <p:cNvPr id="45066"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3</a:t>
            </a:r>
          </a:p>
        </p:txBody>
      </p:sp>
      <p:sp>
        <p:nvSpPr>
          <p:cNvPr id="45067"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1</a:t>
            </a: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Georgia" charset="0"/>
              </a:rPr>
              <a:t>4</a:t>
            </a:r>
          </a:p>
        </p:txBody>
      </p:sp>
      <p:sp>
        <p:nvSpPr>
          <p:cNvPr id="45069" name="Title 4"/>
          <p:cNvSpPr txBox="1">
            <a:spLocks/>
          </p:cNvSpPr>
          <p:nvPr/>
        </p:nvSpPr>
        <p:spPr bwMode="auto">
          <a:xfrm>
            <a:off x="285750" y="307975"/>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cs typeface="Arial" charset="0"/>
              </a:rPr>
              <a:t>Địa lý của sách Giê-rê-mi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078"/>
          <p:cNvPicPr>
            <a:picLocks noChangeAspect="1" noChangeArrowheads="1"/>
          </p:cNvPicPr>
          <p:nvPr/>
        </p:nvPicPr>
        <p:blipFill>
          <a:blip r:embed="rId3">
            <a:extLst>
              <a:ext uri="{28A0092B-C50C-407E-A947-70E740481C1C}">
                <a14:useLocalDpi xmlns:a14="http://schemas.microsoft.com/office/drawing/2010/main" val="0"/>
              </a:ext>
            </a:extLst>
          </a:blip>
          <a:srcRect l="2478"/>
          <a:stretch>
            <a:fillRect/>
          </a:stretch>
        </p:blipFill>
        <p:spPr bwMode="auto">
          <a:xfrm>
            <a:off x="3802063" y="142875"/>
            <a:ext cx="5199062"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txBox="1">
            <a:spLocks noChangeArrowheads="1"/>
          </p:cNvSpPr>
          <p:nvPr/>
        </p:nvSpPr>
        <p:spPr bwMode="auto">
          <a:xfrm>
            <a:off x="0" y="357188"/>
            <a:ext cx="41148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r>
              <a:rPr lang="en-US" sz="2000" b="1"/>
              <a:t>	</a:t>
            </a:r>
          </a:p>
          <a:p>
            <a:pPr eaLnBrk="1" hangingPunct="1">
              <a:spcBef>
                <a:spcPct val="20000"/>
              </a:spcBef>
              <a:buClr>
                <a:schemeClr val="accent1"/>
              </a:buClr>
              <a:buSzPct val="85000"/>
            </a:pPr>
            <a:r>
              <a:rPr lang="en-US" sz="2000" b="1"/>
              <a:t>	</a:t>
            </a:r>
            <a:r>
              <a:rPr lang="en-US" sz="2000" b="1" u="sng">
                <a:solidFill>
                  <a:srgbClr val="800000"/>
                </a:solidFill>
              </a:rPr>
              <a:t>Ai Cập:</a:t>
            </a:r>
            <a:r>
              <a:rPr lang="en-US" sz="2000" b="1">
                <a:solidFill>
                  <a:schemeClr val="accent1"/>
                </a:solidFill>
              </a:rPr>
              <a:t>  </a:t>
            </a:r>
            <a:r>
              <a:rPr lang="en-US" sz="2000" b="1"/>
              <a:t>Bốn năm sau (601 BC), Ai Cập đánh bại Nê-bu-cát-nếtsa và Giê-hô-gia-kim lại xoay ra liên minh với Ai Cập.</a:t>
            </a:r>
          </a:p>
          <a:p>
            <a:pPr eaLnBrk="1" hangingPunct="1">
              <a:spcBef>
                <a:spcPct val="20000"/>
              </a:spcBef>
              <a:buClr>
                <a:schemeClr val="accent1"/>
              </a:buClr>
              <a:buSzPct val="85000"/>
            </a:pPr>
            <a:endParaRPr lang="en-US" sz="2000" b="1"/>
          </a:p>
          <a:p>
            <a:pPr eaLnBrk="1" hangingPunct="1">
              <a:spcBef>
                <a:spcPct val="20000"/>
              </a:spcBef>
              <a:buClr>
                <a:schemeClr val="accent1"/>
              </a:buClr>
              <a:buSzPct val="85000"/>
            </a:pPr>
            <a:r>
              <a:rPr lang="en-US" sz="2000" b="1">
                <a:solidFill>
                  <a:schemeClr val="accent1"/>
                </a:solidFill>
              </a:rPr>
              <a:t>	</a:t>
            </a:r>
            <a:r>
              <a:rPr lang="en-US" sz="2000" b="1" u="sng">
                <a:solidFill>
                  <a:srgbClr val="800000"/>
                </a:solidFill>
              </a:rPr>
              <a:t>Ba-by-lôn</a:t>
            </a:r>
            <a:r>
              <a:rPr lang="en-US" sz="2000" b="1">
                <a:solidFill>
                  <a:srgbClr val="800000"/>
                </a:solidFill>
              </a:rPr>
              <a:t>:</a:t>
            </a:r>
            <a:r>
              <a:rPr lang="en-US" sz="2000" b="1">
                <a:solidFill>
                  <a:schemeClr val="accent1"/>
                </a:solidFill>
              </a:rPr>
              <a:t> </a:t>
            </a:r>
            <a:r>
              <a:rPr lang="en-US" sz="2000" b="1"/>
              <a:t>Trong năm 597 TC Nê-bu-cát-nết-sa tấn công Giê-ru-sa-lem và giết Giê-hô-gia-kim. Ông bị thay thế bằng Giê-hô-gia-kin, nhưng ba tháng sau bị phát vãng sang Ba-by-lôn cùng 10,000 người khác. </a:t>
            </a:r>
          </a:p>
          <a:p>
            <a:pPr lvl="1" eaLnBrk="1" hangingPunct="1">
              <a:spcBef>
                <a:spcPct val="20000"/>
              </a:spcBef>
              <a:buClr>
                <a:schemeClr val="accent1"/>
              </a:buClr>
              <a:buSzPct val="85000"/>
              <a:buFontTx/>
              <a:buChar char="•"/>
            </a:pPr>
            <a:r>
              <a:rPr lang="en-US" sz="2000" b="1"/>
              <a:t>Ông bị thay thế bằng chú là Sê-đê-kia, dẫn đến cuộc bao vậy Giê-ru-sa-lem và thành bị thất thủ vào năm 586 TC. </a:t>
            </a:r>
          </a:p>
        </p:txBody>
      </p:sp>
      <p:sp>
        <p:nvSpPr>
          <p:cNvPr id="46084"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475-6</a:t>
            </a:r>
          </a:p>
        </p:txBody>
      </p:sp>
      <p:sp>
        <p:nvSpPr>
          <p:cNvPr id="46085" name="Title 4"/>
          <p:cNvSpPr>
            <a:spLocks noGrp="1"/>
          </p:cNvSpPr>
          <p:nvPr>
            <p:ph type="title" idx="4294967295"/>
          </p:nvPr>
        </p:nvSpPr>
        <p:spPr>
          <a:xfrm>
            <a:off x="914400" y="79375"/>
            <a:ext cx="7010400" cy="606425"/>
          </a:xfrm>
        </p:spPr>
        <p:txBody>
          <a:bodyPr/>
          <a:lstStyle/>
          <a:p>
            <a:r>
              <a:rPr lang="en-US" sz="3600" b="1">
                <a:solidFill>
                  <a:schemeClr val="tx1"/>
                </a:solidFill>
                <a:latin typeface="Arial" charset="0"/>
                <a:ea typeface="ＭＳ Ｐゴシック" charset="0"/>
                <a:cs typeface="Arial" charset="0"/>
              </a:rPr>
              <a:t>Địa lý của sách Giê-rê-mi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9"/>
          <p:cNvSpPr>
            <a:spLocks noGrp="1"/>
          </p:cNvSpPr>
          <p:nvPr>
            <p:ph type="title"/>
          </p:nvPr>
        </p:nvSpPr>
        <p:spPr>
          <a:xfrm>
            <a:off x="357188" y="214313"/>
            <a:ext cx="8534400" cy="758825"/>
          </a:xfrm>
        </p:spPr>
        <p:txBody>
          <a:bodyPr/>
          <a:lstStyle/>
          <a:p>
            <a:r>
              <a:rPr lang="en-US" sz="3600" b="1">
                <a:solidFill>
                  <a:schemeClr val="tx1"/>
                </a:solidFill>
                <a:latin typeface="Arial" charset="0"/>
                <a:ea typeface="ＭＳ Ｐゴシック" charset="0"/>
                <a:cs typeface="Arial" charset="0"/>
              </a:rPr>
              <a:t>Ai và người nhận? (1)</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l="2690" t="14819" r="3362" b="9262"/>
          <a:stretch>
            <a:fillRect/>
          </a:stretch>
        </p:blipFill>
        <p:spPr bwMode="auto">
          <a:xfrm>
            <a:off x="282575" y="1906588"/>
            <a:ext cx="8575675" cy="3522662"/>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7108"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475</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9"/>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Ai là người nhận? (2)</a:t>
            </a:r>
          </a:p>
        </p:txBody>
      </p:sp>
      <p:sp>
        <p:nvSpPr>
          <p:cNvPr id="48131"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a:r>
              <a:rPr lang="en-US" sz="2000" b="1"/>
              <a:t>Phu tù sau</a:t>
            </a:r>
          </a:p>
          <a:p>
            <a:pPr algn="ctr"/>
            <a:r>
              <a:rPr lang="en-US" sz="2000" b="1"/>
              <a:t>khi thất thủ</a:t>
            </a:r>
          </a:p>
          <a:p>
            <a:pPr algn="ctr"/>
            <a:r>
              <a:rPr lang="en-US" sz="2000" b="1"/>
              <a:t>Giê 38-44, 52</a:t>
            </a:r>
            <a:endParaRPr lang="en-GB" sz="2000" b="1"/>
          </a:p>
        </p:txBody>
      </p:sp>
      <p:sp>
        <p:nvSpPr>
          <p:cNvPr id="48132" name="AutoShape 6"/>
          <p:cNvSpPr>
            <a:spLocks noChangeArrowheads="1"/>
          </p:cNvSpPr>
          <p:nvPr/>
        </p:nvSpPr>
        <p:spPr bwMode="auto">
          <a:xfrm>
            <a:off x="3348038" y="1524000"/>
            <a:ext cx="2366962"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a:r>
              <a:rPr lang="en-US" sz="2000" b="1"/>
              <a:t>Phu tù tại </a:t>
            </a:r>
          </a:p>
          <a:p>
            <a:pPr algn="ctr"/>
            <a:r>
              <a:rPr lang="en-US" sz="2000" b="1"/>
              <a:t>Ba-by-lôn trước</a:t>
            </a:r>
          </a:p>
          <a:p>
            <a:pPr algn="ctr"/>
            <a:r>
              <a:rPr lang="en-US" sz="2000" b="1"/>
              <a:t>khi thất thủ:</a:t>
            </a:r>
          </a:p>
          <a:p>
            <a:pPr algn="ctr"/>
            <a:r>
              <a:rPr lang="en-US" sz="2000" b="1"/>
              <a:t>Khích lệ</a:t>
            </a:r>
          </a:p>
          <a:p>
            <a:pPr algn="ctr"/>
            <a:r>
              <a:rPr lang="en-US" sz="2000" b="1"/>
              <a:t>Giê. 29</a:t>
            </a:r>
            <a:endParaRPr lang="en-GB" sz="2000" b="1"/>
          </a:p>
        </p:txBody>
      </p:sp>
      <p:sp>
        <p:nvSpPr>
          <p:cNvPr id="48133"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a:r>
              <a:rPr lang="en-US" sz="2000" b="1"/>
              <a:t>Giu-đa</a:t>
            </a:r>
          </a:p>
          <a:p>
            <a:pPr algn="ctr"/>
            <a:r>
              <a:rPr lang="en-US" sz="2000" b="1"/>
              <a:t>trước khi</a:t>
            </a:r>
          </a:p>
          <a:p>
            <a:pPr algn="ctr"/>
            <a:r>
              <a:rPr lang="en-US" sz="2000" b="1"/>
              <a:t>thất thủ:</a:t>
            </a:r>
          </a:p>
          <a:p>
            <a:pPr algn="ctr"/>
            <a:r>
              <a:rPr lang="en-US" sz="2000" b="1"/>
              <a:t>CẢNH BÁO</a:t>
            </a:r>
            <a:endParaRPr lang="en-GB" sz="2000" b="1"/>
          </a:p>
        </p:txBody>
      </p:sp>
      <p:sp>
        <p:nvSpPr>
          <p:cNvPr id="48134"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close/>
              </a:path>
            </a:pathLst>
          </a:custGeom>
          <a:solidFill>
            <a:srgbClr val="800000"/>
          </a:solidFill>
          <a:ln w="9525">
            <a:solidFill>
              <a:schemeClr val="tx1"/>
            </a:solidFill>
            <a:miter lim="800000"/>
            <a:headEnd/>
            <a:tailEnd/>
          </a:ln>
        </p:spPr>
        <p:txBody>
          <a:bodyPr wrap="none" anchor="ctr"/>
          <a:lstStyle/>
          <a:p>
            <a:endParaRPr lang="en-US"/>
          </a:p>
        </p:txBody>
      </p:sp>
      <p:sp>
        <p:nvSpPr>
          <p:cNvPr id="48135"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475</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79512" y="228600"/>
            <a:ext cx="8280920" cy="758825"/>
          </a:xfrm>
          <a:solidFill>
            <a:schemeClr val="tx1"/>
          </a:solidFill>
        </p:spPr>
        <p:txBody>
          <a:bodyPr anchor="ctr"/>
          <a:lstStyle/>
          <a:p>
            <a:r>
              <a:rPr lang="en-US" sz="3200" b="1" dirty="0" err="1">
                <a:solidFill>
                  <a:srgbClr val="FFFFFF"/>
                </a:solidFill>
                <a:latin typeface="Arial" charset="0"/>
                <a:ea typeface="ＭＳ Ｐゴシック" charset="0"/>
                <a:cs typeface="Arial" charset="0"/>
              </a:rPr>
              <a:t>Các</a:t>
            </a:r>
            <a:r>
              <a:rPr lang="en-US" sz="3200" b="1" dirty="0">
                <a:solidFill>
                  <a:srgbClr val="FFFFFF"/>
                </a:solidFill>
                <a:latin typeface="Arial" charset="0"/>
                <a:ea typeface="ＭＳ Ｐゴシック" charset="0"/>
                <a:cs typeface="Arial" charset="0"/>
              </a:rPr>
              <a:t> </a:t>
            </a:r>
            <a:r>
              <a:rPr lang="en-US" sz="3200" b="1" dirty="0" err="1">
                <a:solidFill>
                  <a:srgbClr val="FFFFFF"/>
                </a:solidFill>
                <a:latin typeface="Arial" charset="0"/>
                <a:ea typeface="ＭＳ Ｐゴシック" charset="0"/>
                <a:cs typeface="Arial" charset="0"/>
              </a:rPr>
              <a:t>lời</a:t>
            </a:r>
            <a:r>
              <a:rPr lang="en-US" sz="3200" b="1" dirty="0">
                <a:solidFill>
                  <a:srgbClr val="FFFFFF"/>
                </a:solidFill>
                <a:latin typeface="Arial" charset="0"/>
                <a:ea typeface="ＭＳ Ｐゴシック" charset="0"/>
                <a:cs typeface="Arial" charset="0"/>
              </a:rPr>
              <a:t> </a:t>
            </a:r>
            <a:r>
              <a:rPr lang="en-US" sz="3200" b="1" dirty="0" err="1">
                <a:solidFill>
                  <a:srgbClr val="FFFFFF"/>
                </a:solidFill>
                <a:latin typeface="Arial" charset="0"/>
                <a:ea typeface="ＭＳ Ｐゴシック" charset="0"/>
                <a:cs typeface="Arial" charset="0"/>
              </a:rPr>
              <a:t>tiên</a:t>
            </a:r>
            <a:r>
              <a:rPr lang="en-US" sz="3200" b="1" dirty="0">
                <a:solidFill>
                  <a:srgbClr val="FFFFFF"/>
                </a:solidFill>
                <a:latin typeface="Arial" charset="0"/>
                <a:ea typeface="ＭＳ Ｐゴシック" charset="0"/>
                <a:cs typeface="Arial" charset="0"/>
              </a:rPr>
              <a:t> tri </a:t>
            </a:r>
            <a:r>
              <a:rPr lang="en-US" sz="3200" b="1" dirty="0" err="1">
                <a:solidFill>
                  <a:srgbClr val="FFFFFF"/>
                </a:solidFill>
                <a:latin typeface="Arial" charset="0"/>
                <a:ea typeface="ＭＳ Ｐゴシック" charset="0"/>
                <a:cs typeface="Arial" charset="0"/>
              </a:rPr>
              <a:t>nghịch</a:t>
            </a:r>
            <a:r>
              <a:rPr lang="en-US" sz="3200" b="1" dirty="0">
                <a:solidFill>
                  <a:srgbClr val="FFFFFF"/>
                </a:solidFill>
                <a:latin typeface="Arial" charset="0"/>
                <a:ea typeface="ＭＳ Ｐゴシック" charset="0"/>
                <a:cs typeface="Arial" charset="0"/>
              </a:rPr>
              <a:t> </a:t>
            </a:r>
            <a:r>
              <a:rPr lang="en-US" sz="3200" b="1" dirty="0" err="1">
                <a:solidFill>
                  <a:srgbClr val="FFFFFF"/>
                </a:solidFill>
                <a:latin typeface="Arial" charset="0"/>
                <a:ea typeface="ＭＳ Ｐゴシック" charset="0"/>
                <a:cs typeface="Arial" charset="0"/>
              </a:rPr>
              <a:t>cùng</a:t>
            </a:r>
            <a:r>
              <a:rPr lang="en-US" sz="3200" b="1" dirty="0">
                <a:solidFill>
                  <a:srgbClr val="FFFFFF"/>
                </a:solidFill>
                <a:latin typeface="Arial" charset="0"/>
                <a:ea typeface="ＭＳ Ｐゴシック" charset="0"/>
                <a:cs typeface="Arial" charset="0"/>
              </a:rPr>
              <a:t> </a:t>
            </a:r>
            <a:r>
              <a:rPr lang="en-US" sz="3200" b="1" dirty="0" err="1">
                <a:solidFill>
                  <a:srgbClr val="FFFFFF"/>
                </a:solidFill>
                <a:latin typeface="Arial" charset="0"/>
                <a:ea typeface="ＭＳ Ｐゴシック" charset="0"/>
                <a:cs typeface="Arial" charset="0"/>
              </a:rPr>
              <a:t>các</a:t>
            </a:r>
            <a:r>
              <a:rPr lang="en-US" sz="3200" b="1" dirty="0">
                <a:solidFill>
                  <a:srgbClr val="FFFFFF"/>
                </a:solidFill>
                <a:latin typeface="Arial" charset="0"/>
                <a:ea typeface="ＭＳ Ｐゴシック" charset="0"/>
                <a:cs typeface="Arial" charset="0"/>
              </a:rPr>
              <a:t> </a:t>
            </a:r>
            <a:r>
              <a:rPr lang="en-US" sz="3200" b="1" dirty="0" err="1">
                <a:solidFill>
                  <a:srgbClr val="FFFFFF"/>
                </a:solidFill>
                <a:latin typeface="Arial" charset="0"/>
                <a:ea typeface="ＭＳ Ｐゴシック" charset="0"/>
                <a:cs typeface="Arial" charset="0"/>
              </a:rPr>
              <a:t>nước</a:t>
            </a:r>
            <a:endParaRPr lang="en-US" sz="3200" b="1" dirty="0">
              <a:solidFill>
                <a:srgbClr val="FFFFFF"/>
              </a:solidFill>
              <a:latin typeface="Arial" charset="0"/>
              <a:ea typeface="ＭＳ Ｐゴシック" charset="0"/>
              <a:cs typeface="Arial" charset="0"/>
            </a:endParaRPr>
          </a:p>
        </p:txBody>
      </p:sp>
      <p:sp>
        <p:nvSpPr>
          <p:cNvPr id="49155" name="Rectangle 2"/>
          <p:cNvSpPr>
            <a:spLocks noChangeArrowheads="1"/>
          </p:cNvSpPr>
          <p:nvPr/>
        </p:nvSpPr>
        <p:spPr bwMode="auto">
          <a:xfrm>
            <a:off x="71438" y="1143000"/>
            <a:ext cx="71628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r>
              <a:rPr lang="en-US" sz="1800" b="1">
                <a:solidFill>
                  <a:srgbClr val="C00000"/>
                </a:solidFill>
              </a:rPr>
              <a:t>1. AI CẬP (46:1-27) </a:t>
            </a:r>
            <a:r>
              <a:rPr lang="en-US" sz="1800" b="1"/>
              <a:t>– bị Ba-by-lôn đánh bại</a:t>
            </a:r>
          </a:p>
          <a:p>
            <a:pPr marL="609600" indent="-609600">
              <a:buFontTx/>
              <a:buAutoNum type="arabicPeriod"/>
            </a:pPr>
            <a:endParaRPr lang="en-US" sz="1800" b="1">
              <a:solidFill>
                <a:srgbClr val="C00000"/>
              </a:solidFill>
            </a:endParaRPr>
          </a:p>
          <a:p>
            <a:pPr marL="609600" indent="-609600"/>
            <a:r>
              <a:rPr lang="en-US" sz="1800" b="1">
                <a:solidFill>
                  <a:srgbClr val="C00000"/>
                </a:solidFill>
              </a:rPr>
              <a:t>2. PHI-LI-TIN (47:1-6)  </a:t>
            </a:r>
            <a:r>
              <a:rPr lang="en-US" sz="1800" b="1"/>
              <a:t>- bị Ai Cập tàn phá</a:t>
            </a:r>
          </a:p>
          <a:p>
            <a:pPr marL="609600" indent="-609600">
              <a:buFontTx/>
              <a:buAutoNum type="arabicPeriod"/>
            </a:pPr>
            <a:endParaRPr lang="en-US" sz="1800" b="1"/>
          </a:p>
          <a:p>
            <a:pPr marL="609600" indent="-609600"/>
            <a:r>
              <a:rPr lang="en-US" sz="1800" b="1">
                <a:solidFill>
                  <a:srgbClr val="C00000"/>
                </a:solidFill>
              </a:rPr>
              <a:t>3. MÔ-ÁP (48:1-47) – </a:t>
            </a:r>
            <a:r>
              <a:rPr lang="en-US" sz="1800" b="1"/>
              <a:t>bị Ba-by-lôn chinh phục</a:t>
            </a:r>
          </a:p>
          <a:p>
            <a:pPr marL="609600" indent="-609600">
              <a:buFontTx/>
              <a:buAutoNum type="arabicPeriod"/>
            </a:pPr>
            <a:endParaRPr lang="en-US" sz="1800" b="1"/>
          </a:p>
          <a:p>
            <a:pPr marL="609600" indent="-609600"/>
            <a:r>
              <a:rPr lang="en-US" sz="1800" b="1">
                <a:solidFill>
                  <a:srgbClr val="C00000"/>
                </a:solidFill>
              </a:rPr>
              <a:t>4. AM-MÔN (49:1-6) – </a:t>
            </a:r>
            <a:r>
              <a:rPr lang="en-US" sz="1700" b="1"/>
              <a:t>bị hủy diệt và tái dựng trong thời Thiên hi niên. </a:t>
            </a:r>
          </a:p>
          <a:p>
            <a:pPr marL="609600" indent="-609600">
              <a:buFontTx/>
              <a:buAutoNum type="arabicPeriod"/>
            </a:pPr>
            <a:endParaRPr lang="en-US" sz="1800" b="1"/>
          </a:p>
          <a:p>
            <a:pPr marL="609600" indent="-609600"/>
            <a:r>
              <a:rPr lang="en-US" sz="1800" b="1">
                <a:solidFill>
                  <a:srgbClr val="C00000"/>
                </a:solidFill>
              </a:rPr>
              <a:t>5. Ê-ĐÔM  (49:7-22) – </a:t>
            </a:r>
            <a:r>
              <a:rPr lang="en-US" sz="1800" b="1"/>
              <a:t>sẽ như Sô-đôm và Gô-mô-rơ</a:t>
            </a:r>
          </a:p>
          <a:p>
            <a:pPr marL="609600" indent="-609600">
              <a:buFontTx/>
              <a:buAutoNum type="arabicPeriod"/>
            </a:pPr>
            <a:endParaRPr lang="en-US" sz="1800" b="1"/>
          </a:p>
          <a:p>
            <a:pPr marL="609600" indent="-609600"/>
            <a:r>
              <a:rPr lang="en-US" sz="1800" b="1">
                <a:solidFill>
                  <a:srgbClr val="C00000"/>
                </a:solidFill>
              </a:rPr>
              <a:t>6. ĐA-MÁCH (49:23-27) – </a:t>
            </a:r>
            <a:r>
              <a:rPr lang="en-US" sz="1800" b="1"/>
              <a:t>bị hủy diệt chỉ trong một ngày</a:t>
            </a:r>
          </a:p>
          <a:p>
            <a:pPr marL="609600" indent="-609600">
              <a:buFontTx/>
              <a:buAutoNum type="arabicPeriod"/>
            </a:pPr>
            <a:endParaRPr lang="en-US" sz="1800" b="1"/>
          </a:p>
          <a:p>
            <a:pPr marL="609600" indent="-609600"/>
            <a:r>
              <a:rPr lang="en-US" sz="1800" b="1">
                <a:solidFill>
                  <a:srgbClr val="C00000"/>
                </a:solidFill>
              </a:rPr>
              <a:t>7. KÊ-ĐA &amp; HÁT-SO (49:28-35)  </a:t>
            </a:r>
            <a:r>
              <a:rPr lang="en-US" sz="1800" b="1"/>
              <a:t>- </a:t>
            </a:r>
            <a:r>
              <a:rPr lang="en-US" sz="1700" b="1"/>
              <a:t>bị hủy diệt bởi Nê-bu-cát-nết-sa</a:t>
            </a:r>
          </a:p>
          <a:p>
            <a:pPr marL="609600" indent="-609600">
              <a:buFontTx/>
              <a:buAutoNum type="arabicPeriod"/>
            </a:pPr>
            <a:endParaRPr lang="en-US" sz="1800" b="1">
              <a:solidFill>
                <a:schemeClr val="accent1"/>
              </a:solidFill>
            </a:endParaRPr>
          </a:p>
          <a:p>
            <a:pPr marL="609600" indent="-609600"/>
            <a:r>
              <a:rPr lang="en-US" sz="1800" b="1">
                <a:solidFill>
                  <a:srgbClr val="C00000"/>
                </a:solidFill>
              </a:rPr>
              <a:t>8. Ê-LAM (49:34-39)  </a:t>
            </a:r>
            <a:r>
              <a:rPr lang="en-US" sz="1800" b="1"/>
              <a:t>- bị Nê-bu-cát-nết-sa tàn phá và được tái lập trong thời Thiên hi niên</a:t>
            </a:r>
          </a:p>
          <a:p>
            <a:pPr marL="609600" indent="-609600">
              <a:buFontTx/>
              <a:buAutoNum type="arabicPeriod"/>
            </a:pPr>
            <a:endParaRPr lang="en-US" sz="1800" b="1"/>
          </a:p>
          <a:p>
            <a:pPr marL="609600" indent="-609600"/>
            <a:r>
              <a:rPr lang="en-US" sz="1800" b="1">
                <a:solidFill>
                  <a:srgbClr val="C00000"/>
                </a:solidFill>
              </a:rPr>
              <a:t>9. BA-BY-LÔN (50:1-51:64) – </a:t>
            </a:r>
            <a:r>
              <a:rPr lang="en-US" sz="1800" b="1"/>
              <a:t>sự hủy diệt cuối cùng của đế quốc.  </a:t>
            </a: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485</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(Jeremiah to Judah) “…For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our God has doomed us to perish and given us poisoned water to drink, because we have sinned against him”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(8</a:t>
            </a:r>
            <a:r>
              <a:rPr lang="en-US" sz="4000" b="1" dirty="0">
                <a:solidFill>
                  <a:srgbClr val="FFFFFF"/>
                </a:solidFill>
                <a:effectLst>
                  <a:glow rad="127000">
                    <a:srgbClr val="000000"/>
                  </a:glow>
                </a:effectLst>
                <a:latin typeface="Arial" charset="0"/>
                <a:ea typeface="ＭＳ Ｐゴシック" charset="0"/>
                <a:cs typeface="ＭＳ Ｐゴシック" charset="0"/>
              </a:rPr>
              <a:t>:14b</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474</a:t>
            </a:r>
          </a:p>
        </p:txBody>
      </p:sp>
    </p:spTree>
    <p:extLst>
      <p:ext uri="{BB962C8B-B14F-4D97-AF65-F5344CB8AC3E}">
        <p14:creationId xmlns:p14="http://schemas.microsoft.com/office/powerpoint/2010/main" val="1344655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idx="4294967295"/>
          </p:nvPr>
        </p:nvSpPr>
        <p:spPr/>
        <p:txBody>
          <a:bodyPr/>
          <a:lstStyle/>
          <a:p>
            <a:r>
              <a:rPr lang="en-US">
                <a:latin typeface="Georgia" charset="0"/>
                <a:ea typeface="ＭＳ Ｐゴシック" charset="0"/>
                <a:cs typeface="ＭＳ Ｐゴシック" charset="0"/>
              </a:rPr>
              <a:t>Book Chart</a:t>
            </a:r>
          </a:p>
        </p:txBody>
      </p:sp>
      <p:graphicFrame>
        <p:nvGraphicFramePr>
          <p:cNvPr id="58429" name="Group 61"/>
          <p:cNvGraphicFramePr>
            <a:graphicFrameLocks noGrp="1"/>
          </p:cNvGraphicFramePr>
          <p:nvPr/>
        </p:nvGraphicFramePr>
        <p:xfrm>
          <a:off x="0" y="563563"/>
          <a:ext cx="9144000" cy="6096954"/>
        </p:xfrm>
        <a:graphic>
          <a:graphicData uri="http://schemas.openxmlformats.org/drawingml/2006/table">
            <a:tbl>
              <a:tblPr/>
              <a:tblGrid>
                <a:gridCol w="1420813"/>
                <a:gridCol w="531812"/>
                <a:gridCol w="622300"/>
                <a:gridCol w="887413"/>
                <a:gridCol w="798512"/>
                <a:gridCol w="725488"/>
                <a:gridCol w="831850"/>
                <a:gridCol w="833437"/>
                <a:gridCol w="831850"/>
                <a:gridCol w="828675"/>
                <a:gridCol w="831850"/>
              </a:tblGrid>
              <a:tr h="106045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Arial" charset="0"/>
                          <a:ea typeface="ＭＳ Ｐゴシック" charset="0"/>
                          <a:cs typeface="Arial" charset="0"/>
                        </a:rPr>
                        <a:t>Đáng bị lưu đày &amp; không đáng được phục hồi</a:t>
                      </a:r>
                      <a:endParaRPr kumimoji="0" lang="en-US" sz="3600" b="1"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3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kêu gọi Giê-rê-mi</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đoán phạt xứng đáng dành cho Giu-đa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đoán phạt xứng đáng dành cho các quốc gia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GRSL thất thủ</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r>
              <a:tr h="717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Chương 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Chương 2-45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Chương 46-51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Chương 52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r>
              <a:tr h="709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Sự ủy thác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Lên án &amp; An ủi</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Lên án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Phu tù</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r>
              <a:tr h="809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Sứ điệp đoán phạt nhưng có sự hiện diện của Đức Chúa Trời</a:t>
                      </a:r>
                      <a:endParaRPr kumimoji="0" lang="en-US" sz="4000" b="1"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Trước thất thủ 2-38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Thất thủ 39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Sau thất thủ 40-44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Ba-rúc 45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Tây - nam 46-47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Đông 48:1–49:22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Bắc 49:23-33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Đông –bắc 49:34–</a:t>
                      </a:r>
                      <a:br>
                        <a:rPr kumimoji="0" lang="en-US" sz="1200" b="1" i="0" u="none" strike="noStrike" cap="none" normalizeH="0" baseline="0">
                          <a:ln>
                            <a:noFill/>
                          </a:ln>
                          <a:solidFill>
                            <a:schemeClr val="tx1"/>
                          </a:solidFill>
                          <a:effectLst/>
                          <a:latin typeface="Arial" charset="0"/>
                          <a:ea typeface="ＭＳ Ｐゴシック" charset="0"/>
                          <a:cs typeface="Arial" charset="0"/>
                        </a:rPr>
                      </a:br>
                      <a:r>
                        <a:rPr kumimoji="0" lang="en-US" sz="1200" b="1" i="0" u="none" strike="noStrike" cap="none" normalizeH="0" baseline="0">
                          <a:ln>
                            <a:noFill/>
                          </a:ln>
                          <a:solidFill>
                            <a:schemeClr val="tx1"/>
                          </a:solidFill>
                          <a:effectLst/>
                          <a:latin typeface="Arial" charset="0"/>
                          <a:ea typeface="ＭＳ Ｐゴシック" charset="0"/>
                          <a:cs typeface="Arial" charset="0"/>
                        </a:rPr>
                        <a:t>51:64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Thất thủ 52:1-30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Dấy lên 52:31-34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Mở đầu</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Chức vụ</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Kết thúc</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r>
              <a:tr h="76358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Giu-đa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Các nước</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Ba-by-lôn</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r>
              <a:tr h="65246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kh. 627-580 TC</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1257" name="Text Box 4"/>
          <p:cNvSpPr txBox="1">
            <a:spLocks noChangeArrowheads="1"/>
          </p:cNvSpPr>
          <p:nvPr/>
        </p:nvSpPr>
        <p:spPr bwMode="auto">
          <a:xfrm>
            <a:off x="8458200" y="0"/>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474</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txBox="1">
            <a:spLocks noChangeArrowheads="1"/>
          </p:cNvSpPr>
          <p:nvPr/>
        </p:nvSpPr>
        <p:spPr bwMode="auto">
          <a:xfrm>
            <a:off x="152400" y="90872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r>
              <a:rPr lang="en-US" b="1" u="sng" dirty="0" err="1">
                <a:solidFill>
                  <a:schemeClr val="accent1"/>
                </a:solidFill>
              </a:rPr>
              <a:t>Câu</a:t>
            </a:r>
            <a:r>
              <a:rPr lang="en-US" b="1" u="sng" dirty="0">
                <a:solidFill>
                  <a:schemeClr val="accent1"/>
                </a:solidFill>
              </a:rPr>
              <a:t> </a:t>
            </a:r>
            <a:r>
              <a:rPr lang="en-US" b="1" u="sng" dirty="0" err="1">
                <a:solidFill>
                  <a:schemeClr val="accent1"/>
                </a:solidFill>
              </a:rPr>
              <a:t>tóm</a:t>
            </a:r>
            <a:r>
              <a:rPr lang="en-US" b="1" u="sng" dirty="0">
                <a:solidFill>
                  <a:schemeClr val="accent1"/>
                </a:solidFill>
              </a:rPr>
              <a:t> </a:t>
            </a:r>
            <a:r>
              <a:rPr lang="en-US" b="1" u="sng" dirty="0" err="1">
                <a:solidFill>
                  <a:schemeClr val="accent1"/>
                </a:solidFill>
              </a:rPr>
              <a:t>tắt</a:t>
            </a:r>
            <a:endParaRPr lang="en-US" b="1" u="sng" dirty="0">
              <a:solidFill>
                <a:schemeClr val="accent1"/>
              </a:solidFill>
            </a:endParaRPr>
          </a:p>
          <a:p>
            <a:pPr eaLnBrk="1" hangingPunct="1">
              <a:spcBef>
                <a:spcPct val="20000"/>
              </a:spcBef>
              <a:buClr>
                <a:schemeClr val="accent1"/>
              </a:buClr>
              <a:buSzPct val="85000"/>
            </a:pPr>
            <a:r>
              <a:rPr lang="en-US" b="1" dirty="0"/>
              <a:t>   </a:t>
            </a:r>
            <a:r>
              <a:rPr lang="en-US" b="1" dirty="0" err="1"/>
              <a:t>Giê</a:t>
            </a:r>
            <a:r>
              <a:rPr lang="en-US" b="1" dirty="0"/>
              <a:t>-</a:t>
            </a:r>
            <a:r>
              <a:rPr lang="en-US" b="1" dirty="0" err="1"/>
              <a:t>rê</a:t>
            </a:r>
            <a:r>
              <a:rPr lang="en-US" b="1" dirty="0"/>
              <a:t>-mi </a:t>
            </a:r>
            <a:r>
              <a:rPr lang="en-US" b="1" dirty="0" err="1"/>
              <a:t>nói</a:t>
            </a:r>
            <a:r>
              <a:rPr lang="en-US" b="1" dirty="0"/>
              <a:t> </a:t>
            </a:r>
            <a:r>
              <a:rPr lang="en-US" b="1" dirty="0" err="1"/>
              <a:t>tiên</a:t>
            </a:r>
            <a:r>
              <a:rPr lang="en-US" b="1" dirty="0"/>
              <a:t> tri </a:t>
            </a:r>
            <a:r>
              <a:rPr lang="en-US" b="1" dirty="0" err="1"/>
              <a:t>với</a:t>
            </a:r>
            <a:r>
              <a:rPr lang="en-US" b="1" dirty="0"/>
              <a:t> </a:t>
            </a:r>
            <a:r>
              <a:rPr lang="en-US" b="1" dirty="0" err="1"/>
              <a:t>sự</a:t>
            </a:r>
            <a:r>
              <a:rPr lang="en-US" b="1" dirty="0"/>
              <a:t> </a:t>
            </a:r>
            <a:r>
              <a:rPr lang="en-US" b="1" dirty="0" err="1"/>
              <a:t>trả</a:t>
            </a:r>
            <a:r>
              <a:rPr lang="en-US" b="1" dirty="0"/>
              <a:t> </a:t>
            </a:r>
            <a:r>
              <a:rPr lang="en-US" b="1" dirty="0" err="1"/>
              <a:t>giá</a:t>
            </a:r>
            <a:r>
              <a:rPr lang="en-US" b="1" dirty="0"/>
              <a:t> </a:t>
            </a:r>
            <a:r>
              <a:rPr lang="en-US" b="1" dirty="0" err="1"/>
              <a:t>cá</a:t>
            </a:r>
            <a:r>
              <a:rPr lang="en-US" b="1" dirty="0"/>
              <a:t> </a:t>
            </a:r>
            <a:r>
              <a:rPr lang="en-US" b="1" dirty="0" err="1"/>
              <a:t>nhân</a:t>
            </a:r>
            <a:r>
              <a:rPr lang="en-US" b="1" dirty="0"/>
              <a:t> </a:t>
            </a:r>
            <a:r>
              <a:rPr lang="en-US" b="1" dirty="0" err="1"/>
              <a:t>rất</a:t>
            </a:r>
            <a:r>
              <a:rPr lang="en-US" b="1" dirty="0"/>
              <a:t> </a:t>
            </a:r>
            <a:r>
              <a:rPr lang="en-US" b="1" dirty="0" err="1"/>
              <a:t>lớn</a:t>
            </a:r>
            <a:r>
              <a:rPr lang="en-US" b="1" dirty="0"/>
              <a:t> </a:t>
            </a:r>
            <a:r>
              <a:rPr lang="en-US" b="1" dirty="0" err="1"/>
              <a:t>về</a:t>
            </a:r>
            <a:r>
              <a:rPr lang="en-US" b="1" dirty="0"/>
              <a:t> </a:t>
            </a:r>
            <a:r>
              <a:rPr lang="en-US" b="1" dirty="0" err="1"/>
              <a:t>sự</a:t>
            </a:r>
            <a:r>
              <a:rPr lang="en-US" b="1" dirty="0"/>
              <a:t> </a:t>
            </a:r>
            <a:r>
              <a:rPr lang="en-US" b="1" dirty="0" err="1"/>
              <a:t>thất</a:t>
            </a:r>
            <a:r>
              <a:rPr lang="en-US" b="1" dirty="0"/>
              <a:t> </a:t>
            </a:r>
            <a:r>
              <a:rPr lang="en-US" b="1" dirty="0" err="1"/>
              <a:t>thủ</a:t>
            </a:r>
            <a:r>
              <a:rPr lang="en-US" b="1" dirty="0"/>
              <a:t> </a:t>
            </a:r>
            <a:r>
              <a:rPr lang="en-US" b="1" dirty="0" err="1"/>
              <a:t>xứng</a:t>
            </a:r>
            <a:r>
              <a:rPr lang="en-US" b="1" dirty="0"/>
              <a:t> </a:t>
            </a:r>
            <a:r>
              <a:rPr lang="en-US" b="1" dirty="0" err="1"/>
              <a:t>đáng</a:t>
            </a:r>
            <a:r>
              <a:rPr lang="en-US" b="1" dirty="0"/>
              <a:t> </a:t>
            </a:r>
            <a:r>
              <a:rPr lang="en-US" b="1" dirty="0" err="1"/>
              <a:t>của</a:t>
            </a:r>
            <a:r>
              <a:rPr lang="en-US" b="1" dirty="0"/>
              <a:t> </a:t>
            </a:r>
            <a:r>
              <a:rPr lang="en-US" b="1" dirty="0" err="1"/>
              <a:t>Giê-ru-sa-lem</a:t>
            </a:r>
            <a:r>
              <a:rPr lang="en-US" b="1" dirty="0"/>
              <a:t>, </a:t>
            </a:r>
            <a:r>
              <a:rPr lang="en-US" b="1" dirty="0" err="1"/>
              <a:t>bảy</a:t>
            </a:r>
            <a:r>
              <a:rPr lang="en-US" b="1" dirty="0"/>
              <a:t> </a:t>
            </a:r>
            <a:r>
              <a:rPr lang="en-US" b="1" dirty="0" err="1"/>
              <a:t>mươi</a:t>
            </a:r>
            <a:r>
              <a:rPr lang="en-US" b="1" dirty="0"/>
              <a:t> </a:t>
            </a:r>
            <a:r>
              <a:rPr lang="en-US" b="1" dirty="0" err="1"/>
              <a:t>năm</a:t>
            </a:r>
            <a:r>
              <a:rPr lang="en-US" b="1" dirty="0"/>
              <a:t> </a:t>
            </a:r>
            <a:r>
              <a:rPr lang="en-US" b="1" dirty="0" err="1"/>
              <a:t>phu</a:t>
            </a:r>
            <a:r>
              <a:rPr lang="en-US" b="1" dirty="0"/>
              <a:t> </a:t>
            </a:r>
            <a:r>
              <a:rPr lang="en-US" b="1" dirty="0" err="1"/>
              <a:t>tù</a:t>
            </a:r>
            <a:r>
              <a:rPr lang="en-US" b="1" dirty="0"/>
              <a:t>, </a:t>
            </a:r>
            <a:r>
              <a:rPr lang="en-US" b="1" dirty="0" err="1"/>
              <a:t>sự</a:t>
            </a:r>
            <a:r>
              <a:rPr lang="en-US" b="1" dirty="0"/>
              <a:t> </a:t>
            </a:r>
            <a:r>
              <a:rPr lang="en-US" b="1" dirty="0" err="1"/>
              <a:t>đoán</a:t>
            </a:r>
            <a:r>
              <a:rPr lang="en-US" b="1" dirty="0"/>
              <a:t> </a:t>
            </a:r>
            <a:r>
              <a:rPr lang="en-US" b="1" dirty="0" err="1"/>
              <a:t>phạt</a:t>
            </a:r>
            <a:r>
              <a:rPr lang="en-US" b="1" dirty="0"/>
              <a:t> </a:t>
            </a:r>
            <a:r>
              <a:rPr lang="en-US" b="1" dirty="0" err="1"/>
              <a:t>dành</a:t>
            </a:r>
            <a:r>
              <a:rPr lang="en-US" b="1" dirty="0"/>
              <a:t> </a:t>
            </a:r>
            <a:r>
              <a:rPr lang="en-US" b="1" dirty="0" err="1"/>
              <a:t>cho</a:t>
            </a:r>
            <a:r>
              <a:rPr lang="en-US" b="1" dirty="0"/>
              <a:t> </a:t>
            </a:r>
            <a:r>
              <a:rPr lang="en-US" b="1" dirty="0" err="1"/>
              <a:t>dân</a:t>
            </a:r>
            <a:r>
              <a:rPr lang="en-US" b="1" dirty="0"/>
              <a:t> </a:t>
            </a:r>
            <a:r>
              <a:rPr lang="en-US" b="1" dirty="0" err="1"/>
              <a:t>ngoại</a:t>
            </a:r>
            <a:r>
              <a:rPr lang="en-US" b="1" dirty="0"/>
              <a:t>, </a:t>
            </a:r>
            <a:r>
              <a:rPr lang="en-US" b="1" dirty="0" err="1"/>
              <a:t>và</a:t>
            </a:r>
            <a:r>
              <a:rPr lang="en-US" b="1" dirty="0"/>
              <a:t> </a:t>
            </a:r>
            <a:r>
              <a:rPr lang="en-US" b="1" dirty="0" err="1"/>
              <a:t>sự</a:t>
            </a:r>
            <a:r>
              <a:rPr lang="en-US" b="1" dirty="0"/>
              <a:t> </a:t>
            </a:r>
            <a:r>
              <a:rPr lang="en-US" b="1" dirty="0" err="1"/>
              <a:t>phục</a:t>
            </a:r>
            <a:r>
              <a:rPr lang="en-US" b="1" dirty="0"/>
              <a:t> </a:t>
            </a:r>
            <a:r>
              <a:rPr lang="en-US" b="1" dirty="0" err="1"/>
              <a:t>hồi</a:t>
            </a:r>
            <a:r>
              <a:rPr lang="en-US" b="1" dirty="0"/>
              <a:t> </a:t>
            </a:r>
            <a:r>
              <a:rPr lang="en-US" b="1" dirty="0" err="1"/>
              <a:t>dưới</a:t>
            </a:r>
            <a:r>
              <a:rPr lang="en-US" b="1" dirty="0"/>
              <a:t> </a:t>
            </a:r>
            <a:r>
              <a:rPr lang="en-US" b="1" dirty="0" err="1"/>
              <a:t>giao</a:t>
            </a:r>
            <a:r>
              <a:rPr lang="en-US" b="1" dirty="0"/>
              <a:t> </a:t>
            </a:r>
            <a:r>
              <a:rPr lang="en-US" b="1" dirty="0" err="1"/>
              <a:t>ước</a:t>
            </a:r>
            <a:r>
              <a:rPr lang="en-US" b="1" dirty="0"/>
              <a:t> </a:t>
            </a:r>
            <a:r>
              <a:rPr lang="en-US" b="1" dirty="0" err="1"/>
              <a:t>mới</a:t>
            </a:r>
            <a:r>
              <a:rPr lang="en-US" b="1" dirty="0"/>
              <a:t>, </a:t>
            </a:r>
            <a:r>
              <a:rPr lang="en-US" b="1" dirty="0" err="1"/>
              <a:t>để</a:t>
            </a:r>
            <a:r>
              <a:rPr lang="en-US" b="1" dirty="0"/>
              <a:t> </a:t>
            </a:r>
            <a:r>
              <a:rPr lang="en-US" b="1" dirty="0" err="1"/>
              <a:t>đem</a:t>
            </a:r>
            <a:r>
              <a:rPr lang="en-US" b="1" dirty="0"/>
              <a:t> </a:t>
            </a:r>
            <a:r>
              <a:rPr lang="en-US" b="1" dirty="0" err="1"/>
              <a:t>hy</a:t>
            </a:r>
            <a:r>
              <a:rPr lang="en-US" b="1" dirty="0"/>
              <a:t> </a:t>
            </a:r>
            <a:r>
              <a:rPr lang="en-US" b="1" dirty="0" err="1"/>
              <a:t>vọng</a:t>
            </a:r>
            <a:r>
              <a:rPr lang="en-US" b="1" dirty="0"/>
              <a:t> </a:t>
            </a:r>
            <a:r>
              <a:rPr lang="en-US" b="1" dirty="0" err="1"/>
              <a:t>và</a:t>
            </a:r>
            <a:r>
              <a:rPr lang="en-US" b="1" dirty="0"/>
              <a:t> </a:t>
            </a:r>
            <a:r>
              <a:rPr lang="en-US" b="1" dirty="0" err="1"/>
              <a:t>cổ</a:t>
            </a:r>
            <a:r>
              <a:rPr lang="en-US" b="1" dirty="0"/>
              <a:t> </a:t>
            </a:r>
            <a:r>
              <a:rPr lang="en-US" b="1" dirty="0" err="1"/>
              <a:t>vũ</a:t>
            </a:r>
            <a:r>
              <a:rPr lang="en-US" b="1" dirty="0"/>
              <a:t> </a:t>
            </a:r>
            <a:r>
              <a:rPr lang="en-US" b="1" dirty="0" err="1"/>
              <a:t>Giu-đa</a:t>
            </a:r>
            <a:r>
              <a:rPr lang="en-US" b="1" dirty="0"/>
              <a:t> </a:t>
            </a:r>
            <a:r>
              <a:rPr lang="en-US" b="1" dirty="0" err="1"/>
              <a:t>chấp</a:t>
            </a:r>
            <a:r>
              <a:rPr lang="en-US" b="1" dirty="0"/>
              <a:t> </a:t>
            </a:r>
            <a:r>
              <a:rPr lang="en-US" b="1" dirty="0" err="1"/>
              <a:t>nhận</a:t>
            </a:r>
            <a:r>
              <a:rPr lang="en-US" b="1" dirty="0"/>
              <a:t> </a:t>
            </a:r>
            <a:r>
              <a:rPr lang="en-US" b="1" dirty="0" err="1"/>
              <a:t>kỷ</a:t>
            </a:r>
            <a:r>
              <a:rPr lang="en-US" b="1" dirty="0"/>
              <a:t> </a:t>
            </a:r>
            <a:r>
              <a:rPr lang="en-US" b="1" dirty="0" err="1"/>
              <a:t>luật</a:t>
            </a:r>
            <a:r>
              <a:rPr lang="en-US" b="1" dirty="0"/>
              <a:t> </a:t>
            </a:r>
            <a:r>
              <a:rPr lang="en-US" b="1" dirty="0" err="1"/>
              <a:t>không</a:t>
            </a:r>
            <a:r>
              <a:rPr lang="en-US" b="1" dirty="0"/>
              <a:t> </a:t>
            </a:r>
            <a:r>
              <a:rPr lang="en-US" b="1" dirty="0" err="1"/>
              <a:t>thể</a:t>
            </a:r>
            <a:r>
              <a:rPr lang="en-US" b="1" dirty="0"/>
              <a:t> </a:t>
            </a:r>
            <a:r>
              <a:rPr lang="en-US" b="1" dirty="0" err="1"/>
              <a:t>tránh</a:t>
            </a:r>
            <a:r>
              <a:rPr lang="en-US" b="1" dirty="0"/>
              <a:t> </a:t>
            </a:r>
            <a:r>
              <a:rPr lang="en-US" b="1" dirty="0" err="1"/>
              <a:t>khỏi</a:t>
            </a:r>
            <a:r>
              <a:rPr lang="en-US" b="1" dirty="0"/>
              <a:t> </a:t>
            </a:r>
            <a:r>
              <a:rPr lang="en-US" b="1" dirty="0" err="1"/>
              <a:t>của</a:t>
            </a:r>
            <a:r>
              <a:rPr lang="en-US" b="1" dirty="0"/>
              <a:t> </a:t>
            </a:r>
            <a:r>
              <a:rPr lang="en-US" b="1" dirty="0" err="1"/>
              <a:t>Đức</a:t>
            </a:r>
            <a:r>
              <a:rPr lang="en-US" b="1" dirty="0"/>
              <a:t> </a:t>
            </a:r>
            <a:r>
              <a:rPr lang="en-US" b="1" dirty="0" err="1"/>
              <a:t>Chúa</a:t>
            </a:r>
            <a:r>
              <a:rPr lang="en-US" b="1" dirty="0"/>
              <a:t> </a:t>
            </a:r>
            <a:r>
              <a:rPr lang="en-US" b="1" dirty="0" err="1"/>
              <a:t>Trời</a:t>
            </a:r>
            <a:r>
              <a:rPr lang="en-US" b="1" dirty="0"/>
              <a:t> </a:t>
            </a:r>
            <a:r>
              <a:rPr lang="en-US" b="1" dirty="0" err="1"/>
              <a:t>bằng</a:t>
            </a:r>
            <a:r>
              <a:rPr lang="en-US" b="1" dirty="0"/>
              <a:t> </a:t>
            </a:r>
            <a:r>
              <a:rPr lang="en-US" b="1" dirty="0" err="1"/>
              <a:t>cách</a:t>
            </a:r>
            <a:r>
              <a:rPr lang="en-US" b="1" dirty="0"/>
              <a:t> </a:t>
            </a:r>
            <a:r>
              <a:rPr lang="en-US" b="1" dirty="0" err="1"/>
              <a:t>hàng</a:t>
            </a:r>
            <a:r>
              <a:rPr lang="en-US" b="1" dirty="0"/>
              <a:t> </a:t>
            </a:r>
            <a:r>
              <a:rPr lang="en-US" b="1" dirty="0" err="1"/>
              <a:t>phục</a:t>
            </a:r>
            <a:r>
              <a:rPr lang="en-US" b="1" dirty="0"/>
              <a:t> Ba-by-</a:t>
            </a:r>
            <a:r>
              <a:rPr lang="en-US" b="1" dirty="0" err="1"/>
              <a:t>lôn</a:t>
            </a:r>
            <a:r>
              <a:rPr lang="en-US" b="1" dirty="0"/>
              <a:t>.</a:t>
            </a:r>
            <a:endParaRPr lang="en-US" sz="200" b="1" dirty="0"/>
          </a:p>
          <a:p>
            <a:pPr eaLnBrk="1" hangingPunct="1">
              <a:spcBef>
                <a:spcPct val="20000"/>
              </a:spcBef>
              <a:buClr>
                <a:schemeClr val="accent1"/>
              </a:buClr>
              <a:buSzPct val="85000"/>
            </a:pPr>
            <a:endParaRPr lang="en-US" sz="200" b="1" dirty="0"/>
          </a:p>
          <a:p>
            <a:pPr eaLnBrk="1" hangingPunct="1">
              <a:spcBef>
                <a:spcPct val="20000"/>
              </a:spcBef>
              <a:buClr>
                <a:schemeClr val="accent1"/>
              </a:buClr>
              <a:buSzPct val="85000"/>
            </a:pPr>
            <a:endParaRPr lang="en-US" sz="800" b="1" dirty="0"/>
          </a:p>
          <a:p>
            <a:pPr eaLnBrk="1" hangingPunct="1">
              <a:spcBef>
                <a:spcPct val="20000"/>
              </a:spcBef>
              <a:buClr>
                <a:schemeClr val="accent1"/>
              </a:buClr>
              <a:buSzPct val="85000"/>
            </a:pPr>
            <a:r>
              <a:rPr lang="en-US" b="1" u="sng" dirty="0" err="1">
                <a:solidFill>
                  <a:schemeClr val="accent1"/>
                </a:solidFill>
              </a:rPr>
              <a:t>Từ</a:t>
            </a:r>
            <a:r>
              <a:rPr lang="en-US" b="1" u="sng" dirty="0">
                <a:solidFill>
                  <a:schemeClr val="accent1"/>
                </a:solidFill>
              </a:rPr>
              <a:t> </a:t>
            </a:r>
            <a:r>
              <a:rPr lang="en-US" b="1" u="sng" dirty="0" err="1">
                <a:solidFill>
                  <a:schemeClr val="accent1"/>
                </a:solidFill>
              </a:rPr>
              <a:t>khóa</a:t>
            </a:r>
            <a:endParaRPr lang="en-US" b="1" u="sng" dirty="0">
              <a:solidFill>
                <a:schemeClr val="accent1"/>
              </a:solidFill>
            </a:endParaRPr>
          </a:p>
          <a:p>
            <a:pPr eaLnBrk="1" hangingPunct="1">
              <a:spcBef>
                <a:spcPct val="20000"/>
              </a:spcBef>
              <a:buClr>
                <a:schemeClr val="accent1"/>
              </a:buClr>
              <a:buSzPct val="85000"/>
            </a:pPr>
            <a:r>
              <a:rPr lang="en-US" b="1" dirty="0"/>
              <a:t>       KHÔNG THỂ TRÁNH ĐƯỢC</a:t>
            </a:r>
            <a:endParaRPr lang="en-US" sz="500" b="1" dirty="0"/>
          </a:p>
          <a:p>
            <a:pPr eaLnBrk="1" hangingPunct="1">
              <a:spcBef>
                <a:spcPct val="20000"/>
              </a:spcBef>
              <a:buClr>
                <a:schemeClr val="accent1"/>
              </a:buClr>
              <a:buSzPct val="85000"/>
            </a:pPr>
            <a:endParaRPr lang="en-US" sz="500" b="1" dirty="0"/>
          </a:p>
          <a:p>
            <a:pPr eaLnBrk="1" hangingPunct="1">
              <a:spcBef>
                <a:spcPct val="20000"/>
              </a:spcBef>
              <a:buClr>
                <a:schemeClr val="accent1"/>
              </a:buClr>
              <a:buSzPct val="85000"/>
            </a:pPr>
            <a:r>
              <a:rPr lang="en-US" b="1" u="sng" dirty="0" err="1">
                <a:solidFill>
                  <a:schemeClr val="accent1"/>
                </a:solidFill>
              </a:rPr>
              <a:t>Câu</a:t>
            </a:r>
            <a:r>
              <a:rPr lang="en-US" b="1" u="sng" dirty="0">
                <a:solidFill>
                  <a:schemeClr val="accent1"/>
                </a:solidFill>
              </a:rPr>
              <a:t> </a:t>
            </a:r>
            <a:r>
              <a:rPr lang="en-US" b="1" u="sng" dirty="0" err="1">
                <a:solidFill>
                  <a:schemeClr val="accent1"/>
                </a:solidFill>
              </a:rPr>
              <a:t>căn</a:t>
            </a:r>
            <a:r>
              <a:rPr lang="en-US" b="1" u="sng" dirty="0">
                <a:solidFill>
                  <a:schemeClr val="accent1"/>
                </a:solidFill>
              </a:rPr>
              <a:t> </a:t>
            </a:r>
            <a:r>
              <a:rPr lang="en-US" b="1" u="sng" dirty="0" err="1">
                <a:solidFill>
                  <a:schemeClr val="accent1"/>
                </a:solidFill>
              </a:rPr>
              <a:t>bản</a:t>
            </a:r>
            <a:endParaRPr lang="en-US" b="1" u="sng" dirty="0">
              <a:solidFill>
                <a:schemeClr val="accent1"/>
              </a:solidFill>
            </a:endParaRPr>
          </a:p>
          <a:p>
            <a:pPr eaLnBrk="1" hangingPunct="1">
              <a:spcBef>
                <a:spcPct val="20000"/>
              </a:spcBef>
              <a:buClr>
                <a:schemeClr val="accent1"/>
              </a:buClr>
              <a:buSzPct val="85000"/>
            </a:pPr>
            <a:r>
              <a:rPr lang="en-US" b="1" dirty="0"/>
              <a:t>	</a:t>
            </a:r>
            <a:r>
              <a:rPr lang="ja-JP" altLang="en-US" b="1" dirty="0"/>
              <a:t>“</a:t>
            </a:r>
            <a:r>
              <a:rPr lang="en-US" b="1" dirty="0"/>
              <a:t>… </a:t>
            </a:r>
            <a:r>
              <a:rPr lang="en-US" b="1" dirty="0" err="1"/>
              <a:t>Vì</a:t>
            </a:r>
            <a:r>
              <a:rPr lang="en-US" b="1" dirty="0"/>
              <a:t> </a:t>
            </a:r>
            <a:r>
              <a:rPr lang="en-US" b="1" dirty="0" err="1"/>
              <a:t>Giê-hô-va</a:t>
            </a:r>
            <a:r>
              <a:rPr lang="en-US" b="1" dirty="0"/>
              <a:t> </a:t>
            </a:r>
            <a:r>
              <a:rPr lang="en-US" b="1" dirty="0" err="1"/>
              <a:t>Đức</a:t>
            </a:r>
            <a:r>
              <a:rPr lang="en-US" b="1" dirty="0"/>
              <a:t> </a:t>
            </a:r>
            <a:r>
              <a:rPr lang="en-US" b="1" dirty="0" err="1"/>
              <a:t>Chúa</a:t>
            </a:r>
            <a:r>
              <a:rPr lang="en-US" b="1" dirty="0"/>
              <a:t> </a:t>
            </a:r>
            <a:r>
              <a:rPr lang="en-US" b="1" dirty="0" err="1"/>
              <a:t>Trời</a:t>
            </a:r>
            <a:r>
              <a:rPr lang="en-US" b="1" dirty="0"/>
              <a:t> </a:t>
            </a:r>
            <a:r>
              <a:rPr lang="en-US" b="1" dirty="0" err="1"/>
              <a:t>chúng</a:t>
            </a:r>
            <a:r>
              <a:rPr lang="en-US" b="1" dirty="0"/>
              <a:t> ta </a:t>
            </a:r>
            <a:r>
              <a:rPr lang="en-US" b="1" dirty="0" err="1"/>
              <a:t>đã</a:t>
            </a:r>
            <a:r>
              <a:rPr lang="en-US" b="1" dirty="0"/>
              <a:t> </a:t>
            </a:r>
            <a:r>
              <a:rPr lang="en-US" b="1" dirty="0" err="1"/>
              <a:t>khiến</a:t>
            </a:r>
            <a:r>
              <a:rPr lang="en-US" b="1" dirty="0"/>
              <a:t> </a:t>
            </a:r>
            <a:r>
              <a:rPr lang="en-US" b="1" dirty="0" err="1"/>
              <a:t>chúng</a:t>
            </a:r>
            <a:r>
              <a:rPr lang="en-US" b="1" dirty="0"/>
              <a:t> ta </a:t>
            </a:r>
            <a:r>
              <a:rPr lang="en-US" b="1" dirty="0" err="1"/>
              <a:t>nín</a:t>
            </a:r>
            <a:r>
              <a:rPr lang="en-US" b="1" dirty="0"/>
              <a:t> </a:t>
            </a:r>
            <a:r>
              <a:rPr lang="en-US" b="1" dirty="0" err="1"/>
              <a:t>lặng</a:t>
            </a:r>
            <a:r>
              <a:rPr lang="en-US" b="1" dirty="0"/>
              <a:t>, </a:t>
            </a:r>
            <a:r>
              <a:rPr lang="en-US" b="1" dirty="0" err="1"/>
              <a:t>Ngài</a:t>
            </a:r>
            <a:r>
              <a:rPr lang="en-US" b="1" dirty="0"/>
              <a:t> </a:t>
            </a:r>
            <a:r>
              <a:rPr lang="en-US" b="1" dirty="0" err="1"/>
              <a:t>cho</a:t>
            </a:r>
            <a:r>
              <a:rPr lang="en-US" b="1" dirty="0"/>
              <a:t> </a:t>
            </a:r>
            <a:r>
              <a:rPr lang="en-US" b="1" dirty="0" err="1"/>
              <a:t>chúng</a:t>
            </a:r>
            <a:r>
              <a:rPr lang="en-US" b="1" dirty="0"/>
              <a:t> ta </a:t>
            </a:r>
            <a:r>
              <a:rPr lang="en-US" b="1" dirty="0" err="1"/>
              <a:t>uống</a:t>
            </a:r>
            <a:r>
              <a:rPr lang="en-US" b="1" dirty="0"/>
              <a:t> </a:t>
            </a:r>
            <a:r>
              <a:rPr lang="en-US" b="1" dirty="0" err="1"/>
              <a:t>mật</a:t>
            </a:r>
            <a:r>
              <a:rPr lang="en-US" b="1" dirty="0"/>
              <a:t> </a:t>
            </a:r>
            <a:r>
              <a:rPr lang="en-US" b="1" dirty="0" err="1"/>
              <a:t>đắng</a:t>
            </a:r>
            <a:r>
              <a:rPr lang="en-US" b="1" dirty="0"/>
              <a:t>, </a:t>
            </a:r>
            <a:r>
              <a:rPr lang="en-US" b="1" dirty="0" err="1"/>
              <a:t>vì</a:t>
            </a:r>
            <a:r>
              <a:rPr lang="en-US" b="1" dirty="0"/>
              <a:t> </a:t>
            </a:r>
            <a:r>
              <a:rPr lang="en-US" b="1" dirty="0" err="1"/>
              <a:t>chúng</a:t>
            </a:r>
            <a:r>
              <a:rPr lang="en-US" b="1" dirty="0"/>
              <a:t> ta </a:t>
            </a:r>
            <a:r>
              <a:rPr lang="en-US" b="1" dirty="0" err="1"/>
              <a:t>đã</a:t>
            </a:r>
            <a:r>
              <a:rPr lang="en-US" b="1" dirty="0"/>
              <a:t> </a:t>
            </a:r>
            <a:r>
              <a:rPr lang="en-US" b="1" dirty="0" err="1"/>
              <a:t>phạm</a:t>
            </a:r>
            <a:r>
              <a:rPr lang="en-US" b="1" dirty="0"/>
              <a:t> </a:t>
            </a:r>
            <a:r>
              <a:rPr lang="en-US" b="1" dirty="0" err="1"/>
              <a:t>tội</a:t>
            </a:r>
            <a:r>
              <a:rPr lang="en-US" b="1" dirty="0"/>
              <a:t> </a:t>
            </a:r>
            <a:r>
              <a:rPr lang="en-US" b="1" dirty="0" err="1"/>
              <a:t>nghịch</a:t>
            </a:r>
            <a:r>
              <a:rPr lang="en-US" b="1" dirty="0"/>
              <a:t> </a:t>
            </a:r>
            <a:r>
              <a:rPr lang="en-US" b="1" dirty="0" err="1"/>
              <a:t>cùng</a:t>
            </a:r>
            <a:r>
              <a:rPr lang="en-US" b="1" dirty="0"/>
              <a:t> </a:t>
            </a:r>
            <a:r>
              <a:rPr lang="en-US" b="1" dirty="0" err="1"/>
              <a:t>Ngài</a:t>
            </a:r>
            <a:r>
              <a:rPr lang="ja-JP" altLang="en-US" b="1" dirty="0"/>
              <a:t>”</a:t>
            </a:r>
            <a:r>
              <a:rPr lang="en-US" b="1" dirty="0"/>
              <a:t>  (</a:t>
            </a:r>
            <a:r>
              <a:rPr lang="en-US" b="1" dirty="0" err="1"/>
              <a:t>Giê</a:t>
            </a:r>
            <a:r>
              <a:rPr lang="en-US" b="1" dirty="0"/>
              <a:t> 8:14b)</a:t>
            </a:r>
            <a:endParaRPr lang="en-US" sz="3200" b="1" dirty="0"/>
          </a:p>
        </p:txBody>
      </p:sp>
      <p:sp>
        <p:nvSpPr>
          <p:cNvPr id="52227" name="Title 2"/>
          <p:cNvSpPr>
            <a:spLocks noGrp="1"/>
          </p:cNvSpPr>
          <p:nvPr>
            <p:ph type="title"/>
          </p:nvPr>
        </p:nvSpPr>
        <p:spPr/>
        <p:txBody>
          <a:bodyPr/>
          <a:lstStyle/>
          <a:p>
            <a:r>
              <a:rPr lang="en-US" sz="4400">
                <a:solidFill>
                  <a:schemeClr val="tx1"/>
                </a:solidFill>
                <a:latin typeface="Arial" charset="0"/>
                <a:ea typeface="ＭＳ Ｐゴシック" charset="0"/>
                <a:cs typeface="Arial" charset="0"/>
              </a:rPr>
              <a:t>Những sự kiện chính</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05200"/>
            <a:ext cx="187801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4"/>
          <p:cNvSpPr txBox="1">
            <a:spLocks noChangeArrowheads="1"/>
          </p:cNvSpPr>
          <p:nvPr/>
        </p:nvSpPr>
        <p:spPr bwMode="auto">
          <a:xfrm>
            <a:off x="8229600" y="2016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474</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Cấu trúc hợp lý không theo niên đại</a:t>
            </a:r>
          </a:p>
        </p:txBody>
      </p:sp>
      <p:pic>
        <p:nvPicPr>
          <p:cNvPr id="501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8431213" y="0"/>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477</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4"/>
          <p:cNvSpPr>
            <a:spLocks noGrp="1" noChangeArrowheads="1"/>
          </p:cNvSpPr>
          <p:nvPr>
            <p:ph type="title" idx="4294967295"/>
          </p:nvPr>
        </p:nvSpPr>
        <p:spPr>
          <a:xfrm>
            <a:off x="301625" y="228600"/>
            <a:ext cx="8613775" cy="914400"/>
          </a:xfrm>
          <a:solidFill>
            <a:srgbClr val="3366FF"/>
          </a:solidFill>
        </p:spPr>
        <p:txBody>
          <a:bodyPr/>
          <a:lstStyle/>
          <a:p>
            <a:pPr eaLnBrk="1" hangingPunct="1"/>
            <a:r>
              <a:rPr lang="en-US" b="1">
                <a:solidFill>
                  <a:schemeClr val="bg1"/>
                </a:solidFill>
                <a:latin typeface="Arial" charset="0"/>
                <a:ea typeface="ＭＳ Ｐゴシック" charset="0"/>
                <a:cs typeface="Arial" charset="0"/>
              </a:rPr>
              <a:t>Những đặc điểm độc đáo</a:t>
            </a:r>
            <a:endParaRPr lang="en-US">
              <a:solidFill>
                <a:schemeClr val="bg1"/>
              </a:solidFill>
              <a:latin typeface="Arial" charset="0"/>
              <a:ea typeface="ＭＳ Ｐゴシック"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a:defRPr/>
            </a:pPr>
            <a:endParaRPr lang="en-US" sz="4400" b="1">
              <a:effectLst>
                <a:outerShdw blurRad="38100" dist="38100" dir="2700000" algn="tl">
                  <a:srgbClr val="000000"/>
                </a:outerShdw>
              </a:effectLst>
              <a:latin typeface="Arial" pitchFamily="24" charset="0"/>
              <a:ea typeface="+mn-e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ct val="20000"/>
              </a:spcBef>
              <a:buClr>
                <a:schemeClr val="accent2"/>
              </a:buClr>
              <a:buSzPct val="80000"/>
              <a:buFont typeface="Times" charset="0"/>
              <a:buAutoNum type="alphaUcPeriod"/>
            </a:pPr>
            <a:r>
              <a:rPr lang="en-US" sz="3200" b="1"/>
              <a:t>Các hành động mang tính biểu tượng</a:t>
            </a:r>
          </a:p>
          <a:p>
            <a:pPr marL="457200" indent="-457200">
              <a:spcBef>
                <a:spcPct val="20000"/>
              </a:spcBef>
              <a:buClr>
                <a:schemeClr val="accent2"/>
              </a:buClr>
              <a:buSzPct val="80000"/>
              <a:buFont typeface="Times" charset="0"/>
              <a:buAutoNum type="alphaUcPeriod"/>
            </a:pPr>
            <a:r>
              <a:rPr lang="en-US" sz="3200" b="1"/>
              <a:t>Các tài liệu văn chương</a:t>
            </a:r>
          </a:p>
          <a:p>
            <a:pPr marL="457200" indent="-457200">
              <a:spcBef>
                <a:spcPct val="20000"/>
              </a:spcBef>
              <a:buClr>
                <a:schemeClr val="accent2"/>
              </a:buClr>
              <a:buSzPct val="80000"/>
              <a:buFont typeface="Times" charset="0"/>
              <a:buAutoNum type="alphaUcPeriod"/>
            </a:pPr>
            <a:r>
              <a:rPr lang="en-US" sz="3200" b="1"/>
              <a:t>MT đối ngược LXX</a:t>
            </a:r>
          </a:p>
          <a:p>
            <a:pPr marL="457200" indent="-457200">
              <a:spcBef>
                <a:spcPct val="20000"/>
              </a:spcBef>
              <a:buClr>
                <a:schemeClr val="accent2"/>
              </a:buClr>
              <a:buSzPct val="80000"/>
              <a:buFont typeface="Times" charset="0"/>
              <a:buAutoNum type="alphaUcPeriod"/>
            </a:pPr>
            <a:r>
              <a:rPr lang="en-US" sz="3200" b="1"/>
              <a:t>Giao ước Mới</a:t>
            </a:r>
          </a:p>
          <a:p>
            <a:pPr marL="457200" indent="-457200">
              <a:spcBef>
                <a:spcPct val="20000"/>
              </a:spcBef>
              <a:buClr>
                <a:schemeClr val="accent2"/>
              </a:buClr>
              <a:buSzPct val="80000"/>
              <a:buFont typeface="Times" charset="0"/>
              <a:buAutoNum type="alphaUcPeriod"/>
            </a:pPr>
            <a:r>
              <a:rPr lang="en-US" sz="3200" b="1"/>
              <a:t>Sự sắp xếp hợp lý</a:t>
            </a:r>
          </a:p>
          <a:p>
            <a:pPr marL="457200" indent="-457200">
              <a:spcBef>
                <a:spcPct val="20000"/>
              </a:spcBef>
              <a:buClr>
                <a:schemeClr val="accent2"/>
              </a:buClr>
              <a:buSzPct val="80000"/>
              <a:buFont typeface="Times" charset="0"/>
              <a:buAutoNum type="alphaUcPeriod"/>
            </a:pPr>
            <a:r>
              <a:rPr lang="en-US" sz="3200" b="1"/>
              <a:t>Lời tiên tri về 70-năm</a:t>
            </a:r>
          </a:p>
          <a:p>
            <a:pPr marL="457200" indent="-457200">
              <a:spcBef>
                <a:spcPct val="20000"/>
              </a:spcBef>
              <a:buClr>
                <a:schemeClr val="accent2"/>
              </a:buClr>
              <a:buSzPct val="80000"/>
              <a:buFont typeface="Times" charset="0"/>
              <a:buAutoNum type="alphaUcPeriod"/>
            </a:pPr>
            <a:r>
              <a:rPr lang="en-US" sz="3200" b="1"/>
              <a:t>Ghi lại hai lần sự thất thủ của GRSL</a:t>
            </a:r>
          </a:p>
          <a:p>
            <a:pPr marL="457200" indent="-457200">
              <a:spcBef>
                <a:spcPct val="20000"/>
              </a:spcBef>
              <a:buClr>
                <a:schemeClr val="accent2"/>
              </a:buClr>
              <a:buSzPct val="80000"/>
              <a:buFont typeface="Times" charset="0"/>
              <a:buAutoNum type="alphaUcPeriod"/>
            </a:pPr>
            <a:r>
              <a:rPr lang="en-US" sz="3200" b="1"/>
              <a:t>Sống trải qua sự thất thủ của GRSL</a:t>
            </a:r>
          </a:p>
        </p:txBody>
      </p:sp>
      <p:sp>
        <p:nvSpPr>
          <p:cNvPr id="53253"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276"/>
                                        </p:tgtEl>
                                        <p:attrNameLst>
                                          <p:attrName>style.visibility</p:attrName>
                                        </p:attrNameLst>
                                      </p:cBhvr>
                                      <p:to>
                                        <p:strVal val="visible"/>
                                      </p:to>
                                    </p:set>
                                    <p:animEffect transition="in" filter="dissolve">
                                      <p:cBhvr>
                                        <p:cTn id="13"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utoUpdateAnimBg="0"/>
      <p:bldP spid="1127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800" y="228600"/>
            <a:ext cx="8610600" cy="914400"/>
          </a:xfrm>
          <a:solidFill>
            <a:srgbClr val="3366FF"/>
          </a:solidFill>
        </p:spPr>
        <p:txBody>
          <a:bodyPr/>
          <a:lstStyle/>
          <a:p>
            <a:pPr eaLnBrk="1" hangingPunct="1"/>
            <a:r>
              <a:rPr lang="en-US" b="1">
                <a:solidFill>
                  <a:schemeClr val="bg1"/>
                </a:solidFill>
                <a:latin typeface="Arial" charset="0"/>
                <a:ea typeface="ＭＳ Ｐゴシック" charset="0"/>
                <a:cs typeface="Arial" charset="0"/>
              </a:rPr>
              <a:t>Những đặc điểm độc đáo</a:t>
            </a:r>
          </a:p>
        </p:txBody>
      </p:sp>
      <p:sp>
        <p:nvSpPr>
          <p:cNvPr id="12293" name="Rectangle 5"/>
          <p:cNvSpPr>
            <a:spLocks noChangeArrowheads="1"/>
          </p:cNvSpPr>
          <p:nvPr/>
        </p:nvSpPr>
        <p:spPr bwMode="auto">
          <a:xfrm>
            <a:off x="304800" y="13716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90000"/>
              </a:lnSpc>
              <a:spcBef>
                <a:spcPct val="20000"/>
              </a:spcBef>
              <a:buClr>
                <a:schemeClr val="accent2"/>
              </a:buClr>
              <a:buSzPct val="80000"/>
              <a:buFont typeface="Arial" charset="0"/>
              <a:buAutoNum type="alphaUcPeriod" startAt="9"/>
            </a:pPr>
            <a:r>
              <a:rPr lang="en-US" sz="3200" b="1"/>
              <a:t>Sách daaài nhất trong Kinh Thánh </a:t>
            </a:r>
          </a:p>
          <a:p>
            <a:pPr marL="609600" indent="-609600">
              <a:lnSpc>
                <a:spcPct val="90000"/>
              </a:lnSpc>
              <a:spcBef>
                <a:spcPct val="20000"/>
              </a:spcBef>
              <a:buClr>
                <a:schemeClr val="accent2"/>
              </a:buClr>
              <a:buSzPct val="80000"/>
              <a:buFont typeface="Arial" charset="0"/>
              <a:buAutoNum type="alphaUcPeriod" startAt="9"/>
            </a:pPr>
            <a:r>
              <a:rPr lang="en-US" sz="3200" b="1"/>
              <a:t>Trích dẫn dài nhất trong Tân Ước</a:t>
            </a:r>
          </a:p>
          <a:p>
            <a:pPr marL="609600" indent="-609600">
              <a:lnSpc>
                <a:spcPct val="90000"/>
              </a:lnSpc>
              <a:spcBef>
                <a:spcPct val="20000"/>
              </a:spcBef>
              <a:buClr>
                <a:schemeClr val="accent2"/>
              </a:buClr>
              <a:buSzPct val="80000"/>
              <a:buFont typeface="Arial" charset="0"/>
              <a:buAutoNum type="alphaUcPeriod" startAt="9"/>
            </a:pPr>
            <a:r>
              <a:rPr lang="en-US" sz="3200" b="1"/>
              <a:t>Không thể tránh được</a:t>
            </a:r>
          </a:p>
          <a:p>
            <a:pPr marL="609600" indent="-609600">
              <a:lnSpc>
                <a:spcPct val="90000"/>
              </a:lnSpc>
              <a:spcBef>
                <a:spcPct val="20000"/>
              </a:spcBef>
              <a:buClr>
                <a:schemeClr val="accent2"/>
              </a:buClr>
              <a:buSzPct val="80000"/>
              <a:buFont typeface="Arial" charset="0"/>
              <a:buAutoNum type="alphaUcPeriod" startAt="9"/>
            </a:pPr>
            <a:r>
              <a:rPr lang="en-US" sz="3200" b="1"/>
              <a:t>28 sự ứng nghiệm sách Phục Truyền</a:t>
            </a:r>
          </a:p>
          <a:p>
            <a:pPr marL="609600" indent="-609600">
              <a:lnSpc>
                <a:spcPct val="90000"/>
              </a:lnSpc>
              <a:spcBef>
                <a:spcPct val="20000"/>
              </a:spcBef>
              <a:buClr>
                <a:schemeClr val="accent2"/>
              </a:buClr>
              <a:buSzPct val="80000"/>
              <a:buFont typeface="Arial" charset="0"/>
              <a:buAutoNum type="alphaUcPeriod" startAt="9"/>
            </a:pPr>
            <a:r>
              <a:rPr lang="en-US" sz="3200" b="1"/>
              <a:t>Đọc cho Ba-rúc chép</a:t>
            </a:r>
          </a:p>
          <a:p>
            <a:pPr marL="609600" indent="-609600">
              <a:lnSpc>
                <a:spcPct val="90000"/>
              </a:lnSpc>
              <a:spcBef>
                <a:spcPct val="20000"/>
              </a:spcBef>
              <a:buClr>
                <a:schemeClr val="accent2"/>
              </a:buClr>
              <a:buSzPct val="80000"/>
              <a:buFont typeface="Arial" charset="0"/>
              <a:buAutoNum type="alphaUcPeriod" startAt="9"/>
            </a:pPr>
            <a:r>
              <a:rPr lang="en-US" sz="3200" b="1"/>
              <a:t>Tự truyện</a:t>
            </a:r>
          </a:p>
          <a:p>
            <a:pPr marL="609600" indent="-609600">
              <a:lnSpc>
                <a:spcPct val="90000"/>
              </a:lnSpc>
              <a:spcBef>
                <a:spcPct val="20000"/>
              </a:spcBef>
              <a:buClr>
                <a:schemeClr val="accent2"/>
              </a:buClr>
              <a:buSzPct val="80000"/>
              <a:buFont typeface="Arial" charset="0"/>
              <a:buAutoNum type="alphaUcPeriod" startAt="9"/>
            </a:pPr>
            <a:r>
              <a:rPr lang="en-US" sz="3200" b="1"/>
              <a:t>Mat 27:9 trích Giê 19:1-13 (hoặc có lẽ Giê. 18:2-12 hoặc 32:6-9) cùng với Xa 11:12-13 nhưng quy cho vị tiên tri nổi tiếng hơn là Giê-rê-mi</a:t>
            </a:r>
          </a:p>
        </p:txBody>
      </p:sp>
      <p:sp>
        <p:nvSpPr>
          <p:cNvPr id="54276"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dissolve">
                                      <p:cBhvr>
                                        <p:cTn id="17" dur="500"/>
                                        <p:tgtEl>
                                          <p:spTgt spid="122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3" end="3"/>
                                            </p:txEl>
                                          </p:spTgt>
                                        </p:tgtEl>
                                        <p:attrNameLst>
                                          <p:attrName>style.visibility</p:attrName>
                                        </p:attrNameLst>
                                      </p:cBhvr>
                                      <p:to>
                                        <p:strVal val="visible"/>
                                      </p:to>
                                    </p:set>
                                    <p:animEffect transition="in" filter="dissolve">
                                      <p:cBhvr>
                                        <p:cTn id="22" dur="500"/>
                                        <p:tgtEl>
                                          <p:spTgt spid="122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3">
                                            <p:txEl>
                                              <p:pRg st="4" end="4"/>
                                            </p:txEl>
                                          </p:spTgt>
                                        </p:tgtEl>
                                        <p:attrNameLst>
                                          <p:attrName>style.visibility</p:attrName>
                                        </p:attrNameLst>
                                      </p:cBhvr>
                                      <p:to>
                                        <p:strVal val="visible"/>
                                      </p:to>
                                    </p:set>
                                    <p:animEffect transition="in" filter="dissolve">
                                      <p:cBhvr>
                                        <p:cTn id="27" dur="500"/>
                                        <p:tgtEl>
                                          <p:spTgt spid="1229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3">
                                            <p:txEl>
                                              <p:pRg st="5" end="5"/>
                                            </p:txEl>
                                          </p:spTgt>
                                        </p:tgtEl>
                                        <p:attrNameLst>
                                          <p:attrName>style.visibility</p:attrName>
                                        </p:attrNameLst>
                                      </p:cBhvr>
                                      <p:to>
                                        <p:strVal val="visible"/>
                                      </p:to>
                                    </p:set>
                                    <p:animEffect transition="in" filter="dissolve">
                                      <p:cBhvr>
                                        <p:cTn id="32" dur="500"/>
                                        <p:tgtEl>
                                          <p:spTgt spid="1229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93">
                                            <p:txEl>
                                              <p:pRg st="6" end="6"/>
                                            </p:txEl>
                                          </p:spTgt>
                                        </p:tgtEl>
                                        <p:attrNameLst>
                                          <p:attrName>style.visibility</p:attrName>
                                        </p:attrNameLst>
                                      </p:cBhvr>
                                      <p:to>
                                        <p:strVal val="visible"/>
                                      </p:to>
                                    </p:set>
                                    <p:animEffect transition="in" filter="dissolve">
                                      <p:cBhvr>
                                        <p:cTn id="37" dur="500"/>
                                        <p:tgtEl>
                                          <p:spTgt spid="122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4000" b="1">
                <a:solidFill>
                  <a:schemeClr val="tx1"/>
                </a:solidFill>
                <a:latin typeface="Arial" charset="0"/>
                <a:ea typeface="ＭＳ Ｐゴシック" charset="0"/>
                <a:cs typeface="Arial" charset="0"/>
              </a:rPr>
              <a:t>Tóm tắt ba điểm</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614488"/>
            <a:ext cx="18954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0" y="3573016"/>
            <a:ext cx="9144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39750" indent="-360363">
              <a:lnSpc>
                <a:spcPct val="150000"/>
              </a:lnSpc>
              <a:buFont typeface="Arial" charset="0"/>
              <a:buChar char="•"/>
            </a:pPr>
            <a:r>
              <a:rPr lang="en-US" sz="2000" b="1" dirty="0" err="1"/>
              <a:t>Các</a:t>
            </a:r>
            <a:r>
              <a:rPr lang="en-US" sz="2000" b="1" dirty="0"/>
              <a:t> </a:t>
            </a:r>
            <a:r>
              <a:rPr lang="en-US" sz="2000" b="1" dirty="0" err="1"/>
              <a:t>thể</a:t>
            </a:r>
            <a:r>
              <a:rPr lang="en-US" sz="2000" b="1" dirty="0"/>
              <a:t> </a:t>
            </a:r>
            <a:r>
              <a:rPr lang="en-US" sz="2000" b="1" dirty="0" err="1"/>
              <a:t>loại</a:t>
            </a:r>
            <a:r>
              <a:rPr lang="en-US" sz="2000" b="1" dirty="0"/>
              <a:t> </a:t>
            </a:r>
            <a:r>
              <a:rPr lang="en-US" sz="2000" b="1" dirty="0" err="1"/>
              <a:t>khác</a:t>
            </a:r>
            <a:r>
              <a:rPr lang="en-US" sz="2000" b="1" dirty="0"/>
              <a:t> </a:t>
            </a:r>
            <a:r>
              <a:rPr lang="en-US" sz="2000" b="1" dirty="0" err="1"/>
              <a:t>nhau</a:t>
            </a:r>
            <a:r>
              <a:rPr lang="en-US" sz="2000" b="1" dirty="0"/>
              <a:t> </a:t>
            </a:r>
            <a:r>
              <a:rPr lang="en-US" sz="2000" b="1" dirty="0" err="1"/>
              <a:t>về</a:t>
            </a:r>
            <a:r>
              <a:rPr lang="en-US" sz="2000" b="1" dirty="0"/>
              <a:t> </a:t>
            </a:r>
            <a:r>
              <a:rPr lang="en-US" sz="2000" b="1" u="sng" dirty="0" err="1"/>
              <a:t>tài</a:t>
            </a:r>
            <a:r>
              <a:rPr lang="en-US" sz="2000" b="1" u="sng" dirty="0"/>
              <a:t> </a:t>
            </a:r>
            <a:r>
              <a:rPr lang="en-US" sz="2000" b="1" u="sng" dirty="0" err="1"/>
              <a:t>liệu</a:t>
            </a:r>
            <a:r>
              <a:rPr lang="en-US" sz="2000" b="1" u="sng" dirty="0"/>
              <a:t> </a:t>
            </a:r>
            <a:r>
              <a:rPr lang="en-US" sz="2000" b="1" u="sng" dirty="0" err="1"/>
              <a:t>văn</a:t>
            </a:r>
            <a:r>
              <a:rPr lang="en-US" sz="2000" b="1" u="sng" dirty="0"/>
              <a:t> </a:t>
            </a:r>
            <a:r>
              <a:rPr lang="en-US" sz="2000" b="1" u="sng" dirty="0" err="1"/>
              <a:t>chương</a:t>
            </a:r>
            <a:r>
              <a:rPr lang="en-US" sz="2000" b="1" u="sng" dirty="0"/>
              <a:t> </a:t>
            </a:r>
            <a:r>
              <a:rPr lang="en-US" sz="2000" b="1" dirty="0"/>
              <a:t>— </a:t>
            </a:r>
            <a:r>
              <a:rPr lang="en-US" sz="2000" b="1" dirty="0" err="1"/>
              <a:t>như</a:t>
            </a:r>
            <a:r>
              <a:rPr lang="en-US" sz="2000" b="1" dirty="0"/>
              <a:t> </a:t>
            </a:r>
            <a:r>
              <a:rPr lang="en-US" sz="2000" b="1" dirty="0" err="1"/>
              <a:t>bài</a:t>
            </a:r>
            <a:r>
              <a:rPr lang="en-US" sz="2000" b="1" dirty="0"/>
              <a:t> </a:t>
            </a:r>
            <a:r>
              <a:rPr lang="en-US" sz="2000" b="1" dirty="0" err="1"/>
              <a:t>luận</a:t>
            </a:r>
            <a:r>
              <a:rPr lang="en-US" sz="2000" b="1" dirty="0"/>
              <a:t> </a:t>
            </a:r>
            <a:r>
              <a:rPr lang="en-US" sz="2000" b="1" dirty="0" err="1"/>
              <a:t>thuyết</a:t>
            </a:r>
            <a:r>
              <a:rPr lang="en-US" sz="2000" b="1" dirty="0"/>
              <a:t> </a:t>
            </a:r>
            <a:r>
              <a:rPr lang="en-US" sz="2000" b="1" dirty="0" err="1"/>
              <a:t>bằng</a:t>
            </a:r>
            <a:r>
              <a:rPr lang="en-US" sz="2000" b="1" dirty="0"/>
              <a:t> </a:t>
            </a:r>
            <a:r>
              <a:rPr lang="en-US" sz="2000" b="1" dirty="0" err="1"/>
              <a:t>văn</a:t>
            </a:r>
            <a:r>
              <a:rPr lang="en-US" sz="2000" b="1" dirty="0"/>
              <a:t> </a:t>
            </a:r>
            <a:r>
              <a:rPr lang="en-US" sz="2000" b="1" dirty="0" err="1"/>
              <a:t>vần</a:t>
            </a:r>
            <a:r>
              <a:rPr lang="en-US" sz="2000" b="1" dirty="0"/>
              <a:t> (30-31), </a:t>
            </a:r>
            <a:r>
              <a:rPr lang="en-US" sz="2000" b="1" dirty="0" err="1"/>
              <a:t>luận</a:t>
            </a:r>
            <a:r>
              <a:rPr lang="en-US" sz="2000" b="1" dirty="0"/>
              <a:t> </a:t>
            </a:r>
            <a:r>
              <a:rPr lang="en-US" sz="2000" b="1" dirty="0" err="1"/>
              <a:t>thuyết</a:t>
            </a:r>
            <a:r>
              <a:rPr lang="en-US" sz="2000" b="1" dirty="0"/>
              <a:t> </a:t>
            </a:r>
            <a:r>
              <a:rPr lang="en-US" sz="2000" b="1" dirty="0" err="1"/>
              <a:t>văn</a:t>
            </a:r>
            <a:r>
              <a:rPr lang="en-US" sz="2000" b="1" dirty="0"/>
              <a:t> </a:t>
            </a:r>
            <a:r>
              <a:rPr lang="en-US" sz="2000" b="1" dirty="0" err="1"/>
              <a:t>xuôi</a:t>
            </a:r>
            <a:r>
              <a:rPr lang="en-US" sz="2000" b="1" dirty="0"/>
              <a:t> (32-33) </a:t>
            </a:r>
            <a:r>
              <a:rPr lang="en-US" sz="2000" b="1" dirty="0" err="1"/>
              <a:t>văn</a:t>
            </a:r>
            <a:r>
              <a:rPr lang="en-US" sz="2000" b="1" dirty="0"/>
              <a:t> </a:t>
            </a:r>
            <a:r>
              <a:rPr lang="en-US" sz="2000" b="1" dirty="0" err="1"/>
              <a:t>tường</a:t>
            </a:r>
            <a:r>
              <a:rPr lang="en-US" sz="2000" b="1" dirty="0"/>
              <a:t> </a:t>
            </a:r>
            <a:r>
              <a:rPr lang="en-US" sz="2000" b="1" dirty="0" err="1"/>
              <a:t>thuật</a:t>
            </a:r>
            <a:r>
              <a:rPr lang="en-US" sz="2000" b="1" dirty="0"/>
              <a:t> (46-51)</a:t>
            </a:r>
          </a:p>
          <a:p>
            <a:pPr marL="539750" indent="-360363">
              <a:lnSpc>
                <a:spcPct val="200000"/>
              </a:lnSpc>
              <a:buFont typeface="Arial" charset="0"/>
              <a:buChar char="•"/>
            </a:pPr>
            <a:r>
              <a:rPr lang="en-US" sz="2000" b="1" dirty="0" err="1"/>
              <a:t>Giê</a:t>
            </a:r>
            <a:r>
              <a:rPr lang="en-US" sz="2000" b="1" dirty="0"/>
              <a:t>-</a:t>
            </a:r>
            <a:r>
              <a:rPr lang="en-US" sz="2000" b="1" dirty="0" err="1"/>
              <a:t>rê</a:t>
            </a:r>
            <a:r>
              <a:rPr lang="en-US" sz="2000" b="1" dirty="0"/>
              <a:t>-mi </a:t>
            </a:r>
            <a:r>
              <a:rPr lang="en-US" sz="2000" b="1" dirty="0" err="1"/>
              <a:t>là</a:t>
            </a:r>
            <a:r>
              <a:rPr lang="en-US" sz="2000" b="1" dirty="0"/>
              <a:t> </a:t>
            </a:r>
            <a:r>
              <a:rPr lang="en-US" sz="2000" b="1" u="sng" dirty="0" err="1"/>
              <a:t>sách</a:t>
            </a:r>
            <a:r>
              <a:rPr lang="en-US" sz="2000" b="1" u="sng" dirty="0"/>
              <a:t> </a:t>
            </a:r>
            <a:r>
              <a:rPr lang="en-US" sz="2000" b="1" u="sng" dirty="0" err="1"/>
              <a:t>dài</a:t>
            </a:r>
            <a:r>
              <a:rPr lang="en-US" sz="2000" b="1" u="sng" dirty="0"/>
              <a:t> </a:t>
            </a:r>
            <a:r>
              <a:rPr lang="en-US" sz="2000" b="1" u="sng" dirty="0" err="1"/>
              <a:t>nhất</a:t>
            </a:r>
            <a:r>
              <a:rPr lang="en-US" sz="2000" b="1" u="sng" dirty="0"/>
              <a:t> </a:t>
            </a:r>
            <a:r>
              <a:rPr lang="en-US" sz="2000" b="1" dirty="0" err="1"/>
              <a:t>trong</a:t>
            </a:r>
            <a:r>
              <a:rPr lang="en-US" sz="2000" b="1" dirty="0"/>
              <a:t> </a:t>
            </a:r>
            <a:r>
              <a:rPr lang="en-US" sz="2000" b="1" dirty="0" err="1"/>
              <a:t>Kinh</a:t>
            </a:r>
            <a:r>
              <a:rPr lang="en-US" sz="2000" b="1" dirty="0"/>
              <a:t> </a:t>
            </a:r>
            <a:r>
              <a:rPr lang="en-US" sz="2000" b="1" dirty="0" err="1"/>
              <a:t>Thánh</a:t>
            </a:r>
            <a:r>
              <a:rPr lang="en-US" sz="2000" b="1" dirty="0"/>
              <a:t> </a:t>
            </a:r>
            <a:r>
              <a:rPr lang="en-US" sz="2000" b="1" dirty="0" err="1"/>
              <a:t>tính</a:t>
            </a:r>
            <a:r>
              <a:rPr lang="en-US" sz="2000" b="1" dirty="0"/>
              <a:t> </a:t>
            </a:r>
            <a:r>
              <a:rPr lang="en-US" sz="2000" b="1" dirty="0" err="1"/>
              <a:t>theo</a:t>
            </a:r>
            <a:r>
              <a:rPr lang="en-US" sz="2000" b="1" dirty="0"/>
              <a:t> </a:t>
            </a:r>
            <a:r>
              <a:rPr lang="en-US" sz="2000" b="1" dirty="0" err="1"/>
              <a:t>số</a:t>
            </a:r>
            <a:r>
              <a:rPr lang="en-US" sz="2000" b="1" dirty="0"/>
              <a:t> </a:t>
            </a:r>
            <a:r>
              <a:rPr lang="en-US" sz="2000" b="1" dirty="0" err="1"/>
              <a:t>từ</a:t>
            </a:r>
            <a:r>
              <a:rPr lang="en-US" sz="2000" b="1" dirty="0"/>
              <a:t> </a:t>
            </a:r>
            <a:r>
              <a:rPr lang="en-US" sz="2000" b="1" dirty="0" err="1"/>
              <a:t>ngữ</a:t>
            </a:r>
            <a:r>
              <a:rPr lang="en-US" sz="2000" b="1" dirty="0"/>
              <a:t> </a:t>
            </a:r>
          </a:p>
          <a:p>
            <a:pPr marL="539750" indent="-360363">
              <a:lnSpc>
                <a:spcPct val="200000"/>
              </a:lnSpc>
              <a:buFont typeface="Arial" charset="0"/>
              <a:buChar char="•"/>
            </a:pPr>
            <a:r>
              <a:rPr lang="en-US" sz="2000" b="1" dirty="0" err="1"/>
              <a:t>Giê</a:t>
            </a:r>
            <a:r>
              <a:rPr lang="en-US" sz="2000" b="1" dirty="0"/>
              <a:t> 31:31-34 </a:t>
            </a:r>
            <a:r>
              <a:rPr lang="en-US" sz="2000" b="1" dirty="0" err="1"/>
              <a:t>là</a:t>
            </a:r>
            <a:r>
              <a:rPr lang="en-US" sz="2000" b="1" dirty="0"/>
              <a:t> </a:t>
            </a:r>
            <a:r>
              <a:rPr lang="en-US" sz="2000" b="1" u="sng" dirty="0" err="1"/>
              <a:t>trích</a:t>
            </a:r>
            <a:r>
              <a:rPr lang="en-US" sz="2000" b="1" u="sng" dirty="0"/>
              <a:t> </a:t>
            </a:r>
            <a:r>
              <a:rPr lang="en-US" sz="2000" b="1" u="sng" dirty="0" err="1"/>
              <a:t>dẫn</a:t>
            </a:r>
            <a:r>
              <a:rPr lang="en-US" sz="2000" b="1" u="sng" dirty="0"/>
              <a:t> </a:t>
            </a:r>
            <a:r>
              <a:rPr lang="en-US" sz="2000" b="1" u="sng" dirty="0" err="1"/>
              <a:t>Cựu</a:t>
            </a:r>
            <a:r>
              <a:rPr lang="en-US" sz="2000" b="1" u="sng" dirty="0"/>
              <a:t> </a:t>
            </a:r>
            <a:r>
              <a:rPr lang="en-US" sz="2000" b="1" u="sng" dirty="0" err="1"/>
              <a:t>Ước</a:t>
            </a:r>
            <a:r>
              <a:rPr lang="en-US" sz="2000" b="1" u="sng" dirty="0"/>
              <a:t> </a:t>
            </a:r>
            <a:r>
              <a:rPr lang="en-US" sz="2000" b="1" u="sng" dirty="0" err="1"/>
              <a:t>dài</a:t>
            </a:r>
            <a:r>
              <a:rPr lang="en-US" sz="2000" b="1" u="sng" dirty="0"/>
              <a:t> </a:t>
            </a:r>
            <a:r>
              <a:rPr lang="en-US" sz="2000" b="1" u="sng" dirty="0" err="1"/>
              <a:t>nhất</a:t>
            </a:r>
            <a:r>
              <a:rPr lang="en-US" sz="2000" b="1" u="sng" dirty="0"/>
              <a:t> </a:t>
            </a:r>
            <a:r>
              <a:rPr lang="en-US" sz="2000" b="1" dirty="0" err="1"/>
              <a:t>trong</a:t>
            </a:r>
            <a:r>
              <a:rPr lang="en-US" sz="2000" b="1" dirty="0"/>
              <a:t> </a:t>
            </a:r>
            <a:r>
              <a:rPr lang="en-US" sz="2000" b="1" dirty="0" err="1"/>
              <a:t>Tân</a:t>
            </a:r>
            <a:r>
              <a:rPr lang="en-US" sz="2000" b="1" dirty="0"/>
              <a:t> </a:t>
            </a:r>
            <a:r>
              <a:rPr lang="en-US" sz="2000" b="1" dirty="0" err="1"/>
              <a:t>Ước</a:t>
            </a:r>
            <a:r>
              <a:rPr lang="en-US" sz="2000" b="1" dirty="0"/>
              <a:t> (</a:t>
            </a:r>
            <a:r>
              <a:rPr lang="en-US" sz="2000" b="1" dirty="0" err="1"/>
              <a:t>Hê</a:t>
            </a:r>
            <a:r>
              <a:rPr lang="en-US" sz="2000" b="1" dirty="0"/>
              <a:t> 8:8-13)</a:t>
            </a:r>
          </a:p>
        </p:txBody>
      </p:sp>
      <p:sp>
        <p:nvSpPr>
          <p:cNvPr id="55301" name="Text Box 4"/>
          <p:cNvSpPr txBox="1">
            <a:spLocks noChangeArrowheads="1"/>
          </p:cNvSpPr>
          <p:nvPr/>
        </p:nvSpPr>
        <p:spPr bwMode="auto">
          <a:xfrm>
            <a:off x="8229600" y="1428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476</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722313" y="47625"/>
            <a:ext cx="7772400" cy="1524000"/>
          </a:xfrm>
        </p:spPr>
        <p:txBody>
          <a:bodyPr/>
          <a:lstStyle/>
          <a:p>
            <a:pPr eaLnBrk="1" hangingPunct="1"/>
            <a:r>
              <a:rPr lang="en-US">
                <a:latin typeface="Arial" charset="0"/>
                <a:ea typeface="ＭＳ Ｐゴシック" charset="0"/>
                <a:cs typeface="Arial" charset="0"/>
              </a:rPr>
              <a:t>2. DÀN Ý CỦA GIÊ-RÊ-MI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2786063"/>
            <a:ext cx="3455988"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2400" b="1">
                <a:solidFill>
                  <a:schemeClr val="tx1"/>
                </a:solidFill>
                <a:latin typeface="Arial" charset="0"/>
                <a:ea typeface="ＭＳ Ｐゴシック" charset="0"/>
                <a:cs typeface="Arial" charset="0"/>
              </a:rPr>
              <a:t>Sự kêu gọi và ủy thác của Đức Chúa Trời cho Giê-rê-mi</a:t>
            </a:r>
          </a:p>
        </p:txBody>
      </p:sp>
      <p:pic>
        <p:nvPicPr>
          <p:cNvPr id="57347" name="Picture 4" descr="Pict-9b"/>
          <p:cNvPicPr>
            <a:picLocks noChangeAspect="1" noChangeArrowheads="1"/>
          </p:cNvPicPr>
          <p:nvPr/>
        </p:nvPicPr>
        <p:blipFill>
          <a:blip r:embed="rId3">
            <a:extLst>
              <a:ext uri="{28A0092B-C50C-407E-A947-70E740481C1C}">
                <a14:useLocalDpi xmlns:a14="http://schemas.microsoft.com/office/drawing/2010/main" val="0"/>
              </a:ext>
            </a:extLst>
          </a:blip>
          <a:srcRect l="1196" t="5237" r="1196" b="873"/>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7348" name="Text Box 5"/>
          <p:cNvSpPr txBox="1">
            <a:spLocks noChangeArrowheads="1"/>
          </p:cNvSpPr>
          <p:nvPr/>
        </p:nvSpPr>
        <p:spPr bwMode="auto">
          <a:xfrm>
            <a:off x="6858000" y="1557338"/>
            <a:ext cx="22860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Sự trị vì của vua Giô-si-a và sự phục hưng không kéo dài.</a:t>
            </a:r>
          </a:p>
          <a:p>
            <a:pPr eaLnBrk="1" hangingPunct="1">
              <a:spcBef>
                <a:spcPct val="50000"/>
              </a:spcBef>
            </a:pPr>
            <a:r>
              <a:rPr lang="en-US" b="1"/>
              <a:t>Đức chúa Trời kêu gọi một…</a:t>
            </a:r>
          </a:p>
          <a:p>
            <a:pPr eaLnBrk="1" hangingPunct="1">
              <a:spcBef>
                <a:spcPct val="50000"/>
              </a:spcBef>
            </a:pPr>
            <a:r>
              <a:rPr lang="en-US" sz="1800" b="1"/>
              <a:t>CHÀNG TRAI TRẺ</a:t>
            </a:r>
          </a:p>
          <a:p>
            <a:pPr eaLnBrk="1" hangingPunct="1">
              <a:spcBef>
                <a:spcPct val="50000"/>
              </a:spcBef>
            </a:pPr>
            <a:r>
              <a:rPr lang="en-US" b="1"/>
              <a:t>cao, đen và đẹp trai!</a:t>
            </a:r>
          </a:p>
        </p:txBody>
      </p:sp>
      <p:sp>
        <p:nvSpPr>
          <p:cNvPr id="57349" name="Rectangle 5"/>
          <p:cNvSpPr>
            <a:spLocks noChangeArrowheads="1"/>
          </p:cNvSpPr>
          <p:nvPr/>
        </p:nvSpPr>
        <p:spPr bwMode="auto">
          <a:xfrm>
            <a:off x="6972300" y="5786438"/>
            <a:ext cx="17907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b="1">
                <a:solidFill>
                  <a:schemeClr val="bg1"/>
                </a:solidFill>
              </a:rPr>
              <a:t>Giê. 1:4-9</a:t>
            </a:r>
          </a:p>
        </p:txBody>
      </p:sp>
      <p:sp>
        <p:nvSpPr>
          <p:cNvPr id="57350"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Georgia" charset="0"/>
              </a:rPr>
              <a:t>Source:  </a:t>
            </a:r>
            <a:r>
              <a:rPr lang="en-US" sz="1000" i="1">
                <a:latin typeface="Georgia" charset="0"/>
              </a:rPr>
              <a:t>The Picture Bible</a:t>
            </a:r>
            <a:r>
              <a:rPr lang="en-US" sz="1000">
                <a:latin typeface="Georgia" charset="0"/>
              </a:rPr>
              <a:t> (Chariot Books, David C Cook, 1978)</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a:xfrm>
            <a:off x="250825" y="188913"/>
            <a:ext cx="8664575" cy="738187"/>
          </a:xfrm>
        </p:spPr>
        <p:txBody>
          <a:bodyPr/>
          <a:lstStyle/>
          <a:p>
            <a:r>
              <a:rPr lang="en-US" sz="2800" b="1">
                <a:solidFill>
                  <a:schemeClr val="tx1"/>
                </a:solidFill>
                <a:latin typeface="Arial" charset="0"/>
                <a:ea typeface="ＭＳ Ｐゴシック" charset="0"/>
                <a:cs typeface="Arial" charset="0"/>
              </a:rPr>
              <a:t>Sự bảo đảm của Đức Chúa Trời cho Giê-rê-mi</a:t>
            </a:r>
            <a:endParaRPr lang="en-GB" sz="2800" b="1">
              <a:solidFill>
                <a:schemeClr val="tx1"/>
              </a:solidFill>
              <a:latin typeface="Arial" charset="0"/>
              <a:ea typeface="ＭＳ Ｐゴシック" charset="0"/>
              <a:cs typeface="Arial" charset="0"/>
            </a:endParaRPr>
          </a:p>
        </p:txBody>
      </p:sp>
      <p:pic>
        <p:nvPicPr>
          <p:cNvPr id="58371" name="Picture 4" descr="MCHM00483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MCSY01896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MCj043159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SzPct val="85000"/>
              <a:buFont typeface="Wingdings 2" charset="0"/>
              <a:buNone/>
            </a:pPr>
            <a:r>
              <a:rPr lang="en-US" b="1"/>
              <a:t>		 </a:t>
            </a:r>
          </a:p>
          <a:p>
            <a:pPr>
              <a:buSzPct val="85000"/>
              <a:buFont typeface="Wingdings 2" charset="0"/>
              <a:buNone/>
            </a:pPr>
            <a:r>
              <a:rPr lang="en-US" b="1"/>
              <a:t>		</a:t>
            </a:r>
            <a:r>
              <a:rPr lang="ja-JP" altLang="en-US" b="1"/>
              <a:t>“</a:t>
            </a:r>
            <a:r>
              <a:rPr lang="en-US" b="1"/>
              <a:t>Trước khi tạo ngươi trong lòng mẹ </a:t>
            </a:r>
          </a:p>
          <a:p>
            <a:pPr>
              <a:buSzPct val="85000"/>
              <a:buFont typeface="Wingdings 2" charset="0"/>
              <a:buNone/>
            </a:pPr>
            <a:r>
              <a:rPr lang="en-US" b="1"/>
              <a:t>		 </a:t>
            </a:r>
            <a:r>
              <a:rPr lang="en-US" b="1">
                <a:solidFill>
                  <a:srgbClr val="FF0000"/>
                </a:solidFill>
              </a:rPr>
              <a:t>Ta đã biết ngươi</a:t>
            </a:r>
            <a:r>
              <a:rPr lang="en-US" b="1"/>
              <a:t>, trước khi ngươi sinh ra </a:t>
            </a:r>
          </a:p>
          <a:p>
            <a:pPr>
              <a:buSzPct val="85000"/>
              <a:buFont typeface="Wingdings 2" charset="0"/>
              <a:buNone/>
            </a:pPr>
            <a:r>
              <a:rPr lang="en-US" b="1"/>
              <a:t>		 </a:t>
            </a:r>
            <a:r>
              <a:rPr lang="en-US" b="1">
                <a:solidFill>
                  <a:srgbClr val="FF0000"/>
                </a:solidFill>
              </a:rPr>
              <a:t>Ta đã biệt riêng ngươi</a:t>
            </a:r>
            <a:r>
              <a:rPr lang="en-US" b="1"/>
              <a:t>; </a:t>
            </a:r>
          </a:p>
          <a:p>
            <a:pPr>
              <a:buSzPct val="85000"/>
              <a:buFont typeface="Wingdings 2" charset="0"/>
              <a:buNone/>
            </a:pPr>
            <a:r>
              <a:rPr lang="en-US" b="1"/>
              <a:t>		 </a:t>
            </a:r>
            <a:r>
              <a:rPr lang="en-US" b="1">
                <a:solidFill>
                  <a:srgbClr val="FF0000"/>
                </a:solidFill>
              </a:rPr>
              <a:t>Ta lập ngươi </a:t>
            </a:r>
            <a:r>
              <a:rPr lang="en-US" b="1"/>
              <a:t>làm tiên tri </a:t>
            </a:r>
          </a:p>
          <a:p>
            <a:pPr>
              <a:buSzPct val="85000"/>
              <a:buFont typeface="Wingdings 2" charset="0"/>
              <a:buNone/>
            </a:pPr>
            <a:r>
              <a:rPr lang="en-US" b="1"/>
              <a:t>					cho các nước…</a:t>
            </a:r>
          </a:p>
          <a:p>
            <a:pPr>
              <a:buSzPct val="85000"/>
              <a:buFont typeface="Wingdings 2" charset="0"/>
              <a:buNone/>
            </a:pPr>
            <a:r>
              <a:rPr lang="en-US" b="1"/>
              <a:t>Chớ nói, </a:t>
            </a:r>
            <a:r>
              <a:rPr lang="ja-JP" altLang="en-US" b="1"/>
              <a:t>‘</a:t>
            </a:r>
            <a:r>
              <a:rPr lang="en-US" b="1"/>
              <a:t>tôi là con trẻ!.</a:t>
            </a:r>
            <a:r>
              <a:rPr lang="ja-JP" altLang="en-US" b="1"/>
              <a:t>’</a:t>
            </a:r>
            <a:r>
              <a:rPr lang="en-US" b="1"/>
              <a:t> </a:t>
            </a:r>
          </a:p>
          <a:p>
            <a:pPr>
              <a:buSzPct val="85000"/>
              <a:buFont typeface="Wingdings 2" charset="0"/>
              <a:buNone/>
            </a:pPr>
            <a:r>
              <a:rPr lang="en-US" b="1"/>
              <a:t>Vì ngươi sẽ đi khắp nơi nào Ta sai ngươi đi và nói mọi điều Ta truyền cho nói. Đừng sợ vì cớ chúng nó vì Ta ở với ngươi đặng giải cứu ngươi… Nầy, Ta đặt những lời Ta trong miệng ngươi …</a:t>
            </a:r>
          </a:p>
          <a:p>
            <a:pPr>
              <a:buSzPct val="85000"/>
              <a:buFont typeface="Wingdings 2" charset="0"/>
              <a:buNone/>
            </a:pPr>
            <a:r>
              <a:rPr lang="en-US" b="1"/>
              <a:t>			</a:t>
            </a:r>
            <a:r>
              <a:rPr lang="en-US" sz="2800" b="1">
                <a:solidFill>
                  <a:schemeClr val="accent1"/>
                </a:solidFill>
              </a:rPr>
              <a:t>Giê. 1:5,7-9</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0825" y="260350"/>
            <a:ext cx="8642350" cy="758825"/>
          </a:xfrm>
        </p:spPr>
        <p:txBody>
          <a:bodyPr/>
          <a:lstStyle/>
          <a:p>
            <a:pPr eaLnBrk="1" hangingPunct="1"/>
            <a:r>
              <a:rPr lang="en-US" sz="3600" b="1">
                <a:solidFill>
                  <a:schemeClr val="tx1"/>
                </a:solidFill>
                <a:latin typeface="Arial" charset="0"/>
                <a:ea typeface="ＭＳ Ｐゴシック" charset="0"/>
                <a:cs typeface="Arial" charset="0"/>
              </a:rPr>
              <a:t>Bài học thị cụ #1 –  Cây Hạnh nhân</a:t>
            </a:r>
          </a:p>
        </p:txBody>
      </p:sp>
      <p:pic>
        <p:nvPicPr>
          <p:cNvPr id="59395" name="Picture 3" descr="MPj0438911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752600"/>
            <a:ext cx="4356100" cy="4019550"/>
          </a:xfrm>
          <a:ln w="101600">
            <a:solidFill>
              <a:schemeClr val="bg1"/>
            </a:solidFill>
            <a:miter lim="800000"/>
            <a:headEnd/>
            <a:tailEnd/>
          </a:ln>
        </p:spPr>
      </p:pic>
      <p:sp>
        <p:nvSpPr>
          <p:cNvPr id="59396" name="Text Box 4"/>
          <p:cNvSpPr txBox="1">
            <a:spLocks noChangeArrowheads="1"/>
          </p:cNvSpPr>
          <p:nvPr/>
        </p:nvSpPr>
        <p:spPr bwMode="auto">
          <a:xfrm>
            <a:off x="5105400" y="2311400"/>
            <a:ext cx="381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Đức Chúa Trời đang </a:t>
            </a:r>
            <a:r>
              <a:rPr lang="en-US" b="1" i="1">
                <a:solidFill>
                  <a:srgbClr val="FF0000"/>
                </a:solidFill>
              </a:rPr>
              <a:t>quan sát </a:t>
            </a:r>
            <a:r>
              <a:rPr lang="en-US" b="1" i="1"/>
              <a:t>để xem</a:t>
            </a:r>
            <a:r>
              <a:rPr lang="en-US" b="1">
                <a:solidFill>
                  <a:srgbClr val="FF0000"/>
                </a:solidFill>
              </a:rPr>
              <a:t> </a:t>
            </a:r>
            <a:r>
              <a:rPr lang="en-US" b="1"/>
              <a:t>Lời của Ngài được ứng nghiệm . </a:t>
            </a:r>
          </a:p>
          <a:p>
            <a:pPr eaLnBrk="1" hangingPunct="1"/>
            <a:endParaRPr lang="en-US" b="1"/>
          </a:p>
          <a:p>
            <a:pPr eaLnBrk="1" hangingPunct="1"/>
            <a:r>
              <a:rPr lang="en-US" b="1"/>
              <a:t>(từ quan sát/(tỉnh thức) phát âm giống như cây hạnh nhân trong tiếng Hê-bơ-rơ)</a:t>
            </a:r>
          </a:p>
          <a:p>
            <a:pPr eaLnBrk="1" hangingPunct="1"/>
            <a:endParaRPr lang="en-US" b="1"/>
          </a:p>
        </p:txBody>
      </p:sp>
      <p:sp>
        <p:nvSpPr>
          <p:cNvPr id="59397" name="Rectangle 5"/>
          <p:cNvSpPr>
            <a:spLocks noChangeArrowheads="1"/>
          </p:cNvSpPr>
          <p:nvPr/>
        </p:nvSpPr>
        <p:spPr bwMode="auto">
          <a:xfrm>
            <a:off x="6072188" y="5214938"/>
            <a:ext cx="192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1"/>
                </a:solidFill>
              </a:rPr>
              <a:t>Jer. 1:11-13</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1166180"/>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smtClean="0">
                <a:solidFill>
                  <a:srgbClr val="FFFFFF"/>
                </a:solidFill>
                <a:effectLst>
                  <a:glow rad="127000">
                    <a:srgbClr val="000000"/>
                  </a:glow>
                </a:effectLst>
                <a:latin typeface="Arial"/>
                <a:cs typeface="Arial"/>
              </a:rPr>
              <a:t>Jeremiah</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The judgment of Jerusalem was inevitable due to her refusal to obey the old covenant (1–19), yet after a 70-year captivity (25:11-12) and judgment on the Gentiles, Israel will submit to God’s rule under a new covenant (30–33</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722446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Bài học thị cụ #2 – Nồi nước sôi</a:t>
            </a: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60420" name="Text Box 4"/>
          <p:cNvSpPr txBox="1">
            <a:spLocks noChangeArrowheads="1"/>
          </p:cNvSpPr>
          <p:nvPr/>
        </p:nvSpPr>
        <p:spPr bwMode="auto">
          <a:xfrm>
            <a:off x="5429250" y="1857375"/>
            <a:ext cx="37147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Nồi nước sôi, </a:t>
            </a:r>
          </a:p>
          <a:p>
            <a:pPr eaLnBrk="1" hangingPunct="1"/>
            <a:r>
              <a:rPr lang="en-US" b="1"/>
              <a:t>bắn ra từ phương bắc – </a:t>
            </a:r>
          </a:p>
          <a:p>
            <a:pPr eaLnBrk="1" hangingPunct="1"/>
            <a:endParaRPr lang="en-US" b="1"/>
          </a:p>
          <a:p>
            <a:pPr eaLnBrk="1" hangingPunct="1"/>
            <a:r>
              <a:rPr lang="en-US" b="1"/>
              <a:t>Những kẻ xâm lược từ phương bắc đang tràn qua Giu-đa và tiêu diệt Giê-ru-sa-lem. </a:t>
            </a:r>
          </a:p>
          <a:p>
            <a:pPr eaLnBrk="1" hangingPunct="1"/>
            <a:endParaRPr lang="en-US" b="1">
              <a:solidFill>
                <a:schemeClr val="accent1"/>
              </a:solidFill>
            </a:endParaRPr>
          </a:p>
          <a:p>
            <a:pPr eaLnBrk="1" hangingPunct="1"/>
            <a:r>
              <a:rPr lang="en-US" b="1">
                <a:solidFill>
                  <a:schemeClr val="accent1"/>
                </a:solidFill>
              </a:rPr>
              <a:t>         Giê 1:13-19</a:t>
            </a:r>
          </a:p>
          <a:p>
            <a:pPr eaLnBrk="1" hangingPunct="1"/>
            <a:endParaRPr lang="en-US" b="1"/>
          </a:p>
        </p:txBody>
      </p:sp>
      <p:sp>
        <p:nvSpPr>
          <p:cNvPr id="60421"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b="1"/>
              <a:t>Picture Source: The Children</a:t>
            </a:r>
            <a:r>
              <a:rPr lang="ja-JP" altLang="en-US" sz="900" b="1"/>
              <a:t>’</a:t>
            </a:r>
            <a:r>
              <a:rPr lang="en-US" sz="900" b="1"/>
              <a:t>s Bible in 365 stories, Lion Publishing, 1985</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3200" b="1">
                <a:solidFill>
                  <a:schemeClr val="tx1"/>
                </a:solidFill>
                <a:latin typeface="Arial" charset="0"/>
                <a:ea typeface="ＭＳ Ｐゴシック" charset="0"/>
                <a:cs typeface="Arial" charset="0"/>
              </a:rPr>
              <a:t>Mối quan hệ của Giu-đa với Đức Chúa Trời</a:t>
            </a:r>
          </a:p>
        </p:txBody>
      </p:sp>
      <p:pic>
        <p:nvPicPr>
          <p:cNvPr id="61443"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714500"/>
            <a:ext cx="2601913" cy="3519488"/>
          </a:xfrm>
          <a:ln w="101600">
            <a:solidFill>
              <a:schemeClr val="bg1"/>
            </a:solidFill>
            <a:miter lim="800000"/>
            <a:headEnd/>
            <a:tailEnd/>
          </a:ln>
        </p:spPr>
      </p:pic>
      <p:sp>
        <p:nvSpPr>
          <p:cNvPr id="61444" name="Text Box 4"/>
          <p:cNvSpPr txBox="1">
            <a:spLocks noChangeArrowheads="1"/>
          </p:cNvSpPr>
          <p:nvPr/>
        </p:nvSpPr>
        <p:spPr bwMode="auto">
          <a:xfrm>
            <a:off x="1066800" y="5294313"/>
            <a:ext cx="1944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Cô dâu trẻ</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Không chung thủy …. có nhiều người yêu, một người tên là Ba-anh</a:t>
            </a:r>
            <a:endParaRPr lang="en-US" b="1">
              <a:solidFill>
                <a:schemeClr val="accent1"/>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endParaRPr lang="en-US" sz="2000" b="1"/>
          </a:p>
        </p:txBody>
      </p:sp>
      <p:sp>
        <p:nvSpPr>
          <p:cNvPr id="61449" name="Rectangle 8"/>
          <p:cNvSpPr>
            <a:spLocks noChangeArrowheads="1"/>
          </p:cNvSpPr>
          <p:nvPr/>
        </p:nvSpPr>
        <p:spPr bwMode="auto">
          <a:xfrm>
            <a:off x="7643813" y="6257925"/>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t>Giê 2-4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Sự thờ phượng chung vô giá trị</a:t>
            </a:r>
          </a:p>
        </p:txBody>
      </p:sp>
      <p:sp>
        <p:nvSpPr>
          <p:cNvPr id="62467" name="Text Box 4"/>
          <p:cNvSpPr txBox="1">
            <a:spLocks noChangeArrowheads="1"/>
          </p:cNvSpPr>
          <p:nvPr/>
        </p:nvSpPr>
        <p:spPr bwMode="auto">
          <a:xfrm>
            <a:off x="381000" y="4192588"/>
            <a:ext cx="635158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Đức Chúa Trời bảo Giê-rê-mi ..</a:t>
            </a:r>
          </a:p>
          <a:p>
            <a:pPr eaLnBrk="1" hangingPunct="1"/>
            <a:r>
              <a:rPr lang="en-US" sz="2800" b="1" i="1">
                <a:solidFill>
                  <a:srgbClr val="800000"/>
                </a:solidFill>
              </a:rPr>
              <a:t>Đừng cầu nguyện cho Giu-đa</a:t>
            </a:r>
          </a:p>
          <a:p>
            <a:pPr eaLnBrk="1" hangingPunct="1"/>
            <a:r>
              <a:rPr lang="en-US" sz="2800" b="1"/>
              <a:t>Điều ác của họ trở nên không thể tưởng tượng nổi. </a:t>
            </a:r>
          </a:p>
          <a:p>
            <a:pPr eaLnBrk="1" hangingPunct="1"/>
            <a:r>
              <a:rPr lang="en-US" sz="2800" b="1"/>
              <a:t>Thậm chí hiến tế chính con mình!  </a:t>
            </a:r>
          </a:p>
          <a:p>
            <a:pPr eaLnBrk="1" hangingPunct="1"/>
            <a:endParaRPr lang="en-US" sz="2800" b="1"/>
          </a:p>
          <a:p>
            <a:pPr eaLnBrk="1" hangingPunct="1"/>
            <a:endParaRPr lang="en-US" sz="2800" b="1"/>
          </a:p>
        </p:txBody>
      </p:sp>
      <p:pic>
        <p:nvPicPr>
          <p:cNvPr id="62468" name="Picture 5" descr="MCj031035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6"/>
          <p:cNvSpPr txBox="1">
            <a:spLocks noChangeArrowheads="1"/>
          </p:cNvSpPr>
          <p:nvPr/>
        </p:nvSpPr>
        <p:spPr bwMode="auto">
          <a:xfrm>
            <a:off x="2362200" y="2286000"/>
            <a:ext cx="65309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solidFill>
                  <a:srgbClr val="800000"/>
                </a:solidFill>
              </a:rPr>
              <a:t>Tin cậy vào những lời sáo rỗng</a:t>
            </a:r>
          </a:p>
          <a:p>
            <a:pPr eaLnBrk="1" hangingPunct="1"/>
            <a:r>
              <a:rPr lang="en-US" sz="2800" b="1"/>
              <a:t>và </a:t>
            </a:r>
            <a:r>
              <a:rPr lang="ja-JP" altLang="en-US" sz="2800" b="1"/>
              <a:t>“</a:t>
            </a:r>
            <a:r>
              <a:rPr lang="en-US" sz="2800" b="1"/>
              <a:t>Đức Chúa Trời sẽ không hủy diệt Đền thờ</a:t>
            </a:r>
            <a:r>
              <a:rPr lang="ja-JP" altLang="en-US" sz="2800" b="1"/>
              <a:t>”</a:t>
            </a:r>
            <a:endParaRPr lang="en-US" sz="2800" b="1"/>
          </a:p>
        </p:txBody>
      </p:sp>
      <p:grpSp>
        <p:nvGrpSpPr>
          <p:cNvPr id="62470" name="Group 8"/>
          <p:cNvGrpSpPr>
            <a:grpSpLocks/>
          </p:cNvGrpSpPr>
          <p:nvPr/>
        </p:nvGrpSpPr>
        <p:grpSpPr bwMode="auto">
          <a:xfrm>
            <a:off x="6218238" y="3733800"/>
            <a:ext cx="2239962" cy="2119313"/>
            <a:chOff x="5786446" y="4143380"/>
            <a:chExt cx="2466695" cy="2333620"/>
          </a:xfrm>
        </p:grpSpPr>
        <p:pic>
          <p:nvPicPr>
            <p:cNvPr id="62472" name="Picture 3" descr="MCBD07798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800000"/>
            </a:solidFill>
            <a:ln w="9525">
              <a:solidFill>
                <a:schemeClr val="tx1"/>
              </a:solidFill>
              <a:miter lim="800000"/>
              <a:headEnd/>
              <a:tailEnd/>
            </a:ln>
          </p:spPr>
          <p:txBody>
            <a:bodyPr wrap="none" anchor="ctr"/>
            <a:lstStyle/>
            <a:p>
              <a:endParaRPr lang="en-US"/>
            </a:p>
          </p:txBody>
        </p:sp>
      </p:grpSp>
      <p:sp>
        <p:nvSpPr>
          <p:cNvPr id="62471" name="Rectangle 9"/>
          <p:cNvSpPr>
            <a:spLocks noChangeArrowheads="1"/>
          </p:cNvSpPr>
          <p:nvPr/>
        </p:nvSpPr>
        <p:spPr bwMode="auto">
          <a:xfrm>
            <a:off x="7572375" y="5857875"/>
            <a:ext cx="142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Jer. 7-8</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6"/>
          <p:cNvSpPr>
            <a:spLocks noGrp="1" noChangeArrowheads="1"/>
          </p:cNvSpPr>
          <p:nvPr>
            <p:ph type="title"/>
          </p:nvPr>
        </p:nvSpPr>
        <p:spPr>
          <a:xfrm>
            <a:off x="285750" y="188913"/>
            <a:ext cx="8534400" cy="758825"/>
          </a:xfrm>
        </p:spPr>
        <p:txBody>
          <a:bodyPr/>
          <a:lstStyle/>
          <a:p>
            <a:pPr algn="l"/>
            <a:r>
              <a:rPr lang="en-US" sz="3200" b="1">
                <a:solidFill>
                  <a:schemeClr val="tx1"/>
                </a:solidFill>
                <a:latin typeface="Arial" charset="0"/>
                <a:ea typeface="ＭＳ Ｐゴシック" charset="0"/>
                <a:cs typeface="Arial" charset="0"/>
              </a:rPr>
              <a:t>Sự đoán phạt sắp xảy đến &amp; khủng khiếp!</a:t>
            </a:r>
          </a:p>
        </p:txBody>
      </p:sp>
      <p:sp>
        <p:nvSpPr>
          <p:cNvPr id="63491" name="Text Box 7"/>
          <p:cNvSpPr txBox="1">
            <a:spLocks noChangeArrowheads="1"/>
          </p:cNvSpPr>
          <p:nvPr/>
        </p:nvSpPr>
        <p:spPr bwMode="auto">
          <a:xfrm>
            <a:off x="457200" y="1981200"/>
            <a:ext cx="4114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Và than khóc …..</a:t>
            </a:r>
          </a:p>
          <a:p>
            <a:pPr eaLnBrk="1" hangingPunct="1"/>
            <a:endParaRPr lang="en-US" sz="2800" b="1"/>
          </a:p>
          <a:p>
            <a:pPr eaLnBrk="1" hangingPunct="1"/>
            <a:r>
              <a:rPr lang="en-US" sz="2800" b="1"/>
              <a:t>Bài ai ca của ông là mẫu mực của sự ăn năn mà Đức Chúa Trời mong muốn nơi toàn dân tộc</a:t>
            </a:r>
          </a:p>
          <a:p>
            <a:pPr eaLnBrk="1" hangingPunct="1"/>
            <a:endParaRPr lang="en-US" sz="2800" b="1"/>
          </a:p>
        </p:txBody>
      </p:sp>
      <p:sp>
        <p:nvSpPr>
          <p:cNvPr id="63492" name="Rectangle 4"/>
          <p:cNvSpPr>
            <a:spLocks noChangeArrowheads="1"/>
          </p:cNvSpPr>
          <p:nvPr/>
        </p:nvSpPr>
        <p:spPr bwMode="auto">
          <a:xfrm>
            <a:off x="928688" y="5214938"/>
            <a:ext cx="16684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Giê. 8-10</a:t>
            </a:r>
          </a:p>
        </p:txBody>
      </p:sp>
      <p:pic>
        <p:nvPicPr>
          <p:cNvPr id="63493" name="Picture 7" descr="See 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349500"/>
            <a:ext cx="36004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Giao ước, Âm mưu &amp; Phàn nàn</a:t>
            </a:r>
          </a:p>
        </p:txBody>
      </p:sp>
      <p:pic>
        <p:nvPicPr>
          <p:cNvPr id="64515" name="Picture 7" descr="MCSO01687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638" y="3127375"/>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1"/>
          <p:cNvSpPr txBox="1">
            <a:spLocks noChangeArrowheads="1"/>
          </p:cNvSpPr>
          <p:nvPr/>
        </p:nvSpPr>
        <p:spPr bwMode="auto">
          <a:xfrm>
            <a:off x="2916238" y="1773238"/>
            <a:ext cx="29511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Những người từ A-na-tốt âm mưu giết ông</a:t>
            </a:r>
          </a:p>
        </p:txBody>
      </p:sp>
      <p:grpSp>
        <p:nvGrpSpPr>
          <p:cNvPr id="2" name="Group 9"/>
          <p:cNvGrpSpPr>
            <a:grpSpLocks/>
          </p:cNvGrpSpPr>
          <p:nvPr/>
        </p:nvGrpSpPr>
        <p:grpSpPr bwMode="auto">
          <a:xfrm>
            <a:off x="179388" y="1844675"/>
            <a:ext cx="3240087" cy="3808413"/>
            <a:chOff x="76200" y="1828800"/>
            <a:chExt cx="3317356" cy="3805372"/>
          </a:xfrm>
        </p:grpSpPr>
        <p:pic>
          <p:nvPicPr>
            <p:cNvPr id="64521" name="Picture 15" descr="MPj044030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 Box 16"/>
            <p:cNvSpPr txBox="1">
              <a:spLocks noChangeArrowheads="1"/>
            </p:cNvSpPr>
            <p:nvPr/>
          </p:nvSpPr>
          <p:spPr bwMode="auto">
            <a:xfrm>
              <a:off x="76200" y="4812504"/>
              <a:ext cx="3317356" cy="8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Giê-rê-mi giảng về sự phá vỡ giao ước</a:t>
              </a:r>
            </a:p>
          </p:txBody>
        </p:sp>
      </p:grpSp>
      <p:pic>
        <p:nvPicPr>
          <p:cNvPr id="64518" name="Picture 4" descr="MCj007876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05000"/>
            <a:ext cx="25241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17"/>
          <p:cNvSpPr txBox="1">
            <a:spLocks noChangeArrowheads="1"/>
          </p:cNvSpPr>
          <p:nvPr/>
        </p:nvSpPr>
        <p:spPr bwMode="auto">
          <a:xfrm>
            <a:off x="5508625" y="5029200"/>
            <a:ext cx="3635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Giê-rê-mi phàn nàn với Đức Chúa Trời;</a:t>
            </a:r>
          </a:p>
          <a:p>
            <a:pPr algn="ctr" eaLnBrk="1" hangingPunct="1"/>
            <a:r>
              <a:rPr lang="en-US" b="1"/>
              <a:t>Ngài khích lệ ông</a:t>
            </a:r>
          </a:p>
        </p:txBody>
      </p:sp>
      <p:sp>
        <p:nvSpPr>
          <p:cNvPr id="64520" name="Rectangle 9"/>
          <p:cNvSpPr>
            <a:spLocks noChangeArrowheads="1"/>
          </p:cNvSpPr>
          <p:nvPr/>
        </p:nvSpPr>
        <p:spPr bwMode="auto">
          <a:xfrm>
            <a:off x="3200400" y="5867400"/>
            <a:ext cx="2438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800000"/>
                </a:solidFill>
              </a:rPr>
              <a:t>Giê. 11-12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333375"/>
            <a:ext cx="7991475" cy="758825"/>
          </a:xfrm>
        </p:spPr>
        <p:txBody>
          <a:bodyPr/>
          <a:lstStyle/>
          <a:p>
            <a:pPr eaLnBrk="1" hangingPunct="1"/>
            <a:r>
              <a:rPr lang="en-US" sz="2800" b="1">
                <a:solidFill>
                  <a:schemeClr val="tx1"/>
                </a:solidFill>
                <a:latin typeface="Arial" charset="0"/>
                <a:ea typeface="ＭＳ Ｐゴシック" charset="0"/>
                <a:cs typeface="Arial" charset="0"/>
              </a:rPr>
              <a:t>Các bài học thị cụ – những dấu hiệu của sự đoán phạt</a:t>
            </a:r>
          </a:p>
        </p:txBody>
      </p:sp>
      <p:pic>
        <p:nvPicPr>
          <p:cNvPr id="65539" name="Picture 4" descr="MCHH01377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4194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5"/>
          <p:cNvSpPr txBox="1">
            <a:spLocks noChangeArrowheads="1"/>
          </p:cNvSpPr>
          <p:nvPr/>
        </p:nvSpPr>
        <p:spPr bwMode="auto">
          <a:xfrm>
            <a:off x="381000" y="4495800"/>
            <a:ext cx="3733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Đai lưng mục – mục nát trong kẽ đá. Giu-đa lạc xa khỏi ĐCT, bị phơi trần ra cho các ảnh hưởng ngoại giáo, hiện nay trở nên không còn giá trị thuộc linh</a:t>
            </a:r>
          </a:p>
        </p:txBody>
      </p:sp>
      <p:pic>
        <p:nvPicPr>
          <p:cNvPr id="65541" name="Picture 12" descr="MPj043838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1524000"/>
            <a:ext cx="35052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13"/>
          <p:cNvSpPr txBox="1">
            <a:spLocks noChangeArrowheads="1"/>
          </p:cNvSpPr>
          <p:nvPr/>
        </p:nvSpPr>
        <p:spPr bwMode="auto">
          <a:xfrm>
            <a:off x="5021263" y="4724400"/>
            <a:ext cx="36655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Đổ đầy rượu vào bình chứa! Hãy uống say! – Đức Chúa Trời sẽ không nhân từ và thương xót khi họ chịu hoạn nạn.</a:t>
            </a:r>
          </a:p>
        </p:txBody>
      </p:sp>
      <p:sp>
        <p:nvSpPr>
          <p:cNvPr id="65543" name="Rectangle 7"/>
          <p:cNvSpPr>
            <a:spLocks noChangeArrowheads="1"/>
          </p:cNvSpPr>
          <p:nvPr/>
        </p:nvSpPr>
        <p:spPr bwMode="auto">
          <a:xfrm>
            <a:off x="3654425" y="5857875"/>
            <a:ext cx="1350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Giê. 13</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p:txBody>
          <a:bodyPr/>
          <a:lstStyle/>
          <a:p>
            <a:r>
              <a:rPr lang="en-US" sz="3600" b="1">
                <a:solidFill>
                  <a:schemeClr val="tx1"/>
                </a:solidFill>
                <a:latin typeface="Arial" charset="0"/>
                <a:ea typeface="ＭＳ Ｐゴシック" charset="0"/>
                <a:cs typeface="Arial" charset="0"/>
              </a:rPr>
              <a:t>Những thời kỳ khó khăn tiếp theo …</a:t>
            </a:r>
          </a:p>
        </p:txBody>
      </p:sp>
      <p:pic>
        <p:nvPicPr>
          <p:cNvPr id="66563" name="Picture 4" descr="MPj0437341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39913"/>
            <a:ext cx="291306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5"/>
          <p:cNvSpPr txBox="1">
            <a:spLocks noChangeArrowheads="1"/>
          </p:cNvSpPr>
          <p:nvPr/>
        </p:nvSpPr>
        <p:spPr bwMode="auto">
          <a:xfrm>
            <a:off x="3851275" y="1828800"/>
            <a:ext cx="482441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Đức Chúa Trời sai hạn hán đến để cảnh báo Giu-đa về sự đoán phạt và cần ăn năn.</a:t>
            </a:r>
          </a:p>
          <a:p>
            <a:pPr eaLnBrk="1" hangingPunct="1"/>
            <a:endParaRPr lang="en-US" b="1"/>
          </a:p>
          <a:p>
            <a:pPr eaLnBrk="1" hangingPunct="1"/>
            <a:r>
              <a:rPr lang="en-US" b="1"/>
              <a:t>Đức Chúa Trời bảo Giê-rê-mi đừng cầu nguyện cho họ!</a:t>
            </a:r>
          </a:p>
        </p:txBody>
      </p:sp>
      <p:pic>
        <p:nvPicPr>
          <p:cNvPr id="66565" name="Picture 6" descr="MCj0334376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95750"/>
            <a:ext cx="19415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p:cNvSpPr txBox="1">
            <a:spLocks noChangeArrowheads="1"/>
          </p:cNvSpPr>
          <p:nvPr/>
        </p:nvSpPr>
        <p:spPr bwMode="auto">
          <a:xfrm>
            <a:off x="6443663" y="4219575"/>
            <a:ext cx="2670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Với Giê-rê-mi</a:t>
            </a:r>
          </a:p>
          <a:p>
            <a:pPr eaLnBrk="1" hangingPunct="1"/>
            <a:r>
              <a:rPr lang="en-US" b="1"/>
              <a:t>Không cưới gả,</a:t>
            </a:r>
          </a:p>
          <a:p>
            <a:pPr eaLnBrk="1" hangingPunct="1"/>
            <a:r>
              <a:rPr lang="en-US" b="1"/>
              <a:t>Không đám tang,</a:t>
            </a:r>
          </a:p>
          <a:p>
            <a:pPr eaLnBrk="1" hangingPunct="1"/>
            <a:r>
              <a:rPr lang="en-US" b="1"/>
              <a:t>Không yến tiệc</a:t>
            </a:r>
          </a:p>
        </p:txBody>
      </p:sp>
      <p:sp>
        <p:nvSpPr>
          <p:cNvPr id="66567" name="Rectangle 7"/>
          <p:cNvSpPr>
            <a:spLocks noChangeArrowheads="1"/>
          </p:cNvSpPr>
          <p:nvPr/>
        </p:nvSpPr>
        <p:spPr bwMode="auto">
          <a:xfrm>
            <a:off x="1476375" y="4941888"/>
            <a:ext cx="1866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Giê. 14-16</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b="1">
                <a:solidFill>
                  <a:schemeClr val="tx1"/>
                </a:solidFill>
                <a:latin typeface="Arial" charset="0"/>
                <a:ea typeface="ＭＳ Ｐゴシック" charset="0"/>
                <a:cs typeface="Arial" charset="0"/>
              </a:rPr>
              <a:t>Ta là thợ gốm, các ngươi là đất sét</a:t>
            </a:r>
          </a:p>
        </p:txBody>
      </p:sp>
      <p:pic>
        <p:nvPicPr>
          <p:cNvPr id="67587" name="Picture 3" descr="MCj0353949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817" t="6966" r="6422" b="8707"/>
          <a:stretch>
            <a:fillRect/>
          </a:stretch>
        </p:blipFill>
        <p:spPr>
          <a:xfrm>
            <a:off x="638175" y="1928813"/>
            <a:ext cx="4149725" cy="3500437"/>
          </a:xfrm>
          <a:ln w="101600">
            <a:solidFill>
              <a:schemeClr val="bg1"/>
            </a:solidFill>
            <a:miter lim="800000"/>
            <a:headEnd/>
            <a:tailEnd/>
          </a:ln>
        </p:spPr>
      </p:pic>
      <p:sp>
        <p:nvSpPr>
          <p:cNvPr id="67588" name="Text Box 4"/>
          <p:cNvSpPr txBox="1">
            <a:spLocks noChangeArrowheads="1"/>
          </p:cNvSpPr>
          <p:nvPr/>
        </p:nvSpPr>
        <p:spPr bwMode="auto">
          <a:xfrm>
            <a:off x="5210175" y="1928813"/>
            <a:ext cx="35052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Hỡi nhà Y-sơ-ra-ên, ta đối với các ngươi há chẳng làm được như người thợ gốm hay sao?</a:t>
            </a:r>
            <a:r>
              <a:rPr lang="en-US" sz="2000"/>
              <a:t> </a:t>
            </a:r>
            <a:r>
              <a:rPr lang="en-US" sz="2000" b="1"/>
              <a:t>(v. 6)</a:t>
            </a:r>
          </a:p>
          <a:p>
            <a:pPr eaLnBrk="1" hangingPunct="1"/>
            <a:endParaRPr lang="en-US" sz="2000" b="1"/>
          </a:p>
          <a:p>
            <a:pPr eaLnBrk="1" hangingPunct="1"/>
            <a:r>
              <a:rPr lang="en-US" sz="2000" b="1"/>
              <a:t>nếu nước mà ta nói đó xây bỏ điều ác mình, thì ta sẽ đổi ý ta đã toan giáng tai họa cho nó.</a:t>
            </a:r>
            <a:r>
              <a:rPr lang="en-US" sz="2000"/>
              <a:t> </a:t>
            </a:r>
            <a:r>
              <a:rPr lang="en-US" sz="2000" b="1"/>
              <a:t>(v. 8)</a:t>
            </a:r>
          </a:p>
          <a:p>
            <a:pPr eaLnBrk="1" hangingPunct="1"/>
            <a:endParaRPr lang="en-US" b="1"/>
          </a:p>
          <a:p>
            <a:pPr eaLnBrk="1" hangingPunct="1"/>
            <a:r>
              <a:rPr lang="en-US" b="1">
                <a:solidFill>
                  <a:schemeClr val="accent1"/>
                </a:solidFill>
              </a:rPr>
              <a:t>		    </a:t>
            </a:r>
            <a:r>
              <a:rPr lang="en-US" b="1">
                <a:solidFill>
                  <a:srgbClr val="800000"/>
                </a:solidFill>
              </a:rPr>
              <a:t>Giê. 18</a:t>
            </a:r>
          </a:p>
          <a:p>
            <a:pPr eaLnBrk="1" hangingPunct="1"/>
            <a:endParaRPr lang="en-US" b="1"/>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04813" y="-142875"/>
            <a:ext cx="8382000" cy="1143000"/>
          </a:xfrm>
        </p:spPr>
        <p:txBody>
          <a:bodyPr/>
          <a:lstStyle/>
          <a:p>
            <a:pPr eaLnBrk="1" hangingPunct="1"/>
            <a:r>
              <a:rPr lang="en-US" sz="3600" b="1">
                <a:solidFill>
                  <a:schemeClr val="tx1"/>
                </a:solidFill>
                <a:latin typeface="Arial" charset="0"/>
                <a:ea typeface="ＭＳ Ｐゴシック" charset="0"/>
                <a:cs typeface="Arial" charset="0"/>
              </a:rPr>
              <a:t>Bài học thị cụ #? Đây là ..?? </a:t>
            </a: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68612" name="Text Box 4"/>
          <p:cNvSpPr txBox="1">
            <a:spLocks noChangeArrowheads="1"/>
          </p:cNvSpPr>
          <p:nvPr/>
        </p:nvSpPr>
        <p:spPr bwMode="auto">
          <a:xfrm>
            <a:off x="250825" y="5456238"/>
            <a:ext cx="8512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Các ngươi đã từ bỏ Ta vì các thần khác và làm đổ máu vô tội. Ta sẽ dùng kẻ thù cách ngươi đập nát các ngươi như cái bình gốm này.</a:t>
            </a:r>
            <a:r>
              <a:rPr lang="en-US" b="1"/>
              <a:t>  </a:t>
            </a:r>
            <a:endParaRPr lang="en-US" b="1">
              <a:solidFill>
                <a:schemeClr val="accent1"/>
              </a:solidFill>
            </a:endParaRPr>
          </a:p>
        </p:txBody>
      </p:sp>
      <p:sp>
        <p:nvSpPr>
          <p:cNvPr id="68613" name="Rectangle 5"/>
          <p:cNvSpPr>
            <a:spLocks noChangeArrowheads="1"/>
          </p:cNvSpPr>
          <p:nvPr/>
        </p:nvSpPr>
        <p:spPr bwMode="auto">
          <a:xfrm>
            <a:off x="7848600" y="6319838"/>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800000"/>
                </a:solidFill>
              </a:rPr>
              <a:t>Giê. 19</a:t>
            </a:r>
          </a:p>
        </p:txBody>
      </p:sp>
      <p:sp>
        <p:nvSpPr>
          <p:cNvPr id="68614"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Picture Source: The Children</a:t>
            </a:r>
            <a:r>
              <a:rPr lang="ja-JP" altLang="en-US" sz="800" b="1"/>
              <a:t>’</a:t>
            </a:r>
            <a:r>
              <a:rPr lang="en-US" sz="800" b="1"/>
              <a:t>s Bible in 365 stories, Lion Publishing, 1985</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188913"/>
            <a:ext cx="9144000" cy="642937"/>
          </a:xfrm>
        </p:spPr>
        <p:txBody>
          <a:bodyPr/>
          <a:lstStyle/>
          <a:p>
            <a:pPr eaLnBrk="1" hangingPunct="1"/>
            <a:r>
              <a:rPr lang="en-US" sz="2600" b="1">
                <a:solidFill>
                  <a:schemeClr val="tx1"/>
                </a:solidFill>
                <a:latin typeface="Arial" charset="0"/>
                <a:ea typeface="ＭＳ Ｐゴシック" charset="0"/>
                <a:cs typeface="Arial" charset="0"/>
              </a:rPr>
              <a:t>Các tiên tri giả &amp; các thầy tế lễ chống đối Giê-rê-mi</a:t>
            </a:r>
          </a:p>
        </p:txBody>
      </p:sp>
      <p:pic>
        <p:nvPicPr>
          <p:cNvPr id="69635" name="Picture 3" descr="Pict-10d"/>
          <p:cNvPicPr>
            <a:picLocks noChangeAspect="1" noChangeArrowheads="1"/>
          </p:cNvPicPr>
          <p:nvPr/>
        </p:nvPicPr>
        <p:blipFill>
          <a:blip r:embed="rId3">
            <a:extLst>
              <a:ext uri="{28A0092B-C50C-407E-A947-70E740481C1C}">
                <a14:useLocalDpi xmlns:a14="http://schemas.microsoft.com/office/drawing/2010/main" val="0"/>
              </a:ext>
            </a:extLst>
          </a:blip>
          <a:srcRect l="3635" t="2295" r="2423"/>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9636" name="Text Box 4"/>
          <p:cNvSpPr txBox="1">
            <a:spLocks noChangeArrowheads="1"/>
          </p:cNvSpPr>
          <p:nvPr/>
        </p:nvSpPr>
        <p:spPr bwMode="auto">
          <a:xfrm>
            <a:off x="5857875" y="2071688"/>
            <a:ext cx="32146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Giê-rê-mi bị Pha-su-rơ, quản đốc đền thờ đánh và cùm lại. </a:t>
            </a:r>
          </a:p>
          <a:p>
            <a:pPr eaLnBrk="1" hangingPunct="1"/>
            <a:r>
              <a:rPr lang="en-US" b="1">
                <a:solidFill>
                  <a:schemeClr val="accent1"/>
                </a:solidFill>
              </a:rPr>
              <a:t>       </a:t>
            </a:r>
          </a:p>
          <a:p>
            <a:pPr eaLnBrk="1" hangingPunct="1"/>
            <a:r>
              <a:rPr lang="en-US" b="1">
                <a:solidFill>
                  <a:schemeClr val="accent1"/>
                </a:solidFill>
              </a:rPr>
              <a:t>        </a:t>
            </a:r>
            <a:r>
              <a:rPr lang="en-US" b="1">
                <a:solidFill>
                  <a:srgbClr val="800000"/>
                </a:solidFill>
              </a:rPr>
              <a:t>Giê. 20:1-3</a:t>
            </a:r>
          </a:p>
          <a:p>
            <a:pPr eaLnBrk="1" hangingPunct="1"/>
            <a:endParaRPr lang="en-US" b="1"/>
          </a:p>
          <a:p>
            <a:pPr eaLnBrk="1" hangingPunct="1"/>
            <a:r>
              <a:rPr lang="en-US" b="1"/>
              <a:t>Sau khi được thả ra, Ba-rúc, một thư ký trẻ, đề nghị giúp đỡ ông.</a:t>
            </a:r>
          </a:p>
        </p:txBody>
      </p:sp>
      <p:sp>
        <p:nvSpPr>
          <p:cNvPr id="69637" name="Text Box 6"/>
          <p:cNvSpPr txBox="1">
            <a:spLocks noChangeArrowheads="1"/>
          </p:cNvSpPr>
          <p:nvPr/>
        </p:nvSpPr>
        <p:spPr bwMode="auto">
          <a:xfrm>
            <a:off x="468313" y="6381750"/>
            <a:ext cx="3605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Picture Source:  The Picture Bible, Chariot Books, David C Cook, 1978</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Jeremiah prophesies at great personal cost the deserved fall of Jerusalem, seventy year captivity, judgment of Gentiles, and restoration under a new covenant, to give hope and to exhort Judah to accept God’s </a:t>
            </a:r>
            <a:r>
              <a:rPr lang="en-US" sz="3200" b="1" kern="0" dirty="0">
                <a:solidFill>
                  <a:srgbClr val="FFFF00"/>
                </a:solidFill>
                <a:effectLst>
                  <a:glow rad="127000">
                    <a:srgbClr val="000000"/>
                  </a:glow>
                </a:effectLst>
                <a:latin typeface="Arial" charset="0"/>
                <a:ea typeface="ＭＳ Ｐゴシック" charset="0"/>
                <a:cs typeface="ＭＳ Ｐゴシック" charset="0"/>
              </a:rPr>
              <a:t>inevitable</a:t>
            </a:r>
            <a:r>
              <a:rPr lang="en-US" sz="3200" b="1" kern="0" dirty="0">
                <a:solidFill>
                  <a:srgbClr val="FFFFFF"/>
                </a:solidFill>
                <a:effectLst>
                  <a:glow rad="127000">
                    <a:srgbClr val="000000"/>
                  </a:glow>
                </a:effectLst>
                <a:latin typeface="Arial" charset="0"/>
                <a:ea typeface="ＭＳ Ｐゴシック" charset="0"/>
                <a:cs typeface="ＭＳ Ｐゴシック" charset="0"/>
              </a:rPr>
              <a:t> discipline by yielding to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Babylon</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Jeremiah</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474</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2820347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Pict-9d"/>
          <p:cNvPicPr>
            <a:picLocks noChangeAspect="1" noChangeArrowheads="1"/>
          </p:cNvPicPr>
          <p:nvPr/>
        </p:nvPicPr>
        <p:blipFill>
          <a:blip r:embed="rId3">
            <a:extLst>
              <a:ext uri="{28A0092B-C50C-407E-A947-70E740481C1C}">
                <a14:useLocalDpi xmlns:a14="http://schemas.microsoft.com/office/drawing/2010/main" val="0"/>
              </a:ext>
            </a:extLst>
          </a:blip>
          <a:srcRect l="1929" t="1515" r="3857" b="7574"/>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2"/>
          <p:cNvSpPr>
            <a:spLocks noGrp="1" noChangeArrowheads="1"/>
          </p:cNvSpPr>
          <p:nvPr>
            <p:ph type="title"/>
          </p:nvPr>
        </p:nvSpPr>
        <p:spPr>
          <a:xfrm>
            <a:off x="0" y="260350"/>
            <a:ext cx="9144000" cy="914400"/>
          </a:xfrm>
        </p:spPr>
        <p:txBody>
          <a:bodyPr/>
          <a:lstStyle/>
          <a:p>
            <a:pPr algn="l" eaLnBrk="1" hangingPunct="1"/>
            <a:r>
              <a:rPr lang="en-US" sz="2800" b="1">
                <a:solidFill>
                  <a:schemeClr val="tx1"/>
                </a:solidFill>
                <a:latin typeface="Arial" charset="0"/>
                <a:ea typeface="ＭＳ Ｐゴシック" charset="0"/>
                <a:cs typeface="Arial" charset="0"/>
              </a:rPr>
              <a:t>Giê-rê-mi nói tiên tri chống lại các nhà lãnh đạo Giu-đa và tiên tri giả, nhưng họ từ chối lắng nghe</a:t>
            </a:r>
          </a:p>
        </p:txBody>
      </p:sp>
      <p:sp>
        <p:nvSpPr>
          <p:cNvPr id="70660"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WARNING ! WARNING!</a:t>
            </a:r>
          </a:p>
        </p:txBody>
      </p:sp>
      <p:sp>
        <p:nvSpPr>
          <p:cNvPr id="70661" name="Rectangle 5"/>
          <p:cNvSpPr>
            <a:spLocks noChangeArrowheads="1"/>
          </p:cNvSpPr>
          <p:nvPr/>
        </p:nvSpPr>
        <p:spPr bwMode="auto">
          <a:xfrm>
            <a:off x="6705600" y="6243638"/>
            <a:ext cx="2438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800000"/>
                </a:solidFill>
              </a:rPr>
              <a:t>Giê. 21-23</a:t>
            </a:r>
          </a:p>
        </p:txBody>
      </p:sp>
      <p:sp>
        <p:nvSpPr>
          <p:cNvPr id="70662"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Source:  The Picture Bible, Chariot Books, David C Cook, 1978</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Nê-bu-cát-nết-sa đến (597 TC)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71684"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Bắt dân chúng và vua Giê-hô-gia-kin đi lưu đày. Đặt Sê-đê-kia lên ngôi, cho một cơ hội khác để Giu-đa thần phục Ba-by-lôn.</a:t>
            </a:r>
          </a:p>
        </p:txBody>
      </p:sp>
      <p:sp>
        <p:nvSpPr>
          <p:cNvPr id="71685" name="Text Box 5"/>
          <p:cNvSpPr txBox="1">
            <a:spLocks noChangeArrowheads="1"/>
          </p:cNvSpPr>
          <p:nvPr/>
        </p:nvSpPr>
        <p:spPr bwMode="auto">
          <a:xfrm>
            <a:off x="7143750" y="6319838"/>
            <a:ext cx="162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800000"/>
                </a:solidFill>
              </a:rPr>
              <a:t>Giê. 24-25</a:t>
            </a:r>
          </a:p>
        </p:txBody>
      </p:sp>
      <p:sp>
        <p:nvSpPr>
          <p:cNvPr id="40965" name="TextBox 5"/>
          <p:cNvSpPr txBox="1">
            <a:spLocks noChangeArrowheads="1"/>
          </p:cNvSpPr>
          <p:nvPr/>
        </p:nvSpPr>
        <p:spPr bwMode="auto">
          <a:xfrm>
            <a:off x="2016125" y="1916113"/>
            <a:ext cx="2268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0000"/>
                </a:solidFill>
              </a:rPr>
              <a:t>70 năm phu tù được tiên báo</a:t>
            </a:r>
          </a:p>
        </p:txBody>
      </p:sp>
      <p:sp>
        <p:nvSpPr>
          <p:cNvPr id="71687"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Picture Source: The Children</a:t>
            </a:r>
            <a:r>
              <a:rPr lang="ja-JP" altLang="en-US" sz="800" b="1"/>
              <a:t>’</a:t>
            </a:r>
            <a:r>
              <a:rPr lang="en-US" sz="800" b="1"/>
              <a:t>s Bible in 365 stories, Lion Publishing, 1985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96" name="Group 68"/>
          <p:cNvGraphicFramePr>
            <a:graphicFrameLocks noGrp="1"/>
          </p:cNvGraphicFramePr>
          <p:nvPr>
            <p:ph sz="quarter" idx="4294967295"/>
          </p:nvPr>
        </p:nvGraphicFramePr>
        <p:xfrm>
          <a:off x="334963" y="923925"/>
          <a:ext cx="8485187" cy="5778502"/>
        </p:xfrm>
        <a:graphic>
          <a:graphicData uri="http://schemas.openxmlformats.org/drawingml/2006/table">
            <a:tbl>
              <a:tblPr/>
              <a:tblGrid>
                <a:gridCol w="1414462"/>
                <a:gridCol w="993775"/>
                <a:gridCol w="1354138"/>
                <a:gridCol w="1566862"/>
                <a:gridCol w="1497013"/>
                <a:gridCol w="1658937"/>
              </a:tblGrid>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Mức độ</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Niên đại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Vua Giu-đa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Số bị bắt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Những nhân vật chính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Kết quá/ bình luận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33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1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605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Một ít (Đa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Đa-ni-ên, 3 bạn &amp; quý tộc &amp; hoàng tộc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Bắt triều cống. Ai Cập mạnh.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Trung bình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598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3023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Cuộc trục xuất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3 Lớn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 597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10,000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Vua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Giê-hô-gia-kin, Ê-xê-chi-ên, Mạc-đô-chê</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Cuộc trục xuất lớn.  Sê-đê-kia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4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587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832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Trước khi bị hủy diệt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871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 Lớn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586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ca.  10,400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Vua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Giê-ru-sa-lem &amp; đền thờ bị phá hủy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873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6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582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745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4 năm sau khi GRSL bị tàn phá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bl>
          </a:graphicData>
        </a:graphic>
      </p:graphicFrame>
      <p:sp>
        <p:nvSpPr>
          <p:cNvPr id="72764" name="Title 1"/>
          <p:cNvSpPr>
            <a:spLocks noGrp="1"/>
          </p:cNvSpPr>
          <p:nvPr>
            <p:ph type="title" idx="4294967295"/>
          </p:nvPr>
        </p:nvSpPr>
        <p:spPr>
          <a:xfrm>
            <a:off x="323850" y="98425"/>
            <a:ext cx="8534400" cy="758825"/>
          </a:xfrm>
        </p:spPr>
        <p:txBody>
          <a:bodyPr/>
          <a:lstStyle/>
          <a:p>
            <a:pPr eaLnBrk="1" hangingPunct="1"/>
            <a:r>
              <a:rPr lang="en-US" sz="2600">
                <a:solidFill>
                  <a:schemeClr val="tx1"/>
                </a:solidFill>
                <a:latin typeface="Arial" charset="0"/>
                <a:ea typeface="ＭＳ Ｐゴシック" charset="0"/>
                <a:cs typeface="Arial" charset="0"/>
              </a:rPr>
              <a:t>Sáu cuộc phát vãng đến Ba-by-lôn của Nê-bu-cát-nết-sa</a:t>
            </a:r>
          </a:p>
        </p:txBody>
      </p:sp>
      <p:sp>
        <p:nvSpPr>
          <p:cNvPr id="72765" name="Text Box 56"/>
          <p:cNvSpPr txBox="1">
            <a:spLocks noChangeArrowheads="1"/>
          </p:cNvSpPr>
          <p:nvPr/>
        </p:nvSpPr>
        <p:spPr bwMode="auto">
          <a:xfrm>
            <a:off x="8445500" y="0"/>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492</a:t>
            </a:r>
          </a:p>
        </p:txBody>
      </p:sp>
      <p:sp>
        <p:nvSpPr>
          <p:cNvPr id="43070" name="AutoShape 62"/>
          <p:cNvSpPr>
            <a:spLocks noChangeArrowheads="1"/>
          </p:cNvSpPr>
          <p:nvPr/>
        </p:nvSpPr>
        <p:spPr bwMode="auto">
          <a:xfrm>
            <a:off x="827088" y="3500438"/>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71438" y="333375"/>
            <a:ext cx="9215438" cy="566738"/>
          </a:xfrm>
        </p:spPr>
        <p:txBody>
          <a:bodyPr/>
          <a:lstStyle/>
          <a:p>
            <a:pPr eaLnBrk="1" hangingPunct="1"/>
            <a:r>
              <a:rPr lang="en-US" sz="2300" b="1">
                <a:solidFill>
                  <a:schemeClr val="tx1"/>
                </a:solidFill>
                <a:latin typeface="Arial" charset="0"/>
                <a:ea typeface="ＭＳ Ｐゴシック" charset="0"/>
                <a:cs typeface="Arial" charset="0"/>
              </a:rPr>
              <a:t>Không có sự ăn năn tại Giê-ru-sa-lem sau Nê-bu-cát-nết-sa đến</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73732" name="Text Box 4"/>
          <p:cNvSpPr txBox="1">
            <a:spLocks noChangeArrowheads="1"/>
          </p:cNvSpPr>
          <p:nvPr/>
        </p:nvSpPr>
        <p:spPr bwMode="auto">
          <a:xfrm>
            <a:off x="381000" y="2019300"/>
            <a:ext cx="44481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800000"/>
                </a:solidFill>
              </a:rPr>
              <a:t>Trái vả ngon </a:t>
            </a:r>
          </a:p>
          <a:p>
            <a:pPr eaLnBrk="1" hangingPunct="1"/>
            <a:endParaRPr lang="en-US" sz="1800" b="1">
              <a:solidFill>
                <a:schemeClr val="accent1"/>
              </a:solidFill>
            </a:endParaRPr>
          </a:p>
          <a:p>
            <a:pPr eaLnBrk="1" hangingPunct="1"/>
            <a:r>
              <a:rPr lang="en-US" sz="1800" b="1"/>
              <a:t>– Những người lưu đày tại Ba-by-lôn bắt đầu ăn năn. </a:t>
            </a:r>
            <a:endParaRPr lang="en-US" sz="1000" b="1"/>
          </a:p>
          <a:p>
            <a:pPr eaLnBrk="1" hangingPunct="1"/>
            <a:endParaRPr lang="en-US" sz="1000" b="1"/>
          </a:p>
          <a:p>
            <a:pPr eaLnBrk="1" hangingPunct="1"/>
            <a:r>
              <a:rPr lang="en-US" sz="1800" b="1"/>
              <a:t>– Đức Chúa Trời sẽ chăm sóc họ và đem họ trở về.</a:t>
            </a:r>
          </a:p>
        </p:txBody>
      </p:sp>
      <p:sp>
        <p:nvSpPr>
          <p:cNvPr id="73733" name="Text Box 5"/>
          <p:cNvSpPr txBox="1">
            <a:spLocks noChangeArrowheads="1"/>
          </p:cNvSpPr>
          <p:nvPr/>
        </p:nvSpPr>
        <p:spPr bwMode="auto">
          <a:xfrm>
            <a:off x="381000" y="4214813"/>
            <a:ext cx="75438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1800" b="1">
                <a:solidFill>
                  <a:srgbClr val="800000"/>
                </a:solidFill>
              </a:rPr>
              <a:t>Những trái vả dở, thối rữa </a:t>
            </a:r>
          </a:p>
          <a:p>
            <a:pPr eaLnBrk="1" hangingPunct="1">
              <a:lnSpc>
                <a:spcPct val="150000"/>
              </a:lnSpc>
            </a:pPr>
            <a:r>
              <a:rPr lang="en-US" sz="1800" b="1"/>
              <a:t>– vua Sê-đê-kia, triều đình của ông và tất cả những người tại Giê-ru-sa-lem</a:t>
            </a:r>
          </a:p>
          <a:p>
            <a:pPr eaLnBrk="1" hangingPunct="1">
              <a:lnSpc>
                <a:spcPct val="150000"/>
              </a:lnSpc>
            </a:pPr>
            <a:r>
              <a:rPr lang="en-US" sz="1800" b="1"/>
              <a:t>– Vẫn lập mưu và tính kế chống lại Ba-by-lôn</a:t>
            </a:r>
          </a:p>
          <a:p>
            <a:pPr eaLnBrk="1" hangingPunct="1">
              <a:lnSpc>
                <a:spcPct val="150000"/>
              </a:lnSpc>
            </a:pPr>
            <a:r>
              <a:rPr lang="en-US" sz="1800" b="1"/>
              <a:t>– Không thích hợp để giữ lại</a:t>
            </a:r>
          </a:p>
        </p:txBody>
      </p:sp>
      <p:sp>
        <p:nvSpPr>
          <p:cNvPr id="73734" name="Text Box 6"/>
          <p:cNvSpPr txBox="1">
            <a:spLocks noChangeArrowheads="1"/>
          </p:cNvSpPr>
          <p:nvPr/>
        </p:nvSpPr>
        <p:spPr bwMode="auto">
          <a:xfrm>
            <a:off x="381000" y="1447800"/>
            <a:ext cx="4017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800000"/>
                </a:solidFill>
              </a:rPr>
              <a:t>Phía trước của Đền thờ, 2 giỏ </a:t>
            </a:r>
          </a:p>
        </p:txBody>
      </p:sp>
      <p:sp>
        <p:nvSpPr>
          <p:cNvPr id="73735" name="Rectangle 7"/>
          <p:cNvSpPr>
            <a:spLocks noChangeArrowheads="1"/>
          </p:cNvSpPr>
          <p:nvPr/>
        </p:nvSpPr>
        <p:spPr bwMode="auto">
          <a:xfrm>
            <a:off x="7643813" y="57150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800000"/>
                </a:solidFill>
              </a:rPr>
              <a:t>Giê. 24</a:t>
            </a:r>
          </a:p>
        </p:txBody>
      </p:sp>
      <p:sp>
        <p:nvSpPr>
          <p:cNvPr id="73736"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Picture Source: The Children</a:t>
            </a:r>
            <a:r>
              <a:rPr lang="ja-JP" altLang="en-US" sz="800" b="1"/>
              <a:t>’</a:t>
            </a:r>
            <a:r>
              <a:rPr lang="en-US" sz="800" b="1"/>
              <a:t>s Bible in 365 stories, Lion Publishing, 1985</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715000" y="260350"/>
            <a:ext cx="3249613" cy="1054100"/>
          </a:xfrm>
          <a:solidFill>
            <a:srgbClr val="FFFFFF"/>
          </a:solidFill>
        </p:spPr>
        <p:txBody>
          <a:bodyPr/>
          <a:lstStyle/>
          <a:p>
            <a:pPr eaLnBrk="1" hangingPunct="1"/>
            <a:r>
              <a:rPr lang="en-US" sz="2100" b="1">
                <a:solidFill>
                  <a:schemeClr val="tx1"/>
                </a:solidFill>
                <a:latin typeface="Arial" charset="0"/>
                <a:ea typeface="ＭＳ Ｐゴシック" charset="0"/>
                <a:cs typeface="Arial" charset="0"/>
              </a:rPr>
              <a:t>Các lãnh đạo Giê-ru-sa-lem kháng cự sự cai trị của Ba-by-lôn</a:t>
            </a:r>
          </a:p>
        </p:txBody>
      </p:sp>
      <p:pic>
        <p:nvPicPr>
          <p:cNvPr id="74755" name="Picture 3" descr="Pict-10e"/>
          <p:cNvPicPr>
            <a:picLocks noChangeAspect="1" noChangeArrowheads="1"/>
          </p:cNvPicPr>
          <p:nvPr/>
        </p:nvPicPr>
        <p:blipFill>
          <a:blip r:embed="rId3">
            <a:extLst>
              <a:ext uri="{28A0092B-C50C-407E-A947-70E740481C1C}">
                <a14:useLocalDpi xmlns:a14="http://schemas.microsoft.com/office/drawing/2010/main" val="0"/>
              </a:ext>
            </a:extLst>
          </a:blip>
          <a:srcRect l="2010" t="1688" r="3017" b="2531"/>
          <a:stretch>
            <a:fillRect/>
          </a:stretch>
        </p:blipFill>
        <p:spPr bwMode="auto">
          <a:xfrm>
            <a:off x="0" y="82550"/>
            <a:ext cx="5638800" cy="677545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756" name="Text Box 4"/>
          <p:cNvSpPr txBox="1">
            <a:spLocks noChangeArrowheads="1"/>
          </p:cNvSpPr>
          <p:nvPr/>
        </p:nvSpPr>
        <p:spPr bwMode="auto">
          <a:xfrm>
            <a:off x="5943600" y="2251075"/>
            <a:ext cx="30480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t>Giê-rê-mi mang ách để làm biểu tượng cho tương lai của Giu-đa thần phục Ba-by-lôn.</a:t>
            </a:r>
          </a:p>
          <a:p>
            <a:pPr eaLnBrk="1" hangingPunct="1"/>
            <a:endParaRPr lang="en-US" sz="2800" b="1"/>
          </a:p>
        </p:txBody>
      </p:sp>
      <p:sp>
        <p:nvSpPr>
          <p:cNvPr id="74757" name="Rectangle 4"/>
          <p:cNvSpPr>
            <a:spLocks noChangeArrowheads="1"/>
          </p:cNvSpPr>
          <p:nvPr/>
        </p:nvSpPr>
        <p:spPr bwMode="auto">
          <a:xfrm>
            <a:off x="7215188" y="5967413"/>
            <a:ext cx="162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800000"/>
                </a:solidFill>
              </a:rPr>
              <a:t>Giê. 27-28</a:t>
            </a:r>
          </a:p>
        </p:txBody>
      </p:sp>
      <p:sp>
        <p:nvSpPr>
          <p:cNvPr id="74758" name="Text Box 6"/>
          <p:cNvSpPr txBox="1">
            <a:spLocks noChangeArrowheads="1"/>
          </p:cNvSpPr>
          <p:nvPr/>
        </p:nvSpPr>
        <p:spPr bwMode="auto">
          <a:xfrm>
            <a:off x="468313" y="6381750"/>
            <a:ext cx="3605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t>Picture Source:  The Picture Bible, Chariot Books, David C Cook, 1978</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3429000" cy="6869113"/>
          </a:xfrm>
          <a:ln w="101600">
            <a:solidFill>
              <a:schemeClr val="bg1"/>
            </a:solidFill>
            <a:miter lim="800000"/>
            <a:headEnd/>
            <a:tailEnd/>
          </a:ln>
        </p:spPr>
      </p:pic>
      <p:sp>
        <p:nvSpPr>
          <p:cNvPr id="75779" name="Text Box 3"/>
          <p:cNvSpPr txBox="1">
            <a:spLocks noChangeArrowheads="1"/>
          </p:cNvSpPr>
          <p:nvPr/>
        </p:nvSpPr>
        <p:spPr bwMode="auto">
          <a:xfrm>
            <a:off x="4038600" y="1700213"/>
            <a:ext cx="44958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b="1"/>
              <a:t>Tiên tri giả Ha-na-nia bẻ gãy ách của Giê-rê-mi tượng trưng rằng Đức Chúa Trời sẽ bẻ gãy quyền lực của Ba-by-lôn và công bố cuộc phu tù chỉ hai năm. Hai tháng sau, ông ta chết. </a:t>
            </a:r>
          </a:p>
          <a:p>
            <a:pPr eaLnBrk="1" hangingPunct="1"/>
            <a:endParaRPr lang="en-US" b="1"/>
          </a:p>
          <a:p>
            <a:pPr eaLnBrk="1" hangingPunct="1">
              <a:buFont typeface="Arial" charset="0"/>
              <a:buChar char="•"/>
            </a:pPr>
            <a:r>
              <a:rPr lang="en-US" b="1"/>
              <a:t>Tiên tri giả Sê-ma-gia cũng giảng chống lại Giê-rê-mi.</a:t>
            </a:r>
          </a:p>
        </p:txBody>
      </p:sp>
      <p:sp>
        <p:nvSpPr>
          <p:cNvPr id="75780"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Bị các tiên tri giả chống đối</a:t>
            </a:r>
          </a:p>
        </p:txBody>
      </p:sp>
      <p:sp>
        <p:nvSpPr>
          <p:cNvPr id="75781" name="Rectangle 4"/>
          <p:cNvSpPr>
            <a:spLocks noChangeArrowheads="1"/>
          </p:cNvSpPr>
          <p:nvPr/>
        </p:nvSpPr>
        <p:spPr bwMode="auto">
          <a:xfrm>
            <a:off x="7215188" y="5967413"/>
            <a:ext cx="1866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Giê. 28-29</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Sách An Ủi &amp; Giao ước Mới</a:t>
            </a:r>
            <a:endParaRPr lang="en-GB" sz="4000" b="1">
              <a:solidFill>
                <a:schemeClr val="tx1"/>
              </a:solidFill>
              <a:latin typeface="Arial" charset="0"/>
              <a:ea typeface="ＭＳ Ｐゴシック" charset="0"/>
              <a:cs typeface="Arial" charset="0"/>
            </a:endParaRPr>
          </a:p>
        </p:txBody>
      </p:sp>
      <p:pic>
        <p:nvPicPr>
          <p:cNvPr id="76803" name="Picture 4" descr="MPj043642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4" name="Rectangle 4"/>
          <p:cNvSpPr>
            <a:spLocks noChangeArrowheads="1"/>
          </p:cNvSpPr>
          <p:nvPr/>
        </p:nvSpPr>
        <p:spPr bwMode="auto">
          <a:xfrm>
            <a:off x="7010400" y="838200"/>
            <a:ext cx="162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800000"/>
                </a:solidFill>
              </a:rPr>
              <a:t>Giê. 30-33</a:t>
            </a:r>
          </a:p>
        </p:txBody>
      </p:sp>
      <p:sp>
        <p:nvSpPr>
          <p:cNvPr id="76805"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accent1"/>
              </a:buClr>
              <a:buSzPct val="85000"/>
              <a:buFont typeface="Wingdings 2" charset="0"/>
              <a:buChar char=""/>
            </a:pPr>
            <a:r>
              <a:rPr lang="en-US" sz="2200" b="1"/>
              <a:t>Giê-rê-mi chuộc lại cánh đồng (Giê. 32) – dấu hiệu của hy vọng! </a:t>
            </a:r>
          </a:p>
          <a:p>
            <a:pPr eaLnBrk="1" hangingPunct="1">
              <a:lnSpc>
                <a:spcPct val="90000"/>
              </a:lnSpc>
              <a:spcBef>
                <a:spcPct val="20000"/>
              </a:spcBef>
              <a:buClr>
                <a:schemeClr val="accent1"/>
              </a:buClr>
              <a:buSzPct val="85000"/>
              <a:buFont typeface="Wingdings 2" charset="0"/>
              <a:buChar char=""/>
            </a:pPr>
            <a:r>
              <a:rPr lang="en-US" sz="2200" b="1"/>
              <a:t>Đức Chúa Trời không ném dân Ngài qua một bên! </a:t>
            </a:r>
          </a:p>
          <a:p>
            <a:pPr eaLnBrk="1" hangingPunct="1">
              <a:lnSpc>
                <a:spcPct val="90000"/>
              </a:lnSpc>
              <a:spcBef>
                <a:spcPct val="20000"/>
              </a:spcBef>
              <a:buClr>
                <a:schemeClr val="accent1"/>
              </a:buClr>
              <a:buSzPct val="85000"/>
              <a:buFont typeface="Wingdings 2" charset="0"/>
              <a:buChar char=""/>
            </a:pPr>
            <a:r>
              <a:rPr lang="en-US" sz="2200" b="1"/>
              <a:t>Vinh hiển trong tương lai sẽ đến sau sự đoán phạt của họ. </a:t>
            </a:r>
          </a:p>
          <a:p>
            <a:pPr eaLnBrk="1" hangingPunct="1">
              <a:lnSpc>
                <a:spcPct val="90000"/>
              </a:lnSpc>
              <a:spcBef>
                <a:spcPct val="20000"/>
              </a:spcBef>
              <a:buClr>
                <a:schemeClr val="accent1"/>
              </a:buClr>
              <a:buSzPct val="85000"/>
              <a:buFont typeface="Wingdings 2" charset="0"/>
              <a:buChar char=""/>
            </a:pPr>
            <a:r>
              <a:rPr lang="en-US" sz="2200" b="1"/>
              <a:t>Họ sẽ trở về xứ.</a:t>
            </a:r>
            <a:endParaRPr lang="en-GB" sz="2200" b="1"/>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Giao ước Mới &amp; Nhánh của Đa-vít</a:t>
            </a:r>
          </a:p>
        </p:txBody>
      </p:sp>
      <p:pic>
        <p:nvPicPr>
          <p:cNvPr id="77827" name="Picture 6" descr="MPj043087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7" descr="MPj044483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8" descr="MPj0409268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 Box 19"/>
          <p:cNvSpPr txBox="1">
            <a:spLocks noChangeArrowheads="1"/>
          </p:cNvSpPr>
          <p:nvPr/>
        </p:nvSpPr>
        <p:spPr bwMode="auto">
          <a:xfrm>
            <a:off x="381000" y="5445125"/>
            <a:ext cx="4229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Giao ước Mới – luật pháp viết trong lòng chúng ta và sự hướng dẫn của Đức Thánh Linh - </a:t>
            </a:r>
            <a:r>
              <a:rPr lang="en-US" b="1">
                <a:solidFill>
                  <a:srgbClr val="800000"/>
                </a:solidFill>
              </a:rPr>
              <a:t>Giê. 31</a:t>
            </a:r>
          </a:p>
        </p:txBody>
      </p:sp>
      <p:sp>
        <p:nvSpPr>
          <p:cNvPr id="77831" name="Text Box 21"/>
          <p:cNvSpPr txBox="1">
            <a:spLocks noChangeArrowheads="1"/>
          </p:cNvSpPr>
          <p:nvPr/>
        </p:nvSpPr>
        <p:spPr bwMode="auto">
          <a:xfrm>
            <a:off x="4876800" y="5072063"/>
            <a:ext cx="35115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Nhánh Đa-vít – Vua và thầy tế lễ Mới - </a:t>
            </a:r>
            <a:r>
              <a:rPr lang="en-US" b="1">
                <a:solidFill>
                  <a:srgbClr val="800000"/>
                </a:solidFill>
              </a:rPr>
              <a:t>Giê. 33</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cs typeface="+mn-cs"/>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a:spcBef>
                <a:spcPct val="20000"/>
              </a:spcBef>
              <a:defRPr/>
            </a:pPr>
            <a:r>
              <a:rPr lang="en-US" sz="4400" b="1" i="1" dirty="0">
                <a:solidFill>
                  <a:srgbClr val="CCFF33"/>
                </a:solidFill>
                <a:latin typeface="Times New Roman" pitchFamily="-112" charset="0"/>
                <a:ea typeface="+mn-ea"/>
                <a:cs typeface="+mn-cs"/>
              </a:rPr>
              <a:t>Singapore Bible College</a:t>
            </a:r>
          </a:p>
        </p:txBody>
      </p:sp>
      <p:pic>
        <p:nvPicPr>
          <p:cNvPr id="7885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r>
              <a:rPr lang="en-US" sz="4800" b="1">
                <a:solidFill>
                  <a:schemeClr val="bg1"/>
                </a:solidFill>
                <a:latin typeface="Arial" charset="0"/>
                <a:ea typeface="ＭＳ Ｐゴシック" charset="0"/>
                <a:cs typeface="ＭＳ Ｐゴシック" charset="0"/>
              </a:rPr>
              <a:t>Vì sao bạn phải làm những chuyện </a:t>
            </a:r>
            <a:r>
              <a:rPr lang="en-US" sz="4800">
                <a:solidFill>
                  <a:srgbClr val="CCFF33"/>
                </a:solidFill>
                <a:effectLst>
                  <a:outerShdw blurRad="38100" dist="38100" dir="2700000" algn="tl">
                    <a:srgbClr val="FFFFFF"/>
                  </a:outerShdw>
                </a:effectLst>
                <a:latin typeface="Arial" charset="0"/>
                <a:ea typeface="ＭＳ Ｐゴシック" charset="0"/>
                <a:cs typeface="ＭＳ Ｐゴシック" charset="0"/>
              </a:rPr>
              <a:t>điên rồ</a:t>
            </a:r>
            <a:endParaRPr lang="en-US" sz="6000" b="1">
              <a:solidFill>
                <a:schemeClr val="bg1"/>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b="71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6" name="Rectangle 6"/>
          <p:cNvSpPr>
            <a:spLocks noChangeArrowheads="1"/>
          </p:cNvSpPr>
          <p:nvPr/>
        </p:nvSpPr>
        <p:spPr bwMode="auto">
          <a:xfrm>
            <a:off x="5257800" y="5943600"/>
            <a:ext cx="4114800"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a:defRPr/>
            </a:pPr>
            <a:r>
              <a:rPr lang="en-US" sz="5400" b="1" i="1">
                <a:solidFill>
                  <a:srgbClr val="FFFFFF"/>
                </a:solidFill>
                <a:latin typeface="Times New Roman" pitchFamily="18" charset="0"/>
                <a:ea typeface="ＭＳ Ｐゴシック" pitchFamily="34" charset="-128"/>
                <a:cs typeface="+mn-cs"/>
              </a:rPr>
              <a:t>Giê-rê-mi 32</a:t>
            </a:r>
            <a:endParaRPr lang="en-US" sz="6600" b="1">
              <a:solidFill>
                <a:srgbClr val="FFFFFF"/>
              </a:solidFill>
              <a:latin typeface="Times New Roman" pitchFamily="18" charset="0"/>
              <a:ea typeface="ＭＳ Ｐゴシック" pitchFamily="34" charset="-128"/>
              <a:cs typeface="+mn-cs"/>
            </a:endParaRPr>
          </a:p>
        </p:txBody>
      </p:sp>
      <p:sp>
        <p:nvSpPr>
          <p:cNvPr id="296967" name="Rectangle 7"/>
          <p:cNvSpPr>
            <a:spLocks noChangeArrowheads="1"/>
          </p:cNvSpPr>
          <p:nvPr/>
        </p:nvSpPr>
        <p:spPr bwMode="auto">
          <a:xfrm rot="20947899">
            <a:off x="5985470" y="4049168"/>
            <a:ext cx="2611836" cy="769441"/>
          </a:xfrm>
          <a:prstGeom prst="rect">
            <a:avLst/>
          </a:prstGeom>
          <a:noFill/>
          <a:ln w="9525">
            <a:noFill/>
            <a:miter lim="800000"/>
            <a:headEnd/>
            <a:tailEnd/>
          </a:ln>
          <a:effectLst/>
        </p:spPr>
        <p:txBody>
          <a:bodyPr wrap="none">
            <a:spAutoFit/>
          </a:bodyPr>
          <a:lstStyle/>
          <a:p>
            <a:r>
              <a:rPr lang="en-US" sz="4400" b="1" i="1" dirty="0" err="1">
                <a:solidFill>
                  <a:srgbClr val="FFFF00"/>
                </a:solidFill>
              </a:rPr>
              <a:t>Điên</a:t>
            </a:r>
            <a:r>
              <a:rPr lang="en-US" sz="4400" b="1" i="1" dirty="0">
                <a:solidFill>
                  <a:srgbClr val="FFFF00"/>
                </a:solidFill>
              </a:rPr>
              <a:t> </a:t>
            </a:r>
            <a:r>
              <a:rPr lang="en-US" sz="4400" b="1" i="1" dirty="0" err="1">
                <a:solidFill>
                  <a:srgbClr val="FFFF00"/>
                </a:solidFill>
              </a:rPr>
              <a:t>rồ</a:t>
            </a:r>
            <a:r>
              <a:rPr lang="en-US" sz="4400" b="1" i="1" dirty="0">
                <a:solidFill>
                  <a:srgbClr val="FFFF00"/>
                </a:solidFill>
              </a:rPr>
              <a:t>?</a:t>
            </a:r>
          </a:p>
        </p:txBody>
      </p:sp>
      <p:sp>
        <p:nvSpPr>
          <p:cNvPr id="296968" name="Rectangle 8"/>
          <p:cNvSpPr>
            <a:spLocks noChangeArrowheads="1"/>
          </p:cNvSpPr>
          <p:nvPr/>
        </p:nvSpPr>
        <p:spPr bwMode="auto">
          <a:xfrm>
            <a:off x="755650" y="2492375"/>
            <a:ext cx="7313613" cy="2057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r>
              <a:rPr lang="en-US" sz="4400" b="1">
                <a:solidFill>
                  <a:srgbClr val="FFFFFF"/>
                </a:solidFill>
              </a:rPr>
              <a:t>Bạn phải làm gì </a:t>
            </a:r>
            <a:br>
              <a:rPr lang="en-US" sz="4400" b="1">
                <a:solidFill>
                  <a:srgbClr val="FFFFFF"/>
                </a:solidFill>
              </a:rPr>
            </a:br>
            <a:r>
              <a:rPr lang="en-US" sz="4400" b="1">
                <a:solidFill>
                  <a:srgbClr val="FFFFFF"/>
                </a:solidFill>
              </a:rPr>
              <a:t>khi Đức Chúa Trời bảo bạn phải làm chuyện</a:t>
            </a:r>
            <a:endParaRPr lang="en-US" sz="5400" b="1">
              <a:solidFill>
                <a:srgbClr val="FFFFFF"/>
              </a:solidFill>
            </a:endParaRPr>
          </a:p>
        </p:txBody>
      </p:sp>
      <p:sp>
        <p:nvSpPr>
          <p:cNvPr id="6" name="Title 5"/>
          <p:cNvSpPr>
            <a:spLocks noGrp="1"/>
          </p:cNvSpPr>
          <p:nvPr>
            <p:ph type="title"/>
          </p:nvPr>
        </p:nvSpPr>
        <p:spPr>
          <a:xfrm>
            <a:off x="0" y="138113"/>
            <a:ext cx="3429000" cy="914400"/>
          </a:xfrm>
        </p:spPr>
        <p:txBody>
          <a:bodyPr/>
          <a:lstStyle/>
          <a:p>
            <a:r>
              <a:rPr lang="en-US" sz="3200" i="1">
                <a:solidFill>
                  <a:schemeClr val="bg1"/>
                </a:solidFill>
                <a:effectLst>
                  <a:outerShdw blurRad="38100" dist="38100" dir="2700000" algn="tl">
                    <a:srgbClr val="808080"/>
                  </a:outerShdw>
                </a:effectLst>
                <a:latin typeface="Arial" charset="0"/>
                <a:ea typeface="ＭＳ Ｐゴシック" charset="0"/>
                <a:cs typeface="ＭＳ Ｐゴシック" charset="0"/>
              </a:rPr>
              <a:t>Sự thuần phục của chúng ta…</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19" presetClass="entr" presetSubtype="10" fill="hold" grpId="0" nodeType="afterEffect">
                                  <p:stCondLst>
                                    <p:cond delay="1000"/>
                                  </p:stCondLst>
                                  <p:childTnLst>
                                    <p:set>
                                      <p:cBhvr>
                                        <p:cTn id="11" dur="1" fill="hold">
                                          <p:stCondLst>
                                            <p:cond delay="0"/>
                                          </p:stCondLst>
                                        </p:cTn>
                                        <p:tgtEl>
                                          <p:spTgt spid="296967"/>
                                        </p:tgtEl>
                                        <p:attrNameLst>
                                          <p:attrName>style.visibility</p:attrName>
                                        </p:attrNameLst>
                                      </p:cBhvr>
                                      <p:to>
                                        <p:strVal val="visible"/>
                                      </p:to>
                                    </p:set>
                                    <p:anim calcmode="lin" valueType="num">
                                      <p:cBhvr>
                                        <p:cTn id="12" dur="5000" fill="hold"/>
                                        <p:tgtEl>
                                          <p:spTgt spid="296967"/>
                                        </p:tgtEl>
                                        <p:attrNameLst>
                                          <p:attrName>ppt_w</p:attrName>
                                        </p:attrNameLst>
                                      </p:cBhvr>
                                      <p:tavLst>
                                        <p:tav tm="0" fmla="#ppt_w*sin(2.5*pi*$)">
                                          <p:val>
                                            <p:fltVal val="0"/>
                                          </p:val>
                                        </p:tav>
                                        <p:tav tm="100000">
                                          <p:val>
                                            <p:fltVal val="1"/>
                                          </p:val>
                                        </p:tav>
                                      </p:tavLst>
                                    </p:anim>
                                    <p:anim calcmode="lin" valueType="num">
                                      <p:cBhvr>
                                        <p:cTn id="13" dur="5000" fill="hold"/>
                                        <p:tgtEl>
                                          <p:spTgt spid="29696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8500"/>
                            </p:stCondLst>
                            <p:childTnLst>
                              <p:par>
                                <p:cTn id="15" presetID="7" presetClass="entr" presetSubtype="4" fill="hold" grpId="0" nodeType="afterEffect">
                                  <p:stCondLst>
                                    <p:cond delay="3000"/>
                                  </p:stCondLst>
                                  <p:childTnLst>
                                    <p:set>
                                      <p:cBhvr>
                                        <p:cTn id="16" dur="1" fill="hold">
                                          <p:stCondLst>
                                            <p:cond delay="0"/>
                                          </p:stCondLst>
                                        </p:cTn>
                                        <p:tgtEl>
                                          <p:spTgt spid="296966"/>
                                        </p:tgtEl>
                                        <p:attrNameLst>
                                          <p:attrName>style.visibility</p:attrName>
                                        </p:attrNameLst>
                                      </p:cBhvr>
                                      <p:to>
                                        <p:strVal val="visible"/>
                                      </p:to>
                                    </p:set>
                                    <p:anim calcmode="lin" valueType="num">
                                      <p:cBhvr additive="base">
                                        <p:cTn id="17" dur="5000" fill="hold"/>
                                        <p:tgtEl>
                                          <p:spTgt spid="296966"/>
                                        </p:tgtEl>
                                        <p:attrNameLst>
                                          <p:attrName>ppt_x</p:attrName>
                                        </p:attrNameLst>
                                      </p:cBhvr>
                                      <p:tavLst>
                                        <p:tav tm="0">
                                          <p:val>
                                            <p:strVal val="#ppt_x"/>
                                          </p:val>
                                        </p:tav>
                                        <p:tav tm="100000">
                                          <p:val>
                                            <p:strVal val="#ppt_x"/>
                                          </p:val>
                                        </p:tav>
                                      </p:tavLst>
                                    </p:anim>
                                    <p:anim calcmode="lin" valueType="num">
                                      <p:cBhvr additive="base">
                                        <p:cTn id="18" dur="5000" fill="hold"/>
                                        <p:tgtEl>
                                          <p:spTgt spid="296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autoUpdateAnimBg="0"/>
      <p:bldP spid="296967" grpId="0" autoUpdateAnimBg="0"/>
      <p:bldP spid="29696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back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idx="4294967295"/>
          </p:nvPr>
        </p:nvSpPr>
        <p:spPr>
          <a:xfrm>
            <a:off x="5257800" y="914400"/>
            <a:ext cx="3657600" cy="838200"/>
          </a:xfrm>
        </p:spPr>
        <p:txBody>
          <a:bodyPr/>
          <a:lstStyle/>
          <a:p>
            <a:pPr eaLnBrk="1" hangingPunct="1"/>
            <a:r>
              <a:rPr lang="en-US" sz="5400" u="sng">
                <a:solidFill>
                  <a:schemeClr val="bg1"/>
                </a:solidFill>
                <a:latin typeface="Pythagoras" charset="0"/>
                <a:ea typeface="ＭＳ Ｐゴシック" charset="0"/>
                <a:cs typeface="ＭＳ Ｐゴシック" charset="0"/>
              </a:rPr>
              <a:t>Toàn cảnh</a:t>
            </a:r>
            <a:endParaRPr lang="en-US" sz="4000" u="sng">
              <a:solidFill>
                <a:schemeClr val="bg1"/>
              </a:solidFill>
              <a:latin typeface="Pythagoras" charset="0"/>
              <a:ea typeface="ＭＳ Ｐゴシック" charset="0"/>
              <a:cs typeface="ＭＳ Ｐゴシック" charset="0"/>
            </a:endParaRPr>
          </a:p>
        </p:txBody>
      </p:sp>
      <p:pic>
        <p:nvPicPr>
          <p:cNvPr id="27652" name="Picture 4" descr="The Prophet Jeremi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5257800" y="23622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lgn="ctr">
              <a:spcBef>
                <a:spcPct val="20000"/>
              </a:spcBef>
              <a:buFont typeface="Times New Roman" charset="0"/>
              <a:buAutoNum type="arabicPeriod"/>
            </a:pPr>
            <a:r>
              <a:rPr lang="en-US" sz="4000">
                <a:solidFill>
                  <a:srgbClr val="FFFFFF"/>
                </a:solidFill>
                <a:latin typeface="Gypsy" charset="0"/>
              </a:rPr>
              <a:t>Bối cảnh</a:t>
            </a:r>
          </a:p>
          <a:p>
            <a:pPr marL="514350" indent="-514350" algn="ctr">
              <a:spcBef>
                <a:spcPct val="20000"/>
              </a:spcBef>
              <a:buFont typeface="Times New Roman" charset="0"/>
              <a:buAutoNum type="arabicPeriod"/>
            </a:pPr>
            <a:r>
              <a:rPr lang="en-US" sz="4000">
                <a:solidFill>
                  <a:srgbClr val="FFFFFF"/>
                </a:solidFill>
                <a:latin typeface="Gypsy" charset="0"/>
              </a:rPr>
              <a:t>Dàn ý</a:t>
            </a:r>
          </a:p>
          <a:p>
            <a:pPr marL="514350" indent="-514350" algn="ctr">
              <a:spcBef>
                <a:spcPct val="20000"/>
              </a:spcBef>
              <a:buFont typeface="Times New Roman" charset="0"/>
              <a:buAutoNum type="arabicPeriod"/>
            </a:pPr>
            <a:r>
              <a:rPr lang="en-US" sz="4000">
                <a:solidFill>
                  <a:srgbClr val="FFFFFF"/>
                </a:solidFill>
                <a:latin typeface="Gypsy" charset="0"/>
              </a:rPr>
              <a:t>Áp dụng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0901" name="Text Box 7"/>
          <p:cNvSpPr txBox="1">
            <a:spLocks noChangeArrowheads="1"/>
          </p:cNvSpPr>
          <p:nvPr/>
        </p:nvSpPr>
        <p:spPr bwMode="auto">
          <a:xfrm>
            <a:off x="152400" y="3124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rPr>
              <a:t>Địa Trung hải</a:t>
            </a:r>
            <a:endParaRPr lang="en-US">
              <a:solidFill>
                <a:srgbClr val="FFFFFF"/>
              </a:solidFill>
            </a:endParaRPr>
          </a:p>
        </p:txBody>
      </p:sp>
      <p:sp>
        <p:nvSpPr>
          <p:cNvPr id="330760" name="Text Box 8"/>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Sy-ri</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62" name="Text Box 10"/>
          <p:cNvSpPr txBox="1">
            <a:spLocks noChangeArrowheads="1"/>
          </p:cNvSpPr>
          <p:nvPr/>
        </p:nvSpPr>
        <p:spPr bwMode="auto">
          <a:xfrm>
            <a:off x="0" y="5791200"/>
            <a:ext cx="1447800" cy="519113"/>
          </a:xfrm>
          <a:prstGeom prst="rect">
            <a:avLst/>
          </a:prstGeom>
          <a:noFill/>
          <a:ln w="9525">
            <a:noFill/>
            <a:miter lim="800000"/>
            <a:headEnd/>
            <a:tailEnd/>
          </a:ln>
          <a:effectLst/>
        </p:spPr>
        <p:txBody>
          <a:bodyPr>
            <a:spAutoFit/>
          </a:bodyPr>
          <a:lstStyle/>
          <a:p>
            <a:pPr>
              <a:spcBef>
                <a:spcPct val="50000"/>
              </a:spcBef>
              <a:defRPr/>
            </a:pPr>
            <a:r>
              <a:rPr lang="en-US" sz="2800" b="1">
                <a:solidFill>
                  <a:srgbClr val="FFFFFF"/>
                </a:solidFill>
                <a:latin typeface="Arial" pitchFamily="34" charset="0"/>
                <a:ea typeface="ＭＳ Ｐゴシック" pitchFamily="34" charset="-128"/>
                <a:cs typeface="+mn-cs"/>
              </a:rPr>
              <a:t>Ai Cập</a:t>
            </a:r>
            <a:endParaRPr lang="en-US" sz="2000">
              <a:solidFill>
                <a:srgbClr val="000000"/>
              </a:solidFill>
              <a:effectLst>
                <a:outerShdw blurRad="38100" dist="38100" dir="2700000" algn="tl">
                  <a:srgbClr val="FFFFFF"/>
                </a:outerShdw>
              </a:effectLst>
              <a:latin typeface="Arial" pitchFamily="34" charset="0"/>
              <a:ea typeface="ＭＳ Ｐゴシック" pitchFamily="34" charset="-128"/>
              <a:cs typeface="+mn-cs"/>
            </a:endParaRPr>
          </a:p>
        </p:txBody>
      </p:sp>
      <p:sp>
        <p:nvSpPr>
          <p:cNvPr id="51208"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09"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80906" name="Group 14"/>
          <p:cNvGrpSpPr>
            <a:grpSpLocks/>
          </p:cNvGrpSpPr>
          <p:nvPr/>
        </p:nvGrpSpPr>
        <p:grpSpPr bwMode="auto">
          <a:xfrm>
            <a:off x="3330575" y="1193800"/>
            <a:ext cx="5203825" cy="4292600"/>
            <a:chOff x="2002" y="992"/>
            <a:chExt cx="3278" cy="2704"/>
          </a:xfrm>
        </p:grpSpPr>
        <p:sp>
          <p:nvSpPr>
            <p:cNvPr id="51232" name="Freeform 15"/>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3"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2" name="Text Box 20"/>
          <p:cNvSpPr txBox="1">
            <a:spLocks noChangeArrowheads="1"/>
          </p:cNvSpPr>
          <p:nvPr/>
        </p:nvSpPr>
        <p:spPr bwMode="auto">
          <a:xfrm>
            <a:off x="2057400" y="1630363"/>
            <a:ext cx="4459288" cy="427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b="1">
                <a:solidFill>
                  <a:srgbClr val="000000"/>
                </a:solidFill>
                <a:effectLst>
                  <a:outerShdw blurRad="38100" dist="38100" dir="2700000" algn="tl">
                    <a:srgbClr val="FFFFFF"/>
                  </a:outerShdw>
                </a:effectLst>
              </a:rPr>
              <a:t>Sự bành trướng của Ba-by-lôn</a:t>
            </a:r>
            <a:endParaRPr lang="en-US" sz="2200">
              <a:solidFill>
                <a:srgbClr val="000000"/>
              </a:solidFill>
              <a:effectLst>
                <a:outerShdw blurRad="38100" dist="38100" dir="2700000" algn="tl">
                  <a:srgbClr val="FFFFFF"/>
                </a:outerShdw>
              </a:effectLst>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80912" name="Group 22"/>
          <p:cNvGrpSpPr>
            <a:grpSpLocks/>
          </p:cNvGrpSpPr>
          <p:nvPr/>
        </p:nvGrpSpPr>
        <p:grpSpPr bwMode="auto">
          <a:xfrm>
            <a:off x="2574925" y="4003675"/>
            <a:ext cx="168275" cy="1227138"/>
            <a:chOff x="1046" y="2763"/>
            <a:chExt cx="106" cy="773"/>
          </a:xfrm>
        </p:grpSpPr>
        <p:sp>
          <p:nvSpPr>
            <p:cNvPr id="51229"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0"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1"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330778" name="Text Box 26"/>
          <p:cNvSpPr txBox="1">
            <a:spLocks noChangeArrowheads="1"/>
          </p:cNvSpPr>
          <p:nvPr/>
        </p:nvSpPr>
        <p:spPr bwMode="auto">
          <a:xfrm>
            <a:off x="2286000" y="3962400"/>
            <a:ext cx="12192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Israel</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51218"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0915" name="Text Box 28"/>
          <p:cNvSpPr txBox="1">
            <a:spLocks noChangeArrowheads="1"/>
          </p:cNvSpPr>
          <p:nvPr/>
        </p:nvSpPr>
        <p:spPr bwMode="auto">
          <a:xfrm>
            <a:off x="8001000" y="56388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latin typeface="Times" charset="0"/>
              </a:rPr>
              <a:t>Vịnh Ba tư</a:t>
            </a:r>
            <a:endParaRPr lang="en-US">
              <a:solidFill>
                <a:srgbClr val="FFFFFF"/>
              </a:solidFill>
              <a:latin typeface="Times"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86540386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a:defRPr/>
            </a:pPr>
            <a:endParaRPr lang="en-US" sz="4000">
              <a:solidFill>
                <a:srgbClr val="CCFF33"/>
              </a:solidFill>
              <a:latin typeface="Times" pitchFamily="-107" charset="0"/>
              <a:ea typeface="+mn-ea"/>
              <a:cs typeface="+mn-cs"/>
            </a:endParaRPr>
          </a:p>
        </p:txBody>
      </p:sp>
      <p:sp>
        <p:nvSpPr>
          <p:cNvPr id="330761" name="Text Box 9"/>
          <p:cNvSpPr txBox="1">
            <a:spLocks noChangeArrowheads="1"/>
          </p:cNvSpPr>
          <p:nvPr/>
        </p:nvSpPr>
        <p:spPr bwMode="auto">
          <a:xfrm>
            <a:off x="2133600" y="4495800"/>
            <a:ext cx="1501775"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Giu-đa</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65" name="Text Box 13"/>
          <p:cNvSpPr txBox="1">
            <a:spLocks noChangeArrowheads="1"/>
          </p:cNvSpPr>
          <p:nvPr/>
        </p:nvSpPr>
        <p:spPr bwMode="auto">
          <a:xfrm>
            <a:off x="4953000" y="3276600"/>
            <a:ext cx="2355850" cy="641350"/>
          </a:xfrm>
          <a:prstGeom prst="rect">
            <a:avLst/>
          </a:prstGeom>
          <a:noFill/>
          <a:ln w="9525">
            <a:noFill/>
            <a:miter lim="800000"/>
            <a:headEnd/>
            <a:tailEnd/>
          </a:ln>
          <a:effectLst/>
        </p:spPr>
        <p:txBody>
          <a:bodyPr>
            <a:spAutoFit/>
          </a:bodyPr>
          <a:lstStyle/>
          <a:p>
            <a:pPr>
              <a:spcBef>
                <a:spcPct val="50000"/>
              </a:spcBef>
              <a:defRPr/>
            </a:pPr>
            <a:r>
              <a:rPr lang="en-US" sz="3600" b="1">
                <a:solidFill>
                  <a:srgbClr val="FFFFFF"/>
                </a:solidFill>
                <a:latin typeface="Times" pitchFamily="34" charset="0"/>
                <a:ea typeface="ＭＳ Ｐゴシック" pitchFamily="34" charset="-128"/>
                <a:cs typeface="+mn-cs"/>
              </a:rPr>
              <a:t>Ba-by-lôn</a:t>
            </a:r>
            <a:endParaRPr lang="en-US" b="1">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88" name="Text Box 36"/>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586 T</a:t>
            </a:r>
            <a:r>
              <a:rPr lang="en-US" b="1">
                <a:solidFill>
                  <a:srgbClr val="FFFFFF"/>
                </a:solidFill>
                <a:latin typeface="Times" pitchFamily="34" charset="0"/>
                <a:ea typeface="ＭＳ Ｐゴシック" pitchFamily="34" charset="-128"/>
                <a:cs typeface="+mn-cs"/>
              </a:rPr>
              <a:t>C</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80924" name="Title 33"/>
          <p:cNvSpPr>
            <a:spLocks noGrp="1"/>
          </p:cNvSpPr>
          <p:nvPr>
            <p:ph type="title" idx="4294967295"/>
          </p:nvPr>
        </p:nvSpPr>
        <p:spPr>
          <a:xfrm>
            <a:off x="685800" y="0"/>
            <a:ext cx="7772400" cy="1143000"/>
          </a:xfrm>
        </p:spPr>
        <p:txBody>
          <a:bodyPr/>
          <a:lstStyle/>
          <a:p>
            <a:r>
              <a:rPr lang="en-US" sz="4800" b="1">
                <a:solidFill>
                  <a:srgbClr val="CCFF33"/>
                </a:solidFill>
                <a:latin typeface="Arial" charset="0"/>
                <a:ea typeface="ＭＳ Ｐゴシック" charset="0"/>
                <a:cs typeface="ＭＳ Ｐゴシック" charset="0"/>
              </a:rPr>
              <a:t>Sự đe dọa từ Ba-by-lôn</a:t>
            </a:r>
            <a:endParaRPr lang="en-US" sz="36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228600"/>
          <a:ext cx="9448800" cy="7378700"/>
        </p:xfrm>
        <a:graphic>
          <a:graphicData uri="http://schemas.openxmlformats.org/presentationml/2006/ole">
            <mc:AlternateContent xmlns:mc="http://schemas.openxmlformats.org/markup-compatibility/2006">
              <mc:Choice xmlns:v="urn:schemas-microsoft-com:vml" Requires="v">
                <p:oleObj spid="_x0000_s1043" name="Clip" r:id="rId4" imgW="0" imgH="0" progId="MS_ClipArt_Gallery.2">
                  <p:embed/>
                </p:oleObj>
              </mc:Choice>
              <mc:Fallback>
                <p:oleObj name="Clip" r:id="rId4" imgW="0" imgH="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r="13885"/>
                      <a:stretch>
                        <a:fillRect/>
                      </a:stretch>
                    </p:blipFill>
                    <p:spPr bwMode="auto">
                      <a:xfrm>
                        <a:off x="0" y="-228600"/>
                        <a:ext cx="9448800" cy="737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Title 3"/>
          <p:cNvSpPr>
            <a:spLocks noGrp="1"/>
          </p:cNvSpPr>
          <p:nvPr>
            <p:ph type="title" idx="4294967295"/>
          </p:nvPr>
        </p:nvSpPr>
        <p:spPr>
          <a:xfrm>
            <a:off x="0" y="-228600"/>
            <a:ext cx="9448800" cy="3352800"/>
          </a:xfrm>
        </p:spPr>
        <p:txBody>
          <a:bodyPr/>
          <a:lstStyle/>
          <a:p>
            <a:r>
              <a:rPr lang="en-US" sz="4000" b="1">
                <a:solidFill>
                  <a:schemeClr val="tx1"/>
                </a:solidFill>
                <a:latin typeface="Arial" charset="0"/>
                <a:ea typeface="ＭＳ Ｐゴシック" charset="0"/>
                <a:cs typeface="ＭＳ Ｐゴシック" charset="0"/>
              </a:rPr>
              <a:t>I.  Giê-rê-mi mua một </a:t>
            </a:r>
            <a:r>
              <a:rPr lang="en-US" sz="4000" b="1">
                <a:solidFill>
                  <a:srgbClr val="FF0000"/>
                </a:solidFill>
                <a:latin typeface="Arial" charset="0"/>
                <a:ea typeface="ＭＳ Ｐゴシック" charset="0"/>
                <a:cs typeface="ＭＳ Ｐゴシック" charset="0"/>
              </a:rPr>
              <a:t>cánh đồng</a:t>
            </a:r>
            <a:r>
              <a:rPr lang="en-US" sz="4000" b="1">
                <a:solidFill>
                  <a:schemeClr val="tx1"/>
                </a:solidFill>
                <a:latin typeface="Arial" charset="0"/>
                <a:ea typeface="ＭＳ Ｐゴシック" charset="0"/>
                <a:cs typeface="ＭＳ Ｐゴシック" charset="0"/>
              </a:rPr>
              <a:t> dường như vô dụng khi Đức Chúa Trời bảo ông làm như thế (1-12)</a:t>
            </a:r>
            <a:endParaRPr lang="en-US" sz="32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42 Jer 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Bản cáo trạng của của Sê-đê-kia </a:t>
            </a: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(32:3-5)</a:t>
            </a:r>
          </a:p>
        </p:txBody>
      </p:sp>
      <p:pic>
        <p:nvPicPr>
          <p:cNvPr id="4" name="Picture 3" descr="Pict-3"/>
          <p:cNvPicPr>
            <a:picLocks noChangeAspect="1" noChangeArrowheads="1"/>
          </p:cNvPicPr>
          <p:nvPr/>
        </p:nvPicPr>
        <p:blipFill>
          <a:blip r:embed="rId4"/>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6" name="Title 1"/>
          <p:cNvSpPr txBox="1">
            <a:spLocks/>
          </p:cNvSpPr>
          <p:nvPr/>
        </p:nvSpPr>
        <p:spPr bwMode="auto">
          <a:xfrm>
            <a:off x="4800600" y="1143000"/>
            <a:ext cx="434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solidFill>
                  <a:srgbClr val="FFFFFF"/>
                </a:solidFill>
                <a:cs typeface="Arial" charset="0"/>
              </a:rPr>
              <a:t>Câu 3:</a:t>
            </a:r>
            <a:br>
              <a:rPr lang="en-US" sz="2800">
                <a:solidFill>
                  <a:srgbClr val="FFFFFF"/>
                </a:solidFill>
                <a:cs typeface="Arial" charset="0"/>
              </a:rPr>
            </a:br>
            <a:r>
              <a:rPr lang="ja-JP" altLang="en-US" sz="2800">
                <a:solidFill>
                  <a:srgbClr val="FFFFFF"/>
                </a:solidFill>
                <a:cs typeface="Arial" charset="0"/>
              </a:rPr>
              <a:t>“</a:t>
            </a:r>
            <a:r>
              <a:rPr lang="en-US" sz="2800">
                <a:solidFill>
                  <a:srgbClr val="FFFFFF"/>
                </a:solidFill>
                <a:cs typeface="Arial" charset="0"/>
              </a:rPr>
              <a:t>Giê-ru-sa-lem thất thủ?</a:t>
            </a:r>
            <a:br>
              <a:rPr lang="en-US" sz="2800">
                <a:solidFill>
                  <a:srgbClr val="FFFFFF"/>
                </a:solidFill>
                <a:cs typeface="Arial" charset="0"/>
              </a:rPr>
            </a:br>
            <a:r>
              <a:rPr lang="en-US" sz="2800" u="sng">
                <a:solidFill>
                  <a:srgbClr val="FFFFFF"/>
                </a:solidFill>
                <a:cs typeface="Arial" charset="0"/>
              </a:rPr>
              <a:t>Đó là tiêu cực!</a:t>
            </a:r>
            <a:r>
              <a:rPr lang="ja-JP" altLang="en-US" sz="2800" u="sng">
                <a:solidFill>
                  <a:srgbClr val="FFFFFF"/>
                </a:solidFill>
                <a:cs typeface="Arial" charset="0"/>
              </a:rPr>
              <a:t>”</a:t>
            </a:r>
            <a:endParaRPr lang="en-US" sz="2800" u="sng">
              <a:solidFill>
                <a:srgbClr val="FFFFFF"/>
              </a:solidFill>
              <a:cs typeface="Arial" charset="0"/>
            </a:endParaRPr>
          </a:p>
        </p:txBody>
      </p:sp>
      <p:sp>
        <p:nvSpPr>
          <p:cNvPr id="7" name="Title 1"/>
          <p:cNvSpPr txBox="1">
            <a:spLocks/>
          </p:cNvSpPr>
          <p:nvPr/>
        </p:nvSpPr>
        <p:spPr bwMode="auto">
          <a:xfrm>
            <a:off x="4800600" y="3124200"/>
            <a:ext cx="434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solidFill>
                  <a:srgbClr val="FFFFFF"/>
                </a:solidFill>
                <a:cs typeface="Arial" charset="0"/>
              </a:rPr>
              <a:t>Câu 4-5a:</a:t>
            </a:r>
            <a:br>
              <a:rPr lang="en-US" sz="2800">
                <a:solidFill>
                  <a:srgbClr val="FFFFFF"/>
                </a:solidFill>
                <a:cs typeface="Arial" charset="0"/>
              </a:rPr>
            </a:br>
            <a:r>
              <a:rPr lang="ja-JP" altLang="en-US" sz="2800">
                <a:solidFill>
                  <a:srgbClr val="FFFFFF"/>
                </a:solidFill>
                <a:cs typeface="Arial" charset="0"/>
              </a:rPr>
              <a:t>“</a:t>
            </a:r>
            <a:r>
              <a:rPr lang="en-US" sz="2800">
                <a:solidFill>
                  <a:srgbClr val="FFFFFF"/>
                </a:solidFill>
                <a:cs typeface="Arial" charset="0"/>
              </a:rPr>
              <a:t>Ta bị bắt?</a:t>
            </a:r>
            <a:br>
              <a:rPr lang="en-US" sz="2800">
                <a:solidFill>
                  <a:srgbClr val="FFFFFF"/>
                </a:solidFill>
                <a:cs typeface="Arial" charset="0"/>
              </a:rPr>
            </a:br>
            <a:r>
              <a:rPr lang="en-US" sz="2800" u="sng">
                <a:solidFill>
                  <a:srgbClr val="FFFFFF"/>
                </a:solidFill>
                <a:cs typeface="Arial" charset="0"/>
              </a:rPr>
              <a:t>Đó là mưu phản!</a:t>
            </a:r>
            <a:r>
              <a:rPr lang="ja-JP" altLang="en-US" sz="2800" u="sng">
                <a:solidFill>
                  <a:srgbClr val="FFFFFF"/>
                </a:solidFill>
                <a:cs typeface="Arial" charset="0"/>
              </a:rPr>
              <a:t>”</a:t>
            </a:r>
            <a:endParaRPr lang="en-US" sz="2800" u="sng">
              <a:solidFill>
                <a:srgbClr val="FFFFFF"/>
              </a:solidFill>
              <a:cs typeface="Arial" charset="0"/>
            </a:endParaRPr>
          </a:p>
        </p:txBody>
      </p:sp>
      <p:sp>
        <p:nvSpPr>
          <p:cNvPr id="8" name="Title 1"/>
          <p:cNvSpPr txBox="1">
            <a:spLocks/>
          </p:cNvSpPr>
          <p:nvPr/>
        </p:nvSpPr>
        <p:spPr bwMode="auto">
          <a:xfrm>
            <a:off x="4800600" y="5105400"/>
            <a:ext cx="434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solidFill>
                  <a:srgbClr val="FFFFFF"/>
                </a:solidFill>
                <a:cs typeface="Arial" charset="0"/>
              </a:rPr>
              <a:t>Câu 5b:</a:t>
            </a:r>
            <a:br>
              <a:rPr lang="en-US" sz="2800">
                <a:solidFill>
                  <a:srgbClr val="FFFFFF"/>
                </a:solidFill>
                <a:cs typeface="Arial" charset="0"/>
              </a:rPr>
            </a:br>
            <a:r>
              <a:rPr lang="ja-JP" altLang="en-US" sz="2800">
                <a:solidFill>
                  <a:srgbClr val="FFFFFF"/>
                </a:solidFill>
                <a:cs typeface="Arial" charset="0"/>
              </a:rPr>
              <a:t>“</a:t>
            </a:r>
            <a:r>
              <a:rPr lang="en-US" sz="2800">
                <a:solidFill>
                  <a:srgbClr val="FFFFFF"/>
                </a:solidFill>
                <a:cs typeface="Arial" charset="0"/>
              </a:rPr>
              <a:t>Ngừng chiến?</a:t>
            </a:r>
            <a:br>
              <a:rPr lang="en-US" sz="2800">
                <a:solidFill>
                  <a:srgbClr val="FFFFFF"/>
                </a:solidFill>
                <a:cs typeface="Arial" charset="0"/>
              </a:rPr>
            </a:br>
            <a:r>
              <a:rPr lang="en-US" sz="2800" u="sng">
                <a:solidFill>
                  <a:srgbClr val="FFFFFF"/>
                </a:solidFill>
                <a:cs typeface="Arial" charset="0"/>
              </a:rPr>
              <a:t>Đó là hèn nhát</a:t>
            </a:r>
            <a:r>
              <a:rPr lang="ja-JP" altLang="en-US" sz="2800" u="sng">
                <a:solidFill>
                  <a:srgbClr val="FFFFFF"/>
                </a:solidFill>
                <a:cs typeface="Arial" charset="0"/>
              </a:rPr>
              <a:t>”</a:t>
            </a:r>
            <a:r>
              <a:rPr lang="en-US" sz="2800" u="sng">
                <a:solidFill>
                  <a:srgbClr val="FFFFFF"/>
                </a:solidFill>
                <a:cs typeface="Arial" charset="0"/>
              </a:rPr>
              <a:t>!</a:t>
            </a:r>
          </a:p>
        </p:txBody>
      </p:sp>
      <p:sp>
        <p:nvSpPr>
          <p:cNvPr id="10" name="Title 1"/>
          <p:cNvSpPr txBox="1">
            <a:spLocks/>
          </p:cNvSpPr>
          <p:nvPr/>
        </p:nvSpPr>
        <p:spPr bwMode="auto">
          <a:xfrm>
            <a:off x="1981200" y="2133600"/>
            <a:ext cx="129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cs typeface="Arial" charset="0"/>
              </a:rPr>
              <a:t>Jews as figs:</a:t>
            </a:r>
            <a:endParaRPr lang="en-US" sz="3200" b="1" u="sng">
              <a:solidFill>
                <a:srgbClr val="000000"/>
              </a:solidFill>
              <a:cs typeface="Arial" charset="0"/>
            </a:endParaRPr>
          </a:p>
        </p:txBody>
      </p:sp>
      <p:sp>
        <p:nvSpPr>
          <p:cNvPr id="11" name="Title 1"/>
          <p:cNvSpPr txBox="1">
            <a:spLocks/>
          </p:cNvSpPr>
          <p:nvPr/>
        </p:nvSpPr>
        <p:spPr bwMode="auto">
          <a:xfrm>
            <a:off x="609600" y="5410200"/>
            <a:ext cx="2895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cs typeface="Arial" charset="0"/>
              </a:rPr>
              <a:t>Babylonians</a:t>
            </a:r>
            <a:endParaRPr lang="en-US" sz="3200" b="1" u="sng">
              <a:solidFill>
                <a:srgbClr val="000000"/>
              </a:solidFill>
              <a:cs typeface="Arial" charset="0"/>
            </a:endParaRPr>
          </a:p>
        </p:txBody>
      </p:sp>
      <p:sp>
        <p:nvSpPr>
          <p:cNvPr id="14" name="Down Arrow 13"/>
          <p:cNvSpPr>
            <a:spLocks noChangeArrowheads="1"/>
          </p:cNvSpPr>
          <p:nvPr/>
        </p:nvSpPr>
        <p:spPr bwMode="auto">
          <a:xfrm>
            <a:off x="1219200" y="3962400"/>
            <a:ext cx="381000" cy="1600200"/>
          </a:xfrm>
          <a:prstGeom prst="downArrow">
            <a:avLst>
              <a:gd name="adj1" fmla="val 50000"/>
              <a:gd name="adj2" fmla="val 49992"/>
            </a:avLst>
          </a:prstGeom>
          <a:solidFill>
            <a:srgbClr val="000000"/>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sz="4000">
              <a:solidFill>
                <a:srgbClr val="FFFFFF"/>
              </a:solidFill>
              <a:latin typeface="+mn-lt"/>
              <a:ea typeface="+mn-ea"/>
              <a:cs typeface="+mn-cs"/>
            </a:endParaRPr>
          </a:p>
        </p:txBody>
      </p:sp>
      <p:sp>
        <p:nvSpPr>
          <p:cNvPr id="15" name="Title 1"/>
          <p:cNvSpPr txBox="1">
            <a:spLocks/>
          </p:cNvSpPr>
          <p:nvPr/>
        </p:nvSpPr>
        <p:spPr bwMode="auto">
          <a:xfrm>
            <a:off x="609600" y="3352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cs typeface="Arial" charset="0"/>
              </a:rPr>
              <a:t>good</a:t>
            </a:r>
            <a:endParaRPr lang="en-US" sz="3200" b="1" u="sng">
              <a:solidFill>
                <a:srgbClr val="000000"/>
              </a:solidFill>
              <a:cs typeface="Arial" charset="0"/>
            </a:endParaRPr>
          </a:p>
        </p:txBody>
      </p:sp>
      <p:sp>
        <p:nvSpPr>
          <p:cNvPr id="17" name="Title 1"/>
          <p:cNvSpPr txBox="1">
            <a:spLocks/>
          </p:cNvSpPr>
          <p:nvPr/>
        </p:nvSpPr>
        <p:spPr bwMode="auto">
          <a:xfrm>
            <a:off x="1676400" y="38862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cs typeface="Arial" charset="0"/>
              </a:rPr>
              <a:t>bad</a:t>
            </a:r>
            <a:endParaRPr lang="en-US" sz="3200" b="1" u="sng">
              <a:solidFill>
                <a:srgbClr val="000000"/>
              </a:solidFill>
              <a:cs typeface="Arial"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par>
                          <p:cTn id="35" fill="hold" nodeType="afterGroup">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4" grpId="0" animBg="1"/>
      <p:bldP spid="15"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lum contrast="30000"/>
            <a:extLst>
              <a:ext uri="{28A0092B-C50C-407E-A947-70E740481C1C}">
                <a14:useLocalDpi xmlns:a14="http://schemas.microsoft.com/office/drawing/2010/main" val="0"/>
              </a:ext>
            </a:extLst>
          </a:blip>
          <a:srcRect r="13043"/>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Text Box 3"/>
          <p:cNvSpPr txBox="1">
            <a:spLocks noChangeArrowheads="1"/>
          </p:cNvSpPr>
          <p:nvPr/>
        </p:nvSpPr>
        <p:spPr bwMode="auto">
          <a:xfrm>
            <a:off x="381000" y="457200"/>
            <a:ext cx="8382000" cy="4483100"/>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4800" b="1">
                <a:solidFill>
                  <a:schemeClr val="bg1"/>
                </a:solidFill>
              </a:rPr>
              <a:t>“</a:t>
            </a:r>
            <a:r>
              <a:rPr lang="en-US" sz="4800" b="1">
                <a:solidFill>
                  <a:schemeClr val="bg1"/>
                </a:solidFill>
              </a:rPr>
              <a:t>Nếu anh em ngươi trở nên nghèo, và bán một phần sản nghiệp mình, thì người bà con gần có quyền chuộc lại, phải đến chuộc phần đất anh em người đã bán.</a:t>
            </a:r>
            <a:r>
              <a:rPr lang="ja-JP" altLang="en-US" sz="4800" b="1">
                <a:solidFill>
                  <a:schemeClr val="bg1"/>
                </a:solidFill>
              </a:rPr>
              <a:t>”</a:t>
            </a:r>
            <a:r>
              <a:rPr lang="en-US"/>
              <a:t> </a:t>
            </a:r>
          </a:p>
        </p:txBody>
      </p:sp>
      <p:sp>
        <p:nvSpPr>
          <p:cNvPr id="82948" name="Title 3"/>
          <p:cNvSpPr>
            <a:spLocks noGrp="1"/>
          </p:cNvSpPr>
          <p:nvPr>
            <p:ph type="title" idx="4294967295"/>
          </p:nvPr>
        </p:nvSpPr>
        <p:spPr>
          <a:xfrm>
            <a:off x="1066800" y="5715000"/>
            <a:ext cx="7772400" cy="1143000"/>
          </a:xfrm>
        </p:spPr>
        <p:txBody>
          <a:bodyPr/>
          <a:lstStyle/>
          <a:p>
            <a:pPr algn="r"/>
            <a:r>
              <a:rPr lang="en-US" b="1">
                <a:solidFill>
                  <a:srgbClr val="FFFFFF"/>
                </a:solidFill>
                <a:latin typeface="Times New Roman" charset="0"/>
                <a:ea typeface="ＭＳ Ｐゴシック" charset="0"/>
                <a:cs typeface="ＭＳ Ｐゴシック" charset="0"/>
              </a:rPr>
              <a:t>Lê-vi 25:25</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b="6573"/>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61444"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en-US" sz="4800" b="1" smtClean="0">
                <a:solidFill>
                  <a:schemeClr val="bg1"/>
                </a:solidFill>
                <a:ea typeface="ＭＳ Ｐゴシック" pitchFamily="34" charset="-128"/>
              </a:rPr>
              <a:t>587 </a:t>
            </a:r>
            <a:r>
              <a:rPr lang="en-US" sz="4000" b="1" smtClean="0">
                <a:solidFill>
                  <a:schemeClr val="bg1"/>
                </a:solidFill>
                <a:ea typeface="ＭＳ Ｐゴシック" pitchFamily="34" charset="-128"/>
              </a:rPr>
              <a:t>TC</a:t>
            </a:r>
            <a:endParaRPr lang="en-US" smtClean="0">
              <a:solidFill>
                <a:schemeClr val="bg2"/>
              </a:solidFill>
              <a:effectLst>
                <a:outerShdw blurRad="38100" dist="38100" dir="2700000" algn="tl">
                  <a:srgbClr val="FFFFFF"/>
                </a:outerShdw>
              </a:effectLst>
              <a:ea typeface="ＭＳ Ｐゴシック" pitchFamily="34" charset="-128"/>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a:defRPr/>
            </a:pPr>
            <a:r>
              <a:rPr lang="en-US" sz="4800" b="1">
                <a:solidFill>
                  <a:srgbClr val="000000"/>
                </a:solidFill>
                <a:latin typeface="Times New Roman" pitchFamily="18" charset="0"/>
                <a:ea typeface="ＭＳ Ｐゴシック" pitchFamily="34" charset="-128"/>
                <a:cs typeface="+mn-cs"/>
              </a:rPr>
              <a:t>Giu-đa</a:t>
            </a:r>
            <a:endParaRPr lang="en-US" sz="4400">
              <a:solidFill>
                <a:srgbClr val="808080"/>
              </a:solidFill>
              <a:effectLst>
                <a:outerShdw blurRad="38100" dist="38100" dir="2700000" algn="tl">
                  <a:srgbClr val="FFFFFF"/>
                </a:outerShdw>
              </a:effectLst>
              <a:latin typeface="Times New Roman" pitchFamily="18" charset="0"/>
              <a:ea typeface="ＭＳ Ｐゴシック" pitchFamily="34" charset="-128"/>
              <a:cs typeface="+mn-cs"/>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a:defRPr/>
            </a:pPr>
            <a:r>
              <a:rPr lang="en-US" sz="4800" b="1">
                <a:solidFill>
                  <a:srgbClr val="000000"/>
                </a:solidFill>
                <a:latin typeface="Times New Roman" pitchFamily="18" charset="0"/>
                <a:ea typeface="ＭＳ Ｐゴシック" pitchFamily="34" charset="-128"/>
                <a:cs typeface="+mn-cs"/>
              </a:rPr>
              <a:t>Israel</a:t>
            </a:r>
            <a:endParaRPr lang="en-US" sz="4400">
              <a:solidFill>
                <a:srgbClr val="808080"/>
              </a:solidFill>
              <a:effectLst>
                <a:outerShdw blurRad="38100" dist="38100" dir="2700000" algn="tl">
                  <a:srgbClr val="FFFFFF"/>
                </a:outerShdw>
              </a:effectLst>
              <a:latin typeface="Times New Roman" pitchFamily="18" charset="0"/>
              <a:ea typeface="ＭＳ Ｐゴシック" pitchFamily="34" charset="-128"/>
              <a:cs typeface="+mn-cs"/>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a:defRPr/>
            </a:pPr>
            <a:r>
              <a:rPr lang="en-US" sz="4800" b="1">
                <a:solidFill>
                  <a:srgbClr val="000000"/>
                </a:solidFill>
                <a:latin typeface="Times New Roman" pitchFamily="18" charset="0"/>
                <a:ea typeface="ＭＳ Ｐゴシック" pitchFamily="34" charset="-128"/>
                <a:cs typeface="+mn-cs"/>
              </a:rPr>
              <a:t>A-ram</a:t>
            </a:r>
            <a:endParaRPr lang="en-US" sz="4400">
              <a:solidFill>
                <a:srgbClr val="808080"/>
              </a:solidFill>
              <a:effectLst>
                <a:outerShdw blurRad="38100" dist="38100" dir="2700000" algn="tl">
                  <a:srgbClr val="FFFFFF"/>
                </a:outerShdw>
              </a:effectLst>
              <a:latin typeface="Times New Roman" pitchFamily="18" charset="0"/>
              <a:ea typeface="ＭＳ Ｐゴシック" pitchFamily="34" charset="-128"/>
              <a:cs typeface="+mn-cs"/>
            </a:endParaRPr>
          </a:p>
        </p:txBody>
      </p:sp>
      <p:sp>
        <p:nvSpPr>
          <p:cNvPr id="83978" name="Text Box 15"/>
          <p:cNvSpPr txBox="1">
            <a:spLocks noChangeArrowheads="1"/>
          </p:cNvSpPr>
          <p:nvPr/>
        </p:nvSpPr>
        <p:spPr bwMode="auto">
          <a:xfrm>
            <a:off x="3551238" y="4313238"/>
            <a:ext cx="36020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a:solidFill>
                  <a:srgbClr val="000000"/>
                </a:solidFill>
                <a:latin typeface="Times" charset="0"/>
              </a:rPr>
              <a:t>Giê-ru-sa-lem</a:t>
            </a:r>
            <a:endParaRPr lang="en-US" sz="4400">
              <a:solidFill>
                <a:srgbClr val="000000"/>
              </a:solidFill>
              <a:latin typeface="Times" charset="0"/>
            </a:endParaRPr>
          </a:p>
        </p:txBody>
      </p:sp>
      <p:sp>
        <p:nvSpPr>
          <p:cNvPr id="83979" name="Text Box 16"/>
          <p:cNvSpPr txBox="1">
            <a:spLocks noChangeArrowheads="1"/>
          </p:cNvSpPr>
          <p:nvPr/>
        </p:nvSpPr>
        <p:spPr bwMode="auto">
          <a:xfrm>
            <a:off x="3832225" y="3551238"/>
            <a:ext cx="235426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a:solidFill>
                  <a:srgbClr val="000000"/>
                </a:solidFill>
              </a:rPr>
              <a:t>A-na-tốt</a:t>
            </a:r>
          </a:p>
        </p:txBody>
      </p:sp>
      <p:sp>
        <p:nvSpPr>
          <p:cNvPr id="61452"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w="9525">
            <a:no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61454"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ingapore_map.jpg"/>
          <p:cNvPicPr>
            <a:picLocks noChangeAspect="1"/>
          </p:cNvPicPr>
          <p:nvPr/>
        </p:nvPicPr>
        <p:blipFill>
          <a:blip r:embed="rId3">
            <a:extLst>
              <a:ext uri="{28A0092B-C50C-407E-A947-70E740481C1C}">
                <a14:useLocalDpi xmlns:a14="http://schemas.microsoft.com/office/drawing/2010/main" val="0"/>
              </a:ext>
            </a:extLst>
          </a:blip>
          <a:srcRect t="10834" b="141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p:cNvSpPr>
            <a:spLocks noGrp="1"/>
          </p:cNvSpPr>
          <p:nvPr>
            <p:ph type="title" idx="4294967295"/>
          </p:nvPr>
        </p:nvSpPr>
        <p:spPr>
          <a:xfrm>
            <a:off x="685800" y="76200"/>
            <a:ext cx="7772400" cy="990600"/>
          </a:xfrm>
        </p:spPr>
        <p:txBody>
          <a:bodyPr/>
          <a:lstStyle/>
          <a:p>
            <a:r>
              <a:rPr lang="en-US" b="1">
                <a:latin typeface="Arial" charset="0"/>
                <a:ea typeface="ＭＳ Ｐゴシック" charset="0"/>
                <a:cs typeface="Arial" charset="0"/>
              </a:rPr>
              <a:t>Singapore, January 1942</a:t>
            </a: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eaLnBrk="0" hangingPunct="0">
              <a:defRPr/>
            </a:pPr>
            <a:r>
              <a:rPr lang="en-US" sz="3200" b="1" kern="0" dirty="0">
                <a:solidFill>
                  <a:srgbClr val="000000"/>
                </a:solidFill>
                <a:latin typeface="Arial"/>
                <a:ea typeface="ＭＳ Ｐゴシック" pitchFamily="-112" charset="-128"/>
                <a:cs typeface="Arial"/>
              </a:rPr>
              <a:t>Japanese Occupied in Green</a:t>
            </a: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eaLnBrk="0" hangingPunct="0">
              <a:defRPr/>
            </a:pPr>
            <a:r>
              <a:rPr lang="en-US" sz="3200" b="1" kern="0" dirty="0">
                <a:solidFill>
                  <a:srgbClr val="000000"/>
                </a:solidFill>
                <a:latin typeface="Arial"/>
                <a:ea typeface="ＭＳ Ｐゴシック" pitchFamily="-112" charset="-128"/>
                <a:cs typeface="Arial"/>
              </a:rPr>
              <a:t>Free Zone in Orange</a:t>
            </a:r>
          </a:p>
        </p:txBody>
      </p:sp>
      <p:sp>
        <p:nvSpPr>
          <p:cNvPr id="6" name="Freeform 5"/>
          <p:cNvSpPr>
            <a:spLocks noChangeArrowheads="1"/>
          </p:cNvSpPr>
          <p:nvPr/>
        </p:nvSpPr>
        <p:spPr bwMode="auto">
          <a:xfrm>
            <a:off x="3243263" y="3711575"/>
            <a:ext cx="1447800" cy="1241425"/>
          </a:xfrm>
          <a:custGeom>
            <a:avLst/>
            <a:gdLst>
              <a:gd name="T0" fmla="*/ 1442540 w 1447564"/>
              <a:gd name="T1" fmla="*/ 423094 h 1241778"/>
              <a:gd name="T2" fmla="*/ 1414310 w 1447564"/>
              <a:gd name="T3" fmla="*/ 380784 h 1241778"/>
              <a:gd name="T4" fmla="*/ 1315498 w 1447564"/>
              <a:gd name="T5" fmla="*/ 253856 h 1241778"/>
              <a:gd name="T6" fmla="*/ 1259035 w 1447564"/>
              <a:gd name="T7" fmla="*/ 141031 h 1241778"/>
              <a:gd name="T8" fmla="*/ 1244920 w 1447564"/>
              <a:gd name="T9" fmla="*/ 98722 h 1241778"/>
              <a:gd name="T10" fmla="*/ 1174342 w 1447564"/>
              <a:gd name="T11" fmla="*/ 56413 h 1241778"/>
              <a:gd name="T12" fmla="*/ 1117878 w 1447564"/>
              <a:gd name="T13" fmla="*/ 28206 h 1241778"/>
              <a:gd name="T14" fmla="*/ 1019069 w 1447564"/>
              <a:gd name="T15" fmla="*/ 0 h 1241778"/>
              <a:gd name="T16" fmla="*/ 934374 w 1447564"/>
              <a:gd name="T17" fmla="*/ 28206 h 1241778"/>
              <a:gd name="T18" fmla="*/ 835564 w 1447564"/>
              <a:gd name="T19" fmla="*/ 70516 h 1241778"/>
              <a:gd name="T20" fmla="*/ 793217 w 1447564"/>
              <a:gd name="T21" fmla="*/ 112825 h 1241778"/>
              <a:gd name="T22" fmla="*/ 680292 w 1447564"/>
              <a:gd name="T23" fmla="*/ 141031 h 1241778"/>
              <a:gd name="T24" fmla="*/ 567366 w 1447564"/>
              <a:gd name="T25" fmla="*/ 183341 h 1241778"/>
              <a:gd name="T26" fmla="*/ 525020 w 1447564"/>
              <a:gd name="T27" fmla="*/ 211547 h 1241778"/>
              <a:gd name="T28" fmla="*/ 383863 w 1447564"/>
              <a:gd name="T29" fmla="*/ 324372 h 1241778"/>
              <a:gd name="T30" fmla="*/ 383863 w 1447564"/>
              <a:gd name="T31" fmla="*/ 324372 h 1241778"/>
              <a:gd name="T32" fmla="*/ 313283 w 1447564"/>
              <a:gd name="T33" fmla="*/ 380784 h 1241778"/>
              <a:gd name="T34" fmla="*/ 285051 w 1447564"/>
              <a:gd name="T35" fmla="*/ 423094 h 1241778"/>
              <a:gd name="T36" fmla="*/ 158011 w 1447564"/>
              <a:gd name="T37" fmla="*/ 493609 h 1241778"/>
              <a:gd name="T38" fmla="*/ 129779 w 1447564"/>
              <a:gd name="T39" fmla="*/ 535918 h 1241778"/>
              <a:gd name="T40" fmla="*/ 101548 w 1447564"/>
              <a:gd name="T41" fmla="*/ 634639 h 1241778"/>
              <a:gd name="T42" fmla="*/ 87431 w 1447564"/>
              <a:gd name="T43" fmla="*/ 705154 h 1241778"/>
              <a:gd name="T44" fmla="*/ 2737 w 1447564"/>
              <a:gd name="T45" fmla="*/ 817979 h 1241778"/>
              <a:gd name="T46" fmla="*/ 16854 w 1447564"/>
              <a:gd name="T47" fmla="*/ 1001319 h 1241778"/>
              <a:gd name="T48" fmla="*/ 59201 w 1447564"/>
              <a:gd name="T49" fmla="*/ 1015422 h 1241778"/>
              <a:gd name="T50" fmla="*/ 158011 w 1447564"/>
              <a:gd name="T51" fmla="*/ 1029525 h 1241778"/>
              <a:gd name="T52" fmla="*/ 200358 w 1447564"/>
              <a:gd name="T53" fmla="*/ 1043628 h 1241778"/>
              <a:gd name="T54" fmla="*/ 228588 w 1447564"/>
              <a:gd name="T55" fmla="*/ 1085938 h 1241778"/>
              <a:gd name="T56" fmla="*/ 299168 w 1447564"/>
              <a:gd name="T57" fmla="*/ 1142350 h 1241778"/>
              <a:gd name="T58" fmla="*/ 355630 w 1447564"/>
              <a:gd name="T59" fmla="*/ 1170556 h 1241778"/>
              <a:gd name="T60" fmla="*/ 637945 w 1447564"/>
              <a:gd name="T61" fmla="*/ 1184660 h 1241778"/>
              <a:gd name="T62" fmla="*/ 1019069 w 1447564"/>
              <a:gd name="T63" fmla="*/ 1212866 h 1241778"/>
              <a:gd name="T64" fmla="*/ 1061416 w 1447564"/>
              <a:gd name="T65" fmla="*/ 1226969 h 1241778"/>
              <a:gd name="T66" fmla="*/ 1131994 w 1447564"/>
              <a:gd name="T67" fmla="*/ 1241072 h 1241778"/>
              <a:gd name="T68" fmla="*/ 1202573 w 1447564"/>
              <a:gd name="T69" fmla="*/ 1226969 h 1241778"/>
              <a:gd name="T70" fmla="*/ 1244920 w 1447564"/>
              <a:gd name="T71" fmla="*/ 1198763 h 1241778"/>
              <a:gd name="T72" fmla="*/ 1287268 w 1447564"/>
              <a:gd name="T73" fmla="*/ 1184660 h 1241778"/>
              <a:gd name="T74" fmla="*/ 1315498 w 1447564"/>
              <a:gd name="T75" fmla="*/ 1100041 h 1241778"/>
              <a:gd name="T76" fmla="*/ 1329615 w 1447564"/>
              <a:gd name="T77" fmla="*/ 1057732 h 1241778"/>
              <a:gd name="T78" fmla="*/ 1386077 w 1447564"/>
              <a:gd name="T79" fmla="*/ 973113 h 1241778"/>
              <a:gd name="T80" fmla="*/ 1414310 w 1447564"/>
              <a:gd name="T81" fmla="*/ 930804 h 1241778"/>
              <a:gd name="T82" fmla="*/ 1428425 w 1447564"/>
              <a:gd name="T83" fmla="*/ 888494 h 1241778"/>
              <a:gd name="T84" fmla="*/ 1400193 w 1447564"/>
              <a:gd name="T85" fmla="*/ 719257 h 1241778"/>
              <a:gd name="T86" fmla="*/ 1414310 w 1447564"/>
              <a:gd name="T87" fmla="*/ 606434 h 1241778"/>
              <a:gd name="T88" fmla="*/ 1442540 w 1447564"/>
              <a:gd name="T89" fmla="*/ 437197 h 1241778"/>
              <a:gd name="T90" fmla="*/ 1414310 w 1447564"/>
              <a:gd name="T91" fmla="*/ 324372 h 1241778"/>
              <a:gd name="T92" fmla="*/ 1414310 w 1447564"/>
              <a:gd name="T93" fmla="*/ 324372 h 12417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47564"/>
              <a:gd name="T142" fmla="*/ 0 h 1241778"/>
              <a:gd name="T143" fmla="*/ 1447564 w 1447564"/>
              <a:gd name="T144" fmla="*/ 1241778 h 12417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path>
            </a:pathLst>
          </a:custGeom>
          <a:solidFill>
            <a:srgbClr val="FF6600"/>
          </a:solidFill>
          <a:ln>
            <a:noFill/>
          </a:ln>
          <a:effectLst>
            <a:outerShdw blurRad="63500" dist="20000" dir="5400000" rotWithShape="0">
              <a:srgbClr val="808080">
                <a:alpha val="37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endParaRPr lang="en-US"/>
          </a:p>
        </p:txBody>
      </p:sp>
      <p:sp>
        <p:nvSpPr>
          <p:cNvPr id="7" name="Up Arrow 6"/>
          <p:cNvSpPr>
            <a:spLocks noChangeArrowheads="1"/>
          </p:cNvSpPr>
          <p:nvPr/>
        </p:nvSpPr>
        <p:spPr bwMode="auto">
          <a:xfrm rot="-2955454">
            <a:off x="4648200" y="4000500"/>
            <a:ext cx="381000" cy="2133600"/>
          </a:xfrm>
          <a:prstGeom prst="upArrow">
            <a:avLst>
              <a:gd name="adj1" fmla="val 50000"/>
              <a:gd name="adj2" fmla="val 50011"/>
            </a:avLst>
          </a:prstGeom>
          <a:solidFill>
            <a:schemeClr val="tx1"/>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sz="4000">
              <a:solidFill>
                <a:srgbClr val="FFFFFF"/>
              </a:solidFill>
              <a:latin typeface="+mn-lt"/>
              <a:ea typeface="+mn-ea"/>
              <a:cs typeface="+mn-cs"/>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eaLnBrk="0" hangingPunct="0">
                <a:defRPr/>
              </a:pPr>
              <a:r>
                <a:rPr lang="en-US" sz="3200" b="1" kern="0" dirty="0">
                  <a:solidFill>
                    <a:srgbClr val="000000"/>
                  </a:solidFill>
                  <a:latin typeface="Arial"/>
                  <a:ea typeface="ＭＳ Ｐゴシック" pitchFamily="-112" charset="-128"/>
                  <a:cs typeface="Arial"/>
                </a:rPr>
                <a:t>Your hometown in </a:t>
              </a:r>
              <a:r>
                <a:rPr lang="en-US" sz="3200" b="1" kern="0" dirty="0" err="1">
                  <a:solidFill>
                    <a:srgbClr val="000000"/>
                  </a:solidFill>
                  <a:latin typeface="Arial"/>
                  <a:ea typeface="ＭＳ Ｐゴシック" pitchFamily="-112" charset="-128"/>
                  <a:cs typeface="Arial"/>
                </a:rPr>
                <a:t>Kranji</a:t>
              </a:r>
              <a:endParaRPr lang="en-US" sz="3200" b="1" kern="0" dirty="0">
                <a:solidFill>
                  <a:srgbClr val="000000"/>
                </a:solidFill>
                <a:latin typeface="Arial"/>
                <a:ea typeface="ＭＳ Ｐゴシック" pitchFamily="-112" charset="-128"/>
                <a:cs typeface="Arial"/>
              </a:endParaRPr>
            </a:p>
          </p:txBody>
        </p:sp>
        <p:sp>
          <p:nvSpPr>
            <p:cNvPr id="9" name="Oval 8"/>
            <p:cNvSpPr>
              <a:spLocks noChangeArrowheads="1"/>
            </p:cNvSpPr>
            <p:nvPr/>
          </p:nvSpPr>
          <p:spPr bwMode="auto">
            <a:xfrm>
              <a:off x="3048000" y="1600200"/>
              <a:ext cx="381000" cy="381000"/>
            </a:xfrm>
            <a:prstGeom prst="ellipse">
              <a:avLst/>
            </a:prstGeom>
            <a:solidFill>
              <a:srgbClr val="000000"/>
            </a:solidFill>
            <a:ln w="9525">
              <a:solidFill>
                <a:srgbClr val="00CC98"/>
              </a:solidFill>
              <a:round/>
              <a:headEnd/>
              <a:tailEnd/>
            </a:ln>
            <a:effectLst>
              <a:outerShdw dist="23000" dir="5400000" rotWithShape="0">
                <a:srgbClr val="808080">
                  <a:alpha val="34999"/>
                </a:srgbClr>
              </a:outerShdw>
            </a:effectLst>
          </p:spPr>
          <p:txBody>
            <a:bodyPr anchor="ctr"/>
            <a:lstStyle/>
            <a:p>
              <a:pPr algn="ctr">
                <a:defRPr/>
              </a:pPr>
              <a:endParaRPr lang="en-US" sz="4000">
                <a:solidFill>
                  <a:srgbClr val="FFFFFF"/>
                </a:solidFill>
                <a:latin typeface="+mn-lt"/>
                <a:ea typeface="+mn-ea"/>
                <a:cs typeface="+mn-cs"/>
              </a:endParaRPr>
            </a:p>
          </p:txBody>
        </p:sp>
      </p:gr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age02020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3"/>
          <p:cNvSpPr>
            <a:spLocks noGrp="1"/>
          </p:cNvSpPr>
          <p:nvPr>
            <p:ph type="title"/>
          </p:nvPr>
        </p:nvSpPr>
        <p:spPr>
          <a:xfrm>
            <a:off x="3657600" y="0"/>
            <a:ext cx="5410200" cy="3429000"/>
          </a:xfrm>
        </p:spPr>
        <p:txBody>
          <a:bodyPr/>
          <a:lstStyle/>
          <a:p>
            <a:r>
              <a:rPr lang="en-US" sz="4800" b="1">
                <a:solidFill>
                  <a:schemeClr val="bg1"/>
                </a:solidFill>
                <a:latin typeface="Arial" charset="0"/>
                <a:ea typeface="ＭＳ Ｐゴシック" charset="0"/>
                <a:cs typeface="ＭＳ Ｐゴシック" charset="0"/>
              </a:rPr>
              <a:t>II. Khi Đức Chúa Trời bảo bạn làm chuyện gì đó </a:t>
            </a:r>
            <a:r>
              <a:rPr lang="ja-JP" altLang="en-US"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điên rồ…</a:t>
            </a:r>
            <a:r>
              <a:rPr lang="ja-JP" altLang="en-US" sz="4800" b="1">
                <a:solidFill>
                  <a:schemeClr val="bg1"/>
                </a:solidFill>
                <a:latin typeface="Arial" charset="0"/>
                <a:ea typeface="ＭＳ Ｐゴシック" charset="0"/>
                <a:cs typeface="ＭＳ Ｐゴシック" charset="0"/>
              </a:rPr>
              <a:t>”</a:t>
            </a:r>
            <a:endParaRPr lang="en-US" sz="4000">
              <a:latin typeface="Arial" charset="0"/>
              <a:ea typeface="ＭＳ Ｐゴシック" charset="0"/>
              <a:cs typeface="ＭＳ Ｐゴシック" charset="0"/>
            </a:endParaRPr>
          </a:p>
        </p:txBody>
      </p:sp>
      <p:sp>
        <p:nvSpPr>
          <p:cNvPr id="7" name="Title 3"/>
          <p:cNvSpPr txBox="1">
            <a:spLocks/>
          </p:cNvSpPr>
          <p:nvPr/>
        </p:nvSpPr>
        <p:spPr bwMode="auto">
          <a:xfrm>
            <a:off x="152400" y="5562600"/>
            <a:ext cx="6019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400" b="1">
                <a:solidFill>
                  <a:srgbClr val="CCFF33"/>
                </a:solidFill>
                <a:latin typeface="Times New Roman" charset="0"/>
              </a:rPr>
              <a:t>Hãy làm </a:t>
            </a:r>
            <a:r>
              <a:rPr lang="en-US" sz="5400" b="1">
                <a:solidFill>
                  <a:schemeClr val="bg1"/>
                </a:solidFill>
                <a:latin typeface="Times New Roman" charset="0"/>
              </a:rPr>
              <a:t>đi</a:t>
            </a:r>
            <a:r>
              <a:rPr lang="en-US" sz="5400" b="1">
                <a:solidFill>
                  <a:srgbClr val="FFFFFF"/>
                </a:solidFill>
                <a:latin typeface="Times New Roman" charset="0"/>
              </a:rPr>
              <a:t>!</a:t>
            </a:r>
            <a:endParaRPr lang="en-US" sz="4400">
              <a:solidFill>
                <a:srgbClr val="000000"/>
              </a:solidFill>
              <a:latin typeface="Times New Roman"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8"/>
          <p:cNvSpPr>
            <a:spLocks noGrp="1"/>
          </p:cNvSpPr>
          <p:nvPr>
            <p:ph type="title" idx="4294967295"/>
          </p:nvPr>
        </p:nvSpPr>
        <p:spPr>
          <a:xfrm>
            <a:off x="685800" y="1828800"/>
            <a:ext cx="7772400" cy="1143000"/>
          </a:xfrm>
        </p:spPr>
        <p:txBody>
          <a:bodyPr/>
          <a:lstStyle/>
          <a:p>
            <a:r>
              <a:rPr lang="en-US">
                <a:latin typeface="Times New Roman" charset="0"/>
                <a:ea typeface="ＭＳ Ｐゴシック" charset="0"/>
                <a:cs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a:defRPr/>
            </a:pPr>
            <a:r>
              <a:rPr lang="en-US" sz="4800">
                <a:solidFill>
                  <a:srgbClr val="FFFFFF"/>
                </a:solidFill>
                <a:latin typeface="Times New Roman" pitchFamily="18" charset="0"/>
                <a:ea typeface="ＭＳ Ｐゴシック" pitchFamily="34" charset="-128"/>
                <a:cs typeface="+mn-cs"/>
              </a:rPr>
              <a:t>Singapore Bible College</a:t>
            </a:r>
            <a:endParaRPr lang="en-US" sz="4400">
              <a:solidFill>
                <a:srgbClr val="FFFFFF"/>
              </a:solidFill>
              <a:latin typeface="Times New Roman" pitchFamily="18" charset="0"/>
              <a:ea typeface="ＭＳ Ｐゴシック" pitchFamily="34" charset="-128"/>
              <a:cs typeface="+mn-cs"/>
            </a:endParaRPr>
          </a:p>
        </p:txBody>
      </p:sp>
      <p:sp>
        <p:nvSpPr>
          <p:cNvPr id="419843" name="Rectangle 3"/>
          <p:cNvSpPr>
            <a:spLocks noChangeArrowheads="1"/>
          </p:cNvSpPr>
          <p:nvPr/>
        </p:nvSpPr>
        <p:spPr bwMode="auto">
          <a:xfrm>
            <a:off x="2514600" y="838200"/>
            <a:ext cx="3673475" cy="576263"/>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eaLnBrk="0" hangingPunct="0">
              <a:defRPr/>
            </a:pPr>
            <a:r>
              <a:rPr lang="en-US" sz="3200">
                <a:solidFill>
                  <a:srgbClr val="FFFFFF"/>
                </a:solidFill>
                <a:latin typeface="Capitals" pitchFamily="-107" charset="0"/>
                <a:ea typeface="ＭＳ Ｐゴシック" pitchFamily="34" charset="-128"/>
                <a:cs typeface="+mn-cs"/>
              </a:rPr>
              <a:t>Academic Block</a:t>
            </a:r>
            <a:endParaRPr lang="en-US" sz="2800">
              <a:solidFill>
                <a:srgbClr val="FFFFFF"/>
              </a:solidFill>
              <a:latin typeface="Capitals" pitchFamily="-107" charset="0"/>
              <a:ea typeface="ＭＳ Ｐゴシック" pitchFamily="34" charset="-128"/>
              <a:cs typeface="+mn-cs"/>
            </a:endParaRPr>
          </a:p>
        </p:txBody>
      </p:sp>
      <p:pic>
        <p:nvPicPr>
          <p:cNvPr id="2054" name="Picture 4"/>
          <p:cNvPicPr>
            <a:picLocks noChangeAspect="1" noChangeArrowheads="1"/>
          </p:cNvPicPr>
          <p:nvPr/>
        </p:nvPicPr>
        <p:blipFill>
          <a:blip r:embed="rId4">
            <a:extLst>
              <a:ext uri="{28A0092B-C50C-407E-A947-70E740481C1C}">
                <a14:useLocalDpi xmlns:a14="http://schemas.microsoft.com/office/drawing/2010/main" val="0"/>
              </a:ext>
            </a:extLst>
          </a:blip>
          <a:srcRect b="3401"/>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Text Box 5"/>
          <p:cNvSpPr txBox="1">
            <a:spLocks noChangeArrowheads="1"/>
          </p:cNvSpPr>
          <p:nvPr/>
        </p:nvSpPr>
        <p:spPr bwMode="auto">
          <a:xfrm>
            <a:off x="0" y="5957888"/>
            <a:ext cx="4959350" cy="6413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spid="_x0000_s2071" r:id="rId5" imgW="3644900" imgH="3479800" progId="MS_ClipArt_Gallery">
                  <p:embed/>
                </p:oleObj>
              </mc:Choice>
              <mc:Fallback>
                <p:oleObj r:id="rId5" imgW="3644900" imgH="3479800" progId="MS_ClipArt_Gallery">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a:xfrm>
            <a:off x="250825" y="0"/>
            <a:ext cx="8497888" cy="1143000"/>
          </a:xfrm>
        </p:spPr>
        <p:txBody>
          <a:bodyPr/>
          <a:lstStyle/>
          <a:p>
            <a:r>
              <a:rPr lang="en-US" sz="3200">
                <a:solidFill>
                  <a:schemeClr val="bg1"/>
                </a:solidFill>
                <a:latin typeface="Arial" charset="0"/>
                <a:ea typeface="ＭＳ Ｐゴシック" charset="0"/>
                <a:cs typeface="Arial" charset="0"/>
              </a:rPr>
              <a:t>Học tiếng Tây Ban Nha cho người Trung Hoa</a:t>
            </a:r>
          </a:p>
        </p:txBody>
      </p:sp>
      <p:pic>
        <p:nvPicPr>
          <p:cNvPr id="87043" name="Picture 2" descr="world-map_on_bl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341813"/>
            <a:ext cx="4394200" cy="1736725"/>
          </a:xfrm>
          <a:prstGeom prst="rect">
            <a:avLst/>
          </a:prstGeom>
          <a:noFill/>
        </p:spPr>
        <p:txBody>
          <a:bodyPr>
            <a:spAutoFit/>
          </a:bodyPr>
          <a:lstStyle/>
          <a:p>
            <a:pPr algn="ctr"/>
            <a:r>
              <a:rPr lang="en-US" sz="5400" b="1">
                <a:solidFill>
                  <a:srgbClr val="FFFF00"/>
                </a:solidFill>
                <a:effectLst>
                  <a:outerShdw blurRad="38100" dist="38100" dir="2700000" algn="tl">
                    <a:srgbClr val="FFFFFF"/>
                  </a:outerShdw>
                </a:effectLst>
                <a:cs typeface="Arial" charset="0"/>
              </a:rPr>
              <a:t>La Biblia Simpatica?</a:t>
            </a:r>
          </a:p>
        </p:txBody>
      </p:sp>
      <p:sp>
        <p:nvSpPr>
          <p:cNvPr id="5" name="TextBox 4"/>
          <p:cNvSpPr txBox="1"/>
          <p:nvPr/>
        </p:nvSpPr>
        <p:spPr>
          <a:xfrm>
            <a:off x="5867400" y="2455863"/>
            <a:ext cx="3382963" cy="2954337"/>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8800">
                <a:solidFill>
                  <a:srgbClr val="FFFF00"/>
                </a:solidFill>
                <a:effectLst>
                  <a:outerShdw blurRad="38100" dist="38100" dir="2700000" algn="tl">
                    <a:srgbClr val="FFFFFF"/>
                  </a:outerShdw>
                </a:effectLst>
                <a:latin typeface="楷体" charset="0"/>
                <a:ea typeface="楷体" charset="0"/>
                <a:cs typeface="楷体" charset="0"/>
              </a:rPr>
              <a:t>圣经...</a:t>
            </a:r>
          </a:p>
          <a:p>
            <a:pPr eaLnBrk="1" hangingPunct="1"/>
            <a:endParaRPr lang="zh-CN" altLang="en-US" sz="1000">
              <a:solidFill>
                <a:srgbClr val="FFFF00"/>
              </a:solidFill>
              <a:effectLst>
                <a:outerShdw blurRad="38100" dist="38100" dir="2700000" algn="tl">
                  <a:srgbClr val="FFFFFF"/>
                </a:outerShdw>
              </a:effectLst>
              <a:latin typeface="楷体" charset="0"/>
              <a:ea typeface="楷体" charset="0"/>
              <a:cs typeface="楷体" charset="0"/>
            </a:endParaRPr>
          </a:p>
          <a:p>
            <a:pPr eaLnBrk="1" hangingPunct="1"/>
            <a:r>
              <a:rPr lang="zh-CN" altLang="en-US" sz="8800">
                <a:solidFill>
                  <a:srgbClr val="FFFF00"/>
                </a:solidFill>
                <a:effectLst>
                  <a:outerShdw blurRad="38100" dist="38100" dir="2700000" algn="tl">
                    <a:srgbClr val="FFFFFF"/>
                  </a:outerShdw>
                </a:effectLst>
                <a:latin typeface="楷体" charset="0"/>
                <a:ea typeface="楷体" charset="0"/>
                <a:cs typeface="楷体" charset="0"/>
              </a:rPr>
              <a:t>基要</a:t>
            </a:r>
            <a:endParaRPr lang="zh-CN" altLang="en-US" sz="2000">
              <a:solidFill>
                <a:srgbClr val="FFFF00"/>
              </a:solidFill>
              <a:effectLst>
                <a:outerShdw blurRad="38100" dist="38100" dir="2700000" algn="tl">
                  <a:srgbClr val="FFFFFF"/>
                </a:outerShdw>
              </a:effectLst>
              <a:latin typeface="楷体" charset="0"/>
              <a:ea typeface="楷体" charset="0"/>
              <a:cs typeface="楷体"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a:extLst>
              <a:ext uri="{28A0092B-C50C-407E-A947-70E740481C1C}">
                <a14:useLocalDpi xmlns:a14="http://schemas.microsoft.com/office/drawing/2010/main" val="0"/>
              </a:ext>
            </a:extLst>
          </a:blip>
          <a:srcRect l="35339" t="23639" r="45282" b="47749"/>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3"/>
          <p:cNvSpPr>
            <a:spLocks noGrp="1"/>
          </p:cNvSpPr>
          <p:nvPr>
            <p:ph type="title" idx="4294967295"/>
          </p:nvPr>
        </p:nvSpPr>
        <p:spPr>
          <a:xfrm>
            <a:off x="0" y="0"/>
            <a:ext cx="9144000" cy="1905000"/>
          </a:xfrm>
        </p:spPr>
        <p:txBody>
          <a:bodyPr/>
          <a:lstStyle/>
          <a:p>
            <a:r>
              <a:rPr lang="en-US" sz="5400" b="1" i="1">
                <a:solidFill>
                  <a:schemeClr val="accent1"/>
                </a:solidFill>
                <a:latin typeface="Gangsters" charset="0"/>
                <a:ea typeface="ＭＳ Ｐゴシック" charset="0"/>
                <a:cs typeface="ＭＳ Ｐゴシック" charset="0"/>
              </a:rPr>
              <a:t>James Kanaganayagam</a:t>
            </a:r>
            <a:endParaRPr lang="en-US" sz="4000">
              <a:latin typeface="Times New Roman"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722313" y="285750"/>
            <a:ext cx="7772400" cy="1524000"/>
          </a:xfrm>
        </p:spPr>
        <p:txBody>
          <a:bodyPr/>
          <a:lstStyle/>
          <a:p>
            <a:r>
              <a:rPr lang="en-US">
                <a:latin typeface="Arial" charset="0"/>
                <a:ea typeface="ＭＳ Ｐゴシック" charset="0"/>
                <a:cs typeface="Arial" charset="0"/>
              </a:rPr>
              <a:t>1. BỐI CẢNH/THÂN THẾ CỦA GIÊ-RÊ-MI</a:t>
            </a:r>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857500"/>
            <a:ext cx="42862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idx="4294967295"/>
          </p:nvPr>
        </p:nvSpPr>
        <p:spPr/>
        <p:txBody>
          <a:bodyPr/>
          <a:lstStyle/>
          <a:p>
            <a:r>
              <a:rPr lang="en-US">
                <a:latin typeface="Times New Roman"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17367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eaLnBrk="0" hangingPunct="0"/>
            <a:r>
              <a:rPr lang="en-US" sz="3600" b="1">
                <a:solidFill>
                  <a:srgbClr val="FFFFFF"/>
                </a:solidFill>
                <a:latin typeface="Arial Bold" charset="0"/>
              </a:rPr>
              <a:t>• Christian school began in 1993</a:t>
            </a:r>
          </a:p>
          <a:p>
            <a:pPr eaLnBrk="0" hangingPunct="0"/>
            <a:r>
              <a:rPr lang="en-US" sz="3600" b="1">
                <a:solidFill>
                  <a:srgbClr val="FFFFFF"/>
                </a:solidFill>
                <a:latin typeface="Arial Bold" charset="0"/>
              </a:rPr>
              <a:t>• 13 students </a:t>
            </a:r>
          </a:p>
          <a:p>
            <a:pPr eaLnBrk="0" hangingPunct="0"/>
            <a:r>
              <a:rPr lang="en-US" sz="3600" b="1">
                <a:solidFill>
                  <a:srgbClr val="FFFFFF"/>
                </a:solidFill>
                <a:latin typeface="Arial Bold" charset="0"/>
              </a:rPr>
              <a:t>• S$23,000/mo. lease signed with S$1000</a:t>
            </a:r>
          </a:p>
        </p:txBody>
      </p:sp>
      <p:pic>
        <p:nvPicPr>
          <p:cNvPr id="89092" name="Picture 3"/>
          <p:cNvPicPr>
            <a:picLocks noChangeAspect="1" noChangeArrowheads="1"/>
          </p:cNvPicPr>
          <p:nvPr/>
        </p:nvPicPr>
        <p:blipFill>
          <a:blip r:embed="rId3">
            <a:extLst>
              <a:ext uri="{28A0092B-C50C-407E-A947-70E740481C1C}">
                <a14:useLocalDpi xmlns:a14="http://schemas.microsoft.com/office/drawing/2010/main" val="0"/>
              </a:ext>
            </a:extLst>
          </a:blip>
          <a:srcRect t="7498" b="28767"/>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b="7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7"/>
              </a:schemeClr>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III. Làm những chuyện điên rồ cho thấy bạn đang phù hợp với </a:t>
            </a:r>
            <a:r>
              <a:rPr lang="en-US" sz="4800" b="1">
                <a:solidFill>
                  <a:srgbClr val="CCFF33"/>
                </a:solidFill>
                <a:latin typeface="Arial" charset="0"/>
                <a:ea typeface="ＭＳ Ｐゴシック" charset="0"/>
                <a:cs typeface="ＭＳ Ｐゴシック" charset="0"/>
              </a:rPr>
              <a:t>kế hoạch </a:t>
            </a:r>
            <a:r>
              <a:rPr lang="en-US" sz="4800" b="1">
                <a:solidFill>
                  <a:schemeClr val="bg1"/>
                </a:solidFill>
                <a:latin typeface="Arial" charset="0"/>
                <a:ea typeface="ＭＳ Ｐゴシック" charset="0"/>
                <a:cs typeface="ＭＳ Ｐゴシック" charset="0"/>
              </a:rPr>
              <a:t>của Ngài</a:t>
            </a:r>
            <a:r>
              <a:rPr lang="en-US" sz="4800" b="1">
                <a:solidFill>
                  <a:srgbClr val="CCFF33"/>
                </a:solidFill>
                <a:latin typeface="Arial" charset="0"/>
                <a:ea typeface="ＭＳ Ｐゴシック" charset="0"/>
                <a:cs typeface="ＭＳ Ｐゴシック" charset="0"/>
              </a:rPr>
              <a:t> </a:t>
            </a:r>
            <a:r>
              <a:rPr lang="en-US" sz="4800" b="1">
                <a:solidFill>
                  <a:schemeClr val="bg1"/>
                </a:solidFill>
                <a:latin typeface="Arial" charset="0"/>
                <a:ea typeface="ＭＳ Ｐゴシック" charset="0"/>
                <a:cs typeface="ＭＳ Ｐゴシック" charset="0"/>
              </a:rPr>
              <a:t>(13-44)</a:t>
            </a:r>
            <a:endParaRPr lang="en-US" sz="4800">
              <a:solidFill>
                <a:schemeClr val="bg1"/>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381000" y="0"/>
            <a:ext cx="8229600" cy="1143000"/>
          </a:xfrm>
          <a:prstGeom prst="rect">
            <a:avLst/>
          </a:prstGeom>
          <a:noFill/>
          <a:ln w="9525">
            <a:noFill/>
            <a:miter lim="800000"/>
            <a:headEnd/>
            <a:tailEnd/>
          </a:ln>
          <a:effectLst/>
        </p:spPr>
        <p:txBody>
          <a:bodyPr anchor="ctr"/>
          <a:lstStyle/>
          <a:p>
            <a:pPr algn="ctr">
              <a:defRPr/>
            </a:pPr>
            <a:endParaRPr lang="en-US" sz="4400" dirty="0">
              <a:solidFill>
                <a:srgbClr val="000000"/>
              </a:solidFill>
              <a:effectLst>
                <a:outerShdw blurRad="38100" dist="38100" dir="2700000" algn="tl">
                  <a:srgbClr val="FFFFFF"/>
                </a:outerShdw>
              </a:effectLst>
              <a:latin typeface="Times New Roman" pitchFamily="-112" charset="0"/>
              <a:ea typeface="+mn-ea"/>
              <a:cs typeface="+mn-cs"/>
            </a:endParaRPr>
          </a:p>
        </p:txBody>
      </p:sp>
      <p:sp>
        <p:nvSpPr>
          <p:cNvPr id="83971" name="Freeform 3"/>
          <p:cNvSpPr>
            <a:spLocks/>
          </p:cNvSpPr>
          <p:nvPr/>
        </p:nvSpPr>
        <p:spPr bwMode="auto">
          <a:xfrm>
            <a:off x="0" y="2473325"/>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066"/>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91142" name="Text Box 6"/>
          <p:cNvSpPr txBox="1">
            <a:spLocks noChangeArrowheads="1"/>
          </p:cNvSpPr>
          <p:nvPr/>
        </p:nvSpPr>
        <p:spPr bwMode="auto">
          <a:xfrm>
            <a:off x="152400" y="3124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rPr>
              <a:t>Địa Trung hải</a:t>
            </a:r>
            <a:endParaRPr lang="en-US">
              <a:solidFill>
                <a:srgbClr val="FFFFFF"/>
              </a:solidFill>
            </a:endParaRPr>
          </a:p>
        </p:txBody>
      </p:sp>
      <p:sp>
        <p:nvSpPr>
          <p:cNvPr id="350215" name="Text Box 7"/>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Sy-ri</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50216" name="Text Box 8"/>
          <p:cNvSpPr txBox="1">
            <a:spLocks noChangeArrowheads="1"/>
          </p:cNvSpPr>
          <p:nvPr/>
        </p:nvSpPr>
        <p:spPr bwMode="auto">
          <a:xfrm>
            <a:off x="0" y="5791200"/>
            <a:ext cx="1447800" cy="519113"/>
          </a:xfrm>
          <a:prstGeom prst="rect">
            <a:avLst/>
          </a:prstGeom>
          <a:noFill/>
          <a:ln w="9525">
            <a:noFill/>
            <a:miter lim="800000"/>
            <a:headEnd/>
            <a:tailEnd/>
          </a:ln>
          <a:effectLst/>
        </p:spPr>
        <p:txBody>
          <a:bodyPr>
            <a:spAutoFit/>
          </a:bodyPr>
          <a:lstStyle/>
          <a:p>
            <a:pPr>
              <a:spcBef>
                <a:spcPct val="50000"/>
              </a:spcBef>
              <a:defRPr/>
            </a:pPr>
            <a:r>
              <a:rPr lang="en-US" sz="2800" b="1">
                <a:solidFill>
                  <a:srgbClr val="FFFFFF"/>
                </a:solidFill>
                <a:latin typeface="Arial" pitchFamily="34" charset="0"/>
                <a:ea typeface="ＭＳ Ｐゴシック" pitchFamily="34" charset="-128"/>
                <a:cs typeface="+mn-cs"/>
              </a:rPr>
              <a:t>Ai Cập</a:t>
            </a:r>
            <a:endParaRPr lang="en-US" sz="2000">
              <a:solidFill>
                <a:srgbClr val="000000"/>
              </a:solidFill>
              <a:effectLst>
                <a:outerShdw blurRad="38100" dist="38100" dir="2700000" algn="tl">
                  <a:srgbClr val="FFFFFF"/>
                </a:outerShdw>
              </a:effectLst>
              <a:latin typeface="Arial" pitchFamily="34" charset="0"/>
              <a:ea typeface="ＭＳ Ｐゴシック" pitchFamily="34" charset="-128"/>
              <a:cs typeface="+mn-cs"/>
            </a:endParaRPr>
          </a:p>
        </p:txBody>
      </p:sp>
      <p:sp>
        <p:nvSpPr>
          <p:cNvPr id="83977" name="Freeform 9"/>
          <p:cNvSpPr>
            <a:spLocks/>
          </p:cNvSpPr>
          <p:nvPr/>
        </p:nvSpPr>
        <p:spPr bwMode="auto">
          <a:xfrm>
            <a:off x="2438400" y="6003925"/>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78" name="Freeform 10"/>
          <p:cNvSpPr>
            <a:spLocks/>
          </p:cNvSpPr>
          <p:nvPr/>
        </p:nvSpPr>
        <p:spPr bwMode="auto">
          <a:xfrm rot="-1060246">
            <a:off x="1524000" y="6130925"/>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91147" name="Group 11"/>
          <p:cNvGrpSpPr>
            <a:grpSpLocks/>
          </p:cNvGrpSpPr>
          <p:nvPr/>
        </p:nvGrpSpPr>
        <p:grpSpPr bwMode="auto">
          <a:xfrm>
            <a:off x="3330575" y="1193800"/>
            <a:ext cx="5203825" cy="4292600"/>
            <a:chOff x="2002" y="992"/>
            <a:chExt cx="3278" cy="2704"/>
          </a:xfrm>
        </p:grpSpPr>
        <p:sp>
          <p:nvSpPr>
            <p:cNvPr id="83999" name="Freeform 12"/>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4000"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83980"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81"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82"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83" name="Freeform 17"/>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91152" name="Group 18"/>
          <p:cNvGrpSpPr>
            <a:grpSpLocks/>
          </p:cNvGrpSpPr>
          <p:nvPr/>
        </p:nvGrpSpPr>
        <p:grpSpPr bwMode="auto">
          <a:xfrm>
            <a:off x="2574925" y="4038600"/>
            <a:ext cx="168275" cy="1227138"/>
            <a:chOff x="1046" y="2763"/>
            <a:chExt cx="106" cy="773"/>
          </a:xfrm>
        </p:grpSpPr>
        <p:sp>
          <p:nvSpPr>
            <p:cNvPr id="83996" name="Freeform 19"/>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97" name="Freeform 20"/>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98" name="Freeform 21"/>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350230" name="Text Box 22"/>
          <p:cNvSpPr txBox="1">
            <a:spLocks noChangeArrowheads="1"/>
          </p:cNvSpPr>
          <p:nvPr/>
        </p:nvSpPr>
        <p:spPr bwMode="auto">
          <a:xfrm>
            <a:off x="2286000" y="3962400"/>
            <a:ext cx="12192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Israel</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83986" name="Freeform 23"/>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91155" name="Text Box 24"/>
          <p:cNvSpPr txBox="1">
            <a:spLocks noChangeArrowheads="1"/>
          </p:cNvSpPr>
          <p:nvPr/>
        </p:nvSpPr>
        <p:spPr bwMode="auto">
          <a:xfrm>
            <a:off x="8153400" y="5673725"/>
            <a:ext cx="1066800" cy="7016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latin typeface="Times" charset="0"/>
              </a:rPr>
              <a:t>Vịnh Ba Tư</a:t>
            </a:r>
            <a:endParaRPr lang="en-US">
              <a:solidFill>
                <a:srgbClr val="FFFFFF"/>
              </a:solidFill>
              <a:latin typeface="Times" charset="0"/>
            </a:endParaRPr>
          </a:p>
        </p:txBody>
      </p:sp>
      <p:sp>
        <p:nvSpPr>
          <p:cNvPr id="83988" name="Freeform 25"/>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89"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50235" name="Text Box 27"/>
          <p:cNvSpPr txBox="1">
            <a:spLocks noChangeArrowheads="1"/>
          </p:cNvSpPr>
          <p:nvPr/>
        </p:nvSpPr>
        <p:spPr bwMode="auto">
          <a:xfrm>
            <a:off x="2133600" y="4495800"/>
            <a:ext cx="1430338"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Giu-đa</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50236" name="AutoShape 28"/>
          <p:cNvSpPr>
            <a:spLocks noChangeArrowheads="1"/>
          </p:cNvSpPr>
          <p:nvPr/>
        </p:nvSpPr>
        <p:spPr bwMode="auto">
          <a:xfrm rot="-1555194" flipH="1" flipV="1">
            <a:off x="3303588" y="3852863"/>
            <a:ext cx="1657350" cy="990600"/>
          </a:xfrm>
          <a:prstGeom prst="rightArrow">
            <a:avLst>
              <a:gd name="adj1" fmla="val 50000"/>
              <a:gd name="adj2" fmla="val 41827"/>
            </a:avLst>
          </a:prstGeom>
          <a:solidFill>
            <a:schemeClr val="accent1"/>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3992" name="Freeform 29"/>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50238" name="Text Box 30"/>
          <p:cNvSpPr txBox="1">
            <a:spLocks noChangeArrowheads="1"/>
          </p:cNvSpPr>
          <p:nvPr/>
        </p:nvSpPr>
        <p:spPr bwMode="auto">
          <a:xfrm>
            <a:off x="4800600" y="3505200"/>
            <a:ext cx="2363788"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FFFF"/>
                </a:solidFill>
                <a:latin typeface="Times" pitchFamily="34" charset="0"/>
                <a:ea typeface="ＭＳ Ｐゴシック" pitchFamily="34" charset="-128"/>
                <a:cs typeface="+mn-cs"/>
              </a:rPr>
              <a:t>Ba-by-lôn</a:t>
            </a:r>
            <a:endParaRPr lang="en-US" sz="2800" b="1">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50239" name="Text Box 31"/>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538 </a:t>
            </a:r>
            <a:r>
              <a:rPr lang="en-US" b="1">
                <a:solidFill>
                  <a:srgbClr val="FFFFFF"/>
                </a:solidFill>
                <a:latin typeface="Times" pitchFamily="34" charset="0"/>
                <a:ea typeface="ＭＳ Ｐゴシック" pitchFamily="34" charset="-128"/>
                <a:cs typeface="+mn-cs"/>
              </a:rPr>
              <a:t>TC</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91163" name="Title 31"/>
          <p:cNvSpPr>
            <a:spLocks noGrp="1"/>
          </p:cNvSpPr>
          <p:nvPr>
            <p:ph type="title" idx="4294967295"/>
          </p:nvPr>
        </p:nvSpPr>
        <p:spPr>
          <a:xfrm>
            <a:off x="685800" y="76200"/>
            <a:ext cx="7772400" cy="1143000"/>
          </a:xfrm>
        </p:spPr>
        <p:txBody>
          <a:bodyPr/>
          <a:lstStyle/>
          <a:p>
            <a:r>
              <a:rPr lang="en-US" sz="5400" b="1">
                <a:solidFill>
                  <a:srgbClr val="CCFF33"/>
                </a:solidFill>
                <a:latin typeface="Arial" charset="0"/>
                <a:ea typeface="ＭＳ Ｐゴシック" charset="0"/>
                <a:cs typeface="ＭＳ Ｐゴシック" charset="0"/>
              </a:rPr>
              <a:t>Trở về từ Ba-by-lôn</a:t>
            </a:r>
            <a:endParaRPr lang="en-US" sz="4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0236"/>
                                        </p:tgtEl>
                                        <p:attrNameLst>
                                          <p:attrName>style.visibility</p:attrName>
                                        </p:attrNameLst>
                                      </p:cBhvr>
                                      <p:to>
                                        <p:strVal val="visible"/>
                                      </p:to>
                                    </p:set>
                                  </p:childTnLst>
                                </p:cTn>
                              </p:par>
                            </p:childTnLst>
                          </p:cTn>
                        </p:par>
                        <p:par>
                          <p:cTn id="7" fill="hold" nodeType="afterGroup">
                            <p:stCondLst>
                              <p:cond delay="2500"/>
                            </p:stCondLst>
                            <p:childTnLst>
                              <p:par>
                                <p:cTn id="8" presetID="9" presetClass="entr" presetSubtype="0" fill="hold" grpId="0" nodeType="afterEffect">
                                  <p:stCondLst>
                                    <p:cond delay="0"/>
                                  </p:stCondLst>
                                  <p:childTnLst>
                                    <p:set>
                                      <p:cBhvr>
                                        <p:cTn id="9" dur="1" fill="hold">
                                          <p:stCondLst>
                                            <p:cond delay="0"/>
                                          </p:stCondLst>
                                        </p:cTn>
                                        <p:tgtEl>
                                          <p:spTgt spid="350239"/>
                                        </p:tgtEl>
                                        <p:attrNameLst>
                                          <p:attrName>style.visibility</p:attrName>
                                        </p:attrNameLst>
                                      </p:cBhvr>
                                      <p:to>
                                        <p:strVal val="visible"/>
                                      </p:to>
                                    </p:set>
                                    <p:animEffect transition="in" filter="dissolve">
                                      <p:cBhvr>
                                        <p:cTn id="10" dur="500"/>
                                        <p:tgtEl>
                                          <p:spTgt spid="35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6" grpId="0" animBg="1"/>
      <p:bldP spid="35023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8"/>
          <p:cNvSpPr>
            <a:spLocks noGrp="1"/>
          </p:cNvSpPr>
          <p:nvPr>
            <p:ph type="title" idx="4294967295"/>
          </p:nvPr>
        </p:nvSpPr>
        <p:spPr>
          <a:xfrm>
            <a:off x="685800" y="1828800"/>
            <a:ext cx="7772400" cy="1143000"/>
          </a:xfrm>
        </p:spPr>
        <p:txBody>
          <a:bodyPr/>
          <a:lstStyle/>
          <a:p>
            <a:r>
              <a:rPr lang="en-US">
                <a:latin typeface="Times New Roman" charset="0"/>
                <a:ea typeface="ＭＳ Ｐゴシック" charset="0"/>
                <a:cs typeface="ＭＳ Ｐゴシック" charset="0"/>
              </a:rPr>
              <a:t>SBC Actual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a:defRPr/>
            </a:pPr>
            <a:r>
              <a:rPr lang="en-US" sz="4800">
                <a:solidFill>
                  <a:srgbClr val="FFFFFF"/>
                </a:solidFill>
                <a:latin typeface="Times New Roman" pitchFamily="18" charset="0"/>
                <a:ea typeface="ＭＳ Ｐゴシック" pitchFamily="34" charset="-128"/>
                <a:cs typeface="+mn-cs"/>
              </a:rPr>
              <a:t>Singapore Bible College</a:t>
            </a:r>
            <a:endParaRPr lang="en-US" sz="4400">
              <a:solidFill>
                <a:srgbClr val="FFFFFF"/>
              </a:solidFill>
              <a:latin typeface="Times New Roman" pitchFamily="18" charset="0"/>
              <a:ea typeface="ＭＳ Ｐゴシック" pitchFamily="34" charset="-128"/>
              <a:cs typeface="+mn-cs"/>
            </a:endParaRPr>
          </a:p>
        </p:txBody>
      </p:sp>
      <p:sp>
        <p:nvSpPr>
          <p:cNvPr id="419843" name="Rectangle 3"/>
          <p:cNvSpPr>
            <a:spLocks noChangeArrowheads="1"/>
          </p:cNvSpPr>
          <p:nvPr/>
        </p:nvSpPr>
        <p:spPr bwMode="auto">
          <a:xfrm>
            <a:off x="2514600" y="838200"/>
            <a:ext cx="3673475" cy="576263"/>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eaLnBrk="0" hangingPunct="0">
              <a:defRPr/>
            </a:pPr>
            <a:r>
              <a:rPr lang="en-US" sz="3200">
                <a:solidFill>
                  <a:srgbClr val="FFFFFF"/>
                </a:solidFill>
                <a:latin typeface="Capitals" pitchFamily="-107" charset="0"/>
                <a:ea typeface="ＭＳ Ｐゴシック" pitchFamily="34" charset="-128"/>
                <a:cs typeface="+mn-cs"/>
              </a:rPr>
              <a:t>Academic Block</a:t>
            </a:r>
            <a:endParaRPr lang="en-US" sz="2800">
              <a:solidFill>
                <a:srgbClr val="FFFFFF"/>
              </a:solidFill>
              <a:latin typeface="Capitals" pitchFamily="-107" charset="0"/>
              <a:ea typeface="ＭＳ Ｐゴシック" pitchFamily="34" charset="-128"/>
              <a:cs typeface="+mn-cs"/>
            </a:endParaRPr>
          </a:p>
        </p:txBody>
      </p:sp>
      <p:pic>
        <p:nvPicPr>
          <p:cNvPr id="3079" name="Picture 4"/>
          <p:cNvPicPr>
            <a:picLocks noChangeAspect="1" noChangeArrowheads="1"/>
          </p:cNvPicPr>
          <p:nvPr/>
        </p:nvPicPr>
        <p:blipFill>
          <a:blip r:embed="rId4">
            <a:extLst>
              <a:ext uri="{28A0092B-C50C-407E-A947-70E740481C1C}">
                <a14:useLocalDpi xmlns:a14="http://schemas.microsoft.com/office/drawing/2010/main" val="0"/>
              </a:ext>
            </a:extLst>
          </a:blip>
          <a:srcRect b="3401"/>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Text Box 5"/>
          <p:cNvSpPr txBox="1">
            <a:spLocks noChangeArrowheads="1"/>
          </p:cNvSpPr>
          <p:nvPr/>
        </p:nvSpPr>
        <p:spPr bwMode="auto">
          <a:xfrm>
            <a:off x="0" y="5957888"/>
            <a:ext cx="4959350" cy="6413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spid="_x0000_s3108" r:id="rId5" imgW="3644900" imgH="3479800" progId="MS_ClipArt_Gallery">
                  <p:embed/>
                </p:oleObj>
              </mc:Choice>
              <mc:Fallback>
                <p:oleObj r:id="rId5" imgW="3644900" imgH="3479800" progId="MS_ClipArt_Gallery">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 name="Text Box 5"/>
          <p:cNvSpPr txBox="1">
            <a:spLocks noChangeArrowheads="1"/>
          </p:cNvSpPr>
          <p:nvPr/>
        </p:nvSpPr>
        <p:spPr bwMode="auto">
          <a:xfrm>
            <a:off x="4892675" y="5957888"/>
            <a:ext cx="4197350" cy="6413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FFFF"/>
                </a:solidFill>
                <a:cs typeface="Arial" charset="0"/>
              </a:rPr>
              <a:t>Actual S$5.8 million</a:t>
            </a:r>
          </a:p>
        </p:txBody>
      </p:sp>
      <p:graphicFrame>
        <p:nvGraphicFramePr>
          <p:cNvPr id="8" name="Object 3"/>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spid="_x0000_s3109" r:id="rId7" imgW="3644900" imgH="3479800" progId="MS_ClipArt_Gallery">
                  <p:embed/>
                </p:oleObj>
              </mc:Choice>
              <mc:Fallback>
                <p:oleObj r:id="rId7" imgW="3644900" imgH="3479800" progId="MS_ClipArt_Gallery">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7"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a:xfrm>
            <a:off x="685800" y="0"/>
            <a:ext cx="7772400" cy="1143000"/>
          </a:xfrm>
        </p:spPr>
        <p:txBody>
          <a:bodyPr/>
          <a:lstStyle/>
          <a:p>
            <a:r>
              <a:rPr lang="en-US">
                <a:solidFill>
                  <a:schemeClr val="bg1"/>
                </a:solidFill>
                <a:latin typeface="Arial" charset="0"/>
                <a:ea typeface="ＭＳ Ｐゴシック" charset="0"/>
                <a:cs typeface="Arial" charset="0"/>
              </a:rPr>
              <a:t>Tiếng Tây Ban Nha có ích</a:t>
            </a:r>
          </a:p>
        </p:txBody>
      </p:sp>
      <p:pic>
        <p:nvPicPr>
          <p:cNvPr id="92163" name="Picture 2" descr="world-map_on_bl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341813"/>
            <a:ext cx="4394200" cy="1736725"/>
          </a:xfrm>
          <a:prstGeom prst="rect">
            <a:avLst/>
          </a:prstGeom>
          <a:noFill/>
        </p:spPr>
        <p:txBody>
          <a:bodyPr>
            <a:spAutoFit/>
          </a:bodyPr>
          <a:lstStyle/>
          <a:p>
            <a:pPr algn="ctr"/>
            <a:r>
              <a:rPr lang="en-US" sz="5400" b="1">
                <a:solidFill>
                  <a:srgbClr val="FFFF00"/>
                </a:solidFill>
                <a:effectLst>
                  <a:outerShdw blurRad="38100" dist="38100" dir="2700000" algn="tl">
                    <a:srgbClr val="FFFFFF"/>
                  </a:outerShdw>
                </a:effectLst>
                <a:cs typeface="Arial" charset="0"/>
              </a:rPr>
              <a:t>La Biblia Simpatica?</a:t>
            </a:r>
          </a:p>
        </p:txBody>
      </p:sp>
      <p:sp>
        <p:nvSpPr>
          <p:cNvPr id="5" name="TextBox 4"/>
          <p:cNvSpPr txBox="1"/>
          <p:nvPr/>
        </p:nvSpPr>
        <p:spPr>
          <a:xfrm>
            <a:off x="4987925" y="2455863"/>
            <a:ext cx="3241675" cy="4154487"/>
          </a:xfrm>
          <a:prstGeom prst="rect">
            <a:avLst/>
          </a:prstGeom>
          <a:noFill/>
        </p:spPr>
        <p:txBody>
          <a:bodyPr wrap="none">
            <a:spAutoFit/>
          </a:bodyPr>
          <a:lstStyle/>
          <a:p>
            <a:pPr>
              <a:defRPr/>
            </a:pPr>
            <a:r>
              <a:rPr lang="en-US" altLang="zh-CN" sz="6600">
                <a:solidFill>
                  <a:srgbClr val="FFFF00"/>
                </a:solidFill>
                <a:effectLst>
                  <a:outerShdw blurRad="38100" dist="38100" dir="2700000" algn="tl">
                    <a:srgbClr val="FFFFFF"/>
                  </a:outerShdw>
                </a:effectLst>
                <a:latin typeface="楷体" pitchFamily="18" charset="-122"/>
                <a:ea typeface="楷体" pitchFamily="18" charset="-122"/>
                <a:cs typeface="+mn-cs"/>
              </a:rPr>
              <a:t>Greek</a:t>
            </a:r>
          </a:p>
          <a:p>
            <a:pPr>
              <a:defRPr/>
            </a:pPr>
            <a:r>
              <a:rPr lang="en-US" altLang="zh-CN" sz="6600">
                <a:solidFill>
                  <a:srgbClr val="FFFF00"/>
                </a:solidFill>
                <a:effectLst>
                  <a:outerShdw blurRad="38100" dist="38100" dir="2700000" algn="tl">
                    <a:srgbClr val="FFFFFF"/>
                  </a:outerShdw>
                </a:effectLst>
                <a:latin typeface="楷体" pitchFamily="18" charset="-122"/>
                <a:ea typeface="楷体" pitchFamily="18" charset="-122"/>
                <a:cs typeface="+mn-cs"/>
              </a:rPr>
              <a:t>Hebrew</a:t>
            </a:r>
          </a:p>
          <a:p>
            <a:pPr>
              <a:defRPr/>
            </a:pPr>
            <a:r>
              <a:rPr lang="en-US" altLang="zh-CN" sz="6600">
                <a:solidFill>
                  <a:srgbClr val="FFFF00"/>
                </a:solidFill>
                <a:effectLst>
                  <a:outerShdw blurRad="38100" dist="38100" dir="2700000" algn="tl">
                    <a:srgbClr val="FFFFFF"/>
                  </a:outerShdw>
                </a:effectLst>
                <a:latin typeface="楷体" pitchFamily="18" charset="-122"/>
                <a:ea typeface="楷体" pitchFamily="18" charset="-122"/>
                <a:cs typeface="+mn-cs"/>
              </a:rPr>
              <a:t>French</a:t>
            </a:r>
          </a:p>
          <a:p>
            <a:pPr>
              <a:defRPr/>
            </a:pPr>
            <a:r>
              <a:rPr lang="en-US" altLang="zh-CN" sz="6600">
                <a:solidFill>
                  <a:srgbClr val="FFFF00"/>
                </a:solidFill>
                <a:effectLst>
                  <a:outerShdw blurRad="38100" dist="38100" dir="2700000" algn="tl">
                    <a:srgbClr val="FFFFFF"/>
                  </a:outerShdw>
                </a:effectLst>
                <a:latin typeface="楷体" pitchFamily="18" charset="-122"/>
                <a:ea typeface="楷体" pitchFamily="18" charset="-122"/>
                <a:cs typeface="+mn-cs"/>
              </a:rPr>
              <a:t>German</a:t>
            </a:r>
            <a:endParaRPr lang="zh-CN" altLang="en-US" sz="1400">
              <a:solidFill>
                <a:srgbClr val="FFFF00"/>
              </a:solidFill>
              <a:effectLst>
                <a:outerShdw blurRad="38100" dist="38100" dir="2700000" algn="tl">
                  <a:srgbClr val="FFFFFF"/>
                </a:outerShdw>
              </a:effectLst>
              <a:latin typeface="楷体" pitchFamily="18" charset="-122"/>
              <a:ea typeface="楷体" pitchFamily="18" charset="-122"/>
              <a:cs typeface="+mn-cs"/>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5800" y="0"/>
            <a:ext cx="7772400" cy="1143000"/>
          </a:xfrm>
          <a:prstGeom prst="rect">
            <a:avLst/>
          </a:prstGeom>
          <a:solidFill>
            <a:srgbClr val="0000FF"/>
          </a:solidFill>
          <a:ln w="9525">
            <a:noFill/>
            <a:miter lim="800000"/>
            <a:headEnd/>
            <a:tailEnd/>
          </a:ln>
        </p:spPr>
        <p:txBody>
          <a:bodyPr anchor="ctr"/>
          <a:lstStyle/>
          <a:p>
            <a:pPr algn="ctr">
              <a:defRPr/>
            </a:pPr>
            <a:endParaRPr lang="en-US" sz="4400">
              <a:solidFill>
                <a:srgbClr val="000000"/>
              </a:solidFill>
              <a:latin typeface="Times New Roman" pitchFamily="-107" charset="0"/>
              <a:ea typeface="+mn-ea"/>
              <a:cs typeface="+mn-cs"/>
            </a:endParaRP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l="25000" r="6250" b="9189"/>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l="3581" t="9883" r="7162" b="4070"/>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r="13971" b="12372"/>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5"/>
          <p:cNvSpPr>
            <a:spLocks noGrp="1"/>
          </p:cNvSpPr>
          <p:nvPr>
            <p:ph type="title" idx="4294967295"/>
          </p:nvPr>
        </p:nvSpPr>
        <p:spPr>
          <a:xfrm>
            <a:off x="685800" y="0"/>
            <a:ext cx="7772400" cy="1143000"/>
          </a:xfrm>
        </p:spPr>
        <p:txBody>
          <a:bodyPr/>
          <a:lstStyle/>
          <a:p>
            <a:r>
              <a:rPr lang="en-US" sz="5400">
                <a:solidFill>
                  <a:srgbClr val="FFFFFF"/>
                </a:solidFill>
                <a:latin typeface="Arial" charset="0"/>
                <a:ea typeface="ＭＳ Ｐゴシック" charset="0"/>
                <a:cs typeface="ＭＳ Ｐゴシック" charset="0"/>
              </a:rPr>
              <a:t>Trở về với Kinh Thánh</a:t>
            </a:r>
            <a:endParaRPr lang="en-US" sz="400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94212" name="Text Box 5"/>
          <p:cNvSpPr txBox="1">
            <a:spLocks noChangeArrowheads="1"/>
          </p:cNvSpPr>
          <p:nvPr/>
        </p:nvSpPr>
        <p:spPr bwMode="auto">
          <a:xfrm>
            <a:off x="5562600" y="1600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CCFF33"/>
                </a:solidFill>
                <a:latin typeface="Times" charset="0"/>
              </a:rPr>
              <a:t>• Librarian</a:t>
            </a:r>
            <a:endParaRPr lang="en-US" sz="2800">
              <a:solidFill>
                <a:srgbClr val="CCFF33"/>
              </a:solidFill>
              <a:latin typeface="Times" charset="0"/>
            </a:endParaRPr>
          </a:p>
        </p:txBody>
      </p:sp>
      <p:sp>
        <p:nvSpPr>
          <p:cNvPr id="94213" name="Text Box 6"/>
          <p:cNvSpPr txBox="1">
            <a:spLocks noChangeArrowheads="1"/>
          </p:cNvSpPr>
          <p:nvPr/>
        </p:nvSpPr>
        <p:spPr bwMode="auto">
          <a:xfrm>
            <a:off x="5562600" y="2362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CCFF33"/>
                </a:solidFill>
                <a:latin typeface="Times" charset="0"/>
              </a:rPr>
              <a:t>• Music teacher</a:t>
            </a:r>
            <a:endParaRPr lang="en-US" sz="2800">
              <a:solidFill>
                <a:srgbClr val="CCFF33"/>
              </a:solidFill>
              <a:latin typeface="Times" charset="0"/>
            </a:endParaRPr>
          </a:p>
        </p:txBody>
      </p:sp>
      <p:sp>
        <p:nvSpPr>
          <p:cNvPr id="94214" name="Text Box 7"/>
          <p:cNvSpPr txBox="1">
            <a:spLocks noChangeArrowheads="1"/>
          </p:cNvSpPr>
          <p:nvPr/>
        </p:nvSpPr>
        <p:spPr bwMode="auto">
          <a:xfrm>
            <a:off x="5562600" y="3124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CCFF33"/>
                </a:solidFill>
                <a:latin typeface="Times" charset="0"/>
              </a:rPr>
              <a:t>• Art teacher</a:t>
            </a:r>
            <a:endParaRPr lang="en-US" sz="2800">
              <a:solidFill>
                <a:srgbClr val="CCFF33"/>
              </a:solidFill>
              <a:latin typeface="Times" charset="0"/>
            </a:endParaRPr>
          </a:p>
        </p:txBody>
      </p:sp>
      <p:sp>
        <p:nvSpPr>
          <p:cNvPr id="94215" name="Title 7"/>
          <p:cNvSpPr>
            <a:spLocks noGrp="1"/>
          </p:cNvSpPr>
          <p:nvPr>
            <p:ph type="title" idx="4294967295"/>
          </p:nvPr>
        </p:nvSpPr>
        <p:spPr>
          <a:xfrm>
            <a:off x="4800600" y="152400"/>
            <a:ext cx="4343400" cy="1447800"/>
          </a:xfrm>
        </p:spPr>
        <p:txBody>
          <a:bodyPr/>
          <a:lstStyle/>
          <a:p>
            <a:r>
              <a:rPr lang="en-US" sz="4800" b="1">
                <a:solidFill>
                  <a:schemeClr val="bg1"/>
                </a:solidFill>
                <a:latin typeface="Times" charset="0"/>
                <a:ea typeface="ＭＳ Ｐゴシック" charset="0"/>
                <a:cs typeface="ＭＳ Ｐゴシック" charset="0"/>
              </a:rPr>
              <a:t>Susan at ICS</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pic>
        <p:nvPicPr>
          <p:cNvPr id="355337" name="Picture 9" descr="Griffith Boys Old ICS Campus"/>
          <p:cNvPicPr>
            <a:picLocks noChangeAspect="1" noChangeArrowheads="1"/>
          </p:cNvPicPr>
          <p:nvPr/>
        </p:nvPicPr>
        <p:blipFill>
          <a:blip r:embed="rId3">
            <a:extLst>
              <a:ext uri="{28A0092B-C50C-407E-A947-70E740481C1C}">
                <a14:useLocalDpi xmlns:a14="http://schemas.microsoft.com/office/drawing/2010/main" val="0"/>
              </a:ext>
            </a:extLst>
          </a:blip>
          <a:srcRect l="17830" t="17531" r="17535"/>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a:extLst>
              <a:ext uri="{28A0092B-C50C-407E-A947-70E740481C1C}">
                <a14:useLocalDpi xmlns:a14="http://schemas.microsoft.com/office/drawing/2010/main" val="0"/>
              </a:ext>
            </a:extLst>
          </a:blip>
          <a:srcRect l="11104" t="11107" r="12225" b="20747"/>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itle 5"/>
          <p:cNvSpPr>
            <a:spLocks noGrp="1"/>
          </p:cNvSpPr>
          <p:nvPr>
            <p:ph type="title" idx="4294967295"/>
          </p:nvPr>
        </p:nvSpPr>
        <p:spPr>
          <a:xfrm>
            <a:off x="4343400" y="0"/>
            <a:ext cx="4648200" cy="2133600"/>
          </a:xfrm>
        </p:spPr>
        <p:txBody>
          <a:bodyPr/>
          <a:lstStyle/>
          <a:p>
            <a:r>
              <a:rPr lang="en-US" sz="4800" b="1">
                <a:solidFill>
                  <a:schemeClr val="bg1"/>
                </a:solidFill>
                <a:latin typeface="Times" charset="0"/>
                <a:ea typeface="ＭＳ Ｐゴシック" charset="0"/>
                <a:cs typeface="ＭＳ Ｐゴシック" charset="0"/>
              </a:rPr>
              <a:t>Schooling for 400 + Our Sons</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algn="ctr" eaLnBrk="0" hangingPunct="0"/>
            <a:endParaRPr lang="en-US">
              <a:solidFill>
                <a:srgbClr val="000000"/>
              </a:solidFill>
              <a:latin typeface="Times New Roman" charset="0"/>
            </a:endParaRPr>
          </a:p>
        </p:txBody>
      </p:sp>
      <p:sp>
        <p:nvSpPr>
          <p:cNvPr id="96259" name="Title 1"/>
          <p:cNvSpPr>
            <a:spLocks noGrp="1"/>
          </p:cNvSpPr>
          <p:nvPr>
            <p:ph type="title" idx="4294967295"/>
          </p:nvPr>
        </p:nvSpPr>
        <p:spPr>
          <a:xfrm>
            <a:off x="1676400" y="228600"/>
            <a:ext cx="5791200" cy="533400"/>
          </a:xfrm>
        </p:spPr>
        <p:txBody>
          <a:bodyPr/>
          <a:lstStyle/>
          <a:p>
            <a:pPr algn="l" eaLnBrk="1" hangingPunct="1"/>
            <a:r>
              <a:rPr lang="en-US" sz="3200" b="1" i="1">
                <a:solidFill>
                  <a:srgbClr val="800000"/>
                </a:solidFill>
                <a:latin typeface="Arial" charset="0"/>
                <a:ea typeface="ＭＳ Ｐゴシック" charset="0"/>
                <a:cs typeface="Arial" charset="0"/>
              </a:rPr>
              <a:t>Khải tượng của chúng tôi…</a:t>
            </a:r>
          </a:p>
        </p:txBody>
      </p:sp>
      <p:pic>
        <p:nvPicPr>
          <p:cNvPr id="96260"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96270" name="Picture 6" descr="lovecloud.jpg"/>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Title 1"/>
            <p:cNvSpPr txBox="1">
              <a:spLocks/>
            </p:cNvSpPr>
            <p:nvPr/>
          </p:nvSpPr>
          <p:spPr bwMode="auto">
            <a:xfrm>
              <a:off x="2819400" y="1143000"/>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800000"/>
                  </a:solidFill>
                  <a:cs typeface="Arial" charset="0"/>
                </a:rPr>
                <a:t>Yêu ĐCT</a:t>
              </a: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800000"/>
                </a:solidFill>
                <a:cs typeface="Arial" charset="0"/>
              </a:rPr>
              <a:t>Yêu các dân tộc</a:t>
            </a:r>
          </a:p>
        </p:txBody>
      </p:sp>
      <p:grpSp>
        <p:nvGrpSpPr>
          <p:cNvPr id="3" name="Group 14"/>
          <p:cNvGrpSpPr>
            <a:grpSpLocks/>
          </p:cNvGrpSpPr>
          <p:nvPr/>
        </p:nvGrpSpPr>
        <p:grpSpPr bwMode="auto">
          <a:xfrm>
            <a:off x="0" y="3360738"/>
            <a:ext cx="3048000" cy="3497262"/>
            <a:chOff x="0" y="3360420"/>
            <a:chExt cx="3048000" cy="3497579"/>
          </a:xfrm>
        </p:grpSpPr>
        <p:sp>
          <p:nvSpPr>
            <p:cNvPr id="96268"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800000"/>
                  </a:solidFill>
                  <a:cs typeface="Arial" charset="0"/>
                </a:rPr>
                <a:t>Yêu Hội Thánh</a:t>
              </a:r>
            </a:p>
          </p:txBody>
        </p:sp>
        <p:pic>
          <p:nvPicPr>
            <p:cNvPr id="96269"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latin typeface="Times New Roman"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latin typeface="Times New Roman" charset="0"/>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l="16406" t="21875" r="11523" b="7813"/>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title"/>
          </p:nvPr>
        </p:nvSpPr>
        <p:spPr>
          <a:xfrm>
            <a:off x="1905000" y="3962400"/>
            <a:ext cx="7315200" cy="2667000"/>
          </a:xfrm>
          <a:effectLst>
            <a:outerShdw blurRad="63500" dist="35921" dir="2700000" algn="ctr" rotWithShape="0">
              <a:schemeClr val="tx1">
                <a:alpha val="74997"/>
              </a:schemeClr>
            </a:outerShdw>
          </a:effectLst>
        </p:spPr>
        <p:txBody>
          <a:bodyPr/>
          <a:lstStyle/>
          <a:p>
            <a:pPr eaLnBrk="1" hangingPunct="1"/>
            <a:r>
              <a:rPr lang="en-US" sz="4000" b="1">
                <a:solidFill>
                  <a:schemeClr val="bg1"/>
                </a:solidFill>
                <a:latin typeface="Arial" charset="0"/>
                <a:ea typeface="ＭＳ Ｐゴシック" charset="0"/>
                <a:cs typeface="ＭＳ Ｐゴシック" charset="0"/>
              </a:rPr>
              <a:t>Khi Đức Chúa Trời bảo bạn làm những chuyện </a:t>
            </a:r>
            <a:r>
              <a:rPr lang="ja-JP" altLang="en-US" sz="4000" b="1">
                <a:solidFill>
                  <a:schemeClr val="bg1"/>
                </a:solidFill>
                <a:latin typeface="Arial" charset="0"/>
                <a:ea typeface="ＭＳ Ｐゴシック" charset="0"/>
                <a:cs typeface="ＭＳ Ｐゴシック" charset="0"/>
              </a:rPr>
              <a:t>“</a:t>
            </a:r>
            <a:r>
              <a:rPr lang="en-US" sz="4000" b="1">
                <a:solidFill>
                  <a:srgbClr val="CCFF33"/>
                </a:solidFill>
                <a:latin typeface="Arial" charset="0"/>
                <a:ea typeface="ＭＳ Ｐゴシック" charset="0"/>
                <a:cs typeface="ＭＳ Ｐゴシック" charset="0"/>
              </a:rPr>
              <a:t>điên rồ</a:t>
            </a:r>
            <a:r>
              <a:rPr lang="en-US" sz="4000" b="1">
                <a:solidFill>
                  <a:schemeClr val="bg1"/>
                </a:solidFill>
                <a:latin typeface="Arial" charset="0"/>
                <a:ea typeface="ＭＳ Ｐゴシック" charset="0"/>
                <a:cs typeface="ＭＳ Ｐゴシック" charset="0"/>
              </a:rPr>
              <a:t>,</a:t>
            </a:r>
            <a:r>
              <a:rPr lang="ja-JP" altLang="en-US" sz="4000" b="1">
                <a:solidFill>
                  <a:schemeClr val="bg1"/>
                </a:solidFill>
                <a:latin typeface="Arial" charset="0"/>
                <a:ea typeface="ＭＳ Ｐゴシック" charset="0"/>
                <a:cs typeface="ＭＳ Ｐゴシック" charset="0"/>
              </a:rPr>
              <a:t>”</a:t>
            </a:r>
            <a:r>
              <a:rPr lang="en-US" sz="4000" b="1">
                <a:solidFill>
                  <a:schemeClr val="bg1"/>
                </a:solidFill>
                <a:latin typeface="Arial" charset="0"/>
                <a:ea typeface="ＭＳ Ｐゴシック" charset="0"/>
                <a:cs typeface="ＭＳ Ｐゴシック" charset="0"/>
              </a:rPr>
              <a:t> hãy cứ làm!  Điều đó cho thấy bạn thích hợp trong </a:t>
            </a:r>
            <a:br>
              <a:rPr lang="en-US" sz="4000" b="1">
                <a:solidFill>
                  <a:schemeClr val="bg1"/>
                </a:solidFill>
                <a:latin typeface="Arial" charset="0"/>
                <a:ea typeface="ＭＳ Ｐゴシック" charset="0"/>
                <a:cs typeface="ＭＳ Ｐゴシック" charset="0"/>
              </a:rPr>
            </a:br>
            <a:r>
              <a:rPr lang="en-US" sz="4000" b="1">
                <a:solidFill>
                  <a:srgbClr val="CCFF33"/>
                </a:solidFill>
                <a:latin typeface="Arial" charset="0"/>
                <a:ea typeface="ＭＳ Ｐゴシック" charset="0"/>
                <a:cs typeface="ＭＳ Ｐゴシック" charset="0"/>
              </a:rPr>
              <a:t>kế hoạch </a:t>
            </a:r>
            <a:r>
              <a:rPr lang="en-US" sz="4000" b="1">
                <a:solidFill>
                  <a:schemeClr val="bg1"/>
                </a:solidFill>
                <a:latin typeface="Arial" charset="0"/>
                <a:ea typeface="ＭＳ Ｐゴシック" charset="0"/>
                <a:cs typeface="ＭＳ Ｐゴシック" charset="0"/>
              </a:rPr>
              <a:t>của Ngài.</a:t>
            </a:r>
            <a:endParaRPr lang="en-US" sz="4800">
              <a:solidFill>
                <a:schemeClr val="bg1"/>
              </a:solidFill>
              <a:latin typeface="Arial" charset="0"/>
              <a:ea typeface="ＭＳ Ｐゴシック" charset="0"/>
              <a:cs typeface="ＭＳ Ｐゴシック" charset="0"/>
            </a:endParaRPr>
          </a:p>
        </p:txBody>
      </p:sp>
      <p:pic>
        <p:nvPicPr>
          <p:cNvPr id="972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429250" y="1643063"/>
            <a:ext cx="2786063" cy="1752600"/>
          </a:xfrm>
          <a:prstGeom prst="rect">
            <a:avLst/>
          </a:prstGeom>
          <a:solidFill>
            <a:schemeClr val="bg1"/>
          </a:solidFill>
          <a:ln w="9525">
            <a:solidFill>
              <a:schemeClr val="tx1"/>
            </a:solidFill>
            <a:miter lim="800000"/>
            <a:headEnd/>
            <a:tailEnd/>
          </a:ln>
        </p:spPr>
        <p:txBody>
          <a:bodyPr wrap="none" anchor="ctr"/>
          <a:lstStyle/>
          <a:p>
            <a:pPr algn="ctr"/>
            <a:r>
              <a:rPr lang="en-US" sz="2000" b="1"/>
              <a:t>GIÊ RÊ-MI</a:t>
            </a:r>
          </a:p>
          <a:p>
            <a:pPr algn="ctr"/>
            <a:r>
              <a:rPr lang="en-US" sz="2000" b="1"/>
              <a:t>=</a:t>
            </a:r>
          </a:p>
          <a:p>
            <a:pPr algn="ctr"/>
            <a:r>
              <a:rPr lang="en-US" sz="1600" b="1"/>
              <a:t> KHÔNG THỂ TRÁNH KHỎI</a:t>
            </a:r>
          </a:p>
        </p:txBody>
      </p:sp>
      <p:sp>
        <p:nvSpPr>
          <p:cNvPr id="73735" name="Rectangle 7"/>
          <p:cNvSpPr>
            <a:spLocks noChangeArrowheads="1"/>
          </p:cNvSpPr>
          <p:nvPr/>
        </p:nvSpPr>
        <p:spPr bwMode="auto">
          <a:xfrm>
            <a:off x="5643563" y="3857625"/>
            <a:ext cx="2286000" cy="1752600"/>
          </a:xfrm>
          <a:prstGeom prst="rect">
            <a:avLst/>
          </a:prstGeom>
          <a:solidFill>
            <a:schemeClr val="bg1"/>
          </a:solidFill>
          <a:ln w="9525">
            <a:solidFill>
              <a:schemeClr val="tx1"/>
            </a:solidFill>
            <a:miter lim="800000"/>
            <a:headEnd/>
            <a:tailEnd/>
          </a:ln>
        </p:spPr>
        <p:txBody>
          <a:bodyPr wrap="none" anchor="ctr"/>
          <a:lstStyle/>
          <a:p>
            <a:pPr algn="ctr"/>
            <a:r>
              <a:rPr lang="en-US" sz="2000" b="1"/>
              <a:t>Phu tù</a:t>
            </a:r>
          </a:p>
          <a:p>
            <a:pPr algn="ctr"/>
            <a:r>
              <a:rPr lang="en-US" sz="2000" b="1"/>
              <a:t>+</a:t>
            </a:r>
          </a:p>
          <a:p>
            <a:pPr algn="ctr"/>
            <a:r>
              <a:rPr lang="en-US" sz="2000" b="1"/>
              <a:t>Phục hồi</a:t>
            </a:r>
          </a:p>
        </p:txBody>
      </p:sp>
      <p:sp>
        <p:nvSpPr>
          <p:cNvPr id="29700" name="Title 7"/>
          <p:cNvSpPr>
            <a:spLocks noGrp="1"/>
          </p:cNvSpPr>
          <p:nvPr>
            <p:ph type="title"/>
          </p:nvPr>
        </p:nvSpPr>
        <p:spPr/>
        <p:txBody>
          <a:bodyPr/>
          <a:lstStyle/>
          <a:p>
            <a:r>
              <a:rPr lang="en-US" sz="3600" b="1">
                <a:solidFill>
                  <a:schemeClr val="tx1"/>
                </a:solidFill>
                <a:latin typeface="Arial" charset="0"/>
                <a:ea typeface="ＭＳ Ｐゴシック" charset="0"/>
                <a:cs typeface="Arial" charset="0"/>
              </a:rPr>
              <a:t>Ever felt like the future is uncertain?</a:t>
            </a:r>
          </a:p>
        </p:txBody>
      </p:sp>
      <p:sp>
        <p:nvSpPr>
          <p:cNvPr id="29701" name="Picture Placeholder 8"/>
          <p:cNvSpPr txBox="1">
            <a:spLocks/>
          </p:cNvSpPr>
          <p:nvPr/>
        </p:nvSpPr>
        <p:spPr bwMode="auto">
          <a:xfrm>
            <a:off x="3000375" y="642938"/>
            <a:ext cx="5867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pic>
        <p:nvPicPr>
          <p:cNvPr id="29702" name="Picture 4" descr="runbutcannoth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643063"/>
            <a:ext cx="392906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rrowheads="1"/>
          </p:cNvPicPr>
          <p:nvPr/>
        </p:nvPicPr>
        <p:blipFill>
          <a:blip r:embed="rId3">
            <a:extLst>
              <a:ext uri="{28A0092B-C50C-407E-A947-70E740481C1C}">
                <a14:useLocalDpi xmlns:a14="http://schemas.microsoft.com/office/drawing/2010/main" val="0"/>
              </a:ext>
            </a:extLst>
          </a:blip>
          <a:srcRect l="3337" t="5502" r="17995" b="14793"/>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7763" name="Rectangle 3"/>
          <p:cNvSpPr>
            <a:spLocks noChangeArrowheads="1"/>
          </p:cNvSpPr>
          <p:nvPr/>
        </p:nvSpPr>
        <p:spPr bwMode="auto">
          <a:xfrm>
            <a:off x="304800" y="5181600"/>
            <a:ext cx="8610600" cy="1447800"/>
          </a:xfrm>
          <a:prstGeom prst="rect">
            <a:avLst/>
          </a:prstGeom>
          <a:noFill/>
          <a:ln w="9525">
            <a:noFill/>
            <a:miter lim="800000"/>
            <a:headEnd/>
            <a:tailEnd/>
          </a:ln>
        </p:spPr>
        <p:txBody>
          <a:bodyPr anchor="ctr"/>
          <a:lstStyle/>
          <a:p>
            <a:pPr algn="ctr">
              <a:defRPr/>
            </a:pPr>
            <a:endParaRPr lang="en-US" sz="5400" b="1">
              <a:solidFill>
                <a:srgbClr val="00CC00"/>
              </a:solidFill>
              <a:latin typeface="Times New Roman" pitchFamily="-107" charset="0"/>
              <a:ea typeface="+mn-ea"/>
              <a:cs typeface="+mn-cs"/>
            </a:endParaRPr>
          </a:p>
        </p:txBody>
      </p:sp>
      <p:sp>
        <p:nvSpPr>
          <p:cNvPr id="98308" name="Title 3"/>
          <p:cNvSpPr>
            <a:spLocks noGrp="1"/>
          </p:cNvSpPr>
          <p:nvPr>
            <p:ph type="title" idx="4294967295"/>
          </p:nvPr>
        </p:nvSpPr>
        <p:spPr>
          <a:xfrm>
            <a:off x="685800" y="5181600"/>
            <a:ext cx="7772400" cy="1600200"/>
          </a:xfrm>
        </p:spPr>
        <p:txBody>
          <a:bodyPr/>
          <a:lstStyle/>
          <a:p>
            <a:r>
              <a:rPr lang="ja-JP" altLang="en-US" b="1" dirty="0">
                <a:solidFill>
                  <a:schemeClr val="bg1"/>
                </a:solidFill>
                <a:latin typeface="Arial" charset="0"/>
                <a:ea typeface="ＭＳ Ｐゴシック" charset="0"/>
                <a:cs typeface="ＭＳ Ｐゴシック" charset="0"/>
              </a:rPr>
              <a:t>“</a:t>
            </a:r>
            <a:r>
              <a:rPr lang="en-US" b="1" dirty="0" err="1">
                <a:solidFill>
                  <a:schemeClr val="bg1"/>
                </a:solidFill>
                <a:latin typeface="Arial" charset="0"/>
                <a:ea typeface="ＭＳ Ｐゴシック" charset="0"/>
                <a:cs typeface="ＭＳ Ｐゴシック" charset="0"/>
              </a:rPr>
              <a:t>thửa</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ruộng</a:t>
            </a:r>
            <a:r>
              <a:rPr lang="ja-JP" altLang="en-US"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nào</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Đức</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Chúa</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Trời</a:t>
            </a:r>
            <a:r>
              <a:rPr lang="en-US" b="1" dirty="0">
                <a:solidFill>
                  <a:schemeClr val="bg1"/>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muốn</a:t>
            </a:r>
            <a:r>
              <a:rPr lang="en-US" b="1" dirty="0">
                <a:solidFill>
                  <a:schemeClr val="bg1"/>
                </a:solidFill>
                <a:latin typeface="Arial" charset="0"/>
                <a:ea typeface="ＭＳ Ｐゴシック" charset="0"/>
                <a:cs typeface="ＭＳ Ｐゴシック" charset="0"/>
              </a:rPr>
              <a:t> </a:t>
            </a:r>
            <a:r>
              <a:rPr lang="en-US" b="1" dirty="0" err="1">
                <a:solidFill>
                  <a:srgbClr val="FFFF00"/>
                </a:solidFill>
                <a:latin typeface="Arial" charset="0"/>
                <a:ea typeface="ＭＳ Ｐゴシック" charset="0"/>
                <a:cs typeface="ＭＳ Ｐゴシック" charset="0"/>
              </a:rPr>
              <a:t>bạn</a:t>
            </a:r>
            <a:r>
              <a:rPr lang="en-US" b="1" dirty="0">
                <a:solidFill>
                  <a:srgbClr val="FFFF00"/>
                </a:solidFill>
                <a:latin typeface="Arial" charset="0"/>
                <a:ea typeface="ＭＳ Ｐゴシック" charset="0"/>
                <a:cs typeface="ＭＳ Ｐゴシック" charset="0"/>
              </a:rPr>
              <a:t> </a:t>
            </a:r>
            <a:r>
              <a:rPr lang="en-US" b="1" dirty="0" err="1">
                <a:solidFill>
                  <a:schemeClr val="bg1"/>
                </a:solidFill>
                <a:latin typeface="Arial" charset="0"/>
                <a:ea typeface="ＭＳ Ｐゴシック" charset="0"/>
                <a:cs typeface="ＭＳ Ｐゴシック" charset="0"/>
              </a:rPr>
              <a:t>mua</a:t>
            </a:r>
            <a:r>
              <a:rPr lang="en-US" b="1" dirty="0">
                <a:solidFill>
                  <a:schemeClr val="bg1"/>
                </a:solidFill>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99331" name="Rectangle 4"/>
          <p:cNvSpPr>
            <a:spLocks noChangeArrowheads="1"/>
          </p:cNvSpPr>
          <p:nvPr/>
        </p:nvSpPr>
        <p:spPr bwMode="auto">
          <a:xfrm>
            <a:off x="457200" y="1844675"/>
            <a:ext cx="3581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t>Giê-rê-mi đọc những lời tiên tri của ông cho thư ký Ba-rúc ghi lại để ông đọc lại cho những viên chức Giu-đa.  </a:t>
            </a:r>
          </a:p>
          <a:p>
            <a:endParaRPr lang="en-US" sz="2800" b="1"/>
          </a:p>
        </p:txBody>
      </p:sp>
      <p:sp>
        <p:nvSpPr>
          <p:cNvPr id="99332" name="Rectangle 8"/>
          <p:cNvSpPr>
            <a:spLocks noChangeArrowheads="1"/>
          </p:cNvSpPr>
          <p:nvPr/>
        </p:nvSpPr>
        <p:spPr bwMode="auto">
          <a:xfrm>
            <a:off x="1371600" y="5791200"/>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800000"/>
                </a:solidFill>
              </a:rPr>
              <a:t> Giê. 36:2</a:t>
            </a:r>
          </a:p>
        </p:txBody>
      </p:sp>
      <p:sp>
        <p:nvSpPr>
          <p:cNvPr id="99333" name="Title 5"/>
          <p:cNvSpPr>
            <a:spLocks noGrp="1"/>
          </p:cNvSpPr>
          <p:nvPr>
            <p:ph type="title"/>
          </p:nvPr>
        </p:nvSpPr>
        <p:spPr>
          <a:xfrm>
            <a:off x="152400" y="228600"/>
            <a:ext cx="8763000" cy="838200"/>
          </a:xfrm>
        </p:spPr>
        <p:txBody>
          <a:bodyPr/>
          <a:lstStyle/>
          <a:p>
            <a:r>
              <a:rPr lang="en-US" sz="3200" b="1">
                <a:solidFill>
                  <a:schemeClr val="tx1"/>
                </a:solidFill>
                <a:latin typeface="Arial" charset="0"/>
                <a:ea typeface="ＭＳ Ｐゴシック" charset="0"/>
                <a:cs typeface="Arial" charset="0"/>
              </a:rPr>
              <a:t>Những sứ điệp của Giê-rê-mi được ghi lại</a:t>
            </a:r>
            <a:endParaRPr lang="en-US" sz="2500" b="1">
              <a:solidFill>
                <a:srgbClr val="7B9899"/>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5" name="Rectangle 4"/>
          <p:cNvSpPr>
            <a:spLocks noChangeArrowheads="1"/>
          </p:cNvSpPr>
          <p:nvPr/>
        </p:nvSpPr>
        <p:spPr bwMode="auto">
          <a:xfrm>
            <a:off x="5029200" y="1524000"/>
            <a:ext cx="3810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endParaRPr lang="en-US" sz="2000" b="1"/>
          </a:p>
          <a:p>
            <a:pPr marL="342900" indent="-342900"/>
            <a:r>
              <a:rPr lang="en-US" sz="2800" b="1"/>
              <a:t>	Vua Giê-hô-gia-kim cắt và đốt bản thảo đầu tiên của Giê-rê-mi …</a:t>
            </a:r>
          </a:p>
          <a:p>
            <a:pPr marL="342900" indent="-342900"/>
            <a:endParaRPr lang="en-US" sz="2800" b="1"/>
          </a:p>
          <a:p>
            <a:pPr marL="342900" indent="-342900"/>
            <a:r>
              <a:rPr lang="en-US" sz="2800" b="1"/>
              <a:t>	Vì thế Giê-rê-mi và Ba-rúc viết lại bản khác!</a:t>
            </a:r>
          </a:p>
          <a:p>
            <a:pPr lvl="1"/>
            <a:endParaRPr lang="en-US" sz="2000" b="1"/>
          </a:p>
        </p:txBody>
      </p:sp>
      <p:sp>
        <p:nvSpPr>
          <p:cNvPr id="100356"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4400" b="1"/>
          </a:p>
        </p:txBody>
      </p:sp>
      <p:sp>
        <p:nvSpPr>
          <p:cNvPr id="100357" name="Rectangle 6"/>
          <p:cNvSpPr>
            <a:spLocks noChangeArrowheads="1"/>
          </p:cNvSpPr>
          <p:nvPr/>
        </p:nvSpPr>
        <p:spPr bwMode="auto">
          <a:xfrm>
            <a:off x="6643688" y="5857875"/>
            <a:ext cx="2382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800000"/>
                </a:solidFill>
              </a:rPr>
              <a:t>Giê. 36:21-23</a:t>
            </a:r>
          </a:p>
        </p:txBody>
      </p:sp>
      <p:sp>
        <p:nvSpPr>
          <p:cNvPr id="100358" name="Title 5"/>
          <p:cNvSpPr>
            <a:spLocks noGrp="1"/>
          </p:cNvSpPr>
          <p:nvPr>
            <p:ph type="title"/>
          </p:nvPr>
        </p:nvSpPr>
        <p:spPr>
          <a:xfrm>
            <a:off x="5029200" y="76200"/>
            <a:ext cx="3806825" cy="1120775"/>
          </a:xfrm>
        </p:spPr>
        <p:txBody>
          <a:bodyPr/>
          <a:lstStyle/>
          <a:p>
            <a:r>
              <a:rPr lang="en-US" sz="3600" b="1">
                <a:solidFill>
                  <a:schemeClr val="tx1"/>
                </a:solidFill>
                <a:latin typeface="Arial" charset="0"/>
                <a:ea typeface="ＭＳ Ｐゴシック" charset="0"/>
                <a:cs typeface="Arial" charset="0"/>
              </a:rPr>
              <a:t>Đáp ứng của vua</a:t>
            </a:r>
            <a:endParaRPr lang="en-GB" sz="3600" b="1">
              <a:solidFill>
                <a:schemeClr val="tx1"/>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101379" name="Text Box 4"/>
          <p:cNvSpPr txBox="1">
            <a:spLocks noChangeArrowheads="1"/>
          </p:cNvSpPr>
          <p:nvPr/>
        </p:nvSpPr>
        <p:spPr bwMode="auto">
          <a:xfrm>
            <a:off x="4800600" y="1295400"/>
            <a:ext cx="4343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300" b="1"/>
              <a:t>Kẻ thù tố cáo Giê-rê-mi phản bội tổ quốc đi theo Ba-by-lôn và bỏ ông vào ngục. </a:t>
            </a:r>
          </a:p>
          <a:p>
            <a:pPr eaLnBrk="1" hangingPunct="1"/>
            <a:endParaRPr lang="en-US" sz="2300" b="1"/>
          </a:p>
          <a:p>
            <a:pPr eaLnBrk="1" hangingPunct="1"/>
            <a:r>
              <a:rPr lang="en-US" sz="2300" b="1"/>
              <a:t>Sê-đê-kia cho gọi ông, nhưng từ chối lắng nghe sứ điệp của ông, </a:t>
            </a:r>
            <a:r>
              <a:rPr lang="ja-JP" altLang="en-US" sz="2300" b="1"/>
              <a:t>“</a:t>
            </a:r>
            <a:r>
              <a:rPr lang="en-US" sz="2300" b="1"/>
              <a:t>Quân Ba-by-lôn sẽ quay lại! Đầu hàng đi!</a:t>
            </a:r>
            <a:r>
              <a:rPr lang="ja-JP" altLang="en-US" sz="2300" b="1"/>
              <a:t>”</a:t>
            </a:r>
            <a:endParaRPr lang="en-US" sz="2300" b="1"/>
          </a:p>
          <a:p>
            <a:pPr eaLnBrk="1" hangingPunct="1"/>
            <a:endParaRPr lang="en-US" sz="2300" b="1"/>
          </a:p>
          <a:p>
            <a:pPr eaLnBrk="1" hangingPunct="1"/>
            <a:r>
              <a:rPr lang="en-US" sz="2300" b="1"/>
              <a:t>Về sau ông bị quăng vào một cái giếng. Ê-bết-mê-léc cầu xin vua để giải cứu ông.</a:t>
            </a:r>
          </a:p>
        </p:txBody>
      </p:sp>
      <p:sp>
        <p:nvSpPr>
          <p:cNvPr id="101380" name="Rectangle 4"/>
          <p:cNvSpPr>
            <a:spLocks noChangeArrowheads="1"/>
          </p:cNvSpPr>
          <p:nvPr/>
        </p:nvSpPr>
        <p:spPr bwMode="auto">
          <a:xfrm>
            <a:off x="7500938" y="6305550"/>
            <a:ext cx="1381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800000"/>
                </a:solidFill>
              </a:rPr>
              <a:t>Giê. 37-38</a:t>
            </a:r>
          </a:p>
        </p:txBody>
      </p:sp>
      <p:sp>
        <p:nvSpPr>
          <p:cNvPr id="101381"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b="1"/>
              <a:t>Picture Source: The Children</a:t>
            </a:r>
            <a:r>
              <a:rPr lang="ja-JP" altLang="en-US" sz="900" b="1"/>
              <a:t>’</a:t>
            </a:r>
            <a:r>
              <a:rPr lang="en-US" sz="900" b="1"/>
              <a:t>s Bible in 365 stories, Lion Publishing, 1985</a:t>
            </a:r>
          </a:p>
        </p:txBody>
      </p:sp>
      <p:sp>
        <p:nvSpPr>
          <p:cNvPr id="101382" name="Rectangle 2"/>
          <p:cNvSpPr>
            <a:spLocks noGrp="1" noChangeArrowheads="1"/>
          </p:cNvSpPr>
          <p:nvPr>
            <p:ph type="title"/>
          </p:nvPr>
        </p:nvSpPr>
        <p:spPr>
          <a:xfrm>
            <a:off x="714375" y="-142875"/>
            <a:ext cx="7772400" cy="1143000"/>
          </a:xfrm>
        </p:spPr>
        <p:txBody>
          <a:bodyPr/>
          <a:lstStyle/>
          <a:p>
            <a:pPr eaLnBrk="1" hangingPunct="1"/>
            <a:r>
              <a:rPr lang="en-US" sz="4000" b="1">
                <a:solidFill>
                  <a:schemeClr val="tx1"/>
                </a:solidFill>
                <a:latin typeface="Arial" charset="0"/>
                <a:ea typeface="ＭＳ Ｐゴシック" charset="0"/>
                <a:cs typeface="Arial" charset="0"/>
              </a:rPr>
              <a:t>Sự giam cầm Giê-rê-mi</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11188" y="214313"/>
            <a:ext cx="8137525" cy="723900"/>
          </a:xfrm>
        </p:spPr>
        <p:txBody>
          <a:bodyPr/>
          <a:lstStyle/>
          <a:p>
            <a:pPr eaLnBrk="1" hangingPunct="1"/>
            <a:r>
              <a:rPr lang="en-US" sz="2400" b="1">
                <a:solidFill>
                  <a:schemeClr val="tx1"/>
                </a:solidFill>
                <a:latin typeface="Arial" charset="0"/>
                <a:ea typeface="ＭＳ Ｐゴシック" charset="0"/>
                <a:cs typeface="Arial" charset="0"/>
              </a:rPr>
              <a:t>Sự sụp đổ của Giê-ru-sa-lem … không thể tránh khỏi!!</a:t>
            </a:r>
          </a:p>
        </p:txBody>
      </p:sp>
      <p:pic>
        <p:nvPicPr>
          <p:cNvPr id="102403" name="Picture 3" descr="Pict-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2404" name="Text Box 4"/>
          <p:cNvSpPr txBox="1">
            <a:spLocks noChangeArrowheads="1"/>
          </p:cNvSpPr>
          <p:nvPr/>
        </p:nvSpPr>
        <p:spPr bwMode="auto">
          <a:xfrm>
            <a:off x="8008938" y="6019800"/>
            <a:ext cx="1014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800000"/>
                </a:solidFill>
              </a:rPr>
              <a:t>Giê. 39</a:t>
            </a:r>
          </a:p>
        </p:txBody>
      </p:sp>
      <p:pic>
        <p:nvPicPr>
          <p:cNvPr id="102405" name="Picture 5" descr="D:\ClipArt\Bible\Old Testament\Jerusalem's fall.jpg"/>
          <p:cNvPicPr>
            <a:picLocks noChangeAspect="1" noChangeArrowheads="1"/>
          </p:cNvPicPr>
          <p:nvPr/>
        </p:nvPicPr>
        <p:blipFill>
          <a:blip r:embed="rId4">
            <a:extLst>
              <a:ext uri="{28A0092B-C50C-407E-A947-70E740481C1C}">
                <a14:useLocalDpi xmlns:a14="http://schemas.microsoft.com/office/drawing/2010/main" val="0"/>
              </a:ext>
            </a:extLst>
          </a:blip>
          <a:srcRect t="14764" b="7382"/>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GB" sz="3600" b="1">
                <a:solidFill>
                  <a:schemeClr val="tx1"/>
                </a:solidFill>
                <a:latin typeface="Arial" charset="0"/>
                <a:ea typeface="ＭＳ Ｐゴシック" charset="0"/>
                <a:cs typeface="Arial" charset="0"/>
              </a:rPr>
              <a:t>Sau khi Giê-ru-sa-lem thất thủ ….</a:t>
            </a:r>
          </a:p>
        </p:txBody>
      </p:sp>
      <p:pic>
        <p:nvPicPr>
          <p:cNvPr id="103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2413"/>
            <a:ext cx="408622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3"/>
          <p:cNvSpPr txBox="1">
            <a:spLocks noChangeArrowheads="1"/>
          </p:cNvSpPr>
          <p:nvPr/>
        </p:nvSpPr>
        <p:spPr bwMode="auto">
          <a:xfrm>
            <a:off x="4114800" y="1524000"/>
            <a:ext cx="4929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pPr>
            <a:r>
              <a:rPr lang="en-US" b="1"/>
              <a:t>Giê-rê-mi thi hành chức vụ giữa vòng dân sót tại Giu-đa và Ai Cập :  </a:t>
            </a:r>
          </a:p>
          <a:p>
            <a:pPr eaLnBrk="1" hangingPunct="1">
              <a:spcBef>
                <a:spcPct val="20000"/>
              </a:spcBef>
              <a:buClr>
                <a:schemeClr val="accent1"/>
              </a:buClr>
              <a:buSzPct val="85000"/>
              <a:buFontTx/>
              <a:buChar char="-"/>
            </a:pPr>
            <a:r>
              <a:rPr lang="en-US" b="1"/>
              <a:t>Ghê-đa-lia (thống đốc) bị giết</a:t>
            </a:r>
          </a:p>
          <a:p>
            <a:pPr eaLnBrk="1" hangingPunct="1">
              <a:spcBef>
                <a:spcPct val="20000"/>
              </a:spcBef>
              <a:buClr>
                <a:schemeClr val="accent1"/>
              </a:buClr>
              <a:buSzPct val="85000"/>
              <a:buFontTx/>
              <a:buChar char="-"/>
            </a:pPr>
            <a:r>
              <a:rPr lang="en-US" b="1"/>
              <a:t>Cổ vũ người Giu-đa còn lại cứ ở dưới Ba-by-lôn, đừng đi Ai Cập</a:t>
            </a:r>
          </a:p>
          <a:p>
            <a:pPr eaLnBrk="1" hangingPunct="1">
              <a:spcBef>
                <a:spcPct val="20000"/>
              </a:spcBef>
              <a:buClr>
                <a:schemeClr val="accent1"/>
              </a:buClr>
              <a:buSzPct val="85000"/>
              <a:buFontTx/>
              <a:buChar char="-"/>
            </a:pPr>
            <a:r>
              <a:rPr lang="en-US" b="1"/>
              <a:t>Phớt lờ và ép ông đi cùng</a:t>
            </a:r>
          </a:p>
          <a:p>
            <a:pPr eaLnBrk="1" hangingPunct="1">
              <a:spcBef>
                <a:spcPct val="20000"/>
              </a:spcBef>
              <a:buClr>
                <a:schemeClr val="accent1"/>
              </a:buClr>
              <a:buSzPct val="85000"/>
              <a:buFontTx/>
              <a:buChar char="-"/>
            </a:pPr>
            <a:r>
              <a:rPr lang="en-US" b="1"/>
              <a:t>Những lời quở trách và cảnh cáo tại Ai Cập</a:t>
            </a:r>
          </a:p>
          <a:p>
            <a:pPr eaLnBrk="1" hangingPunct="1">
              <a:spcBef>
                <a:spcPct val="20000"/>
              </a:spcBef>
              <a:buClr>
                <a:schemeClr val="accent1"/>
              </a:buClr>
              <a:buSzPct val="85000"/>
              <a:buFontTx/>
              <a:buChar char="-"/>
            </a:pPr>
            <a:endParaRPr lang="en-US" b="1"/>
          </a:p>
          <a:p>
            <a:pPr algn="r" eaLnBrk="1" hangingPunct="1">
              <a:spcBef>
                <a:spcPct val="20000"/>
              </a:spcBef>
              <a:buClr>
                <a:schemeClr val="accent1"/>
              </a:buClr>
              <a:buSzPct val="85000"/>
            </a:pPr>
            <a:r>
              <a:rPr lang="en-US" b="1">
                <a:solidFill>
                  <a:srgbClr val="800000"/>
                </a:solidFill>
              </a:rPr>
              <a:t>Giê. 40-44</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sz="3200">
                <a:solidFill>
                  <a:schemeClr val="tx1"/>
                </a:solidFill>
                <a:latin typeface="Arial" charset="0"/>
                <a:ea typeface="ＭＳ Ｐゴシック" charset="0"/>
                <a:cs typeface="ＭＳ Ｐゴシック" charset="0"/>
              </a:rPr>
              <a:t>Những lời tiên tri chống lại các dân</a:t>
            </a:r>
          </a:p>
        </p:txBody>
      </p:sp>
      <p:sp>
        <p:nvSpPr>
          <p:cNvPr id="104451" name="Rectangle 2"/>
          <p:cNvSpPr>
            <a:spLocks noChangeArrowheads="1"/>
          </p:cNvSpPr>
          <p:nvPr/>
        </p:nvSpPr>
        <p:spPr bwMode="auto">
          <a:xfrm>
            <a:off x="214313" y="1219200"/>
            <a:ext cx="6948487"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r>
              <a:rPr lang="en-US" sz="1700" b="1">
                <a:solidFill>
                  <a:srgbClr val="C00000"/>
                </a:solidFill>
              </a:rPr>
              <a:t>1. AI CẬP (46:1-27) </a:t>
            </a:r>
            <a:r>
              <a:rPr lang="en-US" sz="1700" b="1"/>
              <a:t>– bị Ba-by-lôn đánh bại</a:t>
            </a:r>
          </a:p>
          <a:p>
            <a:pPr marL="609600" indent="-609600">
              <a:buFontTx/>
              <a:buAutoNum type="arabicPeriod"/>
            </a:pPr>
            <a:endParaRPr lang="en-US" sz="1700" b="1">
              <a:solidFill>
                <a:srgbClr val="C00000"/>
              </a:solidFill>
            </a:endParaRPr>
          </a:p>
          <a:p>
            <a:pPr marL="609600" indent="-609600"/>
            <a:r>
              <a:rPr lang="en-US" sz="1700" b="1">
                <a:solidFill>
                  <a:srgbClr val="C00000"/>
                </a:solidFill>
              </a:rPr>
              <a:t>2. PHI-LI-TIN (47:1-6)  </a:t>
            </a:r>
            <a:r>
              <a:rPr lang="en-US" sz="1700" b="1"/>
              <a:t>- bị Ai Cập tàn phá</a:t>
            </a:r>
          </a:p>
          <a:p>
            <a:pPr marL="609600" indent="-609600">
              <a:buFontTx/>
              <a:buAutoNum type="arabicPeriod"/>
            </a:pPr>
            <a:endParaRPr lang="en-US" sz="1700" b="1"/>
          </a:p>
          <a:p>
            <a:pPr marL="609600" indent="-609600"/>
            <a:r>
              <a:rPr lang="en-US" sz="1700" b="1">
                <a:solidFill>
                  <a:srgbClr val="C00000"/>
                </a:solidFill>
              </a:rPr>
              <a:t>3. MÔ-ÁP (48:1-47) – </a:t>
            </a:r>
            <a:r>
              <a:rPr lang="en-US" sz="1700" b="1"/>
              <a:t>Ba-by-lôn chinh phục</a:t>
            </a:r>
          </a:p>
          <a:p>
            <a:pPr marL="609600" indent="-609600">
              <a:buFontTx/>
              <a:buAutoNum type="arabicPeriod"/>
            </a:pPr>
            <a:endParaRPr lang="en-US" sz="1700" b="1"/>
          </a:p>
          <a:p>
            <a:pPr marL="609600" indent="-609600"/>
            <a:r>
              <a:rPr lang="en-US" sz="1700" b="1">
                <a:solidFill>
                  <a:srgbClr val="C00000"/>
                </a:solidFill>
              </a:rPr>
              <a:t>4. AM-MÔN (49:1-6) – </a:t>
            </a:r>
            <a:r>
              <a:rPr lang="en-US" sz="1700" b="1"/>
              <a:t>bị hủy diệt và tái lập trong thời Thiên hi niên. </a:t>
            </a:r>
          </a:p>
          <a:p>
            <a:pPr marL="609600" indent="-609600">
              <a:buFontTx/>
              <a:buAutoNum type="arabicPeriod"/>
            </a:pPr>
            <a:endParaRPr lang="en-US" sz="1700" b="1"/>
          </a:p>
          <a:p>
            <a:pPr marL="609600" indent="-609600"/>
            <a:r>
              <a:rPr lang="en-US" sz="1700" b="1">
                <a:solidFill>
                  <a:srgbClr val="C00000"/>
                </a:solidFill>
              </a:rPr>
              <a:t>5. Ê-ĐÔM  (49:7-22) – </a:t>
            </a:r>
            <a:r>
              <a:rPr lang="en-US" sz="1700" b="1"/>
              <a:t>trở nên như Sô-đôm và Gô-mô-rơ</a:t>
            </a:r>
          </a:p>
          <a:p>
            <a:pPr marL="609600" indent="-609600">
              <a:buFontTx/>
              <a:buAutoNum type="arabicPeriod"/>
            </a:pPr>
            <a:endParaRPr lang="en-US" sz="1700" b="1"/>
          </a:p>
          <a:p>
            <a:pPr marL="609600" indent="-609600"/>
            <a:r>
              <a:rPr lang="en-US" sz="1700" b="1">
                <a:solidFill>
                  <a:srgbClr val="C00000"/>
                </a:solidFill>
              </a:rPr>
              <a:t>6. ĐA MÁCH (49:23-27) – </a:t>
            </a:r>
            <a:r>
              <a:rPr lang="en-US" sz="1700" b="1"/>
              <a:t>bị hủy diệt chỉ trong một ngày</a:t>
            </a:r>
          </a:p>
          <a:p>
            <a:pPr marL="609600" indent="-609600">
              <a:buFontTx/>
              <a:buAutoNum type="arabicPeriod"/>
            </a:pPr>
            <a:endParaRPr lang="en-US" sz="1700" b="1"/>
          </a:p>
          <a:p>
            <a:pPr marL="609600" indent="-609600"/>
            <a:r>
              <a:rPr lang="en-US" sz="1700" b="1">
                <a:solidFill>
                  <a:srgbClr val="C00000"/>
                </a:solidFill>
              </a:rPr>
              <a:t>7. KÊ-ĐE &amp; HÁT-SO (49:28-35)  </a:t>
            </a:r>
            <a:r>
              <a:rPr lang="en-US" sz="1700" b="1"/>
              <a:t>- bị Nê-bu-cát-nết-sa tiêu diệt</a:t>
            </a:r>
          </a:p>
          <a:p>
            <a:pPr marL="609600" indent="-609600">
              <a:buFontTx/>
              <a:buAutoNum type="arabicPeriod"/>
            </a:pPr>
            <a:endParaRPr lang="en-US" sz="1700" b="1">
              <a:solidFill>
                <a:schemeClr val="accent1"/>
              </a:solidFill>
            </a:endParaRPr>
          </a:p>
          <a:p>
            <a:pPr marL="609600" indent="-609600"/>
            <a:r>
              <a:rPr lang="en-US" sz="1700" b="1">
                <a:solidFill>
                  <a:srgbClr val="C00000"/>
                </a:solidFill>
              </a:rPr>
              <a:t>8. Ê-LAM (49:34-39)  </a:t>
            </a:r>
            <a:r>
              <a:rPr lang="en-US" sz="1700" b="1"/>
              <a:t>- Bị Nê-bu-cát-nết-sa tàn phá và được tái lập vào thời Thiên hi niên. </a:t>
            </a:r>
          </a:p>
          <a:p>
            <a:pPr marL="609600" indent="-609600">
              <a:buFontTx/>
              <a:buAutoNum type="arabicPeriod"/>
            </a:pPr>
            <a:endParaRPr lang="en-US" sz="1700" b="1"/>
          </a:p>
          <a:p>
            <a:pPr marL="609600" indent="-609600"/>
            <a:r>
              <a:rPr lang="en-US" sz="1700" b="1">
                <a:solidFill>
                  <a:srgbClr val="C00000"/>
                </a:solidFill>
              </a:rPr>
              <a:t>9. BA-BY-LÔN (50:1-51:64) – </a:t>
            </a:r>
            <a:r>
              <a:rPr lang="en-US" sz="1700" b="1"/>
              <a:t>Sự hủy diệt cuối cùng của đế quốc.  </a:t>
            </a:r>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485</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571500" y="71438"/>
            <a:ext cx="7772400" cy="995362"/>
          </a:xfrm>
        </p:spPr>
        <p:txBody>
          <a:bodyPr/>
          <a:lstStyle/>
          <a:p>
            <a:r>
              <a:rPr lang="en-US" b="1">
                <a:solidFill>
                  <a:schemeClr val="bg1"/>
                </a:solidFill>
                <a:effectLst>
                  <a:outerShdw blurRad="38100" dist="38100" dir="2700000" algn="tl">
                    <a:srgbClr val="000000"/>
                  </a:outerShdw>
                </a:effectLst>
                <a:latin typeface="Arial" charset="0"/>
                <a:ea typeface="ＭＳ Ｐゴシック" charset="0"/>
                <a:cs typeface="Arial" charset="0"/>
              </a:rPr>
              <a:t>GIAO ƯỚC MỚI </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3500438" y="847725"/>
            <a:ext cx="2286000" cy="720725"/>
          </a:xfrm>
          <a:prstGeom prst="rect">
            <a:avLst/>
          </a:prstGeom>
          <a:solidFill>
            <a:schemeClr val="bg2">
              <a:lumMod val="90000"/>
            </a:schemeClr>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effectLst>
                  <a:outerShdw blurRad="38100" dist="38100" dir="2700000" algn="tl">
                    <a:srgbClr val="FFFFFF"/>
                  </a:outerShdw>
                </a:effectLst>
              </a:rPr>
              <a:t>ÁP-RA-HAM</a:t>
            </a:r>
            <a:br>
              <a:rPr lang="en-US" sz="2000" b="1">
                <a:effectLst>
                  <a:outerShdw blurRad="38100" dist="38100" dir="2700000" algn="tl">
                    <a:srgbClr val="FFFFFF"/>
                  </a:outerShdw>
                </a:effectLst>
              </a:rPr>
            </a:br>
            <a:r>
              <a:rPr lang="en-US" sz="2000" b="1">
                <a:effectLst>
                  <a:outerShdw blurRad="38100" dist="38100" dir="2700000" algn="tl">
                    <a:srgbClr val="FFFFFF"/>
                  </a:outerShdw>
                </a:effectLst>
              </a:rPr>
              <a:t>Sáng 12:1-3</a:t>
            </a:r>
          </a:p>
        </p:txBody>
      </p:sp>
      <p:sp>
        <p:nvSpPr>
          <p:cNvPr id="106499" name="AutoShape 16"/>
          <p:cNvSpPr>
            <a:spLocks noChangeArrowheads="1"/>
          </p:cNvSpPr>
          <p:nvPr/>
        </p:nvSpPr>
        <p:spPr bwMode="auto">
          <a:xfrm>
            <a:off x="6313488" y="1682750"/>
            <a:ext cx="1473200" cy="2874963"/>
          </a:xfrm>
          <a:prstGeom prst="downArrow">
            <a:avLst>
              <a:gd name="adj1" fmla="val 50000"/>
              <a:gd name="adj2" fmla="val 48788"/>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endParaRPr lang="en-US" sz="1800" b="1"/>
          </a:p>
        </p:txBody>
      </p:sp>
      <p:sp>
        <p:nvSpPr>
          <p:cNvPr id="106500" name="AutoShape 15"/>
          <p:cNvSpPr>
            <a:spLocks noChangeArrowheads="1"/>
          </p:cNvSpPr>
          <p:nvPr/>
        </p:nvSpPr>
        <p:spPr bwMode="auto">
          <a:xfrm>
            <a:off x="3881438" y="1682750"/>
            <a:ext cx="1473200" cy="2874963"/>
          </a:xfrm>
          <a:prstGeom prst="downArrow">
            <a:avLst>
              <a:gd name="adj1" fmla="val 50000"/>
              <a:gd name="adj2" fmla="val 48788"/>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endParaRPr lang="en-US" sz="1800" b="1"/>
          </a:p>
        </p:txBody>
      </p:sp>
      <p:sp>
        <p:nvSpPr>
          <p:cNvPr id="106501" name="AutoShape 7"/>
          <p:cNvSpPr>
            <a:spLocks noChangeArrowheads="1"/>
          </p:cNvSpPr>
          <p:nvPr/>
        </p:nvSpPr>
        <p:spPr bwMode="auto">
          <a:xfrm>
            <a:off x="1524000" y="1609725"/>
            <a:ext cx="1473200" cy="2874963"/>
          </a:xfrm>
          <a:prstGeom prst="downArrow">
            <a:avLst>
              <a:gd name="adj1" fmla="val 50000"/>
              <a:gd name="adj2" fmla="val 48788"/>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endParaRPr lang="en-US" sz="1800" b="1"/>
          </a:p>
        </p:txBody>
      </p:sp>
      <p:sp>
        <p:nvSpPr>
          <p:cNvPr id="106502" name="Text Box 11"/>
          <p:cNvSpPr txBox="1">
            <a:spLocks noChangeArrowheads="1"/>
          </p:cNvSpPr>
          <p:nvPr/>
        </p:nvSpPr>
        <p:spPr bwMode="auto">
          <a:xfrm flipV="1">
            <a:off x="1982788" y="1831975"/>
            <a:ext cx="5492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ĐẤT ĐAI</a:t>
            </a:r>
          </a:p>
        </p:txBody>
      </p:sp>
      <p:sp>
        <p:nvSpPr>
          <p:cNvPr id="106503" name="Rectangle 13"/>
          <p:cNvSpPr>
            <a:spLocks noChangeArrowheads="1"/>
          </p:cNvSpPr>
          <p:nvPr/>
        </p:nvSpPr>
        <p:spPr bwMode="auto">
          <a:xfrm flipH="1" flipV="1">
            <a:off x="4284663" y="1909763"/>
            <a:ext cx="5492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p>
            <a:r>
              <a:rPr lang="en-US" b="1"/>
              <a:t>DÒNG DÕI</a:t>
            </a:r>
          </a:p>
        </p:txBody>
      </p:sp>
      <p:sp>
        <p:nvSpPr>
          <p:cNvPr id="106504" name="Rectangle 14"/>
          <p:cNvSpPr>
            <a:spLocks noChangeArrowheads="1"/>
          </p:cNvSpPr>
          <p:nvPr/>
        </p:nvSpPr>
        <p:spPr bwMode="auto">
          <a:xfrm flipH="1" flipV="1">
            <a:off x="6745288" y="1373188"/>
            <a:ext cx="611187"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p>
            <a:r>
              <a:rPr lang="en-US" sz="2800" b="1">
                <a:solidFill>
                  <a:srgbClr val="FF0508"/>
                </a:solidFill>
              </a:rPr>
              <a:t>   </a:t>
            </a:r>
            <a:r>
              <a:rPr lang="en-US" b="1"/>
              <a:t>PHƯỚC LÀNH</a:t>
            </a:r>
          </a:p>
        </p:txBody>
      </p:sp>
      <p:sp>
        <p:nvSpPr>
          <p:cNvPr id="106505"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algn="ctr"/>
            <a:r>
              <a:rPr lang="en-US" sz="1800" b="1"/>
              <a:t>ĐẤT</a:t>
            </a:r>
          </a:p>
          <a:p>
            <a:pPr algn="ctr"/>
            <a:r>
              <a:rPr lang="en-US" sz="1800" b="1"/>
              <a:t>Phục 30:1-10</a:t>
            </a:r>
          </a:p>
        </p:txBody>
      </p:sp>
      <p:sp>
        <p:nvSpPr>
          <p:cNvPr id="106506"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algn="ctr"/>
            <a:r>
              <a:rPr lang="en-US" sz="1800" b="1"/>
              <a:t>ĐA-VÍT</a:t>
            </a:r>
          </a:p>
          <a:p>
            <a:pPr algn="ctr"/>
            <a:r>
              <a:rPr lang="en-US" sz="1800" b="1"/>
              <a:t>2 Sa 7:12-16</a:t>
            </a:r>
          </a:p>
        </p:txBody>
      </p:sp>
      <p:sp>
        <p:nvSpPr>
          <p:cNvPr id="106507"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algn="ctr"/>
            <a:r>
              <a:rPr lang="en-US" sz="1800" b="1"/>
              <a:t>MỚI</a:t>
            </a:r>
          </a:p>
          <a:p>
            <a:pPr algn="ctr"/>
            <a:r>
              <a:rPr lang="en-US" sz="1800" b="1"/>
              <a:t>Giê 31:31-34</a:t>
            </a:r>
          </a:p>
        </p:txBody>
      </p:sp>
      <p:sp>
        <p:nvSpPr>
          <p:cNvPr id="106508"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476</a:t>
            </a:r>
          </a:p>
        </p:txBody>
      </p:sp>
      <p:sp>
        <p:nvSpPr>
          <p:cNvPr id="106509" name="Title 14"/>
          <p:cNvSpPr>
            <a:spLocks noGrp="1"/>
          </p:cNvSpPr>
          <p:nvPr>
            <p:ph type="title"/>
          </p:nvPr>
        </p:nvSpPr>
        <p:spPr>
          <a:xfrm>
            <a:off x="609600" y="76200"/>
            <a:ext cx="8534400" cy="758825"/>
          </a:xfrm>
        </p:spPr>
        <p:txBody>
          <a:bodyPr/>
          <a:lstStyle/>
          <a:p>
            <a:r>
              <a:rPr lang="en-US" sz="3200" b="1">
                <a:solidFill>
                  <a:schemeClr val="tx1"/>
                </a:solidFill>
                <a:latin typeface="Arial" charset="0"/>
                <a:ea typeface="ＭＳ Ｐゴシック" charset="0"/>
                <a:cs typeface="Arial" charset="0"/>
              </a:rPr>
              <a:t>Bốn Giao Ước vô điều kiện</a:t>
            </a:r>
          </a:p>
        </p:txBody>
      </p:sp>
      <p:sp>
        <p:nvSpPr>
          <p:cNvPr id="106510" name="Rectangle 16"/>
          <p:cNvSpPr>
            <a:spLocks noChangeArrowheads="1"/>
          </p:cNvSpPr>
          <p:nvPr/>
        </p:nvSpPr>
        <p:spPr bwMode="auto">
          <a:xfrm>
            <a:off x="457200" y="5391150"/>
            <a:ext cx="8458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000" b="1"/>
              <a:t>Sự mở rộng giao ước vô điều kiện của Đức Chúa Trời về lời hứa phước lành trong Giao ước Áp-ra-ham khi dân Israel và Giu-đa sẽ kinh nghiệm sự giải cứu mang tính dân tộc và thuộc linh. </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Giao ước Mới</a:t>
            </a:r>
          </a:p>
        </p:txBody>
      </p:sp>
      <p:pic>
        <p:nvPicPr>
          <p:cNvPr id="107523" name="Picture 2" descr="New_coven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4" name="TextBox 4"/>
          <p:cNvSpPr txBox="1">
            <a:spLocks noChangeArrowheads="1"/>
          </p:cNvSpPr>
          <p:nvPr/>
        </p:nvSpPr>
        <p:spPr bwMode="auto">
          <a:xfrm>
            <a:off x="3048000" y="685800"/>
            <a:ext cx="282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660066"/>
                </a:solidFill>
              </a:rPr>
              <a:t>Giê-rê-mi 31:31-34</a:t>
            </a:r>
          </a:p>
        </p:txBody>
      </p:sp>
      <p:sp>
        <p:nvSpPr>
          <p:cNvPr id="107525" name="Rectangle 3"/>
          <p:cNvSpPr txBox="1">
            <a:spLocks noChangeArrowheads="1"/>
          </p:cNvSpPr>
          <p:nvPr/>
        </p:nvSpPr>
        <p:spPr bwMode="auto">
          <a:xfrm>
            <a:off x="35496" y="1447800"/>
            <a:ext cx="52450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chemeClr val="accent1"/>
              </a:buClr>
              <a:buSzPct val="85000"/>
            </a:pPr>
            <a:r>
              <a:rPr lang="en-US" b="1" dirty="0"/>
              <a:t>	</a:t>
            </a:r>
            <a:r>
              <a:rPr lang="ja-JP" altLang="en-US" b="1" dirty="0"/>
              <a:t>“</a:t>
            </a:r>
            <a:r>
              <a:rPr lang="en-US" sz="1800" dirty="0"/>
              <a:t>ta </a:t>
            </a:r>
            <a:r>
              <a:rPr lang="en-US" sz="1800" dirty="0" err="1"/>
              <a:t>sẽ</a:t>
            </a:r>
            <a:r>
              <a:rPr lang="en-US" sz="1800" dirty="0"/>
              <a:t> </a:t>
            </a:r>
            <a:r>
              <a:rPr lang="en-US" sz="1800" dirty="0" err="1"/>
              <a:t>lập</a:t>
            </a:r>
            <a:r>
              <a:rPr lang="en-US" sz="1800" dirty="0"/>
              <a:t> </a:t>
            </a:r>
            <a:r>
              <a:rPr lang="en-US" sz="1800" dirty="0" err="1"/>
              <a:t>một</a:t>
            </a:r>
            <a:r>
              <a:rPr lang="en-US" sz="1800" dirty="0"/>
              <a:t> </a:t>
            </a:r>
            <a:r>
              <a:rPr lang="en-US" sz="1800" dirty="0" err="1"/>
              <a:t>giao</a:t>
            </a:r>
            <a:r>
              <a:rPr lang="en-US" sz="1800" dirty="0"/>
              <a:t> </a:t>
            </a:r>
            <a:r>
              <a:rPr lang="en-US" sz="1800" dirty="0" err="1"/>
              <a:t>ước</a:t>
            </a:r>
            <a:r>
              <a:rPr lang="en-US" sz="1800" dirty="0"/>
              <a:t> </a:t>
            </a:r>
            <a:r>
              <a:rPr lang="en-US" sz="1800" dirty="0" err="1"/>
              <a:t>mới</a:t>
            </a:r>
            <a:r>
              <a:rPr lang="en-US" sz="1800" dirty="0"/>
              <a:t> </a:t>
            </a:r>
            <a:r>
              <a:rPr lang="en-US" sz="1800" dirty="0" err="1"/>
              <a:t>với</a:t>
            </a:r>
            <a:r>
              <a:rPr lang="en-US" sz="1800" dirty="0"/>
              <a:t> </a:t>
            </a:r>
            <a:r>
              <a:rPr lang="en-US" sz="1800" dirty="0" err="1"/>
              <a:t>nhà</a:t>
            </a:r>
            <a:r>
              <a:rPr lang="en-US" sz="1800" dirty="0"/>
              <a:t> Y-</a:t>
            </a:r>
            <a:r>
              <a:rPr lang="en-US" sz="1800" dirty="0" err="1"/>
              <a:t>sơ</a:t>
            </a:r>
            <a:r>
              <a:rPr lang="en-US" sz="1800" dirty="0"/>
              <a:t>-</a:t>
            </a:r>
            <a:r>
              <a:rPr lang="en-US" sz="1800" dirty="0" err="1"/>
              <a:t>ra-ên</a:t>
            </a:r>
            <a:r>
              <a:rPr lang="en-US" sz="1800" dirty="0"/>
              <a:t> </a:t>
            </a:r>
            <a:r>
              <a:rPr lang="en-US" sz="1800" dirty="0" err="1"/>
              <a:t>và</a:t>
            </a:r>
            <a:r>
              <a:rPr lang="en-US" sz="1800" dirty="0"/>
              <a:t> </a:t>
            </a:r>
            <a:r>
              <a:rPr lang="en-US" sz="1800" dirty="0" err="1"/>
              <a:t>với</a:t>
            </a:r>
            <a:r>
              <a:rPr lang="en-US" sz="1800" dirty="0"/>
              <a:t> </a:t>
            </a:r>
            <a:r>
              <a:rPr lang="en-US" sz="1800" dirty="0" err="1"/>
              <a:t>nhà</a:t>
            </a:r>
            <a:r>
              <a:rPr lang="en-US" sz="1800" dirty="0"/>
              <a:t> </a:t>
            </a:r>
            <a:r>
              <a:rPr lang="en-US" sz="1800" dirty="0" err="1"/>
              <a:t>Giu-đa</a:t>
            </a:r>
            <a:r>
              <a:rPr lang="en-US" sz="1800" dirty="0"/>
              <a:t>. </a:t>
            </a:r>
            <a:r>
              <a:rPr lang="en-US" sz="1800" dirty="0" err="1"/>
              <a:t>Giao</a:t>
            </a:r>
            <a:r>
              <a:rPr lang="en-US" sz="1800" dirty="0"/>
              <a:t> </a:t>
            </a:r>
            <a:r>
              <a:rPr lang="en-US" sz="1800" dirty="0" err="1"/>
              <a:t>ước</a:t>
            </a:r>
            <a:r>
              <a:rPr lang="en-US" sz="1800" dirty="0"/>
              <a:t> </a:t>
            </a:r>
            <a:r>
              <a:rPr lang="en-US" sz="1800" dirty="0" err="1"/>
              <a:t>này</a:t>
            </a:r>
            <a:r>
              <a:rPr lang="en-US" sz="1800" dirty="0"/>
              <a:t> </a:t>
            </a:r>
            <a:r>
              <a:rPr lang="en-US" sz="1800" dirty="0" err="1"/>
              <a:t>sẽ</a:t>
            </a:r>
            <a:r>
              <a:rPr lang="en-US" sz="1800" dirty="0"/>
              <a:t> </a:t>
            </a:r>
            <a:r>
              <a:rPr lang="en-US" sz="1800" dirty="0" err="1"/>
              <a:t>không</a:t>
            </a:r>
            <a:r>
              <a:rPr lang="en-US" sz="1800" dirty="0"/>
              <a:t> </a:t>
            </a:r>
            <a:r>
              <a:rPr lang="en-US" sz="1800" dirty="0" err="1"/>
              <a:t>theo</a:t>
            </a:r>
            <a:r>
              <a:rPr lang="en-US" sz="1800" dirty="0"/>
              <a:t> </a:t>
            </a:r>
            <a:r>
              <a:rPr lang="en-US" sz="1800" dirty="0" err="1"/>
              <a:t>giao</a:t>
            </a:r>
            <a:r>
              <a:rPr lang="en-US" sz="1800" dirty="0"/>
              <a:t> </a:t>
            </a:r>
            <a:r>
              <a:rPr lang="en-US" sz="1800" dirty="0" err="1"/>
              <a:t>ước</a:t>
            </a:r>
            <a:r>
              <a:rPr lang="en-US" sz="1800" dirty="0"/>
              <a:t> </a:t>
            </a:r>
            <a:r>
              <a:rPr lang="en-US" sz="1800" dirty="0" err="1"/>
              <a:t>mà</a:t>
            </a:r>
            <a:r>
              <a:rPr lang="en-US" sz="1800" dirty="0"/>
              <a:t> ta </a:t>
            </a:r>
            <a:r>
              <a:rPr lang="en-US" sz="1800" dirty="0" err="1"/>
              <a:t>đã</a:t>
            </a:r>
            <a:r>
              <a:rPr lang="en-US" sz="1800" dirty="0"/>
              <a:t> </a:t>
            </a:r>
            <a:r>
              <a:rPr lang="en-US" sz="1800" dirty="0" err="1"/>
              <a:t>kết</a:t>
            </a:r>
            <a:r>
              <a:rPr lang="en-US" sz="1800" dirty="0"/>
              <a:t> </a:t>
            </a:r>
            <a:r>
              <a:rPr lang="en-US" sz="1800" dirty="0" err="1"/>
              <a:t>với</a:t>
            </a:r>
            <a:r>
              <a:rPr lang="en-US" sz="1800" dirty="0"/>
              <a:t> </a:t>
            </a:r>
            <a:r>
              <a:rPr lang="en-US" sz="1800" dirty="0" err="1"/>
              <a:t>tổ</a:t>
            </a:r>
            <a:r>
              <a:rPr lang="en-US" sz="1800" dirty="0"/>
              <a:t> </a:t>
            </a:r>
            <a:r>
              <a:rPr lang="en-US" sz="1800" dirty="0" err="1"/>
              <a:t>phụ</a:t>
            </a:r>
            <a:r>
              <a:rPr lang="en-US" sz="1800" dirty="0"/>
              <a:t> </a:t>
            </a:r>
            <a:r>
              <a:rPr lang="en-US" sz="1800" dirty="0" err="1"/>
              <a:t>chúng</a:t>
            </a:r>
            <a:r>
              <a:rPr lang="en-US" sz="1800" dirty="0"/>
              <a:t> </a:t>
            </a:r>
            <a:r>
              <a:rPr lang="en-US" sz="1800" dirty="0" err="1"/>
              <a:t>nó</a:t>
            </a:r>
            <a:r>
              <a:rPr lang="en-US" sz="1800" dirty="0"/>
              <a:t> </a:t>
            </a:r>
            <a:r>
              <a:rPr lang="en-US" sz="1800" dirty="0" err="1"/>
              <a:t>trong</a:t>
            </a:r>
            <a:r>
              <a:rPr lang="en-US" sz="1800" dirty="0"/>
              <a:t> </a:t>
            </a:r>
            <a:r>
              <a:rPr lang="en-US" sz="1800" dirty="0" err="1"/>
              <a:t>ngày</a:t>
            </a:r>
            <a:r>
              <a:rPr lang="en-US" sz="1800" dirty="0"/>
              <a:t> ta </a:t>
            </a:r>
            <a:r>
              <a:rPr lang="en-US" sz="1800" dirty="0" err="1"/>
              <a:t>nắm</a:t>
            </a:r>
            <a:r>
              <a:rPr lang="en-US" sz="1800" dirty="0"/>
              <a:t> </a:t>
            </a:r>
            <a:r>
              <a:rPr lang="en-US" sz="1800" dirty="0" err="1"/>
              <a:t>tay</a:t>
            </a:r>
            <a:r>
              <a:rPr lang="en-US" sz="1800" dirty="0"/>
              <a:t> </a:t>
            </a:r>
            <a:r>
              <a:rPr lang="en-US" sz="1800" dirty="0" err="1"/>
              <a:t>dắt</a:t>
            </a:r>
            <a:r>
              <a:rPr lang="en-US" sz="1800" dirty="0"/>
              <a:t> </a:t>
            </a:r>
            <a:r>
              <a:rPr lang="en-US" sz="1800" dirty="0" err="1"/>
              <a:t>ra</a:t>
            </a:r>
            <a:r>
              <a:rPr lang="en-US" sz="1800" dirty="0"/>
              <a:t> </a:t>
            </a:r>
            <a:r>
              <a:rPr lang="en-US" sz="1800" dirty="0" err="1"/>
              <a:t>khỏi</a:t>
            </a:r>
            <a:r>
              <a:rPr lang="en-US" sz="1800" dirty="0"/>
              <a:t> </a:t>
            </a:r>
            <a:r>
              <a:rPr lang="en-US" sz="1800" dirty="0" err="1"/>
              <a:t>đất</a:t>
            </a:r>
            <a:r>
              <a:rPr lang="en-US" sz="1800" dirty="0"/>
              <a:t> </a:t>
            </a:r>
            <a:r>
              <a:rPr lang="en-US" sz="1800" dirty="0" err="1"/>
              <a:t>Ê-díp-tô</a:t>
            </a:r>
            <a:r>
              <a:rPr lang="en-US" sz="1800" dirty="0"/>
              <a:t>, </a:t>
            </a:r>
            <a:r>
              <a:rPr lang="en-US" sz="1800" dirty="0" err="1"/>
              <a:t>tức</a:t>
            </a:r>
            <a:r>
              <a:rPr lang="en-US" sz="1800" dirty="0"/>
              <a:t> </a:t>
            </a:r>
            <a:r>
              <a:rPr lang="en-US" sz="1800" dirty="0" err="1"/>
              <a:t>giao</a:t>
            </a:r>
            <a:r>
              <a:rPr lang="en-US" sz="1800" dirty="0"/>
              <a:t> </a:t>
            </a:r>
            <a:r>
              <a:rPr lang="en-US" sz="1800" dirty="0" err="1"/>
              <a:t>ước</a:t>
            </a:r>
            <a:r>
              <a:rPr lang="en-US" sz="1800" dirty="0"/>
              <a:t> </a:t>
            </a:r>
            <a:r>
              <a:rPr lang="en-US" sz="1800" dirty="0" err="1"/>
              <a:t>mà</a:t>
            </a:r>
            <a:r>
              <a:rPr lang="en-US" sz="1800" dirty="0"/>
              <a:t> </a:t>
            </a:r>
            <a:r>
              <a:rPr lang="en-US" sz="1800" dirty="0" err="1"/>
              <a:t>chúng</a:t>
            </a:r>
            <a:r>
              <a:rPr lang="en-US" sz="1800" dirty="0"/>
              <a:t> </a:t>
            </a:r>
            <a:r>
              <a:rPr lang="en-US" sz="1800" dirty="0" err="1"/>
              <a:t>nó</a:t>
            </a:r>
            <a:r>
              <a:rPr lang="en-US" sz="1800" dirty="0"/>
              <a:t> </a:t>
            </a:r>
            <a:r>
              <a:rPr lang="en-US" sz="1800" dirty="0" err="1"/>
              <a:t>đã</a:t>
            </a:r>
            <a:r>
              <a:rPr lang="en-US" sz="1800" dirty="0"/>
              <a:t> </a:t>
            </a:r>
            <a:r>
              <a:rPr lang="en-US" sz="1800" dirty="0" err="1"/>
              <a:t>phá</a:t>
            </a:r>
            <a:r>
              <a:rPr lang="en-US" sz="1800" dirty="0"/>
              <a:t> </a:t>
            </a:r>
            <a:r>
              <a:rPr lang="en-US" sz="1800" dirty="0" err="1"/>
              <a:t>đi</a:t>
            </a:r>
            <a:r>
              <a:rPr lang="en-US" sz="1800" dirty="0"/>
              <a:t>, </a:t>
            </a:r>
            <a:r>
              <a:rPr lang="en-US" sz="1800" dirty="0" err="1"/>
              <a:t>dầu</a:t>
            </a:r>
            <a:r>
              <a:rPr lang="en-US" sz="1800" dirty="0"/>
              <a:t> </a:t>
            </a:r>
            <a:r>
              <a:rPr lang="en-US" sz="1800" dirty="0" err="1"/>
              <a:t>rằng</a:t>
            </a:r>
            <a:r>
              <a:rPr lang="en-US" sz="1800" dirty="0"/>
              <a:t> ta </a:t>
            </a:r>
            <a:r>
              <a:rPr lang="en-US" sz="1800" dirty="0" err="1"/>
              <a:t>là</a:t>
            </a:r>
            <a:r>
              <a:rPr lang="en-US" sz="1800" dirty="0"/>
              <a:t> </a:t>
            </a:r>
            <a:r>
              <a:rPr lang="en-US" sz="1800" dirty="0" err="1"/>
              <a:t>chồng</a:t>
            </a:r>
            <a:r>
              <a:rPr lang="en-US" sz="1800" dirty="0"/>
              <a:t> </a:t>
            </a:r>
            <a:r>
              <a:rPr lang="en-US" sz="1800" dirty="0" err="1"/>
              <a:t>chúng</a:t>
            </a:r>
            <a:r>
              <a:rPr lang="en-US" sz="1800" dirty="0"/>
              <a:t> </a:t>
            </a:r>
            <a:r>
              <a:rPr lang="en-US" sz="1800" dirty="0" err="1"/>
              <a:t>nó</a:t>
            </a:r>
            <a:r>
              <a:rPr lang="en-US" sz="1800" dirty="0"/>
              <a:t>, </a:t>
            </a:r>
            <a:r>
              <a:rPr lang="en-US" sz="1800" dirty="0" err="1"/>
              <a:t>Đức</a:t>
            </a:r>
            <a:r>
              <a:rPr lang="en-US" sz="1800" dirty="0"/>
              <a:t> </a:t>
            </a:r>
            <a:r>
              <a:rPr lang="en-US" sz="1800" dirty="0" err="1"/>
              <a:t>Giê-hô-va</a:t>
            </a:r>
            <a:r>
              <a:rPr lang="en-US" sz="1800" dirty="0"/>
              <a:t> </a:t>
            </a:r>
            <a:r>
              <a:rPr lang="en-US" sz="1800" dirty="0" err="1"/>
              <a:t>phán</a:t>
            </a:r>
            <a:r>
              <a:rPr lang="en-US" sz="1800" dirty="0"/>
              <a:t> </a:t>
            </a:r>
            <a:r>
              <a:rPr lang="en-US" sz="1800" dirty="0" err="1"/>
              <a:t>vậy</a:t>
            </a:r>
            <a:r>
              <a:rPr lang="en-US" sz="1800" dirty="0"/>
              <a:t>. </a:t>
            </a:r>
            <a:r>
              <a:rPr lang="en-US" sz="1800" dirty="0" err="1"/>
              <a:t>Đức</a:t>
            </a:r>
            <a:r>
              <a:rPr lang="en-US" sz="1800" dirty="0"/>
              <a:t> </a:t>
            </a:r>
            <a:r>
              <a:rPr lang="en-US" sz="1800" dirty="0" err="1"/>
              <a:t>Giê-hô-va</a:t>
            </a:r>
            <a:r>
              <a:rPr lang="en-US" sz="1800" dirty="0"/>
              <a:t> </a:t>
            </a:r>
            <a:r>
              <a:rPr lang="en-US" sz="1800" dirty="0" err="1"/>
              <a:t>phán</a:t>
            </a:r>
            <a:r>
              <a:rPr lang="en-US" sz="1800" dirty="0"/>
              <a:t>: </a:t>
            </a:r>
            <a:r>
              <a:rPr lang="en-US" sz="1800" dirty="0" err="1"/>
              <a:t>Này</a:t>
            </a:r>
            <a:r>
              <a:rPr lang="en-US" sz="1800" dirty="0"/>
              <a:t> </a:t>
            </a:r>
            <a:r>
              <a:rPr lang="en-US" sz="1800" dirty="0" err="1"/>
              <a:t>là</a:t>
            </a:r>
            <a:r>
              <a:rPr lang="en-US" sz="1800" dirty="0"/>
              <a:t> </a:t>
            </a:r>
            <a:r>
              <a:rPr lang="en-US" sz="1800" dirty="0" err="1"/>
              <a:t>giao</a:t>
            </a:r>
            <a:r>
              <a:rPr lang="en-US" sz="1800" dirty="0"/>
              <a:t> </a:t>
            </a:r>
            <a:r>
              <a:rPr lang="en-US" sz="1800" dirty="0" err="1"/>
              <a:t>ước</a:t>
            </a:r>
            <a:r>
              <a:rPr lang="en-US" sz="1800" dirty="0"/>
              <a:t> </a:t>
            </a:r>
            <a:r>
              <a:rPr lang="en-US" sz="1800" dirty="0" err="1"/>
              <a:t>mà</a:t>
            </a:r>
            <a:r>
              <a:rPr lang="en-US" sz="1800" dirty="0"/>
              <a:t> ta </a:t>
            </a:r>
            <a:r>
              <a:rPr lang="en-US" sz="1800" dirty="0" err="1"/>
              <a:t>sẽ</a:t>
            </a:r>
            <a:r>
              <a:rPr lang="en-US" sz="1800" dirty="0"/>
              <a:t> </a:t>
            </a:r>
            <a:r>
              <a:rPr lang="en-US" sz="1800" dirty="0" err="1"/>
              <a:t>lập</a:t>
            </a:r>
            <a:r>
              <a:rPr lang="en-US" sz="1800" dirty="0"/>
              <a:t> </a:t>
            </a:r>
            <a:r>
              <a:rPr lang="en-US" sz="1800" dirty="0" err="1"/>
              <a:t>với</a:t>
            </a:r>
            <a:r>
              <a:rPr lang="en-US" sz="1800" dirty="0"/>
              <a:t> </a:t>
            </a:r>
            <a:r>
              <a:rPr lang="en-US" sz="1800" dirty="0" err="1"/>
              <a:t>nhà</a:t>
            </a:r>
            <a:r>
              <a:rPr lang="en-US" sz="1800" dirty="0"/>
              <a:t> Y-</a:t>
            </a:r>
            <a:r>
              <a:rPr lang="en-US" sz="1800" dirty="0" err="1"/>
              <a:t>sơ</a:t>
            </a:r>
            <a:r>
              <a:rPr lang="en-US" sz="1800" dirty="0"/>
              <a:t>-</a:t>
            </a:r>
            <a:r>
              <a:rPr lang="en-US" sz="1800" dirty="0" err="1"/>
              <a:t>ra-ên</a:t>
            </a:r>
            <a:r>
              <a:rPr lang="en-US" sz="1800" dirty="0"/>
              <a:t> </a:t>
            </a:r>
            <a:r>
              <a:rPr lang="en-US" sz="1800" dirty="0" err="1"/>
              <a:t>sau</a:t>
            </a:r>
            <a:r>
              <a:rPr lang="en-US" sz="1800" dirty="0"/>
              <a:t> </a:t>
            </a:r>
            <a:r>
              <a:rPr lang="en-US" sz="1800" dirty="0" err="1"/>
              <a:t>những</a:t>
            </a:r>
            <a:r>
              <a:rPr lang="en-US" sz="1800" dirty="0"/>
              <a:t> </a:t>
            </a:r>
            <a:r>
              <a:rPr lang="en-US" sz="1800" dirty="0" err="1"/>
              <a:t>ngày</a:t>
            </a:r>
            <a:r>
              <a:rPr lang="en-US" sz="1800" dirty="0"/>
              <a:t> </a:t>
            </a:r>
            <a:r>
              <a:rPr lang="en-US" sz="1800" dirty="0" err="1"/>
              <a:t>đó</a:t>
            </a:r>
            <a:r>
              <a:rPr lang="en-US" sz="1800" dirty="0"/>
              <a:t>. Ta </a:t>
            </a:r>
            <a:r>
              <a:rPr lang="en-US" sz="1800" dirty="0" err="1"/>
              <a:t>sẽ</a:t>
            </a:r>
            <a:r>
              <a:rPr lang="en-US" sz="1800" dirty="0"/>
              <a:t> </a:t>
            </a:r>
            <a:r>
              <a:rPr lang="en-US" sz="1800" dirty="0" err="1"/>
              <a:t>đặt</a:t>
            </a:r>
            <a:r>
              <a:rPr lang="en-US" sz="1800" dirty="0"/>
              <a:t> </a:t>
            </a:r>
            <a:r>
              <a:rPr lang="en-US" sz="1800" dirty="0" err="1"/>
              <a:t>luật</a:t>
            </a:r>
            <a:r>
              <a:rPr lang="en-US" sz="1800" dirty="0"/>
              <a:t> </a:t>
            </a:r>
            <a:r>
              <a:rPr lang="en-US" sz="1800" dirty="0" err="1"/>
              <a:t>pháp</a:t>
            </a:r>
            <a:r>
              <a:rPr lang="en-US" sz="1800" dirty="0"/>
              <a:t> ta </a:t>
            </a:r>
            <a:r>
              <a:rPr lang="en-US" sz="1800" dirty="0" err="1"/>
              <a:t>trong</a:t>
            </a:r>
            <a:r>
              <a:rPr lang="en-US" sz="1800" dirty="0"/>
              <a:t> </a:t>
            </a:r>
            <a:r>
              <a:rPr lang="en-US" sz="1800" dirty="0" err="1"/>
              <a:t>bụng</a:t>
            </a:r>
            <a:r>
              <a:rPr lang="en-US" sz="1800" dirty="0"/>
              <a:t> </a:t>
            </a:r>
            <a:r>
              <a:rPr lang="en-US" sz="1800" dirty="0" err="1"/>
              <a:t>chúng</a:t>
            </a:r>
            <a:r>
              <a:rPr lang="en-US" sz="1800" dirty="0"/>
              <a:t> </a:t>
            </a:r>
            <a:r>
              <a:rPr lang="en-US" sz="1800" dirty="0" err="1"/>
              <a:t>nó</a:t>
            </a:r>
            <a:r>
              <a:rPr lang="en-US" sz="1800" dirty="0"/>
              <a:t> </a:t>
            </a:r>
            <a:r>
              <a:rPr lang="en-US" sz="1800" dirty="0" err="1"/>
              <a:t>và</a:t>
            </a:r>
            <a:r>
              <a:rPr lang="en-US" sz="1800" dirty="0"/>
              <a:t> </a:t>
            </a:r>
            <a:r>
              <a:rPr lang="en-US" sz="1800" dirty="0" err="1"/>
              <a:t>chép</a:t>
            </a:r>
            <a:r>
              <a:rPr lang="en-US" sz="1800" dirty="0"/>
              <a:t> </a:t>
            </a:r>
            <a:r>
              <a:rPr lang="en-US" sz="1800" dirty="0" err="1"/>
              <a:t>vào</a:t>
            </a:r>
            <a:r>
              <a:rPr lang="en-US" sz="1800" dirty="0"/>
              <a:t> </a:t>
            </a:r>
            <a:r>
              <a:rPr lang="en-US" sz="1800" dirty="0" err="1"/>
              <a:t>lòng</a:t>
            </a:r>
            <a:r>
              <a:rPr lang="en-US" sz="1800" dirty="0"/>
              <a:t>. Ta </a:t>
            </a:r>
            <a:r>
              <a:rPr lang="en-US" sz="1800" dirty="0" err="1"/>
              <a:t>sẽ</a:t>
            </a:r>
            <a:r>
              <a:rPr lang="en-US" sz="1800" dirty="0"/>
              <a:t> </a:t>
            </a:r>
            <a:r>
              <a:rPr lang="en-US" sz="1800" dirty="0" err="1"/>
              <a:t>làm</a:t>
            </a:r>
            <a:r>
              <a:rPr lang="en-US" sz="1800" dirty="0"/>
              <a:t> </a:t>
            </a:r>
            <a:r>
              <a:rPr lang="en-US" sz="1800" dirty="0" err="1"/>
              <a:t>Đức</a:t>
            </a:r>
            <a:r>
              <a:rPr lang="en-US" sz="1800" dirty="0"/>
              <a:t> </a:t>
            </a:r>
            <a:r>
              <a:rPr lang="en-US" sz="1800" dirty="0" err="1"/>
              <a:t>Chúa</a:t>
            </a:r>
            <a:r>
              <a:rPr lang="en-US" sz="1800" dirty="0"/>
              <a:t> </a:t>
            </a:r>
            <a:r>
              <a:rPr lang="en-US" sz="1800" dirty="0" err="1"/>
              <a:t>Trời</a:t>
            </a:r>
            <a:r>
              <a:rPr lang="en-US" sz="1800" dirty="0"/>
              <a:t> </a:t>
            </a:r>
            <a:r>
              <a:rPr lang="en-US" sz="1800" dirty="0" err="1"/>
              <a:t>chúng</a:t>
            </a:r>
            <a:r>
              <a:rPr lang="en-US" sz="1800" dirty="0"/>
              <a:t> </a:t>
            </a:r>
            <a:r>
              <a:rPr lang="en-US" sz="1800" dirty="0" err="1"/>
              <a:t>nó</a:t>
            </a:r>
            <a:r>
              <a:rPr lang="en-US" sz="1800" dirty="0"/>
              <a:t>, </a:t>
            </a:r>
            <a:r>
              <a:rPr lang="en-US" sz="1800" dirty="0" err="1"/>
              <a:t>chúng</a:t>
            </a:r>
            <a:r>
              <a:rPr lang="en-US" sz="1800" dirty="0"/>
              <a:t> </a:t>
            </a:r>
            <a:r>
              <a:rPr lang="en-US" sz="1800" dirty="0" err="1"/>
              <a:t>nó</a:t>
            </a:r>
            <a:r>
              <a:rPr lang="en-US" sz="1800" dirty="0"/>
              <a:t> </a:t>
            </a:r>
            <a:r>
              <a:rPr lang="en-US" sz="1800" dirty="0" err="1"/>
              <a:t>sẽ</a:t>
            </a:r>
            <a:r>
              <a:rPr lang="en-US" sz="1800" dirty="0"/>
              <a:t> </a:t>
            </a:r>
            <a:r>
              <a:rPr lang="en-US" sz="1800" dirty="0" err="1"/>
              <a:t>làm</a:t>
            </a:r>
            <a:r>
              <a:rPr lang="en-US" sz="1800" dirty="0"/>
              <a:t> </a:t>
            </a:r>
            <a:r>
              <a:rPr lang="en-US" sz="1800" dirty="0" err="1"/>
              <a:t>dân</a:t>
            </a:r>
            <a:r>
              <a:rPr lang="en-US" sz="1800" dirty="0"/>
              <a:t> ta. </a:t>
            </a:r>
            <a:r>
              <a:rPr lang="en-US" sz="1800" dirty="0" err="1"/>
              <a:t>Chúng</a:t>
            </a:r>
            <a:r>
              <a:rPr lang="en-US" sz="1800" dirty="0"/>
              <a:t> </a:t>
            </a:r>
            <a:r>
              <a:rPr lang="en-US" sz="1800" dirty="0" err="1"/>
              <a:t>nó</a:t>
            </a:r>
            <a:r>
              <a:rPr lang="en-US" sz="1800" dirty="0"/>
              <a:t> </a:t>
            </a:r>
            <a:r>
              <a:rPr lang="en-US" sz="1800" dirty="0" err="1"/>
              <a:t>ai</a:t>
            </a:r>
            <a:r>
              <a:rPr lang="en-US" sz="1800" dirty="0"/>
              <a:t> </a:t>
            </a:r>
            <a:r>
              <a:rPr lang="en-US" sz="1800" dirty="0" err="1"/>
              <a:t>nấy</a:t>
            </a:r>
            <a:r>
              <a:rPr lang="en-US" sz="1800" dirty="0"/>
              <a:t> </a:t>
            </a:r>
            <a:r>
              <a:rPr lang="en-US" sz="1800" dirty="0" err="1"/>
              <a:t>sẽ</a:t>
            </a:r>
            <a:r>
              <a:rPr lang="en-US" sz="1800" dirty="0"/>
              <a:t> </a:t>
            </a:r>
            <a:r>
              <a:rPr lang="en-US" sz="1800" dirty="0" err="1"/>
              <a:t>chẳng</a:t>
            </a:r>
            <a:r>
              <a:rPr lang="en-US" sz="1800" dirty="0"/>
              <a:t> </a:t>
            </a:r>
            <a:r>
              <a:rPr lang="en-US" sz="1800" dirty="0" err="1"/>
              <a:t>dạy</a:t>
            </a:r>
            <a:r>
              <a:rPr lang="en-US" sz="1800" dirty="0"/>
              <a:t> </a:t>
            </a:r>
            <a:r>
              <a:rPr lang="en-US" sz="1800" dirty="0" err="1"/>
              <a:t>kẻ</a:t>
            </a:r>
            <a:r>
              <a:rPr lang="en-US" sz="1800" dirty="0"/>
              <a:t> </a:t>
            </a:r>
            <a:r>
              <a:rPr lang="en-US" sz="1800" dirty="0" err="1"/>
              <a:t>lân</a:t>
            </a:r>
            <a:r>
              <a:rPr lang="en-US" sz="1800" dirty="0"/>
              <a:t> </a:t>
            </a:r>
            <a:r>
              <a:rPr lang="en-US" sz="1800" dirty="0" err="1"/>
              <a:t>cận</a:t>
            </a:r>
            <a:r>
              <a:rPr lang="en-US" sz="1800" dirty="0"/>
              <a:t> </a:t>
            </a:r>
            <a:r>
              <a:rPr lang="en-US" sz="1800" dirty="0" err="1"/>
              <a:t>mình</a:t>
            </a:r>
            <a:r>
              <a:rPr lang="en-US" sz="1800" dirty="0"/>
              <a:t> hay </a:t>
            </a:r>
            <a:r>
              <a:rPr lang="en-US" sz="1800" dirty="0" err="1"/>
              <a:t>là</a:t>
            </a:r>
            <a:r>
              <a:rPr lang="en-US" sz="1800" dirty="0"/>
              <a:t> </a:t>
            </a:r>
            <a:r>
              <a:rPr lang="en-US" sz="1800" dirty="0" err="1"/>
              <a:t>anh</a:t>
            </a:r>
            <a:r>
              <a:rPr lang="en-US" sz="1800" dirty="0"/>
              <a:t> em </a:t>
            </a:r>
            <a:r>
              <a:rPr lang="en-US" sz="1800" dirty="0" err="1"/>
              <a:t>mình</a:t>
            </a:r>
            <a:r>
              <a:rPr lang="en-US" sz="1800" dirty="0"/>
              <a:t>, </a:t>
            </a:r>
            <a:r>
              <a:rPr lang="en-US" sz="1800" dirty="0" err="1"/>
              <a:t>mà</a:t>
            </a:r>
            <a:r>
              <a:rPr lang="en-US" sz="1800" dirty="0"/>
              <a:t> </a:t>
            </a:r>
            <a:r>
              <a:rPr lang="en-US" sz="1800" dirty="0" err="1"/>
              <a:t>rằng</a:t>
            </a:r>
            <a:r>
              <a:rPr lang="en-US" sz="1800" dirty="0"/>
              <a:t>: </a:t>
            </a:r>
            <a:r>
              <a:rPr lang="en-US" sz="1800" dirty="0" err="1"/>
              <a:t>Hãy</a:t>
            </a:r>
            <a:r>
              <a:rPr lang="en-US" sz="1800" dirty="0"/>
              <a:t> </a:t>
            </a:r>
            <a:r>
              <a:rPr lang="en-US" sz="1800" dirty="0" err="1"/>
              <a:t>nhận</a:t>
            </a:r>
            <a:r>
              <a:rPr lang="en-US" sz="1800" dirty="0"/>
              <a:t> </a:t>
            </a:r>
            <a:r>
              <a:rPr lang="en-US" sz="1800" dirty="0" err="1"/>
              <a:t>biết</a:t>
            </a:r>
            <a:r>
              <a:rPr lang="en-US" sz="1800" dirty="0"/>
              <a:t> </a:t>
            </a:r>
            <a:r>
              <a:rPr lang="en-US" sz="1800" dirty="0" err="1"/>
              <a:t>Đức</a:t>
            </a:r>
            <a:r>
              <a:rPr lang="en-US" sz="1800" dirty="0"/>
              <a:t> </a:t>
            </a:r>
            <a:r>
              <a:rPr lang="en-US" sz="1800" dirty="0" err="1"/>
              <a:t>Giê-hô-va</a:t>
            </a:r>
            <a:r>
              <a:rPr lang="en-US" sz="1800" dirty="0"/>
              <a:t>! </a:t>
            </a:r>
            <a:r>
              <a:rPr lang="en-US" sz="1800" dirty="0" err="1"/>
              <a:t>vì</a:t>
            </a:r>
            <a:r>
              <a:rPr lang="en-US" sz="1800" dirty="0"/>
              <a:t> </a:t>
            </a:r>
            <a:r>
              <a:rPr lang="en-US" sz="1800" dirty="0" err="1"/>
              <a:t>chúng</a:t>
            </a:r>
            <a:r>
              <a:rPr lang="en-US" sz="1800" dirty="0"/>
              <a:t> </a:t>
            </a:r>
            <a:r>
              <a:rPr lang="en-US" sz="1800" dirty="0" err="1"/>
              <a:t>nó</a:t>
            </a:r>
            <a:r>
              <a:rPr lang="en-US" sz="1800" dirty="0"/>
              <a:t> </a:t>
            </a:r>
            <a:r>
              <a:rPr lang="en-US" sz="1800" dirty="0" err="1"/>
              <a:t>thảy</a:t>
            </a:r>
            <a:r>
              <a:rPr lang="en-US" sz="1800" dirty="0"/>
              <a:t> </a:t>
            </a:r>
            <a:r>
              <a:rPr lang="en-US" sz="1800" dirty="0" err="1"/>
              <a:t>đều</a:t>
            </a:r>
            <a:r>
              <a:rPr lang="en-US" sz="1800" dirty="0"/>
              <a:t> </a:t>
            </a:r>
            <a:r>
              <a:rPr lang="en-US" sz="1800" dirty="0" err="1"/>
              <a:t>sẽ</a:t>
            </a:r>
            <a:r>
              <a:rPr lang="en-US" sz="1800" dirty="0"/>
              <a:t> </a:t>
            </a:r>
            <a:r>
              <a:rPr lang="en-US" sz="1800" dirty="0" err="1"/>
              <a:t>biết</a:t>
            </a:r>
            <a:r>
              <a:rPr lang="en-US" sz="1800" dirty="0"/>
              <a:t> ta, </a:t>
            </a:r>
            <a:r>
              <a:rPr lang="en-US" sz="1800" dirty="0" err="1"/>
              <a:t>kẻ</a:t>
            </a:r>
            <a:r>
              <a:rPr lang="en-US" sz="1800" dirty="0"/>
              <a:t> </a:t>
            </a:r>
            <a:r>
              <a:rPr lang="en-US" sz="1800" dirty="0" err="1"/>
              <a:t>nhỏ</a:t>
            </a:r>
            <a:r>
              <a:rPr lang="en-US" sz="1800" dirty="0"/>
              <a:t> </a:t>
            </a:r>
            <a:r>
              <a:rPr lang="en-US" sz="1800" dirty="0" err="1"/>
              <a:t>cũng</a:t>
            </a:r>
            <a:r>
              <a:rPr lang="en-US" sz="1800" dirty="0"/>
              <a:t> </a:t>
            </a:r>
            <a:r>
              <a:rPr lang="en-US" sz="1800" dirty="0" err="1"/>
              <a:t>như</a:t>
            </a:r>
            <a:r>
              <a:rPr lang="en-US" sz="1800" dirty="0"/>
              <a:t> </a:t>
            </a:r>
            <a:r>
              <a:rPr lang="en-US" sz="1800" dirty="0" err="1"/>
              <a:t>kẻ</a:t>
            </a:r>
            <a:r>
              <a:rPr lang="en-US" sz="1800" dirty="0"/>
              <a:t> </a:t>
            </a:r>
            <a:r>
              <a:rPr lang="en-US" sz="1800" dirty="0" err="1"/>
              <a:t>lớn</a:t>
            </a:r>
            <a:r>
              <a:rPr lang="en-US" sz="1800" dirty="0"/>
              <a:t>. </a:t>
            </a:r>
            <a:r>
              <a:rPr lang="en-US" sz="1800" dirty="0" err="1"/>
              <a:t>Đức</a:t>
            </a:r>
            <a:r>
              <a:rPr lang="en-US" sz="1800" dirty="0"/>
              <a:t> </a:t>
            </a:r>
            <a:r>
              <a:rPr lang="en-US" sz="1800" dirty="0" err="1"/>
              <a:t>Giê-hô-va</a:t>
            </a:r>
            <a:r>
              <a:rPr lang="en-US" sz="1800" dirty="0"/>
              <a:t> </a:t>
            </a:r>
            <a:r>
              <a:rPr lang="en-US" sz="1800" dirty="0" err="1"/>
              <a:t>phán</a:t>
            </a:r>
            <a:r>
              <a:rPr lang="en-US" sz="1800" dirty="0"/>
              <a:t>: Ta </a:t>
            </a:r>
            <a:r>
              <a:rPr lang="en-US" sz="1800" dirty="0" err="1"/>
              <a:t>sẽ</a:t>
            </a:r>
            <a:r>
              <a:rPr lang="en-US" sz="1800" dirty="0"/>
              <a:t> </a:t>
            </a:r>
            <a:r>
              <a:rPr lang="en-US" sz="1800" dirty="0" err="1"/>
              <a:t>tha</a:t>
            </a:r>
            <a:r>
              <a:rPr lang="en-US" sz="1800" dirty="0"/>
              <a:t> </a:t>
            </a:r>
            <a:r>
              <a:rPr lang="en-US" sz="1800" dirty="0" err="1"/>
              <a:t>sự</a:t>
            </a:r>
            <a:r>
              <a:rPr lang="en-US" sz="1800" dirty="0"/>
              <a:t> </a:t>
            </a:r>
            <a:r>
              <a:rPr lang="en-US" sz="1800" dirty="0" err="1"/>
              <a:t>gian</a:t>
            </a:r>
            <a:r>
              <a:rPr lang="en-US" sz="1800" dirty="0"/>
              <a:t> </a:t>
            </a:r>
            <a:r>
              <a:rPr lang="en-US" sz="1800" dirty="0" err="1"/>
              <a:t>ác</a:t>
            </a:r>
            <a:r>
              <a:rPr lang="en-US" sz="1800" dirty="0"/>
              <a:t> </a:t>
            </a:r>
            <a:r>
              <a:rPr lang="en-US" sz="1800" dirty="0" err="1"/>
              <a:t>chúng</a:t>
            </a:r>
            <a:r>
              <a:rPr lang="en-US" sz="1800" dirty="0"/>
              <a:t> </a:t>
            </a:r>
            <a:r>
              <a:rPr lang="en-US" sz="1800" dirty="0" err="1"/>
              <a:t>nó</a:t>
            </a:r>
            <a:r>
              <a:rPr lang="en-US" sz="1800" dirty="0"/>
              <a:t>, </a:t>
            </a:r>
            <a:r>
              <a:rPr lang="en-US" sz="1800" dirty="0" err="1"/>
              <a:t>và</a:t>
            </a:r>
            <a:r>
              <a:rPr lang="en-US" sz="1800" dirty="0"/>
              <a:t> </a:t>
            </a:r>
            <a:r>
              <a:rPr lang="en-US" sz="1800" dirty="0" err="1"/>
              <a:t>chẳng</a:t>
            </a:r>
            <a:r>
              <a:rPr lang="en-US" sz="1800" dirty="0"/>
              <a:t> </a:t>
            </a:r>
            <a:r>
              <a:rPr lang="en-US" sz="1800" dirty="0" err="1"/>
              <a:t>nhớ</a:t>
            </a:r>
            <a:r>
              <a:rPr lang="en-US" sz="1800" dirty="0"/>
              <a:t> </a:t>
            </a:r>
            <a:r>
              <a:rPr lang="en-US" sz="1800" dirty="0" err="1"/>
              <a:t>tội</a:t>
            </a:r>
            <a:r>
              <a:rPr lang="en-US" sz="1800" dirty="0"/>
              <a:t> </a:t>
            </a:r>
            <a:r>
              <a:rPr lang="en-US" sz="1800" dirty="0" err="1"/>
              <a:t>chúng</a:t>
            </a:r>
            <a:r>
              <a:rPr lang="en-US" sz="1800" dirty="0"/>
              <a:t> </a:t>
            </a:r>
            <a:r>
              <a:rPr lang="en-US" sz="1800" dirty="0" err="1"/>
              <a:t>nó</a:t>
            </a:r>
            <a:r>
              <a:rPr lang="en-US" sz="1800" dirty="0"/>
              <a:t> </a:t>
            </a:r>
            <a:r>
              <a:rPr lang="en-US" sz="1800" dirty="0" err="1"/>
              <a:t>nữa</a:t>
            </a:r>
            <a:r>
              <a:rPr lang="en-US" sz="1800" dirty="0" smtClean="0"/>
              <a:t>.</a:t>
            </a:r>
            <a:r>
              <a:rPr lang="ja-JP" altLang="en-US" sz="1800" b="1" dirty="0" smtClean="0"/>
              <a:t>”</a:t>
            </a:r>
            <a:endParaRPr lang="en-US" sz="1800"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Giê-rê-mi - Yirməyāhū trong Hebrew</a:t>
            </a:r>
          </a:p>
        </p:txBody>
      </p:sp>
      <p:sp>
        <p:nvSpPr>
          <p:cNvPr id="30723" name="Rectangle 17"/>
          <p:cNvSpPr>
            <a:spLocks noChangeArrowheads="1"/>
          </p:cNvSpPr>
          <p:nvPr/>
        </p:nvSpPr>
        <p:spPr bwMode="auto">
          <a:xfrm>
            <a:off x="403225" y="1857375"/>
            <a:ext cx="5197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pPr>
            <a:r>
              <a:rPr lang="en-US" sz="2000" b="1"/>
              <a:t>Xuất phát từ hai gốc từ ngữ 2 có nghĩa là</a:t>
            </a:r>
          </a:p>
          <a:p>
            <a:pPr>
              <a:lnSpc>
                <a:spcPct val="80000"/>
              </a:lnSpc>
            </a:pPr>
            <a:r>
              <a:rPr lang="ja-JP" altLang="en-US" sz="2000" b="1"/>
              <a:t>“</a:t>
            </a:r>
            <a:r>
              <a:rPr lang="en-US" sz="2000" b="1"/>
              <a:t>ném, phóng</a:t>
            </a:r>
            <a:r>
              <a:rPr lang="ja-JP" altLang="en-US" sz="2000" b="1"/>
              <a:t>”</a:t>
            </a:r>
            <a:r>
              <a:rPr lang="en-US" sz="2000" b="1"/>
              <a:t> hoặc </a:t>
            </a:r>
            <a:r>
              <a:rPr lang="ja-JP" altLang="en-US" sz="2000" b="1"/>
              <a:t>“</a:t>
            </a:r>
            <a:r>
              <a:rPr lang="en-US" sz="2000" b="1"/>
              <a:t>nới lỏng</a:t>
            </a:r>
            <a:r>
              <a:rPr lang="ja-JP" altLang="en-US" sz="2000" b="1"/>
              <a:t>”</a:t>
            </a:r>
            <a:r>
              <a:rPr lang="en-US" sz="2000" b="1"/>
              <a:t>: </a:t>
            </a:r>
          </a:p>
        </p:txBody>
      </p:sp>
      <p:sp>
        <p:nvSpPr>
          <p:cNvPr id="30724" name="Rectangle 18"/>
          <p:cNvSpPr>
            <a:spLocks noChangeArrowheads="1"/>
          </p:cNvSpPr>
          <p:nvPr/>
        </p:nvSpPr>
        <p:spPr bwMode="auto">
          <a:xfrm>
            <a:off x="395288" y="1773238"/>
            <a:ext cx="5357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000" b="1"/>
              <a:t>	</a:t>
            </a:r>
          </a:p>
          <a:p>
            <a:pPr>
              <a:lnSpc>
                <a:spcPct val="80000"/>
              </a:lnSpc>
            </a:pPr>
            <a:r>
              <a:rPr lang="en-US" sz="2000" b="1"/>
              <a:t>	</a:t>
            </a:r>
          </a:p>
          <a:p>
            <a:pPr>
              <a:lnSpc>
                <a:spcPct val="80000"/>
              </a:lnSpc>
            </a:pPr>
            <a:endParaRPr lang="en-US" sz="2000" b="1"/>
          </a:p>
        </p:txBody>
      </p:sp>
      <p:sp>
        <p:nvSpPr>
          <p:cNvPr id="30725" name="Rectangle 19"/>
          <p:cNvSpPr>
            <a:spLocks noChangeArrowheads="1"/>
          </p:cNvSpPr>
          <p:nvPr/>
        </p:nvSpPr>
        <p:spPr bwMode="auto">
          <a:xfrm>
            <a:off x="666750" y="3878263"/>
            <a:ext cx="634365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pPr>
            <a:r>
              <a:rPr lang="en-US" b="1">
                <a:cs typeface="Arial" charset="0"/>
              </a:rPr>
              <a:t>2.  </a:t>
            </a:r>
            <a:r>
              <a:rPr lang="ja-JP" altLang="en-US" b="1">
                <a:cs typeface="Arial" charset="0"/>
              </a:rPr>
              <a:t>“</a:t>
            </a:r>
            <a:r>
              <a:rPr lang="en-US" b="1">
                <a:cs typeface="Arial" charset="0"/>
              </a:rPr>
              <a:t>Yahweh ném ra</a:t>
            </a:r>
            <a:r>
              <a:rPr lang="ja-JP" altLang="en-US" b="1">
                <a:cs typeface="Arial" charset="0"/>
              </a:rPr>
              <a:t>”</a:t>
            </a:r>
            <a:r>
              <a:rPr lang="en-US" b="1">
                <a:cs typeface="Arial" charset="0"/>
              </a:rPr>
              <a:t> </a:t>
            </a:r>
          </a:p>
          <a:p>
            <a:pPr marL="342900" indent="-342900">
              <a:lnSpc>
                <a:spcPct val="150000"/>
              </a:lnSpc>
            </a:pPr>
            <a:r>
              <a:rPr lang="en-US" b="1">
                <a:cs typeface="Arial" charset="0"/>
              </a:rPr>
              <a:t>     có lẽ theo nghĩa </a:t>
            </a:r>
          </a:p>
          <a:p>
            <a:pPr marL="342900" indent="-342900">
              <a:lnSpc>
                <a:spcPct val="150000"/>
              </a:lnSpc>
            </a:pPr>
            <a:r>
              <a:rPr lang="en-US" b="1">
                <a:cs typeface="Arial" charset="0"/>
              </a:rPr>
              <a:t>     đặt một nền tảng.</a:t>
            </a:r>
          </a:p>
        </p:txBody>
      </p:sp>
      <p:pic>
        <p:nvPicPr>
          <p:cNvPr id="30726" name="Picture 2" descr="castnetth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1357313"/>
            <a:ext cx="242887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21"/>
          <p:cNvSpPr>
            <a:spLocks noChangeArrowheads="1"/>
          </p:cNvSpPr>
          <p:nvPr/>
        </p:nvSpPr>
        <p:spPr bwMode="auto">
          <a:xfrm>
            <a:off x="719138" y="2643188"/>
            <a:ext cx="42656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nSpc>
                <a:spcPct val="150000"/>
              </a:lnSpc>
              <a:buFontTx/>
              <a:buAutoNum type="arabicPeriod"/>
            </a:pPr>
            <a:r>
              <a:rPr lang="ja-JP" altLang="en-US" b="1"/>
              <a:t>“</a:t>
            </a:r>
            <a:r>
              <a:rPr lang="en-US" b="1"/>
              <a:t>Yahweh thành lập, </a:t>
            </a:r>
          </a:p>
          <a:p>
            <a:pPr marL="457200" indent="-457200">
              <a:lnSpc>
                <a:spcPct val="150000"/>
              </a:lnSpc>
            </a:pPr>
            <a:r>
              <a:rPr lang="en-US" b="1"/>
              <a:t>	chỉ định hoặc sai phái. </a:t>
            </a:r>
            <a:endParaRPr lang="en-US" sz="4000" b="1">
              <a:solidFill>
                <a:srgbClr val="0726B5"/>
              </a:solidFill>
            </a:endParaRPr>
          </a:p>
        </p:txBody>
      </p:sp>
      <p:pic>
        <p:nvPicPr>
          <p:cNvPr id="30728" name="Picture 5" descr="2115322-2-red-brick-wall-bare-tree-and-blue-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857625"/>
            <a:ext cx="351948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4"/>
          <p:cNvSpPr txBox="1">
            <a:spLocks noChangeArrowheads="1"/>
          </p:cNvSpPr>
          <p:nvPr/>
        </p:nvSpPr>
        <p:spPr bwMode="auto">
          <a:xfrm>
            <a:off x="8305800" y="147638"/>
            <a:ext cx="78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475</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Bản chất vô điều kiện</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Arial" charset="0"/>
              <a:buAutoNum type="alphaUcPeriod"/>
            </a:pPr>
            <a:r>
              <a:rPr lang="en-US" b="1"/>
              <a:t>Đời đời (Giê. 31:36, 40; 32:40; 50:5; Ês 61:2. 8-9; 24:5; Êxê. 37:26)</a:t>
            </a:r>
          </a:p>
          <a:p>
            <a:pPr eaLnBrk="1" hangingPunct="1">
              <a:spcBef>
                <a:spcPct val="50000"/>
              </a:spcBef>
              <a:buFont typeface="Arial" charset="0"/>
              <a:buAutoNum type="alphaUcPeriod"/>
            </a:pPr>
            <a:r>
              <a:rPr lang="en-US" b="1"/>
              <a:t>Sự mở rộng của Giao ước Áp-ra-ham, là giao ước vô điều kiện</a:t>
            </a:r>
          </a:p>
          <a:p>
            <a:pPr eaLnBrk="1" hangingPunct="1">
              <a:spcBef>
                <a:spcPct val="50000"/>
              </a:spcBef>
              <a:buFont typeface="Arial" charset="0"/>
              <a:buAutoNum type="alphaUcPeriod"/>
            </a:pPr>
            <a:r>
              <a:rPr lang="en-US" b="1"/>
              <a:t>Những lời công bố một phía </a:t>
            </a:r>
            <a:r>
              <a:rPr lang="ja-JP" altLang="en-US" b="1"/>
              <a:t>“</a:t>
            </a:r>
            <a:r>
              <a:rPr lang="en-US" b="1"/>
              <a:t>Ta sẽ</a:t>
            </a:r>
            <a:r>
              <a:rPr lang="ja-JP" altLang="en-US" b="1"/>
              <a:t>”</a:t>
            </a:r>
            <a:r>
              <a:rPr lang="en-US" b="1"/>
              <a:t> của Đức Chúa Trời</a:t>
            </a:r>
          </a:p>
        </p:txBody>
      </p:sp>
      <p:sp>
        <p:nvSpPr>
          <p:cNvPr id="108549"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b="1"/>
          </a:p>
          <a:p>
            <a:pPr eaLnBrk="1" hangingPunct="1"/>
            <a:r>
              <a:rPr lang="en-US" b="1"/>
              <a:t>477</a:t>
            </a:r>
          </a:p>
        </p:txBody>
      </p:sp>
      <p:sp>
        <p:nvSpPr>
          <p:cNvPr id="109571" name="Text Box 17"/>
          <p:cNvSpPr txBox="1">
            <a:spLocks noChangeArrowheads="1"/>
          </p:cNvSpPr>
          <p:nvPr/>
        </p:nvSpPr>
        <p:spPr bwMode="auto">
          <a:xfrm>
            <a:off x="228600" y="1428750"/>
            <a:ext cx="48006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238"/>
              </a:spcBef>
            </a:pPr>
            <a:r>
              <a:rPr lang="en-US" b="1">
                <a:solidFill>
                  <a:srgbClr val="660066"/>
                </a:solidFill>
              </a:rPr>
              <a:t>Được ứng nghiệm</a:t>
            </a:r>
          </a:p>
          <a:p>
            <a:pPr eaLnBrk="1" hangingPunct="1">
              <a:spcBef>
                <a:spcPts val="238"/>
              </a:spcBef>
              <a:buFontTx/>
              <a:buChar char="•"/>
            </a:pPr>
            <a:r>
              <a:rPr lang="en-US" b="1"/>
              <a:t>Sự cư trú của Đức Thánh Linh (Giê.  31:33 với Êxê. 36:27)</a:t>
            </a:r>
          </a:p>
          <a:p>
            <a:pPr eaLnBrk="1" hangingPunct="1">
              <a:spcBef>
                <a:spcPts val="238"/>
              </a:spcBef>
              <a:buFontTx/>
              <a:buChar char="•"/>
            </a:pPr>
            <a:r>
              <a:rPr lang="en-US" b="1"/>
              <a:t>Bản tính, lòng &amp; tâm trí mới</a:t>
            </a:r>
            <a:br>
              <a:rPr lang="en-US" b="1"/>
            </a:br>
            <a:r>
              <a:rPr lang="en-US" b="1"/>
              <a:t>(Giê. 31:33; Ês. 59:21)</a:t>
            </a:r>
          </a:p>
          <a:p>
            <a:pPr eaLnBrk="1" hangingPunct="1">
              <a:spcBef>
                <a:spcPts val="238"/>
              </a:spcBef>
              <a:buFontTx/>
              <a:buChar char="•"/>
            </a:pPr>
            <a:r>
              <a:rPr lang="en-US" b="1"/>
              <a:t>Tha thứ tội lỗi (Giê. 31:34b)</a:t>
            </a:r>
          </a:p>
        </p:txBody>
      </p:sp>
      <p:sp>
        <p:nvSpPr>
          <p:cNvPr id="109572" name="Text Box 18"/>
          <p:cNvSpPr txBox="1">
            <a:spLocks noChangeArrowheads="1"/>
          </p:cNvSpPr>
          <p:nvPr/>
        </p:nvSpPr>
        <p:spPr bwMode="auto">
          <a:xfrm>
            <a:off x="228600" y="4429125"/>
            <a:ext cx="46529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238"/>
              </a:spcBef>
            </a:pPr>
            <a:r>
              <a:rPr lang="en-US" b="1">
                <a:solidFill>
                  <a:srgbClr val="660066"/>
                </a:solidFill>
              </a:rPr>
              <a:t>Chưa được ứng nghiệm</a:t>
            </a:r>
          </a:p>
          <a:p>
            <a:pPr eaLnBrk="1" hangingPunct="1">
              <a:spcBef>
                <a:spcPts val="238"/>
              </a:spcBef>
              <a:buFontTx/>
              <a:buChar char="•"/>
            </a:pPr>
            <a:r>
              <a:rPr lang="en-US" b="1"/>
              <a:t>Mọi người sẽ biết ĐGHV</a:t>
            </a:r>
            <a:br>
              <a:rPr lang="en-US" b="1"/>
            </a:br>
            <a:r>
              <a:rPr lang="en-US" b="1"/>
              <a:t>(Giê 31:34a)</a:t>
            </a:r>
          </a:p>
          <a:p>
            <a:pPr eaLnBrk="1" hangingPunct="1">
              <a:spcBef>
                <a:spcPts val="238"/>
              </a:spcBef>
              <a:buFontTx/>
              <a:buChar char="•"/>
            </a:pPr>
            <a:r>
              <a:rPr lang="en-US" b="1"/>
              <a:t>Israel và Giu-đa sẽ tái hợp (Giê. 31:31)</a:t>
            </a:r>
          </a:p>
        </p:txBody>
      </p:sp>
      <p:sp>
        <p:nvSpPr>
          <p:cNvPr id="109573"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Các điều khoản</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990600" y="1981200"/>
            <a:ext cx="73152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0" b="1" dirty="0" err="1">
                <a:solidFill>
                  <a:schemeClr val="accent6">
                    <a:lumMod val="20000"/>
                    <a:lumOff val="80000"/>
                  </a:schemeClr>
                </a:solidFill>
                <a:effectLst>
                  <a:outerShdw blurRad="38100" dist="38100" dir="2700000" algn="tl">
                    <a:srgbClr val="000000"/>
                  </a:outerShdw>
                </a:effectLst>
                <a:latin typeface="Invitation" charset="0"/>
              </a:rPr>
              <a:t>Giê</a:t>
            </a:r>
            <a:r>
              <a:rPr lang="en-US" sz="5000" b="1" dirty="0">
                <a:solidFill>
                  <a:schemeClr val="accent6">
                    <a:lumMod val="20000"/>
                    <a:lumOff val="80000"/>
                  </a:schemeClr>
                </a:solidFill>
                <a:effectLst>
                  <a:outerShdw blurRad="38100" dist="38100" dir="2700000" algn="tl">
                    <a:srgbClr val="000000"/>
                  </a:outerShdw>
                </a:effectLst>
                <a:latin typeface="Invitation" charset="0"/>
              </a:rPr>
              <a:t>-</a:t>
            </a:r>
            <a:r>
              <a:rPr lang="en-US" sz="5000" b="1" dirty="0" err="1">
                <a:solidFill>
                  <a:schemeClr val="accent6">
                    <a:lumMod val="20000"/>
                    <a:lumOff val="80000"/>
                  </a:schemeClr>
                </a:solidFill>
                <a:effectLst>
                  <a:outerShdw blurRad="38100" dist="38100" dir="2700000" algn="tl">
                    <a:srgbClr val="000000"/>
                  </a:outerShdw>
                </a:effectLst>
                <a:latin typeface="Invitation" charset="0"/>
              </a:rPr>
              <a:t>rê</a:t>
            </a:r>
            <a:r>
              <a:rPr lang="en-US" sz="5000" b="1" dirty="0">
                <a:solidFill>
                  <a:schemeClr val="accent6">
                    <a:lumMod val="20000"/>
                    <a:lumOff val="80000"/>
                  </a:schemeClr>
                </a:solidFill>
                <a:effectLst>
                  <a:outerShdw blurRad="38100" dist="38100" dir="2700000" algn="tl">
                    <a:srgbClr val="000000"/>
                  </a:outerShdw>
                </a:effectLst>
                <a:latin typeface="Invitation" charset="0"/>
              </a:rPr>
              <a:t>-mi 31:31-34</a:t>
            </a:r>
          </a:p>
        </p:txBody>
      </p:sp>
      <p:sp>
        <p:nvSpPr>
          <p:cNvPr id="108548" name="Text Box 4"/>
          <p:cNvSpPr txBox="1">
            <a:spLocks noChangeArrowheads="1"/>
          </p:cNvSpPr>
          <p:nvPr/>
        </p:nvSpPr>
        <p:spPr bwMode="auto">
          <a:xfrm>
            <a:off x="1066800" y="3048000"/>
            <a:ext cx="7315200" cy="5334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sz="2900" b="1" i="1">
                <a:solidFill>
                  <a:srgbClr val="CCECFF"/>
                </a:solidFill>
                <a:effectLst>
                  <a:outerShdw blurRad="38100" dist="38100" dir="2700000" algn="tl">
                    <a:srgbClr val="000000"/>
                  </a:outerShdw>
                </a:effectLst>
              </a:rPr>
              <a:t>‘</a:t>
            </a:r>
            <a:r>
              <a:rPr lang="en-US" sz="2900" b="1" i="1">
                <a:solidFill>
                  <a:srgbClr val="CCECFF"/>
                </a:solidFill>
                <a:effectLst>
                  <a:outerShdw blurRad="38100" dist="38100" dir="2700000" algn="tl">
                    <a:srgbClr val="000000"/>
                  </a:outerShdw>
                </a:effectLst>
              </a:rPr>
              <a:t>giao ước đời đời</a:t>
            </a:r>
            <a:r>
              <a:rPr lang="ja-JP" altLang="en-US" sz="2900" b="1" i="1">
                <a:solidFill>
                  <a:srgbClr val="CCECFF"/>
                </a:solidFill>
                <a:effectLst>
                  <a:outerShdw blurRad="38100" dist="38100" dir="2700000" algn="tl">
                    <a:srgbClr val="000000"/>
                  </a:outerShdw>
                </a:effectLst>
              </a:rPr>
              <a:t>’</a:t>
            </a:r>
            <a:endParaRPr lang="en-US" sz="2900" b="1" i="1">
              <a:solidFill>
                <a:srgbClr val="CCECFF"/>
              </a:solidFill>
              <a:effectLst>
                <a:outerShdw blurRad="38100" dist="38100" dir="2700000" algn="tl">
                  <a:srgbClr val="000000"/>
                </a:outerShdw>
              </a:effectLst>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sz="3300" b="1" i="1">
                <a:solidFill>
                  <a:srgbClr val="CCECFF"/>
                </a:solidFill>
                <a:effectLst>
                  <a:outerShdw blurRad="38100" dist="38100" dir="2700000" algn="tl">
                    <a:srgbClr val="000000"/>
                  </a:outerShdw>
                </a:effectLst>
                <a:latin typeface="Times New Roman" charset="0"/>
              </a:rPr>
              <a:t>‘</a:t>
            </a:r>
            <a:r>
              <a:rPr lang="en-US" sz="2900" b="1" i="1">
                <a:solidFill>
                  <a:srgbClr val="CCECFF"/>
                </a:solidFill>
                <a:effectLst>
                  <a:outerShdw blurRad="38100" dist="38100" dir="2700000" algn="tl">
                    <a:srgbClr val="000000"/>
                  </a:outerShdw>
                </a:effectLst>
              </a:rPr>
              <a:t>lòng mới</a:t>
            </a:r>
            <a:r>
              <a:rPr lang="ja-JP" altLang="en-US" sz="3300" b="1" i="1">
                <a:solidFill>
                  <a:srgbClr val="CCECFF"/>
                </a:solidFill>
                <a:effectLst>
                  <a:outerShdw blurRad="38100" dist="38100" dir="2700000" algn="tl">
                    <a:srgbClr val="000000"/>
                  </a:outerShdw>
                </a:effectLst>
                <a:latin typeface="Times New Roman" charset="0"/>
              </a:rPr>
              <a:t>’</a:t>
            </a:r>
            <a:endParaRPr lang="en-US" sz="3300" b="1" i="1">
              <a:solidFill>
                <a:srgbClr val="CCECFF"/>
              </a:solidFill>
              <a:effectLst>
                <a:outerShdw blurRad="38100" dist="38100" dir="2700000" algn="tl">
                  <a:srgbClr val="000000"/>
                </a:outerShdw>
              </a:effectLst>
              <a:latin typeface="Times New Roman"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3300" b="1" i="1">
                <a:solidFill>
                  <a:srgbClr val="CCECFF"/>
                </a:solidFill>
                <a:effectLst>
                  <a:outerShdw blurRad="38100" dist="38100" dir="2700000" algn="tl">
                    <a:srgbClr val="000000"/>
                  </a:outerShdw>
                </a:effectLst>
                <a:latin typeface="Times New Roman" charset="0"/>
              </a:rPr>
              <a:t>‘</a:t>
            </a:r>
            <a:r>
              <a:rPr lang="en-US" sz="2900" b="1" i="1">
                <a:solidFill>
                  <a:srgbClr val="CCECFF"/>
                </a:solidFill>
                <a:effectLst>
                  <a:outerShdw blurRad="38100" dist="38100" dir="2700000" algn="tl">
                    <a:srgbClr val="000000"/>
                  </a:outerShdw>
                </a:effectLst>
              </a:rPr>
              <a:t>tâm linh mới</a:t>
            </a:r>
            <a:r>
              <a:rPr lang="ja-JP" altLang="en-US" sz="3300" b="1" i="1">
                <a:solidFill>
                  <a:srgbClr val="CCECFF"/>
                </a:solidFill>
                <a:effectLst>
                  <a:outerShdw blurRad="38100" dist="38100" dir="2700000" algn="tl">
                    <a:srgbClr val="000000"/>
                  </a:outerShdw>
                </a:effectLst>
                <a:latin typeface="Times New Roman" charset="0"/>
              </a:rPr>
              <a:t>’</a:t>
            </a:r>
            <a:endParaRPr lang="en-US" sz="3300" b="1" i="1">
              <a:solidFill>
                <a:srgbClr val="CCECFF"/>
              </a:solidFill>
              <a:effectLst>
                <a:outerShdw blurRad="38100" dist="38100" dir="2700000" algn="tl">
                  <a:srgbClr val="000000"/>
                </a:outerShdw>
              </a:effectLst>
              <a:latin typeface="Times New Roman"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3300" b="1" i="1">
                <a:solidFill>
                  <a:srgbClr val="CCECFF"/>
                </a:solidFill>
                <a:effectLst>
                  <a:outerShdw blurRad="38100" dist="38100" dir="2700000" algn="tl">
                    <a:srgbClr val="000000"/>
                  </a:outerShdw>
                </a:effectLst>
                <a:latin typeface="Times New Roman" charset="0"/>
              </a:rPr>
              <a:t>‘</a:t>
            </a:r>
            <a:r>
              <a:rPr lang="en-US" sz="2900" b="1" i="1">
                <a:solidFill>
                  <a:srgbClr val="CCECFF"/>
                </a:solidFill>
                <a:effectLst>
                  <a:outerShdw blurRad="38100" dist="38100" dir="2700000" algn="tl">
                    <a:srgbClr val="000000"/>
                  </a:outerShdw>
                </a:effectLst>
              </a:rPr>
              <a:t>một giao ước</a:t>
            </a:r>
            <a:r>
              <a:rPr lang="ja-JP" altLang="en-US" sz="3300" b="1" i="1">
                <a:solidFill>
                  <a:srgbClr val="CCECFF"/>
                </a:solidFill>
                <a:effectLst>
                  <a:outerShdw blurRad="38100" dist="38100" dir="2700000" algn="tl">
                    <a:srgbClr val="000000"/>
                  </a:outerShdw>
                </a:effectLst>
                <a:latin typeface="Times New Roman" charset="0"/>
              </a:rPr>
              <a:t>’</a:t>
            </a:r>
            <a:endParaRPr lang="en-US" sz="3300" b="1" i="1">
              <a:solidFill>
                <a:srgbClr val="CCECFF"/>
              </a:solidFill>
              <a:effectLst>
                <a:outerShdw blurRad="38100" dist="38100" dir="2700000" algn="tl">
                  <a:srgbClr val="000000"/>
                </a:outerShdw>
              </a:effectLst>
              <a:latin typeface="Times New Roman" charset="0"/>
            </a:endParaRPr>
          </a:p>
        </p:txBody>
      </p:sp>
      <p:sp>
        <p:nvSpPr>
          <p:cNvPr id="108552" name="Text Box 8"/>
          <p:cNvSpPr txBox="1">
            <a:spLocks noChangeArrowheads="1"/>
          </p:cNvSpPr>
          <p:nvPr/>
        </p:nvSpPr>
        <p:spPr bwMode="auto">
          <a:xfrm>
            <a:off x="3962400" y="4648200"/>
            <a:ext cx="4354513"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sz="3300" b="1" i="1">
                <a:solidFill>
                  <a:srgbClr val="CCECFF"/>
                </a:solidFill>
                <a:effectLst>
                  <a:outerShdw blurRad="38100" dist="38100" dir="2700000" algn="tl">
                    <a:srgbClr val="000000"/>
                  </a:outerShdw>
                </a:effectLst>
                <a:latin typeface="Times New Roman" charset="0"/>
              </a:rPr>
              <a:t>‘</a:t>
            </a:r>
            <a:r>
              <a:rPr lang="en-US" sz="2900" b="1" i="1">
                <a:solidFill>
                  <a:srgbClr val="CCECFF"/>
                </a:solidFill>
                <a:effectLst>
                  <a:outerShdw blurRad="38100" dist="38100" dir="2700000" algn="tl">
                    <a:srgbClr val="000000"/>
                  </a:outerShdw>
                </a:effectLst>
              </a:rPr>
              <a:t>giao ước bình an</a:t>
            </a:r>
            <a:r>
              <a:rPr lang="ja-JP" altLang="en-US" sz="3300" b="1" i="1">
                <a:solidFill>
                  <a:srgbClr val="CCECFF"/>
                </a:solidFill>
                <a:effectLst>
                  <a:outerShdw blurRad="38100" dist="38100" dir="2700000" algn="tl">
                    <a:srgbClr val="000000"/>
                  </a:outerShdw>
                </a:effectLst>
                <a:latin typeface="Times New Roman" charset="0"/>
              </a:rPr>
              <a:t>’</a:t>
            </a:r>
            <a:endParaRPr lang="en-US" sz="3300" b="1" i="1">
              <a:solidFill>
                <a:srgbClr val="CCECFF"/>
              </a:solidFill>
              <a:effectLst>
                <a:outerShdw blurRad="38100" dist="38100" dir="2700000" algn="tl">
                  <a:srgbClr val="000000"/>
                </a:outerShdw>
              </a:effectLst>
              <a:latin typeface="Times New Roman" charset="0"/>
            </a:endParaRPr>
          </a:p>
        </p:txBody>
      </p:sp>
      <p:sp>
        <p:nvSpPr>
          <p:cNvPr id="108553" name="Text Box 9"/>
          <p:cNvSpPr txBox="1">
            <a:spLocks noChangeArrowheads="1"/>
          </p:cNvSpPr>
          <p:nvPr/>
        </p:nvSpPr>
        <p:spPr bwMode="auto">
          <a:xfrm>
            <a:off x="1143000" y="5638800"/>
            <a:ext cx="73152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0" b="1">
                <a:solidFill>
                  <a:schemeClr val="accent6">
                    <a:lumMod val="20000"/>
                    <a:lumOff val="80000"/>
                  </a:schemeClr>
                </a:solidFill>
                <a:effectLst>
                  <a:outerShdw blurRad="38100" dist="38100" dir="2700000" algn="tl">
                    <a:srgbClr val="000000"/>
                  </a:outerShdw>
                </a:effectLst>
                <a:latin typeface="Invitation" charset="0"/>
              </a:rPr>
              <a:t>Lu-ca 22:20</a:t>
            </a:r>
          </a:p>
        </p:txBody>
      </p:sp>
      <p:sp>
        <p:nvSpPr>
          <p:cNvPr id="10" name="Title 9"/>
          <p:cNvSpPr>
            <a:spLocks noGrp="1"/>
          </p:cNvSpPr>
          <p:nvPr>
            <p:ph type="title" idx="4294967295"/>
          </p:nvPr>
        </p:nvSpPr>
        <p:spPr>
          <a:xfrm>
            <a:off x="228600" y="373063"/>
            <a:ext cx="7772400" cy="793750"/>
          </a:xfrm>
        </p:spPr>
        <p:txBody>
          <a:bodyPr>
            <a:spAutoFit/>
          </a:bodyPr>
          <a:lstStyle/>
          <a:p>
            <a:pPr>
              <a:spcBef>
                <a:spcPct val="50000"/>
              </a:spcBef>
            </a:pPr>
            <a:r>
              <a:rPr lang="en-US" sz="4600" b="1">
                <a:solidFill>
                  <a:srgbClr val="FFFF00"/>
                </a:solidFill>
                <a:latin typeface="Arial" charset="0"/>
                <a:ea typeface="ＭＳ Ｐゴシック" charset="0"/>
                <a:cs typeface="ＭＳ Ｐゴシック" charset="0"/>
              </a:rPr>
              <a:t>Làm thế nào để hòa hợp?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z="3200" b="1">
                <a:solidFill>
                  <a:schemeClr val="tx1"/>
                </a:solidFill>
                <a:latin typeface="Arial" charset="0"/>
                <a:ea typeface="ＭＳ Ｐゴシック" charset="0"/>
                <a:cs typeface="Arial" charset="0"/>
              </a:rPr>
              <a:t>Những quan điểm về thời gian ứng nghiệm</a:t>
            </a:r>
            <a:endParaRPr lang="en-US" sz="2800" b="1">
              <a:solidFill>
                <a:schemeClr val="tx1"/>
              </a:solidFill>
              <a:latin typeface="Arial" charset="0"/>
              <a:ea typeface="ＭＳ Ｐゴシック" charset="0"/>
              <a:cs typeface="Arial" charset="0"/>
            </a:endParaRPr>
          </a:p>
        </p:txBody>
      </p:sp>
      <p:sp>
        <p:nvSpPr>
          <p:cNvPr id="111619" name="Text Box 17"/>
          <p:cNvSpPr txBox="1">
            <a:spLocks noChangeArrowheads="1"/>
          </p:cNvSpPr>
          <p:nvPr/>
        </p:nvSpPr>
        <p:spPr bwMode="auto">
          <a:xfrm>
            <a:off x="228600" y="1447800"/>
            <a:ext cx="815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u="sng">
                <a:solidFill>
                  <a:srgbClr val="660066"/>
                </a:solidFill>
              </a:rPr>
              <a:t>1. Ứng nghiệm cục bộ trong thời đại hội thánh hiện tại</a:t>
            </a:r>
          </a:p>
        </p:txBody>
      </p:sp>
      <p:sp>
        <p:nvSpPr>
          <p:cNvPr id="111620" name="Text Box 17"/>
          <p:cNvSpPr txBox="1">
            <a:spLocks noChangeArrowheads="1"/>
          </p:cNvSpPr>
          <p:nvPr/>
        </p:nvSpPr>
        <p:spPr bwMode="auto">
          <a:xfrm>
            <a:off x="228600" y="4414838"/>
            <a:ext cx="844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u="sng">
                <a:solidFill>
                  <a:srgbClr val="660066"/>
                </a:solidFill>
              </a:rPr>
              <a:t>2. Ứng nghiệm hoàn toàn sau sự tái lâm của Đấng Christ </a:t>
            </a:r>
          </a:p>
        </p:txBody>
      </p:sp>
      <p:sp>
        <p:nvSpPr>
          <p:cNvPr id="111621" name="Text Box 17"/>
          <p:cNvSpPr txBox="1">
            <a:spLocks noChangeArrowheads="1"/>
          </p:cNvSpPr>
          <p:nvPr/>
        </p:nvSpPr>
        <p:spPr bwMode="auto">
          <a:xfrm>
            <a:off x="657225" y="1982788"/>
            <a:ext cx="79533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Georgia" charset="0"/>
              <a:buAutoNum type="alphaLcPeriod"/>
            </a:pPr>
            <a:r>
              <a:rPr lang="en-US" b="1"/>
              <a:t>Chỉ có một Giao ước Mới cho Israel (Darby)</a:t>
            </a:r>
          </a:p>
          <a:p>
            <a:pPr eaLnBrk="1" hangingPunct="1">
              <a:spcBef>
                <a:spcPct val="50000"/>
              </a:spcBef>
              <a:buFont typeface="Georgia" charset="0"/>
              <a:buAutoNum type="alphaLcPeriod"/>
            </a:pPr>
            <a:r>
              <a:rPr lang="en-US" b="1"/>
              <a:t>Hai Giao ước Mới: một cho Israel, một cho hội thánh (Chafer)</a:t>
            </a:r>
          </a:p>
          <a:p>
            <a:pPr eaLnBrk="1" hangingPunct="1">
              <a:spcBef>
                <a:spcPct val="50000"/>
              </a:spcBef>
              <a:buFont typeface="Georgia" charset="0"/>
              <a:buAutoNum type="alphaLcPeriod"/>
            </a:pPr>
            <a:r>
              <a:rPr lang="en-US" b="1"/>
              <a:t>Một Giao Ước mới với hai áp dụng : chủ yếu cho Israel, thứ yếu cho hội thánh</a:t>
            </a:r>
          </a:p>
        </p:txBody>
      </p:sp>
      <p:sp>
        <p:nvSpPr>
          <p:cNvPr id="111622" name="Text Box 17"/>
          <p:cNvSpPr txBox="1">
            <a:spLocks noChangeArrowheads="1"/>
          </p:cNvSpPr>
          <p:nvPr/>
        </p:nvSpPr>
        <p:spPr bwMode="auto">
          <a:xfrm>
            <a:off x="214313" y="4953000"/>
            <a:ext cx="76438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	Vô Thiên hi niên -  tìn rằng tất cả sự mở rộng của Giao ước Mới hiện đang được thực hiện trong hội thánh mà họ coi là </a:t>
            </a:r>
            <a:r>
              <a:rPr lang="ja-JP" altLang="en-US" b="1"/>
              <a:t>“</a:t>
            </a:r>
            <a:r>
              <a:rPr lang="en-US" b="1"/>
              <a:t>dân Israel mới</a:t>
            </a:r>
            <a:r>
              <a:rPr lang="ja-JP" altLang="en-US" b="1"/>
              <a:t>”</a:t>
            </a:r>
            <a:endParaRPr lang="en-US" b="1"/>
          </a:p>
        </p:txBody>
      </p:sp>
      <p:pic>
        <p:nvPicPr>
          <p:cNvPr id="1116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477</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600" b="1">
                <a:solidFill>
                  <a:schemeClr val="tx1"/>
                </a:solidFill>
                <a:latin typeface="Arial" charset="0"/>
                <a:ea typeface="ＭＳ Ｐゴシック" charset="0"/>
                <a:cs typeface="Arial" charset="0"/>
              </a:rPr>
              <a:t>Những quan điểm về Giao Ước Mới</a:t>
            </a:r>
            <a:endParaRPr lang="en-US" b="1">
              <a:solidFill>
                <a:schemeClr val="tx1"/>
              </a:solidFill>
              <a:latin typeface="Arial" charset="0"/>
              <a:ea typeface="ＭＳ Ｐゴシック" charset="0"/>
              <a:cs typeface="Arial" charset="0"/>
            </a:endParaRPr>
          </a:p>
        </p:txBody>
      </p:sp>
      <p:sp>
        <p:nvSpPr>
          <p:cNvPr id="112643"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490</a:t>
            </a:r>
          </a:p>
        </p:txBody>
      </p:sp>
      <p:graphicFrame>
        <p:nvGraphicFramePr>
          <p:cNvPr id="184371" name="Group 51"/>
          <p:cNvGraphicFramePr>
            <a:graphicFrameLocks noGrp="1"/>
          </p:cNvGraphicFramePr>
          <p:nvPr/>
        </p:nvGraphicFramePr>
        <p:xfrm>
          <a:off x="152400" y="1371600"/>
          <a:ext cx="8839200" cy="4992623"/>
        </p:xfrm>
        <a:graphic>
          <a:graphicData uri="http://schemas.openxmlformats.org/drawingml/2006/table">
            <a:tbl>
              <a:tblPr/>
              <a:tblGrid>
                <a:gridCol w="1377950"/>
                <a:gridCol w="2190750"/>
                <a:gridCol w="1296988"/>
                <a:gridCol w="3973512"/>
              </a:tblGrid>
              <a:tr h="4603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Quan điểm</a:t>
                      </a:r>
                      <a:r>
                        <a:rPr kumimoji="0" lang="en-US" sz="2400" b="1" i="0" u="none" strike="noStrike" cap="none" normalizeH="0" baseline="0">
                          <a:ln>
                            <a:noFill/>
                          </a:ln>
                          <a:solidFill>
                            <a:schemeClr val="bg1"/>
                          </a:solidFill>
                          <a:effectLst/>
                          <a:latin typeface="Arial" charset="0"/>
                          <a:ea typeface="ＭＳ Ｐゴシック"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Giải thích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Nhóm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Vấn đề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r>
              <a:tr h="1473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Lặp lại giao ước Môi-se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Không có Giao ước Mới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Phê bình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G.U.C/G.U.M sự khác biệt trong bản văn bị phớt lờ</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G.U.C=có điều kiện,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  G.U.M= vô điều kiện</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G.U.C=Tạm thời, G.U.M=vĩnh viễn</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G.U.C=bên ngoài, G.U.M=bên trong</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G.U.M =không khả thi, G.U.M=có khả thi</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G.U.M=bình an, thịnh vượng, thánh và Thánh Linh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Chỉ cho Hội thánh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Không có sự dự phần của Israel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vô / hậu thiên hi niên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Phớt lờ dữ liệu C.U - Israel =Hội thánh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G.U.M được giới thiệu không thể ứng nghiệm với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Hiện nay cần để biết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70 SC Giê-ru-sa-lem đối lại Giê. 31:40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Những quan điểm về Giao Ước Mới(2)</a:t>
            </a:r>
          </a:p>
        </p:txBody>
      </p:sp>
      <p:sp>
        <p:nvSpPr>
          <p:cNvPr id="113667"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490</a:t>
            </a:r>
          </a:p>
        </p:txBody>
      </p:sp>
      <p:graphicFrame>
        <p:nvGraphicFramePr>
          <p:cNvPr id="186416" name="Group 48"/>
          <p:cNvGraphicFramePr>
            <a:graphicFrameLocks noGrp="1"/>
          </p:cNvGraphicFramePr>
          <p:nvPr/>
        </p:nvGraphicFramePr>
        <p:xfrm>
          <a:off x="71438" y="981075"/>
          <a:ext cx="8964612" cy="5644896"/>
        </p:xfrm>
        <a:graphic>
          <a:graphicData uri="http://schemas.openxmlformats.org/drawingml/2006/table">
            <a:tbl>
              <a:tblPr/>
              <a:tblGrid>
                <a:gridCol w="1468437"/>
                <a:gridCol w="1700213"/>
                <a:gridCol w="1765300"/>
                <a:gridCol w="4030662"/>
              </a:tblGrid>
              <a:tr h="4318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Quan điểm</a:t>
                      </a:r>
                      <a:r>
                        <a:rPr kumimoji="0" lang="en-US" sz="2400" b="1" i="0" u="none" strike="noStrike" cap="none" normalizeH="0" baseline="0">
                          <a:ln>
                            <a:noFill/>
                          </a:ln>
                          <a:solidFill>
                            <a:schemeClr val="bg1"/>
                          </a:solidFill>
                          <a:effectLst/>
                          <a:latin typeface="Arial" charset="0"/>
                          <a:ea typeface="ＭＳ Ｐゴシック"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Giải thích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Nhóm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Vấn đề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r>
              <a:tr h="1168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Chỉ Israel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Không có HT dự phần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Thuyết thời kỳ</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cổ điển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Phớt lờ dữ liệu T.U</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Những lời cuối cùng của Đấng Christ tại tiệc thánh</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Những lời phát biểu của Phao-lô trong Rô-ma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áp dụng của Hê-bơ-rơ về HT </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Bỏ qua công việc hiện tại của ĐTL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Hai giao ước mới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GUM cho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GUM cho 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Thuyết thời kỳ đầu tk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Cùng một thuật ngữ trong C.U. &amp; T.U GUM</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Israel/HT phân biệt rất rõ ràng</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tha thứ căn bản là giống nhau</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Nếu có 2 GUM, không có GUV cho HT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HT không sở hữu những lời hứa của Israel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HT dự phần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Chủ yếu dành cho Israel, thứ yếu dành cho 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Thuyết thời kỳ hiện tại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None/>
                        <a:tabLst/>
                      </a:pPr>
                      <a:r>
                        <a:rPr kumimoji="0" lang="en-US" sz="1400" b="1" i="0" u="sng" strike="noStrike" cap="none" normalizeH="0" baseline="0">
                          <a:ln>
                            <a:noFill/>
                          </a:ln>
                          <a:solidFill>
                            <a:schemeClr val="tx1"/>
                          </a:solidFill>
                          <a:effectLst/>
                          <a:latin typeface="Arial" charset="0"/>
                          <a:ea typeface="ＭＳ Ｐゴシック" charset="0"/>
                          <a:cs typeface="Arial" charset="0"/>
                        </a:rPr>
                        <a:t>Ủng hộ</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Chủ yếu hoàn thành trong tương lai – Rô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Xử dụng cả dữ liệu C.U và T. U</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Sự tha thứ/ Thánh Linh =phước lành hiện tại</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GUM có luật pháp mới</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charset="0"/>
                        <a:buChar char=""/>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Bác bỏ những quan điểm trên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051"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052"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053"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FFFFFF"/>
              </a:solidFill>
              <a:latin typeface="Times New Roman" charset="0"/>
              <a:cs typeface="+mn-cs"/>
            </a:endParaRPr>
          </a:p>
        </p:txBody>
      </p:sp>
      <p:sp>
        <p:nvSpPr>
          <p:cNvPr id="2054"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endParaRPr lang="en-US">
              <a:solidFill>
                <a:srgbClr val="FFFFFF"/>
              </a:solidFill>
              <a:latin typeface="Times New Roman" charset="0"/>
              <a:cs typeface="+mn-cs"/>
            </a:endParaRPr>
          </a:p>
        </p:txBody>
      </p:sp>
      <p:sp>
        <p:nvSpPr>
          <p:cNvPr id="885766" name="Rectangle 6"/>
          <p:cNvSpPr>
            <a:spLocks noChangeArrowheads="1"/>
          </p:cNvSpPr>
          <p:nvPr/>
        </p:nvSpPr>
        <p:spPr bwMode="auto">
          <a:xfrm>
            <a:off x="1127125" y="1800225"/>
            <a:ext cx="1616075" cy="305212"/>
          </a:xfrm>
          <a:prstGeom prst="rect">
            <a:avLst/>
          </a:prstGeom>
          <a:noFill/>
          <a:ln w="12700">
            <a:noFill/>
            <a:miter lim="800000"/>
            <a:headEnd/>
            <a:tailEnd/>
          </a:ln>
          <a:effectLst/>
        </p:spPr>
        <p:txBody>
          <a:bodyPr lIns="90488" tIns="44450" rIns="90488" bIns="44450">
            <a:spAutoFit/>
          </a:bodyPr>
          <a:lstStyle/>
          <a:p>
            <a:pPr eaLnBrk="0" hangingPunct="0"/>
            <a:r>
              <a:rPr lang="en-US" sz="1400">
                <a:solidFill>
                  <a:srgbClr val="FFFFFF"/>
                </a:solidFill>
                <a:effectLst>
                  <a:outerShdw blurRad="38100" dist="38100" dir="2700000" algn="tl">
                    <a:srgbClr val="000000"/>
                  </a:outerShdw>
                </a:effectLst>
              </a:rPr>
              <a:t>Giao ước Nô-ê</a:t>
            </a:r>
          </a:p>
        </p:txBody>
      </p:sp>
      <p:sp>
        <p:nvSpPr>
          <p:cNvPr id="885767" name="Rectangle 7"/>
          <p:cNvSpPr>
            <a:spLocks noChangeArrowheads="1"/>
          </p:cNvSpPr>
          <p:nvPr/>
        </p:nvSpPr>
        <p:spPr bwMode="auto">
          <a:xfrm>
            <a:off x="0" y="987425"/>
            <a:ext cx="736600" cy="582211"/>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A-đam cai trị với ĐCT</a:t>
            </a:r>
            <a:r>
              <a:rPr lang="en-US" sz="800" b="1">
                <a:solidFill>
                  <a:srgbClr val="FFFFFF"/>
                </a:solidFill>
                <a:effectLst>
                  <a:outerShdw blurRad="38100" dist="38100" dir="2700000" algn="tl">
                    <a:srgbClr val="000000"/>
                  </a:outerShdw>
                </a:effectLst>
                <a:latin typeface="Times New Roman" charset="0"/>
              </a:rPr>
              <a:t> (Sáng 1:26, 28; 2:19)</a:t>
            </a:r>
            <a:r>
              <a:rPr lang="en-US" sz="900" b="1">
                <a:solidFill>
                  <a:srgbClr val="FFFFFF"/>
                </a:solidFill>
                <a:effectLst>
                  <a:outerShdw blurRad="38100" dist="38100" dir="2700000" algn="tl">
                    <a:srgbClr val="000000"/>
                  </a:outerShdw>
                </a:effectLst>
                <a:latin typeface="Times New Roman" charset="0"/>
              </a:rPr>
              <a:t> </a:t>
            </a:r>
          </a:p>
        </p:txBody>
      </p:sp>
      <p:sp>
        <p:nvSpPr>
          <p:cNvPr id="885768" name="Rectangle 8"/>
          <p:cNvSpPr>
            <a:spLocks noChangeArrowheads="1"/>
          </p:cNvSpPr>
          <p:nvPr/>
        </p:nvSpPr>
        <p:spPr bwMode="auto">
          <a:xfrm>
            <a:off x="603250" y="987425"/>
            <a:ext cx="927100" cy="546100"/>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Sa-tan cai trị như là chúa của đời này</a:t>
            </a:r>
            <a:r>
              <a:rPr lang="en-US" sz="800" b="1">
                <a:solidFill>
                  <a:srgbClr val="FFFFFF"/>
                </a:solidFill>
                <a:effectLst>
                  <a:outerShdw blurRad="38100" dist="38100" dir="2700000" algn="tl">
                    <a:srgbClr val="000000"/>
                  </a:outerShdw>
                </a:effectLst>
                <a:latin typeface="Times New Roman" charset="0"/>
              </a:rPr>
              <a:t> (Sáng 3:15; </a:t>
            </a:r>
          </a:p>
          <a:p>
            <a:pPr algn="ctr" eaLnBrk="0" hangingPunct="0"/>
            <a:r>
              <a:rPr lang="en-US" sz="800" b="1">
                <a:solidFill>
                  <a:srgbClr val="FFFFFF"/>
                </a:solidFill>
                <a:effectLst>
                  <a:outerShdw blurRad="38100" dist="38100" dir="2700000" algn="tl">
                    <a:srgbClr val="000000"/>
                  </a:outerShdw>
                </a:effectLst>
                <a:latin typeface="Times New Roman" charset="0"/>
              </a:rPr>
              <a:t>2 Cor. 4:4)</a:t>
            </a:r>
          </a:p>
        </p:txBody>
      </p:sp>
      <p:sp>
        <p:nvSpPr>
          <p:cNvPr id="2058" name="Rectangle 9"/>
          <p:cNvSpPr>
            <a:spLocks noChangeArrowheads="1"/>
          </p:cNvSpPr>
          <p:nvPr/>
        </p:nvSpPr>
        <p:spPr bwMode="auto">
          <a:xfrm rot="16200000" flipH="1">
            <a:off x="49322" y="3767904"/>
            <a:ext cx="243977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800" b="1">
                <a:solidFill>
                  <a:srgbClr val="FFFFFF"/>
                </a:solidFill>
              </a:rPr>
              <a:t>Giao ước Áp-ra-ham</a:t>
            </a:r>
          </a:p>
        </p:txBody>
      </p:sp>
      <p:sp>
        <p:nvSpPr>
          <p:cNvPr id="2059"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latin typeface="Times New Roman" charset="0"/>
              <a:cs typeface="+mn-cs"/>
            </a:endParaRPr>
          </a:p>
        </p:txBody>
      </p:sp>
      <p:sp>
        <p:nvSpPr>
          <p:cNvPr id="2060"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FFFFFF"/>
              </a:solidFill>
              <a:latin typeface="Times New Roman" charset="0"/>
              <a:cs typeface="+mn-cs"/>
            </a:endParaRPr>
          </a:p>
        </p:txBody>
      </p:sp>
      <p:sp>
        <p:nvSpPr>
          <p:cNvPr id="2061" name="Rectangle 12"/>
          <p:cNvSpPr>
            <a:spLocks noChangeArrowheads="1"/>
          </p:cNvSpPr>
          <p:nvPr/>
        </p:nvSpPr>
        <p:spPr bwMode="auto">
          <a:xfrm>
            <a:off x="1847850" y="569595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FFFFFF"/>
              </a:solidFill>
              <a:latin typeface="Times New Roman" charset="0"/>
              <a:cs typeface="+mn-cs"/>
            </a:endParaRPr>
          </a:p>
        </p:txBody>
      </p:sp>
      <p:sp>
        <p:nvSpPr>
          <p:cNvPr id="885773" name="Rectangle 13"/>
          <p:cNvSpPr>
            <a:spLocks noChangeArrowheads="1"/>
          </p:cNvSpPr>
          <p:nvPr/>
        </p:nvSpPr>
        <p:spPr bwMode="auto">
          <a:xfrm>
            <a:off x="2003425" y="2282825"/>
            <a:ext cx="1707838" cy="305212"/>
          </a:xfrm>
          <a:prstGeom prst="rect">
            <a:avLst/>
          </a:prstGeom>
          <a:noFill/>
          <a:ln w="12700">
            <a:noFill/>
            <a:miter lim="800000"/>
            <a:headEnd/>
            <a:tailEnd/>
          </a:ln>
          <a:effectLst/>
        </p:spPr>
        <p:txBody>
          <a:bodyPr wrap="none" lIns="90488" tIns="44450" rIns="90488" bIns="44450">
            <a:spAutoFit/>
          </a:bodyPr>
          <a:lstStyle/>
          <a:p>
            <a:pPr eaLnBrk="0" hangingPunct="0"/>
            <a:r>
              <a:rPr lang="en-US" sz="1400">
                <a:solidFill>
                  <a:srgbClr val="FFFFFF"/>
                </a:solidFill>
                <a:effectLst>
                  <a:outerShdw blurRad="38100" dist="38100" dir="2700000" algn="tl">
                    <a:srgbClr val="000000"/>
                  </a:outerShdw>
                </a:effectLst>
              </a:rPr>
              <a:t>Giao ước Pa-lét-tin</a:t>
            </a:r>
          </a:p>
        </p:txBody>
      </p:sp>
      <p:sp>
        <p:nvSpPr>
          <p:cNvPr id="2063"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endParaRPr lang="en-US">
              <a:solidFill>
                <a:srgbClr val="FFFFFF"/>
              </a:solidFill>
              <a:latin typeface="Times New Roman" charset="0"/>
              <a:cs typeface="+mn-cs"/>
            </a:endParaRPr>
          </a:p>
        </p:txBody>
      </p:sp>
      <p:sp>
        <p:nvSpPr>
          <p:cNvPr id="885775" name="Rectangle 15"/>
          <p:cNvSpPr>
            <a:spLocks noChangeArrowheads="1"/>
          </p:cNvSpPr>
          <p:nvPr/>
        </p:nvSpPr>
        <p:spPr bwMode="auto">
          <a:xfrm>
            <a:off x="2606675" y="3475038"/>
            <a:ext cx="1468251" cy="305212"/>
          </a:xfrm>
          <a:prstGeom prst="rect">
            <a:avLst/>
          </a:prstGeom>
          <a:noFill/>
          <a:ln w="12700">
            <a:noFill/>
            <a:miter lim="800000"/>
            <a:headEnd/>
            <a:tailEnd/>
          </a:ln>
          <a:effectLst/>
        </p:spPr>
        <p:txBody>
          <a:bodyPr wrap="none" lIns="90488" tIns="44450" rIns="90488" bIns="44450">
            <a:spAutoFit/>
          </a:bodyPr>
          <a:lstStyle/>
          <a:p>
            <a:pPr eaLnBrk="0" hangingPunct="0"/>
            <a:r>
              <a:rPr lang="en-US" sz="1400">
                <a:solidFill>
                  <a:srgbClr val="FFFFFF"/>
                </a:solidFill>
                <a:effectLst>
                  <a:outerShdw blurRad="38100" dist="38100" dir="2700000" algn="tl">
                    <a:srgbClr val="000000"/>
                  </a:outerShdw>
                </a:effectLst>
              </a:rPr>
              <a:t>Giao ước Đa-vít</a:t>
            </a:r>
          </a:p>
        </p:txBody>
      </p:sp>
      <p:sp>
        <p:nvSpPr>
          <p:cNvPr id="885776" name="Rectangle 16"/>
          <p:cNvSpPr>
            <a:spLocks noChangeArrowheads="1"/>
          </p:cNvSpPr>
          <p:nvPr/>
        </p:nvSpPr>
        <p:spPr bwMode="auto">
          <a:xfrm>
            <a:off x="3108325" y="4670425"/>
            <a:ext cx="1296605" cy="305212"/>
          </a:xfrm>
          <a:prstGeom prst="rect">
            <a:avLst/>
          </a:prstGeom>
          <a:noFill/>
          <a:ln w="12700">
            <a:noFill/>
            <a:miter lim="800000"/>
            <a:headEnd/>
            <a:tailEnd/>
          </a:ln>
          <a:effectLst/>
        </p:spPr>
        <p:txBody>
          <a:bodyPr wrap="none" lIns="90488" tIns="44450" rIns="90488" bIns="44450">
            <a:spAutoFit/>
          </a:bodyPr>
          <a:lstStyle/>
          <a:p>
            <a:pPr eaLnBrk="0" hangingPunct="0"/>
            <a:r>
              <a:rPr lang="en-US" sz="1400">
                <a:solidFill>
                  <a:srgbClr val="FFFFFF"/>
                </a:solidFill>
                <a:effectLst>
                  <a:outerShdw blurRad="38100" dist="38100" dir="2700000" algn="tl">
                    <a:srgbClr val="000000"/>
                  </a:outerShdw>
                </a:effectLst>
              </a:rPr>
              <a:t>Giao ước Mới</a:t>
            </a:r>
          </a:p>
        </p:txBody>
      </p:sp>
      <p:sp>
        <p:nvSpPr>
          <p:cNvPr id="2066" name="Rectangle 17"/>
          <p:cNvSpPr>
            <a:spLocks noChangeArrowheads="1"/>
          </p:cNvSpPr>
          <p:nvPr/>
        </p:nvSpPr>
        <p:spPr bwMode="auto">
          <a:xfrm>
            <a:off x="1927225" y="5778500"/>
            <a:ext cx="152812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400">
                <a:solidFill>
                  <a:srgbClr val="FFFFFF"/>
                </a:solidFill>
              </a:rPr>
              <a:t>Giao ước Môi-se</a:t>
            </a:r>
          </a:p>
        </p:txBody>
      </p:sp>
      <p:grpSp>
        <p:nvGrpSpPr>
          <p:cNvPr id="2067" name="Group 18"/>
          <p:cNvGrpSpPr>
            <a:grpSpLocks/>
          </p:cNvGrpSpPr>
          <p:nvPr/>
        </p:nvGrpSpPr>
        <p:grpSpPr bwMode="auto">
          <a:xfrm>
            <a:off x="5689600" y="1376363"/>
            <a:ext cx="165100" cy="279400"/>
            <a:chOff x="3584" y="867"/>
            <a:chExt cx="104" cy="176"/>
          </a:xfrm>
        </p:grpSpPr>
        <p:sp>
          <p:nvSpPr>
            <p:cNvPr id="215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5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grpSp>
      <p:sp>
        <p:nvSpPr>
          <p:cNvPr id="885781" name="Rectangle 21"/>
          <p:cNvSpPr>
            <a:spLocks noChangeArrowheads="1"/>
          </p:cNvSpPr>
          <p:nvPr/>
        </p:nvSpPr>
        <p:spPr bwMode="auto">
          <a:xfrm>
            <a:off x="1417638" y="1022350"/>
            <a:ext cx="1965325" cy="546100"/>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ĐCT lập giao ước với Áp-ra-ham để tái lập sự cai trị của con người qua  Israel như là </a:t>
            </a:r>
            <a:r>
              <a:rPr lang="ja-JP" altLang="en-US" sz="700" b="1">
                <a:solidFill>
                  <a:srgbClr val="FFFFFF"/>
                </a:solidFill>
                <a:effectLst>
                  <a:outerShdw blurRad="38100" dist="38100" dir="2700000" algn="tl">
                    <a:srgbClr val="000000"/>
                  </a:outerShdw>
                </a:effectLst>
              </a:rPr>
              <a:t>“</a:t>
            </a:r>
            <a:r>
              <a:rPr lang="en-US" sz="700" b="1">
                <a:solidFill>
                  <a:srgbClr val="FFFFFF"/>
                </a:solidFill>
                <a:effectLst>
                  <a:outerShdw blurRad="38100" dist="38100" dir="2700000" algn="tl">
                    <a:srgbClr val="000000"/>
                  </a:outerShdw>
                </a:effectLst>
              </a:rPr>
              <a:t>nước thầy tế lễ"</a:t>
            </a:r>
            <a:r>
              <a:rPr lang="en-US" sz="800" b="1">
                <a:solidFill>
                  <a:srgbClr val="FFFFFF"/>
                </a:solidFill>
                <a:effectLst>
                  <a:outerShdw blurRad="38100" dist="38100" dir="2700000" algn="tl">
                    <a:srgbClr val="000000"/>
                  </a:outerShdw>
                </a:effectLst>
                <a:latin typeface="Times New Roman" charset="0"/>
              </a:rPr>
              <a:t> (Sáng 12:1-3; Xuất 19:6)</a:t>
            </a:r>
          </a:p>
        </p:txBody>
      </p:sp>
      <p:sp>
        <p:nvSpPr>
          <p:cNvPr id="885782" name="Rectangle 22"/>
          <p:cNvSpPr>
            <a:spLocks noChangeArrowheads="1"/>
          </p:cNvSpPr>
          <p:nvPr/>
        </p:nvSpPr>
        <p:spPr bwMode="auto">
          <a:xfrm>
            <a:off x="0" y="777875"/>
            <a:ext cx="2242276" cy="274434"/>
          </a:xfrm>
          <a:prstGeom prst="rect">
            <a:avLst/>
          </a:prstGeom>
          <a:noFill/>
          <a:ln w="12700">
            <a:noFill/>
            <a:miter lim="800000"/>
            <a:headEnd/>
            <a:tailEnd/>
          </a:ln>
          <a:effectLst/>
        </p:spPr>
        <p:txBody>
          <a:bodyPr wrap="none" lIns="90488" tIns="44450" rIns="90488" bIns="44450">
            <a:spAutoFit/>
          </a:bodyPr>
          <a:lstStyle/>
          <a:p>
            <a:pPr eaLnBrk="0" hangingPunct="0"/>
            <a:r>
              <a:rPr lang="en-US" sz="1200" b="1">
                <a:solidFill>
                  <a:srgbClr val="FFFFFF"/>
                </a:solidFill>
                <a:effectLst>
                  <a:outerShdw blurRad="38100" dist="38100" dir="2700000" algn="tl">
                    <a:srgbClr val="000000"/>
                  </a:outerShdw>
                </a:effectLst>
              </a:rPr>
              <a:t>Sự dạy dỗ về Vương quốc...</a:t>
            </a:r>
          </a:p>
        </p:txBody>
      </p:sp>
      <p:sp>
        <p:nvSpPr>
          <p:cNvPr id="2070"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071" name="Freeform 24"/>
          <p:cNvSpPr>
            <a:spLocks/>
          </p:cNvSpPr>
          <p:nvPr/>
        </p:nvSpPr>
        <p:spPr bwMode="auto">
          <a:xfrm>
            <a:off x="603250" y="1489075"/>
            <a:ext cx="122238" cy="179388"/>
          </a:xfrm>
          <a:custGeom>
            <a:avLst/>
            <a:gdLst>
              <a:gd name="T0" fmla="*/ 38 w 77"/>
              <a:gd name="T1" fmla="*/ 37 h 113"/>
              <a:gd name="T2" fmla="*/ 0 w 77"/>
              <a:gd name="T3" fmla="*/ 0 h 113"/>
              <a:gd name="T4" fmla="*/ 38 w 77"/>
              <a:gd name="T5" fmla="*/ 112 h 113"/>
              <a:gd name="T6" fmla="*/ 76 w 77"/>
              <a:gd name="T7" fmla="*/ 0 h 113"/>
              <a:gd name="T8" fmla="*/ 38 w 77"/>
              <a:gd name="T9" fmla="*/ 3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cmpd="sng">
            <a:solidFill>
              <a:schemeClr val="accent1"/>
            </a:solidFill>
            <a:prstDash val="solid"/>
            <a:round/>
            <a:headEnd type="none" w="med" len="med"/>
            <a:tailEnd type="none" w="med" len="med"/>
          </a:ln>
        </p:spPr>
        <p:txBody>
          <a:bodyPr/>
          <a:lstStyle/>
          <a:p>
            <a:endParaRPr lang="en-US">
              <a:solidFill>
                <a:srgbClr val="FFFFFF"/>
              </a:solidFill>
              <a:latin typeface="Times New Roman" charset="0"/>
              <a:cs typeface="+mn-cs"/>
            </a:endParaRPr>
          </a:p>
        </p:txBody>
      </p:sp>
      <p:sp>
        <p:nvSpPr>
          <p:cNvPr id="885785" name="Rectangle 25"/>
          <p:cNvSpPr>
            <a:spLocks noChangeArrowheads="1"/>
          </p:cNvSpPr>
          <p:nvPr/>
        </p:nvSpPr>
        <p:spPr bwMode="auto">
          <a:xfrm>
            <a:off x="190500" y="1654175"/>
            <a:ext cx="881063" cy="439738"/>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Sự sa ngã của loài người</a:t>
            </a:r>
            <a:r>
              <a:rPr lang="en-US" sz="800" b="1">
                <a:solidFill>
                  <a:srgbClr val="FFFFFF"/>
                </a:solidFill>
                <a:effectLst>
                  <a:outerShdw blurRad="38100" dist="38100" dir="2700000" algn="tl">
                    <a:srgbClr val="000000"/>
                  </a:outerShdw>
                </a:effectLst>
                <a:latin typeface="Times New Roman" charset="0"/>
              </a:rPr>
              <a:t> (Sáng 3)</a:t>
            </a:r>
          </a:p>
        </p:txBody>
      </p:sp>
      <p:sp>
        <p:nvSpPr>
          <p:cNvPr id="885786" name="Rectangle 26"/>
          <p:cNvSpPr>
            <a:spLocks noChangeArrowheads="1"/>
          </p:cNvSpPr>
          <p:nvPr/>
        </p:nvSpPr>
        <p:spPr bwMode="auto">
          <a:xfrm>
            <a:off x="3246438" y="987425"/>
            <a:ext cx="1554162" cy="736099"/>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Sự thất bại của Israel với tư cách là nước thầy tế lễ trong việc làm chứng cho các dân tộc nên bị đoán phạt qua cuộc lưu đày dưới sự cai trị của dân ngoại</a:t>
            </a:r>
          </a:p>
        </p:txBody>
      </p:sp>
      <p:sp>
        <p:nvSpPr>
          <p:cNvPr id="2074" name="Rectangle 27"/>
          <p:cNvSpPr>
            <a:spLocks noChangeArrowheads="1"/>
          </p:cNvSpPr>
          <p:nvPr/>
        </p:nvSpPr>
        <p:spPr bwMode="auto">
          <a:xfrm>
            <a:off x="3184525" y="4891088"/>
            <a:ext cx="1738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800" b="1">
                <a:solidFill>
                  <a:srgbClr val="FFFFFF"/>
                </a:solidFill>
              </a:rPr>
              <a:t>Giê 31:31-34 lời hứa:</a:t>
            </a:r>
          </a:p>
          <a:p>
            <a:pPr eaLnBrk="0" hangingPunct="0">
              <a:buSzPct val="100000"/>
              <a:buFontTx/>
              <a:buChar char="•"/>
            </a:pPr>
            <a:r>
              <a:rPr lang="en-US" sz="800" b="1">
                <a:solidFill>
                  <a:srgbClr val="FFFFFF"/>
                </a:solidFill>
              </a:rPr>
              <a:t>Sự tha thứ</a:t>
            </a:r>
          </a:p>
          <a:p>
            <a:pPr eaLnBrk="0" hangingPunct="0">
              <a:buSzPct val="100000"/>
              <a:buFontTx/>
              <a:buChar char="•"/>
            </a:pPr>
            <a:r>
              <a:rPr lang="en-US" sz="800" b="1">
                <a:solidFill>
                  <a:srgbClr val="FFFFFF"/>
                </a:solidFill>
              </a:rPr>
              <a:t>Đức Thánh Linh cư trú</a:t>
            </a:r>
          </a:p>
          <a:p>
            <a:pPr eaLnBrk="0" hangingPunct="0">
              <a:buSzPct val="100000"/>
              <a:buFontTx/>
              <a:buChar char="•"/>
            </a:pPr>
            <a:r>
              <a:rPr lang="en-US" sz="800" b="1">
                <a:solidFill>
                  <a:srgbClr val="FFFFFF"/>
                </a:solidFill>
              </a:rPr>
              <a:t>Tấm lòng, bản tánh, tâm trí mới</a:t>
            </a:r>
          </a:p>
          <a:p>
            <a:pPr eaLnBrk="0" hangingPunct="0">
              <a:buSzPct val="100000"/>
              <a:buFontTx/>
              <a:buChar char="•"/>
            </a:pPr>
            <a:r>
              <a:rPr lang="en-US" sz="800" b="1">
                <a:solidFill>
                  <a:srgbClr val="FFFFFF"/>
                </a:solidFill>
              </a:rPr>
              <a:t>Tái hiệp Israel và Giu-đa</a:t>
            </a:r>
          </a:p>
          <a:p>
            <a:pPr eaLnBrk="0" hangingPunct="0">
              <a:buSzPct val="100000"/>
              <a:buFontTx/>
              <a:buChar char="•"/>
            </a:pPr>
            <a:r>
              <a:rPr lang="en-US" sz="800" b="1">
                <a:solidFill>
                  <a:srgbClr val="FFFFFF"/>
                </a:solidFill>
              </a:rPr>
              <a:t>Không cần truyền giáo</a:t>
            </a:r>
          </a:p>
        </p:txBody>
      </p:sp>
      <p:sp>
        <p:nvSpPr>
          <p:cNvPr id="2075" name="Rectangle 28"/>
          <p:cNvSpPr>
            <a:spLocks noChangeArrowheads="1"/>
          </p:cNvSpPr>
          <p:nvPr/>
        </p:nvSpPr>
        <p:spPr bwMode="auto">
          <a:xfrm>
            <a:off x="2651125" y="3671888"/>
            <a:ext cx="22860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800" b="1">
                <a:solidFill>
                  <a:srgbClr val="FFFFFF"/>
                </a:solidFill>
              </a:rPr>
              <a:t>2Sa 7:12-16 lời hứa vĩnh viễn:</a:t>
            </a:r>
          </a:p>
          <a:p>
            <a:pPr eaLnBrk="0" hangingPunct="0">
              <a:buSzPct val="100000"/>
              <a:buFontTx/>
              <a:buChar char="•"/>
            </a:pPr>
            <a:r>
              <a:rPr lang="en-US" sz="800" b="1">
                <a:solidFill>
                  <a:srgbClr val="FFFFFF"/>
                </a:solidFill>
              </a:rPr>
              <a:t>Con cháu (</a:t>
            </a:r>
            <a:r>
              <a:rPr lang="ja-JP" altLang="en-US" sz="800" b="1">
                <a:solidFill>
                  <a:srgbClr val="FFFFFF"/>
                </a:solidFill>
              </a:rPr>
              <a:t>“</a:t>
            </a:r>
            <a:r>
              <a:rPr lang="en-US" sz="800" b="1">
                <a:solidFill>
                  <a:srgbClr val="FFFFFF"/>
                </a:solidFill>
              </a:rPr>
              <a:t>nhà</a:t>
            </a:r>
            <a:r>
              <a:rPr lang="ja-JP" altLang="en-US" sz="800" b="1">
                <a:solidFill>
                  <a:srgbClr val="FFFFFF"/>
                </a:solidFill>
              </a:rPr>
              <a:t>”</a:t>
            </a:r>
            <a:r>
              <a:rPr lang="en-US" sz="800" b="1">
                <a:solidFill>
                  <a:srgbClr val="FFFFFF"/>
                </a:solidFill>
              </a:rPr>
              <a:t> không bị tuyệt diệt)</a:t>
            </a:r>
          </a:p>
          <a:p>
            <a:pPr eaLnBrk="0" hangingPunct="0">
              <a:buSzPct val="100000"/>
              <a:buFontTx/>
              <a:buChar char="•"/>
            </a:pPr>
            <a:r>
              <a:rPr lang="en-US" sz="800" b="1">
                <a:solidFill>
                  <a:srgbClr val="FFFFFF"/>
                </a:solidFill>
              </a:rPr>
              <a:t>Vương quốc (triều đại chính trị)</a:t>
            </a:r>
          </a:p>
          <a:p>
            <a:pPr eaLnBrk="0" hangingPunct="0">
              <a:buSzPct val="100000"/>
              <a:buFontTx/>
              <a:buChar char="•"/>
            </a:pPr>
            <a:r>
              <a:rPr lang="en-US" sz="800" b="1">
                <a:solidFill>
                  <a:srgbClr val="FFFFFF"/>
                </a:solidFill>
              </a:rPr>
              <a:t>Ngai vàng (quyền cai trị cho các con cháu)</a:t>
            </a:r>
          </a:p>
          <a:p>
            <a:pPr eaLnBrk="0" hangingPunct="0">
              <a:buSzPct val="100000"/>
              <a:buFontTx/>
              <a:buChar char="•"/>
            </a:pPr>
            <a:r>
              <a:rPr lang="en-US" sz="800" b="1">
                <a:solidFill>
                  <a:srgbClr val="FFFFFF"/>
                </a:solidFill>
              </a:rPr>
              <a:t>Đền thờ (con trai sẽ xây)</a:t>
            </a:r>
          </a:p>
        </p:txBody>
      </p:sp>
      <p:sp>
        <p:nvSpPr>
          <p:cNvPr id="2076" name="Rectangle 29"/>
          <p:cNvSpPr>
            <a:spLocks noChangeArrowheads="1"/>
          </p:cNvSpPr>
          <p:nvPr/>
        </p:nvSpPr>
        <p:spPr bwMode="auto">
          <a:xfrm>
            <a:off x="2270125" y="2519363"/>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FFFFFF"/>
                </a:solidFill>
              </a:rPr>
              <a:t>Sáng 15:18 (tk. Phục 30:1-10) lời hức:</a:t>
            </a:r>
          </a:p>
          <a:p>
            <a:pPr eaLnBrk="0" hangingPunct="0">
              <a:buSzPct val="100000"/>
              <a:buFontTx/>
              <a:buChar char="•"/>
            </a:pPr>
            <a:r>
              <a:rPr lang="en-US" sz="800" b="1">
                <a:solidFill>
                  <a:srgbClr val="FFFFFF"/>
                </a:solidFill>
              </a:rPr>
              <a:t>Đất từ sông Ai-cập đến sông Ơ-phơ-rát (Ês 27:12)</a:t>
            </a:r>
          </a:p>
          <a:p>
            <a:pPr eaLnBrk="0" hangingPunct="0">
              <a:buSzPct val="100000"/>
              <a:buFontTx/>
              <a:buChar char="•"/>
            </a:pPr>
            <a:r>
              <a:rPr lang="en-US" sz="800" b="1">
                <a:solidFill>
                  <a:srgbClr val="FFFFFF"/>
                </a:solidFill>
              </a:rPr>
              <a:t>Sở hữu đất đời đời (Sáng 17:8) hậu lưu đày/phục hồi</a:t>
            </a:r>
          </a:p>
          <a:p>
            <a:pPr eaLnBrk="0" hangingPunct="0">
              <a:buSzPct val="100000"/>
              <a:buFontTx/>
              <a:buChar char="•"/>
            </a:pPr>
            <a:r>
              <a:rPr lang="en-US" sz="800" b="1">
                <a:solidFill>
                  <a:srgbClr val="FFFFFF"/>
                </a:solidFill>
              </a:rPr>
              <a:t>Qua đất này cả thế giới được phước (Ês 14:1-2)</a:t>
            </a:r>
          </a:p>
        </p:txBody>
      </p:sp>
      <p:sp>
        <p:nvSpPr>
          <p:cNvPr id="885790" name="Rectangle 30"/>
          <p:cNvSpPr>
            <a:spLocks noChangeArrowheads="1"/>
          </p:cNvSpPr>
          <p:nvPr/>
        </p:nvSpPr>
        <p:spPr bwMode="auto">
          <a:xfrm>
            <a:off x="5726113" y="995363"/>
            <a:ext cx="1120775" cy="659155"/>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Chúa Giê-xu mở rộng nước của Ngài trong hình thức huyền nhiệm của hội thánh</a:t>
            </a:r>
            <a:r>
              <a:rPr lang="en-US" sz="800" b="1">
                <a:solidFill>
                  <a:srgbClr val="FFFFFF"/>
                </a:solidFill>
                <a:effectLst>
                  <a:outerShdw blurRad="38100" dist="38100" dir="2700000" algn="tl">
                    <a:srgbClr val="000000"/>
                  </a:outerShdw>
                </a:effectLst>
                <a:latin typeface="Times New Roman" charset="0"/>
              </a:rPr>
              <a:t> (Mat 13)</a:t>
            </a:r>
          </a:p>
        </p:txBody>
      </p:sp>
      <p:sp>
        <p:nvSpPr>
          <p:cNvPr id="885791" name="Rectangle 31"/>
          <p:cNvSpPr>
            <a:spLocks noChangeArrowheads="1"/>
          </p:cNvSpPr>
          <p:nvPr/>
        </p:nvSpPr>
        <p:spPr bwMode="auto">
          <a:xfrm>
            <a:off x="4643438" y="987425"/>
            <a:ext cx="1076325" cy="546100"/>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Israel khước từ Đấng Mê-si ban tặng vương quốc </a:t>
            </a:r>
            <a:r>
              <a:rPr lang="en-US" sz="800" b="1">
                <a:solidFill>
                  <a:srgbClr val="FFFFFF"/>
                </a:solidFill>
                <a:effectLst>
                  <a:outerShdw blurRad="38100" dist="38100" dir="2700000" algn="tl">
                    <a:srgbClr val="000000"/>
                  </a:outerShdw>
                </a:effectLst>
                <a:latin typeface="Times New Roman" charset="0"/>
              </a:rPr>
              <a:t>(Mat 12:41-42; 23:37-39)</a:t>
            </a:r>
          </a:p>
        </p:txBody>
      </p:sp>
      <p:sp>
        <p:nvSpPr>
          <p:cNvPr id="885792" name="Rectangle 32"/>
          <p:cNvSpPr>
            <a:spLocks noChangeArrowheads="1"/>
          </p:cNvSpPr>
          <p:nvPr/>
        </p:nvSpPr>
        <p:spPr bwMode="auto">
          <a:xfrm>
            <a:off x="6700838" y="989013"/>
            <a:ext cx="1076325" cy="428322"/>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Christ đánh bại kẻ thù của Israel và tín hữu</a:t>
            </a:r>
            <a:r>
              <a:rPr lang="en-US" sz="800" b="1">
                <a:solidFill>
                  <a:srgbClr val="FFFFFF"/>
                </a:solidFill>
                <a:effectLst>
                  <a:outerShdw blurRad="38100" dist="38100" dir="2700000" algn="tl">
                    <a:srgbClr val="000000"/>
                  </a:outerShdw>
                </a:effectLst>
                <a:latin typeface="Times New Roman" charset="0"/>
              </a:rPr>
              <a:t> (Rom. 11:26-27)</a:t>
            </a:r>
          </a:p>
        </p:txBody>
      </p:sp>
      <p:sp>
        <p:nvSpPr>
          <p:cNvPr id="2080"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081"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082"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latin typeface="Times New Roman" charset="0"/>
              <a:cs typeface="+mn-cs"/>
            </a:endParaRPr>
          </a:p>
        </p:txBody>
      </p:sp>
      <p:sp>
        <p:nvSpPr>
          <p:cNvPr id="2083"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084"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085" name="Rectangle 38"/>
          <p:cNvSpPr>
            <a:spLocks noChangeArrowheads="1"/>
          </p:cNvSpPr>
          <p:nvPr/>
        </p:nvSpPr>
        <p:spPr bwMode="auto">
          <a:xfrm>
            <a:off x="5786438" y="2519363"/>
            <a:ext cx="1719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FFFFFF"/>
                </a:solidFill>
              </a:rPr>
              <a:t>Israel bị đoán phạt vì từ chối Đấng Mê-si-a bị đuổi khỏi đất hứa trong vòng 19 thế kỷ </a:t>
            </a:r>
          </a:p>
          <a:p>
            <a:pPr algn="ctr" eaLnBrk="0" hangingPunct="0"/>
            <a:r>
              <a:rPr lang="en-US" sz="800" b="1">
                <a:solidFill>
                  <a:srgbClr val="FFFFFF"/>
                </a:solidFill>
              </a:rPr>
              <a:t>(70SC- 1948) nhưng hiện nay được phục hồi một phần (Êxê 37:1-7)</a:t>
            </a:r>
          </a:p>
        </p:txBody>
      </p:sp>
      <p:sp>
        <p:nvSpPr>
          <p:cNvPr id="2086" name="Rectangle 39"/>
          <p:cNvSpPr>
            <a:spLocks noChangeArrowheads="1"/>
          </p:cNvSpPr>
          <p:nvPr/>
        </p:nvSpPr>
        <p:spPr bwMode="auto">
          <a:xfrm>
            <a:off x="6022975" y="3429000"/>
            <a:ext cx="1254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dirty="0" err="1">
                <a:solidFill>
                  <a:srgbClr val="000000"/>
                </a:solidFill>
              </a:rPr>
              <a:t>Đấng</a:t>
            </a:r>
            <a:r>
              <a:rPr lang="en-US" sz="800" b="1" dirty="0">
                <a:solidFill>
                  <a:srgbClr val="000000"/>
                </a:solidFill>
              </a:rPr>
              <a:t> Christ </a:t>
            </a:r>
            <a:r>
              <a:rPr lang="en-US" sz="800" b="1" dirty="0" err="1">
                <a:solidFill>
                  <a:srgbClr val="000000"/>
                </a:solidFill>
              </a:rPr>
              <a:t>là</a:t>
            </a:r>
            <a:r>
              <a:rPr lang="en-US" sz="800" b="1" dirty="0">
                <a:solidFill>
                  <a:srgbClr val="000000"/>
                </a:solidFill>
              </a:rPr>
              <a:t> </a:t>
            </a:r>
            <a:r>
              <a:rPr lang="en-US" sz="800" b="1" dirty="0" err="1">
                <a:solidFill>
                  <a:srgbClr val="000000"/>
                </a:solidFill>
              </a:rPr>
              <a:t>hội</a:t>
            </a:r>
            <a:r>
              <a:rPr lang="en-US" sz="800" b="1" dirty="0">
                <a:solidFill>
                  <a:srgbClr val="000000"/>
                </a:solidFill>
              </a:rPr>
              <a:t> </a:t>
            </a:r>
            <a:r>
              <a:rPr lang="en-US" sz="800" b="1" dirty="0" err="1">
                <a:solidFill>
                  <a:srgbClr val="000000"/>
                </a:solidFill>
              </a:rPr>
              <a:t>thánh</a:t>
            </a:r>
            <a:r>
              <a:rPr lang="en-US" sz="800" b="1" dirty="0">
                <a:solidFill>
                  <a:srgbClr val="000000"/>
                </a:solidFill>
              </a:rPr>
              <a:t> – </a:t>
            </a:r>
            <a:r>
              <a:rPr lang="en-US" sz="800" b="1" dirty="0" err="1">
                <a:solidFill>
                  <a:srgbClr val="000000"/>
                </a:solidFill>
              </a:rPr>
              <a:t>đền</a:t>
            </a:r>
            <a:r>
              <a:rPr lang="en-US" sz="800" b="1" dirty="0">
                <a:solidFill>
                  <a:srgbClr val="000000"/>
                </a:solidFill>
              </a:rPr>
              <a:t> </a:t>
            </a:r>
            <a:r>
              <a:rPr lang="en-US" sz="800" b="1" dirty="0" err="1">
                <a:solidFill>
                  <a:srgbClr val="000000"/>
                </a:solidFill>
              </a:rPr>
              <a:t>thờ</a:t>
            </a:r>
            <a:r>
              <a:rPr lang="en-US" sz="800" b="1" dirty="0">
                <a:solidFill>
                  <a:srgbClr val="000000"/>
                </a:solidFill>
              </a:rPr>
              <a:t> </a:t>
            </a:r>
            <a:r>
              <a:rPr lang="en-US" sz="800" b="1" dirty="0" err="1">
                <a:solidFill>
                  <a:srgbClr val="000000"/>
                </a:solidFill>
              </a:rPr>
              <a:t>thuộc</a:t>
            </a:r>
            <a:r>
              <a:rPr lang="en-US" sz="800" b="1" dirty="0">
                <a:solidFill>
                  <a:srgbClr val="000000"/>
                </a:solidFill>
              </a:rPr>
              <a:t> </a:t>
            </a:r>
            <a:r>
              <a:rPr lang="en-US" sz="800" b="1" dirty="0" err="1">
                <a:solidFill>
                  <a:srgbClr val="000000"/>
                </a:solidFill>
              </a:rPr>
              <a:t>linh</a:t>
            </a:r>
            <a:r>
              <a:rPr lang="en-US" sz="800" b="1" dirty="0">
                <a:solidFill>
                  <a:srgbClr val="000000"/>
                </a:solidFill>
              </a:rPr>
              <a:t> (</a:t>
            </a:r>
            <a:r>
              <a:rPr lang="en-US" sz="800" b="1" dirty="0" err="1">
                <a:solidFill>
                  <a:srgbClr val="000000"/>
                </a:solidFill>
              </a:rPr>
              <a:t>Êph</a:t>
            </a:r>
            <a:r>
              <a:rPr lang="en-US" sz="800" b="1" dirty="0">
                <a:solidFill>
                  <a:srgbClr val="000000"/>
                </a:solidFill>
              </a:rPr>
              <a:t>. 2:19-22; </a:t>
            </a:r>
          </a:p>
          <a:p>
            <a:pPr algn="ctr" eaLnBrk="0" hangingPunct="0"/>
            <a:r>
              <a:rPr lang="en-US" sz="800" b="1" dirty="0">
                <a:solidFill>
                  <a:srgbClr val="000000"/>
                </a:solidFill>
              </a:rPr>
              <a:t>2 </a:t>
            </a:r>
            <a:r>
              <a:rPr lang="en-US" sz="800" b="1" dirty="0" err="1">
                <a:solidFill>
                  <a:srgbClr val="000000"/>
                </a:solidFill>
              </a:rPr>
              <a:t>Cô</a:t>
            </a:r>
            <a:r>
              <a:rPr lang="en-US" sz="800" b="1" dirty="0">
                <a:solidFill>
                  <a:srgbClr val="000000"/>
                </a:solidFill>
              </a:rPr>
              <a:t> 6:16)</a:t>
            </a:r>
          </a:p>
        </p:txBody>
      </p:sp>
      <p:sp>
        <p:nvSpPr>
          <p:cNvPr id="2087" name="Rectangle 40"/>
          <p:cNvSpPr>
            <a:spLocks noChangeArrowheads="1"/>
          </p:cNvSpPr>
          <p:nvPr/>
        </p:nvSpPr>
        <p:spPr bwMode="auto">
          <a:xfrm>
            <a:off x="5903913" y="4891088"/>
            <a:ext cx="1397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000000"/>
                </a:solidFill>
              </a:rPr>
              <a:t>Luật Môi-se được thay thế với ba yếu tố đầu của Giao ước Mới (Lu 22:20; 2Cô 3:6)</a:t>
            </a:r>
          </a:p>
        </p:txBody>
      </p:sp>
      <p:sp>
        <p:nvSpPr>
          <p:cNvPr id="2088"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089"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090" name="Rectangle 43"/>
          <p:cNvSpPr>
            <a:spLocks noChangeArrowheads="1"/>
          </p:cNvSpPr>
          <p:nvPr/>
        </p:nvSpPr>
        <p:spPr bwMode="auto">
          <a:xfrm>
            <a:off x="7589838" y="2138363"/>
            <a:ext cx="154463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900" b="1">
                <a:solidFill>
                  <a:srgbClr val="FFFFFF"/>
                </a:solidFill>
              </a:rPr>
              <a:t>Nước của Đấng Mê-si-a</a:t>
            </a:r>
          </a:p>
        </p:txBody>
      </p:sp>
      <p:sp>
        <p:nvSpPr>
          <p:cNvPr id="2091"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092" name="Rectangle 45"/>
          <p:cNvSpPr>
            <a:spLocks noChangeArrowheads="1"/>
          </p:cNvSpPr>
          <p:nvPr/>
        </p:nvSpPr>
        <p:spPr bwMode="auto">
          <a:xfrm>
            <a:off x="7734300" y="2289175"/>
            <a:ext cx="14097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900" b="1">
                <a:solidFill>
                  <a:srgbClr val="FFFFFF"/>
                </a:solidFill>
              </a:rPr>
              <a:t>1000 năm     Vĩnh cữu</a:t>
            </a:r>
          </a:p>
        </p:txBody>
      </p:sp>
      <p:sp>
        <p:nvSpPr>
          <p:cNvPr id="2093" name="Rectangle 46"/>
          <p:cNvSpPr>
            <a:spLocks noChangeArrowheads="1"/>
          </p:cNvSpPr>
          <p:nvPr/>
        </p:nvSpPr>
        <p:spPr bwMode="auto">
          <a:xfrm>
            <a:off x="7627938" y="2451100"/>
            <a:ext cx="911225"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FFFFFF"/>
                </a:solidFill>
              </a:rPr>
              <a:t>Phục hồi trọn vẹn (Êxê 37:8-28) Jerusalem thủ đô thế giới</a:t>
            </a:r>
          </a:p>
          <a:p>
            <a:pPr algn="ctr" eaLnBrk="0" hangingPunct="0"/>
            <a:r>
              <a:rPr lang="en-US" sz="800" b="1">
                <a:solidFill>
                  <a:srgbClr val="FFFFFF"/>
                </a:solidFill>
              </a:rPr>
              <a:t>(Ês 2:1-5)</a:t>
            </a:r>
          </a:p>
        </p:txBody>
      </p:sp>
      <p:sp>
        <p:nvSpPr>
          <p:cNvPr id="2094" name="Rectangle 47"/>
          <p:cNvSpPr>
            <a:spLocks noChangeArrowheads="1"/>
          </p:cNvSpPr>
          <p:nvPr/>
        </p:nvSpPr>
        <p:spPr bwMode="auto">
          <a:xfrm>
            <a:off x="8380413" y="2633663"/>
            <a:ext cx="730250"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700" b="1">
                <a:solidFill>
                  <a:srgbClr val="FFFFFF"/>
                </a:solidFill>
              </a:rPr>
              <a:t>Jerusalem mới</a:t>
            </a:r>
          </a:p>
          <a:p>
            <a:pPr algn="ctr" eaLnBrk="0" hangingPunct="0"/>
            <a:r>
              <a:rPr lang="en-US" sz="700" b="1">
                <a:solidFill>
                  <a:srgbClr val="FFFFFF"/>
                </a:solidFill>
              </a:rPr>
              <a:t>(Khài 21)</a:t>
            </a:r>
          </a:p>
        </p:txBody>
      </p:sp>
      <p:sp>
        <p:nvSpPr>
          <p:cNvPr id="2095" name="Rectangle 48"/>
          <p:cNvSpPr>
            <a:spLocks noChangeArrowheads="1"/>
          </p:cNvSpPr>
          <p:nvPr/>
        </p:nvSpPr>
        <p:spPr bwMode="auto">
          <a:xfrm>
            <a:off x="7693025" y="3429000"/>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000000"/>
                </a:solidFill>
              </a:rPr>
              <a:t>Đấng Christ cai trị trên toàn thế giới </a:t>
            </a:r>
          </a:p>
          <a:p>
            <a:pPr algn="ctr" eaLnBrk="0" hangingPunct="0"/>
            <a:r>
              <a:rPr lang="en-US" sz="800" b="1">
                <a:solidFill>
                  <a:srgbClr val="000000"/>
                </a:solidFill>
              </a:rPr>
              <a:t>(Ês 11) </a:t>
            </a:r>
          </a:p>
          <a:p>
            <a:pPr algn="ctr" eaLnBrk="0" hangingPunct="0"/>
            <a:r>
              <a:rPr lang="en-US" sz="800" b="1">
                <a:solidFill>
                  <a:srgbClr val="000000"/>
                </a:solidFill>
              </a:rPr>
              <a:t>với các thánh (Khải 5:10)</a:t>
            </a:r>
          </a:p>
        </p:txBody>
      </p:sp>
      <p:sp>
        <p:nvSpPr>
          <p:cNvPr id="885809" name="Rectangle 49"/>
          <p:cNvSpPr>
            <a:spLocks noChangeArrowheads="1"/>
          </p:cNvSpPr>
          <p:nvPr/>
        </p:nvSpPr>
        <p:spPr bwMode="auto">
          <a:xfrm>
            <a:off x="7818438" y="987425"/>
            <a:ext cx="1076325" cy="546100"/>
          </a:xfrm>
          <a:prstGeom prst="rect">
            <a:avLst/>
          </a:prstGeom>
          <a:noFill/>
          <a:ln w="12700">
            <a:noFill/>
            <a:miter lim="800000"/>
            <a:headEnd/>
            <a:tailEnd/>
          </a:ln>
          <a:effectLst/>
        </p:spPr>
        <p:txBody>
          <a:bodyPr lIns="90488" tIns="44450" rIns="90488" bIns="44450">
            <a:spAutoFit/>
          </a:bodyPr>
          <a:lstStyle/>
          <a:p>
            <a:pPr algn="ctr" eaLnBrk="0" hangingPunct="0"/>
            <a:r>
              <a:rPr lang="en-US" sz="700" b="1">
                <a:solidFill>
                  <a:srgbClr val="FFFFFF"/>
                </a:solidFill>
                <a:effectLst>
                  <a:outerShdw blurRad="38100" dist="38100" dir="2700000" algn="tl">
                    <a:srgbClr val="000000"/>
                  </a:outerShdw>
                </a:effectLst>
              </a:rPr>
              <a:t>Christ cai trị trên mọi sự cùng với các thánh</a:t>
            </a:r>
            <a:r>
              <a:rPr lang="en-US" sz="800" b="1">
                <a:solidFill>
                  <a:srgbClr val="FFFFFF"/>
                </a:solidFill>
                <a:effectLst>
                  <a:outerShdw blurRad="38100" dist="38100" dir="2700000" algn="tl">
                    <a:srgbClr val="000000"/>
                  </a:outerShdw>
                </a:effectLst>
                <a:latin typeface="Times New Roman" charset="0"/>
              </a:rPr>
              <a:t> (Êph 1:9-10; Khải 20:1-6; 22:5b)</a:t>
            </a:r>
          </a:p>
        </p:txBody>
      </p:sp>
      <p:grpSp>
        <p:nvGrpSpPr>
          <p:cNvPr id="2097" name="Group 50"/>
          <p:cNvGrpSpPr>
            <a:grpSpLocks/>
          </p:cNvGrpSpPr>
          <p:nvPr/>
        </p:nvGrpSpPr>
        <p:grpSpPr bwMode="auto">
          <a:xfrm>
            <a:off x="4648200" y="5105400"/>
            <a:ext cx="76200" cy="304800"/>
            <a:chOff x="2928" y="3216"/>
            <a:chExt cx="48" cy="192"/>
          </a:xfrm>
        </p:grpSpPr>
        <p:sp>
          <p:nvSpPr>
            <p:cNvPr id="215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5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5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grpSp>
      <p:grpSp>
        <p:nvGrpSpPr>
          <p:cNvPr id="2098" name="Group 54"/>
          <p:cNvGrpSpPr>
            <a:grpSpLocks/>
          </p:cNvGrpSpPr>
          <p:nvPr/>
        </p:nvGrpSpPr>
        <p:grpSpPr bwMode="auto">
          <a:xfrm>
            <a:off x="4876800" y="5426075"/>
            <a:ext cx="76200" cy="212725"/>
            <a:chOff x="3072" y="3418"/>
            <a:chExt cx="48" cy="134"/>
          </a:xfrm>
        </p:grpSpPr>
        <p:sp>
          <p:nvSpPr>
            <p:cNvPr id="214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4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4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grpSp>
      <p:sp>
        <p:nvSpPr>
          <p:cNvPr id="2099" name="Rectangle 58"/>
          <p:cNvSpPr>
            <a:spLocks noChangeArrowheads="1"/>
          </p:cNvSpPr>
          <p:nvPr/>
        </p:nvSpPr>
        <p:spPr bwMode="auto">
          <a:xfrm rot="16200000">
            <a:off x="1541957" y="2624418"/>
            <a:ext cx="5133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600" b="1">
                <a:solidFill>
                  <a:srgbClr val="FFFFFF"/>
                </a:solidFill>
              </a:rPr>
              <a:t>Đất</a:t>
            </a:r>
          </a:p>
        </p:txBody>
      </p:sp>
      <p:sp>
        <p:nvSpPr>
          <p:cNvPr id="2100" name="Rectangle 59"/>
          <p:cNvSpPr>
            <a:spLocks noChangeArrowheads="1"/>
          </p:cNvSpPr>
          <p:nvPr/>
        </p:nvSpPr>
        <p:spPr bwMode="auto">
          <a:xfrm rot="16200000">
            <a:off x="1647009" y="3781705"/>
            <a:ext cx="107160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600" b="1">
                <a:solidFill>
                  <a:srgbClr val="FFFFFF"/>
                </a:solidFill>
              </a:rPr>
              <a:t>Dòng dõi</a:t>
            </a:r>
          </a:p>
        </p:txBody>
      </p:sp>
      <p:sp>
        <p:nvSpPr>
          <p:cNvPr id="2101" name="Rectangle 60"/>
          <p:cNvSpPr>
            <a:spLocks noChangeArrowheads="1"/>
          </p:cNvSpPr>
          <p:nvPr/>
        </p:nvSpPr>
        <p:spPr bwMode="auto">
          <a:xfrm rot="16200000">
            <a:off x="2421226" y="4918355"/>
            <a:ext cx="85350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600" b="1">
                <a:solidFill>
                  <a:srgbClr val="FFFFFF"/>
                </a:solidFill>
              </a:rPr>
              <a:t>Phước</a:t>
            </a:r>
          </a:p>
        </p:txBody>
      </p:sp>
      <p:sp>
        <p:nvSpPr>
          <p:cNvPr id="2102" name="Rectangle 61"/>
          <p:cNvSpPr>
            <a:spLocks noChangeArrowheads="1"/>
          </p:cNvSpPr>
          <p:nvPr/>
        </p:nvSpPr>
        <p:spPr bwMode="auto">
          <a:xfrm rot="16200000">
            <a:off x="1098104" y="3815966"/>
            <a:ext cx="902592"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000" b="1">
                <a:solidFill>
                  <a:srgbClr val="FFFFFF"/>
                </a:solidFill>
              </a:rPr>
              <a:t>Sáng 12:1-3</a:t>
            </a:r>
          </a:p>
        </p:txBody>
      </p:sp>
      <p:sp>
        <p:nvSpPr>
          <p:cNvPr id="2103" name="Rectangle 62"/>
          <p:cNvSpPr>
            <a:spLocks noChangeArrowheads="1"/>
          </p:cNvSpPr>
          <p:nvPr/>
        </p:nvSpPr>
        <p:spPr bwMode="auto">
          <a:xfrm>
            <a:off x="8385175" y="3429000"/>
            <a:ext cx="75088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000000"/>
                </a:solidFill>
              </a:rPr>
              <a:t>Đấng Christ trao vương quốc cho Đức Chúa Cha (1Cô 15:24)</a:t>
            </a:r>
          </a:p>
        </p:txBody>
      </p:sp>
      <p:grpSp>
        <p:nvGrpSpPr>
          <p:cNvPr id="2104" name="Group 63"/>
          <p:cNvGrpSpPr>
            <a:grpSpLocks/>
          </p:cNvGrpSpPr>
          <p:nvPr/>
        </p:nvGrpSpPr>
        <p:grpSpPr bwMode="auto">
          <a:xfrm>
            <a:off x="7823200" y="1676400"/>
            <a:ext cx="611188" cy="450850"/>
            <a:chOff x="4928" y="1056"/>
            <a:chExt cx="385" cy="284"/>
          </a:xfrm>
        </p:grpSpPr>
        <p:sp>
          <p:nvSpPr>
            <p:cNvPr id="2142"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solidFill>
                  <a:srgbClr val="FFFFFF"/>
                </a:solidFill>
                <a:latin typeface="Times New Roman" charset="0"/>
                <a:cs typeface="+mn-cs"/>
              </a:endParaRPr>
            </a:p>
          </p:txBody>
        </p:sp>
        <p:sp>
          <p:nvSpPr>
            <p:cNvPr id="2143"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14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latin typeface="Times New Roman" charset="0"/>
                <a:cs typeface="+mn-cs"/>
              </a:endParaRPr>
            </a:p>
          </p:txBody>
        </p:sp>
        <p:sp>
          <p:nvSpPr>
            <p:cNvPr id="2145"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46"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grpSp>
      <p:grpSp>
        <p:nvGrpSpPr>
          <p:cNvPr id="2105" name="Group 69"/>
          <p:cNvGrpSpPr>
            <a:grpSpLocks/>
          </p:cNvGrpSpPr>
          <p:nvPr/>
        </p:nvGrpSpPr>
        <p:grpSpPr bwMode="auto">
          <a:xfrm>
            <a:off x="4800600" y="5203825"/>
            <a:ext cx="1184275" cy="104775"/>
            <a:chOff x="3024" y="3278"/>
            <a:chExt cx="746" cy="66"/>
          </a:xfrm>
        </p:grpSpPr>
        <p:sp>
          <p:nvSpPr>
            <p:cNvPr id="214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4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Times New Roman" charset="0"/>
                <a:cs typeface="+mn-cs"/>
              </a:endParaRPr>
            </a:p>
          </p:txBody>
        </p:sp>
      </p:grpSp>
      <p:grpSp>
        <p:nvGrpSpPr>
          <p:cNvPr id="2106" name="Group 72"/>
          <p:cNvGrpSpPr>
            <a:grpSpLocks/>
          </p:cNvGrpSpPr>
          <p:nvPr/>
        </p:nvGrpSpPr>
        <p:grpSpPr bwMode="auto">
          <a:xfrm>
            <a:off x="5029200" y="5489575"/>
            <a:ext cx="3001963" cy="104775"/>
            <a:chOff x="3168" y="3458"/>
            <a:chExt cx="1891" cy="66"/>
          </a:xfrm>
        </p:grpSpPr>
        <p:sp>
          <p:nvSpPr>
            <p:cNvPr id="2138"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3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Times New Roman" charset="0"/>
                <a:cs typeface="+mn-cs"/>
              </a:endParaRPr>
            </a:p>
          </p:txBody>
        </p:sp>
      </p:grpSp>
      <p:sp>
        <p:nvSpPr>
          <p:cNvPr id="2107" name="Rectangle 75"/>
          <p:cNvSpPr>
            <a:spLocks noChangeArrowheads="1"/>
          </p:cNvSpPr>
          <p:nvPr/>
        </p:nvSpPr>
        <p:spPr bwMode="auto">
          <a:xfrm>
            <a:off x="328613" y="6481763"/>
            <a:ext cx="8758237" cy="357187"/>
          </a:xfrm>
          <a:prstGeom prst="rect">
            <a:avLst/>
          </a:prstGeom>
          <a:solidFill>
            <a:srgbClr val="6E0043"/>
          </a:solidFill>
          <a:ln w="12700">
            <a:solidFill>
              <a:schemeClr val="tx1"/>
            </a:solidFill>
            <a:miter lim="800000"/>
            <a:headEnd/>
            <a:tailEnd/>
          </a:ln>
        </p:spPr>
        <p:txBody>
          <a:bodyPr wrap="none" anchor="ctr"/>
          <a:lstStyle/>
          <a:p>
            <a:endParaRPr lang="en-US">
              <a:solidFill>
                <a:srgbClr val="FFFFFF"/>
              </a:solidFill>
              <a:latin typeface="Times New Roman" charset="0"/>
              <a:cs typeface="+mn-cs"/>
            </a:endParaRPr>
          </a:p>
        </p:txBody>
      </p:sp>
      <p:sp>
        <p:nvSpPr>
          <p:cNvPr id="2108" name="Rectangle 76"/>
          <p:cNvSpPr>
            <a:spLocks noChangeArrowheads="1"/>
          </p:cNvSpPr>
          <p:nvPr/>
        </p:nvSpPr>
        <p:spPr bwMode="auto">
          <a:xfrm>
            <a:off x="277813" y="6524625"/>
            <a:ext cx="8912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800" b="1">
                <a:solidFill>
                  <a:srgbClr val="FFFFFF"/>
                </a:solidFill>
              </a:rPr>
              <a:t>Kinh Thánh gồm chứa sự nhấn mạnh về giao ước kép.  Vai trò của Israel từ Áp-ra-ham đến Đấng Christ được mở rộng để kể đến Hội Thánh (liên tục) nhưng Hội Thánh không</a:t>
            </a:r>
          </a:p>
          <a:p>
            <a:pPr eaLnBrk="0" hangingPunct="0"/>
            <a:r>
              <a:rPr lang="en-US" sz="800" b="1">
                <a:solidFill>
                  <a:srgbClr val="FFFFFF"/>
                </a:solidFill>
              </a:rPr>
              <a:t> bao giờ thay thế cho dân tộc như là </a:t>
            </a:r>
            <a:r>
              <a:rPr lang="ja-JP" altLang="en-US" sz="800" b="1">
                <a:solidFill>
                  <a:srgbClr val="FFFFFF"/>
                </a:solidFill>
              </a:rPr>
              <a:t>“</a:t>
            </a:r>
            <a:r>
              <a:rPr lang="en-US" sz="800" b="1">
                <a:solidFill>
                  <a:srgbClr val="FFFFFF"/>
                </a:solidFill>
              </a:rPr>
              <a:t>dân Israel mới</a:t>
            </a:r>
            <a:r>
              <a:rPr lang="ja-JP" altLang="en-US" sz="800" b="1">
                <a:solidFill>
                  <a:srgbClr val="FFFFFF"/>
                </a:solidFill>
              </a:rPr>
              <a:t>”</a:t>
            </a:r>
            <a:r>
              <a:rPr lang="en-US" sz="800" b="1">
                <a:solidFill>
                  <a:srgbClr val="FFFFFF"/>
                </a:solidFill>
              </a:rPr>
              <a:t> (không liên tục).  Israel sẽ một lần nữa hưởng vị trí nổi bật trên thế giới sau khi tin cậy Đấng Christ khi Ngài trở lại lần thứ hai.</a:t>
            </a:r>
          </a:p>
        </p:txBody>
      </p:sp>
      <p:sp>
        <p:nvSpPr>
          <p:cNvPr id="2109" name="Rectangle 77"/>
          <p:cNvSpPr>
            <a:spLocks noChangeArrowheads="1"/>
          </p:cNvSpPr>
          <p:nvPr/>
        </p:nvSpPr>
        <p:spPr bwMode="auto">
          <a:xfrm>
            <a:off x="5114925" y="2095500"/>
            <a:ext cx="60593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900" b="1">
                <a:solidFill>
                  <a:srgbClr val="FFFFFF"/>
                </a:solidFill>
              </a:rPr>
              <a:t>ISRAEL</a:t>
            </a:r>
          </a:p>
        </p:txBody>
      </p:sp>
      <p:sp>
        <p:nvSpPr>
          <p:cNvPr id="2110" name="Rectangle 78"/>
          <p:cNvSpPr>
            <a:spLocks noChangeArrowheads="1"/>
          </p:cNvSpPr>
          <p:nvPr/>
        </p:nvSpPr>
        <p:spPr bwMode="auto">
          <a:xfrm>
            <a:off x="6146800" y="2095500"/>
            <a:ext cx="71485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900" b="1">
                <a:solidFill>
                  <a:srgbClr val="FFFFFF"/>
                </a:solidFill>
              </a:rPr>
              <a:t>Hội thánh</a:t>
            </a:r>
          </a:p>
        </p:txBody>
      </p:sp>
      <p:sp>
        <p:nvSpPr>
          <p:cNvPr id="2111" name="Rectangle 79"/>
          <p:cNvSpPr>
            <a:spLocks noChangeArrowheads="1"/>
          </p:cNvSpPr>
          <p:nvPr/>
        </p:nvSpPr>
        <p:spPr bwMode="auto">
          <a:xfrm>
            <a:off x="4760438" y="2239963"/>
            <a:ext cx="1247137"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800" b="1">
                <a:solidFill>
                  <a:srgbClr val="FFFFFF"/>
                </a:solidFill>
              </a:rPr>
              <a:t>(Tập chú vào dân tộc)</a:t>
            </a:r>
          </a:p>
        </p:txBody>
      </p:sp>
      <p:graphicFrame>
        <p:nvGraphicFramePr>
          <p:cNvPr id="2050" name="Object 80"/>
          <p:cNvGraphicFramePr>
            <a:graphicFrameLocks/>
          </p:cNvGraphicFramePr>
          <p:nvPr>
            <p:extLst>
              <p:ext uri="{D42A27DB-BD31-4B8C-83A1-F6EECF244321}">
                <p14:modId xmlns:p14="http://schemas.microsoft.com/office/powerpoint/2010/main" val="2622266761"/>
              </p:ext>
            </p:extLst>
          </p:nvPr>
        </p:nvGraphicFramePr>
        <p:xfrm>
          <a:off x="381000" y="76200"/>
          <a:ext cx="665163" cy="636588"/>
        </p:xfrm>
        <a:graphic>
          <a:graphicData uri="http://schemas.openxmlformats.org/presentationml/2006/ole">
            <mc:AlternateContent xmlns:mc="http://schemas.openxmlformats.org/markup-compatibility/2006">
              <mc:Choice xmlns:v="urn:schemas-microsoft-com:vml" Requires="v">
                <p:oleObj spid="_x0000_s239631" name="Microsoft ClipArt Gallery" r:id="rId5" imgW="2118360" imgH="2103120" progId="MS_ClipArt_Gallery">
                  <p:embed/>
                </p:oleObj>
              </mc:Choice>
              <mc:Fallback>
                <p:oleObj name="Microsoft ClipArt Gallery" r:id="rId5" imgW="2118360" imgH="2103120" progId="MS_ClipArt_Gallery">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12" name="Rectangle 81"/>
          <p:cNvSpPr>
            <a:spLocks noChangeArrowheads="1"/>
          </p:cNvSpPr>
          <p:nvPr/>
        </p:nvSpPr>
        <p:spPr bwMode="auto">
          <a:xfrm>
            <a:off x="5989647" y="2239963"/>
            <a:ext cx="1311257"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ja-JP" altLang="en-US" sz="800" b="1">
                <a:solidFill>
                  <a:srgbClr val="FFFFFF"/>
                </a:solidFill>
              </a:rPr>
              <a:t>“</a:t>
            </a:r>
            <a:r>
              <a:rPr lang="en-US" sz="800" b="1">
                <a:solidFill>
                  <a:srgbClr val="FFFFFF"/>
                </a:solidFill>
              </a:rPr>
              <a:t>Người mới (Êph 2:15)</a:t>
            </a:r>
          </a:p>
        </p:txBody>
      </p:sp>
      <p:sp>
        <p:nvSpPr>
          <p:cNvPr id="211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14" name="Rectangle 83"/>
          <p:cNvSpPr>
            <a:spLocks noChangeArrowheads="1"/>
          </p:cNvSpPr>
          <p:nvPr/>
        </p:nvSpPr>
        <p:spPr bwMode="auto">
          <a:xfrm>
            <a:off x="8213725" y="5749925"/>
            <a:ext cx="86360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700" b="1" i="1">
                <a:solidFill>
                  <a:srgbClr val="FFFFFF"/>
                </a:solidFill>
              </a:rPr>
              <a:t>Second Edition</a:t>
            </a:r>
          </a:p>
          <a:p>
            <a:pPr eaLnBrk="0" hangingPunct="0"/>
            <a:r>
              <a:rPr lang="en-US" sz="700" b="1" i="1">
                <a:solidFill>
                  <a:srgbClr val="FFFFFF"/>
                </a:solidFill>
              </a:rPr>
              <a:t>2 January 1998</a:t>
            </a:r>
          </a:p>
        </p:txBody>
      </p:sp>
      <p:grpSp>
        <p:nvGrpSpPr>
          <p:cNvPr id="2115" name="Group 84"/>
          <p:cNvGrpSpPr>
            <a:grpSpLocks/>
          </p:cNvGrpSpPr>
          <p:nvPr/>
        </p:nvGrpSpPr>
        <p:grpSpPr bwMode="auto">
          <a:xfrm>
            <a:off x="1387475" y="2087563"/>
            <a:ext cx="165100" cy="176212"/>
            <a:chOff x="874" y="1315"/>
            <a:chExt cx="104" cy="111"/>
          </a:xfrm>
        </p:grpSpPr>
        <p:sp>
          <p:nvSpPr>
            <p:cNvPr id="213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13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grpSp>
      <p:grpSp>
        <p:nvGrpSpPr>
          <p:cNvPr id="2116" name="Group 87"/>
          <p:cNvGrpSpPr>
            <a:grpSpLocks/>
          </p:cNvGrpSpPr>
          <p:nvPr/>
        </p:nvGrpSpPr>
        <p:grpSpPr bwMode="auto">
          <a:xfrm>
            <a:off x="2305050" y="3333750"/>
            <a:ext cx="288925" cy="222250"/>
            <a:chOff x="1452" y="2100"/>
            <a:chExt cx="182" cy="140"/>
          </a:xfrm>
        </p:grpSpPr>
        <p:sp>
          <p:nvSpPr>
            <p:cNvPr id="213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solidFill>
                  <a:srgbClr val="FFFFFF"/>
                </a:solidFill>
                <a:latin typeface="Times New Roman" charset="0"/>
                <a:cs typeface="+mn-cs"/>
              </a:endParaRPr>
            </a:p>
          </p:txBody>
        </p:sp>
        <p:sp>
          <p:nvSpPr>
            <p:cNvPr id="213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13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latin typeface="Times New Roman" charset="0"/>
                <a:cs typeface="+mn-cs"/>
              </a:endParaRPr>
            </a:p>
          </p:txBody>
        </p:sp>
        <p:sp>
          <p:nvSpPr>
            <p:cNvPr id="213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sp>
          <p:nvSpPr>
            <p:cNvPr id="213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cs typeface="+mn-cs"/>
              </a:endParaRPr>
            </a:p>
          </p:txBody>
        </p:sp>
      </p:grpSp>
      <p:grpSp>
        <p:nvGrpSpPr>
          <p:cNvPr id="2117" name="Group 93"/>
          <p:cNvGrpSpPr>
            <a:grpSpLocks/>
          </p:cNvGrpSpPr>
          <p:nvPr/>
        </p:nvGrpSpPr>
        <p:grpSpPr bwMode="auto">
          <a:xfrm>
            <a:off x="1774825" y="1428750"/>
            <a:ext cx="298450" cy="238125"/>
            <a:chOff x="1118" y="900"/>
            <a:chExt cx="188" cy="150"/>
          </a:xfrm>
        </p:grpSpPr>
        <p:grpSp>
          <p:nvGrpSpPr>
            <p:cNvPr id="2125" name="Group 94"/>
            <p:cNvGrpSpPr>
              <a:grpSpLocks/>
            </p:cNvGrpSpPr>
            <p:nvPr/>
          </p:nvGrpSpPr>
          <p:grpSpPr bwMode="auto">
            <a:xfrm>
              <a:off x="1118" y="900"/>
              <a:ext cx="84" cy="150"/>
              <a:chOff x="1118" y="900"/>
              <a:chExt cx="84" cy="150"/>
            </a:xfrm>
          </p:grpSpPr>
          <p:sp>
            <p:nvSpPr>
              <p:cNvPr id="212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13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Times New Roman" charset="0"/>
                  <a:cs typeface="+mn-cs"/>
                </a:endParaRPr>
              </a:p>
            </p:txBody>
          </p:sp>
        </p:grpSp>
        <p:grpSp>
          <p:nvGrpSpPr>
            <p:cNvPr id="2126" name="Group 97"/>
            <p:cNvGrpSpPr>
              <a:grpSpLocks/>
            </p:cNvGrpSpPr>
            <p:nvPr/>
          </p:nvGrpSpPr>
          <p:grpSpPr bwMode="auto">
            <a:xfrm>
              <a:off x="1222" y="900"/>
              <a:ext cx="84" cy="150"/>
              <a:chOff x="1222" y="900"/>
              <a:chExt cx="84" cy="150"/>
            </a:xfrm>
          </p:grpSpPr>
          <p:sp>
            <p:nvSpPr>
              <p:cNvPr id="212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Times New Roman" charset="0"/>
                  <a:cs typeface="+mn-cs"/>
                </a:endParaRPr>
              </a:p>
            </p:txBody>
          </p:sp>
          <p:sp>
            <p:nvSpPr>
              <p:cNvPr id="212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Times New Roman" charset="0"/>
                  <a:cs typeface="+mn-cs"/>
                </a:endParaRPr>
              </a:p>
            </p:txBody>
          </p:sp>
        </p:grpSp>
      </p:grpSp>
      <p:sp>
        <p:nvSpPr>
          <p:cNvPr id="2118" name="Rectangle 100"/>
          <p:cNvSpPr>
            <a:spLocks noChangeArrowheads="1"/>
          </p:cNvSpPr>
          <p:nvPr/>
        </p:nvSpPr>
        <p:spPr bwMode="auto">
          <a:xfrm>
            <a:off x="7729538" y="4627563"/>
            <a:ext cx="771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000000"/>
                </a:solidFill>
              </a:rPr>
              <a:t>Tất cả 5 yếu tố được ứng nghiệm trong sự phục hồi quốc gia (Xa 8)</a:t>
            </a:r>
          </a:p>
        </p:txBody>
      </p:sp>
      <p:sp>
        <p:nvSpPr>
          <p:cNvPr id="2119" name="Rectangle 101"/>
          <p:cNvSpPr>
            <a:spLocks noChangeArrowheads="1"/>
          </p:cNvSpPr>
          <p:nvPr/>
        </p:nvSpPr>
        <p:spPr bwMode="auto">
          <a:xfrm>
            <a:off x="8416925" y="4611688"/>
            <a:ext cx="669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800" b="1">
                <a:solidFill>
                  <a:srgbClr val="000000"/>
                </a:solidFill>
              </a:rPr>
              <a:t>Tất cả đều được làm mới </a:t>
            </a:r>
          </a:p>
          <a:p>
            <a:pPr algn="ctr" eaLnBrk="0" hangingPunct="0"/>
            <a:r>
              <a:rPr lang="en-US" sz="800" b="1">
                <a:solidFill>
                  <a:srgbClr val="000000"/>
                </a:solidFill>
              </a:rPr>
              <a:t>(Khải 21:5)</a:t>
            </a:r>
          </a:p>
        </p:txBody>
      </p:sp>
      <p:sp>
        <p:nvSpPr>
          <p:cNvPr id="2120" name="Rectangle 102"/>
          <p:cNvSpPr>
            <a:spLocks noChangeArrowheads="1"/>
          </p:cNvSpPr>
          <p:nvPr/>
        </p:nvSpPr>
        <p:spPr bwMode="auto">
          <a:xfrm>
            <a:off x="2024063" y="5965825"/>
            <a:ext cx="37385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FFFFFF"/>
                </a:solidFill>
              </a:rPr>
              <a:t>Tạm thời (Gal 3:19) và có điều kiện (Phục 28) để phơi bày tội lỗi (Rô 7:7) và để chỉnh đốn Israel (Gal 3:23-25)</a:t>
            </a:r>
          </a:p>
        </p:txBody>
      </p:sp>
      <p:sp>
        <p:nvSpPr>
          <p:cNvPr id="2121" name="Rectangle 103"/>
          <p:cNvSpPr>
            <a:spLocks noChangeArrowheads="1"/>
          </p:cNvSpPr>
          <p:nvPr/>
        </p:nvSpPr>
        <p:spPr bwMode="auto">
          <a:xfrm>
            <a:off x="5862638" y="5805488"/>
            <a:ext cx="168116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800" b="1" dirty="0" err="1">
                <a:solidFill>
                  <a:srgbClr val="FFFFFF"/>
                </a:solidFill>
              </a:rPr>
              <a:t>Luật</a:t>
            </a:r>
            <a:r>
              <a:rPr lang="en-US" sz="800" b="1" dirty="0">
                <a:solidFill>
                  <a:srgbClr val="FFFFFF"/>
                </a:solidFill>
              </a:rPr>
              <a:t> </a:t>
            </a:r>
            <a:r>
              <a:rPr lang="en-US" sz="800" b="1" dirty="0" err="1">
                <a:solidFill>
                  <a:srgbClr val="FFFFFF"/>
                </a:solidFill>
              </a:rPr>
              <a:t>pháp</a:t>
            </a:r>
            <a:r>
              <a:rPr lang="en-US" sz="800" b="1" dirty="0">
                <a:solidFill>
                  <a:srgbClr val="FFFFFF"/>
                </a:solidFill>
              </a:rPr>
              <a:t> </a:t>
            </a:r>
            <a:r>
              <a:rPr lang="en-US" sz="800" b="1" dirty="0" err="1">
                <a:solidFill>
                  <a:srgbClr val="FFFFFF"/>
                </a:solidFill>
              </a:rPr>
              <a:t>được</a:t>
            </a:r>
            <a:r>
              <a:rPr lang="en-US" sz="800" b="1" dirty="0">
                <a:solidFill>
                  <a:srgbClr val="FFFFFF"/>
                </a:solidFill>
              </a:rPr>
              <a:t> </a:t>
            </a:r>
            <a:r>
              <a:rPr lang="en-US" sz="800" b="1" dirty="0" err="1">
                <a:solidFill>
                  <a:srgbClr val="FFFFFF"/>
                </a:solidFill>
              </a:rPr>
              <a:t>bãi</a:t>
            </a:r>
            <a:r>
              <a:rPr lang="en-US" sz="800" b="1" dirty="0">
                <a:solidFill>
                  <a:srgbClr val="FFFFFF"/>
                </a:solidFill>
              </a:rPr>
              <a:t> </a:t>
            </a:r>
            <a:r>
              <a:rPr lang="en-US" sz="800" b="1" dirty="0" err="1">
                <a:solidFill>
                  <a:srgbClr val="FFFFFF"/>
                </a:solidFill>
              </a:rPr>
              <a:t>bỏ</a:t>
            </a:r>
            <a:r>
              <a:rPr lang="en-US" sz="800" b="1" dirty="0">
                <a:solidFill>
                  <a:srgbClr val="FFFFFF"/>
                </a:solidFill>
              </a:rPr>
              <a:t>, </a:t>
            </a:r>
            <a:r>
              <a:rPr lang="en-US" sz="800" b="1" dirty="0" err="1">
                <a:solidFill>
                  <a:srgbClr val="FFFFFF"/>
                </a:solidFill>
              </a:rPr>
              <a:t>ứng</a:t>
            </a:r>
            <a:r>
              <a:rPr lang="en-US" sz="800" b="1" dirty="0">
                <a:solidFill>
                  <a:srgbClr val="FFFFFF"/>
                </a:solidFill>
              </a:rPr>
              <a:t> </a:t>
            </a:r>
            <a:r>
              <a:rPr lang="en-US" sz="800" b="1" dirty="0" err="1">
                <a:solidFill>
                  <a:srgbClr val="FFFFFF"/>
                </a:solidFill>
              </a:rPr>
              <a:t>nghiệm</a:t>
            </a:r>
            <a:r>
              <a:rPr lang="en-US" sz="800" b="1" dirty="0">
                <a:solidFill>
                  <a:srgbClr val="FFFFFF"/>
                </a:solidFill>
              </a:rPr>
              <a:t>, </a:t>
            </a:r>
            <a:r>
              <a:rPr lang="en-US" sz="800" b="1" dirty="0" err="1">
                <a:solidFill>
                  <a:srgbClr val="FFFFFF"/>
                </a:solidFill>
              </a:rPr>
              <a:t>và</a:t>
            </a:r>
            <a:r>
              <a:rPr lang="en-US" sz="800" b="1" dirty="0">
                <a:solidFill>
                  <a:srgbClr val="FFFFFF"/>
                </a:solidFill>
              </a:rPr>
              <a:t> </a:t>
            </a:r>
            <a:r>
              <a:rPr lang="en-US" sz="800" b="1" dirty="0" err="1">
                <a:solidFill>
                  <a:srgbClr val="FFFFFF"/>
                </a:solidFill>
              </a:rPr>
              <a:t>thay</a:t>
            </a:r>
            <a:r>
              <a:rPr lang="en-US" sz="800" b="1" dirty="0">
                <a:solidFill>
                  <a:srgbClr val="FFFFFF"/>
                </a:solidFill>
              </a:rPr>
              <a:t> </a:t>
            </a:r>
            <a:r>
              <a:rPr lang="en-US" sz="800" b="1" dirty="0" err="1">
                <a:solidFill>
                  <a:srgbClr val="FFFFFF"/>
                </a:solidFill>
              </a:rPr>
              <a:t>thế</a:t>
            </a:r>
            <a:r>
              <a:rPr lang="en-US" sz="800" b="1" dirty="0">
                <a:solidFill>
                  <a:srgbClr val="FFFFFF"/>
                </a:solidFill>
              </a:rPr>
              <a:t> </a:t>
            </a:r>
            <a:r>
              <a:rPr lang="en-US" sz="800" b="1" dirty="0" err="1">
                <a:solidFill>
                  <a:srgbClr val="FFFFFF"/>
                </a:solidFill>
              </a:rPr>
              <a:t>tại</a:t>
            </a:r>
            <a:r>
              <a:rPr lang="en-US" sz="800" b="1" dirty="0">
                <a:solidFill>
                  <a:srgbClr val="FFFFFF"/>
                </a:solidFill>
              </a:rPr>
              <a:t> </a:t>
            </a:r>
            <a:r>
              <a:rPr lang="en-US" sz="800" b="1" dirty="0" err="1">
                <a:solidFill>
                  <a:srgbClr val="FFFFFF"/>
                </a:solidFill>
              </a:rPr>
              <a:t>thập</a:t>
            </a:r>
            <a:r>
              <a:rPr lang="en-US" sz="800" b="1" dirty="0">
                <a:solidFill>
                  <a:srgbClr val="FFFFFF"/>
                </a:solidFill>
              </a:rPr>
              <a:t> </a:t>
            </a:r>
            <a:r>
              <a:rPr lang="en-US" sz="800" b="1" dirty="0" err="1">
                <a:solidFill>
                  <a:srgbClr val="FFFFFF"/>
                </a:solidFill>
              </a:rPr>
              <a:t>tự</a:t>
            </a:r>
            <a:r>
              <a:rPr lang="en-US" sz="800" b="1" dirty="0">
                <a:solidFill>
                  <a:srgbClr val="FFFFFF"/>
                </a:solidFill>
              </a:rPr>
              <a:t> </a:t>
            </a:r>
            <a:r>
              <a:rPr lang="en-US" sz="800" b="1" dirty="0" err="1">
                <a:solidFill>
                  <a:srgbClr val="FFFFFF"/>
                </a:solidFill>
              </a:rPr>
              <a:t>giá</a:t>
            </a:r>
            <a:r>
              <a:rPr lang="en-US" sz="800" b="1" dirty="0">
                <a:solidFill>
                  <a:srgbClr val="FFFFFF"/>
                </a:solidFill>
              </a:rPr>
              <a:t> (</a:t>
            </a:r>
            <a:r>
              <a:rPr lang="en-US" sz="800" b="1" dirty="0" err="1">
                <a:solidFill>
                  <a:srgbClr val="FFFFFF"/>
                </a:solidFill>
              </a:rPr>
              <a:t>Rô</a:t>
            </a:r>
            <a:r>
              <a:rPr lang="en-US" sz="800" b="1" dirty="0">
                <a:solidFill>
                  <a:srgbClr val="FFFFFF"/>
                </a:solidFill>
              </a:rPr>
              <a:t> 7:1-6;1Cô 9:19-21; </a:t>
            </a:r>
            <a:r>
              <a:rPr lang="en-US" sz="800" b="1" dirty="0" err="1">
                <a:solidFill>
                  <a:srgbClr val="FFFFFF"/>
                </a:solidFill>
              </a:rPr>
              <a:t>Hê</a:t>
            </a:r>
            <a:r>
              <a:rPr lang="en-US" sz="800" b="1" dirty="0">
                <a:solidFill>
                  <a:srgbClr val="FFFFFF"/>
                </a:solidFill>
              </a:rPr>
              <a:t> 8:13)</a:t>
            </a:r>
          </a:p>
        </p:txBody>
      </p:sp>
      <p:sp>
        <p:nvSpPr>
          <p:cNvPr id="885864" name="Rectangle 104"/>
          <p:cNvSpPr>
            <a:spLocks noChangeArrowheads="1"/>
          </p:cNvSpPr>
          <p:nvPr/>
        </p:nvSpPr>
        <p:spPr bwMode="auto">
          <a:xfrm>
            <a:off x="2609850" y="1890713"/>
            <a:ext cx="1276350" cy="211137"/>
          </a:xfrm>
          <a:prstGeom prst="rect">
            <a:avLst/>
          </a:prstGeom>
          <a:noFill/>
          <a:ln w="12700">
            <a:noFill/>
            <a:miter lim="800000"/>
            <a:headEnd/>
            <a:tailEnd/>
          </a:ln>
          <a:effectLst/>
        </p:spPr>
        <p:txBody>
          <a:bodyPr lIns="90488" tIns="44450" rIns="90488" bIns="44450">
            <a:spAutoFit/>
          </a:bodyPr>
          <a:lstStyle/>
          <a:p>
            <a:pPr eaLnBrk="0" hangingPunct="0"/>
            <a:r>
              <a:rPr lang="en-US" sz="800" b="1">
                <a:solidFill>
                  <a:srgbClr val="FFFFFF"/>
                </a:solidFill>
                <a:effectLst>
                  <a:outerShdw blurRad="38100" dist="38100" dir="2700000" algn="tl">
                    <a:srgbClr val="000000"/>
                  </a:outerShdw>
                </a:effectLst>
                <a:latin typeface="Times New Roman" charset="0"/>
              </a:rPr>
              <a:t>Sáng 6:18; 9:8-17</a:t>
            </a:r>
          </a:p>
        </p:txBody>
      </p:sp>
      <p:sp>
        <p:nvSpPr>
          <p:cNvPr id="885865" name="Rectangle 105"/>
          <p:cNvSpPr>
            <a:spLocks noGrp="1" noChangeArrowheads="1"/>
          </p:cNvSpPr>
          <p:nvPr>
            <p:ph type="ctrTitle"/>
          </p:nvPr>
        </p:nvSpPr>
        <p:spPr bwMode="auto">
          <a:xfrm>
            <a:off x="990600" y="152400"/>
            <a:ext cx="6705600" cy="685800"/>
          </a:xfrm>
          <a:noFill/>
          <a:ln w="12700">
            <a:noFill/>
            <a:miter lim="800000"/>
            <a:headEnd/>
            <a:tailEnd/>
          </a:ln>
          <a:effectLst>
            <a:outerShdw blurRad="63500" dist="35921"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r>
              <a:rPr lang="en-US" sz="3200" b="1" dirty="0" err="1">
                <a:effectLst>
                  <a:glow rad="215900">
                    <a:schemeClr val="bg1">
                      <a:lumMod val="50000"/>
                      <a:alpha val="75000"/>
                    </a:schemeClr>
                  </a:glow>
                </a:effectLst>
                <a:latin typeface="ả"/>
                <a:cs typeface="ả"/>
              </a:rPr>
              <a:t>Dòng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thời</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gian</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của</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Vương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quốc</a:t>
            </a:r>
            <a:r>
              <a:rPr lang="en-US" sz="3200" b="1" dirty="0">
                <a:effectLst>
                  <a:glow rad="215900">
                    <a:schemeClr val="bg1">
                      <a:lumMod val="50000"/>
                      <a:alpha val="75000"/>
                    </a:schemeClr>
                  </a:glow>
                </a:effectLst>
                <a:latin typeface="ả"/>
                <a:cs typeface="ả"/>
              </a:rPr>
              <a:t> &amp; </a:t>
            </a:r>
            <a:r>
              <a:rPr lang="en-US" sz="3200" b="1" dirty="0" err="1">
                <a:effectLst>
                  <a:glow rad="215900">
                    <a:schemeClr val="bg1">
                      <a:lumMod val="50000"/>
                      <a:alpha val="75000"/>
                    </a:schemeClr>
                  </a:glow>
                </a:effectLst>
                <a:latin typeface="ả"/>
                <a:cs typeface="ả"/>
              </a:rPr>
              <a:t>Giao</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ước</a:t>
            </a:r>
            <a:endParaRPr lang="en-US" sz="3200" b="1" dirty="0">
              <a:effectLst>
                <a:glow rad="215900">
                  <a:schemeClr val="bg1">
                    <a:lumMod val="50000"/>
                    <a:alpha val="75000"/>
                  </a:schemeClr>
                </a:glow>
              </a:effectLst>
              <a:latin typeface="ả"/>
              <a:cs typeface="ả"/>
            </a:endParaRPr>
          </a:p>
        </p:txBody>
      </p:sp>
      <p:sp>
        <p:nvSpPr>
          <p:cNvPr id="2124" name="Text Box 106"/>
          <p:cNvSpPr txBox="1">
            <a:spLocks noChangeArrowheads="1"/>
          </p:cNvSpPr>
          <p:nvPr/>
        </p:nvSpPr>
        <p:spPr bwMode="auto">
          <a:xfrm>
            <a:off x="8229600" y="152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rPr>
              <a:t>337</a:t>
            </a:r>
          </a:p>
        </p:txBody>
      </p:sp>
    </p:spTree>
    <p:extLst>
      <p:ext uri="{BB962C8B-B14F-4D97-AF65-F5344CB8AC3E}">
        <p14:creationId xmlns:p14="http://schemas.microsoft.com/office/powerpoint/2010/main" val="2730691386"/>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3. ÁP DỤNG</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tujere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3"/>
          <p:cNvSpPr txBox="1">
            <a:spLocks/>
          </p:cNvSpPr>
          <p:nvPr/>
        </p:nvSpPr>
        <p:spPr bwMode="auto">
          <a:xfrm>
            <a:off x="152400" y="3048000"/>
            <a:ext cx="2667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cs typeface="Arial" charset="0"/>
              </a:rPr>
              <a:t/>
            </a:r>
            <a:br>
              <a:rPr lang="en-US" sz="2800" b="1">
                <a:solidFill>
                  <a:srgbClr val="FFFFFF"/>
                </a:solidFill>
                <a:cs typeface="Arial" charset="0"/>
              </a:rPr>
            </a:br>
            <a:r>
              <a:rPr lang="en-US" sz="2800" b="1">
                <a:solidFill>
                  <a:srgbClr val="FFFFFF"/>
                </a:solidFill>
                <a:cs typeface="Arial" charset="0"/>
              </a:rPr>
              <a:t> Đời sống tiên tri Giê-rê-mi minh họa việc phục vụ ĐGHV có thể phải trả giá như thế nào. </a:t>
            </a:r>
          </a:p>
        </p:txBody>
      </p:sp>
      <p:sp>
        <p:nvSpPr>
          <p:cNvPr id="115716" name="Title 5"/>
          <p:cNvSpPr>
            <a:spLocks noGrp="1"/>
          </p:cNvSpPr>
          <p:nvPr>
            <p:ph type="title"/>
          </p:nvPr>
        </p:nvSpPr>
        <p:spPr>
          <a:xfrm>
            <a:off x="152400" y="633413"/>
            <a:ext cx="2819400" cy="1957387"/>
          </a:xfrm>
        </p:spPr>
        <p:txBody>
          <a:bodyPr/>
          <a:lstStyle/>
          <a:p>
            <a:pPr algn="ctr"/>
            <a:r>
              <a:rPr lang="en-US" sz="3200">
                <a:latin typeface="Arial" charset="0"/>
                <a:ea typeface="ＭＳ Ｐゴシック" charset="0"/>
                <a:cs typeface="Arial" charset="0"/>
              </a:rPr>
              <a:t>ÁP DỤNG #1: </a:t>
            </a:r>
            <a:r>
              <a:rPr lang="en-US" sz="2800">
                <a:latin typeface="Arial" charset="0"/>
                <a:ea typeface="ＭＳ Ｐゴシック" charset="0"/>
                <a:cs typeface="Arial" charset="0"/>
              </a:rPr>
              <a:t>BẠN CÓ GiỐNG GIÊ-RÊ-MI KHÔNG?</a:t>
            </a:r>
            <a:r>
              <a:rPr lang="en-US" sz="3200">
                <a:latin typeface="Arial" charset="0"/>
                <a:ea typeface="ＭＳ Ｐゴシック" charset="0"/>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txBox="1">
            <a:spLocks noChangeArrowheads="1"/>
          </p:cNvSpPr>
          <p:nvPr/>
        </p:nvSpPr>
        <p:spPr bwMode="auto">
          <a:xfrm>
            <a:off x="342900" y="1295400"/>
            <a:ext cx="45910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5000"/>
              <a:buFont typeface="Wingdings 2" charset="0"/>
              <a:buChar char=""/>
            </a:pPr>
            <a:r>
              <a:rPr lang="en-US" sz="2000" b="1"/>
              <a:t>Giảng trong &gt; 40 năm</a:t>
            </a:r>
          </a:p>
          <a:p>
            <a:pPr eaLnBrk="1" hangingPunct="1">
              <a:spcBef>
                <a:spcPct val="20000"/>
              </a:spcBef>
              <a:buClr>
                <a:schemeClr val="accent1"/>
              </a:buClr>
              <a:buSzPct val="85000"/>
              <a:buFont typeface="Wingdings 2" charset="0"/>
              <a:buChar char=""/>
            </a:pPr>
            <a:r>
              <a:rPr lang="en-US" sz="2000" b="1"/>
              <a:t>Lưu ý tội lỗi của dân sự để bày tỏ sự công bình của Đức Chúa Trời</a:t>
            </a:r>
          </a:p>
          <a:p>
            <a:pPr eaLnBrk="1" hangingPunct="1">
              <a:spcBef>
                <a:spcPct val="20000"/>
              </a:spcBef>
              <a:buClr>
                <a:schemeClr val="accent1"/>
              </a:buClr>
              <a:buSzPct val="85000"/>
              <a:buFont typeface="Wingdings 2" charset="0"/>
              <a:buChar char=""/>
            </a:pPr>
            <a:r>
              <a:rPr lang="en-US" sz="2000" b="1"/>
              <a:t>Rao giảng về việc chấp nhận kỷ luật của Đức Chúa Trời bằng cách chịu 70-năm phu tù Ba-by-lôn</a:t>
            </a:r>
          </a:p>
          <a:p>
            <a:pPr eaLnBrk="1" hangingPunct="1">
              <a:spcBef>
                <a:spcPct val="20000"/>
              </a:spcBef>
              <a:buClr>
                <a:schemeClr val="accent1"/>
              </a:buClr>
              <a:buSzPct val="85000"/>
              <a:buFont typeface="Wingdings 2" charset="0"/>
              <a:buChar char=""/>
            </a:pPr>
            <a:endParaRPr lang="en-GB" sz="2800" b="1"/>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342900" y="3733800"/>
            <a:ext cx="85725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3050" indent="-273050">
              <a:spcBef>
                <a:spcPct val="20000"/>
              </a:spcBef>
              <a:buClr>
                <a:schemeClr val="accent1"/>
              </a:buClr>
              <a:buSzPct val="85000"/>
              <a:buFont typeface="Wingdings 2" charset="0"/>
              <a:buChar char=""/>
            </a:pPr>
            <a:r>
              <a:rPr lang="en-US" sz="2000" b="1"/>
              <a:t>Được lệnh không kết hôn (16:2)</a:t>
            </a:r>
          </a:p>
          <a:p>
            <a:pPr marL="273050" indent="-273050">
              <a:spcBef>
                <a:spcPct val="20000"/>
              </a:spcBef>
              <a:buClr>
                <a:schemeClr val="accent1"/>
              </a:buClr>
              <a:buSzPct val="85000"/>
              <a:buFont typeface="Wingdings 2" charset="0"/>
              <a:buChar char=""/>
            </a:pPr>
            <a:r>
              <a:rPr lang="en-US" sz="2000" b="1"/>
              <a:t>Bị gia đình, người dân tại quê hương và giới tôn giáo bắt bớ</a:t>
            </a:r>
          </a:p>
          <a:p>
            <a:pPr marL="273050" indent="-273050">
              <a:spcBef>
                <a:spcPct val="20000"/>
              </a:spcBef>
              <a:buClr>
                <a:schemeClr val="accent1"/>
              </a:buClr>
              <a:buSzPct val="85000"/>
              <a:buFont typeface="Wingdings 2" charset="0"/>
              <a:buChar char=""/>
            </a:pPr>
            <a:r>
              <a:rPr lang="en-US" sz="2000" b="1"/>
              <a:t>Quăng vào tù (37:5)</a:t>
            </a:r>
          </a:p>
          <a:p>
            <a:pPr marL="273050" indent="-273050">
              <a:spcBef>
                <a:spcPct val="20000"/>
              </a:spcBef>
              <a:buClr>
                <a:schemeClr val="accent1"/>
              </a:buClr>
              <a:buSzPct val="85000"/>
              <a:buFont typeface="Wingdings 2" charset="0"/>
              <a:buChar char=""/>
            </a:pPr>
            <a:r>
              <a:rPr lang="en-US" sz="2000" b="1"/>
              <a:t>Bị bắt buộc qua Ai Cập ở đó ông tiếp tục giảng chống lại tội lỗi (43:1-7)</a:t>
            </a:r>
          </a:p>
        </p:txBody>
      </p:sp>
      <p:sp>
        <p:nvSpPr>
          <p:cNvPr id="116741" name="Title 5"/>
          <p:cNvSpPr>
            <a:spLocks noGrp="1"/>
          </p:cNvSpPr>
          <p:nvPr>
            <p:ph type="title"/>
          </p:nvPr>
        </p:nvSpPr>
        <p:spPr/>
        <p:txBody>
          <a:bodyPr/>
          <a:lstStyle/>
          <a:p>
            <a:pPr eaLnBrk="1" hangingPunct="1"/>
            <a:r>
              <a:rPr lang="en-US" sz="2900" b="1">
                <a:solidFill>
                  <a:schemeClr val="tx1"/>
                </a:solidFill>
                <a:latin typeface="Arial" charset="0"/>
                <a:ea typeface="ＭＳ Ｐゴシック" charset="0"/>
                <a:cs typeface="Arial" charset="0"/>
              </a:rPr>
              <a:t>Chức vụ khó khăn và hy sinh của Giê-rê-mi</a:t>
            </a:r>
            <a:endParaRPr lang="en-US" sz="2900">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emplate>Civic</Template>
  <TotalTime>7115</TotalTime>
  <Words>10018</Words>
  <Application>Microsoft Macintosh PowerPoint</Application>
  <PresentationFormat>On-screen Show (4:3)</PresentationFormat>
  <Paragraphs>1027</Paragraphs>
  <Slides>111</Slides>
  <Notes>81</Notes>
  <HiddenSlides>7</HiddenSlides>
  <MMClips>0</MMClips>
  <ScaleCrop>false</ScaleCrop>
  <HeadingPairs>
    <vt:vector size="6" baseType="variant">
      <vt:variant>
        <vt:lpstr>Theme</vt:lpstr>
      </vt:variant>
      <vt:variant>
        <vt:i4>16</vt:i4>
      </vt:variant>
      <vt:variant>
        <vt:lpstr>Embedded OLE Servers</vt:lpstr>
      </vt:variant>
      <vt:variant>
        <vt:i4>3</vt:i4>
      </vt:variant>
      <vt:variant>
        <vt:lpstr>Slide Titles</vt:lpstr>
      </vt:variant>
      <vt:variant>
        <vt:i4>111</vt:i4>
      </vt:variant>
    </vt:vector>
  </HeadingPairs>
  <TitlesOfParts>
    <vt:vector size="130" baseType="lpstr">
      <vt:lpstr>Civic</vt:lpstr>
      <vt:lpstr>Whirlpool</vt:lpstr>
      <vt:lpstr>Default Design</vt:lpstr>
      <vt:lpstr>1_Default Design</vt:lpstr>
      <vt:lpstr>5_Default Design</vt:lpstr>
      <vt:lpstr>49_Blank Presentation</vt:lpstr>
      <vt:lpstr>1_Office Theme</vt:lpstr>
      <vt:lpstr>1_untitled 1</vt:lpstr>
      <vt:lpstr>Orbit</vt:lpstr>
      <vt:lpstr>8_Default Design</vt:lpstr>
      <vt:lpstr>1_blstripc.ppt - Blue Stripes</vt:lpstr>
      <vt:lpstr>Radar</vt:lpstr>
      <vt:lpstr>1_Civic</vt:lpstr>
      <vt:lpstr>Shimmer</vt:lpstr>
      <vt:lpstr>1_Radar</vt:lpstr>
      <vt:lpstr>2_Civic</vt:lpstr>
      <vt:lpstr>Clip</vt:lpstr>
      <vt:lpstr>MS_ClipArt_Gallery</vt:lpstr>
      <vt:lpstr>Microsoft ClipArt Gallery</vt:lpstr>
      <vt:lpstr>GIÊ-RÊ-MI</vt:lpstr>
      <vt:lpstr>Từ Khóa</vt:lpstr>
      <vt:lpstr>Câu Chìa Khoá</vt:lpstr>
      <vt:lpstr>Phát biểu về Vương quốc trong sách Jeremiah</vt:lpstr>
      <vt:lpstr>Jeremiah Câu Tóm Tắt</vt:lpstr>
      <vt:lpstr>Toàn cảnh</vt:lpstr>
      <vt:lpstr>1. BỐI CẢNH/THÂN THẾ CỦA GIÊ-RÊ-MI</vt:lpstr>
      <vt:lpstr>Ever felt like the future is uncertain?</vt:lpstr>
      <vt:lpstr>Giê-rê-mi - Yirməyāhū trong Hebrew</vt:lpstr>
      <vt:lpstr>Giê-rê-mi là ai?</vt:lpstr>
      <vt:lpstr>Tiểu sử:</vt:lpstr>
      <vt:lpstr>Tác quyền</vt:lpstr>
      <vt:lpstr>Vị trí của các sách Tiên tri</vt:lpstr>
      <vt:lpstr>Giê-rê-mi trong hàng các tiên tri</vt:lpstr>
      <vt:lpstr>Những lời cảnh cáo vang dội cho Giu-đa</vt:lpstr>
      <vt:lpstr>Thời gian của các chức vụ tiên tri</vt:lpstr>
      <vt:lpstr>Biểu đồ các Vua và các Tiên tri C.U.</vt:lpstr>
      <vt:lpstr>Niên đại về Giê-rê-mi</vt:lpstr>
      <vt:lpstr>Sự sụp đổ của Giê-ru-sa-lem</vt:lpstr>
      <vt:lpstr>ÔNG THI HÀNH CHỨC VỤ DƯỚI THỜI CÁC VUA </vt:lpstr>
      <vt:lpstr>Sự cuối cùng của Giu-đa</vt:lpstr>
      <vt:lpstr>Josiah's Sons &amp; Prophets</vt:lpstr>
      <vt:lpstr>Bab bologna in – who??</vt:lpstr>
      <vt:lpstr>Địa lý của sách Giê-rê-mi</vt:lpstr>
      <vt:lpstr>Geography of Jeremiah</vt:lpstr>
      <vt:lpstr>Địa lý của sách Giê-rê-mi</vt:lpstr>
      <vt:lpstr>Ai và người nhận? (1)</vt:lpstr>
      <vt:lpstr>Ai là người nhận? (2)</vt:lpstr>
      <vt:lpstr>Các lời tiên tri nghịch cùng các nước</vt:lpstr>
      <vt:lpstr>Book Chart</vt:lpstr>
      <vt:lpstr>Những sự kiện chính</vt:lpstr>
      <vt:lpstr>Cấu trúc hợp lý không theo niên đại</vt:lpstr>
      <vt:lpstr>Những đặc điểm độc đáo</vt:lpstr>
      <vt:lpstr>Những đặc điểm độc đáo</vt:lpstr>
      <vt:lpstr>Tóm tắt ba điểm</vt:lpstr>
      <vt:lpstr>2. DÀN Ý CỦA GIÊ-RÊ-MI</vt:lpstr>
      <vt:lpstr>Sự kêu gọi và ủy thác của Đức Chúa Trời cho Giê-rê-mi</vt:lpstr>
      <vt:lpstr>Sự bảo đảm của Đức Chúa Trời cho Giê-rê-mi</vt:lpstr>
      <vt:lpstr>Bài học thị cụ #1 –  Cây Hạnh nhân</vt:lpstr>
      <vt:lpstr>Bài học thị cụ #2 – Nồi nước sôi</vt:lpstr>
      <vt:lpstr>Mối quan hệ của Giu-đa với Đức Chúa Trời</vt:lpstr>
      <vt:lpstr>Sự thờ phượng chung vô giá trị</vt:lpstr>
      <vt:lpstr>Sự đoán phạt sắp xảy đến &amp; khủng khiếp!</vt:lpstr>
      <vt:lpstr>Giao ước, Âm mưu &amp; Phàn nàn</vt:lpstr>
      <vt:lpstr>Các bài học thị cụ – những dấu hiệu của sự đoán phạt</vt:lpstr>
      <vt:lpstr>Những thời kỳ khó khăn tiếp theo …</vt:lpstr>
      <vt:lpstr>Ta là thợ gốm, các ngươi là đất sét</vt:lpstr>
      <vt:lpstr>Bài học thị cụ #? Đây là ..?? </vt:lpstr>
      <vt:lpstr>Các tiên tri giả &amp; các thầy tế lễ chống đối Giê-rê-mi</vt:lpstr>
      <vt:lpstr>Giê-rê-mi nói tiên tri chống lại các nhà lãnh đạo Giu-đa và tiên tri giả, nhưng họ từ chối lắng nghe</vt:lpstr>
      <vt:lpstr>Nê-bu-cát-nết-sa đến (597 TC)</vt:lpstr>
      <vt:lpstr>Sáu cuộc phát vãng đến Ba-by-lôn của Nê-bu-cát-nết-sa</vt:lpstr>
      <vt:lpstr>Không có sự ăn năn tại Giê-ru-sa-lem sau Nê-bu-cát-nết-sa đến</vt:lpstr>
      <vt:lpstr>Các lãnh đạo Giê-ru-sa-lem kháng cự sự cai trị của Ba-by-lôn</vt:lpstr>
      <vt:lpstr>Bị các tiên tri giả chống đối</vt:lpstr>
      <vt:lpstr>Sách An Ủi &amp; Giao ước Mới</vt:lpstr>
      <vt:lpstr>Giao ước Mới &amp; Nhánh của Đa-vít</vt:lpstr>
      <vt:lpstr>Vì sao bạn phải làm những chuyện điên rồ</vt:lpstr>
      <vt:lpstr>Sự thuần phục của chúng ta…</vt:lpstr>
      <vt:lpstr>Sự đe dọa từ Ba-by-lôn</vt:lpstr>
      <vt:lpstr>I.  Giê-rê-mi mua một cánh đồng dường như vô dụng khi Đức Chúa Trời bảo ông làm như thế (1-12)</vt:lpstr>
      <vt:lpstr>Bản cáo trạng của của Sê-đê-kia (32:3-5)</vt:lpstr>
      <vt:lpstr>Lê-vi 25:25</vt:lpstr>
      <vt:lpstr>587 TC</vt:lpstr>
      <vt:lpstr>Singapore, January 1942</vt:lpstr>
      <vt:lpstr>II. Khi Đức Chúa Trời bảo bạn làm chuyện gì đó “điên rồ…”</vt:lpstr>
      <vt:lpstr>SBC Estimated Cost</vt:lpstr>
      <vt:lpstr>Học tiếng Tây Ban Nha cho người Trung Hoa</vt:lpstr>
      <vt:lpstr>James Kanaganayagam</vt:lpstr>
      <vt:lpstr>ICS</vt:lpstr>
      <vt:lpstr>III. Làm những chuyện điên rồ cho thấy bạn đang phù hợp với kế hoạch của Ngài (13-44)</vt:lpstr>
      <vt:lpstr>Trở về từ Ba-by-lôn</vt:lpstr>
      <vt:lpstr>SBC Actual Cost</vt:lpstr>
      <vt:lpstr>Tiếng Tây Ban Nha có ích</vt:lpstr>
      <vt:lpstr>Trở về với Kinh Thánh</vt:lpstr>
      <vt:lpstr>Susan at ICS</vt:lpstr>
      <vt:lpstr>Schooling for 400 + Our Sons</vt:lpstr>
      <vt:lpstr>Khải tượng của chúng tôi…</vt:lpstr>
      <vt:lpstr>Khi Đức Chúa Trời bảo bạn làm những chuyện “điên rồ,” hãy cứ làm!  Điều đó cho thấy bạn thích hợp trong  kế hoạch của Ngài.</vt:lpstr>
      <vt:lpstr>“thửa ruộng” nào Đức Chúa Trời muốn bạn mua?</vt:lpstr>
      <vt:lpstr>Những sứ điệp của Giê-rê-mi được ghi lại</vt:lpstr>
      <vt:lpstr>Đáp ứng của vua</vt:lpstr>
      <vt:lpstr>Sự giam cầm Giê-rê-mi</vt:lpstr>
      <vt:lpstr>Sự sụp đổ của Giê-ru-sa-lem … không thể tránh khỏi!!</vt:lpstr>
      <vt:lpstr>Sau khi Giê-ru-sa-lem thất thủ ….</vt:lpstr>
      <vt:lpstr>Những lời tiên tri chống lại các dân</vt:lpstr>
      <vt:lpstr>GIAO ƯỚC MỚI </vt:lpstr>
      <vt:lpstr>Bốn Giao Ước vô điều kiện</vt:lpstr>
      <vt:lpstr>Giao ước Mới</vt:lpstr>
      <vt:lpstr>Bản chất vô điều kiện</vt:lpstr>
      <vt:lpstr>Các điều khoản</vt:lpstr>
      <vt:lpstr>Làm thế nào để hòa hợp?</vt:lpstr>
      <vt:lpstr>Những quan điểm về thời gian ứng nghiệm</vt:lpstr>
      <vt:lpstr>Những quan điểm về Giao Ước Mới</vt:lpstr>
      <vt:lpstr>Những quan điểm về Giao Ước Mới(2)</vt:lpstr>
      <vt:lpstr>Dòng thời gian của Vương quốc &amp; Giao ước</vt:lpstr>
      <vt:lpstr>3. ÁP DỤNG</vt:lpstr>
      <vt:lpstr>ÁP DỤNG #1: BẠN CÓ GiỐNG GIÊ-RÊ-MI KHÔNG? </vt:lpstr>
      <vt:lpstr>Chức vụ khó khăn và hy sinh của Giê-rê-mi</vt:lpstr>
      <vt:lpstr>Sự bảo đảm của Đức Chúa Trời cho Giê-rê-mi</vt:lpstr>
      <vt:lpstr>Bạn có giống Giê-rê-mi không?</vt:lpstr>
      <vt:lpstr>ÁP DỤNG #2: BẠN CÓ GiỐNG GIU-ĐA KHÔNG? </vt:lpstr>
      <vt:lpstr>Tội lỗi của Giu-đa</vt:lpstr>
      <vt:lpstr>Tội lỗi của Giu-đa dẫn đến kết cuộc là sự kỷ luật của Đức Chúa Trời</vt:lpstr>
      <vt:lpstr>Bạn có giống Giu-đa không?</vt:lpstr>
      <vt:lpstr>ÁP DỤNG #3: BẠN CÓ GiỐNG DÂN SÓT TRUNG THÀNH KHÔNG?</vt:lpstr>
      <vt:lpstr>Bản chất của sự đoán phạt trong Giê-rê-mi</vt:lpstr>
      <vt:lpstr>Bạn có phải là một phần của dân sót trung thành không?</vt:lpstr>
      <vt:lpstr>Nếu thế bạn phải sống như thế nào?</vt:lpstr>
      <vt:lpstr>Black</vt:lpstr>
      <vt:lpstr>Cựu Ước Lược Khảo—biblestudydownloads.com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Benjamin</dc:creator>
  <cp:lastModifiedBy>Rick Griffith</cp:lastModifiedBy>
  <cp:revision>202</cp:revision>
  <dcterms:created xsi:type="dcterms:W3CDTF">2009-10-31T10:39:38Z</dcterms:created>
  <dcterms:modified xsi:type="dcterms:W3CDTF">2015-09-11T12:41:01Z</dcterms:modified>
</cp:coreProperties>
</file>