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bin" ContentType="audio/unknown"/>
  <Override PartName="/ppt/notesSlides/notesSlide7.xml" ContentType="application/vnd.openxmlformats-officedocument.presentationml.notesSlide+xml"/>
  <Override PartName="/ppt/media/audio4.bin" ContentType="audio/unknown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1.xml" ContentType="application/vnd.openxmlformats-officedocument.presentationml.notesSlide+xml"/>
  <Override PartName="/ppt/media/audio5.bin" ContentType="audio/unknown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30" r:id="rId2"/>
    <p:sldMasterId id="2147483728" r:id="rId3"/>
    <p:sldMasterId id="2147483726" r:id="rId4"/>
    <p:sldMasterId id="2147483828" r:id="rId5"/>
    <p:sldMasterId id="2147483845" r:id="rId6"/>
    <p:sldMasterId id="2147483962" r:id="rId7"/>
    <p:sldMasterId id="2147483976" r:id="rId8"/>
    <p:sldMasterId id="2147483990" r:id="rId9"/>
    <p:sldMasterId id="2147483992" r:id="rId10"/>
    <p:sldMasterId id="2147484004" r:id="rId11"/>
  </p:sldMasterIdLst>
  <p:notesMasterIdLst>
    <p:notesMasterId r:id="rId80"/>
  </p:notesMasterIdLst>
  <p:handoutMasterIdLst>
    <p:handoutMasterId r:id="rId81"/>
  </p:handoutMasterIdLst>
  <p:sldIdLst>
    <p:sldId id="423" r:id="rId12"/>
    <p:sldId id="337" r:id="rId13"/>
    <p:sldId id="340" r:id="rId14"/>
    <p:sldId id="338" r:id="rId15"/>
    <p:sldId id="352" r:id="rId16"/>
    <p:sldId id="40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256" r:id="rId26"/>
    <p:sldId id="357" r:id="rId27"/>
    <p:sldId id="405" r:id="rId28"/>
    <p:sldId id="294" r:id="rId29"/>
    <p:sldId id="366" r:id="rId30"/>
    <p:sldId id="258" r:id="rId31"/>
    <p:sldId id="367" r:id="rId32"/>
    <p:sldId id="399" r:id="rId33"/>
    <p:sldId id="303" r:id="rId34"/>
    <p:sldId id="406" r:id="rId35"/>
    <p:sldId id="272" r:id="rId36"/>
    <p:sldId id="307" r:id="rId37"/>
    <p:sldId id="308" r:id="rId38"/>
    <p:sldId id="310" r:id="rId39"/>
    <p:sldId id="309" r:id="rId40"/>
    <p:sldId id="311" r:id="rId41"/>
    <p:sldId id="316" r:id="rId42"/>
    <p:sldId id="407" r:id="rId43"/>
    <p:sldId id="321" r:id="rId44"/>
    <p:sldId id="376" r:id="rId45"/>
    <p:sldId id="319" r:id="rId46"/>
    <p:sldId id="285" r:id="rId47"/>
    <p:sldId id="326" r:id="rId48"/>
    <p:sldId id="276" r:id="rId49"/>
    <p:sldId id="286" r:id="rId50"/>
    <p:sldId id="287" r:id="rId51"/>
    <p:sldId id="343" r:id="rId52"/>
    <p:sldId id="408" r:id="rId53"/>
    <p:sldId id="375" r:id="rId54"/>
    <p:sldId id="371" r:id="rId55"/>
    <p:sldId id="305" r:id="rId56"/>
    <p:sldId id="369" r:id="rId57"/>
    <p:sldId id="295" r:id="rId58"/>
    <p:sldId id="346" r:id="rId59"/>
    <p:sldId id="379" r:id="rId60"/>
    <p:sldId id="400" r:id="rId61"/>
    <p:sldId id="332" r:id="rId62"/>
    <p:sldId id="372" r:id="rId63"/>
    <p:sldId id="411" r:id="rId64"/>
    <p:sldId id="335" r:id="rId65"/>
    <p:sldId id="268" r:id="rId66"/>
    <p:sldId id="396" r:id="rId67"/>
    <p:sldId id="402" r:id="rId68"/>
    <p:sldId id="334" r:id="rId69"/>
    <p:sldId id="361" r:id="rId70"/>
    <p:sldId id="397" r:id="rId71"/>
    <p:sldId id="383" r:id="rId72"/>
    <p:sldId id="412" r:id="rId73"/>
    <p:sldId id="320" r:id="rId74"/>
    <p:sldId id="349" r:id="rId75"/>
    <p:sldId id="350" r:id="rId76"/>
    <p:sldId id="393" r:id="rId77"/>
    <p:sldId id="413" r:id="rId78"/>
    <p:sldId id="414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33FF"/>
    <a:srgbClr val="FF0000"/>
    <a:srgbClr val="00FFFF"/>
    <a:srgbClr val="FFFF66"/>
    <a:srgbClr val="CC0066"/>
    <a:srgbClr val="CC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16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Nisan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Iyar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Sivan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Tammuz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Av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Elul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Tishri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en-US" sz="1600" dirty="0" err="1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Cheshvan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Kislev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Tevet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Shevat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Adar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91262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3A1614AE-35C1-F245-AC83-C11BEA42C17E}" type="presOf" srcId="{527799A3-6798-F14C-9108-A99B044124B3}" destId="{CE064FAD-9527-C04A-986D-ADE7F29D4AAF}" srcOrd="0" destOrd="0" presId="urn:microsoft.com/office/officeart/2005/8/layout/cycle1"/>
    <dgm:cxn modelId="{D3038329-1CEF-D74A-AD4C-77C666365E8D}" type="presOf" srcId="{931AD6AD-68AD-1F4D-802F-C6CD780A0CDB}" destId="{19DCBC3D-EF34-4444-B52C-E59D1C44CC9D}" srcOrd="0" destOrd="0" presId="urn:microsoft.com/office/officeart/2005/8/layout/cycle1"/>
    <dgm:cxn modelId="{50525927-2B8D-D14B-9718-3AA6BF7C596E}" type="presOf" srcId="{0858D728-97B0-1A41-82DA-1572CE14754F}" destId="{9BE0E30D-6CC1-3143-BC4A-4FF2C5039316}" srcOrd="0" destOrd="0" presId="urn:microsoft.com/office/officeart/2005/8/layout/cycle1"/>
    <dgm:cxn modelId="{05CBCC1D-0C1C-224E-B944-79A029F57C23}" type="presOf" srcId="{A9914442-2057-0542-A0EA-F935FCA28993}" destId="{B4CE740F-E5F8-1040-9068-3C0CA6A81D60}" srcOrd="0" destOrd="0" presId="urn:microsoft.com/office/officeart/2005/8/layout/cycle1"/>
    <dgm:cxn modelId="{4D0E3FCD-095D-6946-82F8-81062A37219D}" type="presOf" srcId="{CCCC52AB-CFB4-904A-B94C-E1998826B4F9}" destId="{7C0589C6-43EC-854D-966B-B0C5FE9A8192}" srcOrd="0" destOrd="0" presId="urn:microsoft.com/office/officeart/2005/8/layout/cycle1"/>
    <dgm:cxn modelId="{860EBD02-ECD5-D743-B817-48C259A5984F}" type="presOf" srcId="{63159F5F-19C4-974F-B4D9-6A8388E3A179}" destId="{DC85BF06-3190-2C49-B38C-CC01414F9567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8BD7DC13-1A83-3C45-8CDA-45E7A4F8EC32}" type="presOf" srcId="{6533DBF9-2933-D44A-B9F0-8FC24EC06F20}" destId="{C4FE94AE-AFAE-8743-9525-171FDA850E0F}" srcOrd="0" destOrd="0" presId="urn:microsoft.com/office/officeart/2005/8/layout/cycle1"/>
    <dgm:cxn modelId="{F765C730-D3FA-7649-81B2-144AD1E5B119}" type="presOf" srcId="{8E1255C9-F847-A440-83FF-7AA254CCB896}" destId="{974F300E-4386-5845-9047-D2E50BE5B9DF}" srcOrd="0" destOrd="0" presId="urn:microsoft.com/office/officeart/2005/8/layout/cycle1"/>
    <dgm:cxn modelId="{3D726FE9-7711-094D-A0BE-8FE560810FB9}" type="presOf" srcId="{C62D126D-D94F-0A45-AAB3-A4A2804A9AA5}" destId="{49452468-AA65-834B-B75D-72A0A7810E13}" srcOrd="0" destOrd="0" presId="urn:microsoft.com/office/officeart/2005/8/layout/cycle1"/>
    <dgm:cxn modelId="{9D156AC7-1B39-524B-87FF-B74385394A0B}" type="presOf" srcId="{580AAA11-E1E4-FC4E-A546-63E521F462A7}" destId="{DAE7F6D9-575B-6C47-9F2C-6177EB4BA541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CCEF6E0E-75DA-D543-BAA3-05E9672805E0}" type="presOf" srcId="{19401D75-4FA1-2642-9C39-67D34D8AB9EC}" destId="{37E24780-EDFC-1D4D-B756-C90BE821441B}" srcOrd="0" destOrd="0" presId="urn:microsoft.com/office/officeart/2005/8/layout/cycle1"/>
    <dgm:cxn modelId="{022F403E-D042-9B4C-A4BF-EEE99AE48D35}" type="presOf" srcId="{F73B3211-1799-3F44-92B6-7CEE57ECB2D3}" destId="{BF6C208F-01F8-574D-980A-D40F886CF760}" srcOrd="0" destOrd="0" presId="urn:microsoft.com/office/officeart/2005/8/layout/cycle1"/>
    <dgm:cxn modelId="{39AD54CE-CA50-CE4F-B6F3-C468FBB7AF6A}" type="presOf" srcId="{D548EBB6-B1A8-4E4A-94F3-38AFF917AA13}" destId="{A85B6194-0CD3-0046-9C07-12EA626BEFA3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97B77FAF-4A2A-8247-A34C-C47EB1219A90}" type="presOf" srcId="{D7E87DE1-03EB-D748-89C5-D76845DF9F58}" destId="{12C576B8-5B2D-B04B-98C4-29D5E499FD83}" srcOrd="0" destOrd="0" presId="urn:microsoft.com/office/officeart/2005/8/layout/cycle1"/>
    <dgm:cxn modelId="{5373E2BF-1409-BA45-8702-78651A0342CE}" type="presOf" srcId="{55E743FA-081E-B447-B4F2-DEEACC6857BC}" destId="{36444405-91CC-BC45-909E-8AE477F1EC7C}" srcOrd="0" destOrd="0" presId="urn:microsoft.com/office/officeart/2005/8/layout/cycle1"/>
    <dgm:cxn modelId="{24F3355B-86B2-AA48-AB57-ADC877EE655C}" type="presOf" srcId="{12600BCB-5734-3F4B-9543-0CB09A3EC940}" destId="{92DA8A36-05F4-4B4C-B207-6FB4CBC9688F}" srcOrd="0" destOrd="0" presId="urn:microsoft.com/office/officeart/2005/8/layout/cycle1"/>
    <dgm:cxn modelId="{8B8E4237-E0C2-1B48-8E05-3E137EB5CB15}" type="presOf" srcId="{D805A741-31F4-6D45-A082-4AD4C7B066F1}" destId="{7D368AA8-A897-6A44-B2ED-5420DBBF55CD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14153D1D-67AD-D343-98E9-14746D973536}" type="presOf" srcId="{610909C5-6334-264F-93E0-189A71FB6993}" destId="{54CDBF4B-9D09-3242-A1D5-0506BD1712C5}" srcOrd="0" destOrd="0" presId="urn:microsoft.com/office/officeart/2005/8/layout/cycle1"/>
    <dgm:cxn modelId="{96F330E1-F0BC-A24A-B237-39452371CCCF}" type="presOf" srcId="{325DB5A0-FE7A-8245-9663-7B515E4DF4C8}" destId="{EAEA7D1D-8D8A-4A4B-812D-D24179AFED27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435720F9-AB62-3343-BD56-7A77353227EB}" type="presOf" srcId="{591E9484-33B2-714C-AA5D-D47E80DA12F9}" destId="{CDA9BE8C-41E5-BF45-BAB4-5B91BDDEFF8D}" srcOrd="0" destOrd="0" presId="urn:microsoft.com/office/officeart/2005/8/layout/cycle1"/>
    <dgm:cxn modelId="{B33443B2-6212-354B-B471-C648EF00674A}" type="presOf" srcId="{B6065800-F57E-6842-B73C-614AFBC2DE05}" destId="{2990F259-A510-7044-A15A-189FB55AE5CB}" srcOrd="0" destOrd="0" presId="urn:microsoft.com/office/officeart/2005/8/layout/cycle1"/>
    <dgm:cxn modelId="{C97C7E9D-D994-664E-AE57-07ED003F3423}" type="presOf" srcId="{55B5CCF6-1B65-AC49-B1EC-CD09807E71EF}" destId="{76EDA6DC-5A32-7640-86D9-A3D1F65AC2D3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CAB83E08-0EAB-3B42-99C5-158BF3935F23}" type="presOf" srcId="{B7792F1E-795A-8A40-9AF9-CBB036406804}" destId="{0EBEA1BD-8C57-A847-A4A1-BD492A397D4A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34CB36B5-8516-B446-AC4C-DB50A8FF56E4}" type="presOf" srcId="{54471214-3ABC-B64E-8935-4F53AC7091F5}" destId="{2257407E-2335-6E46-9533-50F1A4869162}" srcOrd="0" destOrd="0" presId="urn:microsoft.com/office/officeart/2005/8/layout/cycle1"/>
    <dgm:cxn modelId="{574ADBEF-03DD-C844-8C30-5B0DC6B6C045}" type="presOf" srcId="{81D20D5D-F15B-B844-BCE7-07FE2E88C5B6}" destId="{2467F156-8EB3-F044-8664-8B186FD19D40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85152C52-D826-074E-9FD7-90A1E4DC48FC}" type="presParOf" srcId="{974F300E-4386-5845-9047-D2E50BE5B9DF}" destId="{BF1A72C0-4F23-214E-B2C0-EC3432C35438}" srcOrd="0" destOrd="0" presId="urn:microsoft.com/office/officeart/2005/8/layout/cycle1"/>
    <dgm:cxn modelId="{063BBE37-BE42-A44C-A6DB-1F89741B836B}" type="presParOf" srcId="{974F300E-4386-5845-9047-D2E50BE5B9DF}" destId="{92DA8A36-05F4-4B4C-B207-6FB4CBC9688F}" srcOrd="1" destOrd="0" presId="urn:microsoft.com/office/officeart/2005/8/layout/cycle1"/>
    <dgm:cxn modelId="{C5DCA038-1257-F843-A406-C13C7FBE2C60}" type="presParOf" srcId="{974F300E-4386-5845-9047-D2E50BE5B9DF}" destId="{2990F259-A510-7044-A15A-189FB55AE5CB}" srcOrd="2" destOrd="0" presId="urn:microsoft.com/office/officeart/2005/8/layout/cycle1"/>
    <dgm:cxn modelId="{F822AC48-00F4-434F-9EE4-E91242BA1BFE}" type="presParOf" srcId="{974F300E-4386-5845-9047-D2E50BE5B9DF}" destId="{A7A1548F-03D0-7F43-8C4C-631804CE4126}" srcOrd="3" destOrd="0" presId="urn:microsoft.com/office/officeart/2005/8/layout/cycle1"/>
    <dgm:cxn modelId="{3C95CED4-C377-584F-A636-082966BF188D}" type="presParOf" srcId="{974F300E-4386-5845-9047-D2E50BE5B9DF}" destId="{EAEA7D1D-8D8A-4A4B-812D-D24179AFED27}" srcOrd="4" destOrd="0" presId="urn:microsoft.com/office/officeart/2005/8/layout/cycle1"/>
    <dgm:cxn modelId="{F16C56BE-E301-D449-8C92-89D1DE86D3EB}" type="presParOf" srcId="{974F300E-4386-5845-9047-D2E50BE5B9DF}" destId="{2257407E-2335-6E46-9533-50F1A4869162}" srcOrd="5" destOrd="0" presId="urn:microsoft.com/office/officeart/2005/8/layout/cycle1"/>
    <dgm:cxn modelId="{ABDFDF26-1DD5-4B4E-A68E-2324276EC329}" type="presParOf" srcId="{974F300E-4386-5845-9047-D2E50BE5B9DF}" destId="{3467B5D4-61EB-4C46-BB87-881C0920F2D1}" srcOrd="6" destOrd="0" presId="urn:microsoft.com/office/officeart/2005/8/layout/cycle1"/>
    <dgm:cxn modelId="{7BE264C3-53BC-7244-9BBE-2A334EDD12BC}" type="presParOf" srcId="{974F300E-4386-5845-9047-D2E50BE5B9DF}" destId="{2467F156-8EB3-F044-8664-8B186FD19D40}" srcOrd="7" destOrd="0" presId="urn:microsoft.com/office/officeart/2005/8/layout/cycle1"/>
    <dgm:cxn modelId="{9FAE6A33-1D9E-A445-AC2F-626F650EDF51}" type="presParOf" srcId="{974F300E-4386-5845-9047-D2E50BE5B9DF}" destId="{DC85BF06-3190-2C49-B38C-CC01414F9567}" srcOrd="8" destOrd="0" presId="urn:microsoft.com/office/officeart/2005/8/layout/cycle1"/>
    <dgm:cxn modelId="{F0F84338-FB07-2846-BACB-E9065B911C75}" type="presParOf" srcId="{974F300E-4386-5845-9047-D2E50BE5B9DF}" destId="{818521AB-CB19-3245-AC47-32330EC1D05A}" srcOrd="9" destOrd="0" presId="urn:microsoft.com/office/officeart/2005/8/layout/cycle1"/>
    <dgm:cxn modelId="{A9F647B3-554A-FC43-8EF4-4C25D5DA66AC}" type="presParOf" srcId="{974F300E-4386-5845-9047-D2E50BE5B9DF}" destId="{A85B6194-0CD3-0046-9C07-12EA626BEFA3}" srcOrd="10" destOrd="0" presId="urn:microsoft.com/office/officeart/2005/8/layout/cycle1"/>
    <dgm:cxn modelId="{DD568058-3DA8-9844-94AE-B1AE98E632DB}" type="presParOf" srcId="{974F300E-4386-5845-9047-D2E50BE5B9DF}" destId="{76EDA6DC-5A32-7640-86D9-A3D1F65AC2D3}" srcOrd="11" destOrd="0" presId="urn:microsoft.com/office/officeart/2005/8/layout/cycle1"/>
    <dgm:cxn modelId="{F308602B-CBF0-5044-B271-AEFB4698439C}" type="presParOf" srcId="{974F300E-4386-5845-9047-D2E50BE5B9DF}" destId="{5FEB966B-5E78-494C-B5A1-6F18B3A362B7}" srcOrd="12" destOrd="0" presId="urn:microsoft.com/office/officeart/2005/8/layout/cycle1"/>
    <dgm:cxn modelId="{0B4B1E34-99A7-4F47-B49C-370C7910F24C}" type="presParOf" srcId="{974F300E-4386-5845-9047-D2E50BE5B9DF}" destId="{9BE0E30D-6CC1-3143-BC4A-4FF2C5039316}" srcOrd="13" destOrd="0" presId="urn:microsoft.com/office/officeart/2005/8/layout/cycle1"/>
    <dgm:cxn modelId="{5CC87823-5670-9540-A009-1DD58B993547}" type="presParOf" srcId="{974F300E-4386-5845-9047-D2E50BE5B9DF}" destId="{37E24780-EDFC-1D4D-B756-C90BE821441B}" srcOrd="14" destOrd="0" presId="urn:microsoft.com/office/officeart/2005/8/layout/cycle1"/>
    <dgm:cxn modelId="{F327D960-7DC4-D244-8D45-CDE68F91F540}" type="presParOf" srcId="{974F300E-4386-5845-9047-D2E50BE5B9DF}" destId="{788B510C-5C6F-7E4F-BD2A-4B0F37349509}" srcOrd="15" destOrd="0" presId="urn:microsoft.com/office/officeart/2005/8/layout/cycle1"/>
    <dgm:cxn modelId="{706F6CCD-644C-2944-B873-4DDFED23571D}" type="presParOf" srcId="{974F300E-4386-5845-9047-D2E50BE5B9DF}" destId="{BF6C208F-01F8-574D-980A-D40F886CF760}" srcOrd="16" destOrd="0" presId="urn:microsoft.com/office/officeart/2005/8/layout/cycle1"/>
    <dgm:cxn modelId="{DA65C75B-A11F-E34E-965E-2581DEED19C7}" type="presParOf" srcId="{974F300E-4386-5845-9047-D2E50BE5B9DF}" destId="{DAE7F6D9-575B-6C47-9F2C-6177EB4BA541}" srcOrd="17" destOrd="0" presId="urn:microsoft.com/office/officeart/2005/8/layout/cycle1"/>
    <dgm:cxn modelId="{20CE8373-90BF-2C4A-9F0B-484ED7BBC6D5}" type="presParOf" srcId="{974F300E-4386-5845-9047-D2E50BE5B9DF}" destId="{3AD74439-13B4-6B4C-A74C-96BE28333D49}" srcOrd="18" destOrd="0" presId="urn:microsoft.com/office/officeart/2005/8/layout/cycle1"/>
    <dgm:cxn modelId="{700CCDD7-B50F-B047-8155-1389C2B9AB90}" type="presParOf" srcId="{974F300E-4386-5845-9047-D2E50BE5B9DF}" destId="{B4CE740F-E5F8-1040-9068-3C0CA6A81D60}" srcOrd="19" destOrd="0" presId="urn:microsoft.com/office/officeart/2005/8/layout/cycle1"/>
    <dgm:cxn modelId="{51F71737-D87C-8D42-81CC-29CF9A9E1B2F}" type="presParOf" srcId="{974F300E-4386-5845-9047-D2E50BE5B9DF}" destId="{7D368AA8-A897-6A44-B2ED-5420DBBF55CD}" srcOrd="20" destOrd="0" presId="urn:microsoft.com/office/officeart/2005/8/layout/cycle1"/>
    <dgm:cxn modelId="{18F179D9-7C82-5A45-A064-C86E65C55266}" type="presParOf" srcId="{974F300E-4386-5845-9047-D2E50BE5B9DF}" destId="{256A8A82-B1CB-EF43-AB66-A3D1C8A54B59}" srcOrd="21" destOrd="0" presId="urn:microsoft.com/office/officeart/2005/8/layout/cycle1"/>
    <dgm:cxn modelId="{E3140E37-EA32-6E48-ADC0-6FB3B2A8DE07}" type="presParOf" srcId="{974F300E-4386-5845-9047-D2E50BE5B9DF}" destId="{36444405-91CC-BC45-909E-8AE477F1EC7C}" srcOrd="22" destOrd="0" presId="urn:microsoft.com/office/officeart/2005/8/layout/cycle1"/>
    <dgm:cxn modelId="{C5D55A2C-FF16-014C-A3A3-F0678EA3A299}" type="presParOf" srcId="{974F300E-4386-5845-9047-D2E50BE5B9DF}" destId="{0EBEA1BD-8C57-A847-A4A1-BD492A397D4A}" srcOrd="23" destOrd="0" presId="urn:microsoft.com/office/officeart/2005/8/layout/cycle1"/>
    <dgm:cxn modelId="{FD253762-32D9-0447-9DA2-E1BFBE42F173}" type="presParOf" srcId="{974F300E-4386-5845-9047-D2E50BE5B9DF}" destId="{A1257670-91AA-B74E-AFCB-48382C466D43}" srcOrd="24" destOrd="0" presId="urn:microsoft.com/office/officeart/2005/8/layout/cycle1"/>
    <dgm:cxn modelId="{A5089BC2-04DE-0F42-B919-EEFF11B000F7}" type="presParOf" srcId="{974F300E-4386-5845-9047-D2E50BE5B9DF}" destId="{19DCBC3D-EF34-4444-B52C-E59D1C44CC9D}" srcOrd="25" destOrd="0" presId="urn:microsoft.com/office/officeart/2005/8/layout/cycle1"/>
    <dgm:cxn modelId="{C4885799-B8CB-EA44-916B-37836765D44D}" type="presParOf" srcId="{974F300E-4386-5845-9047-D2E50BE5B9DF}" destId="{CDA9BE8C-41E5-BF45-BAB4-5B91BDDEFF8D}" srcOrd="26" destOrd="0" presId="urn:microsoft.com/office/officeart/2005/8/layout/cycle1"/>
    <dgm:cxn modelId="{53EA27AB-63FA-F14F-B6B4-1497E6D9C89F}" type="presParOf" srcId="{974F300E-4386-5845-9047-D2E50BE5B9DF}" destId="{731680F6-F070-374C-97C4-FB0156E03231}" srcOrd="27" destOrd="0" presId="urn:microsoft.com/office/officeart/2005/8/layout/cycle1"/>
    <dgm:cxn modelId="{57BB871F-A732-F54B-A447-1DB3001B6D0C}" type="presParOf" srcId="{974F300E-4386-5845-9047-D2E50BE5B9DF}" destId="{12C576B8-5B2D-B04B-98C4-29D5E499FD83}" srcOrd="28" destOrd="0" presId="urn:microsoft.com/office/officeart/2005/8/layout/cycle1"/>
    <dgm:cxn modelId="{A6F96DF0-8EC1-154C-BE1A-26896D3964DB}" type="presParOf" srcId="{974F300E-4386-5845-9047-D2E50BE5B9DF}" destId="{C4FE94AE-AFAE-8743-9525-171FDA850E0F}" srcOrd="29" destOrd="0" presId="urn:microsoft.com/office/officeart/2005/8/layout/cycle1"/>
    <dgm:cxn modelId="{A04F9E72-F44A-7644-AB0D-ECE9B3441EC1}" type="presParOf" srcId="{974F300E-4386-5845-9047-D2E50BE5B9DF}" destId="{FBD4D212-3E98-9843-8795-297F9EDDD657}" srcOrd="30" destOrd="0" presId="urn:microsoft.com/office/officeart/2005/8/layout/cycle1"/>
    <dgm:cxn modelId="{9C0D211C-5337-4C44-AAFE-ECDF34EBF6E0}" type="presParOf" srcId="{974F300E-4386-5845-9047-D2E50BE5B9DF}" destId="{54CDBF4B-9D09-3242-A1D5-0506BD1712C5}" srcOrd="31" destOrd="0" presId="urn:microsoft.com/office/officeart/2005/8/layout/cycle1"/>
    <dgm:cxn modelId="{96E98F02-037B-F64A-BA1E-2183DD4939DE}" type="presParOf" srcId="{974F300E-4386-5845-9047-D2E50BE5B9DF}" destId="{49452468-AA65-834B-B75D-72A0A7810E13}" srcOrd="32" destOrd="0" presId="urn:microsoft.com/office/officeart/2005/8/layout/cycle1"/>
    <dgm:cxn modelId="{F7DB74EB-D808-6347-B0D0-CEF0D66152E8}" type="presParOf" srcId="{974F300E-4386-5845-9047-D2E50BE5B9DF}" destId="{B0C742D0-6463-FF41-BE88-36D0AF1ED5D5}" srcOrd="33" destOrd="0" presId="urn:microsoft.com/office/officeart/2005/8/layout/cycle1"/>
    <dgm:cxn modelId="{591D908F-A9C0-2344-91A5-FBA167E1F24D}" type="presParOf" srcId="{974F300E-4386-5845-9047-D2E50BE5B9DF}" destId="{CE064FAD-9527-C04A-986D-ADE7F29D4AAF}" srcOrd="34" destOrd="0" presId="urn:microsoft.com/office/officeart/2005/8/layout/cycle1"/>
    <dgm:cxn modelId="{C4DA5438-1AFD-5D4D-891D-7791C6FF0BA5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Nisan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Iyar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Sivan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Tammuz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Av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Elul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Tishri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en-US" sz="1600" dirty="0" err="1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Cheshvan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Kislev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Tevet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Shevat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Adar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91262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B376E32-3D22-9E4C-B817-50E176A92117}" type="presOf" srcId="{8E1255C9-F847-A440-83FF-7AA254CCB896}" destId="{974F300E-4386-5845-9047-D2E50BE5B9DF}" srcOrd="0" destOrd="0" presId="urn:microsoft.com/office/officeart/2005/8/layout/cycle1"/>
    <dgm:cxn modelId="{1D24EAC0-902A-5544-B216-959D01DBB081}" type="presOf" srcId="{D805A741-31F4-6D45-A082-4AD4C7B066F1}" destId="{7D368AA8-A897-6A44-B2ED-5420DBBF55CD}" srcOrd="0" destOrd="0" presId="urn:microsoft.com/office/officeart/2005/8/layout/cycle1"/>
    <dgm:cxn modelId="{B5885D04-5F57-7941-878F-FF0CC0BD605A}" type="presOf" srcId="{54471214-3ABC-B64E-8935-4F53AC7091F5}" destId="{2257407E-2335-6E46-9533-50F1A4869162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D07724AF-172E-F34A-8304-2F11D1746A54}" type="presOf" srcId="{81D20D5D-F15B-B844-BCE7-07FE2E88C5B6}" destId="{2467F156-8EB3-F044-8664-8B186FD19D40}" srcOrd="0" destOrd="0" presId="urn:microsoft.com/office/officeart/2005/8/layout/cycle1"/>
    <dgm:cxn modelId="{3023788C-AC6B-3749-AABB-BB88444F36DE}" type="presOf" srcId="{F73B3211-1799-3F44-92B6-7CEE57ECB2D3}" destId="{BF6C208F-01F8-574D-980A-D40F886CF760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958700F9-AEAA-0D4F-825D-2A25DB145286}" type="presOf" srcId="{610909C5-6334-264F-93E0-189A71FB6993}" destId="{54CDBF4B-9D09-3242-A1D5-0506BD1712C5}" srcOrd="0" destOrd="0" presId="urn:microsoft.com/office/officeart/2005/8/layout/cycle1"/>
    <dgm:cxn modelId="{62A224DC-B6FB-2140-B195-1049DEE89E62}" type="presOf" srcId="{55B5CCF6-1B65-AC49-B1EC-CD09807E71EF}" destId="{76EDA6DC-5A32-7640-86D9-A3D1F65AC2D3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590A026F-FF97-3C4A-B5F6-F7F609D85325}" type="presOf" srcId="{6533DBF9-2933-D44A-B9F0-8FC24EC06F20}" destId="{C4FE94AE-AFAE-8743-9525-171FDA850E0F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9C152D8B-BB55-F343-9C37-9549C2D17407}" type="presOf" srcId="{580AAA11-E1E4-FC4E-A546-63E521F462A7}" destId="{DAE7F6D9-575B-6C47-9F2C-6177EB4BA541}" srcOrd="0" destOrd="0" presId="urn:microsoft.com/office/officeart/2005/8/layout/cycle1"/>
    <dgm:cxn modelId="{4FA5A8BE-5AB6-A649-9331-E147EC905720}" type="presOf" srcId="{55E743FA-081E-B447-B4F2-DEEACC6857BC}" destId="{36444405-91CC-BC45-909E-8AE477F1EC7C}" srcOrd="0" destOrd="0" presId="urn:microsoft.com/office/officeart/2005/8/layout/cycle1"/>
    <dgm:cxn modelId="{B2520248-093C-204A-A758-FE6B1F40D722}" type="presOf" srcId="{63159F5F-19C4-974F-B4D9-6A8388E3A179}" destId="{DC85BF06-3190-2C49-B38C-CC01414F9567}" srcOrd="0" destOrd="0" presId="urn:microsoft.com/office/officeart/2005/8/layout/cycle1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B527E4B2-4749-7049-B435-92A81167960E}" type="presOf" srcId="{931AD6AD-68AD-1F4D-802F-C6CD780A0CDB}" destId="{19DCBC3D-EF34-4444-B52C-E59D1C44CC9D}" srcOrd="0" destOrd="0" presId="urn:microsoft.com/office/officeart/2005/8/layout/cycle1"/>
    <dgm:cxn modelId="{DD6CF56D-CE4C-8A41-A0DF-C7CA8803CC9C}" type="presOf" srcId="{D7E87DE1-03EB-D748-89C5-D76845DF9F58}" destId="{12C576B8-5B2D-B04B-98C4-29D5E499FD83}" srcOrd="0" destOrd="0" presId="urn:microsoft.com/office/officeart/2005/8/layout/cycle1"/>
    <dgm:cxn modelId="{0A7FB837-2F35-B845-BF31-E98947E0C247}" type="presOf" srcId="{CCCC52AB-CFB4-904A-B94C-E1998826B4F9}" destId="{7C0589C6-43EC-854D-966B-B0C5FE9A8192}" srcOrd="0" destOrd="0" presId="urn:microsoft.com/office/officeart/2005/8/layout/cycle1"/>
    <dgm:cxn modelId="{45BD61F5-2A6F-AA48-9F9C-A4AEBD13921F}" type="presOf" srcId="{B6065800-F57E-6842-B73C-614AFBC2DE05}" destId="{2990F259-A510-7044-A15A-189FB55AE5CB}" srcOrd="0" destOrd="0" presId="urn:microsoft.com/office/officeart/2005/8/layout/cycle1"/>
    <dgm:cxn modelId="{E6D07785-AA8F-8749-84A1-B4124AD9B2D2}" type="presOf" srcId="{D548EBB6-B1A8-4E4A-94F3-38AFF917AA13}" destId="{A85B6194-0CD3-0046-9C07-12EA626BEFA3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95120F4E-2034-0648-AE32-F88605D10360}" type="presOf" srcId="{12600BCB-5734-3F4B-9543-0CB09A3EC940}" destId="{92DA8A36-05F4-4B4C-B207-6FB4CBC9688F}" srcOrd="0" destOrd="0" presId="urn:microsoft.com/office/officeart/2005/8/layout/cycle1"/>
    <dgm:cxn modelId="{FEBD31E2-CEBD-4543-8185-2157B44DE31F}" type="presOf" srcId="{591E9484-33B2-714C-AA5D-D47E80DA12F9}" destId="{CDA9BE8C-41E5-BF45-BAB4-5B91BDDEFF8D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9F7E2B85-5C3B-724D-BB73-4D291591F268}" type="presOf" srcId="{19401D75-4FA1-2642-9C39-67D34D8AB9EC}" destId="{37E24780-EDFC-1D4D-B756-C90BE821441B}" srcOrd="0" destOrd="0" presId="urn:microsoft.com/office/officeart/2005/8/layout/cycle1"/>
    <dgm:cxn modelId="{202EE0F9-3BDE-6B42-B502-A477689B5193}" type="presOf" srcId="{325DB5A0-FE7A-8245-9663-7B515E4DF4C8}" destId="{EAEA7D1D-8D8A-4A4B-812D-D24179AFED27}" srcOrd="0" destOrd="0" presId="urn:microsoft.com/office/officeart/2005/8/layout/cycle1"/>
    <dgm:cxn modelId="{BBCC4F50-7A4D-EF41-9846-D4C52F59F505}" type="presOf" srcId="{0858D728-97B0-1A41-82DA-1572CE14754F}" destId="{9BE0E30D-6CC1-3143-BC4A-4FF2C5039316}" srcOrd="0" destOrd="0" presId="urn:microsoft.com/office/officeart/2005/8/layout/cycle1"/>
    <dgm:cxn modelId="{52BBFC1F-20B8-7F44-9966-4E4A1EB0451D}" type="presOf" srcId="{B7792F1E-795A-8A40-9AF9-CBB036406804}" destId="{0EBEA1BD-8C57-A847-A4A1-BD492A397D4A}" srcOrd="0" destOrd="0" presId="urn:microsoft.com/office/officeart/2005/8/layout/cycle1"/>
    <dgm:cxn modelId="{C39D6049-5898-B24C-B985-97DA7F495EB3}" type="presOf" srcId="{C62D126D-D94F-0A45-AAB3-A4A2804A9AA5}" destId="{49452468-AA65-834B-B75D-72A0A7810E13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70A1A8B0-7A7E-AD45-A465-C593B8C23533}" type="presOf" srcId="{527799A3-6798-F14C-9108-A99B044124B3}" destId="{CE064FAD-9527-C04A-986D-ADE7F29D4AAF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33387059-70FF-554F-94A2-7C22C9398655}" type="presOf" srcId="{A9914442-2057-0542-A0EA-F935FCA28993}" destId="{B4CE740F-E5F8-1040-9068-3C0CA6A81D60}" srcOrd="0" destOrd="0" presId="urn:microsoft.com/office/officeart/2005/8/layout/cycle1"/>
    <dgm:cxn modelId="{7AF29437-FD28-E148-9FF0-7FB9BF474970}" type="presParOf" srcId="{974F300E-4386-5845-9047-D2E50BE5B9DF}" destId="{BF1A72C0-4F23-214E-B2C0-EC3432C35438}" srcOrd="0" destOrd="0" presId="urn:microsoft.com/office/officeart/2005/8/layout/cycle1"/>
    <dgm:cxn modelId="{94D4F89D-375D-6644-A65A-2C51DE44E47B}" type="presParOf" srcId="{974F300E-4386-5845-9047-D2E50BE5B9DF}" destId="{92DA8A36-05F4-4B4C-B207-6FB4CBC9688F}" srcOrd="1" destOrd="0" presId="urn:microsoft.com/office/officeart/2005/8/layout/cycle1"/>
    <dgm:cxn modelId="{91E193FB-95AA-114A-AED7-702F4171AE39}" type="presParOf" srcId="{974F300E-4386-5845-9047-D2E50BE5B9DF}" destId="{2990F259-A510-7044-A15A-189FB55AE5CB}" srcOrd="2" destOrd="0" presId="urn:microsoft.com/office/officeart/2005/8/layout/cycle1"/>
    <dgm:cxn modelId="{77815061-4153-A440-92A4-B6D9CAAE8A7E}" type="presParOf" srcId="{974F300E-4386-5845-9047-D2E50BE5B9DF}" destId="{A7A1548F-03D0-7F43-8C4C-631804CE4126}" srcOrd="3" destOrd="0" presId="urn:microsoft.com/office/officeart/2005/8/layout/cycle1"/>
    <dgm:cxn modelId="{79607189-BA65-2E43-A756-2A7C96649D34}" type="presParOf" srcId="{974F300E-4386-5845-9047-D2E50BE5B9DF}" destId="{EAEA7D1D-8D8A-4A4B-812D-D24179AFED27}" srcOrd="4" destOrd="0" presId="urn:microsoft.com/office/officeart/2005/8/layout/cycle1"/>
    <dgm:cxn modelId="{2515472B-780B-F141-8326-E1BC1F58F52A}" type="presParOf" srcId="{974F300E-4386-5845-9047-D2E50BE5B9DF}" destId="{2257407E-2335-6E46-9533-50F1A4869162}" srcOrd="5" destOrd="0" presId="urn:microsoft.com/office/officeart/2005/8/layout/cycle1"/>
    <dgm:cxn modelId="{0CEBE4AC-2430-D04F-AD54-DF10C07ED368}" type="presParOf" srcId="{974F300E-4386-5845-9047-D2E50BE5B9DF}" destId="{3467B5D4-61EB-4C46-BB87-881C0920F2D1}" srcOrd="6" destOrd="0" presId="urn:microsoft.com/office/officeart/2005/8/layout/cycle1"/>
    <dgm:cxn modelId="{03EAC395-EA0E-634E-8626-DAEFB1490842}" type="presParOf" srcId="{974F300E-4386-5845-9047-D2E50BE5B9DF}" destId="{2467F156-8EB3-F044-8664-8B186FD19D40}" srcOrd="7" destOrd="0" presId="urn:microsoft.com/office/officeart/2005/8/layout/cycle1"/>
    <dgm:cxn modelId="{198F5E92-D958-DD49-93F7-33D0168046E2}" type="presParOf" srcId="{974F300E-4386-5845-9047-D2E50BE5B9DF}" destId="{DC85BF06-3190-2C49-B38C-CC01414F9567}" srcOrd="8" destOrd="0" presId="urn:microsoft.com/office/officeart/2005/8/layout/cycle1"/>
    <dgm:cxn modelId="{950A955C-899F-8D45-8316-8B7C0325E71A}" type="presParOf" srcId="{974F300E-4386-5845-9047-D2E50BE5B9DF}" destId="{818521AB-CB19-3245-AC47-32330EC1D05A}" srcOrd="9" destOrd="0" presId="urn:microsoft.com/office/officeart/2005/8/layout/cycle1"/>
    <dgm:cxn modelId="{C2F8D22D-9B59-4041-905B-6BCFB5808E6C}" type="presParOf" srcId="{974F300E-4386-5845-9047-D2E50BE5B9DF}" destId="{A85B6194-0CD3-0046-9C07-12EA626BEFA3}" srcOrd="10" destOrd="0" presId="urn:microsoft.com/office/officeart/2005/8/layout/cycle1"/>
    <dgm:cxn modelId="{237AF0BB-9352-9845-98C2-7641B3575CD0}" type="presParOf" srcId="{974F300E-4386-5845-9047-D2E50BE5B9DF}" destId="{76EDA6DC-5A32-7640-86D9-A3D1F65AC2D3}" srcOrd="11" destOrd="0" presId="urn:microsoft.com/office/officeart/2005/8/layout/cycle1"/>
    <dgm:cxn modelId="{72916BD5-C391-604A-9C87-1991501C982A}" type="presParOf" srcId="{974F300E-4386-5845-9047-D2E50BE5B9DF}" destId="{5FEB966B-5E78-494C-B5A1-6F18B3A362B7}" srcOrd="12" destOrd="0" presId="urn:microsoft.com/office/officeart/2005/8/layout/cycle1"/>
    <dgm:cxn modelId="{0BFF1F2F-39DE-F24F-B0ED-3CBDB1DF709B}" type="presParOf" srcId="{974F300E-4386-5845-9047-D2E50BE5B9DF}" destId="{9BE0E30D-6CC1-3143-BC4A-4FF2C5039316}" srcOrd="13" destOrd="0" presId="urn:microsoft.com/office/officeart/2005/8/layout/cycle1"/>
    <dgm:cxn modelId="{C2D66EEF-CC20-904A-AB13-864B1DA0D1D4}" type="presParOf" srcId="{974F300E-4386-5845-9047-D2E50BE5B9DF}" destId="{37E24780-EDFC-1D4D-B756-C90BE821441B}" srcOrd="14" destOrd="0" presId="urn:microsoft.com/office/officeart/2005/8/layout/cycle1"/>
    <dgm:cxn modelId="{7038D9D7-5C20-404F-97D7-73CB8230CB77}" type="presParOf" srcId="{974F300E-4386-5845-9047-D2E50BE5B9DF}" destId="{788B510C-5C6F-7E4F-BD2A-4B0F37349509}" srcOrd="15" destOrd="0" presId="urn:microsoft.com/office/officeart/2005/8/layout/cycle1"/>
    <dgm:cxn modelId="{830CEAB3-71BE-D442-BB69-C640DE5B18F8}" type="presParOf" srcId="{974F300E-4386-5845-9047-D2E50BE5B9DF}" destId="{BF6C208F-01F8-574D-980A-D40F886CF760}" srcOrd="16" destOrd="0" presId="urn:microsoft.com/office/officeart/2005/8/layout/cycle1"/>
    <dgm:cxn modelId="{80184A21-2B52-3C40-AE6B-99A7EBE0C3DD}" type="presParOf" srcId="{974F300E-4386-5845-9047-D2E50BE5B9DF}" destId="{DAE7F6D9-575B-6C47-9F2C-6177EB4BA541}" srcOrd="17" destOrd="0" presId="urn:microsoft.com/office/officeart/2005/8/layout/cycle1"/>
    <dgm:cxn modelId="{3E5EC0E8-07D2-E949-988F-9225ED2F329B}" type="presParOf" srcId="{974F300E-4386-5845-9047-D2E50BE5B9DF}" destId="{3AD74439-13B4-6B4C-A74C-96BE28333D49}" srcOrd="18" destOrd="0" presId="urn:microsoft.com/office/officeart/2005/8/layout/cycle1"/>
    <dgm:cxn modelId="{E6349CD0-175A-5444-9E3A-B3AED18C1793}" type="presParOf" srcId="{974F300E-4386-5845-9047-D2E50BE5B9DF}" destId="{B4CE740F-E5F8-1040-9068-3C0CA6A81D60}" srcOrd="19" destOrd="0" presId="urn:microsoft.com/office/officeart/2005/8/layout/cycle1"/>
    <dgm:cxn modelId="{982C54A2-6F23-6345-85FC-436166D6C9D3}" type="presParOf" srcId="{974F300E-4386-5845-9047-D2E50BE5B9DF}" destId="{7D368AA8-A897-6A44-B2ED-5420DBBF55CD}" srcOrd="20" destOrd="0" presId="urn:microsoft.com/office/officeart/2005/8/layout/cycle1"/>
    <dgm:cxn modelId="{F2BB9866-C4FF-5645-A57C-65D1AF4CE341}" type="presParOf" srcId="{974F300E-4386-5845-9047-D2E50BE5B9DF}" destId="{256A8A82-B1CB-EF43-AB66-A3D1C8A54B59}" srcOrd="21" destOrd="0" presId="urn:microsoft.com/office/officeart/2005/8/layout/cycle1"/>
    <dgm:cxn modelId="{31B3F4A1-7DBE-554D-8930-F33F1B7F29C4}" type="presParOf" srcId="{974F300E-4386-5845-9047-D2E50BE5B9DF}" destId="{36444405-91CC-BC45-909E-8AE477F1EC7C}" srcOrd="22" destOrd="0" presId="urn:microsoft.com/office/officeart/2005/8/layout/cycle1"/>
    <dgm:cxn modelId="{87F84FA8-189C-1C4C-BD2A-C74BE7258186}" type="presParOf" srcId="{974F300E-4386-5845-9047-D2E50BE5B9DF}" destId="{0EBEA1BD-8C57-A847-A4A1-BD492A397D4A}" srcOrd="23" destOrd="0" presId="urn:microsoft.com/office/officeart/2005/8/layout/cycle1"/>
    <dgm:cxn modelId="{6D8AA039-BB6F-084C-A483-C7B3B54A55AE}" type="presParOf" srcId="{974F300E-4386-5845-9047-D2E50BE5B9DF}" destId="{A1257670-91AA-B74E-AFCB-48382C466D43}" srcOrd="24" destOrd="0" presId="urn:microsoft.com/office/officeart/2005/8/layout/cycle1"/>
    <dgm:cxn modelId="{35407FD0-0607-5743-B4DB-407ED8CBBFC9}" type="presParOf" srcId="{974F300E-4386-5845-9047-D2E50BE5B9DF}" destId="{19DCBC3D-EF34-4444-B52C-E59D1C44CC9D}" srcOrd="25" destOrd="0" presId="urn:microsoft.com/office/officeart/2005/8/layout/cycle1"/>
    <dgm:cxn modelId="{E742ED1B-FD27-B24B-A10D-8972B9F9BE34}" type="presParOf" srcId="{974F300E-4386-5845-9047-D2E50BE5B9DF}" destId="{CDA9BE8C-41E5-BF45-BAB4-5B91BDDEFF8D}" srcOrd="26" destOrd="0" presId="urn:microsoft.com/office/officeart/2005/8/layout/cycle1"/>
    <dgm:cxn modelId="{3AEBC6B4-C63F-214C-A733-B487F3942854}" type="presParOf" srcId="{974F300E-4386-5845-9047-D2E50BE5B9DF}" destId="{731680F6-F070-374C-97C4-FB0156E03231}" srcOrd="27" destOrd="0" presId="urn:microsoft.com/office/officeart/2005/8/layout/cycle1"/>
    <dgm:cxn modelId="{EC887C8D-B66F-1F40-AA84-334363412CA2}" type="presParOf" srcId="{974F300E-4386-5845-9047-D2E50BE5B9DF}" destId="{12C576B8-5B2D-B04B-98C4-29D5E499FD83}" srcOrd="28" destOrd="0" presId="urn:microsoft.com/office/officeart/2005/8/layout/cycle1"/>
    <dgm:cxn modelId="{7FB99520-65BF-574F-80B8-0E2A5ADC804F}" type="presParOf" srcId="{974F300E-4386-5845-9047-D2E50BE5B9DF}" destId="{C4FE94AE-AFAE-8743-9525-171FDA850E0F}" srcOrd="29" destOrd="0" presId="urn:microsoft.com/office/officeart/2005/8/layout/cycle1"/>
    <dgm:cxn modelId="{1FC98572-96E8-A34D-8734-3907C448F3AB}" type="presParOf" srcId="{974F300E-4386-5845-9047-D2E50BE5B9DF}" destId="{FBD4D212-3E98-9843-8795-297F9EDDD657}" srcOrd="30" destOrd="0" presId="urn:microsoft.com/office/officeart/2005/8/layout/cycle1"/>
    <dgm:cxn modelId="{EEA6AF0B-CC8D-8E4F-88EF-4135F6112614}" type="presParOf" srcId="{974F300E-4386-5845-9047-D2E50BE5B9DF}" destId="{54CDBF4B-9D09-3242-A1D5-0506BD1712C5}" srcOrd="31" destOrd="0" presId="urn:microsoft.com/office/officeart/2005/8/layout/cycle1"/>
    <dgm:cxn modelId="{C7613471-7DD4-FB4D-A8BD-97CCF34A71C1}" type="presParOf" srcId="{974F300E-4386-5845-9047-D2E50BE5B9DF}" destId="{49452468-AA65-834B-B75D-72A0A7810E13}" srcOrd="32" destOrd="0" presId="urn:microsoft.com/office/officeart/2005/8/layout/cycle1"/>
    <dgm:cxn modelId="{37EA99DC-7B16-7D4B-94D1-66651B7B69D6}" type="presParOf" srcId="{974F300E-4386-5845-9047-D2E50BE5B9DF}" destId="{B0C742D0-6463-FF41-BE88-36D0AF1ED5D5}" srcOrd="33" destOrd="0" presId="urn:microsoft.com/office/officeart/2005/8/layout/cycle1"/>
    <dgm:cxn modelId="{2F665149-EC7D-9944-8825-56BCF1421499}" type="presParOf" srcId="{974F300E-4386-5845-9047-D2E50BE5B9DF}" destId="{CE064FAD-9527-C04A-986D-ADE7F29D4AAF}" srcOrd="34" destOrd="0" presId="urn:microsoft.com/office/officeart/2005/8/layout/cycle1"/>
    <dgm:cxn modelId="{5C82DA96-5AEE-8342-A8EA-3F78D22A0F26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Nisan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Iyar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Sivan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Tammuz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Av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Elul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93242" y="5598850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Tishri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93242" y="5598850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en-US" sz="1600" kern="1200" dirty="0" err="1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Cheshvan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Kislev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Tevet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Shevat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1734" y="7303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693206" y="2989"/>
          <a:ext cx="65959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Adar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693206" y="2989"/>
        <a:ext cx="659592" cy="722746"/>
      </dsp:txXfrm>
    </dsp:sp>
    <dsp:sp modelId="{7C0589C6-43EC-854D-966B-B0C5FE9A8192}">
      <dsp:nvSpPr>
        <dsp:cNvPr id="0" name=""/>
        <dsp:cNvSpPr/>
      </dsp:nvSpPr>
      <dsp:spPr>
        <a:xfrm>
          <a:off x="668468" y="114747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Nisan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Iyar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Sivan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Tammuz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Av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Elul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93242" y="5598850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Tishri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93242" y="5598850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en-US" sz="1600" kern="1200" dirty="0" err="1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Cheshvan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Kislev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Tevet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Shevat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1734" y="7303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693206" y="2989"/>
          <a:ext cx="65959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Adar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693206" y="2989"/>
        <a:ext cx="659592" cy="722746"/>
      </dsp:txXfrm>
    </dsp:sp>
    <dsp:sp modelId="{7C0589C6-43EC-854D-966B-B0C5FE9A8192}">
      <dsp:nvSpPr>
        <dsp:cNvPr id="0" name=""/>
        <dsp:cNvSpPr/>
      </dsp:nvSpPr>
      <dsp:spPr>
        <a:xfrm>
          <a:off x="668468" y="114747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BC853DAD-1D6D-0746-B7F1-F4D3746532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015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71353E0-FE15-0F47-A778-61C1BEFCC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1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7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cs typeface="ＭＳ Ｐゴシック" charset="0"/>
              </a:rPr>
              <a:t>9 Chinese edition slides still in English: 19, 24, 37, 63, 66, 73, 82, 102, 112</a:t>
            </a:r>
          </a:p>
        </p:txBody>
      </p:sp>
      <p:sp>
        <p:nvSpPr>
          <p:cNvPr id="227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243AA8-90A8-1D4A-AE9C-1A90D8F2248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4D0B76-3558-CF44-B78C-B734733C9F17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CE506-A539-9244-A767-07AC00BDCB0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3C5AB2-2BF4-F94D-B1D3-1A493967D45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68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OT Survey VN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92B0D3-6A96-E344-9EDA-90FCE88B34C0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3E75D-651B-9542-9E1A-6D92E45FBB1A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74986F-0430-0841-8064-57BA347F44B2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6629C6-75F6-9B48-BEE3-DAEBDE4ADE24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06F4C5-310D-0046-938F-689024CA4BEE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E83699-6CB2-074A-9C59-B97E7E286AB7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9CBD3-1EE7-0D4B-A5BD-7E49C26662FF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685D3A-69B3-C94E-AF73-FFF72F639472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0913-28CA-3848-9D5B-A9653BC8E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5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0222-52D0-EB4A-9FF2-C8AF0D44A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587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F515177A-A744-9246-8FCB-CD7EE67D3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14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23870CA1-55E7-2C4A-AC8F-D007B7151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556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cs typeface="ＭＳ Ｐゴシック" charset="0"/>
              </a:defRPr>
            </a:lvl1pPr>
          </a:lstStyle>
          <a:p>
            <a:pPr>
              <a:defRPr/>
            </a:pPr>
            <a:fld id="{3F50C62F-78B4-C747-9C26-F6651D9E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391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89EA-DA2C-4249-BA01-B660A731E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19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1B0D7-578E-5043-8A47-9E6FFC27C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627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9E71C-7742-4945-B9B5-FFABEB533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61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057FB-E7DC-EC47-8149-BE0268553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75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04BFB-0714-B745-A53B-A32260329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046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2FEAC-C0FB-C141-ACB9-CED777182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7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1055A-2E27-8645-AC91-45669E2C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35C49-8FD7-7346-A9CF-9B7F312AC6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625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FBCA1-90C3-7B47-A0F4-76334DE79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015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EF56D-0131-5841-B59B-92EF53A13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845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80A40-08C6-B149-A214-62F08434B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23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610DE-4AFF-CF43-A62E-E620FCA81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95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1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1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b="0">
                <a:latin typeface="Times New Roman" pitchFamily="-111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89733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79249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6040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6222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31229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2848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97F21-091D-424D-BFDE-6E40A87F10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4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90636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57524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2230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56713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8491"/>
      </p:ext>
    </p:extLst>
  </p:cSld>
  <p:clrMapOvr>
    <a:masterClrMapping/>
  </p:clrMapOvr>
  <p:transition xmlns:p14="http://schemas.microsoft.com/office/powerpoint/2010/main" spd="med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CB2F8-5F8D-C14E-86B4-104653E47E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9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A34CF-F655-BC47-A07E-3C53379650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5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E1D0-CF48-7141-8E7F-39AE06BBAB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17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747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7479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FF9-A73B-0746-8829-932670CA8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6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A097-8295-204C-AD16-57BD3E258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42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E144-B3E6-AC49-8316-DAA1B3063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7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55C2-C5CA-0A48-9870-FA7AC3C5E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C29-9C3D-AC41-A07E-2271A377E7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188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52DE4-00CA-1E4B-8A6C-1135BB951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84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78644-E094-774A-B3F4-61549CD62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E23B3-EC5E-A448-B3A8-24661060A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56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1623-487B-4842-A23B-B475B0241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96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F689-9DA5-8344-90EC-B3AB6EDB7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E8F2-2F05-2C47-B6C5-5988FB91F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D9575-DE57-8F40-B82E-67AFFEFE1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49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19050 w 95"/>
              <a:gd name="T1" fmla="*/ 4679950 h 3052"/>
              <a:gd name="T2" fmla="*/ 41275 w 95"/>
              <a:gd name="T3" fmla="*/ 4343400 h 3052"/>
              <a:gd name="T4" fmla="*/ 69850 w 95"/>
              <a:gd name="T5" fmla="*/ 3851275 h 3052"/>
              <a:gd name="T6" fmla="*/ 44450 w 95"/>
              <a:gd name="T7" fmla="*/ 4248150 h 3052"/>
              <a:gd name="T8" fmla="*/ 76200 w 95"/>
              <a:gd name="T9" fmla="*/ 3898900 h 3052"/>
              <a:gd name="T10" fmla="*/ 85725 w 95"/>
              <a:gd name="T11" fmla="*/ 3467100 h 3052"/>
              <a:gd name="T12" fmla="*/ 87313 w 95"/>
              <a:gd name="T13" fmla="*/ 2943225 h 3052"/>
              <a:gd name="T14" fmla="*/ 93663 w 95"/>
              <a:gd name="T15" fmla="*/ 2835275 h 3052"/>
              <a:gd name="T16" fmla="*/ 87313 w 95"/>
              <a:gd name="T17" fmla="*/ 3282950 h 3052"/>
              <a:gd name="T18" fmla="*/ 88900 w 95"/>
              <a:gd name="T19" fmla="*/ 3768725 h 3052"/>
              <a:gd name="T20" fmla="*/ 92075 w 95"/>
              <a:gd name="T21" fmla="*/ 3133725 h 3052"/>
              <a:gd name="T22" fmla="*/ 95250 w 95"/>
              <a:gd name="T23" fmla="*/ 3559175 h 3052"/>
              <a:gd name="T24" fmla="*/ 85725 w 95"/>
              <a:gd name="T25" fmla="*/ 3851275 h 3052"/>
              <a:gd name="T26" fmla="*/ 98425 w 95"/>
              <a:gd name="T27" fmla="*/ 3727450 h 3052"/>
              <a:gd name="T28" fmla="*/ 107950 w 95"/>
              <a:gd name="T29" fmla="*/ 3016250 h 3052"/>
              <a:gd name="T30" fmla="*/ 107950 w 95"/>
              <a:gd name="T31" fmla="*/ 2749550 h 3052"/>
              <a:gd name="T32" fmla="*/ 114300 w 95"/>
              <a:gd name="T33" fmla="*/ 2654300 h 3052"/>
              <a:gd name="T34" fmla="*/ 127000 w 95"/>
              <a:gd name="T35" fmla="*/ 2492375 h 3052"/>
              <a:gd name="T36" fmla="*/ 139700 w 95"/>
              <a:gd name="T37" fmla="*/ 2368550 h 3052"/>
              <a:gd name="T38" fmla="*/ 144463 w 95"/>
              <a:gd name="T39" fmla="*/ 2289175 h 3052"/>
              <a:gd name="T40" fmla="*/ 147638 w 95"/>
              <a:gd name="T41" fmla="*/ 2206625 h 3052"/>
              <a:gd name="T42" fmla="*/ 136525 w 95"/>
              <a:gd name="T43" fmla="*/ 2095500 h 3052"/>
              <a:gd name="T44" fmla="*/ 119063 w 95"/>
              <a:gd name="T45" fmla="*/ 1901825 h 3052"/>
              <a:gd name="T46" fmla="*/ 104775 w 95"/>
              <a:gd name="T47" fmla="*/ 1638300 h 3052"/>
              <a:gd name="T48" fmla="*/ 100013 w 95"/>
              <a:gd name="T49" fmla="*/ 1317625 h 3052"/>
              <a:gd name="T50" fmla="*/ 95250 w 95"/>
              <a:gd name="T51" fmla="*/ 1050925 h 3052"/>
              <a:gd name="T52" fmla="*/ 80963 w 95"/>
              <a:gd name="T53" fmla="*/ 704850 h 3052"/>
              <a:gd name="T54" fmla="*/ 85725 w 95"/>
              <a:gd name="T55" fmla="*/ 482600 h 3052"/>
              <a:gd name="T56" fmla="*/ 85725 w 95"/>
              <a:gd name="T57" fmla="*/ 415925 h 3052"/>
              <a:gd name="T58" fmla="*/ 92075 w 95"/>
              <a:gd name="T59" fmla="*/ 374650 h 3052"/>
              <a:gd name="T60" fmla="*/ 100013 w 95"/>
              <a:gd name="T61" fmla="*/ 301625 h 3052"/>
              <a:gd name="T62" fmla="*/ 101600 w 95"/>
              <a:gd name="T63" fmla="*/ 107950 h 3052"/>
              <a:gd name="T64" fmla="*/ 95250 w 95"/>
              <a:gd name="T65" fmla="*/ 57150 h 3052"/>
              <a:gd name="T66" fmla="*/ 82550 w 95"/>
              <a:gd name="T67" fmla="*/ 41275 h 3052"/>
              <a:gd name="T68" fmla="*/ 61913 w 95"/>
              <a:gd name="T69" fmla="*/ 0 h 3052"/>
              <a:gd name="T70" fmla="*/ 41275 w 95"/>
              <a:gd name="T71" fmla="*/ 107950 h 3052"/>
              <a:gd name="T72" fmla="*/ 34925 w 95"/>
              <a:gd name="T73" fmla="*/ 88900 h 3052"/>
              <a:gd name="T74" fmla="*/ 25400 w 95"/>
              <a:gd name="T75" fmla="*/ 127000 h 3052"/>
              <a:gd name="T76" fmla="*/ 7938 w 95"/>
              <a:gd name="T77" fmla="*/ 212725 h 3052"/>
              <a:gd name="T78" fmla="*/ 0 w 95"/>
              <a:gd name="T79" fmla="*/ 434975 h 3052"/>
              <a:gd name="T80" fmla="*/ 11113 w 95"/>
              <a:gd name="T81" fmla="*/ 593725 h 3052"/>
              <a:gd name="T82" fmla="*/ 22225 w 95"/>
              <a:gd name="T83" fmla="*/ 641350 h 3052"/>
              <a:gd name="T84" fmla="*/ 31750 w 95"/>
              <a:gd name="T85" fmla="*/ 863600 h 3052"/>
              <a:gd name="T86" fmla="*/ 41275 w 95"/>
              <a:gd name="T87" fmla="*/ 927100 h 3052"/>
              <a:gd name="T88" fmla="*/ 60325 w 95"/>
              <a:gd name="T89" fmla="*/ 1174750 h 3052"/>
              <a:gd name="T90" fmla="*/ 65088 w 95"/>
              <a:gd name="T91" fmla="*/ 1511300 h 3052"/>
              <a:gd name="T92" fmla="*/ 79375 w 95"/>
              <a:gd name="T93" fmla="*/ 2035175 h 3052"/>
              <a:gd name="T94" fmla="*/ 87313 w 95"/>
              <a:gd name="T95" fmla="*/ 2381250 h 3052"/>
              <a:gd name="T96" fmla="*/ 60325 w 95"/>
              <a:gd name="T97" fmla="*/ 2835275 h 3052"/>
              <a:gd name="T98" fmla="*/ 63500 w 95"/>
              <a:gd name="T99" fmla="*/ 3409950 h 3052"/>
              <a:gd name="T100" fmla="*/ 58738 w 95"/>
              <a:gd name="T101" fmla="*/ 3870325 h 3052"/>
              <a:gd name="T102" fmla="*/ 34925 w 95"/>
              <a:gd name="T103" fmla="*/ 4273550 h 3052"/>
              <a:gd name="T104" fmla="*/ 7938 w 95"/>
              <a:gd name="T105" fmla="*/ 4660900 h 3052"/>
              <a:gd name="T106" fmla="*/ 3175 w 95"/>
              <a:gd name="T107" fmla="*/ 4813300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156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34515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2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702C63D-A0AC-6F4D-BD33-93E93591C2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1315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2EE0-77E6-194C-BF7E-11193E200E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9686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F1747-20C5-8040-A080-076AEFDCB1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46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1EB61-7B9A-F249-A2FF-D4098FA346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EE5C2-1782-324E-B11D-BDE5783DB5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5181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0482D-6048-434A-BAD2-15799FEE86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6282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D04-1036-2049-B566-875A2C33EA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917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EE4BC-B12B-5B4E-8275-8968B9FFB8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4556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F8D7-F0CC-0B46-A5B3-CDEA5AB241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5307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9E98-8675-6E4A-8BB6-D0417CE845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7718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0389F-0766-E54F-965F-80F1A299D6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176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23C6F-4000-DD46-AF58-46F0D803BF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553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1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9" cy="182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9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2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67D5929C-D535-0044-861C-C27ABB858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2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A3BA-E16E-FB4B-9066-23C3ECE37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6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1CDAD-A5C9-AB44-9D38-08A1784EC4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02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A76E6-8877-3E43-B7B4-1E69C85E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7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96B94-0935-1641-B8D0-AC1E0C2D7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53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0957E-5036-9249-8D6C-A3430596C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63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78D2-99F4-6240-B860-D29D182C2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01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64A27-CC9C-544E-8D1F-CC629AF18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0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D2140-666E-AA48-BDB8-EFB46BD54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8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2F355-304F-7145-963B-70C76572A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6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89713-F3D4-4F4D-BAE1-00DFFD1F2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54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B3E0-B00B-A241-860F-72412258F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4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2230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7A1C3-A5B5-4D4A-8C2F-2349D9DFC4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971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9353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65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661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8776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114D8841-ED0F-4F46-9C81-13ED46A70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1222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DFA751E8-40DC-4542-9754-49353E2D8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932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99EDE49C-642F-3849-9362-E6E426123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7023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3029D02B-F39D-A043-8289-D07AAF851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0959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4B53F4DA-893F-1243-AF52-6180D25F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8534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F50D0336-46AF-CD49-A35F-ED117C149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668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968E0-B497-6245-8C70-73581EE095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75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C2C312D2-3F67-5E43-9A2C-B2B9691D9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8941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31435C47-C24D-BF46-B425-440F247A4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2212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C6F735B2-2BE6-FD4E-806B-F7C31AC60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76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AFF521A9-27FC-7B4D-8313-8C72E9F5B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7797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  <a:cs typeface="Arial" charset="0"/>
              </a:defRPr>
            </a:lvl1pPr>
          </a:lstStyle>
          <a:p>
            <a:pPr>
              <a:defRPr/>
            </a:pPr>
            <a:fld id="{884282EA-57D2-2149-AAB4-09E42B636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0226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681E411B-E1D9-594D-848D-7F41962FD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535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6E8A7CF8-2752-0A46-B50C-CD5E03007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7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12AA89E0-9F67-E745-93D0-87697450F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162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17EA71EE-DDE9-7541-8664-60002E43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411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C2B34541-8505-4B44-A74A-B11AA98D7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4065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C6B6-A249-EE41-B41B-0A46062EE2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799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98009CDF-2F06-FF4D-A21B-A9573074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963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DC236DD5-7958-3B4E-9AFF-E4B2410BC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9552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5DF7AD17-7F67-7D42-9263-61A4B8DEB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725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A8F6A0E7-2F2C-D94B-B646-325009D7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279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7E842C74-5500-7E42-B045-AF9BB3A66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64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>
                <a:cs typeface="Arial" charset="0"/>
              </a:defRPr>
            </a:lvl1pPr>
          </a:lstStyle>
          <a:p>
            <a:pPr>
              <a:defRPr/>
            </a:pPr>
            <a:fld id="{592DCEC4-47E2-EF4F-9F0D-AB1B89FFE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12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81CEC4-C7E8-5349-9599-C7C239D8D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7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3B39AA-0E46-4745-A17A-DE592DC3B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2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E854F0-A0B6-1744-BB07-D7221427C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82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74CE441-B689-C645-9782-C6C1C6BAB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CFA3-EC01-4340-841E-4D5DA4115B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69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A8E5A4-6477-5D4B-998C-91AF58A8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7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16367E0-F878-2F44-AE91-BF356EEE5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20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7759C5-CA68-9147-9EDD-016336A5F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8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EA8900-D83A-CF42-836D-E3EE209FC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9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CF37A5-60CB-E94C-ADE7-18BE28066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705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BAC70B-4E66-474C-B295-2B0054AC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6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9C7BCB-178A-CD48-B13E-05552786B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772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FC8EAB8-488C-924D-A4DE-154BADC40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451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AA7A7D-FAF6-A347-B02C-489DFCF1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1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2F0A0E4B-2978-4C45-9D4F-09513084F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6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F13C6-0338-A54F-9036-635B1C115F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760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7963D5D7-444C-7D41-94C6-3A8289203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70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B4AFBCC2-ABC0-6A44-AFE1-75C876CE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01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5186EF9E-62F6-7042-898B-8A807814A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663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EAB0EC55-3D18-4144-A2C8-B7CDB1FC7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2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7A28132E-527A-C143-940B-73A0E6D1F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403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6D78595C-96B6-5941-A9E3-853034BF6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6F43411E-6042-9946-ACED-F606BE9E1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22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39858871-F255-2C45-BA4E-F11F46A11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40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F9B862D8-0829-0F4C-B61F-76B9FAC78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59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/>
              </a:defRPr>
            </a:lvl1pPr>
          </a:lstStyle>
          <a:p>
            <a:pPr>
              <a:defRPr/>
            </a:pPr>
            <a:fld id="{D6C4C5CA-9B05-E541-ADB2-189E16138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1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8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theme" Target="../theme/theme8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9D26F04D-04EB-BF4F-B6A9-C21B02C75C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18637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sp>
          <p:nvSpPr>
            <p:cNvPr id="186377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7" rIns="92075" bIns="46037" anchor="ctr"/>
            <a:lstStyle/>
            <a:p>
              <a:pPr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pic>
          <p:nvPicPr>
            <p:cNvPr id="186378" name="Picture 5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63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3DCB34-8611-1640-B621-FD37E9B4E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7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charset="0"/>
        <a:buChar char="¨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1" charset="0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1" charset="0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1" charset="0"/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511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8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 xmlns:p14="http://schemas.microsoft.com/office/powerpoint/2010/main" spd="med"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kumimoji="1" sz="3200" b="1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562736CF-B3D2-8446-9B01-3E59FC3AC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373768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769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770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741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0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2970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0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0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0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0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7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29699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9700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441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41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41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0793E68-A3EB-4D4A-8319-6B81FB0E8C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29704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Osak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4199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4200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1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99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4200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9" cy="182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99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4199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9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9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9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9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9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198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1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1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1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5052C778-A3C6-7848-B548-4AFA674B1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2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6B4F97E-0FC0-114D-9525-8F67CB78F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2A86DFC-DA3A-6D4E-BE1B-8D116B1A2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6B737F0-B3F2-1C45-A175-E3DD8D919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-107" charset="-52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Tahoma" charset="0"/>
              </a:defRPr>
            </a:lvl1pPr>
          </a:lstStyle>
          <a:p>
            <a:pPr>
              <a:defRPr/>
            </a:pPr>
            <a:fld id="{64540736-62DB-744E-88AB-B3352E35A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108C3E99-99EB-6A46-A36E-B5691FF31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images.google.com.sg/imgres?imgurl=www.healthauthority.com/key.gif&amp;imgrefurl=http://www.healthauthority.com/fitness.htm&amp;h=162&amp;w=158&amp;prev=/images?q=key&amp;svnum=10&amp;hl=en&amp;lr=&amp;ie=UTF-8&amp;oe=UTF-8&amp;sa=G" TargetMode="External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sg/imgres?imgurl=www.healthauthority.com/key.gif&amp;imgrefurl=http://www.healthauthority.com/fitness.htm&amp;h=162&amp;w=158&amp;prev=/images?q=key&amp;svnum=10&amp;hl=en&amp;lr=&amp;ie=UTF-8&amp;oe=UTF-8&amp;sa=G" TargetMode="Externa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bin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2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9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oleObject" Target="../embeddings/oleObject4.bin"/><Relationship Id="rId5" Type="http://schemas.openxmlformats.org/officeDocument/2006/relationships/image" Target="../media/image45.png"/><Relationship Id="rId6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49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7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4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4" Type="http://schemas.openxmlformats.org/officeDocument/2006/relationships/oleObject" Target="../embeddings/oleObject7.bin"/><Relationship Id="rId5" Type="http://schemas.openxmlformats.org/officeDocument/2006/relationships/image" Target="../media/image5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Relationship Id="rId3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images.google.com/imgres?imgurl=www.ncinter.net/~ejt/shofar.jpg&amp;imgrefurl=http://www.ncinter.net/~ejt/PForum/PF0.htm&amp;h=40&amp;w=60&amp;prev=/images?q=Jewish+feasts&amp;svnum=10&amp;hl=en&amp;lr=&amp;ie=UTF-8&amp;oe=UTF-8" TargetMode="External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375" y="0"/>
            <a:ext cx="81534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264275" cy="3381375"/>
          </a:xfrm>
        </p:spPr>
        <p:txBody>
          <a:bodyPr lIns="92075" tIns="46038" rIns="92075" bIns="46038" anchor="b"/>
          <a:lstStyle/>
          <a:p>
            <a:pPr algn="l">
              <a:defRPr/>
            </a:pPr>
            <a:r>
              <a:rPr lang="en-US" sz="11000" b="1" kern="1200" dirty="0">
                <a:solidFill>
                  <a:srgbClr val="FFFFFF"/>
                </a:solidFill>
                <a:latin typeface="Bermuda Solid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11000" b="1" kern="1200" dirty="0" err="1">
                <a:solidFill>
                  <a:srgbClr val="FFFFFF"/>
                </a:solidFill>
                <a:latin typeface="Bermuda Solid" charset="0"/>
                <a:ea typeface="ＭＳ Ｐゴシック" charset="0"/>
                <a:cs typeface="ＭＳ Ｐゴシック" charset="0"/>
              </a:rPr>
              <a:t>Các</a:t>
            </a:r>
            <a:r>
              <a:rPr lang="en-US" sz="11000" b="1" kern="1200" dirty="0">
                <a:solidFill>
                  <a:srgbClr val="FFFFFF"/>
                </a:solidFill>
                <a:latin typeface="Bermuda Soli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1000" b="1" kern="1200" dirty="0" err="1">
                <a:solidFill>
                  <a:srgbClr val="FFFFFF"/>
                </a:solidFill>
                <a:latin typeface="Bermuda Solid" charset="0"/>
                <a:ea typeface="ＭＳ Ｐゴシック" charset="0"/>
                <a:cs typeface="ＭＳ Ｐゴシック" charset="0"/>
              </a:rPr>
              <a:t>Vua</a:t>
            </a:r>
            <a:endParaRPr lang="en-US" sz="11000" b="1" kern="1200" dirty="0">
              <a:solidFill>
                <a:srgbClr val="FFFFFF"/>
              </a:solidFill>
              <a:latin typeface="Bermuda Soli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www.biblestudydownloads.com</a:t>
            </a:r>
            <a:endParaRPr lang="en-US" sz="1800" b="1" i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18117" name="Text Box 7"/>
          <p:cNvSpPr txBox="1">
            <a:spLocks noChangeArrowheads="1"/>
          </p:cNvSpPr>
          <p:nvPr/>
        </p:nvSpPr>
        <p:spPr bwMode="auto">
          <a:xfrm>
            <a:off x="0" y="4635500"/>
            <a:ext cx="2667000" cy="138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/>
              <a:t>Sự suy vong của các vương quốc</a:t>
            </a:r>
            <a:endParaRPr lang="en-GB" sz="2800" b="1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7463" y="1028700"/>
            <a:ext cx="3048000" cy="2039938"/>
            <a:chOff x="3828256" y="1028328"/>
            <a:chExt cx="3048000" cy="2040632"/>
          </a:xfrm>
        </p:grpSpPr>
        <p:sp>
          <p:nvSpPr>
            <p:cNvPr id="222225" name="Up Arrow Callout 1"/>
            <p:cNvSpPr>
              <a:spLocks noChangeArrowheads="1"/>
            </p:cNvSpPr>
            <p:nvPr/>
          </p:nvSpPr>
          <p:spPr bwMode="auto">
            <a:xfrm>
              <a:off x="3828256" y="1028328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 eaLnBrk="0" hangingPunct="0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25" name="Title 3"/>
            <p:cNvSpPr txBox="1">
              <a:spLocks/>
            </p:cNvSpPr>
            <p:nvPr/>
          </p:nvSpPr>
          <p:spPr bwMode="auto">
            <a:xfrm>
              <a:off x="3828256" y="1315764"/>
              <a:ext cx="3048000" cy="175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Sacred Calendar Begins</a:t>
              </a:r>
              <a:endParaRPr lang="en-US" sz="28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84438" y="4076700"/>
            <a:ext cx="3048000" cy="1944688"/>
            <a:chOff x="2483769" y="4077072"/>
            <a:chExt cx="3048000" cy="1944215"/>
          </a:xfrm>
        </p:grpSpPr>
        <p:sp>
          <p:nvSpPr>
            <p:cNvPr id="222223" name="Up Arrow Callout 28"/>
            <p:cNvSpPr>
              <a:spLocks noChangeArrowheads="1"/>
            </p:cNvSpPr>
            <p:nvPr/>
          </p:nvSpPr>
          <p:spPr bwMode="auto">
            <a:xfrm rot="10800000">
              <a:off x="2483769" y="4365103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 eaLnBrk="0" hangingPunct="0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32" name="Title 3"/>
            <p:cNvSpPr txBox="1">
              <a:spLocks/>
            </p:cNvSpPr>
            <p:nvPr/>
          </p:nvSpPr>
          <p:spPr bwMode="auto">
            <a:xfrm>
              <a:off x="2483769" y="4077072"/>
              <a:ext cx="3048000" cy="175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Civil Calendar Begins</a:t>
              </a:r>
              <a:endParaRPr lang="en-US" sz="28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3575" y="2781300"/>
            <a:ext cx="3048000" cy="1409700"/>
          </a:xfrm>
        </p:spPr>
        <p:txBody>
          <a:bodyPr/>
          <a:lstStyle/>
          <a:p>
            <a:pPr>
              <a:defRPr/>
            </a:pPr>
            <a:r>
              <a:rPr kumimoji="1" lang="en-US" sz="3600" b="1" dirty="0" smtClean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Hebrew Calendars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Title 3"/>
          <p:cNvSpPr txBox="1">
            <a:spLocks/>
          </p:cNvSpPr>
          <p:nvPr/>
        </p:nvSpPr>
        <p:spPr bwMode="auto">
          <a:xfrm rot="1628858">
            <a:off x="5535613" y="474663"/>
            <a:ext cx="16367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kumimoji="1" lang="en-US" sz="2400" b="1" dirty="0" smtClean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Mar-Apr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 bwMode="auto">
          <a:xfrm rot="1487614">
            <a:off x="2163763" y="6021388"/>
            <a:ext cx="1790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kumimoji="1" lang="en-US" sz="2400" b="1" dirty="0" smtClean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Sep-Oct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350838" y="5562600"/>
            <a:ext cx="2133600" cy="1295400"/>
          </a:xfrm>
          <a:prstGeom prst="wedgeRoundRectCallout">
            <a:avLst>
              <a:gd name="adj1" fmla="val 110734"/>
              <a:gd name="adj2" fmla="val -12602"/>
              <a:gd name="adj3" fmla="val 16667"/>
            </a:avLst>
          </a:prstGeom>
          <a:solidFill>
            <a:srgbClr val="BBE0E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000000"/>
                </a:solidFill>
                <a:cs typeface="Arial" charset="0"/>
              </a:rPr>
              <a:t>Judah began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000000"/>
                </a:solidFill>
                <a:cs typeface="Arial" charset="0"/>
              </a:rPr>
              <a:t>with Tishri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000000"/>
                </a:solidFill>
                <a:cs typeface="Arial" charset="0"/>
              </a:rPr>
              <a:t>&amp; counted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000000"/>
                </a:solidFill>
                <a:cs typeface="Arial" charset="0"/>
              </a:rPr>
              <a:t>accession year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7010400" y="5683250"/>
            <a:ext cx="2133600" cy="1295400"/>
          </a:xfrm>
          <a:prstGeom prst="wedgeRoundRectCallout">
            <a:avLst>
              <a:gd name="adj1" fmla="val -92856"/>
              <a:gd name="adj2" fmla="val -27083"/>
              <a:gd name="adj3" fmla="val 16667"/>
            </a:avLst>
          </a:prstGeom>
          <a:solidFill>
            <a:srgbClr val="BBE0E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What if the </a:t>
            </a:r>
          </a:p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king</a:t>
            </a:r>
            <a:r>
              <a:rPr lang="fr-FR" altLang="ja-JP" sz="2000" b="1" kern="0">
                <a:solidFill>
                  <a:srgbClr val="000000"/>
                </a:solidFill>
                <a:cs typeface="Arial" charset="0"/>
              </a:rPr>
              <a:t>'</a:t>
            </a: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s reign </a:t>
            </a:r>
          </a:p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began here?</a:t>
            </a: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2667000" y="20638"/>
            <a:ext cx="2133600" cy="1295400"/>
          </a:xfrm>
          <a:prstGeom prst="wedgeRoundRectCallout">
            <a:avLst>
              <a:gd name="adj1" fmla="val 70225"/>
              <a:gd name="adj2" fmla="val 18086"/>
              <a:gd name="adj3" fmla="val 16667"/>
            </a:avLst>
          </a:prstGeom>
          <a:solidFill>
            <a:srgbClr val="BBE0E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Israel began</a:t>
            </a:r>
          </a:p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with Nisan</a:t>
            </a:r>
          </a:p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&amp; didn</a:t>
            </a:r>
            <a:r>
              <a:rPr lang="fr-FR" altLang="ja-JP" sz="2000" b="1" kern="0">
                <a:solidFill>
                  <a:srgbClr val="000000"/>
                </a:solidFill>
                <a:cs typeface="Arial" charset="0"/>
              </a:rPr>
              <a:t>'</a:t>
            </a: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t count </a:t>
            </a:r>
          </a:p>
          <a:p>
            <a:pPr algn="ctr">
              <a:defRPr/>
            </a:pPr>
            <a:r>
              <a:rPr lang="en-US" sz="2000" b="1" kern="0">
                <a:solidFill>
                  <a:srgbClr val="000000"/>
                </a:solidFill>
                <a:cs typeface="Arial" charset="0"/>
              </a:rPr>
              <a:t>accession year</a:t>
            </a:r>
          </a:p>
        </p:txBody>
      </p:sp>
      <p:sp>
        <p:nvSpPr>
          <p:cNvPr id="222219" name="Rectangle 2"/>
          <p:cNvSpPr>
            <a:spLocks noChangeArrowheads="1"/>
          </p:cNvSpPr>
          <p:nvPr/>
        </p:nvSpPr>
        <p:spPr bwMode="auto">
          <a:xfrm>
            <a:off x="2571750" y="3062288"/>
            <a:ext cx="4191000" cy="990600"/>
          </a:xfrm>
          <a:prstGeom prst="rect">
            <a:avLst/>
          </a:prstGeom>
          <a:gradFill rotWithShape="0">
            <a:gsLst>
              <a:gs pos="0">
                <a:srgbClr val="006B03"/>
              </a:gs>
              <a:gs pos="100000">
                <a:srgbClr val="00320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rgbClr val="FFFFFF"/>
                </a:solidFill>
                <a:cs typeface="Arial" charset="0"/>
              </a:rPr>
              <a:t>Two Key Issues:</a:t>
            </a:r>
          </a:p>
        </p:txBody>
      </p:sp>
      <p:sp>
        <p:nvSpPr>
          <p:cNvPr id="22" name="Rectangle 9"/>
          <p:cNvSpPr txBox="1">
            <a:spLocks noChangeArrowheads="1"/>
          </p:cNvSpPr>
          <p:nvPr/>
        </p:nvSpPr>
        <p:spPr bwMode="auto">
          <a:xfrm>
            <a:off x="6781800" y="914400"/>
            <a:ext cx="2438400" cy="28194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pPr eaLnBrk="1" hangingPunct="1">
              <a:defRPr/>
            </a:pPr>
            <a:r>
              <a:rPr lang="en-US" sz="4000" kern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Did they count the accession year?</a:t>
            </a:r>
            <a:endParaRPr lang="en-US" sz="4000" kern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0" y="0"/>
            <a:ext cx="2667000" cy="50292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rgbClr val="FFFFFF"/>
                </a:solidFill>
                <a:cs typeface="Arial" charset="0"/>
              </a:rPr>
              <a:t>Which system did they use to determine the king</a:t>
            </a:r>
            <a:r>
              <a:rPr lang="fr-FR" altLang="ja-JP" sz="4000">
                <a:solidFill>
                  <a:srgbClr val="FFFFFF"/>
                </a:solidFill>
                <a:cs typeface="Arial" charset="0"/>
              </a:rPr>
              <a:t>'</a:t>
            </a:r>
            <a:r>
              <a:rPr lang="en-US" sz="4000">
                <a:solidFill>
                  <a:srgbClr val="FFFFFF"/>
                </a:solidFill>
                <a:cs typeface="Arial" charset="0"/>
              </a:rPr>
              <a:t>s reign?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8301038" y="73025"/>
            <a:ext cx="69850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lang="en-US" sz="1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6" grpId="0" animBg="1" autoUpdateAnimBg="0"/>
      <p:bldP spid="27" grpId="0" animBg="1" autoUpdateAnimBg="0"/>
      <p:bldP spid="22" grpId="0" animBg="1" autoUpdateAnimBg="0"/>
      <p:bldP spid="2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59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772400" cy="1066800"/>
          </a:xfrm>
        </p:spPr>
        <p:txBody>
          <a:bodyPr/>
          <a:lstStyle/>
          <a:p>
            <a:pPr marL="609600" indent="-609600" eaLnBrk="1" hangingPunct="1">
              <a:buFontTx/>
              <a:buAutoNum type="alphaLcParenR"/>
            </a:pPr>
            <a:r>
              <a:rPr lang="en-US" sz="280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Dating Systems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used by Judah and Israel</a:t>
            </a:r>
          </a:p>
        </p:txBody>
      </p:sp>
      <p:sp>
        <p:nvSpPr>
          <p:cNvPr id="22323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Thiele</a:t>
            </a:r>
            <a:r>
              <a:rPr lang="fr-FR" altLang="ja-JP" b="1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 Solution</a:t>
            </a:r>
          </a:p>
        </p:txBody>
      </p:sp>
      <p:graphicFrame>
        <p:nvGraphicFramePr>
          <p:cNvPr id="547843" name="Group 3"/>
          <p:cNvGraphicFramePr>
            <a:graphicFrameLocks noGrp="1"/>
          </p:cNvGraphicFramePr>
          <p:nvPr/>
        </p:nvGraphicFramePr>
        <p:xfrm>
          <a:off x="1295400" y="2209800"/>
          <a:ext cx="7772400" cy="436880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518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Judah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Israel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Accession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-year system, beginning with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Tishri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(931-848)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Non-Accession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year system, beginning with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Nisan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(931-848)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566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Time of alliance and intermarriage with Israel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Non-Accession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year system, beginning with 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Tishri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for Judah and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Nisan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for Israel  (848-796)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504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-111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Accession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-year system, beginning with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Tishri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for Judah and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-111" charset="0"/>
                        </a:rPr>
                        <a:t>Nisan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1" charset="0"/>
                        </a:rPr>
                        <a:t> for Israel (796-586)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01038" y="73025"/>
            <a:ext cx="69850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lang="en-US" sz="1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5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Thiele</a:t>
            </a:r>
            <a:r>
              <a:rPr lang="fr-FR" altLang="ja-JP" b="1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 Solution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924800" cy="4495800"/>
          </a:xfrm>
        </p:spPr>
        <p:txBody>
          <a:bodyPr/>
          <a:lstStyle/>
          <a:p>
            <a:pPr marL="609600" indent="-609600">
              <a:buClr>
                <a:schemeClr val="accent1"/>
              </a:buClr>
              <a:buSzTx/>
              <a:buFontTx/>
              <a:buAutoNum type="alphaLcParenR" startAt="2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co-regencies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in Israel and Judah</a:t>
            </a:r>
          </a:p>
          <a:p>
            <a:pPr marL="609600" indent="-609600">
              <a:buClr>
                <a:schemeClr val="accent1"/>
              </a:buClr>
              <a:buSzTx/>
              <a:buFontTx/>
              <a:buAutoNum type="alphaLcParenR" startAt="2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instances of </a:t>
            </a:r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rival reigns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in Israel</a:t>
            </a:r>
          </a:p>
          <a:p>
            <a:pPr marL="609600" indent="-609600">
              <a:buClr>
                <a:schemeClr val="accent1"/>
              </a:buClr>
              <a:buSzTx/>
              <a:buFontTx/>
              <a:buAutoNum type="alphaLcParenR" startAt="2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Certain synchronisms in 2 Kings 17 and 18 inserted by a </a:t>
            </a:r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late hand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out of harmony with original pattern of reigns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01038" y="73025"/>
            <a:ext cx="69850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lang="en-US" sz="1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1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4" descr="Whitcomb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596188" cy="685800"/>
          </a:xfrm>
        </p:spPr>
        <p:txBody>
          <a:bodyPr/>
          <a:lstStyle/>
          <a:p>
            <a:pPr algn="ctr">
              <a:defRPr/>
            </a:pPr>
            <a:r>
              <a:rPr kumimoji="0" lang="en-US" sz="3200" b="1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Chart of OT Kings &amp; Prophets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91400" y="76200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0"/>
              </a:spcBef>
              <a:defRPr kumimoji="0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2pPr>
            <a:lvl3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3pPr>
            <a:lvl4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4pPr>
            <a:lvl5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FFFF"/>
                </a:solidFill>
              </a:rPr>
              <a:t>232 &amp; 342</a:t>
            </a:r>
          </a:p>
        </p:txBody>
      </p:sp>
    </p:spTree>
  </p:cSld>
  <p:clrMapOvr>
    <a:masterClrMapping/>
  </p:clrMapOvr>
  <p:transition xmlns:p14="http://schemas.microsoft.com/office/powerpoint/2010/main" spd="med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Whitcomb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b="42503"/>
          <a:stretch>
            <a:fillRect/>
          </a:stretch>
        </p:blipFill>
        <p:spPr bwMode="auto">
          <a:xfrm>
            <a:off x="0" y="457200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-152400"/>
            <a:ext cx="7543800" cy="685800"/>
          </a:xfrm>
        </p:spPr>
        <p:txBody>
          <a:bodyPr/>
          <a:lstStyle/>
          <a:p>
            <a:pPr algn="ctr">
              <a:defRPr/>
            </a:pPr>
            <a:r>
              <a:rPr kumimoji="0" lang="en-US" sz="3200" b="1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Chart of OT Kings &amp; Prophets</a:t>
            </a:r>
          </a:p>
        </p:txBody>
      </p:sp>
      <p:sp>
        <p:nvSpPr>
          <p:cNvPr id="230405" name="WordArt 5"/>
          <p:cNvSpPr>
            <a:spLocks noChangeArrowheads="1" noChangeShapeType="1" noTextEdit="1"/>
          </p:cNvSpPr>
          <p:nvPr/>
        </p:nvSpPr>
        <p:spPr bwMode="auto">
          <a:xfrm>
            <a:off x="2514600" y="4876800"/>
            <a:ext cx="22352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Co-Regency</a:t>
            </a:r>
          </a:p>
        </p:txBody>
      </p:sp>
      <p:sp>
        <p:nvSpPr>
          <p:cNvPr id="230406" name="WordArt 6"/>
          <p:cNvSpPr>
            <a:spLocks noChangeArrowheads="1" noChangeShapeType="1" noTextEdit="1"/>
          </p:cNvSpPr>
          <p:nvPr/>
        </p:nvSpPr>
        <p:spPr bwMode="auto">
          <a:xfrm>
            <a:off x="4165600" y="2705100"/>
            <a:ext cx="22352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Rival Kings</a:t>
            </a: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 flipV="1">
            <a:off x="5181600" y="2286000"/>
            <a:ext cx="0" cy="533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408" name="Line 8"/>
          <p:cNvSpPr>
            <a:spLocks noChangeShapeType="1"/>
          </p:cNvSpPr>
          <p:nvPr/>
        </p:nvSpPr>
        <p:spPr bwMode="auto">
          <a:xfrm rot="10800000" flipV="1">
            <a:off x="3352800" y="5943600"/>
            <a:ext cx="0" cy="533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91400" y="76200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0"/>
              </a:spcBef>
              <a:defRPr kumimoji="0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2pPr>
            <a:lvl3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3pPr>
            <a:lvl4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4pPr>
            <a:lvl5pPr eaLnBrk="0" hangingPunct="0"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FFFF"/>
                </a:solidFill>
              </a:rPr>
              <a:t>232 &amp; 342</a:t>
            </a:r>
          </a:p>
        </p:txBody>
      </p:sp>
    </p:spTree>
  </p:cSld>
  <p:clrMapOvr>
    <a:masterClrMapping/>
  </p:clrMapOvr>
  <p:transition xmlns:p14="http://schemas.microsoft.com/office/powerpoint/2010/main" spd="med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nimBg="1"/>
      <p:bldP spid="230406" grpId="0" animBg="1"/>
      <p:bldP spid="230407" grpId="0" animBg="1"/>
      <p:bldP spid="2304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0"/>
            <a:ext cx="49530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CC00CC"/>
                </a:solidFill>
                <a:latin typeface="Arial" charset="0"/>
              </a:rPr>
              <a:t>Lược khảo về:</a:t>
            </a:r>
            <a:endParaRPr lang="en-GB">
              <a:solidFill>
                <a:srgbClr val="CC00CC"/>
              </a:solidFill>
              <a:latin typeface="Arial" charset="0"/>
            </a:endParaRPr>
          </a:p>
        </p:txBody>
      </p:sp>
      <p:pic>
        <p:nvPicPr>
          <p:cNvPr id="4100" name="Picture 4" descr="File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382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5867400" y="6553200"/>
            <a:ext cx="2068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Tahoma" charset="0"/>
              </a:rPr>
              <a:t>Walk Through The Bible</a:t>
            </a:r>
            <a:endParaRPr lang="en-GB" sz="1400">
              <a:latin typeface="Tahoma" charset="0"/>
            </a:endParaRPr>
          </a:p>
        </p:txBody>
      </p:sp>
      <p:sp>
        <p:nvSpPr>
          <p:cNvPr id="4102" name="WordArt 6">
            <a:hlinkClick r:id="" action="ppaction://hlinkshowjump?jump=nextslide"/>
          </p:cNvPr>
          <p:cNvSpPr>
            <a:spLocks noChangeArrowheads="1" noChangeShapeType="1" noTextEdit="1"/>
          </p:cNvSpPr>
          <p:nvPr/>
        </p:nvSpPr>
        <p:spPr bwMode="auto">
          <a:xfrm rot="-1703783">
            <a:off x="0" y="1600200"/>
            <a:ext cx="5530850" cy="1758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00CC"/>
                    </a:gs>
                    <a:gs pos="100000">
                      <a:srgbClr val="6600CC"/>
                    </a:gs>
                  </a:gsLst>
                  <a:lin ang="1788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Floral"/>
                <a:ea typeface="Floral"/>
                <a:cs typeface="Floral"/>
              </a:rPr>
              <a:t>lưu đày</a:t>
            </a:r>
          </a:p>
        </p:txBody>
      </p:sp>
    </p:spTree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093" name="Group 45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53239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Các Vua – 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6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36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1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92197" name="Text Box 39"/>
          <p:cNvSpPr txBox="1">
            <a:spLocks noChangeArrowheads="1"/>
          </p:cNvSpPr>
          <p:nvPr/>
        </p:nvSpPr>
        <p:spPr bwMode="auto">
          <a:xfrm>
            <a:off x="8374063" y="7938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Tahoma" charset="0"/>
                <a:cs typeface="Tahoma" charset="0"/>
              </a:rPr>
              <a:t>249</a:t>
            </a:r>
            <a:endParaRPr lang="en-GB" b="1"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8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8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1469" name="Group 61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7008850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6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Các Vua – 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61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6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357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Ê-xê-chia &amp; 2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18-21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Giô-si-a &amp; 4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22:1-24:16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xấu Sê-đê-kia đến cực điểm trong cuộc suy tàn của Giu-đa &amp; Giê-ru-sa-lem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24:17-25:30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93221" name="Text Box 38"/>
          <p:cNvSpPr txBox="1">
            <a:spLocks noChangeArrowheads="1"/>
          </p:cNvSpPr>
          <p:nvPr/>
        </p:nvSpPr>
        <p:spPr bwMode="auto">
          <a:xfrm>
            <a:off x="8374063" y="7938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Tahoma" charset="0"/>
                <a:cs typeface="Tahoma" charset="0"/>
              </a:rPr>
              <a:t>249</a:t>
            </a:r>
            <a:endParaRPr lang="en-GB" b="1"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  <p:pic>
        <p:nvPicPr>
          <p:cNvPr id="9421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45415" name="WordArt 7"/>
          <p:cNvSpPr>
            <a:spLocks noChangeArrowheads="1" noChangeShapeType="1" noTextEdit="1"/>
          </p:cNvSpPr>
          <p:nvPr/>
        </p:nvSpPr>
        <p:spPr bwMode="auto">
          <a:xfrm rot="-1114085">
            <a:off x="2057400" y="914400"/>
            <a:ext cx="38862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22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"/>
                <a:cs typeface="Arial"/>
              </a:rPr>
              <a:t>Từ khóa :</a:t>
            </a:r>
          </a:p>
        </p:txBody>
      </p:sp>
      <p:sp>
        <p:nvSpPr>
          <p:cNvPr id="145416" name="WordArt 8"/>
          <p:cNvSpPr>
            <a:spLocks noChangeArrowheads="1" noChangeShapeType="1" noTextEdit="1"/>
          </p:cNvSpPr>
          <p:nvPr/>
        </p:nvSpPr>
        <p:spPr bwMode="auto">
          <a:xfrm rot="-1164538">
            <a:off x="2066925" y="2581275"/>
            <a:ext cx="522605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Floral"/>
                <a:ea typeface="Floral"/>
                <a:cs typeface="Floral"/>
              </a:rPr>
              <a:t>suy vong</a:t>
            </a:r>
          </a:p>
        </p:txBody>
      </p:sp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8301038" y="73025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Tahoma" charset="0"/>
              </a:rPr>
              <a:t>249</a:t>
            </a:r>
            <a:endParaRPr lang="en-GB" b="1">
              <a:latin typeface="Tahoma" charset="0"/>
            </a:endParaRPr>
          </a:p>
        </p:txBody>
      </p:sp>
      <p:pic>
        <p:nvPicPr>
          <p:cNvPr id="94214" name="Picture 13" descr="ke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5" grpId="0" animBg="1"/>
      <p:bldP spid="1454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5" descr="ke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WordArt 7"/>
          <p:cNvSpPr>
            <a:spLocks noChangeArrowheads="1" noChangeShapeType="1" noTextEdit="1"/>
          </p:cNvSpPr>
          <p:nvPr/>
        </p:nvSpPr>
        <p:spPr bwMode="auto">
          <a:xfrm>
            <a:off x="2895600" y="609600"/>
            <a:ext cx="4495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Các nhân vật chính</a:t>
            </a:r>
          </a:p>
        </p:txBody>
      </p:sp>
      <p:sp>
        <p:nvSpPr>
          <p:cNvPr id="284680" name="WordArt 8"/>
          <p:cNvSpPr>
            <a:spLocks noChangeArrowheads="1" noChangeShapeType="1" noTextEdit="1"/>
          </p:cNvSpPr>
          <p:nvPr/>
        </p:nvSpPr>
        <p:spPr bwMode="auto">
          <a:xfrm>
            <a:off x="762000" y="5562600"/>
            <a:ext cx="2590800" cy="8318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4" lon="19439993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Ma-na-se</a:t>
            </a:r>
          </a:p>
        </p:txBody>
      </p:sp>
      <p:sp>
        <p:nvSpPr>
          <p:cNvPr id="284681" name="WordArt 9"/>
          <p:cNvSpPr>
            <a:spLocks noChangeArrowheads="1" noChangeShapeType="1" noTextEdit="1"/>
          </p:cNvSpPr>
          <p:nvPr/>
        </p:nvSpPr>
        <p:spPr bwMode="auto">
          <a:xfrm>
            <a:off x="457200" y="1905000"/>
            <a:ext cx="2609850" cy="10382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Ê-li-sê</a:t>
            </a:r>
          </a:p>
        </p:txBody>
      </p:sp>
      <p:sp>
        <p:nvSpPr>
          <p:cNvPr id="284682" name="WordArt 10"/>
          <p:cNvSpPr>
            <a:spLocks noChangeArrowheads="1" noChangeShapeType="1" noTextEdit="1"/>
          </p:cNvSpPr>
          <p:nvPr/>
        </p:nvSpPr>
        <p:spPr bwMode="auto">
          <a:xfrm>
            <a:off x="5791200" y="3505200"/>
            <a:ext cx="23622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Ê-xê-chia</a:t>
            </a:r>
          </a:p>
        </p:txBody>
      </p:sp>
      <p:sp>
        <p:nvSpPr>
          <p:cNvPr id="284683" name="WordArt 11"/>
          <p:cNvSpPr>
            <a:spLocks noChangeArrowheads="1" noChangeShapeType="1" noTextEdit="1"/>
          </p:cNvSpPr>
          <p:nvPr/>
        </p:nvSpPr>
        <p:spPr bwMode="auto">
          <a:xfrm>
            <a:off x="4495800" y="2286000"/>
            <a:ext cx="2286000" cy="1028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Giê-hu</a:t>
            </a:r>
          </a:p>
        </p:txBody>
      </p:sp>
      <p:sp>
        <p:nvSpPr>
          <p:cNvPr id="284684" name="WordArt 12"/>
          <p:cNvSpPr>
            <a:spLocks noChangeArrowheads="1" noChangeShapeType="1" noTextEdit="1"/>
          </p:cNvSpPr>
          <p:nvPr/>
        </p:nvSpPr>
        <p:spPr bwMode="auto">
          <a:xfrm>
            <a:off x="4800600" y="5562600"/>
            <a:ext cx="19050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Giô-si-a</a:t>
            </a:r>
          </a:p>
        </p:txBody>
      </p:sp>
      <p:sp>
        <p:nvSpPr>
          <p:cNvPr id="284685" name="WordArt 13"/>
          <p:cNvSpPr>
            <a:spLocks noChangeArrowheads="1" noChangeShapeType="1" noTextEdit="1"/>
          </p:cNvSpPr>
          <p:nvPr/>
        </p:nvSpPr>
        <p:spPr bwMode="auto">
          <a:xfrm>
            <a:off x="1752600" y="3581400"/>
            <a:ext cx="2190750" cy="1219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Giê-rô-bô-am II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4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80" grpId="0" animBg="1"/>
      <p:bldP spid="284681" grpId="0" animBg="1"/>
      <p:bldP spid="284682" grpId="0" animBg="1"/>
      <p:bldP spid="284683" grpId="0" animBg="1"/>
      <p:bldP spid="284684" grpId="0" animBg="1"/>
      <p:bldP spid="2846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7331" name="Oval 3"/>
          <p:cNvSpPr>
            <a:spLocks noChangeArrowheads="1"/>
          </p:cNvSpPr>
          <p:nvPr/>
        </p:nvSpPr>
        <p:spPr bwMode="auto">
          <a:xfrm>
            <a:off x="-3810000" y="1616075"/>
            <a:ext cx="4419600" cy="4267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50000">
                <a:schemeClr val="accent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2" name="Oval 4"/>
          <p:cNvSpPr>
            <a:spLocks noChangeArrowheads="1"/>
          </p:cNvSpPr>
          <p:nvPr/>
        </p:nvSpPr>
        <p:spPr bwMode="auto">
          <a:xfrm>
            <a:off x="8610600" y="1616075"/>
            <a:ext cx="4419600" cy="4267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50000">
                <a:schemeClr val="accent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14478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>
            <a:off x="2486025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3524250" y="3044825"/>
            <a:ext cx="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>
            <a:off x="4562475" y="2574925"/>
            <a:ext cx="0" cy="16891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7" name="Line 9"/>
          <p:cNvSpPr>
            <a:spLocks noChangeShapeType="1"/>
          </p:cNvSpPr>
          <p:nvPr/>
        </p:nvSpPr>
        <p:spPr bwMode="auto">
          <a:xfrm flipH="1">
            <a:off x="5600700" y="2149475"/>
            <a:ext cx="0" cy="21145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>
            <a:off x="6638925" y="3149600"/>
            <a:ext cx="0" cy="1114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>
            <a:off x="7677150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6027" name="Group 12"/>
          <p:cNvGrpSpPr>
            <a:grpSpLocks/>
          </p:cNvGrpSpPr>
          <p:nvPr/>
        </p:nvGrpSpPr>
        <p:grpSpPr bwMode="auto">
          <a:xfrm>
            <a:off x="457200" y="3825875"/>
            <a:ext cx="8229600" cy="0"/>
            <a:chOff x="288" y="2208"/>
            <a:chExt cx="5184" cy="0"/>
          </a:xfrm>
        </p:grpSpPr>
        <p:sp>
          <p:nvSpPr>
            <p:cNvPr id="227341" name="Line 13"/>
            <p:cNvSpPr>
              <a:spLocks noChangeShapeType="1"/>
            </p:cNvSpPr>
            <p:nvPr/>
          </p:nvSpPr>
          <p:spPr bwMode="auto">
            <a:xfrm>
              <a:off x="1230" y="2208"/>
              <a:ext cx="378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6054" name="Line 14"/>
            <p:cNvSpPr>
              <a:spLocks noChangeShapeType="1"/>
            </p:cNvSpPr>
            <p:nvPr/>
          </p:nvSpPr>
          <p:spPr bwMode="auto">
            <a:xfrm>
              <a:off x="288" y="2208"/>
              <a:ext cx="518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28" name="Group 15"/>
          <p:cNvGrpSpPr>
            <a:grpSpLocks/>
          </p:cNvGrpSpPr>
          <p:nvPr/>
        </p:nvGrpSpPr>
        <p:grpSpPr bwMode="auto">
          <a:xfrm>
            <a:off x="2286000" y="4435475"/>
            <a:ext cx="5581650" cy="1800225"/>
            <a:chOff x="1440" y="2794"/>
            <a:chExt cx="3516" cy="1134"/>
          </a:xfrm>
        </p:grpSpPr>
        <p:sp>
          <p:nvSpPr>
            <p:cNvPr id="227344" name="Text Box 16"/>
            <p:cNvSpPr txBox="1">
              <a:spLocks noChangeArrowheads="1"/>
            </p:cNvSpPr>
            <p:nvPr/>
          </p:nvSpPr>
          <p:spPr bwMode="auto">
            <a:xfrm>
              <a:off x="4044" y="2794"/>
              <a:ext cx="2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1000</a:t>
              </a:r>
            </a:p>
          </p:txBody>
        </p:sp>
        <p:sp>
          <p:nvSpPr>
            <p:cNvPr id="227345" name="Text Box 17"/>
            <p:cNvSpPr txBox="1">
              <a:spLocks noChangeArrowheads="1"/>
            </p:cNvSpPr>
            <p:nvPr/>
          </p:nvSpPr>
          <p:spPr bwMode="auto">
            <a:xfrm>
              <a:off x="4716" y="2794"/>
              <a:ext cx="2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2000</a:t>
              </a:r>
            </a:p>
          </p:txBody>
        </p:sp>
        <p:sp>
          <p:nvSpPr>
            <p:cNvPr id="227346" name="Text Box 18"/>
            <p:cNvSpPr txBox="1">
              <a:spLocks noChangeArrowheads="1"/>
            </p:cNvSpPr>
            <p:nvPr/>
          </p:nvSpPr>
          <p:spPr bwMode="auto">
            <a:xfrm>
              <a:off x="3420" y="2794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27347" name="Text Box 19"/>
            <p:cNvSpPr txBox="1">
              <a:spLocks noChangeArrowheads="1"/>
            </p:cNvSpPr>
            <p:nvPr/>
          </p:nvSpPr>
          <p:spPr bwMode="auto">
            <a:xfrm>
              <a:off x="2748" y="2794"/>
              <a:ext cx="2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1000</a:t>
              </a:r>
            </a:p>
          </p:txBody>
        </p:sp>
        <p:sp>
          <p:nvSpPr>
            <p:cNvPr id="227348" name="Text Box 20"/>
            <p:cNvSpPr txBox="1">
              <a:spLocks noChangeArrowheads="1"/>
            </p:cNvSpPr>
            <p:nvPr/>
          </p:nvSpPr>
          <p:spPr bwMode="auto">
            <a:xfrm>
              <a:off x="2124" y="2794"/>
              <a:ext cx="2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2000</a:t>
              </a:r>
            </a:p>
          </p:txBody>
        </p:sp>
        <p:sp>
          <p:nvSpPr>
            <p:cNvPr id="227349" name="Text Box 21"/>
            <p:cNvSpPr txBox="1">
              <a:spLocks noChangeArrowheads="1"/>
            </p:cNvSpPr>
            <p:nvPr/>
          </p:nvSpPr>
          <p:spPr bwMode="auto">
            <a:xfrm>
              <a:off x="1440" y="2794"/>
              <a:ext cx="24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3000</a:t>
              </a:r>
            </a:p>
          </p:txBody>
        </p:sp>
      </p:grpSp>
      <p:sp>
        <p:nvSpPr>
          <p:cNvPr id="86029" name="Text Box 22"/>
          <p:cNvSpPr txBox="1">
            <a:spLocks noChangeArrowheads="1"/>
          </p:cNvSpPr>
          <p:nvPr/>
        </p:nvSpPr>
        <p:spPr bwMode="auto">
          <a:xfrm>
            <a:off x="381000" y="2743200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Nước lụt</a:t>
            </a:r>
          </a:p>
        </p:txBody>
      </p:sp>
      <p:sp>
        <p:nvSpPr>
          <p:cNvPr id="86030" name="Text Box 23"/>
          <p:cNvSpPr txBox="1">
            <a:spLocks noChangeArrowheads="1"/>
          </p:cNvSpPr>
          <p:nvPr/>
        </p:nvSpPr>
        <p:spPr bwMode="auto">
          <a:xfrm>
            <a:off x="-609600" y="5591175"/>
            <a:ext cx="32766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9933"/>
                </a:solidFill>
              </a:rPr>
              <a:t>Sáng tạo</a:t>
            </a:r>
          </a:p>
        </p:txBody>
      </p:sp>
      <p:sp>
        <p:nvSpPr>
          <p:cNvPr id="86031" name="Text Box 24"/>
          <p:cNvSpPr txBox="1">
            <a:spLocks noChangeArrowheads="1"/>
          </p:cNvSpPr>
          <p:nvPr/>
        </p:nvSpPr>
        <p:spPr bwMode="auto">
          <a:xfrm>
            <a:off x="2362200" y="2438400"/>
            <a:ext cx="23622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charset="0"/>
              </a:rPr>
              <a:t>Áp-ra-ham</a:t>
            </a:r>
          </a:p>
        </p:txBody>
      </p:sp>
      <p:sp>
        <p:nvSpPr>
          <p:cNvPr id="227353" name="Text Box 25"/>
          <p:cNvSpPr txBox="1">
            <a:spLocks noChangeArrowheads="1"/>
          </p:cNvSpPr>
          <p:nvPr/>
        </p:nvSpPr>
        <p:spPr bwMode="auto">
          <a:xfrm>
            <a:off x="4572000" y="156845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Jesus</a:t>
            </a:r>
          </a:p>
        </p:txBody>
      </p:sp>
      <p:sp>
        <p:nvSpPr>
          <p:cNvPr id="86033" name="Text Box 26"/>
          <p:cNvSpPr txBox="1">
            <a:spLocks noChangeArrowheads="1"/>
          </p:cNvSpPr>
          <p:nvPr/>
        </p:nvSpPr>
        <p:spPr bwMode="auto">
          <a:xfrm>
            <a:off x="6781800" y="2667000"/>
            <a:ext cx="1752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Hiện nay</a:t>
            </a:r>
          </a:p>
        </p:txBody>
      </p:sp>
      <p:sp>
        <p:nvSpPr>
          <p:cNvPr id="86034" name="Text Box 27"/>
          <p:cNvSpPr txBox="1">
            <a:spLocks noChangeArrowheads="1"/>
          </p:cNvSpPr>
          <p:nvPr/>
        </p:nvSpPr>
        <p:spPr bwMode="auto">
          <a:xfrm>
            <a:off x="6705600" y="5562600"/>
            <a:ext cx="2438400" cy="1160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33"/>
                </a:solidFill>
              </a:rPr>
              <a:t>Sáng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33"/>
                </a:solidFill>
              </a:rPr>
              <a:t>tạo mới</a:t>
            </a:r>
          </a:p>
        </p:txBody>
      </p:sp>
      <p:grpSp>
        <p:nvGrpSpPr>
          <p:cNvPr id="86035" name="Group 28"/>
          <p:cNvGrpSpPr>
            <a:grpSpLocks/>
          </p:cNvGrpSpPr>
          <p:nvPr/>
        </p:nvGrpSpPr>
        <p:grpSpPr bwMode="auto">
          <a:xfrm>
            <a:off x="5715000" y="3429000"/>
            <a:ext cx="1828800" cy="762000"/>
            <a:chOff x="3648" y="1824"/>
            <a:chExt cx="1152" cy="480"/>
          </a:xfrm>
        </p:grpSpPr>
        <p:sp>
          <p:nvSpPr>
            <p:cNvPr id="227357" name="Oval 29"/>
            <p:cNvSpPr>
              <a:spLocks noChangeArrowheads="1"/>
            </p:cNvSpPr>
            <p:nvPr/>
          </p:nvSpPr>
          <p:spPr bwMode="auto">
            <a:xfrm>
              <a:off x="3648" y="1824"/>
              <a:ext cx="1152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6046" name="Text Box 30"/>
            <p:cNvSpPr txBox="1">
              <a:spLocks noChangeArrowheads="1"/>
            </p:cNvSpPr>
            <p:nvPr/>
          </p:nvSpPr>
          <p:spPr bwMode="auto">
            <a:xfrm>
              <a:off x="3720" y="1872"/>
              <a:ext cx="1008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Hội thánh</a:t>
              </a:r>
            </a:p>
          </p:txBody>
        </p:sp>
      </p:grpSp>
      <p:grpSp>
        <p:nvGrpSpPr>
          <p:cNvPr id="86036" name="Group 31"/>
          <p:cNvGrpSpPr>
            <a:grpSpLocks/>
          </p:cNvGrpSpPr>
          <p:nvPr/>
        </p:nvGrpSpPr>
        <p:grpSpPr bwMode="auto">
          <a:xfrm>
            <a:off x="4343400" y="3200400"/>
            <a:ext cx="1366838" cy="609600"/>
            <a:chOff x="2829" y="2016"/>
            <a:chExt cx="768" cy="384"/>
          </a:xfrm>
        </p:grpSpPr>
        <p:sp>
          <p:nvSpPr>
            <p:cNvPr id="227360" name="Oval 32"/>
            <p:cNvSpPr>
              <a:spLocks noChangeArrowheads="1"/>
            </p:cNvSpPr>
            <p:nvPr/>
          </p:nvSpPr>
          <p:spPr bwMode="auto">
            <a:xfrm>
              <a:off x="2850" y="2016"/>
              <a:ext cx="723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6044" name="Text Box 33"/>
            <p:cNvSpPr txBox="1">
              <a:spLocks noChangeArrowheads="1"/>
            </p:cNvSpPr>
            <p:nvPr/>
          </p:nvSpPr>
          <p:spPr bwMode="auto">
            <a:xfrm>
              <a:off x="2829" y="2016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Times New Roman" charset="0"/>
                </a:rPr>
                <a:t>Các vua</a:t>
              </a:r>
            </a:p>
          </p:txBody>
        </p:sp>
      </p:grpSp>
      <p:sp>
        <p:nvSpPr>
          <p:cNvPr id="227363" name="Oval 35"/>
          <p:cNvSpPr>
            <a:spLocks noChangeArrowheads="1"/>
          </p:cNvSpPr>
          <p:nvPr/>
        </p:nvSpPr>
        <p:spPr bwMode="auto">
          <a:xfrm>
            <a:off x="3462338" y="3810000"/>
            <a:ext cx="1152525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6038" name="Text Box 36"/>
          <p:cNvSpPr txBox="1">
            <a:spLocks noChangeArrowheads="1"/>
          </p:cNvSpPr>
          <p:nvPr/>
        </p:nvSpPr>
        <p:spPr bwMode="auto">
          <a:xfrm>
            <a:off x="3352800" y="3870325"/>
            <a:ext cx="13716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Chi phái</a:t>
            </a:r>
          </a:p>
        </p:txBody>
      </p:sp>
      <p:sp>
        <p:nvSpPr>
          <p:cNvPr id="227365" name="Text Box 37"/>
          <p:cNvSpPr txBox="1">
            <a:spLocks noChangeArrowheads="1"/>
          </p:cNvSpPr>
          <p:nvPr/>
        </p:nvSpPr>
        <p:spPr bwMode="auto">
          <a:xfrm>
            <a:off x="2438400" y="365125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1-2 Vua</a:t>
            </a:r>
          </a:p>
        </p:txBody>
      </p:sp>
      <p:sp>
        <p:nvSpPr>
          <p:cNvPr id="86040" name="Text Box 38"/>
          <p:cNvSpPr txBox="1">
            <a:spLocks noChangeArrowheads="1"/>
          </p:cNvSpPr>
          <p:nvPr/>
        </p:nvSpPr>
        <p:spPr bwMode="auto">
          <a:xfrm>
            <a:off x="3429000" y="1981200"/>
            <a:ext cx="22098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charset="0"/>
              </a:rPr>
              <a:t>Đa-vít</a:t>
            </a:r>
          </a:p>
        </p:txBody>
      </p:sp>
      <p:sp>
        <p:nvSpPr>
          <p:cNvPr id="227367" name="AutoShape 39"/>
          <p:cNvSpPr>
            <a:spLocks noChangeArrowheads="1"/>
          </p:cNvSpPr>
          <p:nvPr/>
        </p:nvSpPr>
        <p:spPr bwMode="auto">
          <a:xfrm>
            <a:off x="4603750" y="2667000"/>
            <a:ext cx="806450" cy="533400"/>
          </a:xfrm>
          <a:prstGeom prst="leftRightArrow">
            <a:avLst>
              <a:gd name="adj1" fmla="val 50000"/>
              <a:gd name="adj2" fmla="val 3023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WordArt 40"/>
          <p:cNvSpPr>
            <a:spLocks noChangeArrowheads="1" noChangeShapeType="1" noTextEdit="1"/>
          </p:cNvSpPr>
          <p:nvPr/>
        </p:nvSpPr>
        <p:spPr bwMode="auto">
          <a:xfrm>
            <a:off x="228600" y="-381000"/>
            <a:ext cx="3200400" cy="2819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ea typeface="Arial"/>
                <a:cs typeface="Arial"/>
              </a:rPr>
              <a:t>Dòng thời gian</a:t>
            </a:r>
          </a:p>
        </p:txBody>
      </p:sp>
    </p:spTree>
  </p:cSld>
  <p:clrMapOvr>
    <a:masterClrMapping/>
  </p:clrMapOvr>
  <p:transition xmlns:p14="http://schemas.microsoft.com/office/powerpoint/2010/main">
    <p:zoom/>
    <p:sndAc>
      <p:stSnd>
        <p:snd r:embed="rId2" name="camera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457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1 &amp; 2 Các Vua nguyên thủy là một sách</a:t>
            </a:r>
          </a:p>
          <a:p>
            <a:pPr eaLnBrk="1" hangingPunct="1"/>
            <a:r>
              <a:rPr lang="en-US">
                <a:latin typeface="Arial" charset="0"/>
              </a:rPr>
              <a:t>Sách Các Vua ghi lại thời trị vì của mỗi vị vua của Israel &amp; Giu-đa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96258" name="Text Box 5"/>
          <p:cNvSpPr txBox="1">
            <a:spLocks noChangeArrowheads="1"/>
          </p:cNvSpPr>
          <p:nvPr/>
        </p:nvSpPr>
        <p:spPr bwMode="auto">
          <a:xfrm>
            <a:off x="8226425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Tahoma" charset="0"/>
              </a:rPr>
              <a:t>250</a:t>
            </a:r>
            <a:endParaRPr lang="en-GB" b="1">
              <a:latin typeface="Tahoma" charset="0"/>
            </a:endParaRPr>
          </a:p>
        </p:txBody>
      </p:sp>
      <p:pic>
        <p:nvPicPr>
          <p:cNvPr id="96259" name="Picture 12" descr="j0233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WordArt 13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2667000" cy="1038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Floral"/>
                <a:ea typeface="Floral"/>
                <a:cs typeface="Floral"/>
              </a:rPr>
              <a:t>tựa sách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18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1 &amp; 2 Các Vua nguyên thủy là một sách</a:t>
            </a:r>
          </a:p>
          <a:p>
            <a:pPr eaLnBrk="1" hangingPunct="1"/>
            <a:r>
              <a:rPr lang="en-US">
                <a:latin typeface="Arial" charset="0"/>
              </a:rPr>
              <a:t>Sách Các Vua ghi lại thời trị vì của mỗi vị vua của Israel &amp; Giu-đa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Ngoại chứng (truyền thống): Giê-rê-mi</a:t>
            </a:r>
          </a:p>
          <a:p>
            <a:pPr eaLnBrk="1" hangingPunct="1"/>
            <a:r>
              <a:rPr lang="en-US">
                <a:latin typeface="Arial" charset="0"/>
              </a:rPr>
              <a:t>Nội chứng: thư ký văn phòng Sê-ba hoặc nhân viên ghi chép A-sáp (2 Vua 18:18) </a:t>
            </a:r>
            <a:endParaRPr lang="en-GB">
              <a:latin typeface="Arial" charset="0"/>
            </a:endParaRPr>
          </a:p>
        </p:txBody>
      </p:sp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8226425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Tahoma" charset="0"/>
              </a:rPr>
              <a:t>250</a:t>
            </a:r>
            <a:endParaRPr lang="en-GB" b="1">
              <a:latin typeface="Tahoma" charset="0"/>
            </a:endParaRPr>
          </a:p>
        </p:txBody>
      </p:sp>
      <p:pic>
        <p:nvPicPr>
          <p:cNvPr id="97283" name="Picture 4" descr="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52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7"/>
          <p:cNvSpPr>
            <a:spLocks noChangeArrowheads="1" noChangeShapeType="1" noTextEdit="1"/>
          </p:cNvSpPr>
          <p:nvPr/>
        </p:nvSpPr>
        <p:spPr bwMode="auto">
          <a:xfrm>
            <a:off x="2819400" y="2971800"/>
            <a:ext cx="28194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loral"/>
                <a:ea typeface="Floral"/>
                <a:cs typeface="Floral"/>
              </a:rPr>
              <a:t>tác quyền</a:t>
            </a:r>
          </a:p>
        </p:txBody>
      </p:sp>
      <p:sp>
        <p:nvSpPr>
          <p:cNvPr id="97286" name="WordArt 8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2667000" cy="1038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Floral"/>
                <a:ea typeface="Floral"/>
                <a:cs typeface="Floral"/>
              </a:rPr>
              <a:t>tựa sách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1905000"/>
            <a:ext cx="4114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4114800" y="2438400"/>
            <a:ext cx="50292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4114800" y="1371600"/>
            <a:ext cx="5029200" cy="304800"/>
          </a:xfrm>
          <a:prstGeom prst="rect">
            <a:avLst/>
          </a:prstGeom>
          <a:solidFill>
            <a:srgbClr val="0042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Rectangle 6"/>
          <p:cNvSpPr>
            <a:spLocks noChangeArrowheads="1"/>
          </p:cNvSpPr>
          <p:nvPr/>
        </p:nvSpPr>
        <p:spPr bwMode="auto">
          <a:xfrm>
            <a:off x="0" y="3429000"/>
            <a:ext cx="4343400" cy="304800"/>
          </a:xfrm>
          <a:prstGeom prst="rect">
            <a:avLst/>
          </a:prstGeom>
          <a:solidFill>
            <a:srgbClr val="0042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Rectangle 7"/>
          <p:cNvSpPr>
            <a:spLocks noChangeArrowheads="1"/>
          </p:cNvSpPr>
          <p:nvPr/>
        </p:nvSpPr>
        <p:spPr bwMode="auto">
          <a:xfrm>
            <a:off x="3657600" y="6400800"/>
            <a:ext cx="5486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8"/>
          <p:cNvSpPr>
            <a:spLocks noChangeArrowheads="1"/>
          </p:cNvSpPr>
          <p:nvPr/>
        </p:nvSpPr>
        <p:spPr bwMode="auto">
          <a:xfrm>
            <a:off x="0" y="6400800"/>
            <a:ext cx="22860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600200" y="0"/>
            <a:ext cx="64770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kumimoji="1" lang="en-US" sz="4000">
                <a:solidFill>
                  <a:schemeClr val="tx1"/>
                </a:solidFill>
                <a:latin typeface="Times New Roman" charset="0"/>
              </a:rPr>
              <a:t>Các vua cuối cùng của Giu-đa</a:t>
            </a:r>
            <a:endParaRPr kumimoji="1" lang="en-US" sz="4000">
              <a:latin typeface="Times New Roman" charset="0"/>
            </a:endParaRPr>
          </a:p>
        </p:txBody>
      </p:sp>
      <p:sp>
        <p:nvSpPr>
          <p:cNvPr id="352266" name="Text Box 10"/>
          <p:cNvSpPr txBox="1">
            <a:spLocks noChangeArrowheads="1"/>
          </p:cNvSpPr>
          <p:nvPr/>
        </p:nvSpPr>
        <p:spPr bwMode="auto">
          <a:xfrm>
            <a:off x="7391400" y="76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latin typeface="Arial" pitchFamily="34" charset="0"/>
                <a:ea typeface="+mn-ea"/>
                <a:cs typeface="Arial" pitchFamily="34" charset="0"/>
              </a:rPr>
              <a:t>232 &amp; 342</a:t>
            </a:r>
          </a:p>
        </p:txBody>
      </p:sp>
      <p:sp>
        <p:nvSpPr>
          <p:cNvPr id="98314" name="Text Box 11"/>
          <p:cNvSpPr txBox="1">
            <a:spLocks noChangeArrowheads="1"/>
          </p:cNvSpPr>
          <p:nvPr/>
        </p:nvSpPr>
        <p:spPr bwMode="auto">
          <a:xfrm rot="-1733461">
            <a:off x="4021138" y="765175"/>
            <a:ext cx="1533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Giê-rô-bô-am</a:t>
            </a:r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 rot="-1733461">
            <a:off x="4487863" y="8255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Na-đáp</a:t>
            </a:r>
          </a:p>
        </p:txBody>
      </p:sp>
      <p:sp>
        <p:nvSpPr>
          <p:cNvPr id="98316" name="Text Box 13"/>
          <p:cNvSpPr txBox="1">
            <a:spLocks noChangeArrowheads="1"/>
          </p:cNvSpPr>
          <p:nvPr/>
        </p:nvSpPr>
        <p:spPr bwMode="auto">
          <a:xfrm rot="-1733461">
            <a:off x="5416550" y="8255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Ba-a-sa</a:t>
            </a:r>
          </a:p>
        </p:txBody>
      </p:sp>
      <p:sp>
        <p:nvSpPr>
          <p:cNvPr id="98317" name="Text Box 14"/>
          <p:cNvSpPr txBox="1">
            <a:spLocks noChangeArrowheads="1"/>
          </p:cNvSpPr>
          <p:nvPr/>
        </p:nvSpPr>
        <p:spPr bwMode="auto">
          <a:xfrm rot="-1733461">
            <a:off x="5859463" y="8397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Ê-la</a:t>
            </a:r>
          </a:p>
        </p:txBody>
      </p:sp>
      <p:sp>
        <p:nvSpPr>
          <p:cNvPr id="352271" name="Text Box 15"/>
          <p:cNvSpPr txBox="1">
            <a:spLocks noChangeArrowheads="1"/>
          </p:cNvSpPr>
          <p:nvPr/>
        </p:nvSpPr>
        <p:spPr bwMode="auto">
          <a:xfrm rot="-1733461">
            <a:off x="6278563" y="8255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Xim-ri</a:t>
            </a:r>
          </a:p>
        </p:txBody>
      </p:sp>
      <p:sp>
        <p:nvSpPr>
          <p:cNvPr id="98319" name="Text Box 16"/>
          <p:cNvSpPr txBox="1">
            <a:spLocks noChangeArrowheads="1"/>
          </p:cNvSpPr>
          <p:nvPr/>
        </p:nvSpPr>
        <p:spPr bwMode="auto">
          <a:xfrm rot="-1733461">
            <a:off x="6699250" y="8397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Ôm-ri</a:t>
            </a:r>
          </a:p>
        </p:txBody>
      </p:sp>
      <p:sp>
        <p:nvSpPr>
          <p:cNvPr id="98320" name="Text Box 17"/>
          <p:cNvSpPr txBox="1">
            <a:spLocks noChangeArrowheads="1"/>
          </p:cNvSpPr>
          <p:nvPr/>
        </p:nvSpPr>
        <p:spPr bwMode="auto">
          <a:xfrm rot="-1733461">
            <a:off x="7119938" y="8255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A-háp</a:t>
            </a:r>
          </a:p>
        </p:txBody>
      </p:sp>
      <p:sp>
        <p:nvSpPr>
          <p:cNvPr id="352274" name="Text Box 18"/>
          <p:cNvSpPr txBox="1">
            <a:spLocks noChangeArrowheads="1"/>
          </p:cNvSpPr>
          <p:nvPr/>
        </p:nvSpPr>
        <p:spPr bwMode="auto">
          <a:xfrm rot="-1733461">
            <a:off x="7540625" y="8397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A-cha-xia</a:t>
            </a:r>
          </a:p>
        </p:txBody>
      </p:sp>
      <p:sp>
        <p:nvSpPr>
          <p:cNvPr id="98322" name="Text Box 19"/>
          <p:cNvSpPr txBox="1">
            <a:spLocks noChangeArrowheads="1"/>
          </p:cNvSpPr>
          <p:nvPr/>
        </p:nvSpPr>
        <p:spPr bwMode="auto">
          <a:xfrm rot="-1733461">
            <a:off x="7961313" y="8255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Giô-ram</a:t>
            </a:r>
          </a:p>
        </p:txBody>
      </p:sp>
      <p:sp>
        <p:nvSpPr>
          <p:cNvPr id="98323" name="Text Box 20"/>
          <p:cNvSpPr txBox="1">
            <a:spLocks noChangeArrowheads="1"/>
          </p:cNvSpPr>
          <p:nvPr/>
        </p:nvSpPr>
        <p:spPr bwMode="auto">
          <a:xfrm rot="-1733461">
            <a:off x="4030663" y="1920875"/>
            <a:ext cx="142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Rô-bô-am</a:t>
            </a:r>
          </a:p>
        </p:txBody>
      </p:sp>
      <p:sp>
        <p:nvSpPr>
          <p:cNvPr id="98324" name="Text Box 21"/>
          <p:cNvSpPr txBox="1">
            <a:spLocks noChangeArrowheads="1"/>
          </p:cNvSpPr>
          <p:nvPr/>
        </p:nvSpPr>
        <p:spPr bwMode="auto">
          <a:xfrm rot="-1733461">
            <a:off x="4716463" y="195262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A-bi-giam</a:t>
            </a:r>
          </a:p>
        </p:txBody>
      </p:sp>
      <p:sp>
        <p:nvSpPr>
          <p:cNvPr id="98325" name="Text Box 22"/>
          <p:cNvSpPr txBox="1">
            <a:spLocks noChangeArrowheads="1"/>
          </p:cNvSpPr>
          <p:nvPr/>
        </p:nvSpPr>
        <p:spPr bwMode="auto">
          <a:xfrm rot="-1733461">
            <a:off x="6008688" y="19065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A-sa</a:t>
            </a:r>
          </a:p>
        </p:txBody>
      </p:sp>
      <p:sp>
        <p:nvSpPr>
          <p:cNvPr id="98326" name="Text Box 23"/>
          <p:cNvSpPr txBox="1">
            <a:spLocks noChangeArrowheads="1"/>
          </p:cNvSpPr>
          <p:nvPr/>
        </p:nvSpPr>
        <p:spPr bwMode="auto">
          <a:xfrm rot="-1733461">
            <a:off x="6932613" y="1854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Giô-ram</a:t>
            </a:r>
          </a:p>
        </p:txBody>
      </p:sp>
      <p:sp>
        <p:nvSpPr>
          <p:cNvPr id="98327" name="Text Box 24"/>
          <p:cNvSpPr txBox="1">
            <a:spLocks noChangeArrowheads="1"/>
          </p:cNvSpPr>
          <p:nvPr/>
        </p:nvSpPr>
        <p:spPr bwMode="auto">
          <a:xfrm rot="-1733461">
            <a:off x="7388225" y="1951038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3B600"/>
                </a:solidFill>
                <a:latin typeface="Times" charset="0"/>
              </a:rPr>
              <a:t>A-cha-xia</a:t>
            </a:r>
          </a:p>
        </p:txBody>
      </p:sp>
      <p:sp>
        <p:nvSpPr>
          <p:cNvPr id="98328" name="Text Box 25"/>
          <p:cNvSpPr txBox="1">
            <a:spLocks noChangeArrowheads="1"/>
          </p:cNvSpPr>
          <p:nvPr/>
        </p:nvSpPr>
        <p:spPr bwMode="auto">
          <a:xfrm rot="-1733461">
            <a:off x="7800975" y="19669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A-tha-li</a:t>
            </a:r>
          </a:p>
        </p:txBody>
      </p:sp>
      <p:sp>
        <p:nvSpPr>
          <p:cNvPr id="98329" name="Text Box 26"/>
          <p:cNvSpPr txBox="1">
            <a:spLocks noChangeArrowheads="1"/>
          </p:cNvSpPr>
          <p:nvPr/>
        </p:nvSpPr>
        <p:spPr bwMode="auto">
          <a:xfrm rot="-1733461">
            <a:off x="8285163" y="1998663"/>
            <a:ext cx="1084262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Giô-ách</a:t>
            </a:r>
          </a:p>
        </p:txBody>
      </p:sp>
      <p:sp>
        <p:nvSpPr>
          <p:cNvPr id="98330" name="Text Box 27"/>
          <p:cNvSpPr txBox="1">
            <a:spLocks noChangeArrowheads="1"/>
          </p:cNvSpPr>
          <p:nvPr/>
        </p:nvSpPr>
        <p:spPr bwMode="auto">
          <a:xfrm rot="-1733461">
            <a:off x="8418513" y="8397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Giê-hu</a:t>
            </a:r>
          </a:p>
        </p:txBody>
      </p:sp>
      <p:sp>
        <p:nvSpPr>
          <p:cNvPr id="98331" name="Text Box 28"/>
          <p:cNvSpPr txBox="1">
            <a:spLocks noChangeArrowheads="1"/>
          </p:cNvSpPr>
          <p:nvPr/>
        </p:nvSpPr>
        <p:spPr bwMode="auto">
          <a:xfrm rot="-1733461">
            <a:off x="6392863" y="18764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Giô-sa-phát</a:t>
            </a:r>
          </a:p>
        </p:txBody>
      </p:sp>
      <p:sp>
        <p:nvSpPr>
          <p:cNvPr id="352285" name="Text Box 29"/>
          <p:cNvSpPr txBox="1">
            <a:spLocks noChangeArrowheads="1"/>
          </p:cNvSpPr>
          <p:nvPr/>
        </p:nvSpPr>
        <p:spPr bwMode="auto">
          <a:xfrm rot="-1733461">
            <a:off x="-76200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Giê-hu</a:t>
            </a:r>
          </a:p>
        </p:txBody>
      </p:sp>
      <p:sp>
        <p:nvSpPr>
          <p:cNvPr id="352286" name="Text Box 30"/>
          <p:cNvSpPr txBox="1">
            <a:spLocks noChangeArrowheads="1"/>
          </p:cNvSpPr>
          <p:nvPr/>
        </p:nvSpPr>
        <p:spPr bwMode="auto">
          <a:xfrm rot="-1733461">
            <a:off x="373063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Giô-a-cha</a:t>
            </a:r>
          </a:p>
        </p:txBody>
      </p:sp>
      <p:sp>
        <p:nvSpPr>
          <p:cNvPr id="98334" name="Text Box 31"/>
          <p:cNvSpPr txBox="1">
            <a:spLocks noChangeArrowheads="1"/>
          </p:cNvSpPr>
          <p:nvPr/>
        </p:nvSpPr>
        <p:spPr bwMode="auto">
          <a:xfrm rot="-1733461">
            <a:off x="844550" y="2897188"/>
            <a:ext cx="1295400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Times" charset="0"/>
              </a:rPr>
              <a:t>Giô-ách</a:t>
            </a:r>
          </a:p>
        </p:txBody>
      </p:sp>
      <p:sp>
        <p:nvSpPr>
          <p:cNvPr id="352288" name="Text Box 32"/>
          <p:cNvSpPr txBox="1">
            <a:spLocks noChangeArrowheads="1"/>
          </p:cNvSpPr>
          <p:nvPr/>
        </p:nvSpPr>
        <p:spPr bwMode="auto">
          <a:xfrm rot="-1733461">
            <a:off x="1276350" y="2778125"/>
            <a:ext cx="1770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Giê-rô-bô-am 2</a:t>
            </a:r>
          </a:p>
        </p:txBody>
      </p:sp>
      <p:sp>
        <p:nvSpPr>
          <p:cNvPr id="352289" name="Text Box 33"/>
          <p:cNvSpPr txBox="1">
            <a:spLocks noChangeArrowheads="1"/>
          </p:cNvSpPr>
          <p:nvPr/>
        </p:nvSpPr>
        <p:spPr bwMode="auto">
          <a:xfrm rot="-1733461">
            <a:off x="1709738" y="2822575"/>
            <a:ext cx="1601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Xa-cha-ri</a:t>
            </a:r>
          </a:p>
        </p:txBody>
      </p:sp>
      <p:sp>
        <p:nvSpPr>
          <p:cNvPr id="352290" name="Text Box 34"/>
          <p:cNvSpPr txBox="1">
            <a:spLocks noChangeArrowheads="1"/>
          </p:cNvSpPr>
          <p:nvPr/>
        </p:nvSpPr>
        <p:spPr bwMode="auto">
          <a:xfrm rot="-1733461">
            <a:off x="2722563" y="2852738"/>
            <a:ext cx="1465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Mê-na-hem</a:t>
            </a:r>
          </a:p>
        </p:txBody>
      </p:sp>
      <p:sp>
        <p:nvSpPr>
          <p:cNvPr id="352291" name="Text Box 35"/>
          <p:cNvSpPr txBox="1">
            <a:spLocks noChangeArrowheads="1"/>
          </p:cNvSpPr>
          <p:nvPr/>
        </p:nvSpPr>
        <p:spPr bwMode="auto">
          <a:xfrm rot="-1733461">
            <a:off x="3232150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Phê-ca-hia</a:t>
            </a:r>
          </a:p>
        </p:txBody>
      </p:sp>
      <p:sp>
        <p:nvSpPr>
          <p:cNvPr id="352292" name="Text Box 36"/>
          <p:cNvSpPr txBox="1">
            <a:spLocks noChangeArrowheads="1"/>
          </p:cNvSpPr>
          <p:nvPr/>
        </p:nvSpPr>
        <p:spPr bwMode="auto">
          <a:xfrm rot="-1733461">
            <a:off x="3652838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Phê-ca</a:t>
            </a:r>
          </a:p>
        </p:txBody>
      </p:sp>
      <p:sp>
        <p:nvSpPr>
          <p:cNvPr id="98340" name="Text Box 37"/>
          <p:cNvSpPr txBox="1">
            <a:spLocks noChangeArrowheads="1"/>
          </p:cNvSpPr>
          <p:nvPr/>
        </p:nvSpPr>
        <p:spPr bwMode="auto">
          <a:xfrm rot="-1733461">
            <a:off x="-7938" y="3963988"/>
            <a:ext cx="142240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Giô-ách</a:t>
            </a:r>
          </a:p>
        </p:txBody>
      </p:sp>
      <p:sp>
        <p:nvSpPr>
          <p:cNvPr id="98341" name="Text Box 38"/>
          <p:cNvSpPr txBox="1">
            <a:spLocks noChangeArrowheads="1"/>
          </p:cNvSpPr>
          <p:nvPr/>
        </p:nvSpPr>
        <p:spPr bwMode="auto">
          <a:xfrm rot="-1733461">
            <a:off x="1371600" y="399415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imes" charset="0"/>
              </a:rPr>
              <a:t>A-ma-xia</a:t>
            </a:r>
          </a:p>
        </p:txBody>
      </p:sp>
      <p:sp>
        <p:nvSpPr>
          <p:cNvPr id="98342" name="Text Box 39"/>
          <p:cNvSpPr txBox="1">
            <a:spLocks noChangeArrowheads="1"/>
          </p:cNvSpPr>
          <p:nvPr/>
        </p:nvSpPr>
        <p:spPr bwMode="auto">
          <a:xfrm rot="-1733461">
            <a:off x="2503488" y="399573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Ô-xia</a:t>
            </a:r>
          </a:p>
        </p:txBody>
      </p:sp>
      <p:sp>
        <p:nvSpPr>
          <p:cNvPr id="98343" name="Text Box 40"/>
          <p:cNvSpPr txBox="1">
            <a:spLocks noChangeArrowheads="1"/>
          </p:cNvSpPr>
          <p:nvPr/>
        </p:nvSpPr>
        <p:spPr bwMode="auto">
          <a:xfrm rot="-1733461">
            <a:off x="3924300" y="3897313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A-cha</a:t>
            </a:r>
          </a:p>
        </p:txBody>
      </p:sp>
      <p:sp>
        <p:nvSpPr>
          <p:cNvPr id="98344" name="Text Box 41"/>
          <p:cNvSpPr txBox="1">
            <a:spLocks noChangeArrowheads="1"/>
          </p:cNvSpPr>
          <p:nvPr/>
        </p:nvSpPr>
        <p:spPr bwMode="auto">
          <a:xfrm rot="-1733461">
            <a:off x="4905375" y="40243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Ê-xê-chia</a:t>
            </a:r>
          </a:p>
        </p:txBody>
      </p:sp>
      <p:sp>
        <p:nvSpPr>
          <p:cNvPr id="98345" name="Text Box 42"/>
          <p:cNvSpPr txBox="1">
            <a:spLocks noChangeArrowheads="1"/>
          </p:cNvSpPr>
          <p:nvPr/>
        </p:nvSpPr>
        <p:spPr bwMode="auto">
          <a:xfrm rot="-1733461">
            <a:off x="6240463" y="40243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Ma-na-se</a:t>
            </a:r>
          </a:p>
        </p:txBody>
      </p:sp>
      <p:sp>
        <p:nvSpPr>
          <p:cNvPr id="98346" name="Text Box 43"/>
          <p:cNvSpPr txBox="1">
            <a:spLocks noChangeArrowheads="1"/>
          </p:cNvSpPr>
          <p:nvPr/>
        </p:nvSpPr>
        <p:spPr bwMode="auto">
          <a:xfrm rot="-1733461">
            <a:off x="7078663" y="4116388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A-môn</a:t>
            </a:r>
          </a:p>
        </p:txBody>
      </p:sp>
      <p:sp>
        <p:nvSpPr>
          <p:cNvPr id="98347" name="Text Box 44"/>
          <p:cNvSpPr txBox="1">
            <a:spLocks noChangeArrowheads="1"/>
          </p:cNvSpPr>
          <p:nvPr/>
        </p:nvSpPr>
        <p:spPr bwMode="auto">
          <a:xfrm rot="-1733461">
            <a:off x="3384550" y="391953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Giô-tham</a:t>
            </a:r>
          </a:p>
        </p:txBody>
      </p:sp>
      <p:sp>
        <p:nvSpPr>
          <p:cNvPr id="352301" name="Text Box 45"/>
          <p:cNvSpPr txBox="1">
            <a:spLocks noChangeArrowheads="1"/>
          </p:cNvSpPr>
          <p:nvPr/>
        </p:nvSpPr>
        <p:spPr bwMode="auto">
          <a:xfrm rot="-1733461">
            <a:off x="2201863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Sa-lum</a:t>
            </a:r>
          </a:p>
        </p:txBody>
      </p:sp>
      <p:sp>
        <p:nvSpPr>
          <p:cNvPr id="352302" name="Text Box 46"/>
          <p:cNvSpPr txBox="1">
            <a:spLocks noChangeArrowheads="1"/>
          </p:cNvSpPr>
          <p:nvPr/>
        </p:nvSpPr>
        <p:spPr bwMode="auto">
          <a:xfrm rot="-1733461">
            <a:off x="4106863" y="28971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Ô-sê</a:t>
            </a:r>
          </a:p>
        </p:txBody>
      </p:sp>
      <p:sp>
        <p:nvSpPr>
          <p:cNvPr id="98350" name="Text Box 47"/>
          <p:cNvSpPr txBox="1">
            <a:spLocks noChangeArrowheads="1"/>
          </p:cNvSpPr>
          <p:nvPr/>
        </p:nvSpPr>
        <p:spPr bwMode="auto">
          <a:xfrm rot="-1733461">
            <a:off x="7980363" y="4071938"/>
            <a:ext cx="1084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" charset="0"/>
              </a:rPr>
              <a:t>Giô-si-a</a:t>
            </a:r>
          </a:p>
        </p:txBody>
      </p:sp>
      <p:sp>
        <p:nvSpPr>
          <p:cNvPr id="352304" name="Text Box 48"/>
          <p:cNvSpPr txBox="1">
            <a:spLocks noChangeArrowheads="1"/>
          </p:cNvSpPr>
          <p:nvPr/>
        </p:nvSpPr>
        <p:spPr bwMode="auto">
          <a:xfrm rot="-1733461">
            <a:off x="-84138" y="5776913"/>
            <a:ext cx="129540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Giô-a-cha</a:t>
            </a:r>
          </a:p>
        </p:txBody>
      </p:sp>
      <p:sp>
        <p:nvSpPr>
          <p:cNvPr id="352305" name="Text Box 49"/>
          <p:cNvSpPr txBox="1">
            <a:spLocks noChangeArrowheads="1"/>
          </p:cNvSpPr>
          <p:nvPr/>
        </p:nvSpPr>
        <p:spPr bwMode="auto">
          <a:xfrm rot="-1733461">
            <a:off x="387350" y="5667375"/>
            <a:ext cx="1738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Giê-hô-gia-kim</a:t>
            </a:r>
          </a:p>
        </p:txBody>
      </p:sp>
      <p:sp>
        <p:nvSpPr>
          <p:cNvPr id="352306" name="Text Box 50"/>
          <p:cNvSpPr txBox="1">
            <a:spLocks noChangeArrowheads="1"/>
          </p:cNvSpPr>
          <p:nvPr/>
        </p:nvSpPr>
        <p:spPr bwMode="auto">
          <a:xfrm rot="-1733461">
            <a:off x="833438" y="5664200"/>
            <a:ext cx="1754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Giê-hô-gia-kin</a:t>
            </a:r>
          </a:p>
        </p:txBody>
      </p:sp>
      <p:sp>
        <p:nvSpPr>
          <p:cNvPr id="352307" name="Text Box 51"/>
          <p:cNvSpPr txBox="1">
            <a:spLocks noChangeArrowheads="1"/>
          </p:cNvSpPr>
          <p:nvPr/>
        </p:nvSpPr>
        <p:spPr bwMode="auto">
          <a:xfrm rot="-1733461">
            <a:off x="1400175" y="5767388"/>
            <a:ext cx="1335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  <a:latin typeface="Times" charset="0"/>
              </a:rPr>
              <a:t>Sê-đê-kia</a:t>
            </a:r>
          </a:p>
        </p:txBody>
      </p:sp>
      <p:sp>
        <p:nvSpPr>
          <p:cNvPr id="352308" name="Text Box 52"/>
          <p:cNvSpPr txBox="1">
            <a:spLocks noChangeArrowheads="1"/>
          </p:cNvSpPr>
          <p:nvPr/>
        </p:nvSpPr>
        <p:spPr bwMode="auto">
          <a:xfrm rot="1479">
            <a:off x="4113213" y="12954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GNBEZOAAGG</a:t>
            </a:r>
          </a:p>
        </p:txBody>
      </p:sp>
      <p:sp>
        <p:nvSpPr>
          <p:cNvPr id="352309" name="Text Box 53"/>
          <p:cNvSpPr txBox="1">
            <a:spLocks noChangeArrowheads="1"/>
          </p:cNvSpPr>
          <p:nvPr/>
        </p:nvSpPr>
        <p:spPr bwMode="auto">
          <a:xfrm rot="1479">
            <a:off x="835025" y="4572000"/>
            <a:ext cx="251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latin typeface="Times" pitchFamily="-128" charset="0"/>
                <a:ea typeface="+mn-ea"/>
                <a:cs typeface="Arial" pitchFamily="34" charset="0"/>
              </a:rPr>
              <a:t>GAO   G</a:t>
            </a:r>
            <a:r>
              <a:rPr lang="en-US" sz="2000" b="1">
                <a:solidFill>
                  <a:srgbClr val="F3B600"/>
                </a:solidFill>
                <a:latin typeface="Times" pitchFamily="-128" charset="0"/>
                <a:ea typeface="+mn-ea"/>
                <a:cs typeface="Arial" pitchFamily="34" charset="0"/>
              </a:rPr>
              <a:t>A</a:t>
            </a:r>
            <a:r>
              <a:rPr lang="en-US" sz="2000" b="1">
                <a:latin typeface="Times" pitchFamily="-128" charset="0"/>
                <a:ea typeface="+mn-ea"/>
                <a:cs typeface="Arial" pitchFamily="34" charset="0"/>
              </a:rPr>
              <a:t>E   </a:t>
            </a:r>
            <a:r>
              <a:rPr lang="en-US" sz="2000" b="1">
                <a:solidFill>
                  <a:srgbClr val="F3B600"/>
                </a:solidFill>
                <a:latin typeface="Times" pitchFamily="-128" charset="0"/>
                <a:ea typeface="+mn-ea"/>
                <a:cs typeface="Arial" pitchFamily="34" charset="0"/>
              </a:rPr>
              <a:t>MA</a:t>
            </a:r>
            <a:r>
              <a:rPr lang="en-US" sz="2000" b="1">
                <a:latin typeface="Times" pitchFamily="-128" charset="0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98357" name="Text Box 54"/>
          <p:cNvSpPr txBox="1">
            <a:spLocks noChangeArrowheads="1"/>
          </p:cNvSpPr>
          <p:nvPr/>
        </p:nvSpPr>
        <p:spPr bwMode="auto">
          <a:xfrm rot="1479">
            <a:off x="0" y="3352800"/>
            <a:ext cx="18288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Times" charset="0"/>
              </a:rPr>
              <a:t>U Cha Ách 2</a:t>
            </a:r>
          </a:p>
        </p:txBody>
      </p:sp>
      <p:sp>
        <p:nvSpPr>
          <p:cNvPr id="352311" name="Text Box 55"/>
          <p:cNvSpPr txBox="1">
            <a:spLocks noChangeArrowheads="1"/>
          </p:cNvSpPr>
          <p:nvPr/>
        </p:nvSpPr>
        <p:spPr bwMode="auto">
          <a:xfrm rot="1479">
            <a:off x="2362200" y="33528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Times" pitchFamily="-128" charset="0"/>
                <a:ea typeface="+mn-ea"/>
                <a:cs typeface="Arial" pitchFamily="34" charset="0"/>
              </a:rPr>
              <a:t>XS MPPÔ</a:t>
            </a:r>
          </a:p>
        </p:txBody>
      </p:sp>
      <p:sp>
        <p:nvSpPr>
          <p:cNvPr id="352312" name="Text Box 56"/>
          <p:cNvSpPr txBox="1">
            <a:spLocks noChangeArrowheads="1"/>
          </p:cNvSpPr>
          <p:nvPr/>
        </p:nvSpPr>
        <p:spPr bwMode="auto">
          <a:xfrm rot="1479">
            <a:off x="-76200" y="6324600"/>
            <a:ext cx="2439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3B600"/>
                </a:solidFill>
                <a:latin typeface="Times" pitchFamily="-128" charset="0"/>
                <a:ea typeface="+mn-ea"/>
                <a:cs typeface="Arial" pitchFamily="34" charset="0"/>
              </a:rPr>
              <a:t>Cha Kim Kin Sê</a:t>
            </a:r>
          </a:p>
        </p:txBody>
      </p:sp>
      <p:sp>
        <p:nvSpPr>
          <p:cNvPr id="352313" name="Text Box 57"/>
          <p:cNvSpPr txBox="1">
            <a:spLocks noChangeArrowheads="1"/>
          </p:cNvSpPr>
          <p:nvPr/>
        </p:nvSpPr>
        <p:spPr bwMode="auto">
          <a:xfrm rot="1479">
            <a:off x="4114800" y="24225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3B600"/>
                </a:solidFill>
                <a:latin typeface="Times" pitchFamily="-128" charset="0"/>
                <a:ea typeface="+mn-ea"/>
                <a:cs typeface="Arial" pitchFamily="34" charset="0"/>
              </a:rPr>
              <a:t>RA</a:t>
            </a:r>
            <a:r>
              <a:rPr lang="en-US" sz="2000" b="1">
                <a:latin typeface="Times" pitchFamily="-128" charset="0"/>
                <a:ea typeface="+mn-ea"/>
                <a:cs typeface="Arial" pitchFamily="34" charset="0"/>
              </a:rPr>
              <a:t>AG</a:t>
            </a:r>
            <a:r>
              <a:rPr lang="en-US" sz="2000" b="1">
                <a:solidFill>
                  <a:srgbClr val="F3B600"/>
                </a:solidFill>
                <a:latin typeface="Times" pitchFamily="-128" charset="0"/>
                <a:ea typeface="+mn-ea"/>
                <a:cs typeface="Arial" pitchFamily="34" charset="0"/>
              </a:rPr>
              <a:t>GAA</a:t>
            </a:r>
            <a:r>
              <a:rPr lang="en-US" sz="2000" b="1">
                <a:latin typeface="Times" pitchFamily="-128" charset="0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98361" name="Text Box 58"/>
          <p:cNvSpPr txBox="1">
            <a:spLocks noChangeArrowheads="1"/>
          </p:cNvSpPr>
          <p:nvPr/>
        </p:nvSpPr>
        <p:spPr bwMode="auto">
          <a:xfrm rot="1479">
            <a:off x="4800600" y="50292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</a:rPr>
              <a:t>Các vua Israel (tất cả đều xấu)</a:t>
            </a:r>
          </a:p>
        </p:txBody>
      </p:sp>
      <p:sp>
        <p:nvSpPr>
          <p:cNvPr id="98362" name="Text Box 59"/>
          <p:cNvSpPr txBox="1">
            <a:spLocks noChangeArrowheads="1"/>
          </p:cNvSpPr>
          <p:nvPr/>
        </p:nvSpPr>
        <p:spPr bwMode="auto">
          <a:xfrm rot="1479">
            <a:off x="4876800" y="5470525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3B600"/>
                </a:solidFill>
              </a:rPr>
              <a:t>Các vua xấu của Giu-đa</a:t>
            </a:r>
          </a:p>
        </p:txBody>
      </p:sp>
      <p:sp>
        <p:nvSpPr>
          <p:cNvPr id="98363" name="Text Box 60"/>
          <p:cNvSpPr txBox="1">
            <a:spLocks noChangeArrowheads="1"/>
          </p:cNvSpPr>
          <p:nvPr/>
        </p:nvSpPr>
        <p:spPr bwMode="auto">
          <a:xfrm rot="1479">
            <a:off x="4876800" y="5851525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Các vua tốt của Giu-đa</a:t>
            </a:r>
          </a:p>
        </p:txBody>
      </p:sp>
      <p:sp>
        <p:nvSpPr>
          <p:cNvPr id="98364" name="Line 61"/>
          <p:cNvSpPr>
            <a:spLocks noChangeShapeType="1"/>
          </p:cNvSpPr>
          <p:nvPr/>
        </p:nvSpPr>
        <p:spPr bwMode="auto">
          <a:xfrm flipV="1">
            <a:off x="5029200" y="8382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5" name="Line 62"/>
          <p:cNvSpPr>
            <a:spLocks noChangeShapeType="1"/>
          </p:cNvSpPr>
          <p:nvPr/>
        </p:nvSpPr>
        <p:spPr bwMode="auto">
          <a:xfrm flipV="1">
            <a:off x="6096000" y="8382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6" name="Line 63"/>
          <p:cNvSpPr>
            <a:spLocks noChangeShapeType="1"/>
          </p:cNvSpPr>
          <p:nvPr/>
        </p:nvSpPr>
        <p:spPr bwMode="auto">
          <a:xfrm flipV="1">
            <a:off x="6553200" y="8382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7" name="Line 64"/>
          <p:cNvSpPr>
            <a:spLocks noChangeShapeType="1"/>
          </p:cNvSpPr>
          <p:nvPr/>
        </p:nvSpPr>
        <p:spPr bwMode="auto">
          <a:xfrm flipV="1">
            <a:off x="2057400" y="28956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8" name="Line 65"/>
          <p:cNvSpPr>
            <a:spLocks noChangeShapeType="1"/>
          </p:cNvSpPr>
          <p:nvPr/>
        </p:nvSpPr>
        <p:spPr bwMode="auto">
          <a:xfrm flipV="1">
            <a:off x="2590800" y="28956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9" name="Line 66"/>
          <p:cNvSpPr>
            <a:spLocks noChangeShapeType="1"/>
          </p:cNvSpPr>
          <p:nvPr/>
        </p:nvSpPr>
        <p:spPr bwMode="auto">
          <a:xfrm flipV="1">
            <a:off x="3505200" y="28956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0" name="Line 67"/>
          <p:cNvSpPr>
            <a:spLocks noChangeShapeType="1"/>
          </p:cNvSpPr>
          <p:nvPr/>
        </p:nvSpPr>
        <p:spPr bwMode="auto">
          <a:xfrm flipV="1">
            <a:off x="3962400" y="28956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1" name="Line 68"/>
          <p:cNvSpPr>
            <a:spLocks noChangeShapeType="1"/>
          </p:cNvSpPr>
          <p:nvPr/>
        </p:nvSpPr>
        <p:spPr bwMode="auto">
          <a:xfrm flipV="1">
            <a:off x="8305800" y="8382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304" grpId="0" autoUpdateAnimBg="0"/>
      <p:bldP spid="352305" grpId="0" autoUpdateAnimBg="0"/>
      <p:bldP spid="352306" grpId="0" autoUpdateAnimBg="0"/>
      <p:bldP spid="352307" grpId="0" autoUpdateAnimBg="0"/>
      <p:bldP spid="35231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91" name="Group 87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847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4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Ê-xê-chia &amp; 2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18-21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Giô-si-a &amp; 4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22:1-24:16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xấu Sê-đê-kia đến cực điểm trong sự suy tàn của Giu-đa &amp; Giê-ru-sa-lem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24:17-25:30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100389" name="Text Box 38"/>
          <p:cNvSpPr txBox="1">
            <a:spLocks noChangeArrowheads="1"/>
          </p:cNvSpPr>
          <p:nvPr/>
        </p:nvSpPr>
        <p:spPr bwMode="auto">
          <a:xfrm>
            <a:off x="8229600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ahoma" charset="0"/>
              </a:rPr>
              <a:t>249</a:t>
            </a:r>
            <a:endParaRPr lang="en-GB" b="1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783" name="Group 39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847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4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1413" name="Text Box 38"/>
          <p:cNvSpPr txBox="1">
            <a:spLocks noChangeArrowheads="1"/>
          </p:cNvSpPr>
          <p:nvPr/>
        </p:nvSpPr>
        <p:spPr bwMode="auto">
          <a:xfrm>
            <a:off x="8229600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ahoma" charset="0"/>
              </a:rPr>
              <a:t>249</a:t>
            </a:r>
            <a:endParaRPr lang="en-GB" b="1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648200" cy="2209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3333FF"/>
                </a:solidFill>
                <a:latin typeface="Arial" charset="0"/>
              </a:rPr>
              <a:t>1 Vua 22:51 - </a:t>
            </a:r>
            <a:br>
              <a:rPr lang="en-US" sz="3600">
                <a:solidFill>
                  <a:srgbClr val="3333FF"/>
                </a:solidFill>
                <a:latin typeface="Arial" charset="0"/>
              </a:rPr>
            </a:br>
            <a:r>
              <a:rPr lang="en-US" sz="3600">
                <a:solidFill>
                  <a:srgbClr val="3333FF"/>
                </a:solidFill>
                <a:latin typeface="Arial" charset="0"/>
              </a:rPr>
              <a:t>2 Vua 8:15</a:t>
            </a:r>
            <a:br>
              <a:rPr lang="en-US" sz="3600">
                <a:solidFill>
                  <a:srgbClr val="3333FF"/>
                </a:solidFill>
                <a:latin typeface="Arial" charset="0"/>
              </a:rPr>
            </a:br>
            <a:r>
              <a:rPr lang="en-US" sz="3600">
                <a:solidFill>
                  <a:srgbClr val="3333FF"/>
                </a:solidFill>
                <a:latin typeface="Arial" charset="0"/>
              </a:rPr>
              <a:t>2 vua xấu của Israel &amp; chức vụ của Ê-li-sê</a:t>
            </a:r>
            <a:endParaRPr lang="en-GB" sz="360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963" y="2590800"/>
            <a:ext cx="5100637" cy="56086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000">
                <a:solidFill>
                  <a:srgbClr val="FF0000"/>
                </a:solidFill>
                <a:latin typeface="Arial" charset="0"/>
              </a:rPr>
              <a:t>A-cha-xia</a:t>
            </a:r>
            <a:r>
              <a:rPr lang="en-US" sz="2600">
                <a:latin typeface="Arial" charset="0"/>
              </a:rPr>
              <a:t> của Israel (853-852)</a:t>
            </a:r>
          </a:p>
          <a:p>
            <a:pPr marL="457200" lvl="1" indent="0" eaLnBrk="1" hangingPunct="1"/>
            <a:endParaRPr lang="en-US" sz="2400">
              <a:latin typeface="Arial" charset="0"/>
              <a:cs typeface="Arial" charset="0"/>
            </a:endParaRPr>
          </a:p>
          <a:p>
            <a:pPr marL="0" indent="0" eaLnBrk="1" hangingPunct="1">
              <a:buFontTx/>
              <a:buNone/>
            </a:pPr>
            <a:r>
              <a:rPr lang="en-US" sz="2400" b="1" i="1">
                <a:latin typeface="Arial" charset="0"/>
              </a:rPr>
              <a:t>Bởi vì ngươi có sai sứ giả đến cầu vấn Ba-anh-Xê-bụt, thần của Éc-rôn, (há trong Y-sơ-ra-ên chẳng có Đức Chúa Trời để cầu vấn sao?) nên ngươi sẽ không xuống khỏi giường ngươi đã trèo lên, vì ngươi chắc sẽ quả chết.</a:t>
            </a:r>
            <a:r>
              <a:rPr lang="en-US" sz="2800">
                <a:latin typeface="Arial" charset="0"/>
              </a:rPr>
              <a:t> </a:t>
            </a:r>
            <a:endParaRPr lang="en-US" sz="2800" b="1" i="1">
              <a:solidFill>
                <a:srgbClr val="CC0066"/>
              </a:solidFill>
              <a:latin typeface="Arial" charset="0"/>
            </a:endParaRPr>
          </a:p>
          <a:p>
            <a:pPr marL="0" indent="0" eaLnBrk="1" hangingPunct="1">
              <a:buFontTx/>
              <a:buNone/>
            </a:pPr>
            <a:r>
              <a:rPr lang="en-US" sz="2800" i="1">
                <a:solidFill>
                  <a:srgbClr val="CC0066"/>
                </a:solidFill>
                <a:latin typeface="Arial" charset="0"/>
              </a:rPr>
              <a:t>(1:16)</a:t>
            </a:r>
            <a:endParaRPr lang="en-GB" sz="2800" i="1">
              <a:solidFill>
                <a:srgbClr val="CC0066"/>
              </a:solidFill>
              <a:latin typeface="Arial" charset="0"/>
            </a:endParaRPr>
          </a:p>
        </p:txBody>
      </p:sp>
      <p:pic>
        <p:nvPicPr>
          <p:cNvPr id="102404" name="Picture 4" descr="Ba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0"/>
            <a:ext cx="3962400" cy="7010400"/>
          </a:xfrm>
          <a:noFill/>
        </p:spPr>
      </p:pic>
      <p:sp>
        <p:nvSpPr>
          <p:cNvPr id="102405" name="Text Box 6"/>
          <p:cNvSpPr txBox="1">
            <a:spLocks noChangeArrowheads="1"/>
          </p:cNvSpPr>
          <p:nvPr/>
        </p:nvSpPr>
        <p:spPr bwMode="auto">
          <a:xfrm>
            <a:off x="8477250" y="6491288"/>
            <a:ext cx="6794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 1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zoom dir="in"/>
    <p:sndAc>
      <p:stSnd>
        <p:snd r:embed="rId2" name="camera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52400" y="228600"/>
            <a:ext cx="4572000" cy="6242050"/>
            <a:chOff x="288" y="240"/>
            <a:chExt cx="2736" cy="3843"/>
          </a:xfrm>
        </p:grpSpPr>
        <p:pic>
          <p:nvPicPr>
            <p:cNvPr id="103433" name="Picture 7" descr="File10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0"/>
              <a:ext cx="2612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4" name="Text Box 19"/>
            <p:cNvSpPr txBox="1">
              <a:spLocks noChangeArrowheads="1"/>
            </p:cNvSpPr>
            <p:nvPr/>
          </p:nvSpPr>
          <p:spPr bwMode="auto">
            <a:xfrm>
              <a:off x="288" y="3802"/>
              <a:ext cx="273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CC0066"/>
                  </a:solidFill>
                </a:rPr>
                <a:t>Ê-li lên trời bằng xe ngựa lửa</a:t>
              </a:r>
              <a:endParaRPr lang="en-GB" b="1">
                <a:solidFill>
                  <a:srgbClr val="CC0066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334000" y="381000"/>
            <a:ext cx="3548063" cy="2187575"/>
            <a:chOff x="3360" y="240"/>
            <a:chExt cx="2235" cy="1378"/>
          </a:xfrm>
        </p:grpSpPr>
        <p:pic>
          <p:nvPicPr>
            <p:cNvPr id="103431" name="Picture 15" descr="File10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0"/>
              <a:ext cx="827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2" name="Text Box 20"/>
            <p:cNvSpPr txBox="1">
              <a:spLocks noChangeArrowheads="1"/>
            </p:cNvSpPr>
            <p:nvPr/>
          </p:nvSpPr>
          <p:spPr bwMode="auto">
            <a:xfrm>
              <a:off x="4320" y="288"/>
              <a:ext cx="1275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CC0066"/>
                  </a:solidFill>
                </a:rPr>
                <a:t>Ê-li-sê nhặt áo tơi của Ê-li và thực hiện phép lạ đầu tiên</a:t>
              </a:r>
            </a:p>
            <a:p>
              <a:pPr eaLnBrk="1" hangingPunct="1"/>
              <a:r>
                <a:rPr lang="en-US" sz="2000" b="1">
                  <a:solidFill>
                    <a:srgbClr val="CC0066"/>
                  </a:solidFill>
                </a:rPr>
                <a:t>(rẽ nước sông Giô-đanh)</a:t>
              </a:r>
              <a:endParaRPr lang="en-GB" sz="2000" b="1">
                <a:solidFill>
                  <a:srgbClr val="CC0066"/>
                </a:solidFill>
              </a:endParaRPr>
            </a:p>
          </p:txBody>
        </p:sp>
      </p:grpSp>
      <p:pic>
        <p:nvPicPr>
          <p:cNvPr id="103428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3048000"/>
            <a:ext cx="3657600" cy="2667000"/>
          </a:xfrm>
          <a:noFill/>
        </p:spPr>
      </p:pic>
      <p:sp>
        <p:nvSpPr>
          <p:cNvPr id="103429" name="Rectangle 21"/>
          <p:cNvSpPr>
            <a:spLocks noChangeArrowheads="1"/>
          </p:cNvSpPr>
          <p:nvPr/>
        </p:nvSpPr>
        <p:spPr bwMode="auto">
          <a:xfrm>
            <a:off x="5334000" y="57912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CC0066"/>
                </a:solidFill>
              </a:rPr>
              <a:t>Chữa lành dòng nước</a:t>
            </a:r>
          </a:p>
        </p:txBody>
      </p:sp>
      <p:sp>
        <p:nvSpPr>
          <p:cNvPr id="103430" name="Text Box 25"/>
          <p:cNvSpPr txBox="1">
            <a:spLocks noChangeArrowheads="1"/>
          </p:cNvSpPr>
          <p:nvPr/>
        </p:nvSpPr>
        <p:spPr bwMode="auto">
          <a:xfrm>
            <a:off x="8274050" y="6491288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 1-2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comb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89625"/>
          </a:xfrm>
        </p:spPr>
      </p:pic>
      <p:sp>
        <p:nvSpPr>
          <p:cNvPr id="104451" name="Text Box 20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ahoma" charset="0"/>
                <a:cs typeface="Tahoma" charset="0"/>
              </a:rPr>
              <a:t>Sa mạc xứ Ê-đôm là nơi Ê-li-sê cung cấp nước cho Giô-ram &amp; Giô-sa-phát để đánh bại Mô-áp</a:t>
            </a:r>
            <a:endParaRPr lang="en-GB" sz="2800" b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04452" name="Text Box 21"/>
          <p:cNvSpPr txBox="1">
            <a:spLocks noChangeArrowheads="1"/>
          </p:cNvSpPr>
          <p:nvPr/>
        </p:nvSpPr>
        <p:spPr bwMode="auto">
          <a:xfrm>
            <a:off x="8477250" y="649128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 3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3962400" cy="6415088"/>
            <a:chOff x="0" y="0"/>
            <a:chExt cx="2496" cy="4041"/>
          </a:xfrm>
        </p:grpSpPr>
        <p:pic>
          <p:nvPicPr>
            <p:cNvPr id="10547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96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0" name="Rectangle 4"/>
            <p:cNvSpPr>
              <a:spLocks noChangeArrowheads="1"/>
            </p:cNvSpPr>
            <p:nvPr/>
          </p:nvSpPr>
          <p:spPr bwMode="auto">
            <a:xfrm>
              <a:off x="240" y="3714"/>
              <a:ext cx="193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CC0066"/>
                  </a:solidFill>
                </a:rPr>
                <a:t>Dầu cho góa phụ</a:t>
              </a:r>
              <a:endParaRPr lang="en-GB" sz="2800" b="1">
                <a:solidFill>
                  <a:srgbClr val="CC0066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62400" y="0"/>
            <a:ext cx="5194300" cy="6858000"/>
            <a:chOff x="2496" y="0"/>
            <a:chExt cx="3272" cy="4320"/>
          </a:xfrm>
        </p:grpSpPr>
        <p:sp>
          <p:nvSpPr>
            <p:cNvPr id="105476" name="Rectangle 5"/>
            <p:cNvSpPr>
              <a:spLocks noChangeArrowheads="1"/>
            </p:cNvSpPr>
            <p:nvPr/>
          </p:nvSpPr>
          <p:spPr bwMode="auto">
            <a:xfrm>
              <a:off x="2496" y="3696"/>
              <a:ext cx="326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1"/>
              <a:r>
                <a:rPr lang="en-US" sz="2400" b="1">
                  <a:solidFill>
                    <a:srgbClr val="CC0066"/>
                  </a:solidFill>
                </a:rPr>
                <a:t>Con trai cho người nữ Su-nem &amp; và cứu sống bé trai</a:t>
              </a:r>
            </a:p>
          </p:txBody>
        </p:sp>
        <p:pic>
          <p:nvPicPr>
            <p:cNvPr id="10547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8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5340" y="4089"/>
              <a:ext cx="4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Ch 4</a:t>
              </a:r>
              <a:endParaRPr lang="en-GB" sz="1800" b="1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9144000" cy="5554662"/>
          </a:xfrm>
          <a:noFill/>
        </p:spPr>
      </p:pic>
      <p:sp>
        <p:nvSpPr>
          <p:cNvPr id="106499" name="Rectangle 14"/>
          <p:cNvSpPr>
            <a:spLocks noChangeArrowheads="1"/>
          </p:cNvSpPr>
          <p:nvPr/>
        </p:nvSpPr>
        <p:spPr bwMode="auto">
          <a:xfrm>
            <a:off x="457200" y="5638800"/>
            <a:ext cx="802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>
                <a:solidFill>
                  <a:srgbClr val="CC0066"/>
                </a:solidFill>
              </a:rPr>
              <a:t>Chữa lành bệnh phung cho tổng binh Sy-ri, Na-a-man, bày tỏ rằng mối quan tâm của Đức Chúa Trời không chỉ giới hạn cho Israel</a:t>
            </a:r>
          </a:p>
        </p:txBody>
      </p:sp>
      <p:sp>
        <p:nvSpPr>
          <p:cNvPr id="106500" name="Text Box 15"/>
          <p:cNvSpPr txBox="1">
            <a:spLocks noChangeArrowheads="1"/>
          </p:cNvSpPr>
          <p:nvPr/>
        </p:nvSpPr>
        <p:spPr bwMode="auto">
          <a:xfrm>
            <a:off x="8477250" y="649128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 5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wheel spokes="3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61722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650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5343525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  7 0 0 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4114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800</a:t>
            </a: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27432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900</a:t>
            </a: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20574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950</a:t>
            </a: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13716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1000</a:t>
            </a: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6858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600</a:t>
            </a:r>
          </a:p>
        </p:txBody>
      </p:sp>
      <p:sp>
        <p:nvSpPr>
          <p:cNvPr id="230410" name="Text Box 10"/>
          <p:cNvSpPr txBox="1">
            <a:spLocks noChangeArrowheads="1"/>
          </p:cNvSpPr>
          <p:nvPr/>
        </p:nvSpPr>
        <p:spPr bwMode="auto">
          <a:xfrm>
            <a:off x="81534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500</a:t>
            </a:r>
          </a:p>
        </p:txBody>
      </p:sp>
      <p:grpSp>
        <p:nvGrpSpPr>
          <p:cNvPr id="87050" name="Group 11"/>
          <p:cNvGrpSpPr>
            <a:grpSpLocks/>
          </p:cNvGrpSpPr>
          <p:nvPr/>
        </p:nvGrpSpPr>
        <p:grpSpPr bwMode="auto">
          <a:xfrm>
            <a:off x="66675" y="3044825"/>
            <a:ext cx="9534525" cy="844550"/>
            <a:chOff x="42" y="1918"/>
            <a:chExt cx="6006" cy="532"/>
          </a:xfrm>
        </p:grpSpPr>
        <p:grpSp>
          <p:nvGrpSpPr>
            <p:cNvPr id="87066" name="Group 12"/>
            <p:cNvGrpSpPr>
              <a:grpSpLocks/>
            </p:cNvGrpSpPr>
            <p:nvPr/>
          </p:nvGrpSpPr>
          <p:grpSpPr bwMode="auto">
            <a:xfrm>
              <a:off x="96" y="1918"/>
              <a:ext cx="1296" cy="530"/>
              <a:chOff x="96" y="1918"/>
              <a:chExt cx="1296" cy="530"/>
            </a:xfrm>
          </p:grpSpPr>
          <p:sp>
            <p:nvSpPr>
              <p:cNvPr id="230413" name="Line 1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14" name="Line 1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15" name="Line 1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16" name="Line 1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87067" name="Group 17"/>
            <p:cNvGrpSpPr>
              <a:grpSpLocks/>
            </p:cNvGrpSpPr>
            <p:nvPr/>
          </p:nvGrpSpPr>
          <p:grpSpPr bwMode="auto">
            <a:xfrm>
              <a:off x="1824" y="1920"/>
              <a:ext cx="1296" cy="530"/>
              <a:chOff x="96" y="1918"/>
              <a:chExt cx="1296" cy="530"/>
            </a:xfrm>
          </p:grpSpPr>
          <p:sp>
            <p:nvSpPr>
              <p:cNvPr id="230418" name="Line 18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19" name="Line 19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20" name="Line 20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21" name="Line 21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87068" name="Group 22"/>
            <p:cNvGrpSpPr>
              <a:grpSpLocks/>
            </p:cNvGrpSpPr>
            <p:nvPr/>
          </p:nvGrpSpPr>
          <p:grpSpPr bwMode="auto">
            <a:xfrm>
              <a:off x="3552" y="1920"/>
              <a:ext cx="1296" cy="530"/>
              <a:chOff x="96" y="1918"/>
              <a:chExt cx="1296" cy="530"/>
            </a:xfrm>
          </p:grpSpPr>
          <p:sp>
            <p:nvSpPr>
              <p:cNvPr id="230423" name="Line 2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24" name="Line 2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25" name="Line 2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0426" name="Line 2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30427" name="Line 27"/>
            <p:cNvSpPr>
              <a:spLocks noChangeShapeType="1"/>
            </p:cNvSpPr>
            <p:nvPr/>
          </p:nvSpPr>
          <p:spPr bwMode="auto">
            <a:xfrm>
              <a:off x="5616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0428" name="Line 28"/>
            <p:cNvSpPr>
              <a:spLocks noChangeShapeType="1"/>
            </p:cNvSpPr>
            <p:nvPr/>
          </p:nvSpPr>
          <p:spPr bwMode="auto">
            <a:xfrm>
              <a:off x="5232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0429" name="Line 29"/>
            <p:cNvSpPr>
              <a:spLocks noChangeShapeType="1"/>
            </p:cNvSpPr>
            <p:nvPr/>
          </p:nvSpPr>
          <p:spPr bwMode="auto">
            <a:xfrm>
              <a:off x="42" y="2448"/>
              <a:ext cx="6006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0430" name="Text Box 30"/>
          <p:cNvSpPr txBox="1">
            <a:spLocks noChangeArrowheads="1"/>
          </p:cNvSpPr>
          <p:nvPr/>
        </p:nvSpPr>
        <p:spPr bwMode="auto">
          <a:xfrm>
            <a:off x="7543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550</a:t>
            </a:r>
          </a:p>
        </p:txBody>
      </p:sp>
      <p:sp>
        <p:nvSpPr>
          <p:cNvPr id="230431" name="Text Box 31"/>
          <p:cNvSpPr txBox="1">
            <a:spLocks noChangeArrowheads="1"/>
          </p:cNvSpPr>
          <p:nvPr/>
        </p:nvSpPr>
        <p:spPr bwMode="auto">
          <a:xfrm>
            <a:off x="4724400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  7 5 0 </a:t>
            </a:r>
          </a:p>
        </p:txBody>
      </p:sp>
      <p:sp>
        <p:nvSpPr>
          <p:cNvPr id="230432" name="Text Box 32"/>
          <p:cNvSpPr txBox="1">
            <a:spLocks noChangeArrowheads="1"/>
          </p:cNvSpPr>
          <p:nvPr/>
        </p:nvSpPr>
        <p:spPr bwMode="auto">
          <a:xfrm>
            <a:off x="3429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850</a:t>
            </a:r>
          </a:p>
        </p:txBody>
      </p:sp>
      <p:sp>
        <p:nvSpPr>
          <p:cNvPr id="230433" name="Text Box 33"/>
          <p:cNvSpPr txBox="1">
            <a:spLocks noChangeArrowheads="1"/>
          </p:cNvSpPr>
          <p:nvPr/>
        </p:nvSpPr>
        <p:spPr bwMode="auto">
          <a:xfrm>
            <a:off x="685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1050</a:t>
            </a:r>
          </a:p>
        </p:txBody>
      </p:sp>
      <p:sp>
        <p:nvSpPr>
          <p:cNvPr id="230434" name="Text Box 34"/>
          <p:cNvSpPr txBox="1">
            <a:spLocks noChangeArrowheads="1"/>
          </p:cNvSpPr>
          <p:nvPr/>
        </p:nvSpPr>
        <p:spPr bwMode="auto">
          <a:xfrm>
            <a:off x="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1100</a:t>
            </a:r>
          </a:p>
        </p:txBody>
      </p:sp>
      <p:sp>
        <p:nvSpPr>
          <p:cNvPr id="230435" name="Text Box 35"/>
          <p:cNvSpPr txBox="1">
            <a:spLocks noChangeArrowheads="1"/>
          </p:cNvSpPr>
          <p:nvPr/>
        </p:nvSpPr>
        <p:spPr bwMode="auto">
          <a:xfrm>
            <a:off x="8763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450</a:t>
            </a:r>
          </a:p>
        </p:txBody>
      </p:sp>
      <p:sp>
        <p:nvSpPr>
          <p:cNvPr id="230436" name="AutoShape 36"/>
          <p:cNvSpPr>
            <a:spLocks/>
          </p:cNvSpPr>
          <p:nvPr/>
        </p:nvSpPr>
        <p:spPr bwMode="auto">
          <a:xfrm rot="5400000">
            <a:off x="647700" y="571500"/>
            <a:ext cx="762000" cy="1905000"/>
          </a:xfrm>
          <a:prstGeom prst="leftBrace">
            <a:avLst>
              <a:gd name="adj1" fmla="val 20833"/>
              <a:gd name="adj2" fmla="val 50000"/>
            </a:avLst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0437" name="Text Box 37"/>
          <p:cNvSpPr txBox="1">
            <a:spLocks noChangeArrowheads="1"/>
          </p:cNvSpPr>
          <p:nvPr/>
        </p:nvSpPr>
        <p:spPr bwMode="auto">
          <a:xfrm>
            <a:off x="-228600" y="6096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33"/>
                </a:solidFill>
                <a:latin typeface="Times New Roman" pitchFamily="18" charset="0"/>
                <a:ea typeface="+mn-ea"/>
                <a:cs typeface="Arial" pitchFamily="34" charset="0"/>
              </a:rPr>
              <a:t>1100-970 </a:t>
            </a:r>
          </a:p>
        </p:txBody>
      </p:sp>
      <p:sp>
        <p:nvSpPr>
          <p:cNvPr id="230438" name="Text Box 38"/>
          <p:cNvSpPr txBox="1">
            <a:spLocks noChangeArrowheads="1"/>
          </p:cNvSpPr>
          <p:nvPr/>
        </p:nvSpPr>
        <p:spPr bwMode="auto">
          <a:xfrm>
            <a:off x="3733800" y="0"/>
            <a:ext cx="2743200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 New Roman" charset="0"/>
              </a:rPr>
              <a:t>1-2 Các Vua</a:t>
            </a:r>
          </a:p>
        </p:txBody>
      </p:sp>
      <p:sp>
        <p:nvSpPr>
          <p:cNvPr id="230439" name="AutoShape 39"/>
          <p:cNvSpPr>
            <a:spLocks/>
          </p:cNvSpPr>
          <p:nvPr/>
        </p:nvSpPr>
        <p:spPr bwMode="auto">
          <a:xfrm rot="5400000">
            <a:off x="4381500" y="-1257300"/>
            <a:ext cx="762000" cy="5562600"/>
          </a:xfrm>
          <a:prstGeom prst="leftBrace">
            <a:avLst>
              <a:gd name="adj1" fmla="val 60833"/>
              <a:gd name="adj2" fmla="val 50000"/>
            </a:avLst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0440" name="Text Box 40"/>
          <p:cNvSpPr txBox="1">
            <a:spLocks noChangeArrowheads="1"/>
          </p:cNvSpPr>
          <p:nvPr/>
        </p:nvSpPr>
        <p:spPr bwMode="auto">
          <a:xfrm>
            <a:off x="3733800" y="6096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3399"/>
                </a:solidFill>
                <a:latin typeface="Times New Roman" pitchFamily="18" charset="0"/>
                <a:ea typeface="+mn-ea"/>
                <a:cs typeface="Arial" pitchFamily="34" charset="0"/>
              </a:rPr>
              <a:t>970-560</a:t>
            </a:r>
          </a:p>
        </p:txBody>
      </p:sp>
      <p:sp>
        <p:nvSpPr>
          <p:cNvPr id="230441" name="AutoShape 41"/>
          <p:cNvSpPr>
            <a:spLocks noChangeArrowheads="1"/>
          </p:cNvSpPr>
          <p:nvPr/>
        </p:nvSpPr>
        <p:spPr bwMode="auto">
          <a:xfrm>
            <a:off x="152400" y="3048000"/>
            <a:ext cx="1295400" cy="762000"/>
          </a:xfrm>
          <a:prstGeom prst="leftRightArrow">
            <a:avLst>
              <a:gd name="adj1" fmla="val 50000"/>
              <a:gd name="adj2" fmla="val 3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0442" name="AutoShape 42"/>
          <p:cNvSpPr>
            <a:spLocks noChangeArrowheads="1"/>
          </p:cNvSpPr>
          <p:nvPr/>
        </p:nvSpPr>
        <p:spPr bwMode="auto">
          <a:xfrm>
            <a:off x="457200" y="2378075"/>
            <a:ext cx="990600" cy="762000"/>
          </a:xfrm>
          <a:prstGeom prst="leftRightArrow">
            <a:avLst>
              <a:gd name="adj1" fmla="val 50000"/>
              <a:gd name="adj2" fmla="val 26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0443" name="AutoShape 43"/>
          <p:cNvSpPr>
            <a:spLocks noChangeArrowheads="1"/>
          </p:cNvSpPr>
          <p:nvPr/>
        </p:nvSpPr>
        <p:spPr bwMode="auto">
          <a:xfrm>
            <a:off x="838200" y="1752600"/>
            <a:ext cx="1219200" cy="762000"/>
          </a:xfrm>
          <a:prstGeom prst="leftRightArrow">
            <a:avLst>
              <a:gd name="adj1" fmla="val 50000"/>
              <a:gd name="adj2" fmla="val 32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0444" name="Text Box 44"/>
          <p:cNvSpPr txBox="1">
            <a:spLocks noChangeArrowheads="1"/>
          </p:cNvSpPr>
          <p:nvPr/>
        </p:nvSpPr>
        <p:spPr bwMode="auto">
          <a:xfrm>
            <a:off x="0" y="7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66FF33"/>
                </a:solidFill>
                <a:latin typeface="Times New Roman" pitchFamily="18" charset="0"/>
                <a:ea typeface="+mn-ea"/>
                <a:cs typeface="Arial" pitchFamily="34" charset="0"/>
              </a:rPr>
              <a:t>1-2 Sa-mu-ên</a:t>
            </a:r>
            <a:r>
              <a:rPr lang="en-US" sz="4000" b="1">
                <a:solidFill>
                  <a:srgbClr val="66FF33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zoom/>
    <p:sndAc>
      <p:stSnd>
        <p:snd r:embed="rId2" name="camera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36" grpId="0" animBg="1"/>
      <p:bldP spid="230437" grpId="0" autoUpdateAnimBg="0"/>
      <p:bldP spid="230438" grpId="0" animBg="1" autoUpdateAnimBg="0"/>
      <p:bldP spid="230439" grpId="0" animBg="1"/>
      <p:bldP spid="23044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42888"/>
            <a:ext cx="4191000" cy="2841625"/>
          </a:xfrm>
          <a:noFill/>
        </p:spPr>
      </p:pic>
      <p:pic>
        <p:nvPicPr>
          <p:cNvPr id="10752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402013"/>
            <a:ext cx="4800600" cy="3389312"/>
          </a:xfrm>
          <a:noFill/>
        </p:spPr>
      </p:pic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4800600" y="792163"/>
            <a:ext cx="28956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CC0066"/>
                </a:solidFill>
              </a:rPr>
              <a:t>Đầu rìu nổi trên mặt nước</a:t>
            </a:r>
          </a:p>
        </p:txBody>
      </p:sp>
      <p:sp>
        <p:nvSpPr>
          <p:cNvPr id="107525" name="Rectangle 7"/>
          <p:cNvSpPr>
            <a:spLocks noChangeArrowheads="1"/>
          </p:cNvSpPr>
          <p:nvPr/>
        </p:nvSpPr>
        <p:spPr bwMode="auto">
          <a:xfrm>
            <a:off x="381000" y="3962400"/>
            <a:ext cx="35052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C0066"/>
                </a:solidFill>
              </a:rPr>
              <a:t>Làm mù quân Sy-ri (phải: Đô-than, nơi Ê-li-sê &amp; đầy tớ ông thấy đội quân thiên sứ)</a:t>
            </a:r>
            <a:endParaRPr lang="en-GB" sz="28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807" name="Group 39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847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4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9605" name="Text Box 38"/>
          <p:cNvSpPr txBox="1">
            <a:spLocks noChangeArrowheads="1"/>
          </p:cNvSpPr>
          <p:nvPr/>
        </p:nvSpPr>
        <p:spPr bwMode="auto">
          <a:xfrm>
            <a:off x="8229600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ahoma" charset="0"/>
              </a:rPr>
              <a:t>249</a:t>
            </a:r>
            <a:endParaRPr lang="en-GB" b="1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1828800" y="0"/>
            <a:ext cx="586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algn="ct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" charset="0"/>
                <a:cs typeface="Times New Roman" charset="0"/>
              </a:rPr>
              <a:t>Hậu vương quốc phân chia </a:t>
            </a:r>
            <a:endParaRPr lang="en-US" u="sng">
              <a:latin typeface="Times New Roman" charset="0"/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3124200" y="762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2 Vua 1-14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57200" y="1447800"/>
            <a:ext cx="3657600" cy="326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GIU-ĐA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Giô-ram	(8)                        A-cha-xia	(1)                                      A-tha-li	(6)          </a:t>
            </a:r>
            <a:r>
              <a:rPr lang="en-US" sz="3200" b="1">
                <a:solidFill>
                  <a:srgbClr val="00FFFF"/>
                </a:solidFill>
                <a:latin typeface="Times" charset="0"/>
                <a:cs typeface="Times New Roman" charset="0"/>
              </a:rPr>
              <a:t>Giô-ách	</a:t>
            </a: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(40)       </a:t>
            </a:r>
            <a:r>
              <a:rPr lang="en-US" sz="3200" b="1">
                <a:solidFill>
                  <a:srgbClr val="00FFFF"/>
                </a:solidFill>
                <a:latin typeface="Times" charset="0"/>
                <a:cs typeface="Times New Roman" charset="0"/>
              </a:rPr>
              <a:t>A-ma-xia	</a:t>
            </a: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(29)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733800" y="1524000"/>
            <a:ext cx="5867400" cy="4625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             ISRAEL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A-cha-xia		(2)      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Giô-ram		(12)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Giê-hu		(28)</a:t>
            </a:r>
            <a:r>
              <a:rPr lang="en-US" sz="2800" b="1">
                <a:solidFill>
                  <a:schemeClr val="bg1"/>
                </a:solidFill>
                <a:latin typeface="Times" charset="0"/>
                <a:cs typeface="Times New Roman" charset="0"/>
              </a:rPr>
              <a:t>      </a:t>
            </a:r>
            <a:endParaRPr lang="en-US" sz="1000" b="1">
              <a:solidFill>
                <a:schemeClr val="bg1"/>
              </a:solidFill>
              <a:latin typeface="Times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Giô-a-cha	(17)</a:t>
            </a:r>
            <a:r>
              <a:rPr lang="en-US" sz="2800" b="1">
                <a:solidFill>
                  <a:schemeClr val="bg1"/>
                </a:solidFill>
                <a:latin typeface="Times" charset="0"/>
                <a:cs typeface="Times New Roman" charset="0"/>
              </a:rPr>
              <a:t>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Giô-ách		(16)</a:t>
            </a:r>
            <a:r>
              <a:rPr lang="en-US" sz="2800" b="1">
                <a:solidFill>
                  <a:schemeClr val="bg1"/>
                </a:solidFill>
                <a:latin typeface="Times" charset="0"/>
                <a:cs typeface="Times New Roman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Giê-rô-bô-am II	(41)</a:t>
            </a:r>
            <a:endParaRPr lang="en-US" sz="2800" b="1">
              <a:solidFill>
                <a:schemeClr val="bg1"/>
              </a:solidFill>
              <a:latin typeface="Times" charset="0"/>
              <a:cs typeface="Times New Roman" charset="0"/>
            </a:endParaRPr>
          </a:p>
        </p:txBody>
      </p:sp>
      <p:sp>
        <p:nvSpPr>
          <p:cNvPr id="208905" name="AutoShape 9"/>
          <p:cNvSpPr>
            <a:spLocks noChangeArrowheads="1"/>
          </p:cNvSpPr>
          <p:nvPr/>
        </p:nvSpPr>
        <p:spPr bwMode="auto">
          <a:xfrm>
            <a:off x="152400" y="36576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8908" name="AutoShape 12"/>
          <p:cNvSpPr>
            <a:spLocks noChangeArrowheads="1"/>
          </p:cNvSpPr>
          <p:nvPr/>
        </p:nvSpPr>
        <p:spPr bwMode="auto">
          <a:xfrm>
            <a:off x="3200400" y="3443288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600" name="Text Box 13"/>
          <p:cNvSpPr txBox="1">
            <a:spLocks noChangeArrowheads="1"/>
          </p:cNvSpPr>
          <p:nvPr/>
        </p:nvSpPr>
        <p:spPr bwMode="auto">
          <a:xfrm>
            <a:off x="3505200" y="3367088"/>
            <a:ext cx="420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grpSp>
        <p:nvGrpSpPr>
          <p:cNvPr id="110601" name="Group 16"/>
          <p:cNvGrpSpPr>
            <a:grpSpLocks/>
          </p:cNvGrpSpPr>
          <p:nvPr/>
        </p:nvGrpSpPr>
        <p:grpSpPr bwMode="auto">
          <a:xfrm>
            <a:off x="0" y="6019800"/>
            <a:ext cx="4635500" cy="838200"/>
            <a:chOff x="0" y="3792"/>
            <a:chExt cx="2920" cy="528"/>
          </a:xfrm>
        </p:grpSpPr>
        <p:sp>
          <p:nvSpPr>
            <p:cNvPr id="208906" name="AutoShape 10"/>
            <p:cNvSpPr>
              <a:spLocks noChangeArrowheads="1"/>
            </p:cNvSpPr>
            <p:nvPr/>
          </p:nvSpPr>
          <p:spPr bwMode="auto">
            <a:xfrm>
              <a:off x="96" y="3792"/>
              <a:ext cx="240" cy="192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0604" name="Text Box 11"/>
            <p:cNvSpPr txBox="1">
              <a:spLocks noChangeArrowheads="1"/>
            </p:cNvSpPr>
            <p:nvPr/>
          </p:nvSpPr>
          <p:spPr bwMode="auto">
            <a:xfrm>
              <a:off x="384" y="3792"/>
              <a:ext cx="1626" cy="23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Có ảnh hưởng lịch sử</a:t>
              </a:r>
              <a:endParaRPr lang="en-GB" sz="1800" b="1"/>
            </a:p>
          </p:txBody>
        </p:sp>
        <p:sp>
          <p:nvSpPr>
            <p:cNvPr id="110605" name="Text Box 14"/>
            <p:cNvSpPr txBox="1">
              <a:spLocks noChangeArrowheads="1"/>
            </p:cNvSpPr>
            <p:nvPr/>
          </p:nvSpPr>
          <p:spPr bwMode="auto">
            <a:xfrm>
              <a:off x="0" y="3993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FF0000"/>
                  </a:solidFill>
                </a:rPr>
                <a:t>X</a:t>
              </a:r>
              <a:endParaRPr lang="en-GB" sz="2800" b="1">
                <a:solidFill>
                  <a:srgbClr val="FF0000"/>
                </a:solidFill>
              </a:endParaRPr>
            </a:p>
          </p:txBody>
        </p:sp>
        <p:sp>
          <p:nvSpPr>
            <p:cNvPr id="110606" name="Text Box 15"/>
            <p:cNvSpPr txBox="1">
              <a:spLocks noChangeArrowheads="1"/>
            </p:cNvSpPr>
            <p:nvPr/>
          </p:nvSpPr>
          <p:spPr bwMode="auto">
            <a:xfrm>
              <a:off x="336" y="4089"/>
              <a:ext cx="2584" cy="2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Những người sáng lập triều đại mới</a:t>
              </a:r>
              <a:endParaRPr lang="en-GB" sz="1800" b="1"/>
            </a:p>
          </p:txBody>
        </p:sp>
      </p:grpSp>
      <p:pic>
        <p:nvPicPr>
          <p:cNvPr id="110602" name="Picture 17" descr="j0237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3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/>
      <p:bldP spid="208900" grpId="0"/>
      <p:bldP spid="208901" grpId="0"/>
      <p:bldP spid="2089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752600" y="152400"/>
            <a:ext cx="57912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algn="ct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" charset="0"/>
                <a:cs typeface="Times New Roman" charset="0"/>
              </a:rPr>
              <a:t>Hậu vương quốc phân chia </a:t>
            </a:r>
            <a:endParaRPr lang="en-US" u="sng">
              <a:latin typeface="Times New Roman" charset="0"/>
            </a:endParaRP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2895600" y="838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2 Vua 15-17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0" y="1752600"/>
            <a:ext cx="4724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GIU-ĐA                </a:t>
            </a:r>
            <a:r>
              <a:rPr lang="en-US" sz="32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A-xa-ria</a:t>
            </a:r>
            <a:r>
              <a:rPr lang="en-US" sz="24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/Ô-xia	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(52) </a:t>
            </a:r>
          </a:p>
          <a:p>
            <a:pPr>
              <a:spcBef>
                <a:spcPct val="50000"/>
              </a:spcBef>
              <a:defRPr/>
            </a:pPr>
            <a:endParaRPr lang="en-US" sz="3200" b="1">
              <a:solidFill>
                <a:schemeClr val="bg1"/>
              </a:solidFill>
              <a:latin typeface="Times" pitchFamily="-12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bg1"/>
              </a:solidFill>
              <a:latin typeface="Times" pitchFamily="-12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Giô-tham	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(16)            A-cha	(16)  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4572000" y="1752600"/>
            <a:ext cx="4572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   ISRAEL           Xa-cha-ri		(6 mths) Sa-lum		(1 mth)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Mê-na-hem	(10)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Phê-ca-hia	(2)  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Phê-ca		(20)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Ô-sê		(10)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267200" y="27432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267200" y="32766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4191000" y="41910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4191000" y="47244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299019" name="AutoShape 11"/>
          <p:cNvSpPr>
            <a:spLocks noChangeArrowheads="1"/>
          </p:cNvSpPr>
          <p:nvPr/>
        </p:nvSpPr>
        <p:spPr bwMode="auto">
          <a:xfrm>
            <a:off x="152400" y="60198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627" name="Text Box 12"/>
          <p:cNvSpPr txBox="1">
            <a:spLocks noChangeArrowheads="1"/>
          </p:cNvSpPr>
          <p:nvPr/>
        </p:nvSpPr>
        <p:spPr bwMode="auto">
          <a:xfrm>
            <a:off x="533400" y="6019800"/>
            <a:ext cx="2581275" cy="3667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Có ảnh hưởng lịch sử</a:t>
            </a:r>
            <a:endParaRPr lang="en-GB" sz="1800" b="1"/>
          </a:p>
        </p:txBody>
      </p:sp>
      <p:sp>
        <p:nvSpPr>
          <p:cNvPr id="111628" name="Text Box 13"/>
          <p:cNvSpPr txBox="1">
            <a:spLocks noChangeArrowheads="1"/>
          </p:cNvSpPr>
          <p:nvPr/>
        </p:nvSpPr>
        <p:spPr bwMode="auto">
          <a:xfrm>
            <a:off x="152400" y="6338888"/>
            <a:ext cx="420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11629" name="Text Box 14"/>
          <p:cNvSpPr txBox="1">
            <a:spLocks noChangeArrowheads="1"/>
          </p:cNvSpPr>
          <p:nvPr/>
        </p:nvSpPr>
        <p:spPr bwMode="auto">
          <a:xfrm>
            <a:off x="533400" y="6491288"/>
            <a:ext cx="4102100" cy="3667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Những người sáng lập triều đại mới</a:t>
            </a:r>
            <a:endParaRPr lang="en-GB" sz="1800" b="1"/>
          </a:p>
        </p:txBody>
      </p:sp>
      <p:pic>
        <p:nvPicPr>
          <p:cNvPr id="111630" name="Picture 15" descr="j0237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3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24" name="AutoShape 16"/>
          <p:cNvSpPr>
            <a:spLocks noChangeArrowheads="1"/>
          </p:cNvSpPr>
          <p:nvPr/>
        </p:nvSpPr>
        <p:spPr bwMode="auto">
          <a:xfrm>
            <a:off x="3962400" y="48006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0" grpId="0"/>
      <p:bldP spid="299011" grpId="0"/>
      <p:bldP spid="299012" grpId="0"/>
      <p:bldP spid="2990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0"/>
            <a:ext cx="5791200" cy="6858000"/>
          </a:xfrm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457200" y="1143000"/>
            <a:ext cx="32766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Giê-hu</a:t>
            </a:r>
            <a:r>
              <a:rPr lang="en-US" sz="3200"/>
              <a:t> của Israel (841-814)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 i="1">
                <a:solidFill>
                  <a:srgbClr val="CC0066"/>
                </a:solidFill>
              </a:rPr>
              <a:t>	</a:t>
            </a:r>
            <a:r>
              <a:rPr lang="ja-JP" altLang="en-US" sz="3200" b="1" i="1">
                <a:solidFill>
                  <a:srgbClr val="CC0066"/>
                </a:solidFill>
              </a:rPr>
              <a:t>‘</a:t>
            </a:r>
            <a:r>
              <a:rPr lang="en-US" altLang="ja-JP" sz="3200" b="1" i="1">
                <a:solidFill>
                  <a:srgbClr val="CC3300"/>
                </a:solidFill>
              </a:rPr>
              <a:t>Đức Giê-hô-va phán như vầy: Ta xức dầu cho ngươi làm vua trên Y-sơ-ra-ên.</a:t>
            </a:r>
            <a:r>
              <a:rPr lang="ja-JP" altLang="en-US" sz="3200" b="1" i="1">
                <a:solidFill>
                  <a:srgbClr val="CC3300"/>
                </a:solidFill>
              </a:rPr>
              <a:t>’</a:t>
            </a:r>
            <a:r>
              <a:rPr lang="en-US" altLang="ja-JP" sz="3200"/>
              <a:t> </a:t>
            </a:r>
            <a:endParaRPr lang="en-US" altLang="ja-JP" sz="3200" b="1" i="1">
              <a:solidFill>
                <a:srgbClr val="CC0066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3200" b="1" i="1">
              <a:solidFill>
                <a:srgbClr val="CC0066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sz="3200"/>
          </a:p>
        </p:txBody>
      </p:sp>
      <p:sp>
        <p:nvSpPr>
          <p:cNvPr id="112644" name="Text Box 6"/>
          <p:cNvSpPr txBox="1">
            <a:spLocks noChangeArrowheads="1"/>
          </p:cNvSpPr>
          <p:nvPr/>
        </p:nvSpPr>
        <p:spPr bwMode="auto">
          <a:xfrm>
            <a:off x="0" y="649128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Ch. 9:3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circle/>
    <p:sndAc>
      <p:stSnd>
        <p:snd r:embed="rId2" name="breeze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CC3300"/>
                </a:solidFill>
                <a:latin typeface="Arial" charset="0"/>
              </a:rPr>
              <a:t>2 Vua 8:16-16:20</a:t>
            </a:r>
            <a:br>
              <a:rPr lang="en-US" sz="3600">
                <a:solidFill>
                  <a:srgbClr val="CC3300"/>
                </a:solidFill>
                <a:latin typeface="Arial" charset="0"/>
              </a:rPr>
            </a:br>
            <a:r>
              <a:rPr lang="en-US" sz="3600">
                <a:solidFill>
                  <a:srgbClr val="CC3300"/>
                </a:solidFill>
                <a:latin typeface="Arial" charset="0"/>
              </a:rPr>
              <a:t>10 vua xấu của Israel &amp; </a:t>
            </a:r>
            <a:br>
              <a:rPr lang="en-US" sz="3600">
                <a:solidFill>
                  <a:srgbClr val="CC3300"/>
                </a:solidFill>
                <a:latin typeface="Arial" charset="0"/>
              </a:rPr>
            </a:br>
            <a:r>
              <a:rPr lang="en-US" sz="3600">
                <a:solidFill>
                  <a:srgbClr val="CC3300"/>
                </a:solidFill>
                <a:latin typeface="Arial" charset="0"/>
              </a:rPr>
              <a:t>4 vua xấu/4 vua tốt của Giu-đa</a:t>
            </a:r>
            <a:endParaRPr lang="en-GB" sz="3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F0000"/>
                </a:solidFill>
                <a:latin typeface="Arial" charset="0"/>
              </a:rPr>
              <a:t>Giô-ram</a:t>
            </a:r>
            <a:r>
              <a:rPr lang="en-US">
                <a:latin typeface="Arial" charset="0"/>
              </a:rPr>
              <a:t> của Giu-đa (853-841)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Vợ là A-tha-li, con gái của A-háp &amp; Giê-sa-bên (Ch.11)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Người làm theo đường lối của các vua Y-sơ-ra-ên, như nhà A-háp đã làm, vì người cưới con gái của A-háp.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(8:18)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Con trai ông,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A-cha-xia, </a:t>
            </a:r>
            <a:r>
              <a:rPr lang="en-US">
                <a:latin typeface="Arial" charset="0"/>
              </a:rPr>
              <a:t>kế vị (841)</a:t>
            </a:r>
            <a:endParaRPr lang="en-GB">
              <a:latin typeface="Arial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8401050" y="6491288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Ch. 8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CC3300"/>
                </a:solidFill>
                <a:latin typeface="Arial" charset="0"/>
              </a:rPr>
              <a:t>A-tha-li &amp; Giô-ách</a:t>
            </a:r>
            <a:endParaRPr lang="en-GB" sz="3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latin typeface="Arial" charset="0"/>
              </a:rPr>
              <a:t>Nữ hoàng 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A-tha-li</a:t>
            </a:r>
            <a:r>
              <a:rPr lang="en-US">
                <a:latin typeface="Arial" charset="0"/>
              </a:rPr>
              <a:t> của Giu-đa (841-835)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Tiêu diệt toàn bộ hoàng tộc, ngoại trừ cháu nội Giô-ách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rgbClr val="3333FF"/>
                </a:solidFill>
                <a:latin typeface="Arial" charset="0"/>
              </a:rPr>
              <a:t>Giô-ách</a:t>
            </a:r>
            <a:r>
              <a:rPr lang="en-US">
                <a:latin typeface="Arial" charset="0"/>
              </a:rPr>
              <a:t> lên ngôi vua và A-tha-li bị xử tử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Cho thấy sự bảo vệ của Đức Chúa Trời trên dòng dõi Đa-vít</a:t>
            </a:r>
            <a:endParaRPr lang="en-GB">
              <a:latin typeface="Arial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8274050" y="64912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Ch. 11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61722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650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5343525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  7 0 0 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4114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800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27432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900</a:t>
            </a: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20574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950</a:t>
            </a:r>
          </a:p>
        </p:txBody>
      </p:sp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13716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1000</a:t>
            </a: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6858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600</a:t>
            </a:r>
          </a:p>
        </p:txBody>
      </p:sp>
      <p:sp>
        <p:nvSpPr>
          <p:cNvPr id="228362" name="Text Box 10"/>
          <p:cNvSpPr txBox="1">
            <a:spLocks noChangeArrowheads="1"/>
          </p:cNvSpPr>
          <p:nvPr/>
        </p:nvSpPr>
        <p:spPr bwMode="auto">
          <a:xfrm>
            <a:off x="81534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500</a:t>
            </a:r>
          </a:p>
        </p:txBody>
      </p:sp>
      <p:grpSp>
        <p:nvGrpSpPr>
          <p:cNvPr id="88074" name="Group 11"/>
          <p:cNvGrpSpPr>
            <a:grpSpLocks/>
          </p:cNvGrpSpPr>
          <p:nvPr/>
        </p:nvGrpSpPr>
        <p:grpSpPr bwMode="auto">
          <a:xfrm>
            <a:off x="66675" y="3044825"/>
            <a:ext cx="9534525" cy="844550"/>
            <a:chOff x="42" y="1918"/>
            <a:chExt cx="6006" cy="532"/>
          </a:xfrm>
        </p:grpSpPr>
        <p:grpSp>
          <p:nvGrpSpPr>
            <p:cNvPr id="88091" name="Group 12"/>
            <p:cNvGrpSpPr>
              <a:grpSpLocks/>
            </p:cNvGrpSpPr>
            <p:nvPr/>
          </p:nvGrpSpPr>
          <p:grpSpPr bwMode="auto">
            <a:xfrm>
              <a:off x="96" y="1918"/>
              <a:ext cx="1296" cy="530"/>
              <a:chOff x="96" y="1918"/>
              <a:chExt cx="1296" cy="530"/>
            </a:xfrm>
          </p:grpSpPr>
          <p:sp>
            <p:nvSpPr>
              <p:cNvPr id="228365" name="Line 1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66" name="Line 1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67" name="Line 1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68" name="Line 1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88092" name="Group 17"/>
            <p:cNvGrpSpPr>
              <a:grpSpLocks/>
            </p:cNvGrpSpPr>
            <p:nvPr/>
          </p:nvGrpSpPr>
          <p:grpSpPr bwMode="auto">
            <a:xfrm>
              <a:off x="1824" y="1920"/>
              <a:ext cx="1296" cy="530"/>
              <a:chOff x="96" y="1918"/>
              <a:chExt cx="1296" cy="530"/>
            </a:xfrm>
          </p:grpSpPr>
          <p:sp>
            <p:nvSpPr>
              <p:cNvPr id="228370" name="Line 18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1" name="Line 19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2" name="Line 20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3" name="Line 21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88093" name="Group 22"/>
            <p:cNvGrpSpPr>
              <a:grpSpLocks/>
            </p:cNvGrpSpPr>
            <p:nvPr/>
          </p:nvGrpSpPr>
          <p:grpSpPr bwMode="auto">
            <a:xfrm>
              <a:off x="3552" y="1920"/>
              <a:ext cx="1296" cy="530"/>
              <a:chOff x="96" y="1918"/>
              <a:chExt cx="1296" cy="530"/>
            </a:xfrm>
          </p:grpSpPr>
          <p:sp>
            <p:nvSpPr>
              <p:cNvPr id="228375" name="Line 2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6" name="Line 2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7" name="Line 2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8378" name="Line 2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28379" name="Line 27"/>
            <p:cNvSpPr>
              <a:spLocks noChangeShapeType="1"/>
            </p:cNvSpPr>
            <p:nvPr/>
          </p:nvSpPr>
          <p:spPr bwMode="auto">
            <a:xfrm>
              <a:off x="5616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8380" name="Line 28"/>
            <p:cNvSpPr>
              <a:spLocks noChangeShapeType="1"/>
            </p:cNvSpPr>
            <p:nvPr/>
          </p:nvSpPr>
          <p:spPr bwMode="auto">
            <a:xfrm>
              <a:off x="5232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8381" name="Line 29"/>
            <p:cNvSpPr>
              <a:spLocks noChangeShapeType="1"/>
            </p:cNvSpPr>
            <p:nvPr/>
          </p:nvSpPr>
          <p:spPr bwMode="auto">
            <a:xfrm>
              <a:off x="42" y="2448"/>
              <a:ext cx="6006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28382" name="Text Box 30"/>
          <p:cNvSpPr txBox="1">
            <a:spLocks noChangeArrowheads="1"/>
          </p:cNvSpPr>
          <p:nvPr/>
        </p:nvSpPr>
        <p:spPr bwMode="auto">
          <a:xfrm>
            <a:off x="7543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550</a:t>
            </a:r>
          </a:p>
        </p:txBody>
      </p:sp>
      <p:sp>
        <p:nvSpPr>
          <p:cNvPr id="228383" name="Text Box 31"/>
          <p:cNvSpPr txBox="1">
            <a:spLocks noChangeArrowheads="1"/>
          </p:cNvSpPr>
          <p:nvPr/>
        </p:nvSpPr>
        <p:spPr bwMode="auto">
          <a:xfrm>
            <a:off x="4724400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  7 5 0 </a:t>
            </a:r>
          </a:p>
        </p:txBody>
      </p:sp>
      <p:sp>
        <p:nvSpPr>
          <p:cNvPr id="228384" name="Text Box 32"/>
          <p:cNvSpPr txBox="1">
            <a:spLocks noChangeArrowheads="1"/>
          </p:cNvSpPr>
          <p:nvPr/>
        </p:nvSpPr>
        <p:spPr bwMode="auto">
          <a:xfrm>
            <a:off x="3429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850</a:t>
            </a:r>
          </a:p>
        </p:txBody>
      </p:sp>
      <p:sp>
        <p:nvSpPr>
          <p:cNvPr id="228385" name="Text Box 33"/>
          <p:cNvSpPr txBox="1">
            <a:spLocks noChangeArrowheads="1"/>
          </p:cNvSpPr>
          <p:nvPr/>
        </p:nvSpPr>
        <p:spPr bwMode="auto">
          <a:xfrm>
            <a:off x="6858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1050</a:t>
            </a:r>
          </a:p>
        </p:txBody>
      </p:sp>
      <p:sp>
        <p:nvSpPr>
          <p:cNvPr id="228386" name="Text Box 34"/>
          <p:cNvSpPr txBox="1">
            <a:spLocks noChangeArrowheads="1"/>
          </p:cNvSpPr>
          <p:nvPr/>
        </p:nvSpPr>
        <p:spPr bwMode="auto">
          <a:xfrm>
            <a:off x="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1100</a:t>
            </a:r>
          </a:p>
        </p:txBody>
      </p:sp>
      <p:sp>
        <p:nvSpPr>
          <p:cNvPr id="228387" name="Text Box 35"/>
          <p:cNvSpPr txBox="1">
            <a:spLocks noChangeArrowheads="1"/>
          </p:cNvSpPr>
          <p:nvPr/>
        </p:nvSpPr>
        <p:spPr bwMode="auto">
          <a:xfrm>
            <a:off x="8763000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 450</a:t>
            </a:r>
          </a:p>
        </p:txBody>
      </p:sp>
      <p:sp>
        <p:nvSpPr>
          <p:cNvPr id="228388" name="Text Box 36"/>
          <p:cNvSpPr txBox="1">
            <a:spLocks noChangeArrowheads="1"/>
          </p:cNvSpPr>
          <p:nvPr/>
        </p:nvSpPr>
        <p:spPr bwMode="auto">
          <a:xfrm>
            <a:off x="304800" y="838200"/>
            <a:ext cx="2514600" cy="158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FFFF"/>
                </a:solidFill>
              </a:rPr>
              <a:t>Vương quốc thống nhất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FFFF"/>
                </a:solidFill>
                <a:latin typeface="Times New Roman" charset="0"/>
              </a:rPr>
              <a:t>1050-930</a:t>
            </a:r>
          </a:p>
        </p:txBody>
      </p:sp>
      <p:sp>
        <p:nvSpPr>
          <p:cNvPr id="228389" name="Text Box 37"/>
          <p:cNvSpPr txBox="1">
            <a:spLocks noChangeArrowheads="1"/>
          </p:cNvSpPr>
          <p:nvPr/>
        </p:nvSpPr>
        <p:spPr bwMode="auto">
          <a:xfrm>
            <a:off x="2590800" y="838200"/>
            <a:ext cx="2514600" cy="158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Vương quốc phân chia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imes New Roman" charset="0"/>
              </a:rPr>
              <a:t>930-722</a:t>
            </a:r>
          </a:p>
        </p:txBody>
      </p:sp>
      <p:sp>
        <p:nvSpPr>
          <p:cNvPr id="228390" name="Text Box 38"/>
          <p:cNvSpPr txBox="1">
            <a:spLocks noChangeArrowheads="1"/>
          </p:cNvSpPr>
          <p:nvPr/>
        </p:nvSpPr>
        <p:spPr bwMode="auto">
          <a:xfrm>
            <a:off x="5029200" y="838200"/>
            <a:ext cx="2514600" cy="158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FF"/>
                </a:solidFill>
              </a:rPr>
              <a:t>Vương quốc đơn độc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99FF"/>
                </a:solidFill>
                <a:latin typeface="Times New Roman" charset="0"/>
              </a:rPr>
              <a:t>722-586</a:t>
            </a:r>
          </a:p>
        </p:txBody>
      </p:sp>
      <p:sp>
        <p:nvSpPr>
          <p:cNvPr id="228391" name="Text Box 39"/>
          <p:cNvSpPr txBox="1">
            <a:spLocks noChangeArrowheads="1"/>
          </p:cNvSpPr>
          <p:nvPr/>
        </p:nvSpPr>
        <p:spPr bwMode="auto">
          <a:xfrm>
            <a:off x="5867400" y="6172200"/>
            <a:ext cx="30480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66FF66"/>
                </a:solidFill>
                <a:latin typeface="Times New Roman" charset="0"/>
              </a:rPr>
              <a:t>Lưu đày  </a:t>
            </a:r>
            <a:r>
              <a:rPr lang="en-US" sz="2800" b="1">
                <a:solidFill>
                  <a:srgbClr val="66FF66"/>
                </a:solidFill>
                <a:latin typeface="Times New Roman" charset="0"/>
              </a:rPr>
              <a:t>586-536</a:t>
            </a:r>
          </a:p>
        </p:txBody>
      </p:sp>
      <p:sp>
        <p:nvSpPr>
          <p:cNvPr id="228392" name="AutoShape 40"/>
          <p:cNvSpPr>
            <a:spLocks noChangeArrowheads="1"/>
          </p:cNvSpPr>
          <p:nvPr/>
        </p:nvSpPr>
        <p:spPr bwMode="auto">
          <a:xfrm>
            <a:off x="7162800" y="3505200"/>
            <a:ext cx="609600" cy="2590800"/>
          </a:xfrm>
          <a:prstGeom prst="upArrow">
            <a:avLst>
              <a:gd name="adj1" fmla="val 50000"/>
              <a:gd name="adj2" fmla="val 106250"/>
            </a:avLst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3" name="Text Box 41"/>
          <p:cNvSpPr txBox="1">
            <a:spLocks noChangeArrowheads="1"/>
          </p:cNvSpPr>
          <p:nvPr/>
        </p:nvSpPr>
        <p:spPr bwMode="auto">
          <a:xfrm>
            <a:off x="7391400" y="838200"/>
            <a:ext cx="2133600" cy="2319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</a:rPr>
              <a:t>Hậu lưu đày</a:t>
            </a:r>
            <a:endParaRPr lang="en-US" sz="3200" b="1">
              <a:solidFill>
                <a:srgbClr val="FFCC00"/>
              </a:solidFill>
              <a:latin typeface="Times New Roman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latin typeface="Times New Roman" charset="0"/>
              </a:rPr>
              <a:t>536-425</a:t>
            </a:r>
          </a:p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228394" name="AutoShape 42"/>
          <p:cNvSpPr>
            <a:spLocks noChangeArrowheads="1"/>
          </p:cNvSpPr>
          <p:nvPr/>
        </p:nvSpPr>
        <p:spPr bwMode="auto">
          <a:xfrm>
            <a:off x="793750" y="3276600"/>
            <a:ext cx="1720850" cy="457200"/>
          </a:xfrm>
          <a:prstGeom prst="rightArrow">
            <a:avLst>
              <a:gd name="adj1" fmla="val 50000"/>
              <a:gd name="adj2" fmla="val 9409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8395" name="AutoShape 43"/>
          <p:cNvSpPr>
            <a:spLocks noChangeArrowheads="1"/>
          </p:cNvSpPr>
          <p:nvPr/>
        </p:nvSpPr>
        <p:spPr bwMode="auto">
          <a:xfrm>
            <a:off x="2514600" y="3276600"/>
            <a:ext cx="2895600" cy="457200"/>
          </a:xfrm>
          <a:prstGeom prst="rightArrow">
            <a:avLst>
              <a:gd name="adj1" fmla="val 50000"/>
              <a:gd name="adj2" fmla="val 158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8396" name="AutoShape 44"/>
          <p:cNvSpPr>
            <a:spLocks noChangeArrowheads="1"/>
          </p:cNvSpPr>
          <p:nvPr/>
        </p:nvSpPr>
        <p:spPr bwMode="auto">
          <a:xfrm>
            <a:off x="5410200" y="3276600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8397" name="AutoShape 45"/>
          <p:cNvSpPr>
            <a:spLocks noChangeArrowheads="1"/>
          </p:cNvSpPr>
          <p:nvPr/>
        </p:nvSpPr>
        <p:spPr bwMode="auto">
          <a:xfrm>
            <a:off x="7867650" y="3276600"/>
            <a:ext cx="1352550" cy="457200"/>
          </a:xfrm>
          <a:prstGeom prst="rightArrow">
            <a:avLst>
              <a:gd name="adj1" fmla="val 50000"/>
              <a:gd name="adj2" fmla="val 7395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  <p:sndAc>
      <p:stSnd>
        <p:snd r:embed="rId2" name="camera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88" grpId="0" autoUpdateAnimBg="0"/>
      <p:bldP spid="228389" grpId="0" autoUpdateAnimBg="0"/>
      <p:bldP spid="228390" grpId="0" autoUpdateAnimBg="0"/>
      <p:bldP spid="228391" grpId="0" autoUpdateAnimBg="0"/>
      <p:bldP spid="228392" grpId="0" animBg="1"/>
      <p:bldP spid="228393" grpId="0" autoUpdateAnimBg="0"/>
      <p:bldP spid="228394" grpId="0" animBg="1"/>
      <p:bldP spid="228395" grpId="0" animBg="1"/>
      <p:bldP spid="228396" grpId="0" animBg="1"/>
      <p:bldP spid="22839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419600" cy="9144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3333FF"/>
                </a:solidFill>
                <a:latin typeface="Arial" charset="0"/>
              </a:rPr>
              <a:t>Giô-ách</a:t>
            </a:r>
            <a:r>
              <a:rPr lang="en-US" sz="3600">
                <a:latin typeface="Arial" charset="0"/>
              </a:rPr>
              <a:t> của Giu-đa</a:t>
            </a:r>
            <a:endParaRPr lang="en-GB" sz="3600">
              <a:latin typeface="Arial" charset="0"/>
            </a:endParaRPr>
          </a:p>
        </p:txBody>
      </p:sp>
      <p:graphicFrame>
        <p:nvGraphicFramePr>
          <p:cNvPr id="11776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029200" y="0"/>
          <a:ext cx="4114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9" name="Bitmap Image" r:id="rId3" imgW="3067478" imgH="4133333" progId="Paint.Picture">
                  <p:embed/>
                </p:oleObj>
              </mc:Choice>
              <mc:Fallback>
                <p:oleObj name="Bitmap Image" r:id="rId3" imgW="3067478" imgH="41333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0"/>
                        <a:ext cx="4114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4" name="Text Box 6"/>
          <p:cNvSpPr txBox="1">
            <a:spLocks noChangeArrowheads="1"/>
          </p:cNvSpPr>
          <p:nvPr/>
        </p:nvSpPr>
        <p:spPr bwMode="auto">
          <a:xfrm>
            <a:off x="8274050" y="64912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Ch. 12</a:t>
            </a:r>
            <a:endParaRPr lang="en-GB" sz="1800" b="1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5181600" cy="5715000"/>
          </a:xfrm>
        </p:spPr>
        <p:txBody>
          <a:bodyPr/>
          <a:lstStyle/>
          <a:p>
            <a:pPr marL="230188" indent="-230188" eaLnBrk="1" hangingPunct="1">
              <a:lnSpc>
                <a:spcPct val="90000"/>
              </a:lnSpc>
              <a:buFontTx/>
              <a:buNone/>
            </a:pPr>
            <a:r>
              <a:rPr lang="en-US" sz="2400" b="1">
                <a:latin typeface="Arial" charset="0"/>
              </a:rPr>
              <a:t>Lên ngôi vua lúc 7 tuổi</a:t>
            </a: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endParaRPr lang="en-US" sz="2400" b="1">
              <a:latin typeface="Arial" charset="0"/>
            </a:endParaRPr>
          </a:p>
          <a:p>
            <a:pPr marL="230188" indent="-230188" eaLnBrk="1" hangingPunct="1">
              <a:lnSpc>
                <a:spcPct val="90000"/>
              </a:lnSpc>
            </a:pPr>
            <a:r>
              <a:rPr lang="ja-JP" altLang="en-US" sz="2200" b="1">
                <a:latin typeface="Arial" charset="0"/>
              </a:rPr>
              <a:t>“</a:t>
            </a:r>
            <a:r>
              <a:rPr lang="en-US" altLang="ja-JP" sz="2200" b="1">
                <a:latin typeface="Arial" charset="0"/>
              </a:rPr>
              <a:t>Làm điều thiện trước mặt Đức Giê-hô-va trọn lúc Giê-hô-gia-đa thầy tế lễ dạy dỗ người</a:t>
            </a:r>
            <a:r>
              <a:rPr lang="ja-JP" altLang="en-US" sz="2200" b="1">
                <a:latin typeface="Arial" charset="0"/>
              </a:rPr>
              <a:t>”</a:t>
            </a:r>
            <a:endParaRPr lang="en-US" altLang="ja-JP" sz="2200" b="1">
              <a:latin typeface="Arial" charset="0"/>
            </a:endParaRP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endParaRPr lang="en-US" sz="2200" b="1">
              <a:latin typeface="Arial" charset="0"/>
            </a:endParaRPr>
          </a:p>
          <a:p>
            <a:pPr marL="230188" indent="-230188" eaLnBrk="1" hangingPunct="1">
              <a:lnSpc>
                <a:spcPct val="90000"/>
              </a:lnSpc>
            </a:pPr>
            <a:r>
              <a:rPr lang="en-US" sz="2200" b="1">
                <a:latin typeface="Arial" charset="0"/>
              </a:rPr>
              <a:t>Không dời những nơi cao, dân chúng tiếp tục dâng tế lễ và đốt hương tại đó</a:t>
            </a: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endParaRPr lang="en-US" sz="2200" b="1">
              <a:latin typeface="Arial" charset="0"/>
            </a:endParaRPr>
          </a:p>
          <a:p>
            <a:pPr marL="230188" indent="-230188" eaLnBrk="1" hangingPunct="1">
              <a:lnSpc>
                <a:spcPct val="90000"/>
              </a:lnSpc>
            </a:pPr>
            <a:r>
              <a:rPr lang="en-US" sz="2200" b="1">
                <a:latin typeface="Arial" charset="0"/>
              </a:rPr>
              <a:t>Sửa sang Đền thờ</a:t>
            </a:r>
          </a:p>
          <a:p>
            <a:pPr marL="230188" indent="-230188" eaLnBrk="1" hangingPunct="1">
              <a:lnSpc>
                <a:spcPct val="90000"/>
              </a:lnSpc>
            </a:pPr>
            <a:endParaRPr lang="en-US" sz="2200" b="1">
              <a:latin typeface="Arial" charset="0"/>
            </a:endParaRPr>
          </a:p>
          <a:p>
            <a:pPr marL="230188" indent="-230188" eaLnBrk="1" hangingPunct="1">
              <a:lnSpc>
                <a:spcPct val="90000"/>
              </a:lnSpc>
            </a:pPr>
            <a:r>
              <a:rPr lang="en-US" sz="2200" b="1">
                <a:latin typeface="Arial" charset="0"/>
              </a:rPr>
              <a:t>Bị Ha-xa-ên, vua A-ram tấn công; gửi những vật thánh, tặng phẩm và vàng từ Đền thờ cho Ha-xa-ên để ông ta rút quân</a:t>
            </a:r>
            <a:endParaRPr lang="en-GB" sz="22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CC3300"/>
                </a:solidFill>
                <a:latin typeface="Arial" charset="0"/>
              </a:rPr>
              <a:t>Giô-ách &amp; lời tiên báo cuối cùng của Ê-li-sê</a:t>
            </a:r>
            <a:endParaRPr lang="en-GB" sz="3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4033838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Giô-ách</a:t>
            </a:r>
            <a:r>
              <a:rPr lang="en-US" sz="2800">
                <a:latin typeface="Arial" charset="0"/>
              </a:rPr>
              <a:t> của Israel (798-782)</a:t>
            </a:r>
          </a:p>
          <a:p>
            <a:pPr marL="0" indent="0" eaLnBrk="1" hangingPunct="1">
              <a:buFontTx/>
              <a:buNone/>
            </a:pPr>
            <a:endParaRPr lang="en-US" sz="2800">
              <a:latin typeface="Arial" charset="0"/>
            </a:endParaRPr>
          </a:p>
          <a:p>
            <a:pPr marL="0" indent="0" eaLnBrk="1" hangingPunct="1">
              <a:buFontTx/>
              <a:buNone/>
            </a:pPr>
            <a:r>
              <a:rPr lang="en-US" sz="2800">
                <a:latin typeface="Arial" charset="0"/>
              </a:rPr>
              <a:t>Từng trải ba chiến thắng trên A-ram (như Ê-li-sê tiên báo trước khi ông qua đời)</a:t>
            </a:r>
          </a:p>
        </p:txBody>
      </p:sp>
      <p:graphicFrame>
        <p:nvGraphicFramePr>
          <p:cNvPr id="11878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051425" y="0"/>
          <a:ext cx="4124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4" name="Bitmap Image" r:id="rId3" imgW="3057143" imgH="4001058" progId="Paint.Picture">
                  <p:embed/>
                </p:oleObj>
              </mc:Choice>
              <mc:Fallback>
                <p:oleObj name="Bitmap Image" r:id="rId3" imgW="3057143" imgH="400105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1425" y="0"/>
                        <a:ext cx="4124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8058150" y="649128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13:10-25</a:t>
            </a:r>
            <a:endParaRPr lang="en-GB" sz="1800" b="1"/>
          </a:p>
        </p:txBody>
      </p:sp>
      <p:pic>
        <p:nvPicPr>
          <p:cNvPr id="118790" name="Picture 6" descr="j02165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05400"/>
            <a:ext cx="180181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831" name="Group 39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847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4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9845" name="Text Box 38"/>
          <p:cNvSpPr txBox="1">
            <a:spLocks noChangeArrowheads="1"/>
          </p:cNvSpPr>
          <p:nvPr/>
        </p:nvSpPr>
        <p:spPr bwMode="auto">
          <a:xfrm>
            <a:off x="8229600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ahoma" charset="0"/>
              </a:rPr>
              <a:t>249</a:t>
            </a:r>
            <a:endParaRPr lang="en-GB" b="1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828800" y="0"/>
            <a:ext cx="59436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algn="ct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" charset="0"/>
                <a:cs typeface="Times New Roman" charset="0"/>
              </a:rPr>
              <a:t>Hậu vương quốc phân chia </a:t>
            </a:r>
            <a:endParaRPr lang="en-US" u="sng">
              <a:latin typeface="Times New Roman" charset="0"/>
            </a:endParaRP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3124200" y="762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2 Vua 1-14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3657600" cy="326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GIU-ĐA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Giô-ram	(8)                        A-cha-xia	(1)                                      A-tha-li	(6)          </a:t>
            </a:r>
            <a:r>
              <a:rPr lang="en-US" sz="3200" b="1">
                <a:solidFill>
                  <a:srgbClr val="00FFFF"/>
                </a:solidFill>
                <a:latin typeface="Times" charset="0"/>
                <a:cs typeface="Times New Roman" charset="0"/>
              </a:rPr>
              <a:t>Giô-ách	</a:t>
            </a: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(40)       </a:t>
            </a:r>
            <a:r>
              <a:rPr lang="en-US" sz="3200" b="1">
                <a:solidFill>
                  <a:srgbClr val="00FFFF"/>
                </a:solidFill>
                <a:latin typeface="Times" charset="0"/>
                <a:cs typeface="Times New Roman" charset="0"/>
              </a:rPr>
              <a:t>A-ma-xia	</a:t>
            </a: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(29)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3962400" y="1447800"/>
            <a:ext cx="4572000" cy="3798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             ISRAEL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A-cha-xia	(2)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Giô-ram	(12)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Giê-hu	(28)</a:t>
            </a:r>
            <a:endParaRPr lang="en-US" sz="2800" b="1">
              <a:solidFill>
                <a:schemeClr val="bg1"/>
              </a:solidFill>
              <a:latin typeface="Times" charset="0"/>
              <a:cs typeface="Times New Roman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Giô-a-cha	(17)</a:t>
            </a:r>
            <a:endParaRPr lang="en-US" sz="2800" b="1">
              <a:solidFill>
                <a:schemeClr val="bg1"/>
              </a:solidFill>
              <a:latin typeface="Times" charset="0"/>
              <a:cs typeface="Times New Roman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Giô-ách	(16)</a:t>
            </a:r>
            <a:endParaRPr lang="en-US" sz="2800" b="1">
              <a:solidFill>
                <a:schemeClr val="bg1"/>
              </a:solidFill>
              <a:latin typeface="Times" charset="0"/>
              <a:cs typeface="Times New Roman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" charset="0"/>
                <a:cs typeface="Times New Roman" charset="0"/>
              </a:rPr>
              <a:t>Giê-rô-bô-am II   (41)</a:t>
            </a:r>
            <a:endParaRPr lang="en-US" sz="2800" b="1">
              <a:solidFill>
                <a:schemeClr val="bg1"/>
              </a:solidFill>
              <a:latin typeface="Times" charset="0"/>
              <a:cs typeface="Times New Roman" charset="0"/>
            </a:endParaRPr>
          </a:p>
        </p:txBody>
      </p:sp>
      <p:sp>
        <p:nvSpPr>
          <p:cNvPr id="297990" name="AutoShape 6"/>
          <p:cNvSpPr>
            <a:spLocks noChangeArrowheads="1"/>
          </p:cNvSpPr>
          <p:nvPr/>
        </p:nvSpPr>
        <p:spPr bwMode="auto">
          <a:xfrm>
            <a:off x="0" y="38100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991" name="AutoShape 7"/>
          <p:cNvSpPr>
            <a:spLocks noChangeArrowheads="1"/>
          </p:cNvSpPr>
          <p:nvPr/>
        </p:nvSpPr>
        <p:spPr bwMode="auto">
          <a:xfrm>
            <a:off x="3276600" y="32766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994" name="AutoShape 10"/>
          <p:cNvSpPr>
            <a:spLocks noChangeArrowheads="1"/>
          </p:cNvSpPr>
          <p:nvPr/>
        </p:nvSpPr>
        <p:spPr bwMode="auto">
          <a:xfrm>
            <a:off x="152400" y="60198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841" name="Text Box 11"/>
          <p:cNvSpPr txBox="1">
            <a:spLocks noChangeArrowheads="1"/>
          </p:cNvSpPr>
          <p:nvPr/>
        </p:nvSpPr>
        <p:spPr bwMode="auto">
          <a:xfrm>
            <a:off x="609600" y="6019800"/>
            <a:ext cx="2644775" cy="3667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Có ảnh hưởng  lịch sử</a:t>
            </a:r>
            <a:endParaRPr lang="en-GB" sz="1800" b="1"/>
          </a:p>
        </p:txBody>
      </p:sp>
      <p:sp>
        <p:nvSpPr>
          <p:cNvPr id="120842" name="Text Box 12"/>
          <p:cNvSpPr txBox="1">
            <a:spLocks noChangeArrowheads="1"/>
          </p:cNvSpPr>
          <p:nvPr/>
        </p:nvSpPr>
        <p:spPr bwMode="auto">
          <a:xfrm>
            <a:off x="120650" y="6338888"/>
            <a:ext cx="420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20843" name="Text Box 13"/>
          <p:cNvSpPr txBox="1">
            <a:spLocks noChangeArrowheads="1"/>
          </p:cNvSpPr>
          <p:nvPr/>
        </p:nvSpPr>
        <p:spPr bwMode="auto">
          <a:xfrm>
            <a:off x="687388" y="6491288"/>
            <a:ext cx="4102100" cy="3667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Những người sáng lập triều đại mới</a:t>
            </a:r>
            <a:endParaRPr lang="en-GB" sz="1800" b="1"/>
          </a:p>
        </p:txBody>
      </p:sp>
      <p:pic>
        <p:nvPicPr>
          <p:cNvPr id="120844" name="Picture 14" descr="j0237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3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5" name="Text Box 8"/>
          <p:cNvSpPr txBox="1">
            <a:spLocks noChangeArrowheads="1"/>
          </p:cNvSpPr>
          <p:nvPr/>
        </p:nvSpPr>
        <p:spPr bwMode="auto">
          <a:xfrm>
            <a:off x="3581400" y="32004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/>
      <p:bldP spid="297987" grpId="0"/>
      <p:bldP spid="297988" grpId="0"/>
      <p:bldP spid="29798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2895600" y="838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2 Vua 15-17</a:t>
            </a:r>
          </a:p>
        </p:txBody>
      </p:sp>
      <p:sp>
        <p:nvSpPr>
          <p:cNvPr id="121859" name="Text Box 6"/>
          <p:cNvSpPr txBox="1">
            <a:spLocks noChangeArrowheads="1"/>
          </p:cNvSpPr>
          <p:nvPr/>
        </p:nvSpPr>
        <p:spPr bwMode="auto">
          <a:xfrm>
            <a:off x="4267200" y="27432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21860" name="Text Box 7"/>
          <p:cNvSpPr txBox="1">
            <a:spLocks noChangeArrowheads="1"/>
          </p:cNvSpPr>
          <p:nvPr/>
        </p:nvSpPr>
        <p:spPr bwMode="auto">
          <a:xfrm>
            <a:off x="4267200" y="32766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4191000" y="44196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4191000" y="495300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pic>
        <p:nvPicPr>
          <p:cNvPr id="121863" name="Picture 16" descr="j0237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3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81" name="AutoShape 17"/>
          <p:cNvSpPr>
            <a:spLocks noChangeArrowheads="1"/>
          </p:cNvSpPr>
          <p:nvPr/>
        </p:nvSpPr>
        <p:spPr bwMode="auto">
          <a:xfrm>
            <a:off x="152400" y="6011863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865" name="Text Box 19"/>
          <p:cNvSpPr txBox="1">
            <a:spLocks noChangeArrowheads="1"/>
          </p:cNvSpPr>
          <p:nvPr/>
        </p:nvSpPr>
        <p:spPr bwMode="auto">
          <a:xfrm>
            <a:off x="120650" y="6330950"/>
            <a:ext cx="420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X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1828800" y="0"/>
            <a:ext cx="59436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algn="ct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" charset="0"/>
                <a:cs typeface="Times New Roman" charset="0"/>
              </a:rPr>
              <a:t>Hậu vương quốc phân chia </a:t>
            </a:r>
            <a:endParaRPr lang="en-US" u="sng">
              <a:latin typeface="Times New Roman" charset="0"/>
            </a:endParaRPr>
          </a:p>
        </p:txBody>
      </p:sp>
      <p:sp>
        <p:nvSpPr>
          <p:cNvPr id="292886" name="Text Box 22"/>
          <p:cNvSpPr txBox="1">
            <a:spLocks noChangeArrowheads="1"/>
          </p:cNvSpPr>
          <p:nvPr/>
        </p:nvSpPr>
        <p:spPr bwMode="auto">
          <a:xfrm>
            <a:off x="0" y="1752600"/>
            <a:ext cx="4724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GIU-ĐA                </a:t>
            </a:r>
            <a:r>
              <a:rPr lang="en-US" sz="32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A-xa-ria</a:t>
            </a:r>
            <a:r>
              <a:rPr lang="en-US" sz="24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/Ô-xia	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(52) </a:t>
            </a:r>
          </a:p>
          <a:p>
            <a:pPr>
              <a:spcBef>
                <a:spcPct val="50000"/>
              </a:spcBef>
              <a:defRPr/>
            </a:pPr>
            <a:endParaRPr lang="en-US" sz="3200" b="1">
              <a:solidFill>
                <a:schemeClr val="bg1"/>
              </a:solidFill>
              <a:latin typeface="Times" pitchFamily="-12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bg1"/>
              </a:solidFill>
              <a:latin typeface="Times" pitchFamily="-12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Giô-tham	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(16)            A-cha	(16)  </a:t>
            </a:r>
          </a:p>
        </p:txBody>
      </p:sp>
      <p:sp>
        <p:nvSpPr>
          <p:cNvPr id="292887" name="Text Box 23"/>
          <p:cNvSpPr txBox="1">
            <a:spLocks noChangeArrowheads="1"/>
          </p:cNvSpPr>
          <p:nvPr/>
        </p:nvSpPr>
        <p:spPr bwMode="auto">
          <a:xfrm>
            <a:off x="4572000" y="1752600"/>
            <a:ext cx="4572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   ISRAEL           Xa-cha-ri		(6 mths) Sa-lum		(1 mth)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Mê-na-hem	(10)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Phê-ca-hia	(2)  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Phê-ca		(20)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Ô-sê		(10)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21869" name="Text Box 24"/>
          <p:cNvSpPr txBox="1">
            <a:spLocks noChangeArrowheads="1"/>
          </p:cNvSpPr>
          <p:nvPr/>
        </p:nvSpPr>
        <p:spPr bwMode="auto">
          <a:xfrm>
            <a:off x="533400" y="6019800"/>
            <a:ext cx="2581275" cy="3667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Có ảnh hưởng lịch sử</a:t>
            </a:r>
            <a:endParaRPr lang="en-GB" sz="1800" b="1"/>
          </a:p>
        </p:txBody>
      </p:sp>
      <p:sp>
        <p:nvSpPr>
          <p:cNvPr id="121870" name="Text Box 25"/>
          <p:cNvSpPr txBox="1">
            <a:spLocks noChangeArrowheads="1"/>
          </p:cNvSpPr>
          <p:nvPr/>
        </p:nvSpPr>
        <p:spPr bwMode="auto">
          <a:xfrm>
            <a:off x="687388" y="6491288"/>
            <a:ext cx="4102100" cy="3667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Những người sáng lập triều đại mới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9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/>
      <p:bldP spid="292885" grpId="0"/>
      <p:bldP spid="292886" grpId="0"/>
      <p:bldP spid="29288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CC00CC"/>
                </a:solidFill>
                <a:latin typeface="Arial" charset="0"/>
              </a:rPr>
              <a:t>Các chiến dịch của A-sy-ri chống lại Israel &amp; Giu-đa</a:t>
            </a:r>
            <a:endParaRPr lang="en-GB" sz="4000">
              <a:solidFill>
                <a:srgbClr val="CC00CC"/>
              </a:solidFill>
              <a:latin typeface="Arial" charset="0"/>
            </a:endParaRPr>
          </a:p>
        </p:txBody>
      </p:sp>
      <p:pic>
        <p:nvPicPr>
          <p:cNvPr id="122882" name="Picture 9" descr="j0344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02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11" descr="j02016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6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830763"/>
          </a:xfrm>
          <a:effectLst>
            <a:outerShdw blurRad="63500" dist="35921" dir="2700000" algn="ctr" rotWithShape="0">
              <a:srgbClr val="FF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charset="0"/>
                <a:cs typeface="Arial" charset="0"/>
              </a:rPr>
              <a:t>Những cuộc xâm lược của A-sy-ri vào thế kỷ thứ 8 TC là những sự kiện chính trị gây tổn thương trong toàn bộ lịch sử Israel.</a:t>
            </a:r>
          </a:p>
          <a:p>
            <a:pPr eaLnBrk="1" hangingPunct="1">
              <a:defRPr/>
            </a:pPr>
            <a:endParaRPr lang="en-US" sz="3600" b="1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charset="0"/>
                <a:cs typeface="Arial" charset="0"/>
              </a:rPr>
              <a:t>Quân A-sy-ri nhẫn tâm đóng cọc, chặt đầu, lột da những tù nhân còn sống sót.</a:t>
            </a:r>
            <a:endParaRPr lang="en-GB" sz="36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8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8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81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81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1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CC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6019800" y="1219200"/>
            <a:ext cx="2911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(745-727) trong thời trị vì của </a:t>
            </a:r>
            <a:r>
              <a:rPr lang="en-US" sz="2800" b="1">
                <a:solidFill>
                  <a:srgbClr val="FF0000"/>
                </a:solidFill>
              </a:rPr>
              <a:t>Phê-ca</a:t>
            </a:r>
            <a:r>
              <a:rPr lang="en-US" sz="2800" b="1"/>
              <a:t> vua Israel</a:t>
            </a:r>
            <a:endParaRPr lang="en-GB" sz="2800" b="1"/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6019800" y="3124200"/>
            <a:ext cx="3124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Ô-sê</a:t>
            </a:r>
            <a:r>
              <a:rPr lang="en-US" sz="2800" b="1"/>
              <a:t> cầu cứu Xô xứ Ai-cập thay vì nộp cống phẩm cho Sanh-ma-na-se đã dẫn đến sự </a:t>
            </a:r>
            <a:r>
              <a:rPr lang="en-US" sz="2800" b="1" i="1">
                <a:solidFill>
                  <a:srgbClr val="FF0000"/>
                </a:solidFill>
              </a:rPr>
              <a:t>SỤP ĐỔ CỦA SA-MA-RI</a:t>
            </a:r>
            <a:endParaRPr lang="en-GB" sz="2800" b="1" i="1">
              <a:solidFill>
                <a:srgbClr val="FF0000"/>
              </a:solidFill>
            </a:endParaRPr>
          </a:p>
        </p:txBody>
      </p:sp>
      <p:pic>
        <p:nvPicPr>
          <p:cNvPr id="12390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67400" cy="6858000"/>
          </a:xfrm>
        </p:spPr>
      </p:pic>
      <p:sp>
        <p:nvSpPr>
          <p:cNvPr id="123909" name="Text Box 7"/>
          <p:cNvSpPr txBox="1">
            <a:spLocks noChangeArrowheads="1"/>
          </p:cNvSpPr>
          <p:nvPr/>
        </p:nvSpPr>
        <p:spPr bwMode="auto">
          <a:xfrm>
            <a:off x="6400800" y="152400"/>
            <a:ext cx="2552700" cy="7016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</a:rPr>
              <a:t>Xâm lược</a:t>
            </a:r>
            <a:endParaRPr lang="en-GB" sz="4000" b="1">
              <a:solidFill>
                <a:srgbClr val="FF0000"/>
              </a:solidFill>
            </a:endParaRP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8274050" y="64912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Ch. 17</a:t>
            </a:r>
            <a:endParaRPr lang="en-GB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CC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14800" cy="6858000"/>
          </a:xfrm>
        </p:spPr>
      </p:pic>
      <p:pic>
        <p:nvPicPr>
          <p:cNvPr id="124931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4537075"/>
            <a:ext cx="5029200" cy="2320925"/>
          </a:xfrm>
          <a:noFill/>
        </p:spPr>
      </p:pic>
      <p:graphicFrame>
        <p:nvGraphicFramePr>
          <p:cNvPr id="124932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81400" y="0"/>
          <a:ext cx="5562600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7" name="Bitmap Image" r:id="rId6" imgW="3790476" imgH="2838846" progId="Paint.Picture">
                  <p:embed/>
                </p:oleObj>
              </mc:Choice>
              <mc:Fallback>
                <p:oleObj name="Bitmap Image" r:id="rId6" imgW="3790476" imgH="2838846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0"/>
                        <a:ext cx="5562600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94" name="WordArt 14"/>
          <p:cNvSpPr>
            <a:spLocks noChangeArrowheads="1" noChangeShapeType="1" noTextEdit="1"/>
          </p:cNvSpPr>
          <p:nvPr/>
        </p:nvSpPr>
        <p:spPr bwMode="auto">
          <a:xfrm rot="-1792353">
            <a:off x="1298575" y="1333500"/>
            <a:ext cx="55626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Sự suy vong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của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Sa-ma-ri</a:t>
            </a:r>
          </a:p>
        </p:txBody>
      </p:sp>
    </p:spTree>
  </p:cSld>
  <p:clrMapOvr>
    <a:masterClrMapping/>
  </p:clrMapOvr>
  <p:transition xmlns:p14="http://schemas.microsoft.com/office/powerpoint/2010/main">
    <p:cover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FF"/>
            </a:gs>
            <a:gs pos="100000">
              <a:srgbClr val="CC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5957" name="Picture 4" descr="Ain Dara god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52"/>
              <a:ext cx="3600" cy="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8" name="Picture 7" descr="Ashtera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9" name="Picture 10" descr="Ba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1536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0" name="Picture 13" descr="El stat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0"/>
              <a:ext cx="2064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9633" name="Rectangle 17"/>
          <p:cNvSpPr>
            <a:spLocks noChangeArrowheads="1"/>
          </p:cNvSpPr>
          <p:nvPr/>
        </p:nvSpPr>
        <p:spPr bwMode="auto">
          <a:xfrm>
            <a:off x="457200" y="1600200"/>
            <a:ext cx="8305800" cy="4953000"/>
          </a:xfrm>
          <a:prstGeom prst="rect">
            <a:avLst/>
          </a:prstGeom>
          <a:solidFill>
            <a:srgbClr val="CC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600" b="1">
                <a:solidFill>
                  <a:schemeClr val="bg1"/>
                </a:solidFill>
              </a:rPr>
              <a:t>Sự lưu đày của Israel đến A-sy-ri được trình bày chi tiết khi đã khước từ Luật pháp của Đức Chúa Trời vì cớ hình tượng, đá thiêng, nơi cao, trụ A-sê-ra, chiêm tinh, bói khoa, phù thủy và các tập tục ngoại giáo của các dân tộc khác (2 Vua 17)</a:t>
            </a:r>
            <a:endParaRPr lang="en-GB" sz="3600" b="1">
              <a:solidFill>
                <a:schemeClr val="bg1"/>
              </a:solidFill>
            </a:endParaRPr>
          </a:p>
        </p:txBody>
      </p:sp>
      <p:sp>
        <p:nvSpPr>
          <p:cNvPr id="239634" name="Rectangle 18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tx1"/>
                </a:solidFill>
                <a:latin typeface="Arial" charset="0"/>
                <a:cs typeface="Arial" charset="0"/>
              </a:rPr>
              <a:t>Sự đoán phạt của Đức Chúa Trời có công bình không?</a:t>
            </a:r>
            <a:endParaRPr lang="en-GB" sz="40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3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381000" y="0"/>
            <a:ext cx="8534400" cy="5883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Câu đố về 2 VUA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Vua ____ của Israel thanh trừng nhà _____ và sự thờ phượng 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Những láng giềng hay quấy rối của Israel &amp; Giu-đa là ______ &amp; ______.  Cường quốc là 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Vua cuối cùng của Israel là ______.</a:t>
            </a:r>
          </a:p>
        </p:txBody>
      </p:sp>
      <p:pic>
        <p:nvPicPr>
          <p:cNvPr id="126979" name="Picture 4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edg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924800" cy="607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Ôn lại 1 Các Vua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1 Các Vua tiếp tục câu chuyện về vương quốc thống nhất dưới thời  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đầu tiên của vương quốc phân chia của Giu-đa là _____ và của Israel là ______.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Những người lãnh đạo gian ác nhất là</a:t>
            </a: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______.</a:t>
            </a:r>
          </a:p>
        </p:txBody>
      </p:sp>
      <p:pic>
        <p:nvPicPr>
          <p:cNvPr id="89091" name="Picture 4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edg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0" y="1752600"/>
            <a:ext cx="4114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4114800" y="2286000"/>
            <a:ext cx="50292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4114800" y="1219200"/>
            <a:ext cx="5029200" cy="304800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Rectangle 6"/>
          <p:cNvSpPr>
            <a:spLocks noChangeArrowheads="1"/>
          </p:cNvSpPr>
          <p:nvPr/>
        </p:nvSpPr>
        <p:spPr bwMode="auto">
          <a:xfrm>
            <a:off x="0" y="3200400"/>
            <a:ext cx="3657600" cy="304800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6" name="Rectangle 7"/>
          <p:cNvSpPr>
            <a:spLocks noChangeArrowheads="1"/>
          </p:cNvSpPr>
          <p:nvPr/>
        </p:nvSpPr>
        <p:spPr bwMode="auto">
          <a:xfrm>
            <a:off x="3124200" y="6400800"/>
            <a:ext cx="6019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7" name="Rectangle 8"/>
          <p:cNvSpPr>
            <a:spLocks noChangeArrowheads="1"/>
          </p:cNvSpPr>
          <p:nvPr/>
        </p:nvSpPr>
        <p:spPr bwMode="auto">
          <a:xfrm>
            <a:off x="0" y="6400800"/>
            <a:ext cx="1676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8" name="Text Box 9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Times New Roman" charset="0"/>
              </a:rPr>
              <a:t>342</a:t>
            </a:r>
          </a:p>
        </p:txBody>
      </p:sp>
      <p:sp>
        <p:nvSpPr>
          <p:cNvPr id="357386" name="Rectangle 10"/>
          <p:cNvSpPr>
            <a:spLocks noChangeArrowheads="1"/>
          </p:cNvSpPr>
          <p:nvPr/>
        </p:nvSpPr>
        <p:spPr bwMode="auto">
          <a:xfrm>
            <a:off x="40386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931</a:t>
            </a:r>
          </a:p>
        </p:txBody>
      </p:sp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3581400" y="3048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722</a:t>
            </a:r>
          </a:p>
        </p:txBody>
      </p:sp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1524000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586</a:t>
            </a:r>
          </a:p>
        </p:txBody>
      </p:sp>
      <p:sp>
        <p:nvSpPr>
          <p:cNvPr id="128012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1600200" y="0"/>
            <a:ext cx="64770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kumimoji="1" lang="en-US">
                <a:solidFill>
                  <a:srgbClr val="000000"/>
                </a:solidFill>
                <a:latin typeface="Times New Roman" charset="0"/>
              </a:rPr>
              <a:t>Placing the Prophets</a:t>
            </a:r>
            <a:endParaRPr kumimoji="1" lang="en-US">
              <a:latin typeface="Times New Roman" charset="0"/>
            </a:endParaRPr>
          </a:p>
        </p:txBody>
      </p:sp>
      <p:sp>
        <p:nvSpPr>
          <p:cNvPr id="128013" name="WordArt 34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876800" cy="90646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Vị trí của các Tiên tri</a:t>
            </a:r>
          </a:p>
        </p:txBody>
      </p:sp>
      <p:sp>
        <p:nvSpPr>
          <p:cNvPr id="128014" name="Rectangle 35"/>
          <p:cNvSpPr>
            <a:spLocks noChangeArrowheads="1"/>
          </p:cNvSpPr>
          <p:nvPr/>
        </p:nvSpPr>
        <p:spPr bwMode="auto">
          <a:xfrm>
            <a:off x="0" y="762000"/>
            <a:ext cx="320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1" lang="en-US" sz="3200">
                <a:latin typeface="Times New Roman" charset="0"/>
              </a:rPr>
              <a:t>Niên đại chính</a:t>
            </a:r>
          </a:p>
        </p:txBody>
      </p:sp>
      <p:sp>
        <p:nvSpPr>
          <p:cNvPr id="357412" name="Rectangle 36"/>
          <p:cNvSpPr>
            <a:spLocks noChangeArrowheads="1"/>
          </p:cNvSpPr>
          <p:nvPr/>
        </p:nvSpPr>
        <p:spPr bwMode="auto">
          <a:xfrm>
            <a:off x="7467600" y="1676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Áp-đia</a:t>
            </a:r>
          </a:p>
        </p:txBody>
      </p:sp>
      <p:sp>
        <p:nvSpPr>
          <p:cNvPr id="357413" name="Rectangle 37"/>
          <p:cNvSpPr>
            <a:spLocks noChangeArrowheads="1"/>
          </p:cNvSpPr>
          <p:nvPr/>
        </p:nvSpPr>
        <p:spPr bwMode="auto">
          <a:xfrm>
            <a:off x="-762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Giô-na</a:t>
            </a:r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11430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A-mốt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24384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Ô-sê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2971800" y="4114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Mi-chê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2743200" y="3771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Ê-sai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5334000" y="4038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Na-hum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6781800" y="40386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Sô-phô-ni</a:t>
            </a:r>
          </a:p>
        </p:txBody>
      </p:sp>
      <p:sp>
        <p:nvSpPr>
          <p:cNvPr id="357420" name="Rectangle 44"/>
          <p:cNvSpPr>
            <a:spLocks noChangeArrowheads="1"/>
          </p:cNvSpPr>
          <p:nvPr/>
        </p:nvSpPr>
        <p:spPr bwMode="auto">
          <a:xfrm>
            <a:off x="-76200" y="58674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Ha-ba-cúc</a:t>
            </a:r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-76200" y="54864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Giô-ên</a:t>
            </a:r>
          </a:p>
        </p:txBody>
      </p:sp>
      <p:sp>
        <p:nvSpPr>
          <p:cNvPr id="357422" name="Rectangle 46"/>
          <p:cNvSpPr>
            <a:spLocks noChangeArrowheads="1"/>
          </p:cNvSpPr>
          <p:nvPr/>
        </p:nvSpPr>
        <p:spPr bwMode="auto">
          <a:xfrm>
            <a:off x="533400" y="4800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Giê-rê-mi</a:t>
            </a:r>
          </a:p>
        </p:txBody>
      </p:sp>
      <p:sp>
        <p:nvSpPr>
          <p:cNvPr id="357423" name="Rectangle 47"/>
          <p:cNvSpPr>
            <a:spLocks noChangeArrowheads="1"/>
          </p:cNvSpPr>
          <p:nvPr/>
        </p:nvSpPr>
        <p:spPr bwMode="auto">
          <a:xfrm>
            <a:off x="1066800" y="51054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Ca-thương</a:t>
            </a:r>
          </a:p>
        </p:txBody>
      </p:sp>
      <p:sp>
        <p:nvSpPr>
          <p:cNvPr id="357424" name="Rectangle 48"/>
          <p:cNvSpPr>
            <a:spLocks noChangeArrowheads="1"/>
          </p:cNvSpPr>
          <p:nvPr/>
        </p:nvSpPr>
        <p:spPr bwMode="auto">
          <a:xfrm>
            <a:off x="1752600" y="5867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Ê-xê-chi-ên</a:t>
            </a:r>
          </a:p>
        </p:txBody>
      </p:sp>
      <p:sp>
        <p:nvSpPr>
          <p:cNvPr id="357425" name="Rectangle 49"/>
          <p:cNvSpPr>
            <a:spLocks noChangeArrowheads="1"/>
          </p:cNvSpPr>
          <p:nvPr/>
        </p:nvSpPr>
        <p:spPr bwMode="auto">
          <a:xfrm>
            <a:off x="3657600" y="5524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A-ghê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3657600" y="5867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Xa-cha-ri</a:t>
            </a:r>
          </a:p>
        </p:txBody>
      </p:sp>
      <p:sp>
        <p:nvSpPr>
          <p:cNvPr id="357427" name="Rectangle 51"/>
          <p:cNvSpPr>
            <a:spLocks noChangeArrowheads="1"/>
          </p:cNvSpPr>
          <p:nvPr/>
        </p:nvSpPr>
        <p:spPr bwMode="auto">
          <a:xfrm>
            <a:off x="6248400" y="5867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Ma-la-chi</a:t>
            </a:r>
          </a:p>
        </p:txBody>
      </p:sp>
      <p:sp>
        <p:nvSpPr>
          <p:cNvPr id="357428" name="Rectangle 52"/>
          <p:cNvSpPr>
            <a:spLocks noChangeArrowheads="1"/>
          </p:cNvSpPr>
          <p:nvPr/>
        </p:nvSpPr>
        <p:spPr bwMode="auto">
          <a:xfrm>
            <a:off x="1447800" y="548640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Đa-ni-ên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5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6" grpId="0" autoUpdateAnimBg="0"/>
      <p:bldP spid="357387" grpId="0" autoUpdateAnimBg="0"/>
      <p:bldP spid="357388" grpId="0" autoUpdateAnimBg="0"/>
      <p:bldP spid="357412" grpId="0" autoUpdateAnimBg="0"/>
      <p:bldP spid="357413" grpId="0" autoUpdateAnimBg="0"/>
      <p:bldP spid="357414" grpId="0" autoUpdateAnimBg="0"/>
      <p:bldP spid="357415" grpId="0" autoUpdateAnimBg="0"/>
      <p:bldP spid="357416" grpId="0" autoUpdateAnimBg="0"/>
      <p:bldP spid="357417" grpId="0" autoUpdateAnimBg="0"/>
      <p:bldP spid="357418" grpId="0" autoUpdateAnimBg="0"/>
      <p:bldP spid="357419" grpId="0" autoUpdateAnimBg="0"/>
      <p:bldP spid="357420" grpId="0" autoUpdateAnimBg="0"/>
      <p:bldP spid="357421" grpId="0" autoUpdateAnimBg="0"/>
      <p:bldP spid="357422" grpId="0" autoUpdateAnimBg="0"/>
      <p:bldP spid="357423" grpId="0" autoUpdateAnimBg="0"/>
      <p:bldP spid="357424" grpId="0" autoUpdateAnimBg="0"/>
      <p:bldP spid="357425" grpId="0" autoUpdateAnimBg="0"/>
      <p:bldP spid="357426" grpId="0" autoUpdateAnimBg="0"/>
      <p:bldP spid="357427" grpId="0" autoUpdateAnimBg="0"/>
      <p:bldP spid="35742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47" name="Group 39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 suy vong của các vương quốc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36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1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Ê-xê-chia &amp; 2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18-21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0085" name="Text Box 38"/>
          <p:cNvSpPr txBox="1">
            <a:spLocks noChangeArrowheads="1"/>
          </p:cNvSpPr>
          <p:nvPr/>
        </p:nvSpPr>
        <p:spPr bwMode="auto">
          <a:xfrm>
            <a:off x="8467725" y="-4763"/>
            <a:ext cx="669925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ahoma" charset="0"/>
                <a:cs typeface="Tahoma" charset="0"/>
              </a:rPr>
              <a:t>249</a:t>
            </a:r>
            <a:endParaRPr lang="en-GB" sz="2000" b="1"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5410200" y="1447800"/>
            <a:ext cx="37338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C0066"/>
                </a:solidFill>
              </a:rPr>
              <a:t>Quân A-sy-ri vây Giê-ru-sa-lem vào năm 701 TC</a:t>
            </a:r>
          </a:p>
          <a:p>
            <a:pPr eaLnBrk="1" hangingPunct="1"/>
            <a:endParaRPr lang="en-US" sz="2800" b="1">
              <a:solidFill>
                <a:srgbClr val="CC0066"/>
              </a:solidFill>
            </a:endParaRPr>
          </a:p>
          <a:p>
            <a:pPr eaLnBrk="1" hangingPunct="1"/>
            <a:r>
              <a:rPr lang="en-US" sz="2800" b="1">
                <a:solidFill>
                  <a:srgbClr val="CC0066"/>
                </a:solidFill>
              </a:rPr>
              <a:t>Ê-xê-chia kêu cầu Đức Giê-hô-va giải cứu:</a:t>
            </a:r>
          </a:p>
          <a:p>
            <a:pPr eaLnBrk="1" hangingPunct="1"/>
            <a:endParaRPr lang="en-US" sz="2800" b="1"/>
          </a:p>
          <a:p>
            <a:pPr eaLnBrk="1" hangingPunct="1"/>
            <a:r>
              <a:rPr lang="ja-JP" altLang="en-US" sz="2800" b="1" i="1">
                <a:solidFill>
                  <a:srgbClr val="3333FF"/>
                </a:solidFill>
              </a:rPr>
              <a:t>“</a:t>
            </a:r>
            <a:r>
              <a:rPr lang="en-US" altLang="ja-JP" sz="2800" b="1" i="1">
                <a:solidFill>
                  <a:srgbClr val="3333FF"/>
                </a:solidFill>
              </a:rPr>
              <a:t>mọi nước trên đất sẽ biết rằng chỉ mình Ngài là Đức Chúa Trời</a:t>
            </a:r>
            <a:r>
              <a:rPr lang="ja-JP" altLang="en-US" sz="2800" b="1" i="1">
                <a:solidFill>
                  <a:srgbClr val="3333FF"/>
                </a:solidFill>
              </a:rPr>
              <a:t>”</a:t>
            </a:r>
            <a:endParaRPr lang="en-GB" sz="2800" b="1" i="1">
              <a:solidFill>
                <a:srgbClr val="3333FF"/>
              </a:solidFill>
            </a:endParaRP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2736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9"/>
          <p:cNvSpPr txBox="1">
            <a:spLocks noChangeArrowheads="1"/>
          </p:cNvSpPr>
          <p:nvPr/>
        </p:nvSpPr>
        <p:spPr bwMode="auto">
          <a:xfrm>
            <a:off x="5257800" y="0"/>
            <a:ext cx="3886200" cy="10668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3333FF"/>
                </a:solidFill>
              </a:rPr>
              <a:t>Sự thử nghiệm lớn nhất của Ê-xê-chia</a:t>
            </a:r>
            <a:endParaRPr lang="en-GB" sz="3200">
              <a:solidFill>
                <a:srgbClr val="3333FF"/>
              </a:solidFill>
            </a:endParaRPr>
          </a:p>
        </p:txBody>
      </p:sp>
      <p:sp>
        <p:nvSpPr>
          <p:cNvPr id="131077" name="Text Box 10"/>
          <p:cNvSpPr txBox="1">
            <a:spLocks noChangeArrowheads="1"/>
          </p:cNvSpPr>
          <p:nvPr/>
        </p:nvSpPr>
        <p:spPr bwMode="auto">
          <a:xfrm>
            <a:off x="7467600" y="6491288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Chaps. 18-20</a:t>
            </a:r>
            <a:endParaRPr lang="en-GB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9096" name="Group 40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847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vong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quốc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4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(722-560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Ê-xê-chia &amp; 2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18-21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Giô-si-a &amp; 4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22:1-24:16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2133" name="Text Box 38"/>
          <p:cNvSpPr txBox="1">
            <a:spLocks noChangeArrowheads="1"/>
          </p:cNvSpPr>
          <p:nvPr/>
        </p:nvSpPr>
        <p:spPr bwMode="auto">
          <a:xfrm>
            <a:off x="8229600" y="73025"/>
            <a:ext cx="76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ahoma" charset="0"/>
              </a:rPr>
              <a:t>249</a:t>
            </a:r>
            <a:endParaRPr lang="en-GB" b="1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1371600" y="381000"/>
            <a:ext cx="60198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algn="ctr"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Times" charset="0"/>
                <a:cs typeface="Times New Roman" charset="0"/>
              </a:rPr>
              <a:t>Vương quốc còn tồn tại</a:t>
            </a:r>
            <a:endParaRPr lang="en-US" u="sng">
              <a:latin typeface="Times New Roman" charset="0"/>
            </a:endParaRP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2743200" y="1066800"/>
            <a:ext cx="350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2 Vua 18-25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47244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       GIU-ĐA           </a:t>
            </a:r>
            <a:r>
              <a:rPr lang="en-US" sz="3200" b="1">
                <a:solidFill>
                  <a:srgbClr val="00FF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Ê-xê-chia		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(29)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Ma-na-se		(55) 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A-môn		(2)      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     </a:t>
            </a:r>
            <a:r>
              <a:rPr lang="en-US" sz="2800" b="1">
                <a:solidFill>
                  <a:srgbClr val="00FFFF"/>
                </a:solidFill>
                <a:latin typeface="Times" pitchFamily="-128" charset="0"/>
                <a:ea typeface="+mn-ea"/>
                <a:cs typeface="Times New Roman" pitchFamily="18" charset="0"/>
              </a:rPr>
              <a:t>Giô-si-a</a:t>
            </a:r>
            <a:r>
              <a:rPr lang="en-US" sz="3200" b="1">
                <a:solidFill>
                  <a:srgbClr val="00FF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(31)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Giô-a-cha		(3 th)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Giê-hô-gia-kim		(11) 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Giê-hô-gia-kin	(3 th)</a:t>
            </a:r>
            <a:r>
              <a:rPr lang="en-US" sz="28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Times" pitchFamily="-128" charset="0"/>
                <a:ea typeface="+mn-ea"/>
                <a:cs typeface="Times New Roman" pitchFamily="18" charset="0"/>
              </a:rPr>
              <a:t>Sê-đê-kia		(11) </a:t>
            </a:r>
          </a:p>
        </p:txBody>
      </p:sp>
      <p:sp>
        <p:nvSpPr>
          <p:cNvPr id="225287" name="AutoShape 7"/>
          <p:cNvSpPr>
            <a:spLocks noChangeArrowheads="1"/>
          </p:cNvSpPr>
          <p:nvPr/>
        </p:nvSpPr>
        <p:spPr bwMode="auto">
          <a:xfrm>
            <a:off x="5715000" y="56388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126" name="Text Box 8"/>
          <p:cNvSpPr txBox="1">
            <a:spLocks noChangeArrowheads="1"/>
          </p:cNvSpPr>
          <p:nvPr/>
        </p:nvSpPr>
        <p:spPr bwMode="auto">
          <a:xfrm>
            <a:off x="6172200" y="5638800"/>
            <a:ext cx="2581275" cy="3667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Có ảnh hưởng lịch sử</a:t>
            </a:r>
            <a:endParaRPr lang="en-GB" sz="1800" b="1"/>
          </a:p>
        </p:txBody>
      </p:sp>
      <p:sp>
        <p:nvSpPr>
          <p:cNvPr id="225291" name="AutoShape 11"/>
          <p:cNvSpPr>
            <a:spLocks noChangeArrowheads="1"/>
          </p:cNvSpPr>
          <p:nvPr/>
        </p:nvSpPr>
        <p:spPr bwMode="auto">
          <a:xfrm>
            <a:off x="0" y="28956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5292" name="AutoShape 12"/>
          <p:cNvSpPr>
            <a:spLocks noChangeArrowheads="1"/>
          </p:cNvSpPr>
          <p:nvPr/>
        </p:nvSpPr>
        <p:spPr bwMode="auto">
          <a:xfrm>
            <a:off x="0" y="5791200"/>
            <a:ext cx="381000" cy="3048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3129" name="Picture 14" descr="j0237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3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2362200" cy="944562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3333FF"/>
                </a:solidFill>
                <a:latin typeface="Arial" charset="0"/>
              </a:rPr>
              <a:t>Giô-si-a</a:t>
            </a:r>
            <a:endParaRPr lang="en-GB">
              <a:solidFill>
                <a:srgbClr val="3333FF"/>
              </a:solidFill>
              <a:latin typeface="Arial" charset="0"/>
            </a:endParaRPr>
          </a:p>
        </p:txBody>
      </p:sp>
      <p:graphicFrame>
        <p:nvGraphicFramePr>
          <p:cNvPr id="1341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953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5" name="Bitmap Image" r:id="rId4" imgW="3076190" imgH="4153480" progId="Paint.Picture">
                  <p:embed/>
                </p:oleObj>
              </mc:Choice>
              <mc:Fallback>
                <p:oleObj name="Bitmap Image" r:id="rId4" imgW="3076190" imgH="415348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8" name="Rectangle 6"/>
          <p:cNvSpPr>
            <a:spLocks noChangeArrowheads="1"/>
          </p:cNvSpPr>
          <p:nvPr/>
        </p:nvSpPr>
        <p:spPr bwMode="auto">
          <a:xfrm>
            <a:off x="533400" y="1371600"/>
            <a:ext cx="358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tx2"/>
              </a:solidFill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28600" y="1676400"/>
            <a:ext cx="47244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solidFill>
                  <a:schemeClr val="tx2"/>
                </a:solidFill>
              </a:rPr>
              <a:t> Thời trị vì tốt của Giô-si-a tìm ra </a:t>
            </a:r>
            <a:r>
              <a:rPr lang="en-US" sz="3200">
                <a:solidFill>
                  <a:srgbClr val="3333FF"/>
                </a:solidFill>
              </a:rPr>
              <a:t>Sách Luật Pháp</a:t>
            </a:r>
            <a:endParaRPr lang="en-US" sz="3200">
              <a:solidFill>
                <a:schemeClr val="tx2"/>
              </a:solidFill>
            </a:endParaRPr>
          </a:p>
          <a:p>
            <a:pPr eaLnBrk="1" hangingPunct="1"/>
            <a:endParaRPr lang="en-US" sz="3200">
              <a:solidFill>
                <a:schemeClr val="tx2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3200">
                <a:solidFill>
                  <a:schemeClr val="tx2"/>
                </a:solidFill>
              </a:rPr>
              <a:t> Ông tái lập Giao ước Môi-se với dân chúng và cất bỏ tất cả bàn thờ ngoại giáo mà ông nội ông là Ma-na-se đã xây</a:t>
            </a:r>
            <a:endParaRPr lang="en-GB" sz="3200">
              <a:solidFill>
                <a:schemeClr val="tx2"/>
              </a:solidFill>
            </a:endParaRPr>
          </a:p>
        </p:txBody>
      </p:sp>
      <p:pic>
        <p:nvPicPr>
          <p:cNvPr id="134150" name="Picture 11" descr="j03354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61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Text Box 32"/>
          <p:cNvSpPr txBox="1">
            <a:spLocks noChangeArrowheads="1"/>
          </p:cNvSpPr>
          <p:nvPr/>
        </p:nvSpPr>
        <p:spPr bwMode="auto">
          <a:xfrm>
            <a:off x="7543800" y="6491288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Chaps. 22-23</a:t>
            </a:r>
            <a:endParaRPr lang="en-GB" sz="1800" b="1"/>
          </a:p>
        </p:txBody>
      </p:sp>
    </p:spTree>
  </p:cSld>
  <p:clrMapOvr>
    <a:masterClrMapping/>
  </p:clrMapOvr>
  <p:transition xmlns:p14="http://schemas.microsoft.com/office/powerpoint/2010/main">
    <p:dissolve/>
    <p:sndAc>
      <p:stSnd>
        <p:snd r:embed="rId3" name="chimes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6980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232</a:t>
            </a:r>
          </a:p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342</a:t>
            </a:r>
          </a:p>
        </p:txBody>
      </p:sp>
      <p:sp>
        <p:nvSpPr>
          <p:cNvPr id="342023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586</a:t>
            </a:r>
          </a:p>
        </p:txBody>
      </p:sp>
      <p:sp>
        <p:nvSpPr>
          <p:cNvPr id="342024" name="Rectangle 8"/>
          <p:cNvSpPr>
            <a:spLocks noChangeArrowheads="1"/>
          </p:cNvSpPr>
          <p:nvPr/>
        </p:nvSpPr>
        <p:spPr bwMode="auto">
          <a:xfrm>
            <a:off x="1905000" y="5486400"/>
            <a:ext cx="20574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Ha-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</a:rPr>
              <a:t>cúc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4114800" y="5029200"/>
            <a:ext cx="1235075" cy="434975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3733800" y="4953000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Giô-ên</a:t>
            </a:r>
            <a:endParaRPr lang="en-US" sz="24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5177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905000" y="76200"/>
            <a:ext cx="5562600" cy="12192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2800" b="1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Arial"/>
                <a:ea typeface="Arial"/>
                <a:cs typeface="Arial"/>
              </a:rPr>
              <a:t>Sự sụp đổ của Giê-ru-sa-lem</a:t>
            </a: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1066800" y="1600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Giê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-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rê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-mi</a:t>
            </a:r>
          </a:p>
        </p:txBody>
      </p:sp>
      <p:sp>
        <p:nvSpPr>
          <p:cNvPr id="342028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Ca Thương</a:t>
            </a:r>
          </a:p>
        </p:txBody>
      </p:sp>
      <p:sp>
        <p:nvSpPr>
          <p:cNvPr id="342029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30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4419600" y="3048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Ê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-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xê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-chi-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ên</a:t>
            </a:r>
            <a:endParaRPr lang="en-US" sz="24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2032" name="Rectangle 16"/>
          <p:cNvSpPr>
            <a:spLocks noChangeArrowheads="1"/>
          </p:cNvSpPr>
          <p:nvPr/>
        </p:nvSpPr>
        <p:spPr bwMode="auto">
          <a:xfrm>
            <a:off x="3505200" y="23622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Đa-ni-ên</a:t>
            </a:r>
            <a:endParaRPr lang="en-US" sz="24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42033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597</a:t>
            </a:r>
          </a:p>
        </p:txBody>
      </p:sp>
      <p:sp>
        <p:nvSpPr>
          <p:cNvPr id="342034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605</a:t>
            </a:r>
          </a:p>
        </p:txBody>
      </p:sp>
      <p:sp>
        <p:nvSpPr>
          <p:cNvPr id="342035" name="Rectangle 19"/>
          <p:cNvSpPr>
            <a:spLocks noChangeArrowheads="1"/>
          </p:cNvSpPr>
          <p:nvPr/>
        </p:nvSpPr>
        <p:spPr bwMode="auto">
          <a:xfrm>
            <a:off x="152400" y="1676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627</a:t>
            </a:r>
          </a:p>
        </p:txBody>
      </p:sp>
      <p:sp>
        <p:nvSpPr>
          <p:cNvPr id="342036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>
              <a:latin typeface="Arial"/>
              <a:ea typeface="+mn-ea"/>
              <a:cs typeface="Arial"/>
            </a:endParaRPr>
          </a:p>
        </p:txBody>
      </p:sp>
      <p:sp>
        <p:nvSpPr>
          <p:cNvPr id="342037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en-US" sz="24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538</a:t>
            </a:r>
          </a:p>
        </p:txBody>
      </p:sp>
      <p:sp>
        <p:nvSpPr>
          <p:cNvPr id="342038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kumimoji="1" lang="en-US" sz="2400">
                <a:latin typeface="Arial"/>
                <a:cs typeface="Arial"/>
              </a:rPr>
              <a:t>Sự sụp đổ của Giê-ru-sa-lem</a:t>
            </a:r>
          </a:p>
        </p:txBody>
      </p:sp>
      <p:sp>
        <p:nvSpPr>
          <p:cNvPr id="342039" name="Rectangle 23"/>
          <p:cNvSpPr>
            <a:spLocks noChangeArrowheads="1"/>
          </p:cNvSpPr>
          <p:nvPr/>
        </p:nvSpPr>
        <p:spPr bwMode="auto">
          <a:xfrm>
            <a:off x="0" y="838200"/>
            <a:ext cx="27432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Niên đại chính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3" grpId="0" autoUpdateAnimBg="0"/>
      <p:bldP spid="342024" grpId="0" autoUpdateAnimBg="0"/>
      <p:bldP spid="342027" grpId="0" autoUpdateAnimBg="0"/>
      <p:bldP spid="342028" grpId="0" autoUpdateAnimBg="0"/>
      <p:bldP spid="342031" grpId="0" autoUpdateAnimBg="0"/>
      <p:bldP spid="342032" grpId="0" autoUpdateAnimBg="0"/>
      <p:bldP spid="342033" grpId="0" autoUpdateAnimBg="0"/>
      <p:bldP spid="342034" grpId="0" autoUpdateAnimBg="0"/>
      <p:bldP spid="342035" grpId="0" autoUpdateAnimBg="0"/>
      <p:bldP spid="342037" grpId="0" autoUpdateAnimBg="0"/>
      <p:bldP spid="34203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effectLst/>
        </p:spPr>
        <p:txBody>
          <a:bodyPr/>
          <a:lstStyle/>
          <a:p>
            <a:pPr eaLnBrk="1" hangingPunct="1">
              <a:defRPr/>
            </a:pPr>
            <a:r>
              <a:rPr kumimoji="1"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Sự cuối cùng của Giu-đa</a:t>
            </a:r>
            <a:endParaRPr kumimoji="1" lang="en-US" sz="3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75811" name="Text Box 3"/>
          <p:cNvSpPr txBox="1">
            <a:spLocks noChangeArrowheads="1"/>
          </p:cNvSpPr>
          <p:nvPr/>
        </p:nvSpPr>
        <p:spPr bwMode="auto">
          <a:xfrm>
            <a:off x="4837319" y="2566988"/>
            <a:ext cx="163788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Sê-đê-kia</a:t>
            </a:r>
            <a:b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(Ma-tha-nia)</a:t>
            </a:r>
            <a: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597-587</a:t>
            </a:r>
            <a:b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(11năm)</a:t>
            </a:r>
          </a:p>
        </p:txBody>
      </p:sp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7127541" y="2566988"/>
            <a:ext cx="136750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Giô-a-cha</a:t>
            </a:r>
            <a:b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(Sa-lum)</a:t>
            </a:r>
            <a: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609</a:t>
            </a:r>
            <a:b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(3 th)</a:t>
            </a:r>
          </a:p>
        </p:txBody>
      </p:sp>
      <p:sp>
        <p:nvSpPr>
          <p:cNvPr id="375813" name="Line 5"/>
          <p:cNvSpPr>
            <a:spLocks noChangeShapeType="1"/>
          </p:cNvSpPr>
          <p:nvPr/>
        </p:nvSpPr>
        <p:spPr bwMode="auto">
          <a:xfrm>
            <a:off x="3375025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/>
              <a:ea typeface="+mn-ea"/>
              <a:cs typeface="Arial"/>
            </a:endParaRPr>
          </a:p>
        </p:txBody>
      </p:sp>
      <p:sp>
        <p:nvSpPr>
          <p:cNvPr id="375814" name="Text Box 6"/>
          <p:cNvSpPr txBox="1">
            <a:spLocks noChangeArrowheads="1"/>
          </p:cNvSpPr>
          <p:nvPr/>
        </p:nvSpPr>
        <p:spPr bwMode="auto">
          <a:xfrm>
            <a:off x="2232507" y="4670425"/>
            <a:ext cx="247871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Giê-hô-gia-kin</a:t>
            </a:r>
            <a:b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sz="20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(Giê-cô-nia/Cô-nia)</a:t>
            </a:r>
            <a: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2800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609</a:t>
            </a:r>
            <a:b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(3 th.)</a:t>
            </a:r>
          </a:p>
        </p:txBody>
      </p:sp>
      <p:sp>
        <p:nvSpPr>
          <p:cNvPr id="375815" name="Text Box 7"/>
          <p:cNvSpPr txBox="1">
            <a:spLocks noChangeArrowheads="1"/>
          </p:cNvSpPr>
          <p:nvPr/>
        </p:nvSpPr>
        <p:spPr bwMode="auto">
          <a:xfrm>
            <a:off x="3850209" y="1066800"/>
            <a:ext cx="1521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Giô-si-a</a:t>
            </a:r>
            <a:endParaRPr lang="en-US" sz="20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5816" name="Text Box 8"/>
          <p:cNvSpPr txBox="1">
            <a:spLocks noChangeArrowheads="1"/>
          </p:cNvSpPr>
          <p:nvPr/>
        </p:nvSpPr>
        <p:spPr bwMode="auto">
          <a:xfrm>
            <a:off x="2346325" y="2468563"/>
            <a:ext cx="22256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Giê-hô-gia-kim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(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Ê</a:t>
            </a:r>
            <a:r>
              <a:rPr lang="en-US" sz="2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-li-a-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kim</a:t>
            </a:r>
            <a:r>
              <a:rPr lang="en-US" sz="2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)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609-598</a:t>
            </a:r>
            <a:br>
              <a:rPr lang="en-US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</a:br>
            <a:r>
              <a:rPr lang="en-US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(11năm)</a:t>
            </a:r>
            <a:endParaRPr lang="en-US" sz="2400" b="1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457200" y="2566988"/>
            <a:ext cx="1880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>
                <a:solidFill>
                  <a:srgbClr val="CCFFCC"/>
                </a:solidFill>
                <a:latin typeface="Arial"/>
                <a:cs typeface="Arial"/>
              </a:rPr>
              <a:t>Giô</a:t>
            </a: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-ha-nan</a:t>
            </a:r>
            <a:b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(</a:t>
            </a:r>
            <a:r>
              <a:rPr lang="en-US" sz="2000" b="1" dirty="0" err="1">
                <a:solidFill>
                  <a:srgbClr val="CCFFCC"/>
                </a:solidFill>
                <a:latin typeface="Arial"/>
                <a:cs typeface="Arial"/>
              </a:rPr>
              <a:t>không</a:t>
            </a: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CCFFCC"/>
                </a:solidFill>
                <a:latin typeface="Arial"/>
                <a:cs typeface="Arial"/>
              </a:rPr>
              <a:t>cai</a:t>
            </a: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CCFFCC"/>
                </a:solidFill>
                <a:latin typeface="Arial"/>
                <a:cs typeface="Arial"/>
              </a:rPr>
              <a:t>trị</a:t>
            </a: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)</a:t>
            </a:r>
            <a:endParaRPr lang="en-US" sz="1600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grpSp>
        <p:nvGrpSpPr>
          <p:cNvPr id="137225" name="Group 10"/>
          <p:cNvGrpSpPr>
            <a:grpSpLocks/>
          </p:cNvGrpSpPr>
          <p:nvPr/>
        </p:nvGrpSpPr>
        <p:grpSpPr bwMode="auto">
          <a:xfrm>
            <a:off x="1295400" y="1646238"/>
            <a:ext cx="6405563" cy="930275"/>
            <a:chOff x="816" y="1296"/>
            <a:chExt cx="4035" cy="586"/>
          </a:xfrm>
          <a:effectLst/>
        </p:grpSpPr>
        <p:sp>
          <p:nvSpPr>
            <p:cNvPr id="375819" name="Line 11"/>
            <p:cNvSpPr>
              <a:spLocks noChangeShapeType="1"/>
            </p:cNvSpPr>
            <p:nvPr/>
          </p:nvSpPr>
          <p:spPr bwMode="auto">
            <a:xfrm>
              <a:off x="816" y="1584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20" name="Line 12"/>
            <p:cNvSpPr>
              <a:spLocks noChangeShapeType="1"/>
            </p:cNvSpPr>
            <p:nvPr/>
          </p:nvSpPr>
          <p:spPr bwMode="auto">
            <a:xfrm>
              <a:off x="3547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21" name="Line 13"/>
            <p:cNvSpPr>
              <a:spLocks noChangeShapeType="1"/>
            </p:cNvSpPr>
            <p:nvPr/>
          </p:nvSpPr>
          <p:spPr bwMode="auto">
            <a:xfrm>
              <a:off x="4851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22" name="Line 14"/>
            <p:cNvSpPr>
              <a:spLocks noChangeShapeType="1"/>
            </p:cNvSpPr>
            <p:nvPr/>
          </p:nvSpPr>
          <p:spPr bwMode="auto">
            <a:xfrm>
              <a:off x="2880" y="12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23" name="Line 15"/>
            <p:cNvSpPr>
              <a:spLocks noChangeShapeType="1"/>
            </p:cNvSpPr>
            <p:nvPr/>
          </p:nvSpPr>
          <p:spPr bwMode="auto">
            <a:xfrm>
              <a:off x="2126" y="15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24" name="Line 16"/>
            <p:cNvSpPr>
              <a:spLocks noChangeShapeType="1"/>
            </p:cNvSpPr>
            <p:nvPr/>
          </p:nvSpPr>
          <p:spPr bwMode="auto">
            <a:xfrm>
              <a:off x="819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75825" name="Text Box 17"/>
          <p:cNvSpPr txBox="1">
            <a:spLocks noChangeArrowheads="1"/>
          </p:cNvSpPr>
          <p:nvPr/>
        </p:nvSpPr>
        <p:spPr bwMode="auto">
          <a:xfrm>
            <a:off x="3810000" y="5638800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rgbClr val="FFBCF0"/>
                </a:solidFill>
                <a:latin typeface="Arial"/>
                <a:cs typeface="Arial"/>
              </a:rPr>
              <a:t>Lưu</a:t>
            </a:r>
            <a:r>
              <a:rPr lang="en-US" b="1" dirty="0">
                <a:solidFill>
                  <a:srgbClr val="FFBCF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BCF0"/>
                </a:solidFill>
                <a:latin typeface="Arial"/>
                <a:cs typeface="Arial"/>
              </a:rPr>
              <a:t>đày</a:t>
            </a:r>
            <a:endParaRPr lang="en-US" sz="2000" i="1" dirty="0">
              <a:solidFill>
                <a:srgbClr val="FFBCF0"/>
              </a:solidFill>
              <a:latin typeface="Arial"/>
              <a:cs typeface="Arial"/>
            </a:endParaRPr>
          </a:p>
        </p:txBody>
      </p:sp>
      <p:sp>
        <p:nvSpPr>
          <p:cNvPr id="375826" name="Line 18"/>
          <p:cNvSpPr>
            <a:spLocks noChangeShapeType="1"/>
          </p:cNvSpPr>
          <p:nvPr/>
        </p:nvSpPr>
        <p:spPr bwMode="auto">
          <a:xfrm flipV="1">
            <a:off x="5410200" y="5486400"/>
            <a:ext cx="106680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Arial"/>
              <a:cs typeface="Arial"/>
            </a:endParaRPr>
          </a:p>
        </p:txBody>
      </p:sp>
      <p:sp>
        <p:nvSpPr>
          <p:cNvPr id="375827" name="Text Box 19"/>
          <p:cNvSpPr txBox="1">
            <a:spLocks noChangeArrowheads="1"/>
          </p:cNvSpPr>
          <p:nvPr/>
        </p:nvSpPr>
        <p:spPr bwMode="auto">
          <a:xfrm>
            <a:off x="8426450" y="90488"/>
            <a:ext cx="6125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latin typeface="Arial"/>
                <a:ea typeface="+mn-ea"/>
                <a:cs typeface="Arial"/>
              </a:rPr>
              <a:t>256</a:t>
            </a: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7229" name="Text Box 20"/>
          <p:cNvSpPr txBox="1">
            <a:spLocks noChangeArrowheads="1"/>
          </p:cNvSpPr>
          <p:nvPr/>
        </p:nvSpPr>
        <p:spPr bwMode="auto">
          <a:xfrm>
            <a:off x="6283325" y="6065838"/>
            <a:ext cx="2151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/>
                <a:cs typeface="Arial"/>
              </a:rPr>
              <a:t>Vua tốt màu trắng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37230" name="Text Box 21"/>
          <p:cNvSpPr txBox="1">
            <a:spLocks noChangeArrowheads="1"/>
          </p:cNvSpPr>
          <p:nvPr/>
        </p:nvSpPr>
        <p:spPr bwMode="auto">
          <a:xfrm>
            <a:off x="6283325" y="6446838"/>
            <a:ext cx="2215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Arial"/>
                <a:cs typeface="Arial"/>
              </a:rPr>
              <a:t>Vua xấu màu vàng</a:t>
            </a:r>
            <a:endParaRPr lang="en-US" sz="14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75830" name="Text Box 22"/>
          <p:cNvSpPr txBox="1">
            <a:spLocks noChangeArrowheads="1"/>
          </p:cNvSpPr>
          <p:nvPr/>
        </p:nvSpPr>
        <p:spPr bwMode="auto">
          <a:xfrm>
            <a:off x="6172200" y="51054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>
                <a:solidFill>
                  <a:srgbClr val="FFBCF0"/>
                </a:solidFill>
                <a:latin typeface="Arial"/>
                <a:ea typeface="+mn-ea"/>
                <a:cs typeface="Arial"/>
              </a:rPr>
              <a:t>Ba-by-lôn</a:t>
            </a:r>
            <a:endParaRPr lang="en-US" sz="2000" i="1">
              <a:solidFill>
                <a:srgbClr val="FFBCF0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657600" y="914401"/>
            <a:ext cx="381000" cy="420688"/>
            <a:chOff x="146" y="806"/>
            <a:chExt cx="240" cy="265"/>
          </a:xfrm>
          <a:effectLst/>
        </p:grpSpPr>
        <p:sp>
          <p:nvSpPr>
            <p:cNvPr id="375832" name="Oval 24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33" name="Text Box 25"/>
            <p:cNvSpPr txBox="1">
              <a:spLocks noChangeArrowheads="1"/>
            </p:cNvSpPr>
            <p:nvPr/>
          </p:nvSpPr>
          <p:spPr bwMode="auto">
            <a:xfrm>
              <a:off x="163" y="806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 dirty="0">
                  <a:latin typeface="Arial"/>
                  <a:ea typeface="+mn-ea"/>
                  <a:cs typeface="Arial"/>
                </a:rPr>
                <a:t>1</a:t>
              </a:r>
              <a:endParaRPr lang="en-US" sz="2000" dirty="0"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705600" y="2286001"/>
            <a:ext cx="381000" cy="420688"/>
            <a:chOff x="146" y="806"/>
            <a:chExt cx="240" cy="265"/>
          </a:xfrm>
          <a:effectLst/>
        </p:grpSpPr>
        <p:sp>
          <p:nvSpPr>
            <p:cNvPr id="375835" name="Oval 27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36" name="Text Box 28"/>
            <p:cNvSpPr txBox="1">
              <a:spLocks noChangeArrowheads="1"/>
            </p:cNvSpPr>
            <p:nvPr/>
          </p:nvSpPr>
          <p:spPr bwMode="auto">
            <a:xfrm>
              <a:off x="163" y="806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latin typeface="Arial"/>
                  <a:ea typeface="+mn-ea"/>
                  <a:cs typeface="Arial"/>
                </a:rPr>
                <a:t>2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33600" y="2286001"/>
            <a:ext cx="381000" cy="420688"/>
            <a:chOff x="146" y="806"/>
            <a:chExt cx="240" cy="265"/>
          </a:xfrm>
          <a:effectLst/>
        </p:grpSpPr>
        <p:sp>
          <p:nvSpPr>
            <p:cNvPr id="375838" name="Oval 30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39" name="Text Box 31"/>
            <p:cNvSpPr txBox="1">
              <a:spLocks noChangeArrowheads="1"/>
            </p:cNvSpPr>
            <p:nvPr/>
          </p:nvSpPr>
          <p:spPr bwMode="auto">
            <a:xfrm>
              <a:off x="163" y="806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latin typeface="Arial"/>
                  <a:ea typeface="+mn-ea"/>
                  <a:cs typeface="Arial"/>
                </a:rPr>
                <a:t>3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09800" y="4343401"/>
            <a:ext cx="381000" cy="420688"/>
            <a:chOff x="146" y="806"/>
            <a:chExt cx="240" cy="265"/>
          </a:xfrm>
          <a:effectLst/>
        </p:grpSpPr>
        <p:sp>
          <p:nvSpPr>
            <p:cNvPr id="375841" name="Oval 33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42" name="Text Box 34"/>
            <p:cNvSpPr txBox="1">
              <a:spLocks noChangeArrowheads="1"/>
            </p:cNvSpPr>
            <p:nvPr/>
          </p:nvSpPr>
          <p:spPr bwMode="auto">
            <a:xfrm>
              <a:off x="163" y="806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latin typeface="Arial"/>
                  <a:ea typeface="+mn-ea"/>
                  <a:cs typeface="Arial"/>
                </a:rPr>
                <a:t>4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4495800" y="2286001"/>
            <a:ext cx="381000" cy="420688"/>
            <a:chOff x="146" y="806"/>
            <a:chExt cx="240" cy="265"/>
          </a:xfrm>
          <a:effectLst/>
        </p:grpSpPr>
        <p:sp>
          <p:nvSpPr>
            <p:cNvPr id="375844" name="Oval 36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Arial"/>
                <a:ea typeface="+mn-ea"/>
                <a:cs typeface="Arial"/>
              </a:endParaRPr>
            </a:p>
          </p:txBody>
        </p:sp>
        <p:sp>
          <p:nvSpPr>
            <p:cNvPr id="375845" name="Text Box 37"/>
            <p:cNvSpPr txBox="1">
              <a:spLocks noChangeArrowheads="1"/>
            </p:cNvSpPr>
            <p:nvPr/>
          </p:nvSpPr>
          <p:spPr bwMode="auto">
            <a:xfrm>
              <a:off x="163" y="806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latin typeface="Arial"/>
                  <a:ea typeface="+mn-ea"/>
                  <a:cs typeface="Arial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5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5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build="p" autoUpdateAnimBg="0"/>
      <p:bldP spid="375812" grpId="0" build="p" autoUpdateAnimBg="0"/>
      <p:bldP spid="375814" grpId="0" build="p" autoUpdateAnimBg="0"/>
      <p:bldP spid="375816" grpId="0" build="p" autoUpdateAnimBg="0"/>
      <p:bldP spid="375817" grpId="0" build="p" autoUpdateAnimBg="0"/>
      <p:bldP spid="375825" grpId="0" build="p" autoUpdateAnimBg="0"/>
      <p:bldP spid="375826" grpId="0" animBg="1"/>
      <p:bldP spid="375830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301" name="Group 45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34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quốc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Hậu vương quốc phân chia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Vương quốc còn tồn tại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&amp; 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1-17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Chg. 18-25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Israel lưu đày đến A-sy-ri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 lưu đày đến Ba-by-lôn</a:t>
                      </a: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A-cha-xia đến Ô-sê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Ê-xê-chia đến Sê-đê-kia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3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130 năm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(852-722 TC)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vua xấu của Israel &amp; chức vụ của Ê-li-sê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1:1-8:15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 vua xấu của Israel &amp; 4 vua xấu/4 vua tốt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8:16-16:20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Ô-sê xấu xa đến cực điểm trong cuộc suy tàn của Israel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Ê-xê-chia &amp; 2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18-21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 tốt Giô-si-a &amp; 4 vua xấu của Giu-đa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22:1-24:16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Vua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xấu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Sê-đê-kia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đến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cực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điểm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trong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sự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Giu-đa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Giê-ru-sa-lem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24:17-25:30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139301" name="Text Box 38"/>
          <p:cNvSpPr txBox="1">
            <a:spLocks noChangeArrowheads="1"/>
          </p:cNvSpPr>
          <p:nvPr/>
        </p:nvSpPr>
        <p:spPr bwMode="auto">
          <a:xfrm>
            <a:off x="8397875" y="58738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ahoma" charset="0"/>
              </a:rPr>
              <a:t>249</a:t>
            </a:r>
            <a:endParaRPr lang="en-GB" sz="2000" b="1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CC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1" descr="Solomon's temp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47244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0291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74700" y="0"/>
          <a:ext cx="31750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9" name="Bitmap Image" r:id="rId5" imgW="1476190" imgH="1523810" progId="Paint.Picture">
                  <p:embed/>
                </p:oleObj>
              </mc:Choice>
              <mc:Fallback>
                <p:oleObj name="Bitmap Image" r:id="rId5" imgW="1476190" imgH="152381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0"/>
                        <a:ext cx="31750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2" name="Object 14"/>
          <p:cNvGraphicFramePr>
            <a:graphicFrameLocks noGrp="1" noChangeAspect="1"/>
          </p:cNvGraphicFramePr>
          <p:nvPr>
            <p:ph idx="1"/>
          </p:nvPr>
        </p:nvGraphicFramePr>
        <p:xfrm>
          <a:off x="4724400" y="0"/>
          <a:ext cx="44196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0" name="Bitmap Image" r:id="rId7" imgW="6304762" imgH="6838095" progId="Paint.Picture">
                  <p:embed/>
                </p:oleObj>
              </mc:Choice>
              <mc:Fallback>
                <p:oleObj name="Bitmap Image" r:id="rId7" imgW="6304762" imgH="6838095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0"/>
                        <a:ext cx="44196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23" name="WordArt 15"/>
          <p:cNvSpPr>
            <a:spLocks noChangeArrowheads="1" noChangeShapeType="1" noTextEdit="1"/>
          </p:cNvSpPr>
          <p:nvPr/>
        </p:nvSpPr>
        <p:spPr bwMode="auto">
          <a:xfrm rot="-1792353">
            <a:off x="1139825" y="2266950"/>
            <a:ext cx="5562600" cy="1316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loral"/>
                <a:ea typeface="Floral"/>
                <a:cs typeface="Floral"/>
              </a:rPr>
              <a:t>sự sụp đổ của giê-ru-sa-lem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924800" cy="607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Ôn lại 1 Các Vua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1 Các Vua tiếp tục câu chuyện về vương quốc thống nhất dưới thời  ___________.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đầu tiên của vương quốc phân chia của Giu-đa là __________ và của Israel là ____________.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Những người lãnh đạo gian ác nhất là</a:t>
            </a: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______ và ___________.</a:t>
            </a:r>
          </a:p>
        </p:txBody>
      </p:sp>
      <p:pic>
        <p:nvPicPr>
          <p:cNvPr id="90115" name="Picture 4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1295400" y="236220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Sa-lô-môn</a:t>
            </a:r>
          </a:p>
        </p:txBody>
      </p:sp>
      <p:sp>
        <p:nvSpPr>
          <p:cNvPr id="400391" name="Text Box 7"/>
          <p:cNvSpPr txBox="1">
            <a:spLocks noChangeArrowheads="1"/>
          </p:cNvSpPr>
          <p:nvPr/>
        </p:nvSpPr>
        <p:spPr bwMode="auto">
          <a:xfrm>
            <a:off x="5943600" y="3687763"/>
            <a:ext cx="2514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Rô-bô-am</a:t>
            </a:r>
          </a:p>
        </p:txBody>
      </p:sp>
      <p:sp>
        <p:nvSpPr>
          <p:cNvPr id="400392" name="Text Box 8"/>
          <p:cNvSpPr txBox="1">
            <a:spLocks noChangeArrowheads="1"/>
          </p:cNvSpPr>
          <p:nvPr/>
        </p:nvSpPr>
        <p:spPr bwMode="auto">
          <a:xfrm>
            <a:off x="4267200" y="4297363"/>
            <a:ext cx="2895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Giê-rô-bô-am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1676400" y="5745163"/>
            <a:ext cx="1447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A-háp</a:t>
            </a:r>
          </a:p>
        </p:txBody>
      </p: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3962400" y="571500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Giê-sa-bên</a:t>
            </a:r>
          </a:p>
        </p:txBody>
      </p:sp>
    </p:spTree>
  </p:cSld>
  <p:clrMapOvr>
    <a:masterClrMapping/>
  </p:clrMapOvr>
  <p:transition xmlns:p14="http://schemas.microsoft.com/office/powerpoint/2010/main">
    <p:wedg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0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0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0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0" grpId="0"/>
      <p:bldP spid="400391" grpId="0"/>
      <p:bldP spid="400392" grpId="0"/>
      <p:bldP spid="400393" grpId="0"/>
      <p:bldP spid="40039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66294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Helvetica" charset="0"/>
                <a:ea typeface="Osaka" charset="0"/>
              </a:rPr>
              <a:t>Two 70-Year Exiles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638800" y="3505200"/>
            <a:ext cx="3581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ea typeface="Osaka" charset="0"/>
              <a:cs typeface="Osaka" charset="0"/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0" y="3505200"/>
            <a:ext cx="2590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ea typeface="Osaka" charset="0"/>
              <a:cs typeface="Osaka" charset="0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560</a:t>
            </a:r>
          </a:p>
        </p:txBody>
      </p:sp>
      <p:sp>
        <p:nvSpPr>
          <p:cNvPr id="346118" name="Rectangle 6"/>
          <p:cNvSpPr>
            <a:spLocks noChangeArrowheads="1"/>
          </p:cNvSpPr>
          <p:nvPr/>
        </p:nvSpPr>
        <p:spPr bwMode="auto">
          <a:xfrm>
            <a:off x="2133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586</a:t>
            </a:r>
          </a:p>
        </p:txBody>
      </p:sp>
      <p:sp>
        <p:nvSpPr>
          <p:cNvPr id="141319" name="WordArt 7"/>
          <p:cNvSpPr>
            <a:spLocks noChangeArrowheads="1" noChangeShapeType="1" noTextEdit="1"/>
          </p:cNvSpPr>
          <p:nvPr/>
        </p:nvSpPr>
        <p:spPr bwMode="auto">
          <a:xfrm>
            <a:off x="1905000" y="114300"/>
            <a:ext cx="538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Hai lần 70-năm Lưu đày</a:t>
            </a:r>
          </a:p>
        </p:txBody>
      </p:sp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2590800" y="1524000"/>
            <a:ext cx="2057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 b="1">
                <a:solidFill>
                  <a:srgbClr val="FFFFFF"/>
                </a:solidFill>
                <a:ea typeface="Osaka" charset="0"/>
                <a:cs typeface="Osaka" charset="0"/>
              </a:rPr>
              <a:t>Con người bị lưu đày</a:t>
            </a: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4114800" y="41148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2800" b="1">
                <a:solidFill>
                  <a:srgbClr val="FFFF00"/>
                </a:solidFill>
                <a:ea typeface="Osaka" charset="0"/>
                <a:cs typeface="Osaka" charset="0"/>
              </a:rPr>
              <a:t>Đền thờ bị lưu đày</a:t>
            </a: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518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539</a:t>
            </a:r>
          </a:p>
        </p:txBody>
      </p:sp>
      <p:sp>
        <p:nvSpPr>
          <p:cNvPr id="346123" name="Rectangle 11"/>
          <p:cNvSpPr>
            <a:spLocks noChangeArrowheads="1"/>
          </p:cNvSpPr>
          <p:nvPr/>
        </p:nvSpPr>
        <p:spPr bwMode="auto">
          <a:xfrm>
            <a:off x="5867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536</a:t>
            </a:r>
          </a:p>
        </p:txBody>
      </p:sp>
      <p:sp>
        <p:nvSpPr>
          <p:cNvPr id="346124" name="Rectangle 12"/>
          <p:cNvSpPr>
            <a:spLocks noChangeArrowheads="1"/>
          </p:cNvSpPr>
          <p:nvPr/>
        </p:nvSpPr>
        <p:spPr bwMode="auto">
          <a:xfrm>
            <a:off x="7467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516</a:t>
            </a:r>
          </a:p>
        </p:txBody>
      </p:sp>
      <p:sp>
        <p:nvSpPr>
          <p:cNvPr id="346125" name="Rectangle 13"/>
          <p:cNvSpPr>
            <a:spLocks noChangeArrowheads="1"/>
          </p:cNvSpPr>
          <p:nvPr/>
        </p:nvSpPr>
        <p:spPr bwMode="auto">
          <a:xfrm>
            <a:off x="533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605</a:t>
            </a:r>
          </a:p>
        </p:txBody>
      </p:sp>
      <p:sp>
        <p:nvSpPr>
          <p:cNvPr id="346126" name="Line 14"/>
          <p:cNvSpPr>
            <a:spLocks noChangeShapeType="1"/>
          </p:cNvSpPr>
          <p:nvPr/>
        </p:nvSpPr>
        <p:spPr bwMode="auto">
          <a:xfrm>
            <a:off x="990600" y="2667000"/>
            <a:ext cx="541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6127" name="Line 15"/>
          <p:cNvSpPr>
            <a:spLocks noChangeShapeType="1"/>
          </p:cNvSpPr>
          <p:nvPr/>
        </p:nvSpPr>
        <p:spPr bwMode="auto">
          <a:xfrm>
            <a:off x="2590800" y="4191000"/>
            <a:ext cx="541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8" grpId="0" autoUpdateAnimBg="0"/>
      <p:bldP spid="346120" grpId="0" autoUpdateAnimBg="0"/>
      <p:bldP spid="346121" grpId="0" autoUpdateAnimBg="0"/>
      <p:bldP spid="346122" grpId="0" autoUpdateAnimBg="0"/>
      <p:bldP spid="346123" grpId="0" autoUpdateAnimBg="0"/>
      <p:bldP spid="346124" grpId="0" autoUpdateAnimBg="0"/>
      <p:bldP spid="346125" grpId="0" autoUpdateAnimBg="0"/>
      <p:bldP spid="3461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381000" y="822325"/>
            <a:ext cx="8534400" cy="5310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Vị vua công bình nhất của Giu-đa là ________.  Con trai gian ác của ông là 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phát hiện ra Sách Luật Pháp là 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cuối cùng của Giu-đa là 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_______ được thả khỏi cuộc lưu đày từ Ba-by-lôn năm _______ TC.</a:t>
            </a:r>
          </a:p>
        </p:txBody>
      </p:sp>
      <p:pic>
        <p:nvPicPr>
          <p:cNvPr id="143363" name="Picture 4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152400"/>
            <a:ext cx="8229600" cy="11430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Câu đố về 2 CÁC VUA</a:t>
            </a:r>
          </a:p>
        </p:txBody>
      </p:sp>
    </p:spTree>
  </p:cSld>
  <p:clrMapOvr>
    <a:masterClrMapping/>
  </p:clrMapOvr>
  <p:transition xmlns:p14="http://schemas.microsoft.com/office/powerpoint/2010/main">
    <p:wedg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86" name="Text Box 3"/>
          <p:cNvSpPr txBox="1">
            <a:spLocks noChangeArrowheads="1"/>
          </p:cNvSpPr>
          <p:nvPr/>
        </p:nvSpPr>
        <p:spPr bwMode="auto">
          <a:xfrm>
            <a:off x="381000" y="822325"/>
            <a:ext cx="8534400" cy="5310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Vị vua công bình nhất của Giu-đa là ________.  Con trai gian ác của ông là __________.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phát hiện ra Sách Luật Pháp là _________.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Vị vua cuối cùng của Giu-đa là ______ 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 _________   được thả khỏi cuộc lưu đày từ Ba-by-lôn năm _______ TC.</a:t>
            </a:r>
          </a:p>
        </p:txBody>
      </p:sp>
      <p:pic>
        <p:nvPicPr>
          <p:cNvPr id="144387" name="Picture 4" descr="j0233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152400"/>
            <a:ext cx="8229600" cy="11430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Câu đố về 2 CÁC VUA</a:t>
            </a:r>
          </a:p>
        </p:txBody>
      </p:sp>
      <p:sp>
        <p:nvSpPr>
          <p:cNvPr id="432135" name="Text Box 7"/>
          <p:cNvSpPr txBox="1">
            <a:spLocks noChangeArrowheads="1"/>
          </p:cNvSpPr>
          <p:nvPr/>
        </p:nvSpPr>
        <p:spPr bwMode="auto">
          <a:xfrm>
            <a:off x="838200" y="1447800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Ê-xê-chia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1143000" y="2011363"/>
            <a:ext cx="213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Ma-na-se</a:t>
            </a:r>
          </a:p>
        </p:txBody>
      </p:sp>
      <p:sp>
        <p:nvSpPr>
          <p:cNvPr id="432137" name="Text Box 9"/>
          <p:cNvSpPr txBox="1">
            <a:spLocks noChangeArrowheads="1"/>
          </p:cNvSpPr>
          <p:nvPr/>
        </p:nvSpPr>
        <p:spPr bwMode="auto">
          <a:xfrm>
            <a:off x="990600" y="3382963"/>
            <a:ext cx="213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Giô-si-a</a:t>
            </a:r>
          </a:p>
        </p:txBody>
      </p:sp>
      <p:sp>
        <p:nvSpPr>
          <p:cNvPr id="432138" name="Text Box 10"/>
          <p:cNvSpPr txBox="1">
            <a:spLocks noChangeArrowheads="1"/>
          </p:cNvSpPr>
          <p:nvPr/>
        </p:nvSpPr>
        <p:spPr bwMode="auto">
          <a:xfrm>
            <a:off x="7162800" y="4205288"/>
            <a:ext cx="213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Sê-đê-kia</a:t>
            </a:r>
          </a:p>
        </p:txBody>
      </p:sp>
      <p:sp>
        <p:nvSpPr>
          <p:cNvPr id="432139" name="Text Box 11"/>
          <p:cNvSpPr txBox="1">
            <a:spLocks noChangeArrowheads="1"/>
          </p:cNvSpPr>
          <p:nvPr/>
        </p:nvSpPr>
        <p:spPr bwMode="auto">
          <a:xfrm>
            <a:off x="914400" y="50434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Giê-hô-gia-kin</a:t>
            </a:r>
          </a:p>
        </p:txBody>
      </p:sp>
      <p:sp>
        <p:nvSpPr>
          <p:cNvPr id="432140" name="Text Box 12"/>
          <p:cNvSpPr txBox="1">
            <a:spLocks noChangeArrowheads="1"/>
          </p:cNvSpPr>
          <p:nvPr/>
        </p:nvSpPr>
        <p:spPr bwMode="auto">
          <a:xfrm>
            <a:off x="4572000" y="5576888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560</a:t>
            </a:r>
          </a:p>
        </p:txBody>
      </p:sp>
    </p:spTree>
  </p:cSld>
  <p:clrMapOvr>
    <a:masterClrMapping/>
  </p:clrMapOvr>
  <p:transition xmlns:p14="http://schemas.microsoft.com/office/powerpoint/2010/main">
    <p:wedg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5" grpId="0"/>
      <p:bldP spid="432136" grpId="0"/>
      <p:bldP spid="432137" grpId="0"/>
      <p:bldP spid="432138" grpId="0"/>
      <p:bldP spid="432139" grpId="0"/>
      <p:bldP spid="43214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solidFill>
                  <a:srgbClr val="CC0066"/>
                </a:solidFill>
                <a:latin typeface="Arial" charset="0"/>
              </a:rPr>
              <a:t>Sự thành tín của Đức Chúa Trời</a:t>
            </a:r>
            <a:endParaRPr lang="en-GB" sz="4000" b="1">
              <a:solidFill>
                <a:srgbClr val="CC0066"/>
              </a:solidFill>
              <a:latin typeface="Arial" charset="0"/>
            </a:endParaRPr>
          </a:p>
        </p:txBody>
      </p:sp>
      <p:graphicFrame>
        <p:nvGraphicFramePr>
          <p:cNvPr id="14541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114800" y="1600200"/>
          <a:ext cx="48006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5" name="Bitmap Image" r:id="rId4" imgW="5714286" imgH="3809524" progId="Paint.Picture">
                  <p:embed/>
                </p:oleObj>
              </mc:Choice>
              <mc:Fallback>
                <p:oleObj name="Bitmap Image" r:id="rId4" imgW="5714286" imgH="38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600200"/>
                        <a:ext cx="48006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381000" y="1371600"/>
            <a:ext cx="359727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/>
              <a:t> </a:t>
            </a:r>
            <a:r>
              <a:rPr lang="en-US" sz="3000"/>
              <a:t>Giê-hô-gia-kin được thả khỏi tù tại Ba-by-lôn vào năm 560 TC</a:t>
            </a:r>
          </a:p>
          <a:p>
            <a:pPr eaLnBrk="1" hangingPunct="1"/>
            <a:endParaRPr lang="en-US" sz="3000"/>
          </a:p>
          <a:p>
            <a:pPr eaLnBrk="1" hangingPunct="1">
              <a:buFontTx/>
              <a:buChar char="•"/>
            </a:pPr>
            <a:r>
              <a:rPr lang="en-US" sz="3000"/>
              <a:t>Lòng thương xót của Đức Chúa Trời đối với dân sự và sự thành tín của Ngài trong việc bảo tồn triều đại Đa-vít</a:t>
            </a:r>
            <a:endParaRPr lang="en-GB" sz="3000"/>
          </a:p>
        </p:txBody>
      </p:sp>
    </p:spTree>
  </p:cSld>
  <p:clrMapOvr>
    <a:masterClrMapping/>
  </p:clrMapOvr>
  <p:transition xmlns:p14="http://schemas.microsoft.com/office/powerpoint/2010/main">
    <p:fade thruBlk="1"/>
    <p:sndAc>
      <p:stSnd>
        <p:snd r:embed="rId3" name="hammer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5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165100" y="1143000"/>
            <a:ext cx="89757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Great is Thy faithfulness,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O God my Father,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there is no shadow of turning with Thee;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Thou changest not, 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Thy compassions, they fail not;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As Thou hast been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Thou forever wilt be!</a:t>
            </a:r>
          </a:p>
        </p:txBody>
      </p:sp>
      <p:sp>
        <p:nvSpPr>
          <p:cNvPr id="248836" name="Music"/>
          <p:cNvSpPr>
            <a:spLocks noEditPoints="1" noChangeArrowheads="1"/>
          </p:cNvSpPr>
          <p:nvPr/>
        </p:nvSpPr>
        <p:spPr bwMode="auto">
          <a:xfrm>
            <a:off x="0" y="0"/>
            <a:ext cx="1066800" cy="838200"/>
          </a:xfrm>
          <a:custGeom>
            <a:avLst/>
            <a:gdLst>
              <a:gd name="T0" fmla="*/ 363107 w 21600"/>
              <a:gd name="T1" fmla="*/ 1785 h 21600"/>
              <a:gd name="T2" fmla="*/ 364144 w 21600"/>
              <a:gd name="T3" fmla="*/ 384175 h 21600"/>
              <a:gd name="T4" fmla="*/ 1070899 w 21600"/>
              <a:gd name="T5" fmla="*/ 390423 h 21600"/>
              <a:gd name="T6" fmla="*/ 363107 w 21600"/>
              <a:gd name="T7" fmla="*/ 1785 h 21600"/>
              <a:gd name="T8" fmla="*/ 10668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circle/>
    <p:sndAc>
      <p:stSnd>
        <p:snd r:embed="rId2" name="chimes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209550" y="1127125"/>
            <a:ext cx="8818563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Great is Thy faithfulness!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Great is Thy faithfulness!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Morning by morning new mercies I see!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All I have needed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Thy hand hath provided;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Great is Thy faithfulness,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  <a:ea typeface="+mn-ea"/>
                <a:cs typeface="Arial" pitchFamily="34" charset="0"/>
              </a:rPr>
              <a:t>Lord, unto me! 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57600" y="304800"/>
            <a:ext cx="5334000" cy="2590800"/>
          </a:xfrm>
          <a:solidFill>
            <a:srgbClr val="CC0066"/>
          </a:solidFill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0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stral" pitchFamily="66" charset="0"/>
                <a:ea typeface="Dotum" pitchFamily="34" charset="-127"/>
              </a:rPr>
              <a:t>2 Kings</a:t>
            </a:r>
            <a:endParaRPr lang="en-GB" sz="305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stral" pitchFamily="66" charset="0"/>
              <a:ea typeface="Dotum" pitchFamily="34" charset="-127"/>
            </a:endParaRPr>
          </a:p>
        </p:txBody>
      </p:sp>
      <p:pic>
        <p:nvPicPr>
          <p:cNvPr id="148483" name="Picture 3" descr="j02275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6172200" y="5257800"/>
            <a:ext cx="2514600" cy="137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/>
              <a:t>Presenters:</a:t>
            </a:r>
          </a:p>
          <a:p>
            <a:pPr eaLnBrk="1" hangingPunct="1"/>
            <a:r>
              <a:rPr lang="en-US" sz="2800" b="1" i="1"/>
              <a:t>Paul Chua</a:t>
            </a:r>
          </a:p>
          <a:p>
            <a:pPr eaLnBrk="1" hangingPunct="1"/>
            <a:r>
              <a:rPr lang="en-US" sz="2800" b="1" i="1"/>
              <a:t>Vanna</a:t>
            </a:r>
            <a:endParaRPr lang="en-GB" sz="2800" b="1" i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8" grpId="0" build="p"/>
      <p:bldP spid="32154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/>
              <a:t>Cựu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Khảo</a:t>
            </a:r>
            <a:r>
              <a:rPr lang="en-US" sz="2800" b="1" dirty="0" smtClean="0"/>
              <a:t>—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biblestudydownloads.com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0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1042988" y="1100138"/>
            <a:ext cx="67119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</a:rPr>
              <a:t>Tải Về Tài Liệu </a:t>
            </a:r>
          </a:p>
          <a:p>
            <a:pPr algn="ctr" eaLnBrk="1" hangingPunct="1"/>
            <a:r>
              <a:rPr lang="en-US" sz="4000" b="1">
                <a:solidFill>
                  <a:srgbClr val="FFFFFF"/>
                </a:solidFill>
              </a:rPr>
              <a:t>Nghiên Cứu Kinh Thánh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5795963" y="1844675"/>
            <a:ext cx="32400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en-US" altLang="zh-CN" sz="2800" b="1">
                <a:solidFill>
                  <a:srgbClr val="FFFFFF"/>
                </a:solidFill>
                <a:cs typeface="Arial" charset="0"/>
              </a:rPr>
              <a:t>When a king</a:t>
            </a:r>
            <a:r>
              <a:rPr lang="fr-FR" altLang="zh-CN" sz="2800" b="1">
                <a:solidFill>
                  <a:srgbClr val="FFFFFF"/>
                </a:solidFill>
                <a:cs typeface="Arial" charset="0"/>
              </a:rPr>
              <a:t>'</a:t>
            </a:r>
            <a:r>
              <a:rPr lang="en-US" altLang="zh-CN" sz="2800" b="1">
                <a:solidFill>
                  <a:srgbClr val="FFFFFF"/>
                </a:solidFill>
                <a:cs typeface="Arial" charset="0"/>
              </a:rPr>
              <a:t>s reign began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charset="0"/>
              <a:buChar char="Ø"/>
            </a:pPr>
            <a:endParaRPr lang="en-US" altLang="zh-CN" sz="2800" b="1">
              <a:solidFill>
                <a:srgbClr val="FFFFFF"/>
              </a:solidFill>
              <a:cs typeface="Arial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en-US" altLang="zh-CN" sz="2800" b="1">
                <a:solidFill>
                  <a:srgbClr val="FFFFFF"/>
                </a:solidFill>
                <a:cs typeface="Arial" charset="0"/>
              </a:rPr>
              <a:t>When the year began</a:t>
            </a:r>
          </a:p>
        </p:txBody>
      </p:sp>
      <p:sp>
        <p:nvSpPr>
          <p:cNvPr id="219139" name="Text Box 8"/>
          <p:cNvSpPr txBox="1">
            <a:spLocks noChangeArrowheads="1"/>
          </p:cNvSpPr>
          <p:nvPr/>
        </p:nvSpPr>
        <p:spPr bwMode="auto">
          <a:xfrm>
            <a:off x="8001000" y="152400"/>
            <a:ext cx="9144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221</a:t>
            </a:r>
          </a:p>
        </p:txBody>
      </p:sp>
      <p:sp>
        <p:nvSpPr>
          <p:cNvPr id="21914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33338"/>
            <a:ext cx="6624638" cy="587375"/>
          </a:xfrm>
          <a:solidFill>
            <a:schemeClr val="tx1"/>
          </a:solidFill>
          <a:ln cap="flat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2800" b="1" i="1">
                <a:solidFill>
                  <a:srgbClr val="FFFFFF"/>
                </a:solidFill>
                <a:latin typeface="Arial" charset="0"/>
                <a:ea typeface="ＭＳ Ｐゴシック" charset="0"/>
              </a:rPr>
              <a:t>Characteristics</a:t>
            </a:r>
          </a:p>
        </p:txBody>
      </p:sp>
      <p:pic>
        <p:nvPicPr>
          <p:cNvPr id="2293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412875"/>
            <a:ext cx="52070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5492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u="sng">
                <a:solidFill>
                  <a:srgbClr val="FFFFFF"/>
                </a:solidFill>
                <a:cs typeface="Arial" charset="0"/>
              </a:rPr>
              <a:t>Calendar Differences Between Judah and Israel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  <p:bldP spid="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67000"/>
            <a:ext cx="2590800" cy="1905000"/>
          </a:xfrm>
        </p:spPr>
        <p:txBody>
          <a:bodyPr/>
          <a:lstStyle/>
          <a:p>
            <a:pPr marL="263525" indent="-263525" eaLnBrk="1" hangingPunct="1">
              <a:defRPr/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Civil</a:t>
            </a:r>
          </a:p>
          <a:p>
            <a:pPr marL="263525" indent="-263525" eaLnBrk="1" hangingPunct="1">
              <a:defRPr/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Sacred</a:t>
            </a:r>
          </a:p>
          <a:p>
            <a:pPr marL="263525" indent="-263525" eaLnBrk="1" hangingPunct="1">
              <a:defRPr/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Numbered</a:t>
            </a:r>
          </a:p>
        </p:txBody>
      </p:sp>
      <p:pic>
        <p:nvPicPr>
          <p:cNvPr id="220162" name="Picture 5" descr="Calendar front cov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AutoShape 7"/>
          <p:cNvSpPr>
            <a:spLocks/>
          </p:cNvSpPr>
          <p:nvPr/>
        </p:nvSpPr>
        <p:spPr bwMode="auto">
          <a:xfrm>
            <a:off x="1908175" y="3352800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rgbClr val="060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-52"/>
            </a:endParaRPr>
          </a:p>
        </p:txBody>
      </p:sp>
      <p:pic>
        <p:nvPicPr>
          <p:cNvPr id="13321" name="Picture 9" descr="shofar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286000"/>
            <a:ext cx="1219200" cy="812800"/>
          </a:xfr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6482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Jewish Calendars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301038" y="73025"/>
            <a:ext cx="69850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lang="en-US" sz="1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7463" y="1028700"/>
            <a:ext cx="3048000" cy="2039938"/>
            <a:chOff x="3828256" y="1028328"/>
            <a:chExt cx="3048000" cy="2040632"/>
          </a:xfrm>
        </p:grpSpPr>
        <p:sp>
          <p:nvSpPr>
            <p:cNvPr id="221196" name="Up Arrow Callout 1"/>
            <p:cNvSpPr>
              <a:spLocks noChangeArrowheads="1"/>
            </p:cNvSpPr>
            <p:nvPr/>
          </p:nvSpPr>
          <p:spPr bwMode="auto">
            <a:xfrm>
              <a:off x="3828256" y="1028328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 eaLnBrk="0" hangingPunct="0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25" name="Title 3"/>
            <p:cNvSpPr txBox="1">
              <a:spLocks/>
            </p:cNvSpPr>
            <p:nvPr/>
          </p:nvSpPr>
          <p:spPr bwMode="auto">
            <a:xfrm>
              <a:off x="3828256" y="1315764"/>
              <a:ext cx="3048000" cy="175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Sacred Calendar Begins</a:t>
              </a:r>
              <a:endParaRPr lang="en-US" sz="28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84438" y="4076700"/>
            <a:ext cx="3048000" cy="1944688"/>
            <a:chOff x="2483769" y="4077072"/>
            <a:chExt cx="3048000" cy="1944215"/>
          </a:xfrm>
        </p:grpSpPr>
        <p:sp>
          <p:nvSpPr>
            <p:cNvPr id="221194" name="Up Arrow Callout 28"/>
            <p:cNvSpPr>
              <a:spLocks noChangeArrowheads="1"/>
            </p:cNvSpPr>
            <p:nvPr/>
          </p:nvSpPr>
          <p:spPr bwMode="auto">
            <a:xfrm rot="10800000">
              <a:off x="2483769" y="4365103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r" eaLnBrk="0" hangingPunct="0">
                <a:tabLst>
                  <a:tab pos="3886200" algn="l"/>
                  <a:tab pos="4800600" algn="l"/>
                  <a:tab pos="5600700" algn="l"/>
                </a:tabLst>
              </a:pPr>
              <a:endParaRPr lang="en-US" sz="1400">
                <a:solidFill>
                  <a:srgbClr val="000000"/>
                </a:solidFill>
                <a:latin typeface="Arial Narrow" charset="0"/>
                <a:cs typeface="Times New Roman" charset="0"/>
              </a:endParaRPr>
            </a:p>
          </p:txBody>
        </p:sp>
        <p:sp>
          <p:nvSpPr>
            <p:cNvPr id="32" name="Title 3"/>
            <p:cNvSpPr txBox="1">
              <a:spLocks/>
            </p:cNvSpPr>
            <p:nvPr/>
          </p:nvSpPr>
          <p:spPr bwMode="auto">
            <a:xfrm>
              <a:off x="2483769" y="4077072"/>
              <a:ext cx="3048000" cy="175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pitchFamily="-111" charset="-128"/>
                  <a:cs typeface="ＭＳ Ｐゴシック" pitchFamily="-111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08" charset="0"/>
                </a:defRPr>
              </a:lvl9pPr>
            </a:lstStyle>
            <a:p>
              <a:pPr>
                <a:defRPr/>
              </a:pPr>
              <a:r>
                <a:rPr kumimoji="1"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Civil Calendar Begins</a:t>
              </a:r>
              <a:endParaRPr lang="en-US" sz="28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-14288" y="0"/>
            <a:ext cx="3816351" cy="424815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The Exodus Night:</a:t>
            </a:r>
          </a:p>
          <a:p>
            <a:pPr eaLnBrk="1" hangingPunct="1">
              <a:defRPr/>
            </a:pPr>
            <a:endParaRPr lang="en-US" sz="2400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While </a:t>
            </a:r>
            <a:r>
              <a:rPr lang="en-US" sz="24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Israelites were still in the land of Egypt, the L</a:t>
            </a:r>
            <a:r>
              <a:rPr lang="en-US" sz="20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lang="en-US" sz="24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gave the following instructions to Moses and Aaron:  </a:t>
            </a:r>
            <a:r>
              <a:rPr lang="en-US" sz="2400" b="1" kern="0" baseline="30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400" b="1" kern="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400" b="1" kern="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now on, this month will be the first month of the year</a:t>
            </a:r>
            <a:r>
              <a:rPr lang="en-US" sz="24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for </a:t>
            </a:r>
            <a:r>
              <a:rPr lang="en-US" sz="24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you" (Exod. 12:1-2)</a:t>
            </a:r>
            <a:endParaRPr lang="en-US" sz="2400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3575" y="2781300"/>
            <a:ext cx="3048000" cy="1409700"/>
          </a:xfrm>
        </p:spPr>
        <p:txBody>
          <a:bodyPr/>
          <a:lstStyle/>
          <a:p>
            <a:pPr>
              <a:defRPr/>
            </a:pPr>
            <a:r>
              <a:rPr kumimoji="1" lang="en-US" sz="3600" b="1" dirty="0" smtClean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Hebrew Calendars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Title 3"/>
          <p:cNvSpPr txBox="1">
            <a:spLocks/>
          </p:cNvSpPr>
          <p:nvPr/>
        </p:nvSpPr>
        <p:spPr bwMode="auto">
          <a:xfrm rot="1628858">
            <a:off x="5535613" y="474663"/>
            <a:ext cx="16367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kumimoji="1" lang="en-US" sz="2400" b="1" dirty="0" smtClean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Mar-Apr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 bwMode="auto">
          <a:xfrm rot="1487614">
            <a:off x="2163763" y="6021388"/>
            <a:ext cx="1790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>
              <a:defRPr/>
            </a:pPr>
            <a:r>
              <a:rPr kumimoji="1" lang="en-US" sz="2400" b="1" dirty="0" smtClean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Sep-Oct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301038" y="73025"/>
            <a:ext cx="698500" cy="4619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lang="en-US" sz="1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ock And Key">
  <a:themeElements>
    <a:clrScheme name="Lock And Key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Lock And Ke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Project Overview (Standard)">
  <a:themeElements>
    <a:clrScheme name="Project Overview (Standard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oject Overview (Standard)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ject Overview (Standard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(Standard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"/>
      </a:majorFont>
      <a:minorFont>
        <a:latin typeface="Helvetic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/>
          </a:outerShdw>
        </a:effec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862013" algn="l"/>
            <a:tab pos="1431925" algn="l"/>
            <a:tab pos="2001838" algn="l"/>
          </a:tabLst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/>
          </a:outerShdw>
        </a:effec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862013" algn="l"/>
            <a:tab pos="1431925" algn="l"/>
            <a:tab pos="2001838" algn="l"/>
          </a:tabLst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4813</TotalTime>
  <Words>4366</Words>
  <Application>Microsoft Macintosh PowerPoint</Application>
  <PresentationFormat>On-screen Show (4:3)</PresentationFormat>
  <Paragraphs>722</Paragraphs>
  <Slides>68</Slides>
  <Notes>12</Notes>
  <HiddenSlides>8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Default Design</vt:lpstr>
      <vt:lpstr>Shimmer</vt:lpstr>
      <vt:lpstr>Bar Code</vt:lpstr>
      <vt:lpstr>Radar</vt:lpstr>
      <vt:lpstr>2_Default Design</vt:lpstr>
      <vt:lpstr>9_Default Design</vt:lpstr>
      <vt:lpstr>10_Default Design</vt:lpstr>
      <vt:lpstr>1_Balance</vt:lpstr>
      <vt:lpstr>11_Default Design</vt:lpstr>
      <vt:lpstr>Lock And Key</vt:lpstr>
      <vt:lpstr>1_Project Overview (Standard)</vt:lpstr>
      <vt:lpstr>Bitmap Image</vt:lpstr>
      <vt:lpstr>2 Các Vua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Characteristics</vt:lpstr>
      <vt:lpstr>Jewish Calendars</vt:lpstr>
      <vt:lpstr>Hebrew Calendars</vt:lpstr>
      <vt:lpstr>Hebrew Calendars</vt:lpstr>
      <vt:lpstr>Thiele's Solution</vt:lpstr>
      <vt:lpstr>Thiele's Solution</vt:lpstr>
      <vt:lpstr>Chart of OT Kings &amp; Prophets</vt:lpstr>
      <vt:lpstr>Chart of OT Kings &amp; Prophets</vt:lpstr>
      <vt:lpstr>Lược khảo về: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vua cuối cùng của Giu-đa</vt:lpstr>
      <vt:lpstr>PowerPoint Presentation</vt:lpstr>
      <vt:lpstr>PowerPoint Presentation</vt:lpstr>
      <vt:lpstr>1 Vua 22:51 -  2 Vua 8:15 2 vua xấu của Israel &amp; chức vụ của Ê-li-sê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Vua 8:16-16:20 10 vua xấu của Israel &amp;  4 vua xấu/4 vua tốt của Giu-đa</vt:lpstr>
      <vt:lpstr>A-tha-li &amp; Giô-ách</vt:lpstr>
      <vt:lpstr>Giô-ách của Giu-đa</vt:lpstr>
      <vt:lpstr>Giô-ách &amp; lời tiên báo cuối cùng của Ê-li-sê</vt:lpstr>
      <vt:lpstr>PowerPoint Presentation</vt:lpstr>
      <vt:lpstr>PowerPoint Presentation</vt:lpstr>
      <vt:lpstr>PowerPoint Presentation</vt:lpstr>
      <vt:lpstr>Các chiến dịch của A-sy-ri chống lại Israel &amp; Giu-đa</vt:lpstr>
      <vt:lpstr>PowerPoint Presentation</vt:lpstr>
      <vt:lpstr>PowerPoint Presentation</vt:lpstr>
      <vt:lpstr>Sự đoán phạt của Đức Chúa Trời có công bình không?</vt:lpstr>
      <vt:lpstr>PowerPoint Presentation</vt:lpstr>
      <vt:lpstr>Placing the Prophets</vt:lpstr>
      <vt:lpstr>PowerPoint Presentation</vt:lpstr>
      <vt:lpstr>PowerPoint Presentation</vt:lpstr>
      <vt:lpstr>PowerPoint Presentation</vt:lpstr>
      <vt:lpstr>PowerPoint Presentation</vt:lpstr>
      <vt:lpstr>Giô-si-a</vt:lpstr>
      <vt:lpstr>Sự sụp đổ của Giê-ru-sa-lem</vt:lpstr>
      <vt:lpstr>Sự cuối cùng của Giu-đa</vt:lpstr>
      <vt:lpstr>PowerPoint Presentation</vt:lpstr>
      <vt:lpstr>PowerPoint Presentation</vt:lpstr>
      <vt:lpstr>Two 70-Year Exiles</vt:lpstr>
      <vt:lpstr>Câu đố về 2 CÁC VUA</vt:lpstr>
      <vt:lpstr>Câu đố về 2 CÁC VUA</vt:lpstr>
      <vt:lpstr>Sự thành tín của Đức Chúa Trời</vt:lpstr>
      <vt:lpstr>PowerPoint Presentation</vt:lpstr>
      <vt:lpstr>PowerPoint Presentation</vt:lpstr>
      <vt:lpstr>PowerPoint Presentation</vt:lpstr>
      <vt:lpstr>PowerPoint Presentation</vt:lpstr>
      <vt:lpstr>Cựu Ước Lược Khảo—biblestudydownloads.com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Rick Griffith</cp:lastModifiedBy>
  <cp:revision>197</cp:revision>
  <dcterms:created xsi:type="dcterms:W3CDTF">2009-04-22T19:24:48Z</dcterms:created>
  <dcterms:modified xsi:type="dcterms:W3CDTF">2015-09-10T14:39:08Z</dcterms:modified>
</cp:coreProperties>
</file>