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8" r:id="rId3"/>
    <p:sldMasterId id="2147483700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4"/>
    <p:restoredTop sz="94640"/>
  </p:normalViewPr>
  <p:slideViewPr>
    <p:cSldViewPr snapToGrid="0" snapToObjects="1">
      <p:cViewPr varScale="1">
        <p:scale>
          <a:sx n="97" d="100"/>
          <a:sy n="97" d="100"/>
        </p:scale>
        <p:origin x="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D9AD7-BBCC-9043-B162-C1A4E4E398FF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2A9A9-4373-3141-B0FE-3DC6A09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40023ED-B7C7-BC4A-9E4E-E0116E59DC09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082CAE9-CE67-3648-963B-650F741C8078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Backgrounds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B49C39F-20CC-5E4B-A6D2-6BD55F7E08A7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50B2E61-7191-2442-8C63-C13E9D56748C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CEFFCAA-6032-5444-8C56-14EC86E5DB11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BCEBB37-8BDD-A94B-8E59-D075ED5AEFC3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A59981E-6318-B047-937B-094CD22BDB3B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E41594B-A0A7-8346-9471-02D2C1B1595A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4E836B8-F9F2-474E-B78E-64BBD507CB5A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6D37CE2-7B8E-0941-ABF8-204A7AB9A8D8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C9124-B772-C742-9609-8DE185832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4ED16-2CC8-364C-92D4-1148B44F5E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2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10A09-DC50-7C4C-B497-BC33803851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2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8D21B-F961-204B-9398-A73E367EB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4D65B-F587-224F-80F9-755CCE7DAC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3DDC8-A374-2747-85EC-D94756A196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8F9E2-0E2E-B340-90B7-DD3613703A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9C76-3275-7B49-854C-2A661281A8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1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5D343-FD1B-9E40-AD25-3A0FC0E728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4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874DC-558C-284D-A4D7-FD40C09B3A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3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C9BF4-69D2-0445-9407-029ED14E53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BE6D8-5FDB-2A4F-AA9B-96F1553B1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47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29656-4AB4-DC43-B1BE-063E61262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23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6CC23-2C6B-354A-B739-D5D247F76C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06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ACB74-705D-9F4E-B75D-A8BE1AA5C5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2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05F0E-A177-304B-9311-15CFAAB8F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25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B0828-180A-2744-9505-A5A352B39D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4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07D06-AA36-6249-918B-D70F85813A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84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73B07-1E6B-0A4F-9C25-175CD205D6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40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1600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77460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0203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F4B53-606E-694F-B516-E5DCFFE783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79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8293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0139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00281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7590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85669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95587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45194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4117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0786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32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ECB90-4062-1843-AF12-1C2C6672E6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31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729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81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62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211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837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863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163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761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75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8996F-3D22-8449-ADAB-191AB12920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5D702-6094-B045-88BF-D6A4AD53B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3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A28A9-1215-0441-B421-13C1A2B9B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1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3B7B-F595-C647-BA0B-D9163F8F0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973BE-B42C-5742-99E9-E46E4FB8B6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2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8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8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006E4EE-BF37-FC43-A394-CE75731D9304}" type="slidenum">
              <a:rPr lang="en-US">
                <a:solidFill>
                  <a:srgbClr val="000000"/>
                </a:solidFill>
                <a:latin typeface="Arial" charset="0"/>
                <a:ea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8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8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D64A925-EFEF-964A-BF7B-F7F7C6FA9DA8}" type="slidenum">
              <a:rPr lang="en-US">
                <a:solidFill>
                  <a:srgbClr val="000000"/>
                </a:solidFill>
                <a:ea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6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3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919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7952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sz="6600" dirty="0" err="1">
                <a:solidFill>
                  <a:srgbClr val="CC6600"/>
                </a:solidFill>
                <a:latin typeface="Arial" charset="0"/>
              </a:rPr>
              <a:t>Êđôm</a:t>
            </a:r>
            <a:endParaRPr lang="en-US" dirty="0">
              <a:solidFill>
                <a:srgbClr val="CC6600"/>
              </a:solidFill>
              <a:latin typeface="Arial" charset="0"/>
            </a:endParaRPr>
          </a:p>
        </p:txBody>
      </p:sp>
      <p:pic>
        <p:nvPicPr>
          <p:cNvPr id="81923" name="Picture 3" descr="peop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91440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452" y="3432790"/>
            <a:ext cx="7391400" cy="28956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</a:rPr>
              <a:t>Lý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lịch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>
                <a:latin typeface="Arial" charset="0"/>
              </a:rPr>
              <a:t>Địa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dư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>
                <a:latin typeface="Arial" charset="0"/>
              </a:rPr>
              <a:t>Thần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thánh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vàVăn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chương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>
                <a:latin typeface="Arial" charset="0"/>
              </a:rPr>
              <a:t>Tầm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quan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trọng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của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Lịch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sử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</a:t>
            </a:r>
            <a:r>
              <a:rPr lang="en-US" dirty="0">
                <a:latin typeface="Arial" charset="0"/>
              </a:rPr>
              <a:t> Israel</a:t>
            </a:r>
          </a:p>
          <a:p>
            <a:pPr eaLnBrk="1" hangingPunct="1"/>
            <a:r>
              <a:rPr lang="en-US" dirty="0" err="1">
                <a:latin typeface="Arial" charset="0"/>
              </a:rPr>
              <a:t>Những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Bài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học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5658" y="6514451"/>
            <a:ext cx="9169658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Tiến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Rick Griffith •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Singapore • www.BibleStudyDownloads.org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6373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  <p:pic>
        <p:nvPicPr>
          <p:cNvPr id="91139" name="Picture 3" descr="Treasury_sm pet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51328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err="1"/>
              <a:t>Bối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Cựu</a:t>
            </a:r>
            <a:r>
              <a:rPr lang="en-US" sz="2800" b="1" dirty="0"/>
              <a:t> </a:t>
            </a:r>
            <a:r>
              <a:rPr lang="en-US" sz="2800" b="1" dirty="0" err="1"/>
              <a:t>Ước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05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3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9019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2971836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82947" name="Picture 3" descr="OJBSO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590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876800" y="62484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charset="0"/>
              </a:rPr>
              <a:t>Sáng thế ký 27:1-40</a:t>
            </a:r>
          </a:p>
        </p:txBody>
      </p:sp>
    </p:spTree>
    <p:extLst>
      <p:ext uri="{BB962C8B-B14F-4D97-AF65-F5344CB8AC3E}">
        <p14:creationId xmlns:p14="http://schemas.microsoft.com/office/powerpoint/2010/main" val="4024482047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esau_jacob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20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99288"/>
          </a:xfrm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gamma/>
                  <a:shade val="66667"/>
                  <a:invGamma/>
                  <a:alpha val="27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Edom</a:t>
            </a:r>
            <a:endParaRPr lang="en-US">
              <a:ea typeface="+mj-ea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4724400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81534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3000" b="1">
                <a:latin typeface="Arial" charset="0"/>
                <a:ea typeface="SimSun" charset="0"/>
                <a:cs typeface="SimSun" charset="0"/>
              </a:rPr>
              <a:t>Ba nguồn gốc của tên: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000">
                <a:latin typeface="Arial" charset="0"/>
                <a:ea typeface="SimSun" charset="0"/>
                <a:cs typeface="SimSun" charset="0"/>
              </a:rPr>
              <a:t>Vách đá sa thạch đỏ trong xứ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000">
                <a:latin typeface="Arial" charset="0"/>
                <a:ea typeface="SimSun" charset="0"/>
                <a:cs typeface="SimSun" charset="0"/>
              </a:rPr>
              <a:t>Esau khi sinh ra có mái tóc màu đỏ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000">
                <a:latin typeface="Arial" charset="0"/>
                <a:ea typeface="SimSun" charset="0"/>
                <a:cs typeface="SimSun" charset="0"/>
              </a:rPr>
              <a:t>Cháo đậu đỏ Esau ăn để đổi quyền trưởng nam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000" b="1">
                <a:latin typeface="Arial" charset="0"/>
                <a:ea typeface="SimSun" charset="0"/>
                <a:cs typeface="SimSun" charset="0"/>
              </a:rPr>
              <a:t>Vùng đất do con cháu Esau chiếm giữ vốn thuộc về Sê i rơ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>
                <a:latin typeface="Arial" charset="0"/>
                <a:ea typeface="SimSun" charset="0"/>
                <a:cs typeface="SimSun" charset="0"/>
              </a:rPr>
              <a:t>Liên hệ với Núi Sêirơ và Iđumê trong Kinh Thánh </a:t>
            </a:r>
          </a:p>
        </p:txBody>
      </p:sp>
    </p:spTree>
    <p:extLst>
      <p:ext uri="{BB962C8B-B14F-4D97-AF65-F5344CB8AC3E}">
        <p14:creationId xmlns:p14="http://schemas.microsoft.com/office/powerpoint/2010/main" val="26465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A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Dân Edôm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153400" cy="4678363"/>
          </a:xfrm>
        </p:spPr>
        <p:txBody>
          <a:bodyPr/>
          <a:lstStyle/>
          <a:p>
            <a:pPr eaLnBrk="1" hangingPunct="1"/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Hậu tự của Esau (Sáng 36:1-17)</a:t>
            </a:r>
          </a:p>
          <a:p>
            <a:pPr eaLnBrk="1" hangingPunct="1"/>
            <a:endParaRPr lang="en-US" altLang="zh-CN" sz="2800" b="1">
              <a:latin typeface="Arial" charset="0"/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Được đề cập trong bảng Ugarit ở Ras Shamra theo truyền thuyết của vua Keret</a:t>
            </a:r>
          </a:p>
          <a:p>
            <a:pPr eaLnBrk="1" hangingPunct="1">
              <a:buFontTx/>
              <a:buNone/>
            </a:pPr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 </a:t>
            </a:r>
          </a:p>
          <a:p>
            <a:pPr eaLnBrk="1" hangingPunct="1"/>
            <a:endParaRPr lang="en-US" altLang="zh-CN" sz="2800" b="1">
              <a:latin typeface="Arial" charset="0"/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sz="2800" b="1">
                <a:latin typeface="Arial" charset="0"/>
                <a:ea typeface="SimSun" charset="0"/>
                <a:cs typeface="SimSun" charset="0"/>
              </a:rPr>
              <a:t>Người Ai cập ghi lại rằng vào cuối thế kỷ 13 T.C. có những người du mục Ê đôm được phép vào Ai cập  để tìm lương thực trong cơn đói kém.</a:t>
            </a:r>
          </a:p>
        </p:txBody>
      </p:sp>
      <p:pic>
        <p:nvPicPr>
          <p:cNvPr id="84996" name="Picture 4" descr="Esa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990600"/>
            <a:ext cx="6248400" cy="460375"/>
          </a:xfrm>
        </p:spPr>
      </p:pic>
      <p:pic>
        <p:nvPicPr>
          <p:cNvPr id="130053" name="Picture 5" descr="ras_sham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28914" r="11320" b="36125"/>
          <a:stretch>
            <a:fillRect/>
          </a:stretch>
        </p:blipFill>
        <p:spPr>
          <a:xfrm>
            <a:off x="5943600" y="3352800"/>
            <a:ext cx="3200400" cy="762000"/>
          </a:xfrm>
        </p:spPr>
      </p:pic>
    </p:spTree>
    <p:extLst>
      <p:ext uri="{BB962C8B-B14F-4D97-AF65-F5344CB8AC3E}">
        <p14:creationId xmlns:p14="http://schemas.microsoft.com/office/powerpoint/2010/main" val="3686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Arial" charset="0"/>
                <a:ea typeface="SimSun" charset="0"/>
                <a:cs typeface="SimSun" charset="0"/>
              </a:rPr>
              <a:t>Họ sống thời nào?</a:t>
            </a:r>
            <a:endParaRPr lang="en-US">
              <a:latin typeface="Arial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143000" y="1447800"/>
            <a:ext cx="8001000" cy="5410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696200" cy="4983163"/>
          </a:xfrm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Khảo cổ học hiện đại cho thấy vùng đất được chiếm cứ trước thời Ê sau.</a:t>
            </a:r>
          </a:p>
          <a:p>
            <a:pPr eaLnBrk="1" hangingPunct="1"/>
            <a:endParaRPr lang="en-US" altLang="zh-CN" sz="2400">
              <a:solidFill>
                <a:srgbClr val="FFFF00"/>
              </a:solidFill>
              <a:latin typeface="Arial" charset="0"/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sz="240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Con cháu Esau di cư tới vùng này và trở thành nhóm người đông nhất  kết hợp với người địa phương Hôrit (Sáng 14:6) </a:t>
            </a:r>
          </a:p>
          <a:p>
            <a:pPr eaLnBrk="1" hangingPunct="1"/>
            <a:endParaRPr lang="en-US" altLang="zh-CN" sz="2400">
              <a:solidFill>
                <a:srgbClr val="FFFF00"/>
              </a:solidFill>
              <a:latin typeface="Arial" charset="0"/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sz="240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Sau năm 1850 TC có một khoảng trống trong văn hóa  Edom cho đến trước năm 1300 TC và dân du mục chiếm cứ đất này.</a:t>
            </a: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animBg="1"/>
      <p:bldP spid="1321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sc09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437063" y="0"/>
            <a:ext cx="4706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00"/>
                </a:solidFill>
              </a:rPr>
              <a:t>Anh chàng anh của Gia cốp sao lông nhiều quá vậy hén? 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34149" name="Picture 5" descr="jacbes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7"/>
          <a:stretch>
            <a:fillRect/>
          </a:stretch>
        </p:blipFill>
        <p:spPr bwMode="auto">
          <a:xfrm>
            <a:off x="6207125" y="3509963"/>
            <a:ext cx="25034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72075" y="762000"/>
            <a:ext cx="3819525" cy="6197600"/>
            <a:chOff x="3483" y="416"/>
            <a:chExt cx="2497" cy="3904"/>
          </a:xfrm>
        </p:grpSpPr>
        <p:sp>
          <p:nvSpPr>
            <p:cNvPr id="87051" name="Rectangle 7"/>
            <p:cNvSpPr>
              <a:spLocks noChangeArrowheads="1"/>
            </p:cNvSpPr>
            <p:nvPr/>
          </p:nvSpPr>
          <p:spPr bwMode="auto">
            <a:xfrm>
              <a:off x="3483" y="416"/>
              <a:ext cx="2497" cy="3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87052" name="Picture 8" descr="JacobandEsa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431"/>
              <a:ext cx="1932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4153" name="Picture 9" descr="gen33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578225"/>
            <a:ext cx="298926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10" descr="feb219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014788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5" name="Picture 11" descr="jacobandess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6744" r="5064" b="19894"/>
          <a:stretch>
            <a:fillRect/>
          </a:stretch>
        </p:blipFill>
        <p:spPr bwMode="auto">
          <a:xfrm>
            <a:off x="76200" y="76200"/>
            <a:ext cx="4270375" cy="4467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156" name="Picture 12" descr="esausellsbirthrig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132263"/>
            <a:ext cx="4525962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8447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Địa dư</a:t>
            </a:r>
          </a:p>
        </p:txBody>
      </p:sp>
      <p:pic>
        <p:nvPicPr>
          <p:cNvPr id="88067" name="Picture 3" descr="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9213" y="1295400"/>
            <a:ext cx="3783013" cy="5562600"/>
          </a:xfrm>
        </p:spPr>
      </p:pic>
      <p:pic>
        <p:nvPicPr>
          <p:cNvPr id="88068" name="Picture 4" descr="palesti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371600"/>
            <a:ext cx="5562600" cy="5486400"/>
          </a:xfrm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7526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000000"/>
                </a:solidFill>
              </a:rPr>
              <a:t>Chú ý địa hình</a:t>
            </a:r>
          </a:p>
        </p:txBody>
      </p:sp>
    </p:spTree>
    <p:extLst>
      <p:ext uri="{BB962C8B-B14F-4D97-AF65-F5344CB8AC3E}">
        <p14:creationId xmlns:p14="http://schemas.microsoft.com/office/powerpoint/2010/main" val="623771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  <p:pic>
        <p:nvPicPr>
          <p:cNvPr id="89091" name="Picture 3" descr="the mountains of seir-petra are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7525982"/>
      </p:ext>
    </p:extLst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  <p:pic>
        <p:nvPicPr>
          <p:cNvPr id="90115" name="Picture 3" descr="th remains of the city of pet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7525"/>
          </a:xfrm>
        </p:spPr>
      </p:pic>
    </p:spTree>
    <p:extLst>
      <p:ext uri="{BB962C8B-B14F-4D97-AF65-F5344CB8AC3E}">
        <p14:creationId xmlns:p14="http://schemas.microsoft.com/office/powerpoint/2010/main" val="2939566096"/>
      </p:ext>
    </p:extLst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8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</Words>
  <Application>Microsoft Macintosh PowerPoint</Application>
  <PresentationFormat>On-screen Show (4:3)</PresentationFormat>
  <Paragraphs>46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MS PGothic</vt:lpstr>
      <vt:lpstr>SimSun</vt:lpstr>
      <vt:lpstr>Arial</vt:lpstr>
      <vt:lpstr>Calibri</vt:lpstr>
      <vt:lpstr>Geneva</vt:lpstr>
      <vt:lpstr>Times New Roman</vt:lpstr>
      <vt:lpstr>Wingdings</vt:lpstr>
      <vt:lpstr>Default Design</vt:lpstr>
      <vt:lpstr>1_Default Design</vt:lpstr>
      <vt:lpstr>8_Default Design</vt:lpstr>
      <vt:lpstr>Orbit</vt:lpstr>
      <vt:lpstr>Êđôm</vt:lpstr>
      <vt:lpstr>PowerPoint Presentation</vt:lpstr>
      <vt:lpstr>Edom</vt:lpstr>
      <vt:lpstr>Dân Edôm</vt:lpstr>
      <vt:lpstr>Họ sống thời nào?</vt:lpstr>
      <vt:lpstr>PowerPoint Presentation</vt:lpstr>
      <vt:lpstr>Địa dư</vt:lpstr>
      <vt:lpstr>PowerPoint Presentation</vt:lpstr>
      <vt:lpstr>PowerPoint Presentation</vt:lpstr>
      <vt:lpstr>PowerPoint Presentation</vt:lpstr>
      <vt:lpstr>Bối cảnh thời Cựu Ước—BibleStudyDownloads.org</vt:lpstr>
      <vt:lpstr>Black</vt:lpstr>
    </vt:vector>
  </TitlesOfParts>
  <Company>Singapore Bible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Êđôm</dc:title>
  <dc:creator>Rick Griffith</dc:creator>
  <cp:lastModifiedBy>Rick Griffith</cp:lastModifiedBy>
  <cp:revision>3</cp:revision>
  <dcterms:created xsi:type="dcterms:W3CDTF">2013-12-11T08:40:18Z</dcterms:created>
  <dcterms:modified xsi:type="dcterms:W3CDTF">2018-09-24T06:05:20Z</dcterms:modified>
</cp:coreProperties>
</file>