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sldIdLst>
    <p:sldId id="256" r:id="rId3"/>
    <p:sldId id="258" r:id="rId4"/>
    <p:sldId id="257" r:id="rId5"/>
    <p:sldId id="259" r:id="rId6"/>
    <p:sldId id="278" r:id="rId7"/>
    <p:sldId id="275" r:id="rId8"/>
    <p:sldId id="276" r:id="rId9"/>
    <p:sldId id="302" r:id="rId10"/>
    <p:sldId id="280" r:id="rId11"/>
    <p:sldId id="295" r:id="rId12"/>
    <p:sldId id="281" r:id="rId13"/>
    <p:sldId id="282" r:id="rId14"/>
    <p:sldId id="283" r:id="rId15"/>
    <p:sldId id="262" r:id="rId16"/>
    <p:sldId id="286" r:id="rId17"/>
    <p:sldId id="284" r:id="rId18"/>
    <p:sldId id="277" r:id="rId19"/>
    <p:sldId id="265" r:id="rId20"/>
    <p:sldId id="266" r:id="rId21"/>
    <p:sldId id="267" r:id="rId22"/>
    <p:sldId id="268" r:id="rId23"/>
    <p:sldId id="263" r:id="rId24"/>
    <p:sldId id="314" r:id="rId25"/>
    <p:sldId id="312" r:id="rId26"/>
    <p:sldId id="316" r:id="rId27"/>
    <p:sldId id="313" r:id="rId28"/>
    <p:sldId id="273" r:id="rId29"/>
    <p:sldId id="320" r:id="rId30"/>
    <p:sldId id="264" r:id="rId31"/>
    <p:sldId id="270" r:id="rId32"/>
    <p:sldId id="271" r:id="rId33"/>
    <p:sldId id="272" r:id="rId34"/>
    <p:sldId id="279" r:id="rId35"/>
    <p:sldId id="288" r:id="rId36"/>
    <p:sldId id="289" r:id="rId37"/>
    <p:sldId id="293" r:id="rId38"/>
    <p:sldId id="269" r:id="rId39"/>
    <p:sldId id="290" r:id="rId40"/>
    <p:sldId id="297" r:id="rId41"/>
    <p:sldId id="287" r:id="rId42"/>
    <p:sldId id="321" r:id="rId43"/>
    <p:sldId id="296" r:id="rId44"/>
    <p:sldId id="301" r:id="rId45"/>
    <p:sldId id="291" r:id="rId46"/>
    <p:sldId id="317" r:id="rId47"/>
    <p:sldId id="311" r:id="rId48"/>
    <p:sldId id="298" r:id="rId49"/>
    <p:sldId id="303" r:id="rId50"/>
    <p:sldId id="304" r:id="rId51"/>
    <p:sldId id="318" r:id="rId52"/>
    <p:sldId id="324" r:id="rId53"/>
    <p:sldId id="306" r:id="rId54"/>
    <p:sldId id="325" r:id="rId55"/>
    <p:sldId id="308" r:id="rId56"/>
    <p:sldId id="326" r:id="rId57"/>
    <p:sldId id="310" r:id="rId58"/>
    <p:sldId id="327" r:id="rId59"/>
    <p:sldId id="315" r:id="rId60"/>
    <p:sldId id="379" r:id="rId61"/>
    <p:sldId id="381" r:id="rId6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19ED19-23A3-4510-8B1A-0B2123227CD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ACF12E-F7C6-4492-AEEA-0FAD9AD2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9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1E32F-5693-396D-B857-7777FAC6F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C208A3A2-C545-2366-016F-958AA8D7C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75FA2587-419A-6E2F-FC95-CDBEDB5F693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A94EE65-9FA1-FA82-9AD2-F7121CA3C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Marriage (ma)</a:t>
            </a:r>
          </a:p>
        </p:txBody>
      </p:sp>
    </p:spTree>
    <p:extLst>
      <p:ext uri="{BB962C8B-B14F-4D97-AF65-F5344CB8AC3E}">
        <p14:creationId xmlns:p14="http://schemas.microsoft.com/office/powerpoint/2010/main" val="170694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0C7C-A993-4A1A-8FFF-470925479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E0E82-45C6-4308-83AC-18972AB0C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061F7-7138-4F45-A317-D827DEE1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D907F-325A-4DC3-AEDA-3581ADCD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7169D-298B-4FED-9C16-19F0768B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1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74ED-D29E-437F-ABC9-A544A38D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D94F4-782B-4785-902B-D8882E9B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C8614-D7F2-4543-B74E-7D173842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A8140-03C6-46D2-88CE-C2CC2387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196C5-465E-4E29-BCB7-013F6EFF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5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E1551-85B3-448C-8BD2-2213A1299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F9572-7C54-478A-B5CF-CE299391D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AF2B5-A3E1-4B74-BCF3-E02DCA3F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5FD4F-822A-4948-979E-5B751FB9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6987A-BF98-4A9A-92EB-3EEA4A18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1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01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73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534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676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86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399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517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858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F492-3DBD-40C7-95ED-015C3911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9495-91E5-4B14-9A3B-CCCA81701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7403B-D56A-4FC7-9DB2-F1122DAA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71BFD-8C53-4C53-887C-EBC0369D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ADC42-84C5-4C03-B8F9-06E61D96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8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530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802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378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8FD8-8D53-4FF2-82B1-5ED5EE05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6875A-8EBB-4987-B627-05DC6BC84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E119-4F20-4852-BDAF-8BE1FE61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39E7-8B51-4BC7-BAF9-401C4EAF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418B1-B51F-4ED9-92F4-D2B8B92F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2BCA-37CE-4F51-8C10-FAE0FCF3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2A89-453F-4D07-8642-78FBA370D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35CED-7205-4E6E-A6F6-9D19420FD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27734-5D3F-41C9-A89B-062A49F2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AA5E8-6D9E-4321-81D3-0B24746E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9A4E-D77C-4694-9D84-891DBCAA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6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E0E2-0C5A-4BCC-89FA-A8960387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43677-F0AC-4D3F-A319-F40ACB7C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54A70-A885-4C8F-B951-58D477040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8188F-305B-4F25-AE2C-1A9123027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AFB17-F4D6-4EF7-B00A-1B8251E0F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5ABAB-8895-4DAC-90F1-EE429730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CD417-4A0B-41B9-9C66-A465818D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84F1A-D1BE-409B-A18C-53C241CB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0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7A24-835D-4BAF-88DB-B9CFC2D0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59E64-2153-4715-88D2-47ED6E09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2C932-F08B-4C28-8BD2-32525623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9BB2A-4E09-4C7B-9B78-61B9A317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1588D-56FE-4D5E-B896-937353C5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7333F-4835-4D6F-A5D9-FB5D1682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8A650-B00E-459D-A609-7BF74E2B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F954-CF79-4853-9402-57B6FCC2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56F9E-B872-43D8-860F-5A2E80B92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D995A-BDED-41D3-9F9D-1236954D9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8DE48-2A62-47F7-9EA1-C374AC14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9FD4B-691F-4711-9FCC-7FEC4D8B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8EB5F-C639-48ED-8F42-E8103EB9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D6D9-2626-4D82-8E7E-E8CB9D34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86D39-0E70-4B3A-860C-011C4B92C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D471A-39B7-47C2-A865-9DD9A750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27A5E-8E85-46AA-B345-AE6B65D7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B9289-431E-4679-9E61-333C45CD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D20FA-5AD2-4B63-A630-803713D4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E13E6-AF35-49E1-91E7-C3B815A8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E1B6A-50C2-4C9C-B331-18A4DF53B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DD4E-303E-412D-8C75-3AE64B39B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97CDB-A5F4-4E50-A37C-FDF82146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C81A6-5386-431C-AF36-563DC91DA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27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aomoi.com/tinh-yeu-hon-nhan.ep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atisfyingretirement.blogspot.com/2012/05/volunteering-during-retirement-what-do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lobetrottingbride.blogspot.com/2009/02/globetrotting-brides-top-10-valentines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picturesforeveryone.com/2011/01/silhouettes-of-couple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edding_rings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douthere.wordpress.com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lognet.com/power-of-communication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haoticsoulzzz.wordpress.com/2012/01/04/ten-reasons-to-share-room-with-best-friend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isvillefamilyfun.net/2013/08/ear-infections-big-problem-for-your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dearoom.net/6-tips-getting-kids-listen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umabydesign001.com/tag/war-on-the-free-market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2012books.lardbucket.org/books/beginning-project-management-v1.0/s07-01-working-with-individuals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evinspear.com/tag/technology-cartoons/page/2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arrants_kneel.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laudioxplabibliadice.blogspot.com/p/escuela-dominical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oyalcorrespondent.com/2013/09/03/hrh-princess-madeleine-of-sweden-is-pregnant-video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oyalcorrespondent.com/2013/09/03/hrh-princess-madeleine-of-sweden-is-pregnant-video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veernaseer.com/using-leadership-decision-making-to-empower-employees-david-marquet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laudioxplabibliadice.blogspot.com/p/escuela-dominical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laudioxplabibliadice.blogspot.com/p/escuela-dominical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picture=wedding-rings&amp;image=474&amp;large=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nhonoroflove.wordpress.com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9185&amp;picture=heart-of-love&amp;large=1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undi/4999118867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d/3.0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undi/4999118867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d/3.0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4051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4051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37875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foto.com/preview/05-02-14/Bible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foto.com/preview/05-02-14/Bible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foto.com/preview/05-02-14/Bible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hello-son.blogspot.com/2011/06/call-240-goose-bump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rthodoxjewishwedding.blogspot.com/2012_06_01_archiv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llo-son.blogspot.com/2011/06/call-240-goose-bump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ddingpicturesweddingphotos.blogspot.com/2013/02/wedding-couple-picture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MP900227488[1]">
            <a:extLst>
              <a:ext uri="{FF2B5EF4-FFF2-40B4-BE49-F238E27FC236}">
                <a16:creationId xmlns:a16="http://schemas.microsoft.com/office/drawing/2014/main" id="{69784773-4830-4827-B3A4-0A0325C83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4" r="1" b="36561"/>
          <a:stretch/>
        </p:blipFill>
        <p:spPr bwMode="auto">
          <a:xfrm>
            <a:off x="0" y="-4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DDDD8-BB40-4823-A75A-082CF18EB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416" y="0"/>
            <a:ext cx="9144000" cy="22627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YÊU VÀ HÔN NHÂN</a:t>
            </a:r>
            <a:r>
              <a:rPr kumimoji="0" lang="vi-VN" altLang="en-US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038744-B126-4B88-B9DF-71E7D9A22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35F7B-2D70-3BE6-5738-EBE0D8CE9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36973"/>
            <a:ext cx="12192000" cy="142102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55CA12-5D7B-9127-FB09-21F2C6F71D5E}"/>
              </a:ext>
            </a:extLst>
          </p:cNvPr>
          <p:cNvSpPr txBox="1">
            <a:spLocks/>
          </p:cNvSpPr>
          <p:nvPr/>
        </p:nvSpPr>
        <p:spPr>
          <a:xfrm>
            <a:off x="1514977" y="-864737"/>
            <a:ext cx="9755773" cy="8544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Tình yêu </a:t>
            </a:r>
            <a:r>
              <a:rPr lang="en-US" b="0"/>
              <a:t>và</a:t>
            </a:r>
            <a:r>
              <a:rPr lang="en-US" b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Hôn nhân</a:t>
            </a:r>
          </a:p>
        </p:txBody>
      </p:sp>
    </p:spTree>
    <p:extLst>
      <p:ext uri="{BB962C8B-B14F-4D97-AF65-F5344CB8AC3E}">
        <p14:creationId xmlns:p14="http://schemas.microsoft.com/office/powerpoint/2010/main" val="1186380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9BB4-B6B3-4664-9255-1C79B5AE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624" y="349626"/>
            <a:ext cx="9344186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</a:t>
            </a:r>
            <a:r>
              <a:rPr lang="en-US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́  2:24 </a:t>
            </a:r>
            <a:br>
              <a:rPr lang="en-US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LÌA CHA MẸ NGHĨA LÀ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20CA1-22A6-409D-8518-7922D07C4933}"/>
              </a:ext>
            </a:extLst>
          </p:cNvPr>
          <p:cNvSpPr txBox="1"/>
          <p:nvPr/>
        </p:nvSpPr>
        <p:spPr>
          <a:xfrm>
            <a:off x="838200" y="2032497"/>
            <a:ext cx="10657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Chồng hoặc vợ trở thành tâm điểm chính của tình yêu thương và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thay vì cha mẹ.</a:t>
            </a:r>
            <a:endParaRPr lang="vi-VN" sz="3600" dirty="0"/>
          </a:p>
          <a:p>
            <a:pPr marL="285750" lvl="0" indent="-196850">
              <a:buClr>
                <a:schemeClr val="dk1"/>
              </a:buClr>
              <a:buSzPts val="1400"/>
            </a:pPr>
            <a:endParaRPr lang="vi-VN" sz="3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Chồng và vợ vẫn tôn trọng cha mẹ họ khi chồng và vợ bắt đầu mối quan hệ mới với nhau.</a:t>
            </a:r>
            <a:endParaRPr lang="vi-VN" sz="3600" dirty="0"/>
          </a:p>
          <a:p>
            <a:pPr marL="285750" lvl="0" indent="-196850">
              <a:buClr>
                <a:schemeClr val="dk1"/>
              </a:buClr>
              <a:buSzPts val="1400"/>
            </a:pPr>
            <a:endParaRPr lang="vi-VN" sz="3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Mối quan hệ hôn nhân mới nên được cha mẹ khuyến khích.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9767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50B3-0090-483B-9595-2BB50B69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00" y="140034"/>
            <a:ext cx="6348660" cy="16267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NHỮNG MỤC TIÊU  QUAN HỆ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DD26C-A5B4-4CB0-9A33-894675A5D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620" y="2030277"/>
            <a:ext cx="6390521" cy="2369069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Lôi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kéo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người phối ngẫu của chúng ta.</a:t>
            </a:r>
            <a:endParaRPr lang="vi-VN" sz="3600" dirty="0"/>
          </a:p>
          <a:p>
            <a:pPr lvl="0"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sóc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người phối ngẫu của chúng ta.</a:t>
            </a:r>
            <a:endParaRPr lang="vi-VN" sz="3600" dirty="0"/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a hand&#10;&#10;Description automatically generated">
            <a:extLst>
              <a:ext uri="{FF2B5EF4-FFF2-40B4-BE49-F238E27FC236}">
                <a16:creationId xmlns:a16="http://schemas.microsoft.com/office/drawing/2014/main" id="{DBBB4547-0ADC-4782-8BD9-553D7B390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035" r="-2" b="8599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A5AF2-9303-423D-9D6E-4CFE6613FCA3}"/>
              </a:ext>
            </a:extLst>
          </p:cNvPr>
          <p:cNvSpPr txBox="1"/>
          <p:nvPr/>
        </p:nvSpPr>
        <p:spPr>
          <a:xfrm>
            <a:off x="594668" y="4527677"/>
            <a:ext cx="76504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lt1"/>
              </a:buClr>
              <a:buSzPts val="2800"/>
              <a:buFont typeface="Times New Roman"/>
              <a:buAutoNum type="arabicPeriod"/>
            </a:pPr>
            <a:r>
              <a:rPr lang="vi-VN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 ta chọn </a:t>
            </a:r>
            <a:r>
              <a:rPr lang="en-US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sóc</a:t>
            </a:r>
            <a:r>
              <a:rPr lang="vi-VN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2800" dirty="0"/>
          </a:p>
          <a:p>
            <a:pPr marL="342900" lvl="0" indent="-342900">
              <a:buClr>
                <a:schemeClr val="lt1"/>
              </a:buClr>
              <a:buSzPts val="2800"/>
              <a:buFont typeface="Times New Roman"/>
              <a:buAutoNum type="arabicPeriod"/>
            </a:pPr>
            <a:r>
              <a:rPr lang="vi-VN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 ta nhận thức được nhu cầu của người phối ngẫu của chúng ta.</a:t>
            </a:r>
            <a:endParaRPr lang="vi-VN" sz="2800" dirty="0"/>
          </a:p>
          <a:p>
            <a:pPr marL="342900" lvl="0" indent="-342900">
              <a:buClr>
                <a:schemeClr val="lt1"/>
              </a:buClr>
              <a:buSzPts val="2800"/>
              <a:buFont typeface="Times New Roman"/>
              <a:buAutoNum type="arabicPeriod"/>
            </a:pPr>
            <a:r>
              <a:rPr lang="vi-VN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 ta tin rằng chúng ta là công cụ của Chúa để </a:t>
            </a:r>
            <a:r>
              <a:rPr lang="en-US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sóc</a:t>
            </a:r>
            <a:r>
              <a:rPr lang="vi-VN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2800" dirty="0"/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4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8803-4477-4DA3-952F-22D16179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63" y="232476"/>
            <a:ext cx="4541003" cy="134835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BÀI 3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C9AF8-6203-4B21-B55A-B769D97A7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3694" y="3733246"/>
            <a:ext cx="6896746" cy="234799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MỤC TIÊU –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Mục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tiêu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nằm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tầm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kiểm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soát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600" dirty="0"/>
          </a:p>
          <a:p>
            <a:pPr lvl="0">
              <a:buClr>
                <a:schemeClr val="dk1"/>
              </a:buClr>
              <a:buSzPts val="1200"/>
            </a:pPr>
            <a:endParaRPr lang="en-US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ts val="3200"/>
            </a:pP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KHAO KHÁT – Khao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khát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nằm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tầm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kiểm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soát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600" dirty="0"/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8D7BB-4163-4663-AF1E-3A75F723524B}"/>
              </a:ext>
            </a:extLst>
          </p:cNvPr>
          <p:cNvSpPr txBox="1"/>
          <p:nvPr/>
        </p:nvSpPr>
        <p:spPr>
          <a:xfrm>
            <a:off x="1199263" y="1828799"/>
            <a:ext cx="4648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</a:t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THÀNH MỘT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8ED607B6-B9D2-423A-A425-6E1302F4A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3964" y="0"/>
            <a:ext cx="4648036" cy="68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ABA18-AF3E-4391-9730-38001D9C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TRỞ THÀNH MỘT</a:t>
            </a:r>
            <a:endParaRPr lang="en-US" sz="5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027DB-B1DD-4C18-B323-6B88A9160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175" y="2191807"/>
            <a:ext cx="6564086" cy="3985155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Hiệp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Nhất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Tâm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Linh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– Mối quan hệ của chúng ta với Đấng Christ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Hiệp</a:t>
            </a:r>
            <a:r>
              <a:rPr lang="en-US" sz="32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Nhất</a:t>
            </a:r>
            <a:r>
              <a:rPr lang="en-US" sz="32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Tâm</a:t>
            </a:r>
            <a:r>
              <a:rPr lang="en-US" sz="32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H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ồn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– Mối quan hệ của chúng ta với người phối ngẫu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Hiệp</a:t>
            </a:r>
            <a:r>
              <a:rPr lang="en-US" sz="32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Nhất</a:t>
            </a:r>
            <a:r>
              <a:rPr lang="en-US" sz="32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Thân 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hể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– sự vui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hưởng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khoái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lạc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chăn gối.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C85132-8B65-443B-BBDA-57F5DDD16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01507" y="2284058"/>
            <a:ext cx="4185247" cy="3985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851D6C-08B1-4E0D-86E4-1811704654FA}"/>
              </a:ext>
            </a:extLst>
          </p:cNvPr>
          <p:cNvSpPr txBox="1"/>
          <p:nvPr/>
        </p:nvSpPr>
        <p:spPr>
          <a:xfrm>
            <a:off x="918333" y="5702238"/>
            <a:ext cx="100406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THEO Ê-PHÊ-SÔ  5:25</a:t>
            </a:r>
            <a:endParaRPr lang="vi-VN" sz="2800" b="1" dirty="0">
              <a:latin typeface="+mj-lt"/>
            </a:endParaRPr>
          </a:p>
          <a:p>
            <a:pPr lvl="0" algn="ctr"/>
            <a:r>
              <a:rPr lang="vi-VN" sz="28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TRỞ THÀNH MỘT </a:t>
            </a:r>
            <a:r>
              <a:rPr lang="en-US" sz="28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THỊT </a:t>
            </a:r>
            <a:r>
              <a:rPr lang="vi-VN" sz="28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LÀ ĐIỀU </a:t>
            </a:r>
            <a:r>
              <a:rPr lang="en-US" sz="28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MẦU NHIỆM</a:t>
            </a:r>
            <a:r>
              <a:rPr lang="vi-VN" sz="28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  <a:endParaRPr lang="vi-VN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776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2CA7-05BF-4922-A7DC-688591D6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321129"/>
            <a:ext cx="5366747" cy="27867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b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  <a:t>HÔN NHÂN</a:t>
            </a:r>
            <a:b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  <a:t>THÀNH CÔNG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1D27-0932-46D6-BCCC-FE6316601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132" y="3428999"/>
            <a:ext cx="6024154" cy="2786743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Mong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cuộc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hôn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lành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mạnh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600" dirty="0"/>
          </a:p>
          <a:p>
            <a:pPr lvl="0"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hôn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600" dirty="0"/>
          </a:p>
          <a:p>
            <a:pPr lvl="0"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Truyền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cách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cực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6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sitting, tableware, next, floor&#10;&#10;Description automatically generated">
            <a:extLst>
              <a:ext uri="{FF2B5EF4-FFF2-40B4-BE49-F238E27FC236}">
                <a16:creationId xmlns:a16="http://schemas.microsoft.com/office/drawing/2014/main" id="{1511E057-F26D-4350-92A6-AD08A3353F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665" r="15454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1838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2564-32D1-4659-A8B6-9EC155D4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4108" y="848947"/>
            <a:ext cx="6653948" cy="169959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6000" b="1" dirty="0">
                <a:latin typeface="Arial Black" panose="020B0A04020102020204" pitchFamily="34" charset="0"/>
              </a:rPr>
              <a:t>BÀI 4-5</a:t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THÔNG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20EE0-3F0A-40AE-8460-894F0BD8A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108" y="3859078"/>
            <a:ext cx="5450204" cy="12695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vi-V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Truyền thông </a:t>
            </a:r>
            <a:b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khiến người khác </a:t>
            </a:r>
            <a:b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hiểu ý của bạn.</a:t>
            </a:r>
            <a:endParaRPr lang="vi-VN" sz="40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B6E1686-7E72-43D2-8B52-A6F0F1829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661" r="10502" b="-2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863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tx1"/>
            </a:gs>
            <a:gs pos="85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5864-9A07-4E1F-B0EA-2A972A1F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684" y="343252"/>
            <a:ext cx="6988629" cy="108857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THÔNG</a:t>
            </a:r>
          </a:p>
        </p:txBody>
      </p:sp>
      <p:pic>
        <p:nvPicPr>
          <p:cNvPr id="7" name="Content Placeholder 6" descr="A picture containing yellow&#10;&#10;Description automatically generated">
            <a:extLst>
              <a:ext uri="{FF2B5EF4-FFF2-40B4-BE49-F238E27FC236}">
                <a16:creationId xmlns:a16="http://schemas.microsoft.com/office/drawing/2014/main" id="{D05239C1-C3D4-46F7-B5ED-8DBE0405B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9" y="2282052"/>
            <a:ext cx="5821323" cy="32696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2AF32-4B6B-4219-A076-6FE8C0297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384" y="2438400"/>
            <a:ext cx="4773159" cy="4419600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vi-V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Chân thực</a:t>
            </a:r>
          </a:p>
          <a:p>
            <a:pPr marL="457200" lvl="0" indent="-457200"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vi-V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Đồng cảm</a:t>
            </a:r>
          </a:p>
          <a:p>
            <a:pPr marL="457200" lvl="0" indent="-457200"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vi-V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êu thương</a:t>
            </a:r>
          </a:p>
          <a:p>
            <a:pPr marL="457200" lvl="0" indent="-457200"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en-US" sz="4000" b="1" dirty="0" err="1">
                <a:latin typeface="Times New Roman"/>
                <a:cs typeface="Times New Roman"/>
                <a:sym typeface="Times New Roman"/>
              </a:rPr>
              <a:t>Ân</a:t>
            </a:r>
            <a:r>
              <a:rPr lang="en-US" sz="4000" b="1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  <a:sym typeface="Times New Roman"/>
              </a:rPr>
              <a:t>Cần</a:t>
            </a:r>
            <a:endParaRPr lang="vi-VN" sz="4000" dirty="0"/>
          </a:p>
          <a:p>
            <a:pPr marL="457200" lvl="0" indent="-457200"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vi-V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Tôn trọng</a:t>
            </a:r>
          </a:p>
          <a:p>
            <a:pPr marL="457200" lvl="0" indent="-457200"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vi-V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ỗ trợ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4DC50-947C-476E-A88F-C7D73CA2DF79}"/>
              </a:ext>
            </a:extLst>
          </p:cNvPr>
          <p:cNvSpPr txBox="1"/>
          <p:nvPr/>
        </p:nvSpPr>
        <p:spPr>
          <a:xfrm>
            <a:off x="2898182" y="1520308"/>
            <a:ext cx="639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THÔNG TỐT</a:t>
            </a:r>
          </a:p>
        </p:txBody>
      </p:sp>
    </p:spTree>
    <p:extLst>
      <p:ext uri="{BB962C8B-B14F-4D97-AF65-F5344CB8AC3E}">
        <p14:creationId xmlns:p14="http://schemas.microsoft.com/office/powerpoint/2010/main" val="39465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C14F6-5E88-48D0-A44D-00F648FD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6" y="365125"/>
            <a:ext cx="11670224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TẠI SAO TRUYỀN THÔNG LẠI KHÓ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A7D793D1-33A4-418A-8059-138D07AC9DFA}"/>
              </a:ext>
            </a:extLst>
          </p:cNvPr>
          <p:cNvSpPr/>
          <p:nvPr/>
        </p:nvSpPr>
        <p:spPr>
          <a:xfrm rot="10800000">
            <a:off x="1782305" y="1775471"/>
            <a:ext cx="2200759" cy="22007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6C777-51F7-49BF-B386-0D6F0790A1DA}"/>
              </a:ext>
            </a:extLst>
          </p:cNvPr>
          <p:cNvSpPr txBox="1"/>
          <p:nvPr/>
        </p:nvSpPr>
        <p:spPr>
          <a:xfrm>
            <a:off x="3995920" y="1690688"/>
            <a:ext cx="8077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NGƯỜI NÓI CHUYỆN</a:t>
            </a:r>
          </a:p>
          <a:p>
            <a:pPr lvl="0"/>
            <a:endParaRPr lang="vi-VN" sz="12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CÓ THỂ TỚI BỐN THÔNG ĐIỆP</a:t>
            </a:r>
            <a:endParaRPr lang="vi-VN" sz="3600" dirty="0"/>
          </a:p>
          <a:p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21114-CB67-49CA-B9B1-5D75E0C3D71D}"/>
              </a:ext>
            </a:extLst>
          </p:cNvPr>
          <p:cNvSpPr txBox="1"/>
          <p:nvPr/>
        </p:nvSpPr>
        <p:spPr>
          <a:xfrm>
            <a:off x="402956" y="4136260"/>
            <a:ext cx="9720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định nói.</a:t>
            </a:r>
            <a:endParaRPr lang="vi-VN" sz="3600" dirty="0"/>
          </a:p>
          <a:p>
            <a:pPr lvl="0"/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thực sự nói.</a:t>
            </a:r>
            <a:endParaRPr lang="vi-VN" sz="3600" dirty="0"/>
          </a:p>
          <a:p>
            <a:pPr lvl="0"/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Người phối ngẫu của bạn nghe thấy.</a:t>
            </a:r>
            <a:endParaRPr lang="vi-VN" sz="3600" dirty="0"/>
          </a:p>
          <a:p>
            <a:pPr lvl="0"/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Người phối ngẫu của bạn nghĩ họ đã nghe</a:t>
            </a:r>
            <a:r>
              <a:rPr lang="vi-VN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3200" dirty="0"/>
          </a:p>
        </p:txBody>
      </p:sp>
      <p:pic>
        <p:nvPicPr>
          <p:cNvPr id="7" name="Picture 6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E9B266A7-71DB-453E-8F73-1981F0B1C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6577" y="3016251"/>
            <a:ext cx="3745424" cy="27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6E85-EB05-4F99-909B-02BA0615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2" y="1332855"/>
            <a:ext cx="6085753" cy="17280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>
                <a:latin typeface="Times New Roman"/>
                <a:ea typeface="Times New Roman"/>
                <a:cs typeface="Times New Roman"/>
                <a:sym typeface="Times New Roman"/>
              </a:rPr>
              <a:t>LẮNG NGHE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D2E1E-99E3-42DB-BB4B-704DE4D0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542" y="3071803"/>
            <a:ext cx="6648854" cy="3429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>
              <a:buClr>
                <a:schemeClr val="lt1"/>
              </a:buClr>
              <a:buSzPts val="3200"/>
              <a:buFont typeface="Wingdings" panose="05000000000000000000" pitchFamily="2" charset="2"/>
              <a:buChar char="ü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Chấp nhận những gì đang được nói.</a:t>
            </a:r>
            <a:endParaRPr lang="vi-VN" sz="3600" dirty="0"/>
          </a:p>
          <a:p>
            <a:pPr marL="457200" lvl="0" indent="-457200">
              <a:buClr>
                <a:schemeClr val="lt1"/>
              </a:buClr>
              <a:buSzPts val="3200"/>
              <a:buFont typeface="Wingdings" panose="05000000000000000000" pitchFamily="2" charset="2"/>
              <a:buChar char="ü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Lặp lại những gì mà người phối ngẫu của bạn đã nói.</a:t>
            </a:r>
            <a:endParaRPr lang="vi-VN" sz="3600" dirty="0"/>
          </a:p>
          <a:p>
            <a:pPr marL="457200" lvl="0" indent="-457200">
              <a:buClr>
                <a:schemeClr val="lt1"/>
              </a:buClr>
              <a:buSzPts val="3200"/>
              <a:buFont typeface="Wingdings" panose="05000000000000000000" pitchFamily="2" charset="2"/>
              <a:buChar char="ü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Đừng nghĩ gì về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tiếp theo của bạn.</a:t>
            </a:r>
            <a:endParaRPr lang="vi-VN" sz="36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young boy who is smiling at the camera&#10;&#10;Description automatically generated">
            <a:extLst>
              <a:ext uri="{FF2B5EF4-FFF2-40B4-BE49-F238E27FC236}">
                <a16:creationId xmlns:a16="http://schemas.microsoft.com/office/drawing/2014/main" id="{3103DE84-A4A9-4B8A-B672-1B061B321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253" r="14752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417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ADA27-6039-4676-9FA4-11819162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318" y="154983"/>
            <a:ext cx="5146386" cy="210777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  <a:t>RÀO CẢN CỦA SỰ LẮNG NGHE</a:t>
            </a:r>
            <a:endPara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0AE83-F561-4F0A-850B-5C4ED6A61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246" y="1415143"/>
            <a:ext cx="6013343" cy="5171638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Sự phòng thủ</a:t>
            </a:r>
          </a:p>
          <a:p>
            <a:pPr lvl="0"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Sự định kiến</a:t>
            </a:r>
          </a:p>
          <a:p>
            <a:pPr lvl="0"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Phong cách nghe khác nhau</a:t>
            </a:r>
          </a:p>
          <a:p>
            <a:pPr lvl="0"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Các cảm xúc</a:t>
            </a:r>
          </a:p>
          <a:p>
            <a:pPr lvl="0"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Ngắt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endParaRPr lang="vi-VN"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Không đúng thời điểm</a:t>
            </a:r>
          </a:p>
          <a:p>
            <a:pPr lvl="0"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Sự kiệt sức</a:t>
            </a:r>
          </a:p>
          <a:p>
            <a:pPr lvl="0"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Chú ý có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kén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 descr="A person posing for a picture&#10;&#10;Description automatically generated">
            <a:extLst>
              <a:ext uri="{FF2B5EF4-FFF2-40B4-BE49-F238E27FC236}">
                <a16:creationId xmlns:a16="http://schemas.microsoft.com/office/drawing/2014/main" id="{FC2C96F6-22D7-4B11-B541-9F273F498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7734" y="2530835"/>
            <a:ext cx="4935970" cy="33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9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C405-AF92-4ABF-9E66-F1470ADA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848" y="930890"/>
            <a:ext cx="6024132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ĐỨC CHÚA TRỜI LÀ KIẾN TRÚC SƯ CỦA HÔN NHÂN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A3D94-F7DB-48A4-AF17-734C8ED43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9095" y="4750893"/>
            <a:ext cx="6689876" cy="21070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cặp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vợ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chồng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kế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hoạch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Chúa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hôn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hôn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mạnh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mẽ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600" dirty="0"/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tall tower in a city&#10;&#10;Description automatically generated">
            <a:extLst>
              <a:ext uri="{FF2B5EF4-FFF2-40B4-BE49-F238E27FC236}">
                <a16:creationId xmlns:a16="http://schemas.microsoft.com/office/drawing/2014/main" id="{04AEB58A-32E6-417F-A292-D42DC67F6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5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FA5719-AA85-4837-BD64-DCB08ACC460F}"/>
              </a:ext>
            </a:extLst>
          </p:cNvPr>
          <p:cNvSpPr txBox="1"/>
          <p:nvPr/>
        </p:nvSpPr>
        <p:spPr>
          <a:xfrm>
            <a:off x="6096000" y="6895"/>
            <a:ext cx="6095979" cy="8309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BÀI 1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55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2C2FD-791F-4BFD-A5BE-A4464B01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307478"/>
            <a:ext cx="108190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  <a:t>CẢI THIỆN VIỆC LẮNG NGHE</a:t>
            </a:r>
            <a:endParaRPr lang="en-US" sz="5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C48E-F5A4-4D0F-8F17-F9B808A4B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939" y="2035720"/>
            <a:ext cx="8508569" cy="2783235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Hiểu được bạn cảm giác như thế nào.</a:t>
            </a:r>
            <a:endParaRPr lang="vi-VN" sz="3600" dirty="0"/>
          </a:p>
          <a:p>
            <a:pPr lvl="0"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Lắng nghe với toàn bộ cơ thể của bạn.</a:t>
            </a:r>
            <a:endParaRPr lang="vi-VN" sz="3600" dirty="0"/>
          </a:p>
          <a:p>
            <a:pPr lvl="0"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Kiên nhẫn.</a:t>
            </a:r>
            <a:endParaRPr lang="vi-VN" sz="3600" dirty="0"/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BBE6ABA-ABDF-4E18-80B6-53895344C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7035" y="3473878"/>
            <a:ext cx="4394965" cy="3384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D166E4-AECF-4ECE-95E4-D61FA0CAEFF8}"/>
              </a:ext>
            </a:extLst>
          </p:cNvPr>
          <p:cNvSpPr txBox="1"/>
          <p:nvPr/>
        </p:nvSpPr>
        <p:spPr>
          <a:xfrm>
            <a:off x="557939" y="4818955"/>
            <a:ext cx="492846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Naba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truyền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 vợ của ông ta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vi-VN" sz="3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0861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08F6-8D7A-436D-9CB3-20C51770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32" y="3985517"/>
            <a:ext cx="6325182" cy="25476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ĐÀN ÔNG, PHỤ NỮ, VÀ TRUYỀN THÔNG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6BF50-B83E-4988-858E-04BE2F59F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597" y="2169763"/>
            <a:ext cx="6476161" cy="22438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Phụ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nữ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rằng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đàn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lang="en-US" sz="3600" dirty="0"/>
          </a:p>
          <a:p>
            <a:pPr marL="342900" lvl="0" indent="-342900"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Đàn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rằng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phụ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nữ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lang="en-US" sz="3600" dirty="0"/>
          </a:p>
          <a:p>
            <a:pPr marL="342900" lvl="0" indent="-342900"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endParaRPr lang="en-US"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ouple of people standing next to a person&#10;&#10;Description automatically generated">
            <a:extLst>
              <a:ext uri="{FF2B5EF4-FFF2-40B4-BE49-F238E27FC236}">
                <a16:creationId xmlns:a16="http://schemas.microsoft.com/office/drawing/2014/main" id="{506EF7A9-F539-4959-8637-352668E4F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13" r="37372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55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49D5-E100-4EFC-A73B-C7F83027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67325"/>
            <a:ext cx="4847220" cy="16186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SỨC MẠNH CỦA NGÔN TỪ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32884-4AC6-47F1-8D2F-D9395AF80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8454" y="2154265"/>
            <a:ext cx="6509288" cy="47037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lvl="0" indent="-57150">
              <a:spcBef>
                <a:spcPts val="0"/>
              </a:spcBef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Những gì chúng ta nói với người khác.</a:t>
            </a:r>
            <a:endParaRPr lang="vi-VN" sz="3200" dirty="0"/>
          </a:p>
          <a:p>
            <a:pPr marL="57150" lvl="0" indent="-5715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Những gì chúng ta nói với chính mình.</a:t>
            </a:r>
            <a:endParaRPr lang="vi-VN" sz="3200" dirty="0"/>
          </a:p>
          <a:p>
            <a:pPr marL="57150" lvl="0" indent="-5715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Nghĩ trước khi bạn nói.</a:t>
            </a:r>
            <a:endParaRPr lang="vi-VN" sz="3200" dirty="0"/>
          </a:p>
          <a:p>
            <a:pPr marL="57150" lvl="0" indent="-5715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Nói sự thật trong tình yêu thương.</a:t>
            </a:r>
            <a:endParaRPr lang="vi-VN" sz="3200" dirty="0"/>
          </a:p>
          <a:p>
            <a:pPr marL="57150" lvl="0" indent="-5715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Tránh tranh cãi.</a:t>
            </a:r>
            <a:endParaRPr lang="vi-VN" sz="3200" dirty="0"/>
          </a:p>
          <a:p>
            <a:pPr marL="57150" lvl="0" indent="-5715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Tránh chỉ trích.</a:t>
            </a:r>
            <a:endParaRPr lang="vi-VN" sz="3200" dirty="0"/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3F2AF940-2A8C-4B39-A85D-53C4CAA89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994" r="2508" b="-3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2341CC-0520-4D8B-AEE6-0D7AFEB17B18}"/>
              </a:ext>
            </a:extLst>
          </p:cNvPr>
          <p:cNvSpPr txBox="1"/>
          <p:nvPr/>
        </p:nvSpPr>
        <p:spPr>
          <a:xfrm>
            <a:off x="0" y="-2008"/>
            <a:ext cx="12192000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THE POWER OF WORDS</a:t>
            </a:r>
          </a:p>
        </p:txBody>
      </p:sp>
    </p:spTree>
    <p:extLst>
      <p:ext uri="{BB962C8B-B14F-4D97-AF65-F5344CB8AC3E}">
        <p14:creationId xmlns:p14="http://schemas.microsoft.com/office/powerpoint/2010/main" val="421222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2060"/>
            </a:gs>
            <a:gs pos="2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38BE-3056-4C16-B6B3-6620E938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70" y="421368"/>
            <a:ext cx="4005317" cy="1132114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Arial Black" panose="020B0A04020102020204" pitchFamily="34" charset="0"/>
              </a:rPr>
              <a:t>BÀI 6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98B71-2AD7-4A23-AABC-09BD34106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650929"/>
            <a:ext cx="6096000" cy="150847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XUNG ĐỘT TRONG HÔN NHÂN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40AB1-C9F9-4678-A37F-97E117132DA1}"/>
              </a:ext>
            </a:extLst>
          </p:cNvPr>
          <p:cNvSpPr txBox="1"/>
          <p:nvPr/>
        </p:nvSpPr>
        <p:spPr>
          <a:xfrm>
            <a:off x="740234" y="2872328"/>
            <a:ext cx="5355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Gia-cơ 4:1-3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Phi-e-rơ 3:9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Ga-la-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5:19-21</a:t>
            </a:r>
          </a:p>
        </p:txBody>
      </p:sp>
      <p:pic>
        <p:nvPicPr>
          <p:cNvPr id="6" name="Content Placeholder 5" descr="Two people sitting on a sofa&#10;&#10;Description automatically generated">
            <a:extLst>
              <a:ext uri="{FF2B5EF4-FFF2-40B4-BE49-F238E27FC236}">
                <a16:creationId xmlns:a16="http://schemas.microsoft.com/office/drawing/2014/main" id="{034DAE81-385C-48DD-B157-838FEC02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2" y="2001499"/>
            <a:ext cx="5806698" cy="46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0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2060"/>
            </a:gs>
            <a:gs pos="2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38BE-3056-4C16-B6B3-6620E938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4" y="0"/>
            <a:ext cx="11933695" cy="1828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  <a:t>NHỮNG CÁCH MÀ CHÚNG TA CÓ THỂ GIẢI QUYẾT XUNG ĐỘT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40AB1-C9F9-4678-A37F-97E117132DA1}"/>
              </a:ext>
            </a:extLst>
          </p:cNvPr>
          <p:cNvSpPr txBox="1"/>
          <p:nvPr/>
        </p:nvSpPr>
        <p:spPr>
          <a:xfrm>
            <a:off x="674920" y="2660150"/>
            <a:ext cx="49638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chemeClr val="lt1"/>
              </a:buClr>
              <a:buSzPts val="4000"/>
              <a:buFont typeface="Noto Sans Symbols"/>
              <a:buChar char="⮚"/>
            </a:pPr>
            <a:r>
              <a:rPr lang="vi-VN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Rút lui</a:t>
            </a:r>
          </a:p>
          <a:p>
            <a:pPr marL="457200" lvl="0" indent="-457200">
              <a:buClr>
                <a:schemeClr val="lt1"/>
              </a:buClr>
              <a:buSzPts val="4000"/>
              <a:buFont typeface="Noto Sans Symbols"/>
              <a:buChar char="⮚"/>
            </a:pPr>
            <a:r>
              <a:rPr lang="vi-VN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Thắng</a:t>
            </a:r>
          </a:p>
          <a:p>
            <a:pPr marL="457200" lvl="0" indent="-457200">
              <a:buClr>
                <a:schemeClr val="lt1"/>
              </a:buClr>
              <a:buSzPts val="4000"/>
              <a:buFont typeface="Noto Sans Symbols"/>
              <a:buChar char="⮚"/>
            </a:pPr>
            <a:r>
              <a:rPr lang="vi-VN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Nhường Nhịn</a:t>
            </a:r>
          </a:p>
          <a:p>
            <a:pPr marL="457200" lvl="0" indent="-457200">
              <a:buClr>
                <a:schemeClr val="lt1"/>
              </a:buClr>
              <a:buSzPts val="4000"/>
              <a:buFont typeface="Noto Sans Symbols"/>
              <a:buChar char="⮚"/>
            </a:pPr>
            <a:r>
              <a:rPr lang="vi-VN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Thỏa hiệp</a:t>
            </a:r>
          </a:p>
          <a:p>
            <a:pPr marL="457200" lvl="0" indent="-457200">
              <a:buClr>
                <a:schemeClr val="lt1"/>
              </a:buClr>
              <a:buSzPts val="4000"/>
              <a:buFont typeface="Noto Sans Symbols"/>
              <a:buChar char="⮚"/>
            </a:pPr>
            <a:r>
              <a:rPr lang="vi-VN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 quyết</a:t>
            </a:r>
          </a:p>
        </p:txBody>
      </p:sp>
      <p:pic>
        <p:nvPicPr>
          <p:cNvPr id="6" name="Content Placeholder 5" descr="Two people sitting on a sofa&#10;&#10;Description automatically generated">
            <a:extLst>
              <a:ext uri="{FF2B5EF4-FFF2-40B4-BE49-F238E27FC236}">
                <a16:creationId xmlns:a16="http://schemas.microsoft.com/office/drawing/2014/main" id="{034DAE81-385C-48DD-B157-838FEC02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68" y="2273036"/>
            <a:ext cx="5464632" cy="43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2060"/>
            </a:gs>
            <a:gs pos="2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38BE-3056-4C16-B6B3-6620E938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332" y="421368"/>
            <a:ext cx="3648856" cy="1132114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Arial Black" panose="020B0A04020102020204" pitchFamily="34" charset="0"/>
              </a:rPr>
              <a:t>BÀI 6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98B71-2AD7-4A23-AABC-09BD34106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7742" y="421368"/>
            <a:ext cx="4963884" cy="149268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TRUYỀN THÔNG TRONG XUNG ĐỘT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40AB1-C9F9-4678-A37F-97E117132DA1}"/>
              </a:ext>
            </a:extLst>
          </p:cNvPr>
          <p:cNvSpPr txBox="1"/>
          <p:nvPr/>
        </p:nvSpPr>
        <p:spPr>
          <a:xfrm>
            <a:off x="263471" y="1687388"/>
            <a:ext cx="70757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06400"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vi-VN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 thực với người phối ngẫu</a:t>
            </a:r>
          </a:p>
          <a:p>
            <a:pPr marL="457200" lvl="0" indent="-406400"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</a:t>
            </a:r>
            <a:r>
              <a:rPr lang="vi-VN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hận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cơn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giận</a:t>
            </a:r>
          </a:p>
          <a:p>
            <a:pPr marL="457200" lvl="0" indent="-406400"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quyết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cơn giận</a:t>
            </a:r>
          </a:p>
          <a:p>
            <a:pPr marL="457200" lvl="0" indent="-406400"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nhu cầu của những người khác</a:t>
            </a:r>
          </a:p>
          <a:p>
            <a:pPr marL="457200" lvl="0" indent="-406400"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vi-VN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Tránh những lời nói tổn thương</a:t>
            </a:r>
          </a:p>
          <a:p>
            <a:pPr marL="457200" lvl="0" indent="-406400"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Ân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hậu</a:t>
            </a:r>
            <a:endParaRPr lang="vi-VN" sz="32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vi-VN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cay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đắng</a:t>
            </a:r>
            <a:endParaRPr lang="vi-VN" sz="32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endParaRPr lang="vi-VN" sz="3200" dirty="0"/>
          </a:p>
          <a:p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Two people sitting on a sofa&#10;&#10;Description automatically generated">
            <a:extLst>
              <a:ext uri="{FF2B5EF4-FFF2-40B4-BE49-F238E27FC236}">
                <a16:creationId xmlns:a16="http://schemas.microsoft.com/office/drawing/2014/main" id="{034DAE81-385C-48DD-B157-838FEC02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76" y="2758698"/>
            <a:ext cx="4852824" cy="38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2060"/>
            </a:gs>
            <a:gs pos="2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698E-27C7-415F-96B1-38713F36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74169"/>
            <a:ext cx="10766154" cy="1981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ĐỂ GIẢI QUYẾT XUNG ĐỘT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E4C87-8DB5-4A3A-ADF7-513E4B9F5D98}"/>
              </a:ext>
            </a:extLst>
          </p:cNvPr>
          <p:cNvSpPr txBox="1"/>
          <p:nvPr/>
        </p:nvSpPr>
        <p:spPr>
          <a:xfrm>
            <a:off x="663844" y="2531759"/>
            <a:ext cx="11040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lt1"/>
              </a:buClr>
              <a:buSzPts val="3200"/>
              <a:buFont typeface="Times New Roman"/>
              <a:buAutoNum type="arabicPeriod"/>
            </a:pP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ịnh 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đề, cầu nguyện, lắng nghe và tìm kiếm sự thấu hiểu.</a:t>
            </a:r>
            <a:endParaRPr lang="vi-VN" sz="3600" dirty="0"/>
          </a:p>
          <a:p>
            <a:pPr marL="342900" lvl="0" indent="-342900">
              <a:buClr>
                <a:schemeClr val="lt1"/>
              </a:buClr>
              <a:buSzPts val="3200"/>
              <a:buFont typeface="Times New Roman"/>
              <a:buAutoNum type="arabicPeriod"/>
            </a:pP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tầm quan trọng của 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đề.</a:t>
            </a:r>
            <a:endParaRPr lang="vi-VN" sz="3600" dirty="0"/>
          </a:p>
          <a:p>
            <a:pPr marL="342900" lvl="0" indent="-342900">
              <a:buClr>
                <a:schemeClr val="lt1"/>
              </a:buClr>
              <a:buSzPts val="3200"/>
              <a:buFont typeface="Times New Roman"/>
              <a:buAutoNum type="arabicPeriod"/>
            </a:pP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hận trách nhiệm cho vai trò của mình trong 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đề.</a:t>
            </a:r>
            <a:endParaRPr lang="vi-VN" sz="3600" dirty="0"/>
          </a:p>
          <a:p>
            <a:pPr marL="342900" lvl="0" indent="-342900">
              <a:buClr>
                <a:schemeClr val="lt1"/>
              </a:buClr>
              <a:buSzPts val="3200"/>
              <a:buFont typeface="Times New Roman"/>
              <a:buAutoNum type="arabicPeriod"/>
            </a:pP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 lỗi hoặc xin tha thứ nếu mình có lỗi.</a:t>
            </a:r>
            <a:endParaRPr lang="vi-VN" sz="3600" dirty="0"/>
          </a:p>
          <a:p>
            <a:pPr marL="342900" lvl="0" indent="-342900">
              <a:buClr>
                <a:schemeClr val="lt1"/>
              </a:buClr>
              <a:buSzPts val="3200"/>
              <a:buFont typeface="Times New Roman"/>
              <a:buAutoNum type="arabicPeriod"/>
            </a:pP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cư xử theo cách khác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8480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29333-35D5-49BA-95F4-7D567EC5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076" y="448253"/>
            <a:ext cx="4935970" cy="16200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GIẢI QUYẾT XUNG ĐỘT</a:t>
            </a:r>
            <a:endParaRPr lang="en-US" sz="4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07B15-824A-44D0-AF80-060318C1C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954" y="733120"/>
            <a:ext cx="6362414" cy="5732994"/>
          </a:xfrm>
        </p:spPr>
        <p:txBody>
          <a:bodyPr vert="horz" lIns="91440" tIns="45720" rIns="91440" bIns="45720" rtlCol="0">
            <a:noAutofit/>
          </a:bodyPr>
          <a:lstStyle/>
          <a:p>
            <a:pPr marL="571500" lvl="0" indent="-571500">
              <a:spcBef>
                <a:spcPts val="0"/>
              </a:spcBef>
              <a:buClr>
                <a:schemeClr val="lt1"/>
              </a:buClr>
              <a:buSzPts val="3600"/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Chấp nhận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đáo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cảm xúc của bạn đời.</a:t>
            </a:r>
            <a:endParaRPr lang="vi-VN" sz="3600" dirty="0"/>
          </a:p>
          <a:p>
            <a:pPr marL="571500" lvl="0" indent="-571500">
              <a:buClr>
                <a:schemeClr val="lt1"/>
              </a:buClr>
              <a:buSzPts val="3600"/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Nhận biết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cảm xúc của riêng mình.</a:t>
            </a:r>
            <a:endParaRPr lang="vi-VN" sz="3600" dirty="0"/>
          </a:p>
          <a:p>
            <a:pPr marL="571500" lvl="0" indent="-571500">
              <a:buClr>
                <a:schemeClr val="lt1"/>
              </a:buClr>
              <a:buSzPts val="3600"/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Giải nghĩa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khuôn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3600" dirty="0"/>
          </a:p>
          <a:p>
            <a:pPr marL="571500" lvl="0" indent="-571500">
              <a:buClr>
                <a:schemeClr val="lt1"/>
              </a:buClr>
              <a:buSzPts val="3600"/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Lên kế hoạch cho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buổi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trút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xúc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3600" dirty="0"/>
          </a:p>
          <a:p>
            <a:pPr marL="571500" lvl="0" indent="-571500">
              <a:buClr>
                <a:schemeClr val="lt1"/>
              </a:buClr>
              <a:buSzPts val="3600"/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Đánh giá trạng thái cảm xúc của bạn.</a:t>
            </a:r>
            <a:endParaRPr lang="vi-VN" sz="3600" dirty="0"/>
          </a:p>
          <a:p>
            <a:pPr marL="571500" lvl="0" indent="-571500">
              <a:buClr>
                <a:schemeClr val="lt1"/>
              </a:buClr>
              <a:buSzPts val="3600"/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Ra hiệu trước khi bùng nổ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Two people sitting on a sofa&#10;&#10;Description automatically generated">
            <a:extLst>
              <a:ext uri="{FF2B5EF4-FFF2-40B4-BE49-F238E27FC236}">
                <a16:creationId xmlns:a16="http://schemas.microsoft.com/office/drawing/2014/main" id="{ED5C4013-D6D7-44AD-A1EE-3FB60663F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84" y="2222069"/>
            <a:ext cx="4935970" cy="3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5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0" y="14514"/>
            <a:ext cx="12192000" cy="1204686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vi-VN" sz="5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GIẢI QUYẾT XUNG ĐỘT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0" y="5653315"/>
            <a:ext cx="12192000" cy="1204686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D8D8D8"/>
              </a:buClr>
              <a:buSzPct val="25000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4:26</a:t>
            </a:r>
            <a:r>
              <a:rPr lang="en-US" sz="4800" b="1" dirty="0">
                <a:solidFill>
                  <a:srgbClr val="D8D8D8"/>
                </a:solidFill>
                <a:latin typeface="Times New Roman"/>
                <a:cs typeface="Times New Roman"/>
                <a:sym typeface="Times New Roman"/>
              </a:rPr>
              <a:t>-32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418453" y="1219201"/>
            <a:ext cx="11437749" cy="4434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vi-VN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NGUYÊN TẮC MẶT TRỜI LẶN NÓI LÀ CHÚNG TA CẦN PHẢI ĐỐI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CHẤT</a:t>
            </a:r>
            <a:r>
              <a:rPr lang="vi-VN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 NAN </a:t>
            </a:r>
            <a:r>
              <a:rPr lang="vi-VN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 NHANH CHỐNG (câu 26)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lang="vi-VN" sz="32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endParaRPr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>
              <a:buSzPct val="25000"/>
            </a:pPr>
            <a:r>
              <a:rPr lang="vi-VN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NGUYÊN TẮC XÂY DỰNG NÓI RÕ LÀ NHỮNG LỜI NÓI NÊN GÂY DỰNG NHỮNG NGƯỜI KHÁC (câu 29)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lang="vi-VN" sz="32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endParaRPr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>
              <a:buSzPct val="25000"/>
            </a:pPr>
            <a:r>
              <a:rPr lang="vi-VN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NGUYÊN TẮC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BUÔNG </a:t>
            </a:r>
            <a:r>
              <a:rPr lang="vi-VN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 NÓI LÀ CHÚNG TA NÊN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BỎ </a:t>
            </a:r>
            <a:r>
              <a:rPr lang="vi-VN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TẤT CẢ CÁC QUYỀN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ĐƯỢC </a:t>
            </a:r>
            <a:r>
              <a:rPr lang="vi-VN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NHỚ VÀ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KIỀM GIỮ </a:t>
            </a:r>
            <a:r>
              <a:rPr lang="vi-VN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VẤN ĐỀ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ẤY </a:t>
            </a:r>
            <a:r>
              <a:rPr lang="vi-VN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(câu 31-32)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lang="vi-VN" sz="32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30B-3675-42A0-9C94-B9EB8DB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00" y="402957"/>
            <a:ext cx="6273980" cy="17259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 KHIÊM NHƯỢNG TRONG HÔN NHÂN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AE7DA-18AA-4374-B4AA-9422B196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284" y="2295624"/>
            <a:ext cx="7078776" cy="3947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 lvl="0" indent="-57150">
              <a:spcBef>
                <a:spcPts val="0"/>
              </a:spcBef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Thừa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n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hận các lỗi của mình</a:t>
            </a:r>
          </a:p>
          <a:p>
            <a:pPr marL="57150" lvl="0" indent="-5715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Đánh giá sự chỉ trích</a:t>
            </a:r>
          </a:p>
          <a:p>
            <a:pPr marL="57150" lvl="0" indent="-5715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rõ vấn đề</a:t>
            </a:r>
          </a:p>
          <a:p>
            <a:pPr marL="57150" lvl="0" indent="-5715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Thực hiện các thay đổi cần thiết</a:t>
            </a:r>
          </a:p>
          <a:p>
            <a:pPr marL="57150" lvl="0" indent="-5715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ứng cách tích cực</a:t>
            </a:r>
          </a:p>
          <a:p>
            <a:pPr marL="57150" lvl="0" indent="-5715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Tránh phàn nàn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flying through the air on a cloudy day&#10;&#10;Description automatically generated">
            <a:extLst>
              <a:ext uri="{FF2B5EF4-FFF2-40B4-BE49-F238E27FC236}">
                <a16:creationId xmlns:a16="http://schemas.microsoft.com/office/drawing/2014/main" id="{DC01C010-7D32-4346-94BC-B4C742D8E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18" r="29127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40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C405-AF92-4ABF-9E66-F1470ADA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85067"/>
            <a:ext cx="12192000" cy="9707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ĐỨC CHÚA TRỜI LÀ KIẾN TRÚC SƯ CỦA HÔN NHÂN</a:t>
            </a: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A3D94-F7DB-48A4-AF17-734C8ED43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286" y="5572083"/>
            <a:ext cx="9318171" cy="1155281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cặp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vợ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chồng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kế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hoạch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Chúa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hôn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tan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vỡ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large white building&#10;&#10;Description automatically generated">
            <a:extLst>
              <a:ext uri="{FF2B5EF4-FFF2-40B4-BE49-F238E27FC236}">
                <a16:creationId xmlns:a16="http://schemas.microsoft.com/office/drawing/2014/main" id="{0009EB00-5AA4-4FF7-9269-F2065437D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10" name="Picture 9" descr="A large building&#10;&#10;Description automatically generated">
            <a:extLst>
              <a:ext uri="{FF2B5EF4-FFF2-40B4-BE49-F238E27FC236}">
                <a16:creationId xmlns:a16="http://schemas.microsoft.com/office/drawing/2014/main" id="{16A289B6-6E01-43E7-9BB9-1D7909E2E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5" r="-1" b="22497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08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8516-DB0C-4D00-A1BF-EB591A18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4846578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SỰ GIẬN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BB591-8630-4C3E-B17E-CA48FC97E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614850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54000">
              <a:spcBef>
                <a:spcPts val="0"/>
              </a:spcBef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Giận</a:t>
            </a: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lang="en-US" sz="4000" dirty="0"/>
          </a:p>
          <a:p>
            <a:pPr lvl="0" indent="203200">
              <a:buClr>
                <a:schemeClr val="dk1"/>
              </a:buClr>
              <a:buSzPts val="3200"/>
            </a:pPr>
            <a:endParaRPr lang="en-US" sz="32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254000"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thật</a:t>
            </a: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giận</a:t>
            </a: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3" descr="C:\Users\scott.EASTRIDGE\AppData\Local\Microsoft\Windows\Temporary Internet Files\Content.IE5\ECDYGWBL\harsh words[1].jpg">
            <a:extLst>
              <a:ext uri="{FF2B5EF4-FFF2-40B4-BE49-F238E27FC236}">
                <a16:creationId xmlns:a16="http://schemas.microsoft.com/office/drawing/2014/main" id="{4AA8036C-5354-447D-9559-3675CDF3BD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r="22220" b="-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591-085C-41F1-A5C4-9168C295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74583" cy="23613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  <a:t>NHỮNG </a:t>
            </a:r>
            <a:b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  <a:t>NGUYÊN NHÂN CỦA SỰ GIẬN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89F72-9709-42D5-B9DA-B60B106CB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594" y="2905828"/>
            <a:ext cx="4355393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spcBef>
                <a:spcPts val="0"/>
              </a:spcBef>
              <a:buClr>
                <a:schemeClr val="lt1"/>
              </a:buClr>
              <a:buSzPts val="4000"/>
              <a:buFont typeface="Noto Sans Symbols"/>
              <a:buChar char="⮚"/>
            </a:pPr>
            <a:r>
              <a:rPr lang="vi-V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NỖI SỢ H</a:t>
            </a: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Ã</a:t>
            </a:r>
            <a:r>
              <a:rPr lang="vi-V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lang="vi-VN" sz="4000" dirty="0"/>
          </a:p>
          <a:p>
            <a:pPr marL="342900" lvl="0" indent="-342900">
              <a:buClr>
                <a:schemeClr val="lt1"/>
              </a:buClr>
              <a:buSzPts val="4000"/>
              <a:buFont typeface="Noto Sans Symbols"/>
              <a:buChar char="⮚"/>
            </a:pPr>
            <a:r>
              <a:rPr lang="vi-V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NỖI ĐAU</a:t>
            </a:r>
          </a:p>
          <a:p>
            <a:pPr marL="342900" lvl="0" indent="-342900">
              <a:buSzPts val="4000"/>
              <a:buFont typeface="Times New Roman"/>
              <a:buChar char="⮚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NẢN CHÍ</a:t>
            </a:r>
            <a:endParaRPr lang="vi-VN"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C:\Users\scott.EASTRIDGE\AppData\Local\Microsoft\Windows\Temporary Internet Files\Content.IE5\ECDYGWBL\argument-clipart[1].jpg">
            <a:extLst>
              <a:ext uri="{FF2B5EF4-FFF2-40B4-BE49-F238E27FC236}">
                <a16:creationId xmlns:a16="http://schemas.microsoft.com/office/drawing/2014/main" id="{29DDDF97-7038-47D2-8400-66175DFB5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r="4437"/>
          <a:stretch/>
        </p:blipFill>
        <p:spPr bwMode="auto">
          <a:xfrm>
            <a:off x="5374583" y="1"/>
            <a:ext cx="6817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1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object&#10;&#10;Description automatically generated">
            <a:extLst>
              <a:ext uri="{FF2B5EF4-FFF2-40B4-BE49-F238E27FC236}">
                <a16:creationId xmlns:a16="http://schemas.microsoft.com/office/drawing/2014/main" id="{67485961-EF3E-43E3-AAC3-88A24B106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C7FE1-B214-40EE-8D6E-52B3338F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2" y="1381169"/>
            <a:ext cx="5222929" cy="20478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  <a:t>GIẬN VÀ </a:t>
            </a:r>
            <a:b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  <a:t>KINH THÁNH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1503F-B859-48B8-AD60-5FEE9FA28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0342" y="3417573"/>
            <a:ext cx="4763516" cy="27352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 3:8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4:26</a:t>
            </a:r>
          </a:p>
          <a:p>
            <a:pPr marL="2286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15:18</a:t>
            </a:r>
          </a:p>
          <a:p>
            <a:pPr marL="2286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22:24-25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BC2B7-BE34-4FC3-83B2-420800542009}"/>
              </a:ext>
            </a:extLst>
          </p:cNvPr>
          <p:cNvSpPr txBox="1"/>
          <p:nvPr/>
        </p:nvSpPr>
        <p:spPr>
          <a:xfrm>
            <a:off x="9751908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laudioxplabibliadice.blogspot.com/p/escuela-dominica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002060"/>
            </a:gs>
            <a:gs pos="29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8261D-8D1B-4C7B-A25C-C70EA7E2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5" y="433122"/>
            <a:ext cx="115542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TẬN DỤNG TỐI ĐA SỰ GIẬN</a:t>
            </a:r>
            <a:endParaRPr lang="en-US" sz="6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3A653-A638-46AA-BAE7-86643D48580E}"/>
              </a:ext>
            </a:extLst>
          </p:cNvPr>
          <p:cNvSpPr txBox="1"/>
          <p:nvPr/>
        </p:nvSpPr>
        <p:spPr>
          <a:xfrm>
            <a:off x="232475" y="2191807"/>
            <a:ext cx="8378122" cy="4425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228600">
              <a:lnSpc>
                <a:spcPct val="90000"/>
              </a:lnSpc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iận không đúng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sai.</a:t>
            </a:r>
            <a:endParaRPr lang="vi-VN" sz="3600" dirty="0"/>
          </a:p>
          <a:p>
            <a:pPr marL="457200" lvl="0" indent="-22860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iận có thể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tuôn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đúng hoặc sai.</a:t>
            </a:r>
          </a:p>
          <a:p>
            <a:pPr marL="457200" lvl="0" indent="-22860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3200"/>
              <a:buFont typeface="Arial"/>
              <a:buChar char="•"/>
            </a:pP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 ta dễ bị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gục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giận.</a:t>
            </a:r>
            <a:endParaRPr lang="vi-VN" sz="3600" dirty="0"/>
          </a:p>
          <a:p>
            <a:pPr marL="457200" lvl="0" indent="-22860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iận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kiểm soát dẫn đến cay đắng, ghét, và 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hung 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bạo.</a:t>
            </a:r>
          </a:p>
          <a:p>
            <a:pPr marL="457200" lvl="0" indent="-22860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3200"/>
              <a:buFont typeface="Arial"/>
              <a:buChar char="•"/>
            </a:pP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 cực và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xây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dựng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giận.</a:t>
            </a:r>
            <a:endParaRPr lang="vi-VN" sz="3600" dirty="0"/>
          </a:p>
        </p:txBody>
      </p:sp>
      <p:pic>
        <p:nvPicPr>
          <p:cNvPr id="4" name="Picture 2" descr="C:\Users\scott.EASTRIDGE\AppData\Local\Microsoft\Windows\Temporary Internet Files\Content.IE5\ECDYGWBL\argument-clipart[1].jpg">
            <a:extLst>
              <a:ext uri="{FF2B5EF4-FFF2-40B4-BE49-F238E27FC236}">
                <a16:creationId xmlns:a16="http://schemas.microsoft.com/office/drawing/2014/main" id="{F3901945-3BA3-49DF-A3B7-D5C7F5046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r="4437"/>
          <a:stretch/>
        </p:blipFill>
        <p:spPr bwMode="auto">
          <a:xfrm>
            <a:off x="8610598" y="2929180"/>
            <a:ext cx="3581401" cy="38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90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2209-679D-4B7C-999F-0F20BD22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507" y="315559"/>
            <a:ext cx="5377543" cy="2520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latin typeface="Arial Black" panose="020B0A04020102020204" pitchFamily="34" charset="0"/>
              </a:rPr>
              <a:t>BÀI 7</a:t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  <a:t>VAI TRÒ CỦA NGƯỜI CHỒNG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258ED-E548-4FD3-AB28-2B4D4636B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2380" y="3429000"/>
            <a:ext cx="6499395" cy="2278251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CHỒNG PHẢI YÊU VỢ</a:t>
            </a:r>
          </a:p>
          <a:p>
            <a:pPr lvl="0"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CHỒNG PHẢI 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LÃNH ĐẠO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VỢ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9CE5BFAB-BC60-4CC6-9B7E-47E47A3B1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07" r="1387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25514-D60F-4F2E-AF5B-D5C82A83498C}"/>
              </a:ext>
            </a:extLst>
          </p:cNvPr>
          <p:cNvSpPr txBox="1"/>
          <p:nvPr/>
        </p:nvSpPr>
        <p:spPr>
          <a:xfrm>
            <a:off x="805912" y="5641534"/>
            <a:ext cx="113658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Hỡi người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làm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chồng, hãy yêu vợ như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Đấng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Christ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đã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yêu Hội Thánh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phó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chính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mình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vì Hội Thánh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r>
              <a:rPr lang="vi-VN" sz="36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 (Ê-phê-sô 5:25)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7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52B7-C0B4-4877-9F05-E738CBCF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80" y="552255"/>
            <a:ext cx="5657339" cy="230313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BÀI 8</a:t>
            </a:r>
            <a:b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TRÒ CỦA NGƯỜI VỢ</a:t>
            </a:r>
            <a:endParaRPr lang="en-US" sz="4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E5508-C544-4835-A658-57FC7A532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9559" y="3048000"/>
            <a:ext cx="6024134" cy="1663485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Hỡi người vợ, hãy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 chồng mình như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 Chúa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.”  (Ê-phê-sô 5:2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5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48471499-9542-409B-BC34-0194EFE09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07" r="13879"/>
          <a:stretch/>
        </p:blipFill>
        <p:spPr>
          <a:xfrm>
            <a:off x="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AD0EC8-6485-4ACE-8666-CAA8DEE68058}"/>
              </a:ext>
            </a:extLst>
          </p:cNvPr>
          <p:cNvSpPr txBox="1"/>
          <p:nvPr/>
        </p:nvSpPr>
        <p:spPr>
          <a:xfrm>
            <a:off x="6462792" y="4904845"/>
            <a:ext cx="4308529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NGƯỜI NỮ 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</a:t>
            </a:r>
            <a:r>
              <a:rPr lang="vi-VN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CHÂM NGÔN 31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8693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254A-7E70-4DE4-B8C5-93506F5B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90" y="0"/>
            <a:ext cx="4875714" cy="19314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CHÚA JESUS VÀ PHỤ NỮ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8A116-C3CF-4CD6-B920-BAF845EC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991" y="2345038"/>
            <a:ext cx="6316297" cy="4365727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200"/>
              <a:buFont typeface="Arial"/>
              <a:buChar char="•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Chúa Jesus cho phép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người nữ đi cùng với Ngài (Lu-ca 8:1-3).</a:t>
            </a:r>
            <a:endParaRPr lang="vi-VN" sz="3200" dirty="0"/>
          </a:p>
          <a:p>
            <a:pPr lvl="0">
              <a:buClr>
                <a:schemeClr val="lt1"/>
              </a:buClr>
              <a:buSzPts val="3200"/>
              <a:buFont typeface="Arial"/>
              <a:buChar char="•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Chúa Jesus cho phép các người nữ hỗ trợ tài chính cho Ngài (Lu-ca 8:1-3).</a:t>
            </a:r>
            <a:endParaRPr lang="vi-VN" sz="3200" dirty="0"/>
          </a:p>
          <a:p>
            <a:pPr lvl="0">
              <a:buClr>
                <a:schemeClr val="lt1"/>
              </a:buClr>
              <a:buSzPts val="3200"/>
              <a:buFont typeface="Arial"/>
              <a:buChar char="•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Chúa Jesus cho phép các người nữ làm bạn với Ngài (Lu-ca 10:38-42; Giăng 11:1-44).</a:t>
            </a:r>
            <a:endParaRPr lang="vi-VN" sz="3200" dirty="0"/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C3D88BA-C243-42E4-B870-65D134661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r="7974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45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FC2E1-CCD3-43A8-A94A-B800D438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  <a:t>ĐƯA RA CÁC QUYẾT ĐỊNH</a:t>
            </a:r>
            <a:endParaRPr lang="en-US" sz="5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091B9-AE90-4BF7-8411-94BE19F4B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111" y="2191808"/>
            <a:ext cx="6677808" cy="3120422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Người suy nghĩ bằng cái đầu.</a:t>
            </a:r>
            <a:endParaRPr lang="vi-VN" sz="3600" dirty="0"/>
          </a:p>
          <a:p>
            <a:pPr lvl="0" indent="228600">
              <a:buClr>
                <a:schemeClr val="lt1"/>
              </a:buClr>
              <a:buSzPts val="3600"/>
            </a:pPr>
            <a:endParaRPr lang="vi-VN"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lt1"/>
              </a:buClr>
              <a:buSzPts val="3600"/>
              <a:buFont typeface="Arial"/>
              <a:buChar char="•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Người cảm nhận bằng trái tim.</a:t>
            </a:r>
            <a:endParaRPr lang="vi-VN" sz="3600" dirty="0"/>
          </a:p>
        </p:txBody>
      </p:sp>
      <p:pic>
        <p:nvPicPr>
          <p:cNvPr id="6" name="Content Placeholder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28F5B11C-A813-4000-8A61-7D4988CC1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6919" y="2537004"/>
            <a:ext cx="4935970" cy="3294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87C761-8C4F-4005-BE52-27351DD85841}"/>
              </a:ext>
            </a:extLst>
          </p:cNvPr>
          <p:cNvSpPr txBox="1"/>
          <p:nvPr/>
        </p:nvSpPr>
        <p:spPr>
          <a:xfrm>
            <a:off x="0" y="5831763"/>
            <a:ext cx="8351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 </a:t>
            </a:r>
            <a:r>
              <a:rPr lang="vi-VN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LÀM VIỆC TRÊN SỰ TƯƠNG HỢP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62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object&#10;&#10;Description automatically generated">
            <a:extLst>
              <a:ext uri="{FF2B5EF4-FFF2-40B4-BE49-F238E27FC236}">
                <a16:creationId xmlns:a16="http://schemas.microsoft.com/office/drawing/2014/main" id="{406095AF-E06E-4EFC-BEED-758A2A227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38" t="9091" r="24776" b="-1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38B08-7B3F-44A3-A4F7-88235EF4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6" y="557939"/>
            <a:ext cx="5229229" cy="2635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dirty="0">
                <a:latin typeface="Arial Black" panose="020B0A04020102020204" pitchFamily="34" charset="0"/>
              </a:rPr>
              <a:t>BÀI 9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TÌNH YÊU VÀ HÔN NHÂN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9BDBF-8A8F-4E59-960C-3E15E6519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646" y="3382834"/>
            <a:ext cx="7373112" cy="22661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bây giờ còn ba điều này: Đức tin, hy vọng và tình yêu thương. Nhưng điều lớn hơn hết là tình yêu thương</a:t>
            </a:r>
            <a:r>
              <a:rPr lang="vi-VN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</a:t>
            </a:r>
            <a:r>
              <a:rPr lang="vi-VN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(1 Cô-rinh-tô 13:13)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5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object&#10;&#10;Description automatically generated">
            <a:extLst>
              <a:ext uri="{FF2B5EF4-FFF2-40B4-BE49-F238E27FC236}">
                <a16:creationId xmlns:a16="http://schemas.microsoft.com/office/drawing/2014/main" id="{406095AF-E06E-4EFC-BEED-758A2A227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38" t="9091" r="24776" b="-1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38B08-7B3F-44A3-A4F7-88235EF4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6" y="457201"/>
            <a:ext cx="10979100" cy="20262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  <a:t>KINH THÁNH VÀ TÌNH YÊU THƯƠNG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9BDBF-8A8F-4E59-960C-3E15E6519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699" y="1470334"/>
            <a:ext cx="7926390" cy="5096359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Truyền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9:9.  “Tận hưởng cuộc sống với người nữ bạn yêu.”</a:t>
            </a:r>
            <a:endParaRPr lang="vi-VN" sz="3200" dirty="0"/>
          </a:p>
          <a:p>
            <a:pPr lvl="0">
              <a:buClr>
                <a:schemeClr val="lt1"/>
              </a:buClr>
              <a:buSzPts val="1400"/>
            </a:pPr>
            <a:endParaRPr lang="vi-VN"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lt1"/>
              </a:buClr>
              <a:buSzPts val="3200"/>
            </a:pPr>
            <a:r>
              <a:rPr lang="vi-VN" sz="3200" b="1" dirty="0">
                <a:latin typeface="Arial"/>
                <a:ea typeface="Arial"/>
                <a:cs typeface="Arial"/>
                <a:sym typeface="Arial"/>
              </a:rPr>
              <a:t>Nhã Ca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8:7.  “ Nước nhiều không thể d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ậ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p t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ắ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t được tình yêu.”</a:t>
            </a:r>
            <a:endParaRPr lang="vi-VN" sz="3200" dirty="0"/>
          </a:p>
          <a:p>
            <a:pPr lvl="0">
              <a:buClr>
                <a:schemeClr val="lt1"/>
              </a:buClr>
              <a:buSzPts val="1500"/>
            </a:pPr>
            <a:endParaRPr lang="vi-VN"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lt1"/>
              </a:buClr>
              <a:buSzPts val="3200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Ê-phê-sô 5:2.  “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đ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i trong tình yêu thương.”</a:t>
            </a:r>
            <a:endParaRPr lang="vi-VN" sz="3200" dirty="0"/>
          </a:p>
          <a:p>
            <a:pPr lvl="0">
              <a:buClr>
                <a:schemeClr val="lt1"/>
              </a:buClr>
              <a:buSzPts val="3200"/>
            </a:pPr>
            <a:endParaRPr lang="vi-VN" sz="3200" dirty="0"/>
          </a:p>
          <a:p>
            <a:pPr lvl="0">
              <a:buClr>
                <a:schemeClr val="lt1"/>
              </a:buClr>
              <a:buSzPts val="3200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Ê-phê-sô 3:17.  “Hãy đâm rễ và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vững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nền trong tình yêu thương.”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694391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7BC3-81AB-4395-92C0-F6CB7F1E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479"/>
            <a:ext cx="12192000" cy="148921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 NGHĨA CỦA HÔN NHÂN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A171A-61B8-40B6-97FC-FD1D97ADF36C}"/>
              </a:ext>
            </a:extLst>
          </p:cNvPr>
          <p:cNvSpPr txBox="1"/>
          <p:nvPr/>
        </p:nvSpPr>
        <p:spPr>
          <a:xfrm>
            <a:off x="294468" y="2089970"/>
            <a:ext cx="11732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 nhân là mối quan hệ lâu dài, yêu thương, giao ước giữa một người đàn ông và một người phụ nữ.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E93FDEDE-4427-4F63-B1D3-C2C5222E3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40995" y="3629370"/>
            <a:ext cx="4727497" cy="3228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90AD7B-B380-4442-9DAB-1D479CFAE3D7}"/>
              </a:ext>
            </a:extLst>
          </p:cNvPr>
          <p:cNvSpPr txBox="1"/>
          <p:nvPr/>
        </p:nvSpPr>
        <p:spPr>
          <a:xfrm>
            <a:off x="139484" y="4184551"/>
            <a:ext cx="7501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Hôn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món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quà</a:t>
            </a:r>
            <a:endParaRPr lang="en-US" sz="3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Hôn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vụ</a:t>
            </a:r>
            <a:endParaRPr lang="en-US" sz="3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Hôn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luyện</a:t>
            </a:r>
            <a:endParaRPr lang="en-US" sz="3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961A7A-1695-4B6B-B34A-590660A90B5E}"/>
              </a:ext>
            </a:extLst>
          </p:cNvPr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7D083-1563-41C1-87F6-D075676F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6" y="278969"/>
            <a:ext cx="11381508" cy="14948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latin typeface="Times New Roman"/>
                <a:ea typeface="Times New Roman"/>
                <a:cs typeface="Times New Roman"/>
                <a:sym typeface="Times New Roman"/>
              </a:rPr>
              <a:t>NĂM NGÔN NGỮ TÌNH YÊU</a:t>
            </a:r>
            <a:endParaRPr lang="en-US" sz="6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FC415-82E0-4284-BEF2-313169A36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91807"/>
            <a:ext cx="4936067" cy="3985155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lvl="0" indent="-571500">
              <a:spcBef>
                <a:spcPts val="0"/>
              </a:spcBef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lang="vi-VN" sz="3600" b="1" dirty="0"/>
              <a:t>Sự khẳng định</a:t>
            </a:r>
            <a:endParaRPr lang="vi-VN"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571500"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Thời gian chất lượng bên nhau</a:t>
            </a:r>
          </a:p>
          <a:p>
            <a:pPr marL="685800" lvl="0" indent="-571500"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Nhận quà</a:t>
            </a:r>
          </a:p>
          <a:p>
            <a:pPr marL="685800" lvl="0" indent="-571500"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Hành động phục vụ</a:t>
            </a:r>
          </a:p>
          <a:p>
            <a:pPr marL="685800" lvl="0" indent="-571500"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Rờ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C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hạm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endParaRPr lang="vi-VN"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Content Placeholder 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0CEF4475-5743-4ED9-8648-A67937D1D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7734" y="2333396"/>
            <a:ext cx="4935970" cy="37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40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F9F5-5BAC-4379-A41E-F53055DF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643467"/>
            <a:ext cx="508344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NGÔN NGỮ TÌNH YÊU</a:t>
            </a:r>
            <a:endParaRPr lang="en-US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EAE6A-0873-4DCE-957F-BE734F0386B5}"/>
              </a:ext>
            </a:extLst>
          </p:cNvPr>
          <p:cNvSpPr txBox="1"/>
          <p:nvPr/>
        </p:nvSpPr>
        <p:spPr>
          <a:xfrm>
            <a:off x="-1" y="2638044"/>
            <a:ext cx="6741763" cy="4219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phối ngẫu của bạn làm gì khiến bạn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muốn gì nhất từ ​​bạn đời của bạn?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bạn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yêu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74C6AD-06EF-4E26-8060-EC32E04FA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8553" y="1442124"/>
            <a:ext cx="5083445" cy="414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wo people standing on a beach&#10;&#10;Description automatically generated">
            <a:extLst>
              <a:ext uri="{FF2B5EF4-FFF2-40B4-BE49-F238E27FC236}">
                <a16:creationId xmlns:a16="http://schemas.microsoft.com/office/drawing/2014/main" id="{0737ED24-FAC6-4F31-BDF0-E7F15F0D9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61" t="9091" r="28157" b="2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05607-ADEB-43DD-BFF3-6D28B534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64" y="362075"/>
            <a:ext cx="6701782" cy="1706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dirty="0" err="1">
                <a:latin typeface="Arial Black" panose="020B0A04020102020204" pitchFamily="34" charset="0"/>
              </a:rPr>
              <a:t>Nhã</a:t>
            </a:r>
            <a:r>
              <a:rPr lang="en-US" sz="4800" b="1" dirty="0">
                <a:latin typeface="Arial Black" panose="020B0A04020102020204" pitchFamily="34" charset="0"/>
              </a:rPr>
              <a:t> Ca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65DE9-4132-4384-A41D-E08C4D320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364" y="1456842"/>
            <a:ext cx="6840981" cy="520110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 err="1"/>
              <a:t>Dôi</a:t>
            </a:r>
            <a:r>
              <a:rPr lang="en-US" sz="3200" b="1" dirty="0"/>
              <a:t> </a:t>
            </a:r>
            <a:r>
              <a:rPr lang="en-US" sz="3200" b="1" dirty="0" err="1"/>
              <a:t>mắt</a:t>
            </a:r>
            <a:r>
              <a:rPr lang="en-US" sz="3200" b="1" dirty="0"/>
              <a:t>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dâu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Sa-</a:t>
            </a:r>
            <a:r>
              <a:rPr lang="en-US" sz="3200" b="1" dirty="0" err="1"/>
              <a:t>lô</a:t>
            </a:r>
            <a:r>
              <a:rPr lang="en-US" sz="3200" b="1" dirty="0"/>
              <a:t>-</a:t>
            </a:r>
            <a:r>
              <a:rPr lang="en-US" sz="3200" b="1" dirty="0" err="1"/>
              <a:t>môn</a:t>
            </a:r>
            <a:r>
              <a:rPr lang="en-US" sz="3200" b="1" dirty="0"/>
              <a:t> </a:t>
            </a:r>
            <a:r>
              <a:rPr lang="en-US" sz="3200" b="1" dirty="0" err="1"/>
              <a:t>giống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chim</a:t>
            </a:r>
            <a:r>
              <a:rPr lang="en-US" sz="3200" b="1" dirty="0"/>
              <a:t> </a:t>
            </a:r>
            <a:r>
              <a:rPr lang="en-US" sz="3200" b="1" dirty="0" err="1"/>
              <a:t>bồ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dirty="0"/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(4:1).</a:t>
            </a:r>
          </a:p>
          <a:p>
            <a:r>
              <a:rPr lang="en-US" sz="3200" b="1" dirty="0" err="1"/>
              <a:t>Tóc</a:t>
            </a:r>
            <a:r>
              <a:rPr lang="en-US" sz="3200" b="1" dirty="0"/>
              <a:t>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dâu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Sa-</a:t>
            </a:r>
            <a:r>
              <a:rPr lang="en-US" sz="3200" b="1" dirty="0" err="1"/>
              <a:t>lô</a:t>
            </a:r>
            <a:r>
              <a:rPr lang="en-US" sz="3200" b="1" dirty="0"/>
              <a:t>-</a:t>
            </a:r>
            <a:r>
              <a:rPr lang="en-US" sz="3200" b="1" dirty="0" err="1"/>
              <a:t>môn</a:t>
            </a:r>
            <a:r>
              <a:rPr lang="en-US" sz="3200" b="1" dirty="0"/>
              <a:t> </a:t>
            </a:r>
            <a:r>
              <a:rPr lang="en-US" sz="3200" b="1" dirty="0" err="1"/>
              <a:t>giống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đàn</a:t>
            </a:r>
            <a:r>
              <a:rPr lang="en-US" sz="3200" b="1" dirty="0"/>
              <a:t> </a:t>
            </a:r>
            <a:r>
              <a:rPr lang="en-US" sz="3200" b="1" dirty="0" err="1"/>
              <a:t>dê</a:t>
            </a:r>
            <a:r>
              <a:rPr lang="en-US" sz="3200" b="1" dirty="0"/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(4:1).</a:t>
            </a:r>
          </a:p>
          <a:p>
            <a:r>
              <a:rPr lang="en-US" sz="3200" b="1" dirty="0" err="1"/>
              <a:t>Má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khuôn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dâu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Sa-</a:t>
            </a:r>
            <a:r>
              <a:rPr lang="en-US" sz="3200" b="1" dirty="0" err="1"/>
              <a:t>lô</a:t>
            </a:r>
            <a:r>
              <a:rPr lang="en-US" sz="3200" b="1" dirty="0"/>
              <a:t>-</a:t>
            </a:r>
            <a:r>
              <a:rPr lang="en-US" sz="3200" b="1" dirty="0" err="1"/>
              <a:t>môn</a:t>
            </a:r>
            <a:r>
              <a:rPr lang="en-US" sz="3200" b="1" dirty="0"/>
              <a:t> </a:t>
            </a:r>
            <a:r>
              <a:rPr lang="en-US" sz="3200" b="1" dirty="0" err="1"/>
              <a:t>giống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 </a:t>
            </a:r>
            <a:r>
              <a:rPr lang="en-US" sz="3200" b="1" dirty="0" err="1"/>
              <a:t>nửa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lựu</a:t>
            </a:r>
            <a:r>
              <a:rPr lang="en-US" dirty="0"/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(4:3).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/>
              <a:t>Sa-</a:t>
            </a:r>
            <a:r>
              <a:rPr lang="en-US" sz="3200" b="1" dirty="0" err="1"/>
              <a:t>lô</a:t>
            </a:r>
            <a:r>
              <a:rPr lang="en-US" sz="3200" b="1" dirty="0"/>
              <a:t>-</a:t>
            </a:r>
            <a:r>
              <a:rPr lang="en-US" sz="3200" b="1" dirty="0" err="1"/>
              <a:t>môn</a:t>
            </a:r>
            <a:r>
              <a:rPr lang="en-US" sz="3200" b="1" dirty="0"/>
              <a:t> </a:t>
            </a:r>
            <a:r>
              <a:rPr lang="en-US" sz="3200" b="1" dirty="0" err="1"/>
              <a:t>mô</a:t>
            </a:r>
            <a:r>
              <a:rPr lang="en-US" sz="3200" b="1" dirty="0"/>
              <a:t> </a:t>
            </a:r>
            <a:r>
              <a:rPr lang="en-US" sz="3200" b="1" dirty="0" err="1"/>
              <a:t>tả</a:t>
            </a:r>
            <a:r>
              <a:rPr lang="en-US" sz="3200" b="1" dirty="0"/>
              <a:t>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dâu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 </a:t>
            </a:r>
            <a:r>
              <a:rPr lang="en-US" sz="3200" b="1" dirty="0" err="1"/>
              <a:t>Nhã</a:t>
            </a:r>
            <a:r>
              <a:rPr lang="en-US" sz="3200" b="1" dirty="0"/>
              <a:t> Ca?</a:t>
            </a:r>
          </a:p>
          <a:p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huệ</a:t>
            </a:r>
            <a:r>
              <a:rPr lang="en-US" sz="3200" b="1" dirty="0"/>
              <a:t> </a:t>
            </a:r>
            <a:r>
              <a:rPr lang="en-US" sz="3200" b="1" dirty="0" err="1"/>
              <a:t>giữa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gai. (2:2)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AF996-86D2-4A2F-8EEB-B0BE0EDFFEBF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thundi/499911886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7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wo people standing on a beach&#10;&#10;Description automatically generated">
            <a:extLst>
              <a:ext uri="{FF2B5EF4-FFF2-40B4-BE49-F238E27FC236}">
                <a16:creationId xmlns:a16="http://schemas.microsoft.com/office/drawing/2014/main" id="{0737ED24-FAC6-4F31-BDF0-E7F15F0D9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61" t="9091" r="28157" b="2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05607-ADEB-43DD-BFF3-6D28B534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65" y="362075"/>
            <a:ext cx="6236832" cy="9087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dirty="0" err="1">
                <a:latin typeface="Arial Black" panose="020B0A04020102020204" pitchFamily="34" charset="0"/>
              </a:rPr>
              <a:t>Nhã</a:t>
            </a:r>
            <a:r>
              <a:rPr lang="en-US" sz="5400" b="1" dirty="0">
                <a:latin typeface="Arial Black" panose="020B0A04020102020204" pitchFamily="34" charset="0"/>
              </a:rPr>
              <a:t> Ca</a:t>
            </a:r>
            <a:endParaRPr lang="en-US" sz="5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65DE9-4132-4384-A41D-E08C4D320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205" y="1270862"/>
            <a:ext cx="7243937" cy="4672738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/>
              <a:t>Tân</a:t>
            </a:r>
            <a:r>
              <a:rPr lang="en-US" sz="3200" b="1" dirty="0"/>
              <a:t> </a:t>
            </a:r>
            <a:r>
              <a:rPr lang="en-US" sz="3200" b="1" dirty="0" err="1"/>
              <a:t>nương</a:t>
            </a:r>
            <a:r>
              <a:rPr lang="en-US" sz="3200" b="1" dirty="0"/>
              <a:t> </a:t>
            </a:r>
            <a:r>
              <a:rPr lang="en-US" sz="3200" b="1" dirty="0" err="1"/>
              <a:t>mô</a:t>
            </a:r>
            <a:r>
              <a:rPr lang="en-US" sz="3200" b="1" dirty="0"/>
              <a:t> </a:t>
            </a:r>
            <a:r>
              <a:rPr lang="en-US" sz="3200" b="1" dirty="0" err="1"/>
              <a:t>tả</a:t>
            </a:r>
            <a:r>
              <a:rPr lang="en-US" sz="3200" b="1" dirty="0"/>
              <a:t> Sa-</a:t>
            </a:r>
            <a:r>
              <a:rPr lang="en-US" sz="3200" b="1" dirty="0" err="1"/>
              <a:t>lô</a:t>
            </a:r>
            <a:r>
              <a:rPr lang="en-US" sz="3200" b="1" dirty="0"/>
              <a:t>-</a:t>
            </a:r>
            <a:r>
              <a:rPr lang="en-US" sz="3200" b="1" dirty="0" err="1"/>
              <a:t>môn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/>
              <a:t>Giống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hoàng</a:t>
            </a:r>
            <a:r>
              <a:rPr lang="en-US" sz="3200" b="1" dirty="0"/>
              <a:t> </a:t>
            </a:r>
            <a:r>
              <a:rPr lang="en-US" sz="3200" b="1" dirty="0" err="1"/>
              <a:t>dương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(2:9, 17).</a:t>
            </a:r>
          </a:p>
          <a:p>
            <a:r>
              <a:rPr lang="en-US" sz="3200" b="1" dirty="0" err="1"/>
              <a:t>Mắt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chim</a:t>
            </a:r>
            <a:r>
              <a:rPr lang="en-US" sz="3200" b="1" dirty="0"/>
              <a:t> </a:t>
            </a:r>
            <a:r>
              <a:rPr lang="en-US" sz="3200" b="1" dirty="0" err="1"/>
              <a:t>bồ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(5:12).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/>
              <a:t>Tân</a:t>
            </a:r>
            <a:r>
              <a:rPr lang="en-US" sz="3200" b="1" dirty="0"/>
              <a:t> </a:t>
            </a:r>
            <a:r>
              <a:rPr lang="en-US" sz="3200" b="1" dirty="0" err="1"/>
              <a:t>nương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Sa-</a:t>
            </a:r>
            <a:r>
              <a:rPr lang="en-US" sz="3200" b="1" dirty="0" err="1"/>
              <a:t>lô</a:t>
            </a:r>
            <a:r>
              <a:rPr lang="en-US" sz="3200" b="1" dirty="0"/>
              <a:t>-</a:t>
            </a:r>
            <a:r>
              <a:rPr lang="en-US" sz="3200" b="1" dirty="0" err="1"/>
              <a:t>môn</a:t>
            </a:r>
            <a:r>
              <a:rPr lang="en-US" sz="3200" b="1" dirty="0"/>
              <a:t> </a:t>
            </a:r>
            <a:r>
              <a:rPr lang="en-US" sz="3200" b="1" dirty="0" err="1"/>
              <a:t>mô</a:t>
            </a:r>
            <a:r>
              <a:rPr lang="en-US" sz="3200" b="1" dirty="0"/>
              <a:t> </a:t>
            </a:r>
            <a:r>
              <a:rPr lang="en-US" sz="3200" b="1" dirty="0" err="1"/>
              <a:t>tả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 </a:t>
            </a:r>
            <a:r>
              <a:rPr lang="en-US" sz="3200" b="1" dirty="0" err="1"/>
              <a:t>Nhã</a:t>
            </a:r>
            <a:r>
              <a:rPr lang="en-US" sz="3200" b="1" dirty="0"/>
              <a:t> Ca?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/>
              <a:t>Da </a:t>
            </a:r>
            <a:r>
              <a:rPr lang="en-US" sz="3200" b="1" dirty="0" err="1"/>
              <a:t>nàng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dọi</a:t>
            </a:r>
            <a:r>
              <a:rPr lang="en-US" sz="3200" b="1" dirty="0"/>
              <a:t> </a:t>
            </a:r>
            <a:r>
              <a:rPr lang="en-US" sz="3200" b="1" dirty="0" err="1"/>
              <a:t>nám</a:t>
            </a:r>
            <a:r>
              <a:rPr lang="en-US" sz="3200" b="1" dirty="0"/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(1:6).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AF996-86D2-4A2F-8EEB-B0BE0EDFFEBF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thundi/499911886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57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DD91E-2FB2-42CC-9F8F-602912B2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77" y="2760231"/>
            <a:ext cx="4578096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latin typeface="Arial Black" panose="020B0A04020102020204" pitchFamily="34" charset="0"/>
              </a:rPr>
              <a:t>BÀI 10</a:t>
            </a:r>
            <a:endParaRPr lang="en-US" sz="6000" b="1" kern="1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8AAE1-56A5-4339-B907-E75EB4DD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495" y="4226089"/>
            <a:ext cx="6909237" cy="168669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Đức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Đừng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cưới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FF513C-F615-4B35-80D9-1A62347C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2" r="9699" b="2"/>
          <a:stretch/>
        </p:blipFill>
        <p:spPr>
          <a:xfrm>
            <a:off x="8472791" y="1184761"/>
            <a:ext cx="3079129" cy="3079102"/>
          </a:xfrm>
          <a:prstGeom prst="rect">
            <a:avLst/>
          </a:prstGeom>
        </p:spPr>
      </p:pic>
      <p:sp>
        <p:nvSpPr>
          <p:cNvPr id="26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D91E-2FB2-42CC-9F8F-602912B2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830" y="170481"/>
            <a:ext cx="6541360" cy="25936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KINH THÁNH VÀ TÌNH DỤC</a:t>
            </a:r>
            <a:endParaRPr lang="en-US" sz="6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FF513C-F615-4B35-80D9-1A62347C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2" r="9699" b="2"/>
          <a:stretch/>
        </p:blipFill>
        <p:spPr>
          <a:xfrm>
            <a:off x="321733" y="543152"/>
            <a:ext cx="3835488" cy="383545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8AAE1-56A5-4339-B907-E75EB4DD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9381" y="3061252"/>
            <a:ext cx="5438829" cy="25936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2:24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Thi-Thiên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127:3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Thi-Thiên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139:13-15</a:t>
            </a:r>
          </a:p>
          <a:p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Châm Ngôn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5:15-23</a:t>
            </a:r>
          </a:p>
        </p:txBody>
      </p:sp>
    </p:spTree>
    <p:extLst>
      <p:ext uri="{BB962C8B-B14F-4D97-AF65-F5344CB8AC3E}">
        <p14:creationId xmlns:p14="http://schemas.microsoft.com/office/powerpoint/2010/main" val="307392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838C1-B2DE-49BD-9739-CF1423E0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1"/>
            <a:ext cx="3657600" cy="2514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800" dirty="0"/>
            </a:br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BÀI 11</a:t>
            </a:r>
            <a:endParaRPr lang="en-US" sz="6600" b="1" kern="12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9ABFD-3430-47C3-B73D-9AAEDD996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4169050"/>
            <a:ext cx="4009875" cy="210776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TRÌ </a:t>
            </a:r>
            <a:b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 NHÂN LÀNH MẠNH </a:t>
            </a:r>
            <a:endParaRPr lang="en-US" sz="3600" b="1" dirty="0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CA47A6-4F21-43C6-9EC5-8036BEBD0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819745"/>
            <a:ext cx="6553545" cy="52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2C08-9BAE-4073-9775-294789D1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9" y="356462"/>
            <a:ext cx="5548473" cy="251072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KHỐI XÂY DỰNG CỦA HÔN NHÂN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47307-0055-469B-A171-A7F98567B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381" y="3118833"/>
            <a:ext cx="5421085" cy="276237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vi-V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Ân ̣điển</a:t>
            </a:r>
            <a:r>
              <a:rPr lang="vi-VN" sz="3600" b="1" u="sng" dirty="0">
                <a:solidFill>
                  <a:schemeClr val="l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vi-VN" sz="3600" b="1" dirty="0">
                <a:solidFill>
                  <a:schemeClr val="l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Ân điển của Chúa đủ giúp hôn nhân của chúng ta vượt qua mọi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3600" b="1" dirty="0">
                <a:solidFill>
                  <a:schemeClr val="l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F187109-E0EC-4229-B876-7040BEE1A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06" r="16645" b="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7148E-7619-4AE9-B6EB-CAE82A386C4F}"/>
              </a:ext>
            </a:extLst>
          </p:cNvPr>
          <p:cNvSpPr txBox="1"/>
          <p:nvPr/>
        </p:nvSpPr>
        <p:spPr>
          <a:xfrm>
            <a:off x="9742327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reefoto.com/preview/05-02-14/B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6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2C08-9BAE-4073-9775-294789D1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3" y="387458"/>
            <a:ext cx="5765370" cy="249522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KHỐI XÂY DỰNG CỦA HÔN NHÂN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47307-0055-469B-A171-A7F98567B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381" y="3118834"/>
            <a:ext cx="5421085" cy="297200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vi-VN" sz="3600" b="1" u="sng" dirty="0">
                <a:latin typeface="+mj-lt"/>
              </a:rPr>
              <a:t>Cam kết</a:t>
            </a:r>
            <a:r>
              <a:rPr lang="vi-VN" sz="3600" b="1" u="sng" dirty="0">
                <a:solidFill>
                  <a:schemeClr val="lt2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chemeClr val="lt2"/>
                </a:solidFill>
                <a:latin typeface="+mj-lt"/>
                <a:ea typeface="Times New Roman"/>
                <a:cs typeface="Times New Roman"/>
                <a:sym typeface="Times New Roman"/>
              </a:rPr>
              <a:t>– </a:t>
            </a:r>
            <a:r>
              <a:rPr lang="vi-VN" sz="3600" b="1" dirty="0">
                <a:latin typeface="+mj-lt"/>
              </a:rPr>
              <a:t>Chúng ta sẽ vâng lời Chúa và tôn trọng cam kết của chúng ta với người phối ngẫu.</a:t>
            </a:r>
            <a:endParaRPr lang="vi-VN" sz="3600" b="1" dirty="0">
              <a:solidFill>
                <a:schemeClr val="lt2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F187109-E0EC-4229-B876-7040BEE1A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06" r="16645" b="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7148E-7619-4AE9-B6EB-CAE82A386C4F}"/>
              </a:ext>
            </a:extLst>
          </p:cNvPr>
          <p:cNvSpPr txBox="1"/>
          <p:nvPr/>
        </p:nvSpPr>
        <p:spPr>
          <a:xfrm>
            <a:off x="9742327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reefoto.com/preview/05-02-14/B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2C08-9BAE-4073-9775-294789D1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96" y="418455"/>
            <a:ext cx="5579470" cy="2479729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CÁC 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KHỐI XÂY DỰNG CỦA HÔN NHÂN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47307-0055-469B-A171-A7F98567B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381" y="3118834"/>
            <a:ext cx="5579470" cy="272402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u="sng" dirty="0">
                <a:solidFill>
                  <a:schemeClr val="l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dirty="0">
                <a:solidFill>
                  <a:schemeClr val="l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3600" b="1" dirty="0">
                <a:solidFill>
                  <a:schemeClr val="l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F187109-E0EC-4229-B876-7040BEE1A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06" r="16645" b="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7148E-7619-4AE9-B6EB-CAE82A386C4F}"/>
              </a:ext>
            </a:extLst>
          </p:cNvPr>
          <p:cNvSpPr txBox="1"/>
          <p:nvPr/>
        </p:nvSpPr>
        <p:spPr>
          <a:xfrm>
            <a:off x="9742327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reefoto.com/preview/05-02-14/B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2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5EF72-6B84-47B0-AF10-A8519DC6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12"/>
            <a:ext cx="121920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/>
                <a:ea typeface="Times New Roman"/>
                <a:cs typeface="Times New Roman"/>
                <a:sym typeface="Times New Roman"/>
              </a:rPr>
              <a:t>HÔN NHÂN CƠ ĐỐC LÀ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03293-3E37-4A9F-86ED-8E89CC7B1C05}"/>
              </a:ext>
            </a:extLst>
          </p:cNvPr>
          <p:cNvSpPr txBox="1"/>
          <p:nvPr/>
        </p:nvSpPr>
        <p:spPr>
          <a:xfrm>
            <a:off x="1752600" y="2108898"/>
            <a:ext cx="8686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TRỌN CẢ </a:t>
            </a:r>
            <a:r>
              <a:rPr lang="vi-VN" sz="5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 Kết của </a:t>
            </a:r>
            <a:endParaRPr lang="vi-VN" sz="5400" dirty="0"/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14376-3179-486E-9A5E-662545065B68}"/>
              </a:ext>
            </a:extLst>
          </p:cNvPr>
          <p:cNvSpPr txBox="1"/>
          <p:nvPr/>
        </p:nvSpPr>
        <p:spPr>
          <a:xfrm>
            <a:off x="1752601" y="3718177"/>
            <a:ext cx="8686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TRỌN CẢ Con Người cho</a:t>
            </a:r>
            <a:endParaRPr lang="vi-VN" sz="5400" dirty="0"/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C4978-7134-42DC-9814-F9ACA250E57F}"/>
              </a:ext>
            </a:extLst>
          </p:cNvPr>
          <p:cNvSpPr txBox="1"/>
          <p:nvPr/>
        </p:nvSpPr>
        <p:spPr>
          <a:xfrm>
            <a:off x="1752600" y="5327456"/>
            <a:ext cx="8686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TRỌN CẢ Cuộc đời</a:t>
            </a:r>
            <a:endParaRPr lang="vi-VN" sz="5400" dirty="0"/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078DB-AEA2-4023-817F-E39AB2C87E8A}"/>
              </a:ext>
            </a:extLst>
          </p:cNvPr>
          <p:cNvCxnSpPr/>
          <p:nvPr/>
        </p:nvCxnSpPr>
        <p:spPr>
          <a:xfrm>
            <a:off x="1752600" y="3522238"/>
            <a:ext cx="8686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673CB6-8225-4B40-8611-BEFCD1ABF0CF}"/>
              </a:ext>
            </a:extLst>
          </p:cNvPr>
          <p:cNvCxnSpPr/>
          <p:nvPr/>
        </p:nvCxnSpPr>
        <p:spPr>
          <a:xfrm>
            <a:off x="1752600" y="5069808"/>
            <a:ext cx="8686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DEE8B4-DAAE-4176-8ADA-5E96B0DA1EF8}"/>
              </a:ext>
            </a:extLst>
          </p:cNvPr>
          <p:cNvCxnSpPr>
            <a:cxnSpLocks/>
          </p:cNvCxnSpPr>
          <p:nvPr/>
        </p:nvCxnSpPr>
        <p:spPr>
          <a:xfrm>
            <a:off x="0" y="1321251"/>
            <a:ext cx="12192000" cy="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16CBE0-142C-4DC7-8EE0-5A0011FAF7E5}"/>
              </a:ext>
            </a:extLst>
          </p:cNvPr>
          <p:cNvSpPr txBox="1"/>
          <p:nvPr/>
        </p:nvSpPr>
        <p:spPr>
          <a:xfrm>
            <a:off x="5444" y="6132809"/>
            <a:ext cx="413983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2:24</a:t>
            </a:r>
          </a:p>
        </p:txBody>
      </p:sp>
    </p:spTree>
    <p:extLst>
      <p:ext uri="{BB962C8B-B14F-4D97-AF65-F5344CB8AC3E}">
        <p14:creationId xmlns:p14="http://schemas.microsoft.com/office/powerpoint/2010/main" val="2962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D66D-3769-4A6B-B348-E70C6036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856"/>
            <a:ext cx="12192000" cy="825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Ghép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hôn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Thánh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mô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tả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rõ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hôn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này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915E-4103-4328-9D24-74B73FE98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2198913"/>
            <a:ext cx="7206343" cy="46590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0FAFF-EBFB-4D56-AFAC-60025C4A8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7029" y="1152255"/>
            <a:ext cx="2749100" cy="4255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A. </a:t>
            </a:r>
            <a:r>
              <a:rPr lang="en-US" sz="3200" b="1" dirty="0" err="1">
                <a:solidFill>
                  <a:schemeClr val="bg1"/>
                </a:solidFill>
              </a:rPr>
              <a:t>Giê</a:t>
            </a:r>
            <a:r>
              <a:rPr lang="en-US" sz="3200" b="1" dirty="0">
                <a:solidFill>
                  <a:schemeClr val="bg1"/>
                </a:solidFill>
              </a:rPr>
              <a:t>- 16:1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B. Ê-</a:t>
            </a:r>
            <a:r>
              <a:rPr lang="en-US" sz="3200" b="1" dirty="0" err="1">
                <a:solidFill>
                  <a:schemeClr val="bg1"/>
                </a:solidFill>
              </a:rPr>
              <a:t>sai</a:t>
            </a:r>
            <a:r>
              <a:rPr lang="en-US" sz="3200" b="1" dirty="0">
                <a:solidFill>
                  <a:schemeClr val="bg1"/>
                </a:solidFill>
              </a:rPr>
              <a:t> 8:3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C. Mal 2:16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D. </a:t>
            </a:r>
            <a:r>
              <a:rPr lang="en-US" sz="3200" b="1" dirty="0" err="1">
                <a:solidFill>
                  <a:schemeClr val="bg1"/>
                </a:solidFill>
              </a:rPr>
              <a:t>IPhi</a:t>
            </a:r>
            <a:r>
              <a:rPr lang="en-US" sz="3200" b="1" dirty="0">
                <a:solidFill>
                  <a:schemeClr val="bg1"/>
                </a:solidFill>
              </a:rPr>
              <a:t> 3:1-6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E. Ô-</a:t>
            </a:r>
            <a:r>
              <a:rPr lang="en-US" sz="3200" b="1" dirty="0" err="1">
                <a:solidFill>
                  <a:schemeClr val="bg1"/>
                </a:solidFill>
              </a:rPr>
              <a:t>sê</a:t>
            </a:r>
            <a:r>
              <a:rPr lang="en-US" sz="3200" b="1" dirty="0">
                <a:solidFill>
                  <a:schemeClr val="bg1"/>
                </a:solidFill>
              </a:rPr>
              <a:t> 1:2-3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F. 1Các 21:5-10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G. </a:t>
            </a:r>
            <a:r>
              <a:rPr lang="en-US" sz="3200" b="1" dirty="0" err="1">
                <a:solidFill>
                  <a:schemeClr val="bg1"/>
                </a:solidFill>
              </a:rPr>
              <a:t>Êx</a:t>
            </a:r>
            <a:r>
              <a:rPr lang="en-US" sz="3200" b="1" dirty="0">
                <a:solidFill>
                  <a:schemeClr val="bg1"/>
                </a:solidFill>
              </a:rPr>
              <a:t> 24:15-18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ABD00-6729-435F-BB23-6D587440E8CD}"/>
              </a:ext>
            </a:extLst>
          </p:cNvPr>
          <p:cNvSpPr txBox="1"/>
          <p:nvPr/>
        </p:nvSpPr>
        <p:spPr>
          <a:xfrm>
            <a:off x="142241" y="934720"/>
            <a:ext cx="90220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Sa-ra </a:t>
            </a:r>
            <a:r>
              <a:rPr lang="en-US" sz="3600" b="1" dirty="0" err="1">
                <a:solidFill>
                  <a:schemeClr val="bg1"/>
                </a:solidFill>
              </a:rPr>
              <a:t>vâng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phục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Áp</a:t>
            </a:r>
            <a:r>
              <a:rPr lang="en-US" sz="3600" b="1" dirty="0">
                <a:solidFill>
                  <a:schemeClr val="bg1"/>
                </a:solidFill>
              </a:rPr>
              <a:t>-ra-ham.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Chúa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truyền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một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 </a:t>
            </a:r>
            <a:r>
              <a:rPr lang="en-US" sz="3600" b="1" dirty="0" err="1">
                <a:solidFill>
                  <a:schemeClr val="bg1"/>
                </a:solidFill>
              </a:rPr>
              <a:t>không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cưới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vợ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Chúa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 </a:t>
            </a:r>
            <a:r>
              <a:rPr lang="en-US" sz="3600" b="1" dirty="0" err="1">
                <a:solidFill>
                  <a:schemeClr val="bg1"/>
                </a:solidFill>
              </a:rPr>
              <a:t>cưới</a:t>
            </a:r>
            <a:r>
              <a:rPr lang="en-US" sz="3600" b="1" dirty="0">
                <a:solidFill>
                  <a:schemeClr val="bg1"/>
                </a:solidFill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</a:rPr>
              <a:t>gái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của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Đíp</a:t>
            </a:r>
            <a:r>
              <a:rPr lang="en-US" sz="3600" b="1" dirty="0">
                <a:solidFill>
                  <a:schemeClr val="bg1"/>
                </a:solidFill>
              </a:rPr>
              <a:t>-la-</a:t>
            </a:r>
            <a:r>
              <a:rPr lang="en-US" sz="3600" b="1" dirty="0" err="1">
                <a:solidFill>
                  <a:schemeClr val="bg1"/>
                </a:solidFill>
              </a:rPr>
              <a:t>im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Chúa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báo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 </a:t>
            </a:r>
            <a:r>
              <a:rPr lang="en-US" sz="3600" b="1" dirty="0" err="1">
                <a:solidFill>
                  <a:schemeClr val="bg1"/>
                </a:solidFill>
              </a:rPr>
              <a:t>này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vợ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ông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sẽ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chết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Chúa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với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 </a:t>
            </a:r>
            <a:r>
              <a:rPr lang="en-US" sz="3600" b="1" dirty="0" err="1">
                <a:solidFill>
                  <a:schemeClr val="bg1"/>
                </a:solidFill>
              </a:rPr>
              <a:t>rằng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Ngài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ghét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dị</a:t>
            </a:r>
            <a:endParaRPr lang="en-US" sz="3600" b="1" dirty="0">
              <a:solidFill>
                <a:schemeClr val="bg1"/>
              </a:solidFill>
            </a:endParaRP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Vợ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 </a:t>
            </a:r>
            <a:r>
              <a:rPr lang="en-US" sz="3600" b="1" dirty="0" err="1">
                <a:solidFill>
                  <a:schemeClr val="bg1"/>
                </a:solidFill>
              </a:rPr>
              <a:t>này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nữ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tri.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Giê-sa-bên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khích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lệ</a:t>
            </a:r>
            <a:r>
              <a:rPr lang="en-US" sz="3600" b="1" dirty="0">
                <a:solidFill>
                  <a:schemeClr val="bg1"/>
                </a:solidFill>
              </a:rPr>
              <a:t> A-</a:t>
            </a:r>
            <a:r>
              <a:rPr lang="en-US" sz="3600" b="1" dirty="0" err="1">
                <a:solidFill>
                  <a:schemeClr val="bg1"/>
                </a:solidFill>
              </a:rPr>
              <a:t>háp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khi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ông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đang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cảm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thấy</a:t>
            </a:r>
            <a:r>
              <a:rPr lang="en-US" sz="3600" b="1" dirty="0">
                <a:solidFill>
                  <a:schemeClr val="bg1"/>
                </a:solidFill>
              </a:rPr>
              <a:t> u </a:t>
            </a:r>
            <a:r>
              <a:rPr lang="en-US" sz="3600" b="1" dirty="0" err="1">
                <a:solidFill>
                  <a:schemeClr val="bg1"/>
                </a:solidFill>
              </a:rPr>
              <a:t>sầu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447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D66D-3769-4A6B-B348-E70C6036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856"/>
            <a:ext cx="12192000" cy="825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mỗi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hôn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đây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sách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Kinh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Thánh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mô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tả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rõ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hôn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này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915E-4103-4328-9D24-74B73FE98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2198913"/>
            <a:ext cx="7206343" cy="46590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0FAFF-EBFB-4D56-AFAC-60025C4A8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79" y="1152255"/>
            <a:ext cx="2849250" cy="4255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D. </a:t>
            </a:r>
            <a:r>
              <a:rPr lang="en-US" sz="3200" b="1" dirty="0" err="1">
                <a:solidFill>
                  <a:srgbClr val="FFFF00"/>
                </a:solidFill>
              </a:rPr>
              <a:t>IPhi</a:t>
            </a:r>
            <a:r>
              <a:rPr lang="en-US" sz="3200" b="1" dirty="0">
                <a:solidFill>
                  <a:srgbClr val="FFFF00"/>
                </a:solidFill>
              </a:rPr>
              <a:t> 3:1-6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A. </a:t>
            </a:r>
            <a:r>
              <a:rPr lang="en-US" sz="3200" b="1" dirty="0" err="1">
                <a:solidFill>
                  <a:srgbClr val="FFFF00"/>
                </a:solidFill>
              </a:rPr>
              <a:t>Giê</a:t>
            </a:r>
            <a:r>
              <a:rPr lang="en-US" sz="3200" b="1" dirty="0">
                <a:solidFill>
                  <a:srgbClr val="FFFF00"/>
                </a:solidFill>
              </a:rPr>
              <a:t>- 16:1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E. Ô-</a:t>
            </a:r>
            <a:r>
              <a:rPr lang="en-US" sz="3200" b="1" dirty="0" err="1">
                <a:solidFill>
                  <a:srgbClr val="FFFF00"/>
                </a:solidFill>
              </a:rPr>
              <a:t>sê</a:t>
            </a:r>
            <a:r>
              <a:rPr lang="en-US" sz="3200" b="1" dirty="0">
                <a:solidFill>
                  <a:srgbClr val="FFFF00"/>
                </a:solidFill>
              </a:rPr>
              <a:t> 1:2-3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G. </a:t>
            </a:r>
            <a:r>
              <a:rPr lang="en-US" sz="3200" b="1" dirty="0" err="1">
                <a:solidFill>
                  <a:srgbClr val="FFFF00"/>
                </a:solidFill>
              </a:rPr>
              <a:t>Êx</a:t>
            </a:r>
            <a:r>
              <a:rPr lang="en-US" sz="3200" b="1" dirty="0">
                <a:solidFill>
                  <a:srgbClr val="FFFF00"/>
                </a:solidFill>
              </a:rPr>
              <a:t> 24:15-18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C. Ma-la-chi 2:16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B. Ê-</a:t>
            </a:r>
            <a:r>
              <a:rPr lang="en-US" sz="3200" b="1" dirty="0" err="1">
                <a:solidFill>
                  <a:srgbClr val="FFFF00"/>
                </a:solidFill>
              </a:rPr>
              <a:t>sai</a:t>
            </a:r>
            <a:r>
              <a:rPr lang="en-US" sz="3200" b="1" dirty="0">
                <a:solidFill>
                  <a:srgbClr val="FFFF00"/>
                </a:solidFill>
              </a:rPr>
              <a:t> 8:3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F. 1 </a:t>
            </a:r>
            <a:r>
              <a:rPr lang="en-US" sz="3200" b="1" dirty="0" err="1">
                <a:solidFill>
                  <a:srgbClr val="FFFF00"/>
                </a:solidFill>
              </a:rPr>
              <a:t>Các</a:t>
            </a:r>
            <a:r>
              <a:rPr lang="en-US" sz="3200" b="1" dirty="0">
                <a:solidFill>
                  <a:srgbClr val="FFFF00"/>
                </a:solidFill>
              </a:rPr>
              <a:t> 21:5-10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ABD00-6729-435F-BB23-6D587440E8CD}"/>
              </a:ext>
            </a:extLst>
          </p:cNvPr>
          <p:cNvSpPr txBox="1"/>
          <p:nvPr/>
        </p:nvSpPr>
        <p:spPr>
          <a:xfrm>
            <a:off x="142241" y="934720"/>
            <a:ext cx="90220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Sa-ra </a:t>
            </a:r>
            <a:r>
              <a:rPr lang="en-US" sz="3600" b="1" dirty="0" err="1">
                <a:solidFill>
                  <a:schemeClr val="bg1"/>
                </a:solidFill>
              </a:rPr>
              <a:t>vâng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phục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Áp</a:t>
            </a:r>
            <a:r>
              <a:rPr lang="en-US" sz="3600" b="1" dirty="0">
                <a:solidFill>
                  <a:schemeClr val="bg1"/>
                </a:solidFill>
              </a:rPr>
              <a:t>-ra-ham.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Chúa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truyền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một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 </a:t>
            </a:r>
            <a:r>
              <a:rPr lang="en-US" sz="3600" b="1" dirty="0" err="1">
                <a:solidFill>
                  <a:schemeClr val="bg1"/>
                </a:solidFill>
              </a:rPr>
              <a:t>không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cưới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vợ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Chúa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 </a:t>
            </a:r>
            <a:r>
              <a:rPr lang="en-US" sz="3600" b="1" dirty="0" err="1">
                <a:solidFill>
                  <a:schemeClr val="bg1"/>
                </a:solidFill>
              </a:rPr>
              <a:t>cưới</a:t>
            </a:r>
            <a:r>
              <a:rPr lang="en-US" sz="3600" b="1" dirty="0">
                <a:solidFill>
                  <a:schemeClr val="bg1"/>
                </a:solidFill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</a:rPr>
              <a:t>gái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của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Đíp</a:t>
            </a:r>
            <a:r>
              <a:rPr lang="en-US" sz="3600" b="1" dirty="0">
                <a:solidFill>
                  <a:schemeClr val="bg1"/>
                </a:solidFill>
              </a:rPr>
              <a:t>-la-</a:t>
            </a:r>
            <a:r>
              <a:rPr lang="en-US" sz="3600" b="1" dirty="0" err="1">
                <a:solidFill>
                  <a:schemeClr val="bg1"/>
                </a:solidFill>
              </a:rPr>
              <a:t>im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Chúa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báo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 </a:t>
            </a:r>
            <a:r>
              <a:rPr lang="en-US" sz="3600" b="1" dirty="0" err="1">
                <a:solidFill>
                  <a:schemeClr val="bg1"/>
                </a:solidFill>
              </a:rPr>
              <a:t>này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vợ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ông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sẽ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chết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Chúa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với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 </a:t>
            </a:r>
            <a:r>
              <a:rPr lang="en-US" sz="3600" b="1" dirty="0" err="1">
                <a:solidFill>
                  <a:schemeClr val="bg1"/>
                </a:solidFill>
              </a:rPr>
              <a:t>rằng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Ngài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ghét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dị</a:t>
            </a:r>
            <a:endParaRPr lang="en-US" sz="3600" b="1" dirty="0">
              <a:solidFill>
                <a:schemeClr val="bg1"/>
              </a:solidFill>
            </a:endParaRP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Vợ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 </a:t>
            </a:r>
            <a:r>
              <a:rPr lang="en-US" sz="3600" b="1" dirty="0" err="1">
                <a:solidFill>
                  <a:schemeClr val="bg1"/>
                </a:solidFill>
              </a:rPr>
              <a:t>này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nữ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tiên</a:t>
            </a:r>
            <a:r>
              <a:rPr lang="en-US" sz="3600" b="1" dirty="0">
                <a:solidFill>
                  <a:schemeClr val="bg1"/>
                </a:solidFill>
              </a:rPr>
              <a:t> tri.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Giê-sa-bên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khích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lệ</a:t>
            </a:r>
            <a:r>
              <a:rPr lang="en-US" sz="3600" b="1" dirty="0">
                <a:solidFill>
                  <a:schemeClr val="bg1"/>
                </a:solidFill>
              </a:rPr>
              <a:t> A-</a:t>
            </a:r>
            <a:r>
              <a:rPr lang="en-US" sz="3600" b="1" dirty="0" err="1">
                <a:solidFill>
                  <a:schemeClr val="bg1"/>
                </a:solidFill>
              </a:rPr>
              <a:t>háp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khi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ông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đang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cảm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thấy</a:t>
            </a:r>
            <a:r>
              <a:rPr lang="en-US" sz="3600" b="1" dirty="0">
                <a:solidFill>
                  <a:schemeClr val="bg1"/>
                </a:solidFill>
              </a:rPr>
              <a:t> u </a:t>
            </a:r>
            <a:r>
              <a:rPr lang="en-US" sz="3600" b="1" dirty="0" err="1">
                <a:solidFill>
                  <a:schemeClr val="bg1"/>
                </a:solidFill>
              </a:rPr>
              <a:t>sầu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37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40E5-0BCB-42EF-940E-95E7848D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79" y="0"/>
            <a:ext cx="11763213" cy="182562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Ghép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tên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của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những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người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nam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trong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Kinh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Thánh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với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vợ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ông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ta. </a:t>
            </a:r>
            <a:endParaRPr lang="en-US" sz="4800" b="1" dirty="0">
              <a:solidFill>
                <a:schemeClr val="bg1"/>
              </a:solidFill>
              <a:latin typeface="Traditional Arabic" panose="020B0604020202020204" pitchFamily="18" charset="-78"/>
              <a:cs typeface="Traditional Arabic" panose="020B06040202020202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4BA8-BFFD-466C-9E75-37DA5D88A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1964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Y-</a:t>
            </a:r>
            <a:r>
              <a:rPr lang="en-US" b="1" dirty="0" err="1">
                <a:solidFill>
                  <a:schemeClr val="bg1"/>
                </a:solidFill>
              </a:rPr>
              <a:t>sác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Môi</a:t>
            </a:r>
            <a:r>
              <a:rPr lang="en-US" b="1" dirty="0">
                <a:solidFill>
                  <a:schemeClr val="bg1"/>
                </a:solidFill>
              </a:rPr>
              <a:t>-se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Giô-sép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Láp</a:t>
            </a:r>
            <a:r>
              <a:rPr lang="en-US" b="1" dirty="0">
                <a:solidFill>
                  <a:schemeClr val="bg1"/>
                </a:solidFill>
              </a:rPr>
              <a:t>-bi-</a:t>
            </a:r>
            <a:r>
              <a:rPr lang="en-US" b="1" dirty="0" err="1">
                <a:solidFill>
                  <a:schemeClr val="bg1"/>
                </a:solidFill>
              </a:rPr>
              <a:t>đốt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Áp</a:t>
            </a:r>
            <a:r>
              <a:rPr lang="en-US" b="1" dirty="0">
                <a:solidFill>
                  <a:schemeClr val="bg1"/>
                </a:solidFill>
              </a:rPr>
              <a:t>-ra-ham.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Ên</a:t>
            </a:r>
            <a:r>
              <a:rPr lang="en-US" b="1" dirty="0">
                <a:solidFill>
                  <a:schemeClr val="bg1"/>
                </a:solidFill>
              </a:rPr>
              <a:t>-ca-</a:t>
            </a:r>
            <a:r>
              <a:rPr lang="en-US" b="1" dirty="0" err="1">
                <a:solidFill>
                  <a:schemeClr val="bg1"/>
                </a:solidFill>
              </a:rPr>
              <a:t>na.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Chu-</a:t>
            </a:r>
            <a:r>
              <a:rPr lang="en-US" b="1" dirty="0" err="1">
                <a:solidFill>
                  <a:schemeClr val="bg1"/>
                </a:solidFill>
              </a:rPr>
              <a:t>xa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Bô</a:t>
            </a:r>
            <a:r>
              <a:rPr lang="en-US" b="1" dirty="0">
                <a:solidFill>
                  <a:schemeClr val="bg1"/>
                </a:solidFill>
              </a:rPr>
              <a:t>-ô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Na-</a:t>
            </a:r>
            <a:r>
              <a:rPr lang="en-US" b="1" dirty="0" err="1">
                <a:solidFill>
                  <a:schemeClr val="bg1"/>
                </a:solidFill>
              </a:rPr>
              <a:t>cô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Ê-</a:t>
            </a:r>
            <a:r>
              <a:rPr lang="en-US" b="1" dirty="0" err="1">
                <a:solidFill>
                  <a:schemeClr val="bg1"/>
                </a:solidFill>
              </a:rPr>
              <a:t>sau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C5FF7-B366-4FAC-B2DC-AF975DE38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19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A. Minh-ca.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B. </a:t>
            </a:r>
            <a:r>
              <a:rPr lang="en-US" b="1" dirty="0" err="1">
                <a:solidFill>
                  <a:schemeClr val="bg1"/>
                </a:solidFill>
              </a:rPr>
              <a:t>Kê-tu-ra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C. </a:t>
            </a:r>
            <a:r>
              <a:rPr lang="en-US" b="1" dirty="0" err="1">
                <a:solidFill>
                  <a:schemeClr val="bg1"/>
                </a:solidFill>
              </a:rPr>
              <a:t>Rê</a:t>
            </a:r>
            <a:r>
              <a:rPr lang="en-US" b="1" dirty="0">
                <a:solidFill>
                  <a:schemeClr val="bg1"/>
                </a:solidFill>
              </a:rPr>
              <a:t>-be-ca.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D. </a:t>
            </a:r>
            <a:r>
              <a:rPr lang="en-US" b="1" dirty="0" err="1">
                <a:solidFill>
                  <a:schemeClr val="bg1"/>
                </a:solidFill>
              </a:rPr>
              <a:t>Giu-đít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Bách-mát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E. </a:t>
            </a:r>
            <a:r>
              <a:rPr lang="en-US" b="1" dirty="0" err="1">
                <a:solidFill>
                  <a:schemeClr val="bg1"/>
                </a:solidFill>
              </a:rPr>
              <a:t>Sê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en-US" b="1" dirty="0" err="1">
                <a:solidFill>
                  <a:schemeClr val="bg1"/>
                </a:solidFill>
              </a:rPr>
              <a:t>phô</a:t>
            </a:r>
            <a:r>
              <a:rPr lang="en-US" b="1" dirty="0">
                <a:solidFill>
                  <a:schemeClr val="bg1"/>
                </a:solidFill>
              </a:rPr>
              <a:t>-ra.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F. Ru-</a:t>
            </a:r>
            <a:r>
              <a:rPr lang="en-US" b="1" dirty="0" err="1">
                <a:solidFill>
                  <a:schemeClr val="bg1"/>
                </a:solidFill>
              </a:rPr>
              <a:t>tơ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G. </a:t>
            </a:r>
            <a:r>
              <a:rPr lang="en-US" b="1" dirty="0" err="1">
                <a:solidFill>
                  <a:schemeClr val="bg1"/>
                </a:solidFill>
              </a:rPr>
              <a:t>Ách-nát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H. </a:t>
            </a:r>
            <a:r>
              <a:rPr lang="en-US" b="1" dirty="0" err="1">
                <a:solidFill>
                  <a:schemeClr val="bg1"/>
                </a:solidFill>
              </a:rPr>
              <a:t>Đê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en-US" b="1" dirty="0" err="1">
                <a:solidFill>
                  <a:schemeClr val="bg1"/>
                </a:solidFill>
              </a:rPr>
              <a:t>bô</a:t>
            </a:r>
            <a:r>
              <a:rPr lang="en-US" b="1" dirty="0">
                <a:solidFill>
                  <a:schemeClr val="bg1"/>
                </a:solidFill>
              </a:rPr>
              <a:t>-ra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I. An-ne.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J. </a:t>
            </a:r>
            <a:r>
              <a:rPr lang="en-US" b="1" dirty="0" err="1">
                <a:solidFill>
                  <a:schemeClr val="bg1"/>
                </a:solidFill>
              </a:rPr>
              <a:t>Gian-nơ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40E5-0BCB-42EF-940E-95E7848D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79" y="0"/>
            <a:ext cx="11763213" cy="182562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Ghép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tên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của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những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người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nam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trong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Kinh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Thánh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với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vợ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ông</a:t>
            </a:r>
            <a:r>
              <a:rPr lang="en-US" sz="4800" b="1" dirty="0">
                <a:solidFill>
                  <a:schemeClr val="lt1"/>
                </a:solidFill>
                <a:latin typeface="Traditional Arabic" panose="020B0604020202020204" pitchFamily="18" charset="-78"/>
                <a:cs typeface="Traditional Arabic" panose="020B0604020202020204" pitchFamily="18" charset="-78"/>
              </a:rPr>
              <a:t> ta. </a:t>
            </a:r>
            <a:endParaRPr lang="en-US" sz="4800" b="1" dirty="0">
              <a:solidFill>
                <a:schemeClr val="bg1"/>
              </a:solidFill>
              <a:latin typeface="Traditional Arabic" panose="020B0604020202020204" pitchFamily="18" charset="-78"/>
              <a:cs typeface="Traditional Arabic" panose="020B06040202020202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4BA8-BFFD-466C-9E75-37DA5D88A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1964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Y-</a:t>
            </a:r>
            <a:r>
              <a:rPr lang="en-US" b="1" dirty="0" err="1">
                <a:solidFill>
                  <a:schemeClr val="bg1"/>
                </a:solidFill>
              </a:rPr>
              <a:t>sác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Môi</a:t>
            </a:r>
            <a:r>
              <a:rPr lang="en-US" b="1" dirty="0">
                <a:solidFill>
                  <a:schemeClr val="bg1"/>
                </a:solidFill>
              </a:rPr>
              <a:t>-se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Giô-sép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Láp</a:t>
            </a:r>
            <a:r>
              <a:rPr lang="en-US" b="1" dirty="0">
                <a:solidFill>
                  <a:schemeClr val="bg1"/>
                </a:solidFill>
              </a:rPr>
              <a:t>-bi-</a:t>
            </a:r>
            <a:r>
              <a:rPr lang="en-US" b="1" dirty="0" err="1">
                <a:solidFill>
                  <a:schemeClr val="bg1"/>
                </a:solidFill>
              </a:rPr>
              <a:t>đốt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Áp</a:t>
            </a:r>
            <a:r>
              <a:rPr lang="en-US" b="1" dirty="0">
                <a:solidFill>
                  <a:schemeClr val="bg1"/>
                </a:solidFill>
              </a:rPr>
              <a:t>-ra-ham.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Ên</a:t>
            </a:r>
            <a:r>
              <a:rPr lang="en-US" b="1" dirty="0">
                <a:solidFill>
                  <a:schemeClr val="bg1"/>
                </a:solidFill>
              </a:rPr>
              <a:t>-ca-</a:t>
            </a:r>
            <a:r>
              <a:rPr lang="en-US" b="1" dirty="0" err="1">
                <a:solidFill>
                  <a:schemeClr val="bg1"/>
                </a:solidFill>
              </a:rPr>
              <a:t>na.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Chu-</a:t>
            </a:r>
            <a:r>
              <a:rPr lang="en-US" b="1" dirty="0" err="1">
                <a:solidFill>
                  <a:schemeClr val="bg1"/>
                </a:solidFill>
              </a:rPr>
              <a:t>xa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Bô</a:t>
            </a:r>
            <a:r>
              <a:rPr lang="en-US" b="1" dirty="0">
                <a:solidFill>
                  <a:schemeClr val="bg1"/>
                </a:solidFill>
              </a:rPr>
              <a:t>-ô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Na-</a:t>
            </a:r>
            <a:r>
              <a:rPr lang="en-US" b="1" dirty="0" err="1">
                <a:solidFill>
                  <a:schemeClr val="bg1"/>
                </a:solidFill>
              </a:rPr>
              <a:t>cô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Ê-</a:t>
            </a:r>
            <a:r>
              <a:rPr lang="en-US" b="1" dirty="0" err="1">
                <a:solidFill>
                  <a:schemeClr val="bg1"/>
                </a:solidFill>
              </a:rPr>
              <a:t>sau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C5FF7-B366-4FAC-B2DC-AF975DE38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19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C. </a:t>
            </a:r>
            <a:r>
              <a:rPr lang="en-US" b="1" dirty="0" err="1">
                <a:solidFill>
                  <a:srgbClr val="FFFF00"/>
                </a:solidFill>
              </a:rPr>
              <a:t>Rê</a:t>
            </a:r>
            <a:r>
              <a:rPr lang="en-US" b="1" dirty="0">
                <a:solidFill>
                  <a:srgbClr val="FFFF00"/>
                </a:solidFill>
              </a:rPr>
              <a:t>-be-ca.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E. </a:t>
            </a:r>
            <a:r>
              <a:rPr lang="en-US" b="1" dirty="0" err="1">
                <a:solidFill>
                  <a:srgbClr val="FFFF00"/>
                </a:solidFill>
              </a:rPr>
              <a:t>Sê</a:t>
            </a:r>
            <a:r>
              <a:rPr lang="en-US" b="1" dirty="0">
                <a:solidFill>
                  <a:srgbClr val="FFFF00"/>
                </a:solidFill>
              </a:rPr>
              <a:t>-</a:t>
            </a:r>
            <a:r>
              <a:rPr lang="en-US" b="1" dirty="0" err="1">
                <a:solidFill>
                  <a:srgbClr val="FFFF00"/>
                </a:solidFill>
              </a:rPr>
              <a:t>phô</a:t>
            </a:r>
            <a:r>
              <a:rPr lang="en-US" b="1" dirty="0">
                <a:solidFill>
                  <a:srgbClr val="FFFF00"/>
                </a:solidFill>
              </a:rPr>
              <a:t>-ra.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G. </a:t>
            </a:r>
            <a:r>
              <a:rPr lang="en-US" b="1" dirty="0" err="1">
                <a:solidFill>
                  <a:srgbClr val="FFFF00"/>
                </a:solidFill>
              </a:rPr>
              <a:t>Ách-nát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H. </a:t>
            </a:r>
            <a:r>
              <a:rPr lang="en-US" b="1" dirty="0" err="1">
                <a:solidFill>
                  <a:srgbClr val="FFFF00"/>
                </a:solidFill>
              </a:rPr>
              <a:t>Đê</a:t>
            </a:r>
            <a:r>
              <a:rPr lang="en-US" b="1" dirty="0">
                <a:solidFill>
                  <a:srgbClr val="FFFF00"/>
                </a:solidFill>
              </a:rPr>
              <a:t>-</a:t>
            </a:r>
            <a:r>
              <a:rPr lang="en-US" b="1" dirty="0" err="1">
                <a:solidFill>
                  <a:srgbClr val="FFFF00"/>
                </a:solidFill>
              </a:rPr>
              <a:t>bô</a:t>
            </a:r>
            <a:r>
              <a:rPr lang="en-US" b="1" dirty="0">
                <a:solidFill>
                  <a:srgbClr val="FFFF00"/>
                </a:solidFill>
              </a:rPr>
              <a:t>-ra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B. </a:t>
            </a:r>
            <a:r>
              <a:rPr lang="en-US" b="1" dirty="0" err="1">
                <a:solidFill>
                  <a:srgbClr val="FFFF00"/>
                </a:solidFill>
              </a:rPr>
              <a:t>Kê</a:t>
            </a:r>
            <a:r>
              <a:rPr lang="en-US" b="1" dirty="0">
                <a:solidFill>
                  <a:srgbClr val="FFFF00"/>
                </a:solidFill>
              </a:rPr>
              <a:t>-</a:t>
            </a:r>
            <a:r>
              <a:rPr lang="en-US" b="1" dirty="0" err="1">
                <a:solidFill>
                  <a:srgbClr val="FFFF00"/>
                </a:solidFill>
              </a:rPr>
              <a:t>tu</a:t>
            </a:r>
            <a:r>
              <a:rPr lang="en-US" b="1" dirty="0">
                <a:solidFill>
                  <a:srgbClr val="FFFF00"/>
                </a:solidFill>
              </a:rPr>
              <a:t>-ra.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I. An-ne.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J. Gian-</a:t>
            </a:r>
            <a:r>
              <a:rPr lang="en-US" b="1" dirty="0" err="1">
                <a:solidFill>
                  <a:srgbClr val="FFFF00"/>
                </a:solidFill>
              </a:rPr>
              <a:t>nơ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F. Ru-</a:t>
            </a:r>
            <a:r>
              <a:rPr lang="en-US" b="1" dirty="0" err="1">
                <a:solidFill>
                  <a:srgbClr val="FFFF00"/>
                </a:solidFill>
              </a:rPr>
              <a:t>tơ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b="1" dirty="0">
                <a:solidFill>
                  <a:srgbClr val="FFFF00"/>
                </a:solidFill>
              </a:rPr>
              <a:t>Minh-ca.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D. </a:t>
            </a:r>
            <a:r>
              <a:rPr lang="en-US" b="1" dirty="0" err="1">
                <a:solidFill>
                  <a:srgbClr val="FFFF00"/>
                </a:solidFill>
              </a:rPr>
              <a:t>Giu-đít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và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Bách-mát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09A6-873E-4D26-B23F-26C9FF2C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287932" cy="9797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A9DC-8673-4F5C-8A10-40925316A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19525"/>
            <a:ext cx="4484914" cy="5511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3200" b="1" dirty="0">
                <a:solidFill>
                  <a:schemeClr val="bg1"/>
                </a:solidFill>
              </a:rPr>
              <a:t>A-qui-la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Bê</a:t>
            </a:r>
            <a:r>
              <a:rPr lang="en-US" sz="3200" b="1" dirty="0">
                <a:solidFill>
                  <a:schemeClr val="bg1"/>
                </a:solidFill>
              </a:rPr>
              <a:t>-</a:t>
            </a:r>
            <a:r>
              <a:rPr lang="en-US" sz="3200" b="1" dirty="0" err="1">
                <a:solidFill>
                  <a:schemeClr val="bg1"/>
                </a:solidFill>
              </a:rPr>
              <a:t>rít</a:t>
            </a:r>
            <a:r>
              <a:rPr lang="en-US" sz="3200" b="1" dirty="0">
                <a:solidFill>
                  <a:schemeClr val="bg1"/>
                </a:solidFill>
              </a:rPr>
              <a:t>-sin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3200" b="1" dirty="0">
                <a:solidFill>
                  <a:schemeClr val="bg1"/>
                </a:solidFill>
              </a:rPr>
              <a:t>Phi-e-</a:t>
            </a:r>
            <a:r>
              <a:rPr lang="en-US" sz="3200" b="1" dirty="0" err="1">
                <a:solidFill>
                  <a:schemeClr val="bg1"/>
                </a:solidFill>
              </a:rPr>
              <a:t>rơ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vợ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chemeClr val="bg1"/>
                </a:solidFill>
              </a:rPr>
              <a:t>Áp</a:t>
            </a:r>
            <a:r>
              <a:rPr lang="en-US" sz="3200" b="1" dirty="0">
                <a:solidFill>
                  <a:schemeClr val="bg1"/>
                </a:solidFill>
              </a:rPr>
              <a:t>-</a:t>
            </a:r>
            <a:r>
              <a:rPr lang="en-US" sz="3200" b="1" dirty="0" err="1">
                <a:solidFill>
                  <a:schemeClr val="bg1"/>
                </a:solidFill>
              </a:rPr>
              <a:t>ra</a:t>
            </a:r>
            <a:r>
              <a:rPr lang="en-US" sz="3200" b="1" dirty="0">
                <a:solidFill>
                  <a:schemeClr val="bg1"/>
                </a:solidFill>
              </a:rPr>
              <a:t>-ham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Sa-ra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Sa-</a:t>
            </a:r>
            <a:r>
              <a:rPr lang="en-US" sz="3200" b="1" dirty="0" err="1">
                <a:solidFill>
                  <a:schemeClr val="bg1"/>
                </a:solidFill>
              </a:rPr>
              <a:t>lô</a:t>
            </a:r>
            <a:r>
              <a:rPr lang="en-US" sz="3200" b="1" dirty="0">
                <a:solidFill>
                  <a:schemeClr val="bg1"/>
                </a:solidFill>
              </a:rPr>
              <a:t>-</a:t>
            </a:r>
            <a:r>
              <a:rPr lang="en-US" sz="3200" b="1" dirty="0" err="1">
                <a:solidFill>
                  <a:schemeClr val="bg1"/>
                </a:solidFill>
              </a:rPr>
              <a:t>môn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Su-la-</a:t>
            </a:r>
            <a:r>
              <a:rPr lang="en-US" sz="3200" b="1" dirty="0" err="1">
                <a:solidFill>
                  <a:schemeClr val="bg1"/>
                </a:solidFill>
              </a:rPr>
              <a:t>mít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chemeClr val="bg1"/>
                </a:solidFill>
              </a:rPr>
              <a:t>Gióp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vợ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3200" b="1" dirty="0" err="1">
                <a:solidFill>
                  <a:schemeClr val="bg1"/>
                </a:solidFill>
              </a:rPr>
              <a:t>Đa-vít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Mi-canh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A-</a:t>
            </a:r>
            <a:r>
              <a:rPr lang="en-US" sz="3200" b="1" dirty="0" err="1">
                <a:solidFill>
                  <a:schemeClr val="bg1"/>
                </a:solidFill>
              </a:rPr>
              <a:t>háp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Giê-sa-bên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5D7CD-3241-4A9E-A078-D8FC2C51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4543" y="979714"/>
            <a:ext cx="7957457" cy="579119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A. </a:t>
            </a:r>
            <a:r>
              <a:rPr lang="en-US" sz="3200" b="1" dirty="0" err="1">
                <a:solidFill>
                  <a:schemeClr val="bg1"/>
                </a:solidFill>
              </a:rPr>
              <a:t>Nàng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lắng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nghe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nói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chuyện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về</a:t>
            </a:r>
            <a:r>
              <a:rPr lang="en-US" sz="3200" b="1" dirty="0">
                <a:solidFill>
                  <a:schemeClr val="bg1"/>
                </a:solidFill>
              </a:rPr>
              <a:t> Ê-li (1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19:1).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B. </a:t>
            </a:r>
            <a:r>
              <a:rPr lang="en-US" sz="3200" b="1" dirty="0" err="1">
                <a:solidFill>
                  <a:schemeClr val="bg1"/>
                </a:solidFill>
              </a:rPr>
              <a:t>Bà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hỏi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vẫn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giữ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lòng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trung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hoàn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toàn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không</a:t>
            </a:r>
            <a:r>
              <a:rPr lang="en-US" sz="3200" b="1" dirty="0">
                <a:solidFill>
                  <a:schemeClr val="bg1"/>
                </a:solidFill>
              </a:rPr>
              <a:t>. (</a:t>
            </a:r>
            <a:r>
              <a:rPr lang="en-US" sz="3200" b="1" dirty="0" err="1">
                <a:solidFill>
                  <a:schemeClr val="bg1"/>
                </a:solidFill>
              </a:rPr>
              <a:t>Gióp</a:t>
            </a:r>
            <a:r>
              <a:rPr lang="en-US" sz="3200" b="1" dirty="0">
                <a:solidFill>
                  <a:schemeClr val="bg1"/>
                </a:solidFill>
              </a:rPr>
              <a:t> 2:9).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C. </a:t>
            </a:r>
            <a:r>
              <a:rPr lang="en-US" sz="3200" b="1" dirty="0" err="1">
                <a:solidFill>
                  <a:schemeClr val="bg1"/>
                </a:solidFill>
              </a:rPr>
              <a:t>Bà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đã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vâng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lời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mình</a:t>
            </a:r>
            <a:r>
              <a:rPr lang="en-US" sz="3200" b="1" dirty="0">
                <a:solidFill>
                  <a:schemeClr val="bg1"/>
                </a:solidFill>
              </a:rPr>
              <a:t>. (</a:t>
            </a:r>
            <a:r>
              <a:rPr lang="en-US" sz="3200" b="1" dirty="0" err="1">
                <a:solidFill>
                  <a:schemeClr val="bg1"/>
                </a:solidFill>
              </a:rPr>
              <a:t>IPhi</a:t>
            </a:r>
            <a:r>
              <a:rPr lang="en-US" sz="3200" b="1" dirty="0">
                <a:solidFill>
                  <a:schemeClr val="bg1"/>
                </a:solidFill>
              </a:rPr>
              <a:t>  3:1-6).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D.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hội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thánh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trong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họ</a:t>
            </a:r>
            <a:r>
              <a:rPr lang="en-US" sz="3200" b="1" dirty="0">
                <a:solidFill>
                  <a:schemeClr val="bg1"/>
                </a:solidFill>
              </a:rPr>
              <a:t>. (</a:t>
            </a:r>
            <a:r>
              <a:rPr lang="en-US" sz="3200" b="1" dirty="0" err="1">
                <a:solidFill>
                  <a:schemeClr val="bg1"/>
                </a:solidFill>
              </a:rPr>
              <a:t>Rô</a:t>
            </a:r>
            <a:r>
              <a:rPr lang="en-US" sz="3200" b="1" dirty="0">
                <a:solidFill>
                  <a:schemeClr val="bg1"/>
                </a:solidFill>
              </a:rPr>
              <a:t> 16:3-5, 1Cô 16:19).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E. </a:t>
            </a:r>
            <a:r>
              <a:rPr lang="en-US" sz="3200" b="1" dirty="0" err="1">
                <a:solidFill>
                  <a:schemeClr val="bg1"/>
                </a:solidFill>
              </a:rPr>
              <a:t>Về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khinh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chồng</a:t>
            </a:r>
            <a:r>
              <a:rPr lang="en-US" sz="3200" b="1" dirty="0">
                <a:solidFill>
                  <a:schemeClr val="bg1"/>
                </a:solidFill>
              </a:rPr>
              <a:t>. (2 Sa 6:16).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F.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quyền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chung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trong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chuyến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phục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vụ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Chúa</a:t>
            </a:r>
            <a:r>
              <a:rPr lang="en-US" sz="3200" b="1" dirty="0">
                <a:solidFill>
                  <a:schemeClr val="bg1"/>
                </a:solidFill>
              </a:rPr>
              <a:t>. (</a:t>
            </a:r>
            <a:r>
              <a:rPr lang="en-US" sz="3200" b="1" dirty="0" err="1">
                <a:solidFill>
                  <a:schemeClr val="bg1"/>
                </a:solidFill>
              </a:rPr>
              <a:t>ICô</a:t>
            </a:r>
            <a:r>
              <a:rPr lang="en-US" sz="3200" b="1" dirty="0">
                <a:solidFill>
                  <a:schemeClr val="bg1"/>
                </a:solidFill>
              </a:rPr>
              <a:t> 9:5).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G. </a:t>
            </a:r>
            <a:r>
              <a:rPr lang="en-US" sz="3200" b="1" dirty="0" err="1">
                <a:solidFill>
                  <a:schemeClr val="bg1"/>
                </a:solidFill>
              </a:rPr>
              <a:t>Nàng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vui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thích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mình</a:t>
            </a:r>
            <a:r>
              <a:rPr lang="en-US" sz="3200" b="1" dirty="0">
                <a:solidFill>
                  <a:schemeClr val="bg1"/>
                </a:solidFill>
              </a:rPr>
              <a:t>. (</a:t>
            </a:r>
            <a:r>
              <a:rPr lang="en-US" sz="3200" b="1" dirty="0" err="1">
                <a:solidFill>
                  <a:schemeClr val="bg1"/>
                </a:solidFill>
              </a:rPr>
              <a:t>Nhã</a:t>
            </a:r>
            <a:r>
              <a:rPr lang="en-US" sz="3200" b="1" dirty="0">
                <a:solidFill>
                  <a:schemeClr val="bg1"/>
                </a:solidFill>
              </a:rPr>
              <a:t> Ca).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36571" y="1219200"/>
            <a:ext cx="0" cy="52904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09A6-873E-4D26-B23F-26C9FF2C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287932" cy="9797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A9DC-8673-4F5C-8A10-40925316A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19525"/>
            <a:ext cx="4484914" cy="551157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A-qui-la </a:t>
            </a:r>
            <a:r>
              <a:rPr lang="en-US" sz="3600" b="1" dirty="0" err="1">
                <a:solidFill>
                  <a:schemeClr val="bg1"/>
                </a:solidFill>
              </a:rPr>
              <a:t>và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Bê</a:t>
            </a:r>
            <a:r>
              <a:rPr lang="en-US" sz="3600" b="1" dirty="0">
                <a:solidFill>
                  <a:schemeClr val="bg1"/>
                </a:solidFill>
              </a:rPr>
              <a:t>-</a:t>
            </a:r>
            <a:r>
              <a:rPr lang="en-US" sz="3600" b="1" dirty="0" err="1">
                <a:solidFill>
                  <a:schemeClr val="bg1"/>
                </a:solidFill>
              </a:rPr>
              <a:t>rít</a:t>
            </a:r>
            <a:r>
              <a:rPr lang="en-US" sz="3600" b="1" dirty="0">
                <a:solidFill>
                  <a:schemeClr val="bg1"/>
                </a:solidFill>
              </a:rPr>
              <a:t>-sin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Phi-e-</a:t>
            </a:r>
            <a:r>
              <a:rPr lang="en-US" sz="3600" b="1" dirty="0" err="1">
                <a:solidFill>
                  <a:schemeClr val="bg1"/>
                </a:solidFill>
              </a:rPr>
              <a:t>rơ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vợ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</a:rPr>
              <a:t>Áp</a:t>
            </a:r>
            <a:r>
              <a:rPr lang="en-US" sz="3600" b="1" dirty="0">
                <a:solidFill>
                  <a:schemeClr val="bg1"/>
                </a:solidFill>
              </a:rPr>
              <a:t>-</a:t>
            </a:r>
            <a:r>
              <a:rPr lang="en-US" sz="3600" b="1" dirty="0" err="1">
                <a:solidFill>
                  <a:schemeClr val="bg1"/>
                </a:solidFill>
              </a:rPr>
              <a:t>ra</a:t>
            </a:r>
            <a:r>
              <a:rPr lang="en-US" sz="3600" b="1" dirty="0">
                <a:solidFill>
                  <a:schemeClr val="bg1"/>
                </a:solidFill>
              </a:rPr>
              <a:t>-ham </a:t>
            </a:r>
            <a:r>
              <a:rPr lang="en-US" sz="3600" b="1" dirty="0" err="1">
                <a:solidFill>
                  <a:schemeClr val="bg1"/>
                </a:solidFill>
              </a:rPr>
              <a:t>và</a:t>
            </a:r>
            <a:r>
              <a:rPr lang="en-US" sz="3600" b="1" dirty="0">
                <a:solidFill>
                  <a:schemeClr val="bg1"/>
                </a:solidFill>
              </a:rPr>
              <a:t> Sa-ra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Sa-</a:t>
            </a:r>
            <a:r>
              <a:rPr lang="en-US" sz="3600" b="1" dirty="0" err="1">
                <a:solidFill>
                  <a:schemeClr val="bg1"/>
                </a:solidFill>
              </a:rPr>
              <a:t>lô</a:t>
            </a:r>
            <a:r>
              <a:rPr lang="en-US" sz="3600" b="1" dirty="0">
                <a:solidFill>
                  <a:schemeClr val="bg1"/>
                </a:solidFill>
              </a:rPr>
              <a:t>-</a:t>
            </a:r>
            <a:r>
              <a:rPr lang="en-US" sz="3600" b="1" dirty="0" err="1">
                <a:solidFill>
                  <a:schemeClr val="bg1"/>
                </a:solidFill>
              </a:rPr>
              <a:t>môn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 err="1">
                <a:solidFill>
                  <a:schemeClr val="bg1"/>
                </a:solidFill>
              </a:rPr>
              <a:t>nàng</a:t>
            </a:r>
            <a:r>
              <a:rPr lang="en-US" sz="3600" b="1" dirty="0">
                <a:solidFill>
                  <a:schemeClr val="bg1"/>
                </a:solidFill>
              </a:rPr>
              <a:t> Su-la-</a:t>
            </a:r>
            <a:r>
              <a:rPr lang="en-US" sz="3600" b="1" dirty="0" err="1">
                <a:solidFill>
                  <a:schemeClr val="bg1"/>
                </a:solidFill>
              </a:rPr>
              <a:t>mít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b="1" dirty="0" err="1">
                <a:solidFill>
                  <a:schemeClr val="bg1"/>
                </a:solidFill>
              </a:rPr>
              <a:t>Gióp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vợ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</a:rPr>
              <a:t>Đa-vít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Mi-canh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A-</a:t>
            </a:r>
            <a:r>
              <a:rPr lang="en-US" sz="3600" b="1" dirty="0" err="1">
                <a:solidFill>
                  <a:schemeClr val="bg1"/>
                </a:solidFill>
              </a:rPr>
              <a:t>háp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Giê-sa-bên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5D7CD-3241-4A9E-A078-D8FC2C51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9858" y="979714"/>
            <a:ext cx="8055428" cy="5791199"/>
          </a:xfrm>
        </p:spPr>
        <p:txBody>
          <a:bodyPr>
            <a:noAutofit/>
          </a:bodyPr>
          <a:lstStyle/>
          <a:p>
            <a:pPr marL="347663" indent="-347663">
              <a:buNone/>
            </a:pPr>
            <a:r>
              <a:rPr lang="en-US" sz="3200" b="1" dirty="0">
                <a:solidFill>
                  <a:srgbClr val="FFFF00"/>
                </a:solidFill>
              </a:rPr>
              <a:t>D.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một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hội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thánh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trong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nhà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họ</a:t>
            </a:r>
            <a:r>
              <a:rPr lang="en-US" sz="3200" b="1" dirty="0">
                <a:solidFill>
                  <a:srgbClr val="FFFF00"/>
                </a:solidFill>
              </a:rPr>
              <a:t>. (</a:t>
            </a:r>
            <a:r>
              <a:rPr lang="en-US" sz="3200" b="1" dirty="0" err="1">
                <a:solidFill>
                  <a:srgbClr val="FFFF00"/>
                </a:solidFill>
              </a:rPr>
              <a:t>Rô</a:t>
            </a:r>
            <a:r>
              <a:rPr lang="en-US" sz="3200" b="1" dirty="0">
                <a:solidFill>
                  <a:srgbClr val="FFFF00"/>
                </a:solidFill>
              </a:rPr>
              <a:t> 16:3-5, 1Cô 16:19).</a:t>
            </a:r>
          </a:p>
          <a:p>
            <a:pPr marL="347663" indent="-347663">
              <a:buNone/>
            </a:pPr>
            <a:r>
              <a:rPr lang="en-US" sz="3200" b="1" dirty="0">
                <a:solidFill>
                  <a:srgbClr val="FFFF00"/>
                </a:solidFill>
              </a:rPr>
              <a:t>F.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quyền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chung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trong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các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chuyến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phục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vụ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Chúa</a:t>
            </a:r>
            <a:r>
              <a:rPr lang="en-US" sz="3200" b="1" dirty="0">
                <a:solidFill>
                  <a:srgbClr val="FFFF00"/>
                </a:solidFill>
              </a:rPr>
              <a:t>. (</a:t>
            </a:r>
            <a:r>
              <a:rPr lang="en-US" sz="3200" b="1" dirty="0" err="1">
                <a:solidFill>
                  <a:srgbClr val="FFFF00"/>
                </a:solidFill>
              </a:rPr>
              <a:t>ICô</a:t>
            </a:r>
            <a:r>
              <a:rPr lang="en-US" sz="3200" b="1" dirty="0">
                <a:solidFill>
                  <a:srgbClr val="FFFF00"/>
                </a:solidFill>
              </a:rPr>
              <a:t> 9:5).</a:t>
            </a:r>
          </a:p>
          <a:p>
            <a:pPr marL="347663" indent="-347663">
              <a:buNone/>
            </a:pPr>
            <a:r>
              <a:rPr lang="en-US" sz="3200" b="1" dirty="0">
                <a:solidFill>
                  <a:srgbClr val="FFFF00"/>
                </a:solidFill>
              </a:rPr>
              <a:t>C. </a:t>
            </a:r>
            <a:r>
              <a:rPr lang="en-US" sz="3200" b="1" dirty="0" err="1">
                <a:solidFill>
                  <a:srgbClr val="FFFF00"/>
                </a:solidFill>
              </a:rPr>
              <a:t>Bà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đã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vâng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lời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chồng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mình</a:t>
            </a:r>
            <a:r>
              <a:rPr lang="en-US" sz="3200" b="1" dirty="0">
                <a:solidFill>
                  <a:srgbClr val="FFFF00"/>
                </a:solidFill>
              </a:rPr>
              <a:t>. (</a:t>
            </a:r>
            <a:r>
              <a:rPr lang="en-US" sz="3200" b="1" dirty="0" err="1">
                <a:solidFill>
                  <a:srgbClr val="FFFF00"/>
                </a:solidFill>
              </a:rPr>
              <a:t>IPhi</a:t>
            </a:r>
            <a:r>
              <a:rPr lang="en-US" sz="3200" b="1" dirty="0">
                <a:solidFill>
                  <a:srgbClr val="FFFF00"/>
                </a:solidFill>
              </a:rPr>
              <a:t>  3:1-6).</a:t>
            </a:r>
          </a:p>
          <a:p>
            <a:pPr marL="347663" indent="-347663">
              <a:buNone/>
            </a:pPr>
            <a:r>
              <a:rPr lang="en-US" sz="3200" b="1" dirty="0">
                <a:solidFill>
                  <a:srgbClr val="FFFF00"/>
                </a:solidFill>
              </a:rPr>
              <a:t>G. </a:t>
            </a:r>
            <a:r>
              <a:rPr lang="en-US" sz="3200" b="1" dirty="0" err="1">
                <a:solidFill>
                  <a:srgbClr val="FFFF00"/>
                </a:solidFill>
              </a:rPr>
              <a:t>Nàng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vui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thích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chồng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mình</a:t>
            </a:r>
            <a:r>
              <a:rPr lang="en-US" sz="3200" b="1" dirty="0">
                <a:solidFill>
                  <a:srgbClr val="FFFF00"/>
                </a:solidFill>
              </a:rPr>
              <a:t>. (</a:t>
            </a:r>
            <a:r>
              <a:rPr lang="en-US" sz="3200" b="1" dirty="0" err="1">
                <a:solidFill>
                  <a:srgbClr val="FFFF00"/>
                </a:solidFill>
              </a:rPr>
              <a:t>Nhã</a:t>
            </a:r>
            <a:r>
              <a:rPr lang="en-US" sz="3200" b="1" dirty="0">
                <a:solidFill>
                  <a:srgbClr val="FFFF00"/>
                </a:solidFill>
              </a:rPr>
              <a:t> Ca).</a:t>
            </a:r>
          </a:p>
          <a:p>
            <a:pPr marL="347663" indent="-347663">
              <a:buNone/>
            </a:pPr>
            <a:r>
              <a:rPr lang="en-US" sz="3200" b="1" dirty="0">
                <a:solidFill>
                  <a:srgbClr val="FFFF00"/>
                </a:solidFill>
              </a:rPr>
              <a:t>B. </a:t>
            </a:r>
            <a:r>
              <a:rPr lang="en-US" sz="3200" b="1" dirty="0" err="1">
                <a:solidFill>
                  <a:srgbClr val="FFFF00"/>
                </a:solidFill>
              </a:rPr>
              <a:t>Bà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hỏi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chồng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còn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vẫn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giữ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lòng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trung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thực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hoàn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toàn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của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mình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không</a:t>
            </a:r>
            <a:r>
              <a:rPr lang="en-US" sz="3200" b="1" dirty="0">
                <a:solidFill>
                  <a:srgbClr val="FFFF00"/>
                </a:solidFill>
              </a:rPr>
              <a:t>. (</a:t>
            </a:r>
            <a:r>
              <a:rPr lang="en-US" sz="3200" b="1" dirty="0" err="1">
                <a:solidFill>
                  <a:srgbClr val="FFFF00"/>
                </a:solidFill>
              </a:rPr>
              <a:t>Gióp</a:t>
            </a:r>
            <a:r>
              <a:rPr lang="en-US" sz="3200" b="1" dirty="0">
                <a:solidFill>
                  <a:srgbClr val="FFFF00"/>
                </a:solidFill>
              </a:rPr>
              <a:t> 2:9).</a:t>
            </a:r>
          </a:p>
          <a:p>
            <a:pPr marL="347663" indent="-347663">
              <a:buNone/>
            </a:pPr>
            <a:r>
              <a:rPr lang="en-US" sz="3200" b="1" dirty="0">
                <a:solidFill>
                  <a:srgbClr val="FFFF00"/>
                </a:solidFill>
              </a:rPr>
              <a:t>E. </a:t>
            </a:r>
            <a:r>
              <a:rPr lang="en-US" sz="3200" b="1" dirty="0" err="1">
                <a:solidFill>
                  <a:srgbClr val="FFFF00"/>
                </a:solidFill>
              </a:rPr>
              <a:t>Về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sau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nàng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khinh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chồng</a:t>
            </a:r>
            <a:r>
              <a:rPr lang="en-US" sz="3200" b="1" dirty="0">
                <a:solidFill>
                  <a:srgbClr val="FFFF00"/>
                </a:solidFill>
              </a:rPr>
              <a:t>. (2 Sa 6:16).</a:t>
            </a:r>
          </a:p>
          <a:p>
            <a:pPr marL="347663" indent="-347663">
              <a:buNone/>
            </a:pPr>
            <a:r>
              <a:rPr lang="en-US" sz="3200" b="1" dirty="0">
                <a:solidFill>
                  <a:srgbClr val="FFFF00"/>
                </a:solidFill>
              </a:rPr>
              <a:t>A. </a:t>
            </a:r>
            <a:r>
              <a:rPr lang="en-US" sz="3200" b="1" dirty="0" err="1">
                <a:solidFill>
                  <a:srgbClr val="FFFF00"/>
                </a:solidFill>
              </a:rPr>
              <a:t>Nàng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lắng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nghe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khi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chồng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nói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chuyện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về</a:t>
            </a:r>
            <a:r>
              <a:rPr lang="en-US" sz="3200" b="1" dirty="0">
                <a:solidFill>
                  <a:srgbClr val="FFFF00"/>
                </a:solidFill>
              </a:rPr>
              <a:t> Ê-li (1 </a:t>
            </a:r>
            <a:r>
              <a:rPr lang="en-US" sz="3200" b="1" dirty="0" err="1">
                <a:solidFill>
                  <a:srgbClr val="FFFF00"/>
                </a:solidFill>
              </a:rPr>
              <a:t>Các</a:t>
            </a:r>
            <a:r>
              <a:rPr lang="en-US" sz="3200" b="1" dirty="0">
                <a:solidFill>
                  <a:srgbClr val="FFFF00"/>
                </a:solidFill>
              </a:rPr>
              <a:t> 19:1).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09A6-873E-4D26-B23F-26C9FF2C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8263" cy="8926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lệch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nó.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A9DC-8673-4F5C-8A10-40925316A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42819"/>
            <a:ext cx="2862944" cy="4977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B. </a:t>
            </a:r>
            <a:r>
              <a:rPr lang="en-US" b="1" dirty="0" err="1">
                <a:solidFill>
                  <a:schemeClr val="bg1"/>
                </a:solidFill>
              </a:rPr>
              <a:t>Hê</a:t>
            </a:r>
            <a:r>
              <a:rPr lang="en-US" b="1" dirty="0">
                <a:solidFill>
                  <a:schemeClr val="bg1"/>
                </a:solidFill>
              </a:rPr>
              <a:t> 13:4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E. </a:t>
            </a:r>
            <a:r>
              <a:rPr lang="en-US" b="1" dirty="0" err="1">
                <a:solidFill>
                  <a:schemeClr val="bg1"/>
                </a:solidFill>
              </a:rPr>
              <a:t>ITi</a:t>
            </a:r>
            <a:r>
              <a:rPr lang="en-US" b="1" dirty="0">
                <a:solidFill>
                  <a:schemeClr val="bg1"/>
                </a:solidFill>
              </a:rPr>
              <a:t> 4:1-3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F. </a:t>
            </a:r>
            <a:r>
              <a:rPr lang="en-US" b="1" dirty="0" err="1">
                <a:solidFill>
                  <a:schemeClr val="bg1"/>
                </a:solidFill>
              </a:rPr>
              <a:t>ICô</a:t>
            </a:r>
            <a:r>
              <a:rPr lang="en-US" b="1" dirty="0">
                <a:solidFill>
                  <a:schemeClr val="bg1"/>
                </a:solidFill>
              </a:rPr>
              <a:t> 6:13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A. </a:t>
            </a:r>
            <a:r>
              <a:rPr lang="en-US" b="1" dirty="0" err="1">
                <a:solidFill>
                  <a:schemeClr val="bg1"/>
                </a:solidFill>
              </a:rPr>
              <a:t>Khải</a:t>
            </a:r>
            <a:r>
              <a:rPr lang="en-US" b="1" dirty="0">
                <a:solidFill>
                  <a:schemeClr val="bg1"/>
                </a:solidFill>
              </a:rPr>
              <a:t> 2:20-22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G. Math 19.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D. </a:t>
            </a:r>
            <a:r>
              <a:rPr lang="en-US" b="1" dirty="0" err="1">
                <a:solidFill>
                  <a:schemeClr val="bg1"/>
                </a:solidFill>
              </a:rPr>
              <a:t>ITê</a:t>
            </a:r>
            <a:r>
              <a:rPr lang="en-US" b="1" dirty="0">
                <a:solidFill>
                  <a:schemeClr val="bg1"/>
                </a:solidFill>
              </a:rPr>
              <a:t> 4:1-5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C. </a:t>
            </a:r>
            <a:r>
              <a:rPr lang="en-US" b="1" dirty="0" err="1">
                <a:solidFill>
                  <a:schemeClr val="bg1"/>
                </a:solidFill>
              </a:rPr>
              <a:t>Châm</a:t>
            </a:r>
            <a:r>
              <a:rPr lang="en-US" b="1" dirty="0">
                <a:solidFill>
                  <a:schemeClr val="bg1"/>
                </a:solidFill>
              </a:rPr>
              <a:t> 30:28-19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5D7CD-3241-4A9E-A078-D8FC2C51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7230" y="1186543"/>
            <a:ext cx="8479972" cy="5446731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Chốn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khuê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phòng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khiết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chemeClr val="bg1"/>
                </a:solidFill>
              </a:rPr>
              <a:t>Nên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hôn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Bụng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vì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đồ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ăn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thì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thân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vì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sự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dâm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dục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ấy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chemeClr val="bg1"/>
                </a:solidFill>
              </a:rPr>
              <a:t>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theo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Giê-sa-bên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phạm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sự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dâm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nhiều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nguyên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nhân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Sự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mê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dâm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dục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không</a:t>
            </a:r>
            <a:r>
              <a:rPr lang="en-US" sz="3200" b="1" dirty="0">
                <a:solidFill>
                  <a:schemeClr val="bg1"/>
                </a:solidFill>
              </a:rPr>
              <a:t> tin </a:t>
            </a:r>
            <a:r>
              <a:rPr lang="en-US" sz="3200" b="1" dirty="0" err="1">
                <a:solidFill>
                  <a:schemeClr val="bg1"/>
                </a:solidFill>
              </a:rPr>
              <a:t>kính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phép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diễn</a:t>
            </a:r>
            <a:r>
              <a:rPr lang="en-US" sz="3200" b="1" dirty="0">
                <a:solidFill>
                  <a:schemeClr val="bg1"/>
                </a:solidFill>
              </a:rPr>
              <a:t> ra </a:t>
            </a:r>
            <a:r>
              <a:rPr lang="en-US" sz="3200" b="1" dirty="0" err="1">
                <a:solidFill>
                  <a:schemeClr val="bg1"/>
                </a:solidFill>
              </a:rPr>
              <a:t>trong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hôn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nhân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chemeClr val="bg1"/>
                </a:solidFill>
              </a:rPr>
              <a:t>Thật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dễ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hiểu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người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với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người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nữ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7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09A6-873E-4D26-B23F-26C9FF2C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8263" cy="8926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lệch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nó.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A9DC-8673-4F5C-8A10-40925316A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1642819"/>
            <a:ext cx="3848747" cy="4977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B. </a:t>
            </a:r>
            <a:r>
              <a:rPr lang="en-US" b="1" dirty="0" err="1">
                <a:solidFill>
                  <a:srgbClr val="FFFF00"/>
                </a:solidFill>
              </a:rPr>
              <a:t>Hê-bơ-rơ</a:t>
            </a:r>
            <a:r>
              <a:rPr lang="en-US" b="1" dirty="0">
                <a:solidFill>
                  <a:srgbClr val="FFFF00"/>
                </a:solidFill>
              </a:rPr>
              <a:t> 13:4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E. </a:t>
            </a:r>
            <a:r>
              <a:rPr lang="en-US" b="1" dirty="0" err="1">
                <a:solidFill>
                  <a:srgbClr val="FFFF00"/>
                </a:solidFill>
              </a:rPr>
              <a:t>ITi-mô-thê</a:t>
            </a:r>
            <a:r>
              <a:rPr lang="en-US" b="1" dirty="0">
                <a:solidFill>
                  <a:srgbClr val="FFFF00"/>
                </a:solidFill>
              </a:rPr>
              <a:t> 4:1-3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F. </a:t>
            </a:r>
            <a:r>
              <a:rPr lang="en-US" b="1" dirty="0" err="1">
                <a:solidFill>
                  <a:srgbClr val="FFFF00"/>
                </a:solidFill>
              </a:rPr>
              <a:t>ICô-rinh-tô</a:t>
            </a:r>
            <a:r>
              <a:rPr lang="en-US" b="1" dirty="0">
                <a:solidFill>
                  <a:srgbClr val="FFFF00"/>
                </a:solidFill>
              </a:rPr>
              <a:t> 6:13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A. </a:t>
            </a:r>
            <a:r>
              <a:rPr lang="en-US" b="1" dirty="0" err="1">
                <a:solidFill>
                  <a:srgbClr val="FFFF00"/>
                </a:solidFill>
              </a:rPr>
              <a:t>Khải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Huyền</a:t>
            </a:r>
            <a:r>
              <a:rPr lang="en-US" b="1" dirty="0">
                <a:solidFill>
                  <a:srgbClr val="FFFF00"/>
                </a:solidFill>
              </a:rPr>
              <a:t> 2:20-22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G. Ma-</a:t>
            </a:r>
            <a:r>
              <a:rPr lang="en-US" b="1" dirty="0" err="1">
                <a:solidFill>
                  <a:srgbClr val="FFFF00"/>
                </a:solidFill>
              </a:rPr>
              <a:t>thi</a:t>
            </a:r>
            <a:r>
              <a:rPr lang="en-US" b="1" dirty="0">
                <a:solidFill>
                  <a:srgbClr val="FFFF00"/>
                </a:solidFill>
              </a:rPr>
              <a:t>-ơ 19.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D. </a:t>
            </a:r>
            <a:r>
              <a:rPr lang="en-US" b="1" dirty="0" err="1">
                <a:solidFill>
                  <a:srgbClr val="FFFF00"/>
                </a:solidFill>
              </a:rPr>
              <a:t>ITê</a:t>
            </a:r>
            <a:r>
              <a:rPr lang="en-US" b="1" dirty="0">
                <a:solidFill>
                  <a:srgbClr val="FFFF00"/>
                </a:solidFill>
              </a:rPr>
              <a:t>-</a:t>
            </a:r>
            <a:r>
              <a:rPr lang="en-US" b="1" dirty="0" err="1">
                <a:solidFill>
                  <a:srgbClr val="FFFF00"/>
                </a:solidFill>
              </a:rPr>
              <a:t>sa</a:t>
            </a:r>
            <a:r>
              <a:rPr lang="en-US" b="1" dirty="0">
                <a:solidFill>
                  <a:srgbClr val="FFFF00"/>
                </a:solidFill>
              </a:rPr>
              <a:t>-</a:t>
            </a:r>
            <a:r>
              <a:rPr lang="en-US" b="1" dirty="0" err="1">
                <a:solidFill>
                  <a:srgbClr val="FFFF00"/>
                </a:solidFill>
              </a:rPr>
              <a:t>lô</a:t>
            </a:r>
            <a:r>
              <a:rPr lang="en-US" b="1" dirty="0">
                <a:solidFill>
                  <a:srgbClr val="FFFF00"/>
                </a:solidFill>
              </a:rPr>
              <a:t>-</a:t>
            </a:r>
            <a:r>
              <a:rPr lang="en-US" b="1" dirty="0" err="1">
                <a:solidFill>
                  <a:srgbClr val="FFFF00"/>
                </a:solidFill>
              </a:rPr>
              <a:t>ni</a:t>
            </a:r>
            <a:r>
              <a:rPr lang="en-US" b="1" dirty="0">
                <a:solidFill>
                  <a:srgbClr val="FFFF00"/>
                </a:solidFill>
              </a:rPr>
              <a:t>-ca 4:1-5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C. </a:t>
            </a:r>
            <a:r>
              <a:rPr lang="en-US" b="1" dirty="0" err="1">
                <a:solidFill>
                  <a:srgbClr val="FFFF00"/>
                </a:solidFill>
              </a:rPr>
              <a:t>Châm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Ngôn</a:t>
            </a:r>
            <a:r>
              <a:rPr lang="en-US" b="1" dirty="0">
                <a:solidFill>
                  <a:srgbClr val="FFFF00"/>
                </a:solidFill>
              </a:rPr>
              <a:t> 30:28-19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5D7CD-3241-4A9E-A078-D8FC2C51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6020" y="1655583"/>
            <a:ext cx="7501181" cy="4977691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Chốn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khuê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phòng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bất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khiết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Nên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cấm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hôn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nhân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Bụng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vì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ăn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nào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thì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thân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vì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sự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dâm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dục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ấy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Đi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theo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Gię-sa-bęn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vŕ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phạm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sự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gian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dâm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rất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nhiều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nguyên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nhân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dị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Sự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đam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mê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dâm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dục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không</a:t>
            </a:r>
            <a:r>
              <a:rPr lang="en-US" b="1" dirty="0">
                <a:solidFill>
                  <a:schemeClr val="bg1"/>
                </a:solidFill>
              </a:rPr>
              <a:t> tin </a:t>
            </a:r>
            <a:r>
              <a:rPr lang="en-US" b="1" dirty="0" err="1">
                <a:solidFill>
                  <a:schemeClr val="bg1"/>
                </a:solidFill>
              </a:rPr>
              <a:t>kính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được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phép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diễn</a:t>
            </a:r>
            <a:r>
              <a:rPr lang="en-US" b="1" dirty="0">
                <a:solidFill>
                  <a:schemeClr val="bg1"/>
                </a:solidFill>
              </a:rPr>
              <a:t> ra </a:t>
            </a:r>
            <a:r>
              <a:rPr lang="en-US" b="1" dirty="0" err="1">
                <a:solidFill>
                  <a:schemeClr val="bg1"/>
                </a:solidFill>
              </a:rPr>
              <a:t>trong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hôn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nhân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Thật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dễ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hiểu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cách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của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người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với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người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nữ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9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F4C5BEC-74F1-4D72-89D5-B941D5DFF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98" r="-1" b="-1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934D816-9001-4363-8256-211EC4F7F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3724" y="669657"/>
            <a:ext cx="674114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PHẦN KẾT LUẬN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6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173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3056-8B8F-4661-8442-0DFA2391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CỦA </a:t>
            </a:r>
            <a:br>
              <a:rPr lang="en-US" sz="4400" b="1" dirty="0"/>
            </a:br>
            <a: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  <a:t>HÔN NHÂN</a:t>
            </a:r>
            <a:endParaRPr lang="en-US" sz="4400" b="1" dirty="0"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C6CF8-D07B-419E-9C56-352762E4F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200" y="3429000"/>
            <a:ext cx="7680960" cy="32972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2:18.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1:28.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1:28.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062A322-5E28-4713-99B3-E56F0C35E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8886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73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6D912-95B3-B451-B0A4-4D4CAF078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>
            <a:extLst>
              <a:ext uri="{FF2B5EF4-FFF2-40B4-BE49-F238E27FC236}">
                <a16:creationId xmlns:a16="http://schemas.microsoft.com/office/drawing/2014/main" id="{787EEEF9-DEC7-B7A7-8F57-5C22A96A7F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Marriage •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>
            <a:extLst>
              <a:ext uri="{FF2B5EF4-FFF2-40B4-BE49-F238E27FC236}">
                <a16:creationId xmlns:a16="http://schemas.microsoft.com/office/drawing/2014/main" id="{175C533F-1D99-85BC-95CF-D04D8C213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8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>
            <a:extLst>
              <a:ext uri="{FF2B5EF4-FFF2-40B4-BE49-F238E27FC236}">
                <a16:creationId xmlns:a16="http://schemas.microsoft.com/office/drawing/2014/main" id="{A99F1977-0447-AC5F-6C2F-E9DB7DC56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>
            <a:extLst>
              <a:ext uri="{FF2B5EF4-FFF2-40B4-BE49-F238E27FC236}">
                <a16:creationId xmlns:a16="http://schemas.microsoft.com/office/drawing/2014/main" id="{3AAFEDBA-B7E5-219E-FDBD-BAC860688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2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5A2A-B7C2-43EE-B373-61B9C007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03325"/>
            <a:ext cx="5333999" cy="16144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/>
                <a:ea typeface="Times New Roman"/>
                <a:cs typeface="Times New Roman"/>
                <a:sym typeface="Times New Roman"/>
              </a:rPr>
              <a:t>SỰ TẠO THÀNH NGƯỜI NỮ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C99DB-3B18-450C-BFE6-6DA8BD3BA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654" y="3265714"/>
            <a:ext cx="6513087" cy="2389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0" indent="-457200">
              <a:spcBef>
                <a:spcPts val="0"/>
              </a:spcBef>
              <a:buClr>
                <a:schemeClr val="lt1"/>
              </a:buClr>
              <a:buSzPts val="3200"/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Khi Chúa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dựng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thú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vật, Adam đặt tên cho chúng.</a:t>
            </a:r>
            <a:endParaRPr lang="vi-VN" sz="3600" dirty="0"/>
          </a:p>
          <a:p>
            <a:pPr marL="457200" lvl="0" indent="-457200">
              <a:buClr>
                <a:schemeClr val="lt1"/>
              </a:buClr>
              <a:buSzPts val="3200"/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Khi Chúa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dựng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người nữ, Adam nói bằng văn thơ.</a:t>
            </a:r>
            <a:endParaRPr lang="vi-VN" sz="36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68C174-3ABA-4796-9B72-4B500474D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r="9376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201EC4-22F0-49C2-9D06-AE0BB1FFCD9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THE CREATION OF WOMAN</a:t>
            </a:r>
          </a:p>
        </p:txBody>
      </p:sp>
    </p:spTree>
    <p:extLst>
      <p:ext uri="{BB962C8B-B14F-4D97-AF65-F5344CB8AC3E}">
        <p14:creationId xmlns:p14="http://schemas.microsoft.com/office/powerpoint/2010/main" val="4079754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D9A02-9D8B-43BB-A39C-C16D8F58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01" y="364477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NHU CẦU</a:t>
            </a:r>
            <a:endPara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8D270-8E5B-4A20-81FD-AE25F6D2D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029" y="1774371"/>
            <a:ext cx="5812971" cy="42923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>
              <a:spcBef>
                <a:spcPts val="0"/>
              </a:spcBef>
              <a:buClr>
                <a:schemeClr val="lt1"/>
              </a:buClr>
              <a:buSzPts val="3200"/>
              <a:buFont typeface="Wingdings" panose="05000000000000000000" pitchFamily="2" charset="2"/>
              <a:buChar char="ü"/>
            </a:pP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TÍNH AN TOÀN – Nhận biết là mình̉̉̉ được yêu thương bởi người bạn đời của mình.</a:t>
            </a:r>
            <a:endParaRPr lang="vi-VN" sz="3200" dirty="0"/>
          </a:p>
          <a:p>
            <a:pPr marL="457200" lvl="0" indent="-457200">
              <a:buClr>
                <a:schemeClr val="lt1"/>
              </a:buClr>
              <a:buSzPts val="3200"/>
              <a:buFont typeface="Wingdings" panose="05000000000000000000" pitchFamily="2" charset="2"/>
              <a:buChar char="ü"/>
            </a:pPr>
            <a:endParaRPr lang="vi-VN"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buClr>
                <a:schemeClr val="lt1"/>
              </a:buClr>
              <a:buSzPts val="3200"/>
              <a:buFont typeface="Wingdings" panose="05000000000000000000" pitchFamily="2" charset="2"/>
              <a:buChar char="ü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CÓ Ý NGHĨA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–  Nhận biết được tính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của mình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với bạn đời của mình.</a:t>
            </a:r>
            <a:endParaRPr lang="vi-VN" sz="3200" dirty="0"/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771602B0-CBDC-4445-992A-AC8D3D099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3173" y="643467"/>
            <a:ext cx="5040626" cy="52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1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A3EC8-B312-43D5-97F7-7A038091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201479"/>
            <a:ext cx="5894369" cy="1572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latin typeface="Arial Black" panose="020B0A04020102020204" pitchFamily="34" charset="0"/>
              </a:rPr>
              <a:t>BÀI 2</a:t>
            </a:r>
            <a:endParaRPr lang="en-US" sz="6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89D76-27A9-4D06-8BF0-30BB1EB2F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245" y="1773817"/>
            <a:ext cx="7968729" cy="3526604"/>
          </a:xfr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HÔN NHÂN ̣ĐÒI HỎI MỘT SỰ THAY ĐỔI 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LÒNG TR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UNG TH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ÀNH</a:t>
            </a:r>
            <a:endParaRPr lang="vi-VN" sz="3600" dirty="0"/>
          </a:p>
          <a:p>
            <a:pPr marL="228600" lvl="0" indent="-22860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Lìa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cha mẹ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Gắn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bó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bạn đời của chúng ta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3600" dirty="0"/>
          </a:p>
          <a:p>
            <a:pPr marL="228600" lvl="0" indent="-228600"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Trở nên một th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ịt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3600" dirty="0"/>
          </a:p>
        </p:txBody>
      </p:sp>
      <p:pic>
        <p:nvPicPr>
          <p:cNvPr id="6" name="Content Placeholder 5" descr="A person wearing a dress&#10;&#10;Description automatically generated">
            <a:extLst>
              <a:ext uri="{FF2B5EF4-FFF2-40B4-BE49-F238E27FC236}">
                <a16:creationId xmlns:a16="http://schemas.microsoft.com/office/drawing/2014/main" id="{72B6CF9D-AC66-44E1-8643-98DECF874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79220" y="-1"/>
            <a:ext cx="3412780" cy="5112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540B13-ECBE-4B51-8495-58EA148D160B}"/>
              </a:ext>
            </a:extLst>
          </p:cNvPr>
          <p:cNvSpPr txBox="1"/>
          <p:nvPr/>
        </p:nvSpPr>
        <p:spPr>
          <a:xfrm>
            <a:off x="833002" y="5734288"/>
            <a:ext cx="100468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Vì thế, người nam sẽ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lìa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cha mẹ để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dính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díu</a:t>
            </a: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với vợ và hai người trở thành một </a:t>
            </a:r>
            <a:r>
              <a:rPr lang="en-US" sz="3200" b="1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thịt</a:t>
            </a:r>
            <a:r>
              <a:rPr lang="vi-VN" sz="32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.”  (Sáng thế 2:24)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80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2904</Words>
  <Application>Microsoft Macintosh PowerPoint</Application>
  <PresentationFormat>Widescreen</PresentationFormat>
  <Paragraphs>391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ＭＳ Ｐゴシック</vt:lpstr>
      <vt:lpstr>Noto Sans Symbols</vt:lpstr>
      <vt:lpstr>Arial</vt:lpstr>
      <vt:lpstr>Arial Black</vt:lpstr>
      <vt:lpstr>Calibri</vt:lpstr>
      <vt:lpstr>Calibri Light</vt:lpstr>
      <vt:lpstr>Times New Roman</vt:lpstr>
      <vt:lpstr>Traditional Arabic</vt:lpstr>
      <vt:lpstr>Wingdings</vt:lpstr>
      <vt:lpstr>Office Theme</vt:lpstr>
      <vt:lpstr>Orbit</vt:lpstr>
      <vt:lpstr> TÌNH YÊU VÀ HÔN NHÂN  </vt:lpstr>
      <vt:lpstr>ĐỨC CHÚA TRỜI LÀ KIẾN TRÚC SƯ CỦA HÔN NHÂN</vt:lpstr>
      <vt:lpstr>ĐỨC CHÚA TRỜI LÀ KIẾN TRÚC SƯ CỦA HÔN NHÂN</vt:lpstr>
      <vt:lpstr>ĐỊNH NGHĨA CỦA HÔN NHÂN</vt:lpstr>
      <vt:lpstr>HÔN NHÂN CƠ ĐỐC LÀ</vt:lpstr>
      <vt:lpstr>MỤC ĐÍCH CỦA  HÔN NHÂN</vt:lpstr>
      <vt:lpstr>SỰ TẠO THÀNH NGƯỜI NỮ</vt:lpstr>
      <vt:lpstr>HAI NHU CẦU</vt:lpstr>
      <vt:lpstr>BÀI 2</vt:lpstr>
      <vt:lpstr>Sáng Thế Ký  2:24  LÌA CHA MẸ NGHĨA LÀ</vt:lpstr>
      <vt:lpstr>NHỮNG MỤC TIÊU  QUAN HỆ</vt:lpstr>
      <vt:lpstr>BÀI 3</vt:lpstr>
      <vt:lpstr>HAI NGƯỜI TRỞ THÀNH MỘT</vt:lpstr>
      <vt:lpstr>ĐỂ HÔN NHÂN THÀNH CÔNG</vt:lpstr>
      <vt:lpstr>BÀI 4-5 TRUYỀN THÔNG</vt:lpstr>
      <vt:lpstr>TRUYỀN THÔNG</vt:lpstr>
      <vt:lpstr>TẠI SAO TRUYỀN THÔNG LẠI KHÓ</vt:lpstr>
      <vt:lpstr>LẮNG NGHE</vt:lpstr>
      <vt:lpstr>RÀO CẢN CỦA SỰ LẮNG NGHE</vt:lpstr>
      <vt:lpstr>CẢI THIỆN VIỆC LẮNG NGHE</vt:lpstr>
      <vt:lpstr>ĐÀN ÔNG, PHỤ NỮ, VÀ TRUYỀN THÔNG</vt:lpstr>
      <vt:lpstr>SỨC MẠNH CỦA NGÔN TỪ</vt:lpstr>
      <vt:lpstr>BÀI 6</vt:lpstr>
      <vt:lpstr>NHỮNG CÁCH MÀ CHÚNG TA CÓ THỂ GIẢI QUYẾT XUNG ĐỘT</vt:lpstr>
      <vt:lpstr>BÀI 6</vt:lpstr>
      <vt:lpstr>CÁC BƯỚC ĐỂ GIẢI QUYẾT XUNG ĐỘT</vt:lpstr>
      <vt:lpstr>GIẢI QUYẾT XUNG ĐỘT</vt:lpstr>
      <vt:lpstr>GIẢI QUYẾT XUNG ĐỘT</vt:lpstr>
      <vt:lpstr> KHIÊM NHƯỢNG TRONG HÔN NHÂN</vt:lpstr>
      <vt:lpstr>SỰ GIẬN </vt:lpstr>
      <vt:lpstr>NHỮNG  NGUYÊN NHÂN CỦA SỰ GIẬN</vt:lpstr>
      <vt:lpstr>GIẬN VÀ  KINH THÁNH</vt:lpstr>
      <vt:lpstr>TẬN DỤNG TỐI ĐA SỰ GIẬN</vt:lpstr>
      <vt:lpstr>BÀI 7 VAI TRÒ CỦA NGƯỜI CHỒNG</vt:lpstr>
      <vt:lpstr>BÀI 8 VAI TRÒ CỦA NGƯỜI VỢ</vt:lpstr>
      <vt:lpstr>CHÚA JESUS VÀ PHỤ NỮ</vt:lpstr>
      <vt:lpstr>ĐƯA RA CÁC QUYẾT ĐỊNH</vt:lpstr>
      <vt:lpstr>BÀI 9 TÌNH YÊU VÀ HÔN NHÂN</vt:lpstr>
      <vt:lpstr>KINH THÁNH VÀ TÌNH YÊU THƯƠNG</vt:lpstr>
      <vt:lpstr>NĂM NGÔN NGỮ TÌNH YÊU</vt:lpstr>
      <vt:lpstr>NĂM NGÔN NGỮ TÌNH YÊU</vt:lpstr>
      <vt:lpstr>Nhã Ca</vt:lpstr>
      <vt:lpstr>Nhã Ca</vt:lpstr>
      <vt:lpstr>BÀI 10</vt:lpstr>
      <vt:lpstr>KINH THÁNH VÀ TÌNH DỤC</vt:lpstr>
      <vt:lpstr> BÀI 11</vt:lpstr>
      <vt:lpstr>CÁC  KHỐI XÂY DỰNG CỦA HÔN NHÂN</vt:lpstr>
      <vt:lpstr>CÁC  KHỐI XÂY DỰNG CỦA HÔN NHÂN</vt:lpstr>
      <vt:lpstr>CÁC  KHỐI XÂY DỰNG CỦA HÔN NHÂN</vt:lpstr>
      <vt:lpstr>Ghép mỗi hôn nhân sau đây với sách trong Kinh Thánh mô tả rõ nhất về hôn nhân này.</vt:lpstr>
      <vt:lpstr>Ghép mỗi hôn nhân sau đây với sách trong Kinh Thánh mô tả rõ nhất về hôn nhân này.</vt:lpstr>
      <vt:lpstr>Ghép tên của những người nam trong Kinh Thánh với vợ ông ta. </vt:lpstr>
      <vt:lpstr>Ghép tên của những người nam trong Kinh Thánh với vợ ông ta. </vt:lpstr>
      <vt:lpstr>Ghép mỗi hôn nhân sau đây với lời mô tả đúng nhất của Kinh Thánh về hôn nhân. Chỉ có một câu trả lời chính xác mà thôi. </vt:lpstr>
      <vt:lpstr>Ghép mỗi hôn nhân sau đây với lời mô tả đúng nhất của Kinh Thánh về hôn nhân. Chỉ có một câu trả lời chính xác mà thôi. </vt:lpstr>
      <vt:lpstr>Ghép lời dạy sai lệch sau đây với sách dạy chống lại nó.  </vt:lpstr>
      <vt:lpstr>Ghép lời dạy sai lệch sau đây với sách dạy chống lại nó.  </vt:lpstr>
      <vt:lpstr>PHẦN KẾT LUẬN  </vt:lpstr>
      <vt:lpstr>Black</vt:lpstr>
      <vt:lpstr>Marriage •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LOVE AND MARRIAGE  </dc:title>
  <dc:creator>Scott Wooddell</dc:creator>
  <cp:lastModifiedBy>Rick Griffith</cp:lastModifiedBy>
  <cp:revision>228</cp:revision>
  <cp:lastPrinted>2019-08-21T14:29:44Z</cp:lastPrinted>
  <dcterms:created xsi:type="dcterms:W3CDTF">2019-07-17T00:32:11Z</dcterms:created>
  <dcterms:modified xsi:type="dcterms:W3CDTF">2025-06-25T22:44:08Z</dcterms:modified>
</cp:coreProperties>
</file>