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 id="2147483674"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544"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D14C6F-FC18-4201-800B-12EBD4D7BE5F}">
  <a:tblStyle styleId="{AAD14C6F-FC18-4201-800B-12EBD4D7BE5F}"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84"/>
    <p:restoredTop sz="94674"/>
  </p:normalViewPr>
  <p:slideViewPr>
    <p:cSldViewPr>
      <p:cViewPr varScale="1">
        <p:scale>
          <a:sx n="97" d="100"/>
          <a:sy n="97" d="100"/>
        </p:scale>
        <p:origin x="208" y="6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vi-VN" sz="1200" b="0" i="0" u="none" strike="noStrike" cap="none">
                <a:solidFill>
                  <a:schemeClr val="dk1"/>
                </a:solidFill>
                <a:latin typeface="Calibri"/>
                <a:ea typeface="Calibri"/>
                <a:cs typeface="Calibri"/>
                <a:sym typeface="Calibri"/>
              </a:rPr>
              <a:t>‹#›</a:t>
            </a:fld>
            <a:endParaRPr lang="vi-V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05586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vi-VN" sz="1200" b="0" i="0" u="none" strike="noStrike" cap="none">
                <a:solidFill>
                  <a:schemeClr val="dk1"/>
                </a:solidFill>
                <a:latin typeface="Calibri"/>
                <a:ea typeface="Calibri"/>
                <a:cs typeface="Calibri"/>
                <a:sym typeface="Calibri"/>
              </a:rPr>
              <a:t>1</a:t>
            </a:fld>
            <a:endParaRPr lang="vi-VN" sz="1200" b="0" i="0" u="none" strike="noStrike" cap="none">
              <a:solidFill>
                <a:schemeClr val="dk1"/>
              </a:solidFill>
              <a:latin typeface="Calibri"/>
              <a:ea typeface="Calibri"/>
              <a:cs typeface="Calibri"/>
              <a:sym typeface="Calibri"/>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5" name="Shape 10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vi-VN" sz="1200">
                <a:solidFill>
                  <a:schemeClr val="dk1"/>
                </a:solidFill>
                <a:latin typeface="Calibri"/>
                <a:ea typeface="Calibri"/>
                <a:cs typeface="Calibri"/>
                <a:sym typeface="Calibri"/>
              </a:rPr>
              <a:t>23</a:t>
            </a:fld>
            <a:endParaRPr lang="vi-VN" sz="1200">
              <a:solidFill>
                <a:schemeClr val="dk1"/>
              </a:solidFill>
              <a:latin typeface="Calibri"/>
              <a:ea typeface="Calibri"/>
              <a:cs typeface="Calibri"/>
              <a:sym typeface="Calibri"/>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9" name="Shape 27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Church Dynamics (cd)</a:t>
            </a:r>
            <a:endParaRPr lang="en-US" baseline="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9240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b="0" i="0" u="none" strike="noStrike" cap="none">
                <a:solidFill>
                  <a:srgbClr val="888888"/>
                </a:solidFill>
                <a:latin typeface="Calibri"/>
                <a:ea typeface="Calibri"/>
                <a:cs typeface="Calibri"/>
                <a:sym typeface="Calibri"/>
              </a:rPr>
              <a:t>‹#›</a:t>
            </a:fld>
            <a:endParaRPr lang="vi-V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2"/>
        <p:cNvGrpSpPr/>
        <p:nvPr/>
      </p:nvGrpSpPr>
      <p:grpSpPr>
        <a:xfrm>
          <a:off x="0" y="0"/>
          <a:ext cx="0" cy="0"/>
          <a:chOff x="0" y="0"/>
          <a:chExt cx="0" cy="0"/>
        </a:xfrm>
      </p:grpSpPr>
      <p:sp>
        <p:nvSpPr>
          <p:cNvPr id="73" name="Shape 7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a:solidFill>
                  <a:srgbClr val="888888"/>
                </a:solidFill>
                <a:latin typeface="Calibri"/>
                <a:ea typeface="Calibri"/>
                <a:cs typeface="Calibri"/>
                <a:sym typeface="Calibri"/>
              </a:rPr>
              <a:t>‹#›</a:t>
            </a:fld>
            <a:endParaRPr lang="vi-VN"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a:solidFill>
                  <a:srgbClr val="888888"/>
                </a:solidFill>
                <a:latin typeface="Calibri"/>
                <a:ea typeface="Calibri"/>
                <a:cs typeface="Calibri"/>
                <a:sym typeface="Calibri"/>
              </a:rPr>
              <a:t>‹#›</a:t>
            </a:fld>
            <a:endParaRPr lang="vi-VN"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a:solidFill>
                  <a:srgbClr val="888888"/>
                </a:solidFill>
                <a:latin typeface="Calibri"/>
                <a:ea typeface="Calibri"/>
                <a:cs typeface="Calibri"/>
                <a:sym typeface="Calibri"/>
              </a:rPr>
              <a:t>‹#›</a:t>
            </a:fld>
            <a:endParaRPr lang="vi-VN"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a:solidFill>
                  <a:srgbClr val="888888"/>
                </a:solidFill>
                <a:latin typeface="Calibri"/>
                <a:ea typeface="Calibri"/>
                <a:cs typeface="Calibri"/>
                <a:sym typeface="Calibri"/>
              </a:rPr>
              <a:t>‹#›</a:t>
            </a:fld>
            <a:endParaRPr lang="vi-VN"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a:solidFill>
                  <a:srgbClr val="888888"/>
                </a:solidFill>
                <a:latin typeface="Calibri"/>
                <a:ea typeface="Calibri"/>
                <a:cs typeface="Calibri"/>
                <a:sym typeface="Calibri"/>
              </a:rPr>
              <a:t>‹#›</a:t>
            </a:fld>
            <a:endParaRPr lang="vi-VN"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80847337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35139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3031665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7566685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7058950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457200" y="274637"/>
            <a:ext cx="8229600" cy="5851525"/>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245225"/>
            <a:ext cx="2133599" cy="47624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245225"/>
            <a:ext cx="2895600" cy="47624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245225"/>
            <a:ext cx="2133599" cy="47624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b="0" i="0" u="none" strike="noStrike" cap="none">
                <a:solidFill>
                  <a:srgbClr val="888888"/>
                </a:solidFill>
                <a:latin typeface="Calibri"/>
                <a:ea typeface="Calibri"/>
                <a:cs typeface="Calibri"/>
                <a:sym typeface="Calibri"/>
              </a:rPr>
              <a:t>‹#›</a:t>
            </a:fld>
            <a:endParaRPr lang="vi-V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9336212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2771052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25402488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95087248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8790001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4057880111"/>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3181331466"/>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285922978"/>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3791591118"/>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4231044937"/>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a:solidFill>
                  <a:srgbClr val="888888"/>
                </a:solidFill>
                <a:latin typeface="Calibri"/>
                <a:ea typeface="Calibri"/>
                <a:cs typeface="Calibri"/>
                <a:sym typeface="Calibri"/>
              </a:rPr>
              <a:t>‹#›</a:t>
            </a:fld>
            <a:endParaRPr lang="vi-VN" sz="120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3853543560"/>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2412682514"/>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2959221552"/>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1698726839"/>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3838361498"/>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270733024"/>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3"/>
          </p:nvPr>
        </p:nvSpPr>
        <p:spPr>
          <a:xfrm>
            <a:off x="4648200" y="3938587"/>
            <a:ext cx="4038599" cy="218757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245225"/>
            <a:ext cx="2133599" cy="47624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245225"/>
            <a:ext cx="2895600" cy="47624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245225"/>
            <a:ext cx="2133599" cy="47624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a:solidFill>
                  <a:srgbClr val="888888"/>
                </a:solidFill>
                <a:latin typeface="Calibri"/>
                <a:ea typeface="Calibri"/>
                <a:cs typeface="Calibri"/>
                <a:sym typeface="Calibri"/>
              </a:rPr>
              <a:t>‹#›</a:t>
            </a:fld>
            <a:endParaRPr lang="vi-VN"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a:solidFill>
                  <a:srgbClr val="888888"/>
                </a:solidFill>
                <a:latin typeface="Calibri"/>
                <a:ea typeface="Calibri"/>
                <a:cs typeface="Calibri"/>
                <a:sym typeface="Calibri"/>
              </a:rPr>
              <a:t>‹#›</a:t>
            </a:fld>
            <a:endParaRPr lang="vi-VN"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dt" idx="10"/>
          </p:nvPr>
        </p:nvSpPr>
        <p:spPr>
          <a:xfrm>
            <a:off x="457200" y="6245225"/>
            <a:ext cx="2133599" cy="47624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3124200" y="6245225"/>
            <a:ext cx="2895600" cy="47624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6553200" y="6245225"/>
            <a:ext cx="2133599" cy="47624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a:solidFill>
                  <a:srgbClr val="888888"/>
                </a:solidFill>
                <a:latin typeface="Calibri"/>
                <a:ea typeface="Calibri"/>
                <a:cs typeface="Calibri"/>
                <a:sym typeface="Calibri"/>
              </a:rPr>
              <a:t>‹#›</a:t>
            </a:fld>
            <a:endParaRPr lang="vi-VN"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a:solidFill>
                  <a:srgbClr val="888888"/>
                </a:solidFill>
                <a:latin typeface="Calibri"/>
                <a:ea typeface="Calibri"/>
                <a:cs typeface="Calibri"/>
                <a:sym typeface="Calibri"/>
              </a:rPr>
              <a:t>‹#›</a:t>
            </a:fld>
            <a:endParaRPr lang="vi-VN"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a:solidFill>
                  <a:srgbClr val="888888"/>
                </a:solidFill>
                <a:latin typeface="Calibri"/>
                <a:ea typeface="Calibri"/>
                <a:cs typeface="Calibri"/>
                <a:sym typeface="Calibri"/>
              </a:rPr>
              <a:t>‹#›</a:t>
            </a:fld>
            <a:endParaRPr lang="vi-VN"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a:solidFill>
                  <a:srgbClr val="888888"/>
                </a:solidFill>
                <a:latin typeface="Calibri"/>
                <a:ea typeface="Calibri"/>
                <a:cs typeface="Calibri"/>
                <a:sym typeface="Calibri"/>
              </a:rPr>
              <a:t>‹#›</a:t>
            </a:fld>
            <a:endParaRPr lang="vi-VN"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vi-VN" sz="1200" b="0" i="0" u="none" strike="noStrike" cap="none">
                <a:solidFill>
                  <a:srgbClr val="888888"/>
                </a:solidFill>
                <a:latin typeface="Calibri"/>
                <a:ea typeface="Calibri"/>
                <a:cs typeface="Calibri"/>
                <a:sym typeface="Calibri"/>
              </a:rPr>
              <a:t>‹#›</a:t>
            </a:fld>
            <a:endParaRPr lang="vi-V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565300057"/>
      </p:ext>
    </p:extLst>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5"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5"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300" fontAlgn="base">
              <a:spcBef>
                <a:spcPct val="0"/>
              </a:spcBef>
              <a:spcAft>
                <a:spcPct val="0"/>
              </a:spcAft>
              <a:defRPr/>
            </a:pPr>
            <a:fld id="{4BDAEAEC-9514-8348-98E3-9F58B798E1A6}" type="slidenum">
              <a:rPr lang="en-US">
                <a:ea typeface="ＭＳ Ｐゴシック" charset="0"/>
                <a:cs typeface="ＭＳ Ｐゴシック" charset="0"/>
              </a:rPr>
              <a:pPr defTabSz="9143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3054325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latin typeface="Times New Roman" pitchFamily="-111" charset="0"/>
        </a:defRPr>
      </a:lvl6pPr>
      <a:lvl7pPr marL="914300" algn="ctr" rtl="0" fontAlgn="base">
        <a:spcBef>
          <a:spcPct val="0"/>
        </a:spcBef>
        <a:spcAft>
          <a:spcPct val="0"/>
        </a:spcAft>
        <a:defRPr sz="4400">
          <a:solidFill>
            <a:schemeClr val="tx2"/>
          </a:solidFill>
          <a:latin typeface="Times New Roman" pitchFamily="-111" charset="0"/>
        </a:defRPr>
      </a:lvl7pPr>
      <a:lvl8pPr marL="1371450" algn="ctr" rtl="0" fontAlgn="base">
        <a:spcBef>
          <a:spcPct val="0"/>
        </a:spcBef>
        <a:spcAft>
          <a:spcPct val="0"/>
        </a:spcAft>
        <a:defRPr sz="4400">
          <a:solidFill>
            <a:schemeClr val="tx2"/>
          </a:solidFill>
          <a:latin typeface="Times New Roman" pitchFamily="-111" charset="0"/>
        </a:defRPr>
      </a:lvl8pPr>
      <a:lvl9pPr marL="1828600" algn="ctr" rtl="0" fontAlgn="base">
        <a:spcBef>
          <a:spcPct val="0"/>
        </a:spcBef>
        <a:spcAft>
          <a:spcPct val="0"/>
        </a:spcAft>
        <a:defRPr sz="4400">
          <a:solidFill>
            <a:schemeClr val="tx2"/>
          </a:solidFill>
          <a:latin typeface="Times New Roman" pitchFamily="-111" charset="0"/>
        </a:defRPr>
      </a:lvl9pPr>
    </p:titleStyle>
    <p:bodyStyle>
      <a:lvl1pPr marL="342862" indent="-342862"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69" indent="-28572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75" indent="-228575"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02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17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Shape 107" descr="Holiday 00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8" name="Shape 108"/>
          <p:cNvSpPr txBox="1">
            <a:spLocks noGrp="1"/>
          </p:cNvSpPr>
          <p:nvPr>
            <p:ph type="ctrTitle"/>
          </p:nvPr>
        </p:nvSpPr>
        <p:spPr>
          <a:xfrm>
            <a:off x="685800" y="228600"/>
            <a:ext cx="7772400" cy="1143000"/>
          </a:xfrm>
          <a:prstGeom prst="rect">
            <a:avLst/>
          </a:prstGeom>
          <a:noFill/>
          <a:ln>
            <a:noFill/>
          </a:ln>
          <a:effectLst>
            <a:outerShdw dist="107763" dir="18900000" algn="ctr" rotWithShape="0">
              <a:srgbClr val="000000"/>
            </a:outerShdw>
          </a:effectLst>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vi-VN" sz="6600" b="1" dirty="0">
                <a:solidFill>
                  <a:schemeClr val="lt1"/>
                </a:solidFill>
              </a:rPr>
              <a:t>Ân tứ thuộc linh</a:t>
            </a:r>
          </a:p>
        </p:txBody>
      </p:sp>
      <p:sp>
        <p:nvSpPr>
          <p:cNvPr id="109" name="Shape 109"/>
          <p:cNvSpPr txBox="1"/>
          <p:nvPr/>
        </p:nvSpPr>
        <p:spPr>
          <a:xfrm>
            <a:off x="762000" y="4648200"/>
            <a:ext cx="7619999"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4000" b="1" i="0" u="none" strike="noStrike" cap="none" dirty="0">
                <a:solidFill>
                  <a:schemeClr val="lt1"/>
                </a:solidFill>
                <a:latin typeface="Calibri"/>
                <a:ea typeface="Calibri"/>
                <a:cs typeface="Calibri"/>
                <a:sym typeface="Calibri"/>
              </a:rPr>
              <a:t>Cách khám phá và phát triển </a:t>
            </a:r>
            <a:r>
              <a:rPr lang="vi-VN" sz="4000" b="1" dirty="0">
                <a:solidFill>
                  <a:schemeClr val="lt1"/>
                </a:solidFill>
                <a:latin typeface="Calibri"/>
                <a:ea typeface="Calibri"/>
                <a:cs typeface="Calibri"/>
                <a:sym typeface="Calibri"/>
              </a:rPr>
              <a:t>ân tứ thuộc linh của</a:t>
            </a:r>
            <a:r>
              <a:rPr lang="vi-VN" sz="4000" b="1" i="0" u="none" strike="noStrike" cap="none" dirty="0">
                <a:solidFill>
                  <a:schemeClr val="lt1"/>
                </a:solidFill>
                <a:latin typeface="Calibri"/>
                <a:ea typeface="Calibri"/>
                <a:cs typeface="Calibri"/>
                <a:sym typeface="Calibri"/>
              </a:rPr>
              <a:t> bạn</a:t>
            </a:r>
          </a:p>
        </p:txBody>
      </p:sp>
      <p:sp>
        <p:nvSpPr>
          <p:cNvPr id="5" name="Text Box 5">
            <a:extLst>
              <a:ext uri="{FF2B5EF4-FFF2-40B4-BE49-F238E27FC236}">
                <a16:creationId xmlns:a16="http://schemas.microsoft.com/office/drawing/2014/main" id="{E52BA186-5CAC-944A-AEE9-85D996EB1716}"/>
              </a:ext>
            </a:extLst>
          </p:cNvPr>
          <p:cNvSpPr txBox="1">
            <a:spLocks noChangeArrowheads="1"/>
          </p:cNvSpPr>
          <p:nvPr/>
        </p:nvSpPr>
        <p:spPr bwMode="auto">
          <a:xfrm>
            <a:off x="-54260" y="6519456"/>
            <a:ext cx="9252520" cy="338544"/>
          </a:xfrm>
          <a:prstGeom prst="rect">
            <a:avLst/>
          </a:prstGeom>
          <a:solidFill>
            <a:srgbClr val="000000"/>
          </a:solidFill>
          <a:ln w="9525">
            <a:noFill/>
            <a:miter lim="800000"/>
            <a:headEnd/>
            <a:tailEnd/>
          </a:ln>
          <a:effectLst/>
        </p:spPr>
        <p:txBody>
          <a:bodyPr wrap="square" lIns="91430" tIns="45715" rIns="91430" bIns="45715">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a:defRPr/>
            </a:pPr>
            <a:r>
              <a:rPr lang="en-US" sz="1600" b="1" kern="0" dirty="0" err="1">
                <a:solidFill>
                  <a:srgbClr val="FFFFFF"/>
                </a:solidFill>
                <a:cs typeface="Arial" charset="0"/>
              </a:rPr>
              <a:t>Tiến</a:t>
            </a:r>
            <a:r>
              <a:rPr lang="en-US" sz="1600" b="1" kern="0" dirty="0">
                <a:solidFill>
                  <a:srgbClr val="FFFFFF"/>
                </a:solidFill>
                <a:cs typeface="Arial" charset="0"/>
              </a:rPr>
              <a:t> </a:t>
            </a:r>
            <a:r>
              <a:rPr lang="en-US" sz="1600" b="1" kern="0" dirty="0" err="1">
                <a:solidFill>
                  <a:srgbClr val="FFFFFF"/>
                </a:solidFill>
                <a:cs typeface="Arial" charset="0"/>
              </a:rPr>
              <a:t>sĩ</a:t>
            </a:r>
            <a:r>
              <a:rPr lang="en-US" sz="1600" b="1" kern="0" dirty="0">
                <a:solidFill>
                  <a:srgbClr val="FFFFFF"/>
                </a:solidFill>
                <a:cs typeface="Arial" charset="0"/>
              </a:rPr>
              <a:t> </a:t>
            </a:r>
            <a:r>
              <a:rPr lang="en-US" sz="1600" b="1" kern="0" dirty="0">
                <a:solidFill>
                  <a:srgbClr val="FFFFFF"/>
                </a:solidFill>
                <a:effectLst>
                  <a:outerShdw blurRad="38100" dist="38100" dir="2700000" algn="tl">
                    <a:srgbClr val="000000"/>
                  </a:outerShdw>
                </a:effectLst>
                <a:latin typeface="Arial"/>
                <a:cs typeface="Arial"/>
              </a:rPr>
              <a:t>Scott Wooddell</a:t>
            </a:r>
            <a:r>
              <a:rPr lang="en-US" sz="1600" b="1" kern="0" dirty="0">
                <a:solidFill>
                  <a:srgbClr val="FFFFFF"/>
                </a:solidFill>
                <a:cs typeface="Arial" charset="0"/>
              </a:rPr>
              <a:t> • </a:t>
            </a:r>
            <a:r>
              <a:rPr lang="en-US" sz="1600" b="1" kern="0" dirty="0" err="1">
                <a:solidFill>
                  <a:srgbClr val="FFFFFF"/>
                </a:solidFill>
                <a:cs typeface="Arial" charset="0"/>
              </a:rPr>
              <a:t>Trường</a:t>
            </a:r>
            <a:r>
              <a:rPr lang="en-US" sz="1600" b="1" kern="0" dirty="0">
                <a:solidFill>
                  <a:srgbClr val="FFFFFF"/>
                </a:solidFill>
                <a:cs typeface="Arial" charset="0"/>
              </a:rPr>
              <a:t> Kinh </a:t>
            </a:r>
            <a:r>
              <a:rPr lang="en-US" sz="1600" b="1" kern="0" dirty="0" err="1">
                <a:solidFill>
                  <a:srgbClr val="FFFFFF"/>
                </a:solidFill>
                <a:cs typeface="Arial" charset="0"/>
              </a:rPr>
              <a:t>Thánh</a:t>
            </a:r>
            <a:r>
              <a:rPr lang="en-US" sz="1600" b="1" kern="0" dirty="0">
                <a:solidFill>
                  <a:srgbClr val="FFFFFF"/>
                </a:solidFill>
                <a:cs typeface="Arial" charset="0"/>
              </a:rPr>
              <a:t> Singapore • BibleStudyDownloads.org</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0" y="0"/>
            <a:ext cx="9144000" cy="1752600"/>
          </a:xfrm>
          <a:prstGeom prst="rect">
            <a:avLst/>
          </a:prstGeom>
          <a:solidFill>
            <a:schemeClr val="dk1"/>
          </a:solidFill>
          <a:ln>
            <a:noFill/>
          </a:ln>
        </p:spPr>
        <p:txBody>
          <a:bodyPr lIns="91425" tIns="45700" rIns="91425" bIns="45700" anchor="ctr" anchorCtr="0">
            <a:noAutofit/>
          </a:bodyPr>
          <a:lstStyle/>
          <a:p>
            <a:pPr lvl="0" rtl="0">
              <a:spcBef>
                <a:spcPts val="0"/>
              </a:spcBef>
              <a:buClr>
                <a:schemeClr val="lt1"/>
              </a:buClr>
              <a:buSzPct val="25000"/>
              <a:buFont typeface="Calibri"/>
              <a:buNone/>
            </a:pPr>
            <a:r>
              <a:rPr lang="vi-VN" sz="4800" b="1" dirty="0">
                <a:solidFill>
                  <a:schemeClr val="lt1"/>
                </a:solidFill>
              </a:rPr>
              <a:t>Mỗi tính hữu có bao nhiêu ân tứ thuộc linh?</a:t>
            </a:r>
          </a:p>
        </p:txBody>
      </p:sp>
      <p:sp>
        <p:nvSpPr>
          <p:cNvPr id="174" name="Shape 174"/>
          <p:cNvSpPr txBox="1"/>
          <p:nvPr/>
        </p:nvSpPr>
        <p:spPr>
          <a:xfrm>
            <a:off x="228600" y="1990903"/>
            <a:ext cx="8686800" cy="3724095"/>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SzPct val="25000"/>
              <a:buNone/>
            </a:pPr>
            <a:r>
              <a:rPr lang="vi-VN" sz="4000" b="1" dirty="0">
                <a:solidFill>
                  <a:schemeClr val="dk1"/>
                </a:solidFill>
              </a:rPr>
              <a:t>Quan điểm nhiều ân tứ thuộc linh</a:t>
            </a:r>
          </a:p>
          <a:p>
            <a:pPr marL="742950" marR="0" lvl="0" indent="-742950" algn="l" rtl="0">
              <a:spcBef>
                <a:spcPts val="1600"/>
              </a:spcBef>
              <a:spcAft>
                <a:spcPts val="0"/>
              </a:spcAft>
              <a:buClr>
                <a:schemeClr val="dk1"/>
              </a:buClr>
              <a:buSzPct val="100000"/>
              <a:buFont typeface="Arial"/>
              <a:buAutoNum type="arabicPeriod"/>
            </a:pPr>
            <a:r>
              <a:rPr lang="vi-VN" sz="3200" b="1" dirty="0">
                <a:solidFill>
                  <a:schemeClr val="dk1"/>
                </a:solidFill>
                <a:latin typeface="Arial"/>
                <a:ea typeface="Arial"/>
                <a:cs typeface="Arial"/>
                <a:sym typeface="Arial"/>
              </a:rPr>
              <a:t>Những đoạn văn được sử dụng để hỗ trợ cho </a:t>
            </a:r>
            <a:r>
              <a:rPr lang="vi-VN" sz="3200" b="1" dirty="0">
                <a:solidFill>
                  <a:schemeClr val="dk1"/>
                </a:solidFill>
              </a:rPr>
              <a:t>quan điểm một ân tứ thuộc linh</a:t>
            </a:r>
            <a:r>
              <a:rPr lang="vi-VN" sz="3200" b="1" dirty="0">
                <a:solidFill>
                  <a:schemeClr val="dk1"/>
                </a:solidFill>
                <a:latin typeface="Arial"/>
                <a:ea typeface="Arial"/>
                <a:cs typeface="Arial"/>
                <a:sym typeface="Arial"/>
              </a:rPr>
              <a:t> chỉ nói rằng một tín đồ có ít nhất một </a:t>
            </a:r>
            <a:r>
              <a:rPr lang="vi-VN" sz="3200" b="1" dirty="0">
                <a:solidFill>
                  <a:schemeClr val="dk1"/>
                </a:solidFill>
              </a:rPr>
              <a:t>ân tứ</a:t>
            </a:r>
            <a:r>
              <a:rPr lang="vi-VN" sz="3200" b="1" dirty="0">
                <a:solidFill>
                  <a:schemeClr val="dk1"/>
                </a:solidFill>
                <a:latin typeface="Arial"/>
                <a:ea typeface="Arial"/>
                <a:cs typeface="Arial"/>
                <a:sym typeface="Arial"/>
              </a:rPr>
              <a:t>. Họ không loại trừ nhiều </a:t>
            </a:r>
            <a:r>
              <a:rPr lang="vi-VN" sz="3200" b="1" dirty="0">
                <a:solidFill>
                  <a:schemeClr val="dk1"/>
                </a:solidFill>
              </a:rPr>
              <a:t>ân tứ</a:t>
            </a:r>
            <a:r>
              <a:rPr lang="vi-VN" sz="3200" b="1" dirty="0">
                <a:solidFill>
                  <a:schemeClr val="dk1"/>
                </a:solidFill>
                <a:latin typeface="Arial"/>
                <a:ea typeface="Arial"/>
                <a:cs typeface="Arial"/>
                <a:sym typeface="Arial"/>
              </a:rPr>
              <a:t>.</a:t>
            </a:r>
          </a:p>
          <a:p>
            <a:pPr marL="742950" marR="0" lvl="0" indent="-742950" algn="l" rtl="0">
              <a:spcBef>
                <a:spcPts val="1600"/>
              </a:spcBef>
              <a:buClr>
                <a:schemeClr val="dk1"/>
              </a:buClr>
              <a:buSzPct val="100000"/>
              <a:buFont typeface="Arial"/>
              <a:buAutoNum type="arabicPeriod"/>
            </a:pPr>
            <a:r>
              <a:rPr lang="vi-VN" sz="3200" b="1" dirty="0">
                <a:solidFill>
                  <a:schemeClr val="dk1"/>
                </a:solidFill>
                <a:latin typeface="Arial"/>
                <a:ea typeface="Arial"/>
                <a:cs typeface="Arial"/>
                <a:sym typeface="Arial"/>
              </a:rPr>
              <a:t>2. Một số tín đồ đã có nhiều </a:t>
            </a:r>
            <a:r>
              <a:rPr lang="vi-VN" sz="3200" b="1" dirty="0">
                <a:solidFill>
                  <a:schemeClr val="dk1"/>
                </a:solidFill>
              </a:rPr>
              <a:t>ân tứ</a:t>
            </a:r>
            <a:r>
              <a:rPr lang="vi-VN" sz="3200" b="1" dirty="0">
                <a:solidFill>
                  <a:schemeClr val="dk1"/>
                </a:solidFill>
                <a:latin typeface="Arial"/>
                <a:ea typeface="Arial"/>
                <a:cs typeface="Arial"/>
                <a:sym typeface="Arial"/>
              </a:rPr>
              <a:t>.</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0" y="0"/>
            <a:ext cx="9144000" cy="1752600"/>
          </a:xfrm>
          <a:prstGeom prst="rect">
            <a:avLst/>
          </a:prstGeom>
          <a:solidFill>
            <a:schemeClr val="dk1"/>
          </a:solidFill>
          <a:ln>
            <a:noFill/>
          </a:ln>
        </p:spPr>
        <p:txBody>
          <a:bodyPr lIns="91425" tIns="45700" rIns="91425" bIns="45700" anchor="ctr" anchorCtr="0">
            <a:noAutofit/>
          </a:bodyPr>
          <a:lstStyle/>
          <a:p>
            <a:pPr lvl="0" rtl="0">
              <a:spcBef>
                <a:spcPts val="0"/>
              </a:spcBef>
              <a:buClr>
                <a:schemeClr val="lt1"/>
              </a:buClr>
              <a:buSzPct val="25000"/>
              <a:buFont typeface="Calibri"/>
              <a:buNone/>
            </a:pPr>
            <a:r>
              <a:rPr lang="vi-VN" sz="4800" b="1" dirty="0">
                <a:solidFill>
                  <a:schemeClr val="lt1"/>
                </a:solidFill>
              </a:rPr>
              <a:t>Mỗi tính hữu có bao nhiêu ân tứ thuộc linh?</a:t>
            </a:r>
          </a:p>
        </p:txBody>
      </p:sp>
      <p:sp>
        <p:nvSpPr>
          <p:cNvPr id="180" name="Shape 180"/>
          <p:cNvSpPr txBox="1"/>
          <p:nvPr/>
        </p:nvSpPr>
        <p:spPr>
          <a:xfrm>
            <a:off x="152400" y="1981200"/>
            <a:ext cx="8763000" cy="3477874"/>
          </a:xfrm>
          <a:prstGeom prst="rect">
            <a:avLst/>
          </a:prstGeom>
          <a:noFill/>
          <a:ln>
            <a:noFill/>
          </a:ln>
        </p:spPr>
        <p:txBody>
          <a:bodyPr lIns="91425" tIns="45700" rIns="91425" bIns="45700" anchor="t" anchorCtr="0">
            <a:noAutofit/>
          </a:bodyPr>
          <a:lstStyle/>
          <a:p>
            <a:pPr marL="342900" lvl="0" algn="ctr" rtl="0">
              <a:spcBef>
                <a:spcPts val="0"/>
              </a:spcBef>
              <a:buClr>
                <a:schemeClr val="dk1"/>
              </a:buClr>
              <a:buSzPct val="25000"/>
              <a:buFont typeface="Arial"/>
              <a:buNone/>
            </a:pPr>
            <a:r>
              <a:rPr lang="vi-VN" sz="4000" b="1" dirty="0">
                <a:solidFill>
                  <a:schemeClr val="dk1"/>
                </a:solidFill>
              </a:rPr>
              <a:t>Quan điểm nhiều ân tứ thuộc linh</a:t>
            </a:r>
          </a:p>
          <a:p>
            <a:pPr marL="342900" marR="0" lvl="0" indent="-342900" algn="l" rtl="0">
              <a:spcBef>
                <a:spcPts val="1600"/>
              </a:spcBef>
              <a:buSzPct val="25000"/>
              <a:buNone/>
            </a:pPr>
            <a:r>
              <a:rPr lang="vi-VN" sz="3200" b="1" dirty="0">
                <a:solidFill>
                  <a:schemeClr val="dk1"/>
                </a:solidFill>
                <a:latin typeface="Arial"/>
                <a:ea typeface="Arial"/>
                <a:cs typeface="Arial"/>
                <a:sym typeface="Arial"/>
              </a:rPr>
              <a:t>3. Chúng ta phải cẩn thận khôn</a:t>
            </a:r>
            <a:r>
              <a:rPr lang="vi-VN" sz="3200" b="1" dirty="0">
                <a:solidFill>
                  <a:schemeClr val="dk1"/>
                </a:solidFill>
              </a:rPr>
              <a:t>g nhấn mạnh</a:t>
            </a:r>
            <a:r>
              <a:rPr lang="vi-VN" sz="3200" b="1" dirty="0">
                <a:solidFill>
                  <a:schemeClr val="dk1"/>
                </a:solidFill>
                <a:latin typeface="Arial"/>
                <a:ea typeface="Arial"/>
                <a:cs typeface="Arial"/>
                <a:sym typeface="Arial"/>
              </a:rPr>
              <a:t> ngôn ngữ tượng trưng quá xa về ý nghĩa của nó. </a:t>
            </a:r>
            <a:r>
              <a:rPr lang="vi-VN" sz="3200" b="1" dirty="0">
                <a:solidFill>
                  <a:schemeClr val="dk1"/>
                </a:solidFill>
              </a:rPr>
              <a:t>Quan điềm của</a:t>
            </a:r>
            <a:r>
              <a:rPr lang="vi-VN" sz="3200" b="1" dirty="0">
                <a:solidFill>
                  <a:schemeClr val="dk1"/>
                </a:solidFill>
                <a:latin typeface="Arial"/>
                <a:ea typeface="Arial"/>
                <a:cs typeface="Arial"/>
                <a:sym typeface="Arial"/>
              </a:rPr>
              <a:t> Phao-lô trong 1 C</a:t>
            </a:r>
            <a:r>
              <a:rPr lang="vi-VN" sz="3200" b="1" dirty="0">
                <a:solidFill>
                  <a:schemeClr val="dk1"/>
                </a:solidFill>
              </a:rPr>
              <a:t>ô-rin-tô</a:t>
            </a:r>
            <a:r>
              <a:rPr lang="vi-VN" sz="3200" b="1" dirty="0">
                <a:solidFill>
                  <a:schemeClr val="dk1"/>
                </a:solidFill>
                <a:latin typeface="Arial"/>
                <a:ea typeface="Arial"/>
                <a:cs typeface="Arial"/>
                <a:sym typeface="Arial"/>
              </a:rPr>
              <a:t>. 12 là mỗi tín hữu và mỗi </a:t>
            </a:r>
            <a:r>
              <a:rPr lang="vi-VN" sz="3200" b="1" dirty="0">
                <a:solidFill>
                  <a:schemeClr val="dk1"/>
                </a:solidFill>
              </a:rPr>
              <a:t>ân điển</a:t>
            </a:r>
            <a:r>
              <a:rPr lang="vi-VN" sz="3200" b="1" dirty="0">
                <a:solidFill>
                  <a:schemeClr val="dk1"/>
                </a:solidFill>
                <a:latin typeface="Arial"/>
                <a:ea typeface="Arial"/>
                <a:cs typeface="Arial"/>
                <a:sym typeface="Arial"/>
              </a:rPr>
              <a:t> đều quan trọng.</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0" y="0"/>
            <a:ext cx="9144000" cy="1752600"/>
          </a:xfrm>
          <a:prstGeom prst="rect">
            <a:avLst/>
          </a:prstGeom>
          <a:solidFill>
            <a:schemeClr val="dk1"/>
          </a:solidFill>
          <a:ln>
            <a:noFill/>
          </a:ln>
        </p:spPr>
        <p:txBody>
          <a:bodyPr lIns="91425" tIns="45700" rIns="91425" bIns="45700" anchor="ctr" anchorCtr="0">
            <a:noAutofit/>
          </a:bodyPr>
          <a:lstStyle/>
          <a:p>
            <a:pPr lvl="0" rtl="0">
              <a:spcBef>
                <a:spcPts val="0"/>
              </a:spcBef>
              <a:buClr>
                <a:schemeClr val="lt1"/>
              </a:buClr>
              <a:buSzPct val="25000"/>
              <a:buFont typeface="Calibri"/>
              <a:buNone/>
            </a:pPr>
            <a:r>
              <a:rPr lang="vi-VN" sz="4800" b="1" dirty="0">
                <a:solidFill>
                  <a:schemeClr val="lt1"/>
                </a:solidFill>
              </a:rPr>
              <a:t>Mỗi tính hữu có bao nhiêu ân tứ thuộc linh?</a:t>
            </a:r>
          </a:p>
        </p:txBody>
      </p:sp>
      <p:sp>
        <p:nvSpPr>
          <p:cNvPr id="186" name="Shape 186"/>
          <p:cNvSpPr txBox="1"/>
          <p:nvPr/>
        </p:nvSpPr>
        <p:spPr>
          <a:xfrm>
            <a:off x="152400" y="2057400"/>
            <a:ext cx="8763000" cy="4339800"/>
          </a:xfrm>
          <a:prstGeom prst="rect">
            <a:avLst/>
          </a:prstGeom>
          <a:noFill/>
          <a:ln>
            <a:noFill/>
          </a:ln>
        </p:spPr>
        <p:txBody>
          <a:bodyPr lIns="91425" tIns="45700" rIns="91425" bIns="45700" anchor="t" anchorCtr="0">
            <a:noAutofit/>
          </a:bodyPr>
          <a:lstStyle/>
          <a:p>
            <a:pPr marL="342900" lvl="0" algn="ctr" rtl="0">
              <a:spcBef>
                <a:spcPts val="0"/>
              </a:spcBef>
              <a:buClr>
                <a:schemeClr val="dk1"/>
              </a:buClr>
              <a:buSzPct val="25000"/>
              <a:buFont typeface="Arial"/>
              <a:buNone/>
            </a:pPr>
            <a:r>
              <a:rPr lang="vi-VN" sz="4000" b="1" dirty="0">
                <a:solidFill>
                  <a:schemeClr val="dk1"/>
                </a:solidFill>
              </a:rPr>
              <a:t>Quan điểm nhiều ân tứ thuộc linh</a:t>
            </a:r>
          </a:p>
          <a:p>
            <a:pPr marL="342900" marR="0" lvl="0" indent="-342900" algn="l" rtl="0">
              <a:spcBef>
                <a:spcPts val="1600"/>
              </a:spcBef>
              <a:buSzPct val="25000"/>
              <a:buNone/>
            </a:pPr>
            <a:r>
              <a:rPr lang="vi-VN" sz="3200" b="1" dirty="0">
                <a:solidFill>
                  <a:schemeClr val="dk1"/>
                </a:solidFill>
                <a:latin typeface="Arial"/>
                <a:ea typeface="Arial"/>
                <a:cs typeface="Arial"/>
                <a:sym typeface="Arial"/>
              </a:rPr>
              <a:t>4. Chúng ta phải cẩn thận đừng để quá sai lầm trong việc giải thích Rô-ma 12: 6-8. </a:t>
            </a:r>
            <a:r>
              <a:rPr lang="vi-VN" sz="3200" b="1" dirty="0">
                <a:solidFill>
                  <a:schemeClr val="dk1"/>
                </a:solidFill>
              </a:rPr>
              <a:t>Quan đ</a:t>
            </a:r>
            <a:r>
              <a:rPr lang="vi-VN" sz="3200" b="1" dirty="0">
                <a:solidFill>
                  <a:schemeClr val="dk1"/>
                </a:solidFill>
                <a:latin typeface="Arial"/>
                <a:ea typeface="Arial"/>
                <a:cs typeface="Arial"/>
                <a:sym typeface="Arial"/>
              </a:rPr>
              <a:t>iểm của Pha</a:t>
            </a:r>
            <a:r>
              <a:rPr lang="vi-VN" sz="3200" b="1" dirty="0">
                <a:solidFill>
                  <a:schemeClr val="dk1"/>
                </a:solidFill>
              </a:rPr>
              <a:t>o-</a:t>
            </a:r>
            <a:r>
              <a:rPr lang="vi-VN" sz="3200" b="1" dirty="0">
                <a:solidFill>
                  <a:schemeClr val="dk1"/>
                </a:solidFill>
                <a:latin typeface="Arial"/>
                <a:ea typeface="Arial"/>
                <a:cs typeface="Arial"/>
                <a:sym typeface="Arial"/>
              </a:rPr>
              <a:t>lô không phải là chúng ta mỗi người có một </a:t>
            </a:r>
            <a:r>
              <a:rPr lang="vi-VN" sz="3200" b="1" dirty="0">
                <a:solidFill>
                  <a:schemeClr val="dk1"/>
                </a:solidFill>
              </a:rPr>
              <a:t>ân tứ</a:t>
            </a:r>
            <a:r>
              <a:rPr lang="vi-VN" sz="3200" b="1" dirty="0">
                <a:solidFill>
                  <a:schemeClr val="dk1"/>
                </a:solidFill>
                <a:latin typeface="Arial"/>
                <a:ea typeface="Arial"/>
                <a:cs typeface="Arial"/>
                <a:sym typeface="Arial"/>
              </a:rPr>
              <a:t>, nhưng chúng ta nên tích cực sử dụng </a:t>
            </a:r>
            <a:r>
              <a:rPr lang="vi-VN" sz="3200" b="1" dirty="0">
                <a:solidFill>
                  <a:schemeClr val="dk1"/>
                </a:solidFill>
              </a:rPr>
              <a:t>ân tứ</a:t>
            </a:r>
            <a:r>
              <a:rPr lang="vi-VN" sz="3200" b="1" dirty="0">
                <a:solidFill>
                  <a:schemeClr val="dk1"/>
                </a:solidFill>
                <a:latin typeface="Arial"/>
                <a:ea typeface="Arial"/>
                <a:cs typeface="Arial"/>
                <a:sym typeface="Arial"/>
              </a:rPr>
              <a:t> /những ân tứ của chúng t</a:t>
            </a:r>
            <a:r>
              <a:rPr lang="vi-VN" sz="3200" b="1" dirty="0">
                <a:solidFill>
                  <a:schemeClr val="dk1"/>
                </a:solidFill>
              </a:rPr>
              <a:t>a</a:t>
            </a:r>
            <a:r>
              <a:rPr lang="vi-VN" sz="3200" b="1" dirty="0">
                <a:solidFill>
                  <a:schemeClr val="dk1"/>
                </a:solidFill>
                <a:latin typeface="Arial"/>
                <a:ea typeface="Arial"/>
                <a:cs typeface="Arial"/>
                <a:sym typeface="Arial"/>
              </a:rPr>
              <a:t> để phục vụ trong </a:t>
            </a:r>
            <a:r>
              <a:rPr lang="vi-VN" sz="3200" b="1" dirty="0">
                <a:solidFill>
                  <a:schemeClr val="dk1"/>
                </a:solidFill>
              </a:rPr>
              <a:t>hội thánh</a:t>
            </a:r>
            <a:r>
              <a:rPr lang="vi-VN" sz="3200" b="1" dirty="0">
                <a:solidFill>
                  <a:schemeClr val="dk1"/>
                </a:solidFill>
                <a:latin typeface="Arial"/>
                <a:ea typeface="Arial"/>
                <a:cs typeface="Arial"/>
                <a:sym typeface="Arial"/>
              </a:rPr>
              <a:t>.</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
        <p:nvSpPr>
          <p:cNvPr id="192" name="Shape 192"/>
          <p:cNvSpPr txBox="1"/>
          <p:nvPr/>
        </p:nvSpPr>
        <p:spPr>
          <a:xfrm>
            <a:off x="-38100" y="0"/>
            <a:ext cx="9144000" cy="1752600"/>
          </a:xfrm>
          <a:prstGeom prst="rect">
            <a:avLst/>
          </a:prstGeom>
          <a:solidFill>
            <a:schemeClr val="dk1"/>
          </a:solidFill>
          <a:ln>
            <a:noFill/>
          </a:ln>
        </p:spPr>
        <p:txBody>
          <a:bodyPr lIns="91425" tIns="45700" rIns="91425" bIns="45700" anchor="t" anchorCtr="0">
            <a:noAutofit/>
          </a:bodyPr>
          <a:lstStyle/>
          <a:p>
            <a:pPr marL="0" marR="0" lvl="0" indent="0" algn="ctr" rtl="0">
              <a:spcBef>
                <a:spcPts val="0"/>
              </a:spcBef>
              <a:buSzPct val="25000"/>
              <a:buNone/>
            </a:pPr>
            <a:r>
              <a:rPr lang="vi-VN" sz="5400" b="1" dirty="0">
                <a:solidFill>
                  <a:schemeClr val="lt1"/>
                </a:solidFill>
                <a:latin typeface="Calibri"/>
                <a:ea typeface="Calibri"/>
                <a:cs typeface="Calibri"/>
                <a:sym typeface="Calibri"/>
              </a:rPr>
              <a:t>NHỮNG ÂN ĐIỂN THUỘC LINH VÀ CƠ ĐỐC NHÂN</a:t>
            </a:r>
          </a:p>
        </p:txBody>
      </p:sp>
      <p:sp>
        <p:nvSpPr>
          <p:cNvPr id="193" name="Shape 193"/>
          <p:cNvSpPr/>
          <p:nvPr/>
        </p:nvSpPr>
        <p:spPr>
          <a:xfrm>
            <a:off x="228600" y="1876500"/>
            <a:ext cx="8763000" cy="4219500"/>
          </a:xfrm>
          <a:prstGeom prst="rect">
            <a:avLst/>
          </a:prstGeom>
          <a:solidFill>
            <a:schemeClr val="accent2">
              <a:lumMod val="50000"/>
            </a:schemeClr>
          </a:solidFill>
          <a:ln>
            <a:noFill/>
          </a:ln>
        </p:spPr>
        <p:txBody>
          <a:bodyPr lIns="91425" tIns="45700" rIns="91425" bIns="45700" anchor="t" anchorCtr="0">
            <a:noAutofit/>
          </a:bodyPr>
          <a:lstStyle/>
          <a:p>
            <a:pPr marL="0" marR="0" lvl="0" indent="0" algn="l" rtl="0">
              <a:spcBef>
                <a:spcPts val="0"/>
              </a:spcBef>
              <a:buSzPct val="25000"/>
              <a:buNone/>
            </a:pPr>
            <a:r>
              <a:rPr lang="vi-VN" sz="3200" b="1" dirty="0">
                <a:solidFill>
                  <a:schemeClr val="lt1"/>
                </a:solidFill>
                <a:latin typeface="Calibri"/>
                <a:ea typeface="Calibri"/>
                <a:cs typeface="Calibri"/>
                <a:sym typeface="Calibri"/>
              </a:rPr>
              <a:t>Mỗi Cơ Đốc Nhân có ít nhất một ân tứ thuộc linh (1Cô 12: 7, 11, Ê-phê-sô 4: 7, 1 Phi-rơ 4:10).</a:t>
            </a:r>
            <a:br>
              <a:rPr lang="vi-VN" sz="3200" b="1" dirty="0">
                <a:solidFill>
                  <a:schemeClr val="lt1"/>
                </a:solidFill>
                <a:latin typeface="Calibri"/>
                <a:ea typeface="Calibri"/>
                <a:cs typeface="Calibri"/>
                <a:sym typeface="Calibri"/>
              </a:rPr>
            </a:br>
            <a:br>
              <a:rPr lang="vi-VN" sz="3200" b="1" dirty="0">
                <a:solidFill>
                  <a:schemeClr val="lt1"/>
                </a:solidFill>
                <a:latin typeface="Calibri"/>
                <a:ea typeface="Calibri"/>
                <a:cs typeface="Calibri"/>
                <a:sym typeface="Calibri"/>
              </a:rPr>
            </a:br>
            <a:r>
              <a:rPr lang="vi-VN" sz="3200" b="1" dirty="0">
                <a:solidFill>
                  <a:schemeClr val="lt1"/>
                </a:solidFill>
                <a:latin typeface="Calibri"/>
                <a:ea typeface="Calibri"/>
                <a:cs typeface="Calibri"/>
                <a:sym typeface="Calibri"/>
              </a:rPr>
              <a:t>Các ân tứ thuộc linh xuất hiện vào thời điểm của sự cứu rỗi (1Cô 12:13).</a:t>
            </a:r>
            <a:br>
              <a:rPr lang="vi-VN" sz="3200" b="1" dirty="0">
                <a:solidFill>
                  <a:schemeClr val="lt1"/>
                </a:solidFill>
                <a:latin typeface="Calibri"/>
                <a:ea typeface="Calibri"/>
                <a:cs typeface="Calibri"/>
                <a:sym typeface="Calibri"/>
              </a:rPr>
            </a:br>
            <a:br>
              <a:rPr lang="vi-VN" sz="3200" b="1" dirty="0">
                <a:solidFill>
                  <a:schemeClr val="lt1"/>
                </a:solidFill>
                <a:latin typeface="Calibri"/>
                <a:ea typeface="Calibri"/>
                <a:cs typeface="Calibri"/>
                <a:sym typeface="Calibri"/>
              </a:rPr>
            </a:br>
            <a:r>
              <a:rPr lang="vi-VN" sz="3200" b="1" dirty="0">
                <a:solidFill>
                  <a:schemeClr val="lt1"/>
                </a:solidFill>
                <a:latin typeface="Calibri"/>
                <a:ea typeface="Calibri"/>
                <a:cs typeface="Calibri"/>
                <a:sym typeface="Calibri"/>
              </a:rPr>
              <a:t>Các ân tứ thuộc linh được phân phát trên cơ sở ân sủng (1Cô 12: 7, 11, 18).</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
        <p:nvSpPr>
          <p:cNvPr id="199" name="Shape 199"/>
          <p:cNvSpPr txBox="1"/>
          <p:nvPr/>
        </p:nvSpPr>
        <p:spPr>
          <a:xfrm>
            <a:off x="0" y="0"/>
            <a:ext cx="9144000" cy="1600200"/>
          </a:xfrm>
          <a:prstGeom prst="rect">
            <a:avLst/>
          </a:prstGeom>
          <a:solidFill>
            <a:schemeClr val="dk1"/>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vi-VN" sz="4800" b="1" dirty="0">
                <a:solidFill>
                  <a:schemeClr val="lt1"/>
                </a:solidFill>
                <a:latin typeface="Calibri"/>
                <a:ea typeface="Calibri"/>
                <a:cs typeface="Calibri"/>
                <a:sym typeface="Calibri"/>
              </a:rPr>
              <a:t>NHỮNG ÂN ĐIỂN THUỘC LINH VÀ CƠ ĐỐC NHÂN</a:t>
            </a:r>
          </a:p>
        </p:txBody>
      </p:sp>
      <p:sp>
        <p:nvSpPr>
          <p:cNvPr id="200" name="Shape 200"/>
          <p:cNvSpPr/>
          <p:nvPr/>
        </p:nvSpPr>
        <p:spPr>
          <a:xfrm>
            <a:off x="199571" y="1676400"/>
            <a:ext cx="8715829" cy="5105400"/>
          </a:xfrm>
          <a:prstGeom prst="rect">
            <a:avLst/>
          </a:prstGeom>
          <a:solidFill>
            <a:schemeClr val="accent2">
              <a:lumMod val="50000"/>
            </a:schemeClr>
          </a:solidFill>
          <a:ln>
            <a:noFill/>
          </a:ln>
        </p:spPr>
        <p:txBody>
          <a:bodyPr lIns="91425" tIns="45700" rIns="91425" bIns="45700" anchor="t" anchorCtr="0">
            <a:noAutofit/>
          </a:bodyPr>
          <a:lstStyle/>
          <a:p>
            <a:pPr marL="0" marR="0" lvl="0" indent="0" algn="l" rtl="0">
              <a:spcBef>
                <a:spcPts val="0"/>
              </a:spcBef>
              <a:buSzPct val="25000"/>
              <a:buNone/>
            </a:pPr>
            <a:r>
              <a:rPr lang="vi-VN" sz="2800" b="1" dirty="0">
                <a:solidFill>
                  <a:schemeClr val="lt1"/>
                </a:solidFill>
                <a:latin typeface="Calibri"/>
                <a:ea typeface="Calibri"/>
                <a:cs typeface="Calibri"/>
                <a:sym typeface="Calibri"/>
              </a:rPr>
              <a:t>Mọi Cơ Đốc Nhân có thể khám phá và phát triển các ân tứ của họ (I Phi-e-rơ 4:10, 1 Tim 4:14, 2 Tim 1: 6).</a:t>
            </a:r>
            <a:br>
              <a:rPr lang="vi-VN" sz="3200" b="1" dirty="0">
                <a:solidFill>
                  <a:schemeClr val="lt1"/>
                </a:solidFill>
                <a:latin typeface="Calibri"/>
                <a:ea typeface="Calibri"/>
                <a:cs typeface="Calibri"/>
                <a:sym typeface="Calibri"/>
              </a:rPr>
            </a:br>
            <a:br>
              <a:rPr lang="vi-VN" sz="2400" b="1" dirty="0">
                <a:solidFill>
                  <a:schemeClr val="lt1"/>
                </a:solidFill>
                <a:latin typeface="Calibri"/>
                <a:ea typeface="Calibri"/>
                <a:cs typeface="Calibri"/>
                <a:sym typeface="Calibri"/>
              </a:rPr>
            </a:br>
            <a:r>
              <a:rPr lang="vi-VN" sz="2400" b="1" dirty="0">
                <a:solidFill>
                  <a:schemeClr val="lt1"/>
                </a:solidFill>
                <a:latin typeface="Calibri"/>
                <a:ea typeface="Calibri"/>
                <a:cs typeface="Calibri"/>
                <a:sym typeface="Calibri"/>
              </a:rPr>
              <a:t>1. Kinh Thánh dạy chúng ta cách phát hiện ân tứ thuộc linh của chúng ta.</a:t>
            </a:r>
            <a:br>
              <a:rPr lang="vi-VN" sz="2400" b="1" dirty="0">
                <a:solidFill>
                  <a:schemeClr val="lt1"/>
                </a:solidFill>
                <a:latin typeface="Calibri"/>
                <a:ea typeface="Calibri"/>
                <a:cs typeface="Calibri"/>
                <a:sym typeface="Calibri"/>
              </a:rPr>
            </a:br>
            <a:r>
              <a:rPr lang="vi-VN" sz="2400" b="1" dirty="0">
                <a:solidFill>
                  <a:schemeClr val="lt1"/>
                </a:solidFill>
                <a:latin typeface="Calibri"/>
                <a:ea typeface="Calibri"/>
                <a:cs typeface="Calibri"/>
                <a:sym typeface="Calibri"/>
              </a:rPr>
              <a:t>2. Chúng ta được khuyến khích có trách nhiệm về ân tứ của chúng ta.</a:t>
            </a:r>
            <a:br>
              <a:rPr lang="vi-VN" sz="2400" b="1" dirty="0">
                <a:solidFill>
                  <a:schemeClr val="lt1"/>
                </a:solidFill>
                <a:latin typeface="Calibri"/>
                <a:ea typeface="Calibri"/>
                <a:cs typeface="Calibri"/>
                <a:sym typeface="Calibri"/>
              </a:rPr>
            </a:br>
            <a:r>
              <a:rPr lang="vi-VN" sz="2400" b="1" dirty="0">
                <a:solidFill>
                  <a:schemeClr val="lt1"/>
                </a:solidFill>
                <a:latin typeface="Calibri"/>
                <a:ea typeface="Calibri"/>
                <a:cs typeface="Calibri"/>
                <a:sym typeface="Calibri"/>
              </a:rPr>
              <a:t>3. Chúng ta sẽ chịu trách nhiệm về việc sử dụng những ân tứ của chúng ta.</a:t>
            </a:r>
            <a:br>
              <a:rPr lang="vi-VN" sz="2400" b="1" dirty="0">
                <a:solidFill>
                  <a:schemeClr val="lt1"/>
                </a:solidFill>
                <a:latin typeface="Calibri"/>
                <a:ea typeface="Calibri"/>
                <a:cs typeface="Calibri"/>
                <a:sym typeface="Calibri"/>
              </a:rPr>
            </a:br>
            <a:br>
              <a:rPr lang="vi-VN" sz="2400" b="1" dirty="0">
                <a:solidFill>
                  <a:schemeClr val="lt1"/>
                </a:solidFill>
                <a:latin typeface="Calibri"/>
                <a:ea typeface="Calibri"/>
                <a:cs typeface="Calibri"/>
                <a:sym typeface="Calibri"/>
              </a:rPr>
            </a:br>
            <a:r>
              <a:rPr lang="vi-VN" sz="2400" b="1" dirty="0">
                <a:solidFill>
                  <a:schemeClr val="lt1"/>
                </a:solidFill>
                <a:latin typeface="Calibri"/>
                <a:ea typeface="Calibri"/>
                <a:cs typeface="Calibri"/>
                <a:sym typeface="Calibri"/>
              </a:rPr>
              <a:t>Các ân tứ thuộc linh được ban cho cả đời người (Rô-ma 11:29)</a:t>
            </a:r>
          </a:p>
          <a:p>
            <a:pPr marL="0" marR="0" lvl="0" indent="0" algn="l" rtl="0">
              <a:spcBef>
                <a:spcPts val="0"/>
              </a:spcBef>
              <a:buNone/>
            </a:pPr>
            <a:endParaRPr sz="2400" b="1" dirty="0">
              <a:solidFill>
                <a:schemeClr val="lt1"/>
              </a:solidFill>
              <a:latin typeface="Calibri"/>
              <a:ea typeface="Calibri"/>
              <a:cs typeface="Calibri"/>
              <a:sym typeface="Calibri"/>
            </a:endParaRPr>
          </a:p>
          <a:p>
            <a:pPr marL="0" marR="0" lvl="0" indent="0" algn="l" rtl="0">
              <a:spcBef>
                <a:spcPts val="0"/>
              </a:spcBef>
              <a:buSzPct val="25000"/>
              <a:buNone/>
            </a:pPr>
            <a:r>
              <a:rPr lang="vi-VN" sz="2400" b="1" dirty="0">
                <a:solidFill>
                  <a:schemeClr val="lt1"/>
                </a:solidFill>
                <a:latin typeface="Calibri"/>
                <a:ea typeface="Calibri"/>
                <a:cs typeface="Calibri"/>
                <a:sym typeface="Calibri"/>
              </a:rPr>
              <a:t>Cả nam và nữ đều có ân điển thuộc linh như nhau (Ga. 3.28).</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0" y="0"/>
            <a:ext cx="9144000" cy="1676400"/>
          </a:xfrm>
          <a:prstGeom prst="rect">
            <a:avLst/>
          </a:prstGeom>
          <a:solidFill>
            <a:schemeClr val="dk1"/>
          </a:solidFill>
          <a:ln>
            <a:noFill/>
          </a:ln>
        </p:spPr>
        <p:txBody>
          <a:bodyPr lIns="91425" tIns="45700" rIns="91425" bIns="45700" anchor="ctr" anchorCtr="0">
            <a:noAutofit/>
          </a:bodyPr>
          <a:lstStyle/>
          <a:p>
            <a:pPr lvl="0" rtl="0">
              <a:spcBef>
                <a:spcPts val="0"/>
              </a:spcBef>
              <a:buClr>
                <a:schemeClr val="dk1"/>
              </a:buClr>
              <a:buSzPct val="25000"/>
              <a:buFont typeface="Arial"/>
              <a:buNone/>
            </a:pPr>
            <a:r>
              <a:rPr lang="vi-VN" sz="4800" b="1" dirty="0">
                <a:solidFill>
                  <a:schemeClr val="lt1"/>
                </a:solidFill>
              </a:rPr>
              <a:t>NHỮNG ÂN ĐIỂN THUỘC LINH VÀ CƠ ĐỐC NHÂN</a:t>
            </a:r>
          </a:p>
        </p:txBody>
      </p:sp>
      <p:pic>
        <p:nvPicPr>
          <p:cNvPr id="206" name="Shape 206" descr="dove3"/>
          <p:cNvPicPr preferRelativeResize="0">
            <a:picLocks noGrp="1"/>
          </p:cNvPicPr>
          <p:nvPr>
            <p:ph type="body" idx="1"/>
          </p:nvPr>
        </p:nvPicPr>
        <p:blipFill rotWithShape="1">
          <a:blip r:embed="rId3">
            <a:alphaModFix/>
          </a:blip>
          <a:srcRect/>
          <a:stretch/>
        </p:blipFill>
        <p:spPr>
          <a:xfrm>
            <a:off x="5578475" y="1676400"/>
            <a:ext cx="3565525" cy="5181600"/>
          </a:xfrm>
          <a:prstGeom prst="rect">
            <a:avLst/>
          </a:prstGeom>
          <a:noFill/>
          <a:ln>
            <a:noFill/>
          </a:ln>
        </p:spPr>
      </p:pic>
      <p:sp>
        <p:nvSpPr>
          <p:cNvPr id="207" name="Shape 207"/>
          <p:cNvSpPr txBox="1"/>
          <p:nvPr/>
        </p:nvSpPr>
        <p:spPr>
          <a:xfrm>
            <a:off x="228600" y="1996858"/>
            <a:ext cx="5257799" cy="3108542"/>
          </a:xfrm>
          <a:prstGeom prst="rect">
            <a:avLst/>
          </a:prstGeom>
          <a:solidFill>
            <a:schemeClr val="dk1"/>
          </a:solidFill>
          <a:ln>
            <a:noFill/>
          </a:ln>
        </p:spPr>
        <p:txBody>
          <a:bodyPr lIns="91425" tIns="45700" rIns="91425" bIns="45700" anchor="t" anchorCtr="0">
            <a:noAutofit/>
          </a:bodyPr>
          <a:lstStyle/>
          <a:p>
            <a:pPr marL="0" marR="0" lvl="0" indent="0" algn="l" rtl="0">
              <a:spcBef>
                <a:spcPts val="0"/>
              </a:spcBef>
              <a:buSzPct val="25000"/>
              <a:buNone/>
            </a:pPr>
            <a:r>
              <a:rPr lang="vi-VN" sz="2800" b="1" dirty="0">
                <a:solidFill>
                  <a:schemeClr val="lt1"/>
                </a:solidFill>
                <a:latin typeface="Calibri"/>
                <a:ea typeface="Calibri"/>
                <a:cs typeface="Calibri"/>
                <a:sym typeface="Calibri"/>
              </a:rPr>
              <a:t>Đức THánh Linh ban cho các ân tứ (I Côrinhtô 12: 4)</a:t>
            </a:r>
            <a:r>
              <a:rPr lang="en-US" sz="2800" b="1" dirty="0">
                <a:solidFill>
                  <a:schemeClr val="lt1"/>
                </a:solidFill>
                <a:latin typeface="Calibri"/>
                <a:ea typeface="Calibri"/>
                <a:cs typeface="Calibri"/>
                <a:sym typeface="Calibri"/>
              </a:rPr>
              <a:t>.</a:t>
            </a:r>
            <a:br>
              <a:rPr lang="vi-VN" sz="2800" b="1" dirty="0">
                <a:solidFill>
                  <a:schemeClr val="lt1"/>
                </a:solidFill>
                <a:latin typeface="Calibri"/>
                <a:ea typeface="Calibri"/>
                <a:cs typeface="Calibri"/>
                <a:sym typeface="Calibri"/>
              </a:rPr>
            </a:br>
            <a:r>
              <a:rPr lang="vi-VN" sz="2800" b="1" dirty="0">
                <a:solidFill>
                  <a:schemeClr val="lt1"/>
                </a:solidFill>
                <a:latin typeface="Calibri"/>
                <a:ea typeface="Calibri"/>
                <a:cs typeface="Calibri"/>
                <a:sym typeface="Calibri"/>
              </a:rPr>
              <a:t>Đức Chúa Con đặt chúng ta vào vị trí đặc biệt của chúng ta trong chức vụ (1Cô 12: 5)</a:t>
            </a:r>
            <a:r>
              <a:rPr lang="en-US" sz="2800" b="1" dirty="0">
                <a:solidFill>
                  <a:schemeClr val="lt1"/>
                </a:solidFill>
                <a:latin typeface="Calibri"/>
                <a:ea typeface="Calibri"/>
                <a:cs typeface="Calibri"/>
                <a:sym typeface="Calibri"/>
              </a:rPr>
              <a:t>.</a:t>
            </a:r>
            <a:br>
              <a:rPr lang="vi-VN" sz="2800" b="1" dirty="0">
                <a:solidFill>
                  <a:schemeClr val="lt1"/>
                </a:solidFill>
                <a:latin typeface="Calibri"/>
                <a:ea typeface="Calibri"/>
                <a:cs typeface="Calibri"/>
                <a:sym typeface="Calibri"/>
              </a:rPr>
            </a:br>
            <a:r>
              <a:rPr lang="vi-VN" sz="2800" b="1" dirty="0">
                <a:solidFill>
                  <a:schemeClr val="lt1"/>
                </a:solidFill>
                <a:latin typeface="Calibri"/>
                <a:ea typeface="Calibri"/>
                <a:cs typeface="Calibri"/>
                <a:sym typeface="Calibri"/>
              </a:rPr>
              <a:t>Đức Chúa Cha đưa ra các kết quả (1Cô 12: 6).</a:t>
            </a:r>
          </a:p>
        </p:txBody>
      </p:sp>
      <p:pic>
        <p:nvPicPr>
          <p:cNvPr id="208" name="Shape 208" descr="MCj04299830000[1]"/>
          <p:cNvPicPr preferRelativeResize="0">
            <a:picLocks noGrp="1"/>
          </p:cNvPicPr>
          <p:nvPr>
            <p:ph type="body" idx="2"/>
          </p:nvPr>
        </p:nvPicPr>
        <p:blipFill rotWithShape="1">
          <a:blip r:embed="rId4">
            <a:alphaModFix/>
          </a:blip>
          <a:srcRect/>
          <a:stretch/>
        </p:blipFill>
        <p:spPr>
          <a:xfrm>
            <a:off x="914400" y="5410200"/>
            <a:ext cx="3124199" cy="135255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a:picLocks noGrp="1"/>
          </p:cNvPicPr>
          <p:nvPr>
            <p:ph type="body" idx="1"/>
          </p:nvPr>
        </p:nvPicPr>
        <p:blipFill rotWithShape="1">
          <a:blip r:embed="rId3">
            <a:alphaModFix/>
          </a:blip>
          <a:srcRect/>
          <a:stretch/>
        </p:blipFill>
        <p:spPr>
          <a:xfrm>
            <a:off x="0" y="0"/>
            <a:ext cx="4702174" cy="6858000"/>
          </a:xfrm>
          <a:prstGeom prst="rect">
            <a:avLst/>
          </a:prstGeom>
          <a:noFill/>
          <a:ln>
            <a:noFill/>
          </a:ln>
        </p:spPr>
      </p:pic>
      <p:sp>
        <p:nvSpPr>
          <p:cNvPr id="214" name="Shape 214"/>
          <p:cNvSpPr txBox="1"/>
          <p:nvPr/>
        </p:nvSpPr>
        <p:spPr>
          <a:xfrm>
            <a:off x="0" y="0"/>
            <a:ext cx="9144000" cy="838200"/>
          </a:xfrm>
          <a:prstGeom prst="rect">
            <a:avLst/>
          </a:prstGeom>
          <a:solidFill>
            <a:schemeClr val="accent2">
              <a:lumMod val="40000"/>
              <a:lumOff val="60000"/>
            </a:schemeClr>
          </a:solidFill>
          <a:ln>
            <a:noFill/>
          </a:ln>
        </p:spPr>
        <p:txBody>
          <a:bodyPr lIns="91425" tIns="45700" rIns="91425" bIns="45700" anchor="ctr" anchorCtr="0">
            <a:noAutofit/>
          </a:bodyPr>
          <a:lstStyle/>
          <a:p>
            <a:pPr marL="0" marR="0" lvl="0" indent="0" algn="ctr" rtl="0">
              <a:spcBef>
                <a:spcPts val="0"/>
              </a:spcBef>
              <a:buSzPct val="25000"/>
              <a:buNone/>
            </a:pPr>
            <a:r>
              <a:rPr lang="vi-VN" sz="3200" b="1" dirty="0">
                <a:solidFill>
                  <a:schemeClr val="dk1"/>
                </a:solidFill>
                <a:latin typeface="Calibri"/>
                <a:ea typeface="Calibri"/>
                <a:cs typeface="Calibri"/>
                <a:sym typeface="Calibri"/>
              </a:rPr>
              <a:t>NHỮNG ÂN TỨ THUỘC LINH BỊ NHẦM LẪN VỚI </a:t>
            </a:r>
          </a:p>
        </p:txBody>
      </p:sp>
      <p:sp>
        <p:nvSpPr>
          <p:cNvPr id="215" name="Shape 215"/>
          <p:cNvSpPr txBox="1"/>
          <p:nvPr/>
        </p:nvSpPr>
        <p:spPr>
          <a:xfrm>
            <a:off x="4800600" y="1219200"/>
            <a:ext cx="4343400" cy="255454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vi-VN" sz="3200" b="1">
                <a:solidFill>
                  <a:schemeClr val="dk1"/>
                </a:solidFill>
                <a:latin typeface="Calibri"/>
                <a:ea typeface="Calibri"/>
                <a:cs typeface="Calibri"/>
                <a:sym typeface="Calibri"/>
              </a:rPr>
              <a:t>Trái của Đức Thánh Linh</a:t>
            </a:r>
            <a:br>
              <a:rPr lang="vi-VN" sz="3200" b="1">
                <a:solidFill>
                  <a:schemeClr val="dk1"/>
                </a:solidFill>
                <a:latin typeface="Calibri"/>
                <a:ea typeface="Calibri"/>
                <a:cs typeface="Calibri"/>
                <a:sym typeface="Calibri"/>
              </a:rPr>
            </a:br>
            <a:r>
              <a:rPr lang="vi-VN" sz="3200" b="1">
                <a:solidFill>
                  <a:schemeClr val="dk1"/>
                </a:solidFill>
                <a:latin typeface="Calibri"/>
                <a:ea typeface="Calibri"/>
                <a:cs typeface="Calibri"/>
                <a:sym typeface="Calibri"/>
              </a:rPr>
              <a:t>Tài năng tự nhiên</a:t>
            </a:r>
            <a:br>
              <a:rPr lang="vi-VN" sz="3200" b="1">
                <a:solidFill>
                  <a:schemeClr val="dk1"/>
                </a:solidFill>
                <a:latin typeface="Calibri"/>
                <a:ea typeface="Calibri"/>
                <a:cs typeface="Calibri"/>
                <a:sym typeface="Calibri"/>
              </a:rPr>
            </a:br>
            <a:r>
              <a:rPr lang="vi-VN" sz="3200" b="1">
                <a:solidFill>
                  <a:schemeClr val="dk1"/>
                </a:solidFill>
                <a:latin typeface="Calibri"/>
                <a:ea typeface="Calibri"/>
                <a:cs typeface="Calibri"/>
                <a:sym typeface="Calibri"/>
              </a:rPr>
              <a:t>Bộ phận Nhóm Tuổi</a:t>
            </a:r>
            <a:br>
              <a:rPr lang="vi-VN" sz="3200" b="1">
                <a:solidFill>
                  <a:schemeClr val="dk1"/>
                </a:solidFill>
                <a:latin typeface="Calibri"/>
                <a:ea typeface="Calibri"/>
                <a:cs typeface="Calibri"/>
                <a:sym typeface="Calibri"/>
              </a:rPr>
            </a:br>
            <a:r>
              <a:rPr lang="vi-VN" sz="3200" b="1">
                <a:solidFill>
                  <a:schemeClr val="dk1"/>
                </a:solidFill>
                <a:latin typeface="Calibri"/>
                <a:ea typeface="Calibri"/>
                <a:cs typeface="Calibri"/>
                <a:sym typeface="Calibri"/>
              </a:rPr>
              <a:t>Văn phòng Nhà thờ</a:t>
            </a:r>
            <a:br>
              <a:rPr lang="vi-VN" sz="3200" b="1">
                <a:solidFill>
                  <a:schemeClr val="dk1"/>
                </a:solidFill>
                <a:latin typeface="Calibri"/>
                <a:ea typeface="Calibri"/>
                <a:cs typeface="Calibri"/>
                <a:sym typeface="Calibri"/>
              </a:rPr>
            </a:br>
            <a:r>
              <a:rPr lang="vi-VN" sz="3200" b="1">
                <a:solidFill>
                  <a:schemeClr val="dk1"/>
                </a:solidFill>
                <a:latin typeface="Calibri"/>
                <a:ea typeface="Calibri"/>
                <a:cs typeface="Calibri"/>
                <a:sym typeface="Calibri"/>
              </a:rPr>
              <a:t>Phần thưởng</a:t>
            </a:r>
          </a:p>
        </p:txBody>
      </p:sp>
      <p:sp>
        <p:nvSpPr>
          <p:cNvPr id="216" name="Shape 216"/>
          <p:cNvSpPr txBox="1"/>
          <p:nvPr/>
        </p:nvSpPr>
        <p:spPr>
          <a:xfrm>
            <a:off x="0" y="6273226"/>
            <a:ext cx="9144000" cy="584774"/>
          </a:xfrm>
          <a:prstGeom prst="rect">
            <a:avLst/>
          </a:prstGeom>
          <a:solidFill>
            <a:schemeClr val="accent2"/>
          </a:solidFill>
          <a:ln>
            <a:noFill/>
          </a:ln>
        </p:spPr>
        <p:txBody>
          <a:bodyPr lIns="91425" tIns="45700" rIns="91425" bIns="45700" anchor="t" anchorCtr="0">
            <a:noAutofit/>
          </a:bodyPr>
          <a:lstStyle/>
          <a:p>
            <a:pPr marL="0" marR="0" lvl="0" indent="0" algn="ctr" rtl="0">
              <a:spcBef>
                <a:spcPts val="0"/>
              </a:spcBef>
              <a:buSzPct val="25000"/>
              <a:buNone/>
            </a:pPr>
            <a:r>
              <a:rPr lang="vi-VN" sz="3200" b="1" dirty="0">
                <a:solidFill>
                  <a:schemeClr val="bg1"/>
                </a:solidFill>
                <a:latin typeface="Calibri"/>
                <a:ea typeface="Calibri"/>
                <a:cs typeface="Calibri"/>
                <a:sym typeface="Calibri"/>
              </a:rPr>
              <a:t>Đừng nhầm lẫn những ân tứ thuộc linh</a:t>
            </a:r>
          </a:p>
        </p:txBody>
      </p:sp>
      <p:sp>
        <p:nvSpPr>
          <p:cNvPr id="217" name="Shape 217"/>
          <p:cNvSpPr txBox="1"/>
          <p:nvPr/>
        </p:nvSpPr>
        <p:spPr>
          <a:xfrm>
            <a:off x="381000" y="4191000"/>
            <a:ext cx="4114800" cy="1692771"/>
          </a:xfrm>
          <a:prstGeom prst="rect">
            <a:avLst/>
          </a:prstGeom>
          <a:solidFill>
            <a:srgbClr val="002060"/>
          </a:solidFill>
          <a:ln>
            <a:noFill/>
          </a:ln>
        </p:spPr>
        <p:txBody>
          <a:bodyPr lIns="91425" tIns="45700" rIns="91425" bIns="45700" anchor="t" anchorCtr="0">
            <a:noAutofit/>
          </a:bodyPr>
          <a:lstStyle/>
          <a:p>
            <a:pPr marL="0" marR="0" lvl="0" indent="0" algn="ctr" rtl="0">
              <a:spcBef>
                <a:spcPts val="0"/>
              </a:spcBef>
              <a:buNone/>
            </a:pPr>
            <a:endParaRPr sz="1600" b="1">
              <a:solidFill>
                <a:schemeClr val="lt1"/>
              </a:solidFill>
              <a:latin typeface="Calibri"/>
              <a:ea typeface="Calibri"/>
              <a:cs typeface="Calibri"/>
              <a:sym typeface="Calibri"/>
            </a:endParaRPr>
          </a:p>
          <a:p>
            <a:pPr marL="0" marR="0" lvl="0" indent="0" algn="ctr" rtl="0">
              <a:spcBef>
                <a:spcPts val="0"/>
              </a:spcBef>
              <a:buSzPct val="25000"/>
              <a:buNone/>
            </a:pPr>
            <a:r>
              <a:rPr lang="vi-VN" sz="3600" b="1">
                <a:solidFill>
                  <a:schemeClr val="lt1"/>
                </a:solidFill>
                <a:latin typeface="Calibri"/>
                <a:ea typeface="Calibri"/>
                <a:cs typeface="Calibri"/>
                <a:sym typeface="Calibri"/>
              </a:rPr>
              <a:t>Khám phá Ân Tứ của Bạn</a:t>
            </a:r>
          </a:p>
          <a:p>
            <a:pPr marL="0" marR="0" lvl="0" indent="0" algn="ctr" rtl="0">
              <a:spcBef>
                <a:spcPts val="0"/>
              </a:spcBef>
              <a:buNone/>
            </a:pPr>
            <a:endParaRPr sz="1600" b="1">
              <a:solidFill>
                <a:schemeClr val="lt1"/>
              </a:solidFill>
              <a:latin typeface="Calibri"/>
              <a:ea typeface="Calibri"/>
              <a:cs typeface="Calibri"/>
              <a:sym typeface="Calibri"/>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0" y="0"/>
            <a:ext cx="9144000" cy="14478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Clr>
                <a:srgbClr val="FFFF00"/>
              </a:buClr>
              <a:buSzPct val="25000"/>
              <a:buFont typeface="Times New Roman"/>
              <a:buNone/>
            </a:pPr>
            <a:r>
              <a:rPr lang="vi-VN" sz="3500" b="1">
                <a:solidFill>
                  <a:srgbClr val="FFFF00"/>
                </a:solidFill>
                <a:latin typeface="Times New Roman"/>
                <a:ea typeface="Times New Roman"/>
                <a:cs typeface="Times New Roman"/>
                <a:sym typeface="Times New Roman"/>
              </a:rPr>
              <a:t>NHỮNG ÂN TỨ THUỘC LINH TẬP TRUNG VỚI NHỮNG TÀI NĂNG BẨM SINH</a:t>
            </a:r>
          </a:p>
        </p:txBody>
      </p:sp>
      <p:sp>
        <p:nvSpPr>
          <p:cNvPr id="223" name="Shape 223"/>
          <p:cNvSpPr txBox="1"/>
          <p:nvPr/>
        </p:nvSpPr>
        <p:spPr>
          <a:xfrm>
            <a:off x="3048000" y="1447800"/>
            <a:ext cx="2971800" cy="396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600" b="1">
                <a:solidFill>
                  <a:schemeClr val="dk1"/>
                </a:solidFill>
                <a:latin typeface="Calibri"/>
                <a:ea typeface="Calibri"/>
                <a:cs typeface="Calibri"/>
                <a:sym typeface="Calibri"/>
              </a:rPr>
              <a:t>NHỮNG TÀI NĂNG BẨM SINH</a:t>
            </a:r>
          </a:p>
        </p:txBody>
      </p:sp>
      <p:sp>
        <p:nvSpPr>
          <p:cNvPr id="224" name="Shape 224"/>
          <p:cNvSpPr txBox="1"/>
          <p:nvPr/>
        </p:nvSpPr>
        <p:spPr>
          <a:xfrm>
            <a:off x="5867400" y="1447800"/>
            <a:ext cx="3043200" cy="396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600" b="1">
                <a:solidFill>
                  <a:schemeClr val="dk1"/>
                </a:solidFill>
                <a:latin typeface="Calibri"/>
                <a:ea typeface="Calibri"/>
                <a:cs typeface="Calibri"/>
                <a:sym typeface="Calibri"/>
              </a:rPr>
              <a:t>NHỮNG ÂN TỨ THUỘC LINH</a:t>
            </a:r>
          </a:p>
        </p:txBody>
      </p:sp>
      <p:graphicFrame>
        <p:nvGraphicFramePr>
          <p:cNvPr id="225" name="Shape 225"/>
          <p:cNvGraphicFramePr/>
          <p:nvPr>
            <p:extLst>
              <p:ext uri="{D42A27DB-BD31-4B8C-83A1-F6EECF244321}">
                <p14:modId xmlns:p14="http://schemas.microsoft.com/office/powerpoint/2010/main" val="2352858875"/>
              </p:ext>
            </p:extLst>
          </p:nvPr>
        </p:nvGraphicFramePr>
        <p:xfrm>
          <a:off x="457200" y="1905000"/>
          <a:ext cx="8229600" cy="4525975"/>
        </p:xfrm>
        <a:graphic>
          <a:graphicData uri="http://schemas.openxmlformats.org/drawingml/2006/table">
            <a:tbl>
              <a:tblPr>
                <a:noFill/>
                <a:tableStyleId>{AAD14C6F-FC18-4201-800B-12EBD4D7BE5F}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55650">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0"/>
                  </a:ext>
                </a:extLst>
              </a:tr>
              <a:tr h="752475">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755650">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754075">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r h="752475">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4"/>
                  </a:ext>
                </a:extLst>
              </a:tr>
              <a:tr h="755650">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2800" b="0" i="0"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5"/>
                  </a:ext>
                </a:extLst>
              </a:tr>
            </a:tbl>
          </a:graphicData>
        </a:graphic>
      </p:graphicFrame>
      <p:sp>
        <p:nvSpPr>
          <p:cNvPr id="226" name="Shape 226"/>
          <p:cNvSpPr txBox="1"/>
          <p:nvPr/>
        </p:nvSpPr>
        <p:spPr>
          <a:xfrm>
            <a:off x="685800" y="2133600"/>
            <a:ext cx="2362200" cy="3667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a:solidFill>
                  <a:schemeClr val="dk1"/>
                </a:solidFill>
                <a:latin typeface="Calibri"/>
                <a:ea typeface="Calibri"/>
                <a:cs typeface="Calibri"/>
                <a:sym typeface="Calibri"/>
              </a:rPr>
              <a:t>Ai có?</a:t>
            </a:r>
          </a:p>
        </p:txBody>
      </p:sp>
      <p:sp>
        <p:nvSpPr>
          <p:cNvPr id="227" name="Shape 227"/>
          <p:cNvSpPr txBox="1"/>
          <p:nvPr/>
        </p:nvSpPr>
        <p:spPr>
          <a:xfrm>
            <a:off x="3276600" y="1905000"/>
            <a:ext cx="2514600" cy="641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700" b="1">
                <a:solidFill>
                  <a:schemeClr val="dk1"/>
                </a:solidFill>
                <a:latin typeface="Calibri"/>
                <a:ea typeface="Calibri"/>
                <a:cs typeface="Calibri"/>
                <a:sym typeface="Calibri"/>
              </a:rPr>
              <a:t>Cơ Đốc Nhân &amp; Không Cơ Đốc Nhân</a:t>
            </a:r>
          </a:p>
        </p:txBody>
      </p:sp>
      <p:sp>
        <p:nvSpPr>
          <p:cNvPr id="228" name="Shape 228"/>
          <p:cNvSpPr txBox="1"/>
          <p:nvPr/>
        </p:nvSpPr>
        <p:spPr>
          <a:xfrm>
            <a:off x="6096000" y="2057400"/>
            <a:ext cx="2438399" cy="3667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a:solidFill>
                  <a:schemeClr val="dk1"/>
                </a:solidFill>
                <a:latin typeface="Calibri"/>
                <a:ea typeface="Calibri"/>
                <a:cs typeface="Calibri"/>
                <a:sym typeface="Calibri"/>
              </a:rPr>
              <a:t>Chi có </a:t>
            </a:r>
            <a:r>
              <a:rPr lang="vi-VN" sz="1700" b="1">
                <a:solidFill>
                  <a:schemeClr val="dk1"/>
                </a:solidFill>
                <a:latin typeface="Calibri"/>
                <a:ea typeface="Calibri"/>
                <a:cs typeface="Calibri"/>
                <a:sym typeface="Calibri"/>
              </a:rPr>
              <a:t>Cơ Đốc Nhân</a:t>
            </a:r>
          </a:p>
        </p:txBody>
      </p:sp>
      <p:sp>
        <p:nvSpPr>
          <p:cNvPr id="229" name="Shape 229"/>
          <p:cNvSpPr txBox="1"/>
          <p:nvPr/>
        </p:nvSpPr>
        <p:spPr>
          <a:xfrm>
            <a:off x="609600" y="2743200"/>
            <a:ext cx="2438399" cy="64135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a:solidFill>
                  <a:schemeClr val="dk1"/>
                </a:solidFill>
                <a:latin typeface="Calibri"/>
                <a:ea typeface="Calibri"/>
                <a:cs typeface="Calibri"/>
                <a:sym typeface="Calibri"/>
              </a:rPr>
              <a:t>Chúng đế́n từ đâu?</a:t>
            </a:r>
          </a:p>
        </p:txBody>
      </p:sp>
      <p:sp>
        <p:nvSpPr>
          <p:cNvPr id="230" name="Shape 230"/>
          <p:cNvSpPr txBox="1"/>
          <p:nvPr/>
        </p:nvSpPr>
        <p:spPr>
          <a:xfrm>
            <a:off x="3352800" y="2743200"/>
            <a:ext cx="2438399" cy="64135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a:solidFill>
                  <a:schemeClr val="dk1"/>
                </a:solidFill>
                <a:latin typeface="Calibri"/>
                <a:ea typeface="Calibri"/>
                <a:cs typeface="Calibri"/>
                <a:sym typeface="Calibri"/>
              </a:rPr>
              <a:t>Đến từ Chúa thông qua cha mẹ - Di truyền</a:t>
            </a:r>
          </a:p>
        </p:txBody>
      </p:sp>
      <p:sp>
        <p:nvSpPr>
          <p:cNvPr id="231" name="Shape 231"/>
          <p:cNvSpPr txBox="1"/>
          <p:nvPr/>
        </p:nvSpPr>
        <p:spPr>
          <a:xfrm>
            <a:off x="6096000" y="2743200"/>
            <a:ext cx="2438399" cy="641350"/>
          </a:xfrm>
          <a:prstGeom prst="rect">
            <a:avLst/>
          </a:prstGeom>
          <a:no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vi-VN" sz="1800" b="1" dirty="0">
                <a:solidFill>
                  <a:schemeClr val="dk1"/>
                </a:solidFill>
                <a:latin typeface="Calibri"/>
                <a:ea typeface="Calibri"/>
                <a:cs typeface="Calibri"/>
                <a:sym typeface="Calibri"/>
              </a:rPr>
              <a:t>Đến từ Chúa thông qua Dức Thánh Linh</a:t>
            </a:r>
          </a:p>
        </p:txBody>
      </p:sp>
      <p:sp>
        <p:nvSpPr>
          <p:cNvPr id="232" name="Shape 232"/>
          <p:cNvSpPr txBox="1"/>
          <p:nvPr/>
        </p:nvSpPr>
        <p:spPr>
          <a:xfrm>
            <a:off x="685800" y="3505200"/>
            <a:ext cx="22860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a:solidFill>
                  <a:schemeClr val="dk1"/>
                </a:solidFill>
                <a:latin typeface="Calibri"/>
                <a:ea typeface="Calibri"/>
                <a:cs typeface="Calibri"/>
                <a:sym typeface="Calibri"/>
              </a:rPr>
              <a:t>Khi nào chúng đến?</a:t>
            </a:r>
          </a:p>
        </p:txBody>
      </p:sp>
      <p:sp>
        <p:nvSpPr>
          <p:cNvPr id="233" name="Shape 233"/>
          <p:cNvSpPr txBox="1"/>
          <p:nvPr/>
        </p:nvSpPr>
        <p:spPr>
          <a:xfrm>
            <a:off x="3352800" y="3581400"/>
            <a:ext cx="2438399" cy="3667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a:solidFill>
                  <a:schemeClr val="dk1"/>
                </a:solidFill>
                <a:latin typeface="Calibri"/>
                <a:ea typeface="Calibri"/>
                <a:cs typeface="Calibri"/>
                <a:sym typeface="Calibri"/>
              </a:rPr>
              <a:t>Ngay lúc sinh ra</a:t>
            </a:r>
          </a:p>
        </p:txBody>
      </p:sp>
      <p:sp>
        <p:nvSpPr>
          <p:cNvPr id="234" name="Shape 234"/>
          <p:cNvSpPr txBox="1"/>
          <p:nvPr/>
        </p:nvSpPr>
        <p:spPr>
          <a:xfrm>
            <a:off x="6096000" y="3581400"/>
            <a:ext cx="2438399" cy="3667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dirty="0">
                <a:latin typeface="Calibri" panose="020F0502020204030204" pitchFamily="34" charset="0"/>
                <a:cs typeface="Calibri" panose="020F0502020204030204" pitchFamily="34" charset="0"/>
              </a:rPr>
              <a:t>Khi sinh lai</a:t>
            </a:r>
          </a:p>
        </p:txBody>
      </p:sp>
      <p:sp>
        <p:nvSpPr>
          <p:cNvPr id="235" name="Shape 235"/>
          <p:cNvSpPr txBox="1"/>
          <p:nvPr/>
        </p:nvSpPr>
        <p:spPr>
          <a:xfrm>
            <a:off x="685800" y="4267200"/>
            <a:ext cx="2286000" cy="64135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a:solidFill>
                  <a:schemeClr val="dk1"/>
                </a:solidFill>
                <a:latin typeface="Calibri"/>
                <a:ea typeface="Calibri"/>
                <a:cs typeface="Calibri"/>
                <a:sym typeface="Calibri"/>
              </a:rPr>
              <a:t>Mục đích của nó là gì?</a:t>
            </a:r>
          </a:p>
        </p:txBody>
      </p:sp>
      <p:sp>
        <p:nvSpPr>
          <p:cNvPr id="236" name="Shape 236"/>
          <p:cNvSpPr txBox="1"/>
          <p:nvPr/>
        </p:nvSpPr>
        <p:spPr>
          <a:xfrm>
            <a:off x="3352800" y="4267200"/>
            <a:ext cx="2514599" cy="64135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a:solidFill>
                  <a:schemeClr val="dk1"/>
                </a:solidFill>
                <a:latin typeface="Calibri"/>
                <a:ea typeface="Calibri"/>
                <a:cs typeface="Calibri"/>
                <a:sym typeface="Calibri"/>
              </a:rPr>
              <a:t>Lợi ích cho cả nhân loại trên cơ sở tự nhiên </a:t>
            </a:r>
          </a:p>
        </p:txBody>
      </p:sp>
      <p:sp>
        <p:nvSpPr>
          <p:cNvPr id="237" name="Shape 237"/>
          <p:cNvSpPr txBox="1"/>
          <p:nvPr/>
        </p:nvSpPr>
        <p:spPr>
          <a:xfrm>
            <a:off x="6096000" y="4267200"/>
            <a:ext cx="2590800" cy="641350"/>
          </a:xfrm>
          <a:prstGeom prst="rect">
            <a:avLst/>
          </a:prstGeom>
          <a:no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vi-VN" sz="1800" b="1" dirty="0">
                <a:solidFill>
                  <a:schemeClr val="dk1"/>
                </a:solidFill>
                <a:latin typeface="Calibri"/>
                <a:ea typeface="Calibri"/>
                <a:cs typeface="Calibri"/>
                <a:sym typeface="Calibri"/>
              </a:rPr>
              <a:t>Lợi ích cho hội thánh trên cơ sở siêu nhiên </a:t>
            </a:r>
          </a:p>
        </p:txBody>
      </p:sp>
      <p:sp>
        <p:nvSpPr>
          <p:cNvPr id="238" name="Shape 238"/>
          <p:cNvSpPr txBox="1"/>
          <p:nvPr/>
        </p:nvSpPr>
        <p:spPr>
          <a:xfrm>
            <a:off x="609600" y="5029200"/>
            <a:ext cx="2438399" cy="64135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a:solidFill>
                  <a:schemeClr val="dk1"/>
                </a:solidFill>
                <a:latin typeface="Calibri"/>
                <a:ea typeface="Calibri"/>
                <a:cs typeface="Calibri"/>
                <a:sym typeface="Calibri"/>
              </a:rPr>
              <a:t>Chúng phát triển như thế nào?</a:t>
            </a:r>
          </a:p>
        </p:txBody>
      </p:sp>
      <p:sp>
        <p:nvSpPr>
          <p:cNvPr id="239" name="Shape 239"/>
          <p:cNvSpPr txBox="1"/>
          <p:nvPr/>
        </p:nvSpPr>
        <p:spPr>
          <a:xfrm>
            <a:off x="3352800" y="5105400"/>
            <a:ext cx="2438399" cy="3667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a:solidFill>
                  <a:schemeClr val="dk1"/>
                </a:solidFill>
                <a:latin typeface="Calibri"/>
                <a:ea typeface="Calibri"/>
                <a:cs typeface="Calibri"/>
                <a:sym typeface="Calibri"/>
              </a:rPr>
              <a:t>Học tập và rèn luyện</a:t>
            </a:r>
          </a:p>
        </p:txBody>
      </p:sp>
      <p:sp>
        <p:nvSpPr>
          <p:cNvPr id="240" name="Shape 240"/>
          <p:cNvSpPr txBox="1"/>
          <p:nvPr/>
        </p:nvSpPr>
        <p:spPr>
          <a:xfrm>
            <a:off x="5867400" y="5105400"/>
            <a:ext cx="2743200" cy="366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a:solidFill>
                  <a:schemeClr val="dk1"/>
                </a:solidFill>
                <a:latin typeface="Calibri"/>
                <a:ea typeface="Calibri"/>
                <a:cs typeface="Calibri"/>
                <a:sym typeface="Calibri"/>
              </a:rPr>
              <a:t>Cầu nguyện và phục dịch</a:t>
            </a:r>
          </a:p>
        </p:txBody>
      </p:sp>
      <p:sp>
        <p:nvSpPr>
          <p:cNvPr id="241" name="Shape 241"/>
          <p:cNvSpPr txBox="1"/>
          <p:nvPr/>
        </p:nvSpPr>
        <p:spPr>
          <a:xfrm>
            <a:off x="685800" y="5715000"/>
            <a:ext cx="2286000" cy="64135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a:solidFill>
                  <a:schemeClr val="dk1"/>
                </a:solidFill>
                <a:latin typeface="Calibri"/>
                <a:ea typeface="Calibri"/>
                <a:cs typeface="Calibri"/>
                <a:sym typeface="Calibri"/>
              </a:rPr>
              <a:t>Chức năng của nó là gì?</a:t>
            </a:r>
          </a:p>
        </p:txBody>
      </p:sp>
      <p:sp>
        <p:nvSpPr>
          <p:cNvPr id="242" name="Shape 242"/>
          <p:cNvSpPr txBox="1"/>
          <p:nvPr/>
        </p:nvSpPr>
        <p:spPr>
          <a:xfrm>
            <a:off x="3352800" y="5791200"/>
            <a:ext cx="2438399" cy="3667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b="1">
                <a:solidFill>
                  <a:schemeClr val="dk1"/>
                </a:solidFill>
                <a:latin typeface="Calibri"/>
                <a:ea typeface="Calibri"/>
                <a:cs typeface="Calibri"/>
                <a:sym typeface="Calibri"/>
              </a:rPr>
              <a:t>Để phát triển xã hội</a:t>
            </a:r>
          </a:p>
        </p:txBody>
      </p:sp>
      <p:sp>
        <p:nvSpPr>
          <p:cNvPr id="243" name="Shape 243"/>
          <p:cNvSpPr txBox="1"/>
          <p:nvPr/>
        </p:nvSpPr>
        <p:spPr>
          <a:xfrm>
            <a:off x="6096000" y="5791200"/>
            <a:ext cx="2362200" cy="3667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vi-VN" sz="1800" b="1">
                <a:solidFill>
                  <a:schemeClr val="dk1"/>
                </a:solidFill>
                <a:latin typeface="Calibri"/>
                <a:ea typeface="Calibri"/>
                <a:cs typeface="Calibri"/>
                <a:sym typeface="Calibri"/>
              </a:rPr>
              <a:t>Để rèn luyện hội thánh</a:t>
            </a:r>
          </a:p>
        </p:txBody>
      </p:sp>
      <p:sp>
        <p:nvSpPr>
          <p:cNvPr id="24" name="Shape 234">
            <a:extLst>
              <a:ext uri="{FF2B5EF4-FFF2-40B4-BE49-F238E27FC236}">
                <a16:creationId xmlns:a16="http://schemas.microsoft.com/office/drawing/2014/main" id="{F65131A4-7FED-CB4F-8571-4E6DBA3EEA5C}"/>
              </a:ext>
            </a:extLst>
          </p:cNvPr>
          <p:cNvSpPr txBox="1"/>
          <p:nvPr/>
        </p:nvSpPr>
        <p:spPr>
          <a:xfrm>
            <a:off x="5446644" y="-752061"/>
            <a:ext cx="2438399" cy="3667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vi-VN" sz="1800" dirty="0"/>
              <a:t>Khi sinh lai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500"/>
                                        <p:tgtEl>
                                          <p:spTgt spid="22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8">
                                            <p:txEl>
                                              <p:pRg st="0" end="0"/>
                                            </p:txEl>
                                          </p:spTgt>
                                        </p:tgtEl>
                                        <p:attrNameLst>
                                          <p:attrName>style.visibility</p:attrName>
                                        </p:attrNameLst>
                                      </p:cBhvr>
                                      <p:to>
                                        <p:strVal val="visible"/>
                                      </p:to>
                                    </p:set>
                                    <p:animEffect transition="in" filter="fade">
                                      <p:cBhvr>
                                        <p:cTn id="11" dur="500"/>
                                        <p:tgtEl>
                                          <p:spTgt spid="22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0">
                                            <p:txEl>
                                              <p:pRg st="0" end="0"/>
                                            </p:txEl>
                                          </p:spTgt>
                                        </p:tgtEl>
                                        <p:attrNameLst>
                                          <p:attrName>style.visibility</p:attrName>
                                        </p:attrNameLst>
                                      </p:cBhvr>
                                      <p:to>
                                        <p:strVal val="visible"/>
                                      </p:to>
                                    </p:set>
                                    <p:animEffect transition="in" filter="fade">
                                      <p:cBhvr>
                                        <p:cTn id="16" dur="500"/>
                                        <p:tgtEl>
                                          <p:spTgt spid="230">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31">
                                            <p:txEl>
                                              <p:pRg st="0" end="0"/>
                                            </p:txEl>
                                          </p:spTgt>
                                        </p:tgtEl>
                                        <p:attrNameLst>
                                          <p:attrName>style.visibility</p:attrName>
                                        </p:attrNameLst>
                                      </p:cBhvr>
                                      <p:to>
                                        <p:strVal val="visible"/>
                                      </p:to>
                                    </p:set>
                                    <p:animEffect transition="in" filter="fade">
                                      <p:cBhvr>
                                        <p:cTn id="20" dur="500"/>
                                        <p:tgtEl>
                                          <p:spTgt spid="2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3">
                                            <p:txEl>
                                              <p:pRg st="0" end="0"/>
                                            </p:txEl>
                                          </p:spTgt>
                                        </p:tgtEl>
                                        <p:attrNameLst>
                                          <p:attrName>style.visibility</p:attrName>
                                        </p:attrNameLst>
                                      </p:cBhvr>
                                      <p:to>
                                        <p:strVal val="visible"/>
                                      </p:to>
                                    </p:set>
                                    <p:animEffect transition="in" filter="fade">
                                      <p:cBhvr>
                                        <p:cTn id="25" dur="500"/>
                                        <p:tgtEl>
                                          <p:spTgt spid="233">
                                            <p:txEl>
                                              <p:pRg st="0" end="0"/>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34">
                                            <p:txEl>
                                              <p:pRg st="0" end="0"/>
                                            </p:txEl>
                                          </p:spTgt>
                                        </p:tgtEl>
                                        <p:attrNameLst>
                                          <p:attrName>style.visibility</p:attrName>
                                        </p:attrNameLst>
                                      </p:cBhvr>
                                      <p:to>
                                        <p:strVal val="visible"/>
                                      </p:to>
                                    </p:set>
                                    <p:animEffect transition="in" filter="fade">
                                      <p:cBhvr>
                                        <p:cTn id="29" dur="500"/>
                                        <p:tgtEl>
                                          <p:spTgt spid="23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6">
                                            <p:txEl>
                                              <p:pRg st="0" end="0"/>
                                            </p:txEl>
                                          </p:spTgt>
                                        </p:tgtEl>
                                        <p:attrNameLst>
                                          <p:attrName>style.visibility</p:attrName>
                                        </p:attrNameLst>
                                      </p:cBhvr>
                                      <p:to>
                                        <p:strVal val="visible"/>
                                      </p:to>
                                    </p:set>
                                    <p:animEffect transition="in" filter="fade">
                                      <p:cBhvr>
                                        <p:cTn id="34" dur="500"/>
                                        <p:tgtEl>
                                          <p:spTgt spid="236">
                                            <p:txEl>
                                              <p:pRg st="0" end="0"/>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37">
                                            <p:txEl>
                                              <p:pRg st="0" end="0"/>
                                            </p:txEl>
                                          </p:spTgt>
                                        </p:tgtEl>
                                        <p:attrNameLst>
                                          <p:attrName>style.visibility</p:attrName>
                                        </p:attrNameLst>
                                      </p:cBhvr>
                                      <p:to>
                                        <p:strVal val="visible"/>
                                      </p:to>
                                    </p:set>
                                    <p:animEffect transition="in" filter="fade">
                                      <p:cBhvr>
                                        <p:cTn id="38" dur="500"/>
                                        <p:tgtEl>
                                          <p:spTgt spid="23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9">
                                            <p:txEl>
                                              <p:pRg st="0" end="0"/>
                                            </p:txEl>
                                          </p:spTgt>
                                        </p:tgtEl>
                                        <p:attrNameLst>
                                          <p:attrName>style.visibility</p:attrName>
                                        </p:attrNameLst>
                                      </p:cBhvr>
                                      <p:to>
                                        <p:strVal val="visible"/>
                                      </p:to>
                                    </p:set>
                                    <p:animEffect transition="in" filter="fade">
                                      <p:cBhvr>
                                        <p:cTn id="43" dur="500"/>
                                        <p:tgtEl>
                                          <p:spTgt spid="239">
                                            <p:txEl>
                                              <p:pRg st="0" end="0"/>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40">
                                            <p:txEl>
                                              <p:pRg st="0" end="0"/>
                                            </p:txEl>
                                          </p:spTgt>
                                        </p:tgtEl>
                                        <p:attrNameLst>
                                          <p:attrName>style.visibility</p:attrName>
                                        </p:attrNameLst>
                                      </p:cBhvr>
                                      <p:to>
                                        <p:strVal val="visible"/>
                                      </p:to>
                                    </p:set>
                                    <p:animEffect transition="in" filter="fade">
                                      <p:cBhvr>
                                        <p:cTn id="47" dur="500"/>
                                        <p:tgtEl>
                                          <p:spTgt spid="24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2">
                                            <p:txEl>
                                              <p:pRg st="0" end="0"/>
                                            </p:txEl>
                                          </p:spTgt>
                                        </p:tgtEl>
                                        <p:attrNameLst>
                                          <p:attrName>style.visibility</p:attrName>
                                        </p:attrNameLst>
                                      </p:cBhvr>
                                      <p:to>
                                        <p:strVal val="visible"/>
                                      </p:to>
                                    </p:set>
                                    <p:animEffect transition="in" filter="fade">
                                      <p:cBhvr>
                                        <p:cTn id="52" dur="500"/>
                                        <p:tgtEl>
                                          <p:spTgt spid="242">
                                            <p:txEl>
                                              <p:pRg st="0" end="0"/>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243">
                                            <p:txEl>
                                              <p:pRg st="0" end="0"/>
                                            </p:txEl>
                                          </p:spTgt>
                                        </p:tgtEl>
                                        <p:attrNameLst>
                                          <p:attrName>style.visibility</p:attrName>
                                        </p:attrNameLst>
                                      </p:cBhvr>
                                      <p:to>
                                        <p:strVal val="visible"/>
                                      </p:to>
                                    </p:set>
                                    <p:animEffect transition="in" filter="fade">
                                      <p:cBhvr>
                                        <p:cTn id="56" dur="500"/>
                                        <p:tgtEl>
                                          <p:spTgt spid="243">
                                            <p:txEl>
                                              <p:pRg st="0" end="0"/>
                                            </p:txEl>
                                          </p:spTgt>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24">
                                            <p:txEl>
                                              <p:pRg st="0" end="0"/>
                                            </p:txEl>
                                          </p:spTgt>
                                        </p:tgtEl>
                                        <p:attrNameLst>
                                          <p:attrName>style.visibility</p:attrName>
                                        </p:attrNameLst>
                                      </p:cBhvr>
                                      <p:to>
                                        <p:strVal val="visible"/>
                                      </p:to>
                                    </p:set>
                                    <p:animEffect transition="in" filter="fade">
                                      <p:cBhvr>
                                        <p:cTn id="6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0" y="0"/>
            <a:ext cx="9144000" cy="1305000"/>
          </a:xfrm>
          <a:prstGeom prst="rect">
            <a:avLst/>
          </a:prstGeom>
          <a:solidFill>
            <a:schemeClr val="dk1"/>
          </a:solidFill>
          <a:ln>
            <a:noFill/>
          </a:ln>
        </p:spPr>
        <p:txBody>
          <a:bodyPr lIns="91425" tIns="45700" rIns="91425" bIns="45700" anchor="ctr" anchorCtr="0">
            <a:noAutofit/>
          </a:bodyPr>
          <a:lstStyle/>
          <a:p>
            <a:pPr lvl="0" rtl="0">
              <a:spcBef>
                <a:spcPts val="0"/>
              </a:spcBef>
              <a:buClr>
                <a:schemeClr val="dk1"/>
              </a:buClr>
              <a:buSzPct val="25000"/>
              <a:buFont typeface="Arial"/>
              <a:buNone/>
            </a:pPr>
            <a:r>
              <a:rPr lang="vi-VN" sz="4000" b="1">
                <a:solidFill>
                  <a:schemeClr val="lt1"/>
                </a:solidFill>
              </a:rPr>
              <a:t>NHỮNG ÂN ĐIỂN THUỘC LINH VÀ PHỤC VỤ HỘI THÁNH</a:t>
            </a:r>
          </a:p>
        </p:txBody>
      </p:sp>
      <p:sp>
        <p:nvSpPr>
          <p:cNvPr id="249" name="Shape 249"/>
          <p:cNvSpPr txBox="1"/>
          <p:nvPr/>
        </p:nvSpPr>
        <p:spPr>
          <a:xfrm>
            <a:off x="228600" y="1905000"/>
            <a:ext cx="8534399" cy="4031872"/>
          </a:xfrm>
          <a:prstGeom prst="rect">
            <a:avLst/>
          </a:prstGeom>
          <a:solidFill>
            <a:schemeClr val="accent2">
              <a:lumMod val="50000"/>
            </a:schemeClr>
          </a:solidFill>
          <a:ln>
            <a:noFill/>
          </a:ln>
        </p:spPr>
        <p:txBody>
          <a:bodyPr lIns="91425" tIns="45700" rIns="91425" bIns="45700" anchor="t" anchorCtr="0">
            <a:noAutofit/>
          </a:bodyPr>
          <a:lstStyle/>
          <a:p>
            <a:pPr marL="0" marR="0" lvl="0" indent="0" algn="l" rtl="0">
              <a:spcBef>
                <a:spcPts val="0"/>
              </a:spcBef>
              <a:buSzPct val="25000"/>
              <a:buNone/>
            </a:pPr>
            <a:r>
              <a:rPr lang="vi-VN" sz="3200" b="1" dirty="0">
                <a:solidFill>
                  <a:schemeClr val="lt1"/>
                </a:solidFill>
                <a:latin typeface="Calibri"/>
                <a:ea typeface="Calibri"/>
                <a:cs typeface="Calibri"/>
                <a:sym typeface="Calibri"/>
              </a:rPr>
              <a:t>1. Những người phụ̣c vụ với ân điển của họ sẽ cảm thấy thỏa lòng hơn.</a:t>
            </a:r>
            <a:br>
              <a:rPr lang="vi-VN" sz="3200" b="1" dirty="0">
                <a:solidFill>
                  <a:schemeClr val="lt1"/>
                </a:solidFill>
                <a:latin typeface="Calibri"/>
                <a:ea typeface="Calibri"/>
                <a:cs typeface="Calibri"/>
                <a:sym typeface="Calibri"/>
              </a:rPr>
            </a:br>
            <a:r>
              <a:rPr lang="vi-VN" sz="3200" b="1" dirty="0">
                <a:solidFill>
                  <a:schemeClr val="lt1"/>
                </a:solidFill>
                <a:latin typeface="Calibri"/>
                <a:ea typeface="Calibri"/>
                <a:cs typeface="Calibri"/>
                <a:sym typeface="Calibri"/>
              </a:rPr>
              <a:t>2. Những người phục vụ những người khác trong nhà thờ bằng cách sử dụng ân điển của họ sẽ không bị cháy nhanh.</a:t>
            </a:r>
            <a:br>
              <a:rPr lang="vi-VN" sz="3200" b="1" dirty="0">
                <a:solidFill>
                  <a:schemeClr val="lt1"/>
                </a:solidFill>
                <a:latin typeface="Calibri"/>
                <a:ea typeface="Calibri"/>
                <a:cs typeface="Calibri"/>
                <a:sym typeface="Calibri"/>
              </a:rPr>
            </a:br>
            <a:r>
              <a:rPr lang="vi-VN" sz="3200" b="1" dirty="0">
                <a:solidFill>
                  <a:schemeClr val="lt1"/>
                </a:solidFill>
                <a:latin typeface="Calibri"/>
                <a:ea typeface="Calibri"/>
                <a:cs typeface="Calibri"/>
                <a:sym typeface="Calibri"/>
              </a:rPr>
              <a:t>3. Các việc phục vụ của nhà thờ sẽ không thiếu nhân công khi người ta hăng hái sử dụng những ân điển thuộc linh của mình.</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0" y="0"/>
            <a:ext cx="9144000" cy="1524000"/>
          </a:xfrm>
          <a:prstGeom prst="rect">
            <a:avLst/>
          </a:prstGeom>
          <a:solidFill>
            <a:schemeClr val="dk1"/>
          </a:solidFill>
          <a:ln>
            <a:noFill/>
          </a:ln>
        </p:spPr>
        <p:txBody>
          <a:bodyPr lIns="91425" tIns="45700" rIns="91425" bIns="45700" anchor="ctr" anchorCtr="0">
            <a:noAutofit/>
          </a:bodyPr>
          <a:lstStyle/>
          <a:p>
            <a:pPr lvl="0" rtl="0">
              <a:spcBef>
                <a:spcPts val="0"/>
              </a:spcBef>
              <a:buClr>
                <a:schemeClr val="dk1"/>
              </a:buClr>
              <a:buSzPct val="25000"/>
              <a:buFont typeface="Arial"/>
              <a:buNone/>
            </a:pPr>
            <a:r>
              <a:rPr lang="vi-VN" sz="4000" b="1" dirty="0">
                <a:solidFill>
                  <a:schemeClr val="lt1"/>
                </a:solidFill>
              </a:rPr>
              <a:t>NHỮNG ÂN ĐIỂN THUỘC LINH VÀ PHỤC VỤ HỘI THÁNH</a:t>
            </a:r>
          </a:p>
        </p:txBody>
      </p:sp>
      <p:sp>
        <p:nvSpPr>
          <p:cNvPr id="255" name="Shape 255"/>
          <p:cNvSpPr txBox="1"/>
          <p:nvPr/>
        </p:nvSpPr>
        <p:spPr>
          <a:xfrm>
            <a:off x="381000" y="2057400"/>
            <a:ext cx="8153399" cy="4031872"/>
          </a:xfrm>
          <a:prstGeom prst="rect">
            <a:avLst/>
          </a:prstGeom>
          <a:solidFill>
            <a:schemeClr val="accent2">
              <a:lumMod val="50000"/>
            </a:schemeClr>
          </a:solidFill>
          <a:ln>
            <a:noFill/>
          </a:ln>
        </p:spPr>
        <p:txBody>
          <a:bodyPr lIns="91425" tIns="45700" rIns="91425" bIns="45700" anchor="t" anchorCtr="0">
            <a:noAutofit/>
          </a:bodyPr>
          <a:lstStyle/>
          <a:p>
            <a:pPr marL="0" marR="0" lvl="0" indent="0" algn="l" rtl="0">
              <a:spcBef>
                <a:spcPts val="0"/>
              </a:spcBef>
              <a:buSzPct val="25000"/>
              <a:buNone/>
            </a:pPr>
            <a:r>
              <a:rPr lang="vi-VN" sz="3200" b="1" dirty="0">
                <a:solidFill>
                  <a:schemeClr val="lt1"/>
                </a:solidFill>
                <a:latin typeface="Calibri"/>
                <a:ea typeface="Calibri"/>
                <a:cs typeface="Calibri"/>
                <a:sym typeface="Calibri"/>
              </a:rPr>
              <a:t>Sử dụng những ân điển thuộc linh một cách ý thức trong nhà thờ của chúng ta để giúp mang lại sự hài hòa và thống nhất trong nhà thờ của chúng ta.</a:t>
            </a:r>
            <a:br>
              <a:rPr lang="vi-VN" sz="3200" b="1" dirty="0">
                <a:solidFill>
                  <a:schemeClr val="lt1"/>
                </a:solidFill>
                <a:latin typeface="Calibri"/>
                <a:ea typeface="Calibri"/>
                <a:cs typeface="Calibri"/>
                <a:sym typeface="Calibri"/>
              </a:rPr>
            </a:br>
            <a:r>
              <a:rPr lang="vi-VN" sz="3200" b="1" dirty="0">
                <a:solidFill>
                  <a:schemeClr val="lt1"/>
                </a:solidFill>
                <a:latin typeface="Calibri"/>
                <a:ea typeface="Calibri"/>
                <a:cs typeface="Calibri"/>
                <a:sym typeface="Calibri"/>
              </a:rPr>
              <a:t>5. Công việc của những người tin Chúa  sử dụng một cách ý thức những ân điển thuộc linh của họ sẽ đem lại kết quả tốt đẹp hơn.</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descr="DSS"/>
          <p:cNvPicPr preferRelativeResize="0">
            <a:picLocks noGrp="1"/>
          </p:cNvPicPr>
          <p:nvPr>
            <p:ph type="body" idx="1"/>
          </p:nvPr>
        </p:nvPicPr>
        <p:blipFill rotWithShape="1">
          <a:blip r:embed="rId3">
            <a:alphaModFix/>
          </a:blip>
          <a:srcRect/>
          <a:stretch/>
        </p:blipFill>
        <p:spPr>
          <a:xfrm>
            <a:off x="0" y="-19050"/>
            <a:ext cx="9144000" cy="6897688"/>
          </a:xfrm>
          <a:prstGeom prst="rect">
            <a:avLst/>
          </a:prstGeom>
          <a:noFill/>
          <a:ln>
            <a:noFill/>
          </a:ln>
        </p:spPr>
      </p:pic>
      <p:sp>
        <p:nvSpPr>
          <p:cNvPr id="115" name="Shape 115"/>
          <p:cNvSpPr/>
          <p:nvPr/>
        </p:nvSpPr>
        <p:spPr>
          <a:xfrm>
            <a:off x="76200" y="1295400"/>
            <a:ext cx="8842829" cy="2062103"/>
          </a:xfrm>
          <a:prstGeom prst="rect">
            <a:avLst/>
          </a:prstGeom>
          <a:solidFill>
            <a:schemeClr val="dk1"/>
          </a:solidFill>
          <a:ln>
            <a:noFill/>
          </a:ln>
        </p:spPr>
        <p:txBody>
          <a:bodyPr lIns="91425" tIns="45700" rIns="91425" bIns="45700" anchor="t" anchorCtr="0">
            <a:noAutofit/>
          </a:bodyPr>
          <a:lstStyle/>
          <a:p>
            <a:pPr marL="0" marR="0" lvl="0" indent="0" algn="l" rtl="0">
              <a:spcBef>
                <a:spcPts val="0"/>
              </a:spcBef>
              <a:buSzPct val="25000"/>
              <a:buNone/>
            </a:pPr>
            <a:r>
              <a:rPr lang="vi-VN" sz="3200" b="1" i="0" u="none" strike="noStrike" cap="none" dirty="0">
                <a:solidFill>
                  <a:schemeClr val="lt1"/>
                </a:solidFill>
                <a:latin typeface="Calibri"/>
                <a:ea typeface="Calibri"/>
                <a:cs typeface="Calibri"/>
                <a:sym typeface="Calibri"/>
              </a:rPr>
              <a:t>Sứ đồ Phao lô sử dụng hai từ khi đề cập đến </a:t>
            </a:r>
            <a:r>
              <a:rPr lang="vi-VN" sz="3600" b="1" dirty="0">
                <a:solidFill>
                  <a:schemeClr val="lt1"/>
                </a:solidFill>
                <a:latin typeface="Calibri"/>
                <a:ea typeface="Calibri"/>
                <a:cs typeface="Calibri"/>
                <a:sym typeface="Calibri"/>
              </a:rPr>
              <a:t>ân tứ thuộc linh</a:t>
            </a:r>
            <a:r>
              <a:rPr lang="vi-VN" sz="3200" b="1" i="0" u="none" strike="noStrike" cap="none" dirty="0">
                <a:solidFill>
                  <a:schemeClr val="lt1"/>
                </a:solidFill>
                <a:latin typeface="Calibri"/>
                <a:ea typeface="Calibri"/>
                <a:cs typeface="Calibri"/>
                <a:sym typeface="Calibri"/>
              </a:rPr>
              <a:t>. Hai chữ này là đồng nghĩa và được sử dụng cho nhau (1 C</a:t>
            </a:r>
            <a:r>
              <a:rPr lang="vi-VN" sz="3200" b="1" dirty="0">
                <a:solidFill>
                  <a:schemeClr val="lt1"/>
                </a:solidFill>
                <a:latin typeface="Calibri"/>
                <a:ea typeface="Calibri"/>
                <a:cs typeface="Calibri"/>
                <a:sym typeface="Calibri"/>
              </a:rPr>
              <a:t>ô-rinh-tô</a:t>
            </a:r>
            <a:r>
              <a:rPr lang="vi-VN" sz="3200" b="1" i="0" u="none" strike="noStrike" cap="none" dirty="0">
                <a:solidFill>
                  <a:schemeClr val="lt1"/>
                </a:solidFill>
                <a:latin typeface="Calibri"/>
                <a:ea typeface="Calibri"/>
                <a:cs typeface="Calibri"/>
                <a:sym typeface="Calibri"/>
              </a:rPr>
              <a:t> 12:31 - 14: 1).</a:t>
            </a:r>
          </a:p>
        </p:txBody>
      </p:sp>
      <p:sp>
        <p:nvSpPr>
          <p:cNvPr id="116" name="Shape 116"/>
          <p:cNvSpPr/>
          <p:nvPr/>
        </p:nvSpPr>
        <p:spPr>
          <a:xfrm>
            <a:off x="228600" y="3810000"/>
            <a:ext cx="8534399" cy="2554544"/>
          </a:xfrm>
          <a:prstGeom prst="rect">
            <a:avLst/>
          </a:prstGeom>
          <a:solidFill>
            <a:schemeClr val="dk1"/>
          </a:solidFill>
          <a:ln>
            <a:noFill/>
          </a:ln>
        </p:spPr>
        <p:txBody>
          <a:bodyPr lIns="91425" tIns="45700" rIns="91425" bIns="45700" anchor="t" anchorCtr="0">
            <a:noAutofit/>
          </a:bodyPr>
          <a:lstStyle/>
          <a:p>
            <a:pPr marL="0" marR="0" lvl="0" indent="0" algn="l" rtl="0">
              <a:spcBef>
                <a:spcPts val="0"/>
              </a:spcBef>
              <a:buSzPct val="25000"/>
              <a:buNone/>
            </a:pPr>
            <a:r>
              <a:rPr lang="vi-VN" sz="3200" b="1" i="0" u="sng" strike="noStrike" cap="none" dirty="0">
                <a:solidFill>
                  <a:schemeClr val="lt1"/>
                </a:solidFill>
                <a:latin typeface="Calibri"/>
                <a:ea typeface="Calibri"/>
                <a:cs typeface="Calibri"/>
                <a:sym typeface="Calibri"/>
              </a:rPr>
              <a:t>Pneumatika</a:t>
            </a:r>
            <a:r>
              <a:rPr lang="vi-VN" sz="3200" b="1" i="0" u="none" strike="noStrike" cap="none" dirty="0">
                <a:solidFill>
                  <a:schemeClr val="lt1"/>
                </a:solidFill>
                <a:latin typeface="Calibri"/>
                <a:ea typeface="Calibri"/>
                <a:cs typeface="Calibri"/>
                <a:sym typeface="Calibri"/>
              </a:rPr>
              <a:t> (1 C</a:t>
            </a:r>
            <a:r>
              <a:rPr lang="vi-VN" sz="3200" b="1" dirty="0">
                <a:solidFill>
                  <a:schemeClr val="lt1"/>
                </a:solidFill>
                <a:latin typeface="Calibri"/>
                <a:ea typeface="Calibri"/>
                <a:cs typeface="Calibri"/>
                <a:sym typeface="Calibri"/>
              </a:rPr>
              <a:t>ô-rinh-tô</a:t>
            </a:r>
            <a:r>
              <a:rPr lang="vi-VN" sz="3200" b="1" i="0" u="none" strike="noStrike" cap="none" dirty="0">
                <a:solidFill>
                  <a:schemeClr val="lt1"/>
                </a:solidFill>
                <a:latin typeface="Calibri"/>
                <a:ea typeface="Calibri"/>
                <a:cs typeface="Calibri"/>
                <a:sym typeface="Calibri"/>
              </a:rPr>
              <a:t> 12: 1 &amp; 14: 1) Xuất phát từ chữ "t</a:t>
            </a:r>
            <a:r>
              <a:rPr lang="vi-VN" sz="3200" b="1" dirty="0">
                <a:solidFill>
                  <a:schemeClr val="lt1"/>
                </a:solidFill>
                <a:latin typeface="Calibri"/>
                <a:ea typeface="Calibri"/>
                <a:cs typeface="Calibri"/>
                <a:sym typeface="Calibri"/>
              </a:rPr>
              <a:t>inh thần</a:t>
            </a:r>
            <a:r>
              <a:rPr lang="vi-VN" sz="3200" b="1" i="0" u="none" strike="noStrike" cap="none" dirty="0">
                <a:solidFill>
                  <a:schemeClr val="lt1"/>
                </a:solidFill>
                <a:latin typeface="Calibri"/>
                <a:ea typeface="Calibri"/>
                <a:cs typeface="Calibri"/>
                <a:sym typeface="Calibri"/>
              </a:rPr>
              <a:t>" của Hy Lạp và biểu thị một cái gì đó được truyền bằng Đức Thánh Linh. Nó được dịch là "</a:t>
            </a:r>
            <a:r>
              <a:rPr lang="vi-VN" sz="3600" b="1" dirty="0">
                <a:solidFill>
                  <a:schemeClr val="lt1"/>
                </a:solidFill>
                <a:latin typeface="Calibri"/>
                <a:ea typeface="Calibri"/>
                <a:cs typeface="Calibri"/>
                <a:sym typeface="Calibri"/>
              </a:rPr>
              <a:t>ân tứ thuộc linh</a:t>
            </a:r>
            <a:r>
              <a:rPr lang="vi-VN" sz="3200" b="1" i="0" u="none" strike="noStrike" cap="none" dirty="0">
                <a:solidFill>
                  <a:schemeClr val="lt1"/>
                </a:solidFill>
                <a:latin typeface="Calibri"/>
                <a:ea typeface="Calibri"/>
                <a:cs typeface="Calibri"/>
                <a:sym typeface="Calibri"/>
              </a:rPr>
              <a:t>."</a:t>
            </a:r>
          </a:p>
        </p:txBody>
      </p:sp>
      <p:sp>
        <p:nvSpPr>
          <p:cNvPr id="117" name="Shape 117"/>
          <p:cNvSpPr txBox="1"/>
          <p:nvPr/>
        </p:nvSpPr>
        <p:spPr>
          <a:xfrm>
            <a:off x="0" y="0"/>
            <a:ext cx="9144000" cy="914400"/>
          </a:xfrm>
          <a:prstGeom prst="rect">
            <a:avLst/>
          </a:prstGeom>
          <a:solidFill>
            <a:schemeClr val="dk1"/>
          </a:solidFill>
          <a:ln>
            <a:noFill/>
          </a:ln>
        </p:spPr>
        <p:txBody>
          <a:bodyPr lIns="91425" tIns="45700" rIns="91425" bIns="45700" anchor="t" anchorCtr="0">
            <a:noAutofit/>
          </a:bodyPr>
          <a:lstStyle/>
          <a:p>
            <a:pPr marL="0" marR="0" lvl="0" indent="0" algn="ctr" rtl="0">
              <a:spcBef>
                <a:spcPts val="0"/>
              </a:spcBef>
              <a:buSzPct val="25000"/>
              <a:buNone/>
            </a:pPr>
            <a:r>
              <a:rPr lang="vi-VN" sz="4400" b="1" dirty="0">
                <a:solidFill>
                  <a:schemeClr val="lt1"/>
                </a:solidFill>
                <a:latin typeface="Calibri"/>
                <a:ea typeface="Calibri"/>
                <a:cs typeface="Calibri"/>
                <a:sym typeface="Calibri"/>
              </a:rPr>
              <a:t>Ân tứ thuộc linh được định nghĩa</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0" y="0"/>
            <a:ext cx="9144000" cy="1417638"/>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vi-VN" sz="4000" b="1" i="0" u="none" strike="noStrike" cap="none">
                <a:solidFill>
                  <a:schemeClr val="lt1"/>
                </a:solidFill>
                <a:latin typeface="Calibri"/>
                <a:ea typeface="Calibri"/>
                <a:cs typeface="Calibri"/>
                <a:sym typeface="Calibri"/>
              </a:rPr>
              <a:t>MỤC ĐÍCH CỦA </a:t>
            </a:r>
            <a:r>
              <a:rPr lang="vi-VN" sz="4000" b="1">
                <a:solidFill>
                  <a:schemeClr val="lt1"/>
                </a:solidFill>
              </a:rPr>
              <a:t>ÂN ĐIỂN THUỘC LINH</a:t>
            </a:r>
          </a:p>
        </p:txBody>
      </p:sp>
      <p:pic>
        <p:nvPicPr>
          <p:cNvPr id="261" name="Shape 261" descr="church1"/>
          <p:cNvPicPr preferRelativeResize="0">
            <a:picLocks noGrp="1"/>
          </p:cNvPicPr>
          <p:nvPr>
            <p:ph type="body" idx="1"/>
          </p:nvPr>
        </p:nvPicPr>
        <p:blipFill rotWithShape="1">
          <a:blip r:embed="rId3">
            <a:alphaModFix/>
          </a:blip>
          <a:srcRect/>
          <a:stretch/>
        </p:blipFill>
        <p:spPr>
          <a:xfrm>
            <a:off x="6324600" y="3505200"/>
            <a:ext cx="2819400" cy="3352799"/>
          </a:xfrm>
          <a:prstGeom prst="rect">
            <a:avLst/>
          </a:prstGeom>
          <a:noFill/>
          <a:ln>
            <a:noFill/>
          </a:ln>
        </p:spPr>
      </p:pic>
      <p:sp>
        <p:nvSpPr>
          <p:cNvPr id="262" name="Shape 262"/>
          <p:cNvSpPr txBox="1"/>
          <p:nvPr/>
        </p:nvSpPr>
        <p:spPr>
          <a:xfrm>
            <a:off x="228600" y="1676400"/>
            <a:ext cx="6324600" cy="4401204"/>
          </a:xfrm>
          <a:prstGeom prst="rect">
            <a:avLst/>
          </a:prstGeom>
          <a:solidFill>
            <a:schemeClr val="accent2">
              <a:lumMod val="50000"/>
            </a:schemeClr>
          </a:solidFill>
          <a:ln>
            <a:noFill/>
          </a:ln>
        </p:spPr>
        <p:txBody>
          <a:bodyPr lIns="91425" tIns="45700" rIns="91425" bIns="45700" anchor="t" anchorCtr="0">
            <a:noAutofit/>
          </a:bodyPr>
          <a:lstStyle/>
          <a:p>
            <a:pPr marL="0" marR="0" lvl="0" indent="0" algn="l" rtl="0">
              <a:spcBef>
                <a:spcPts val="0"/>
              </a:spcBef>
              <a:buSzPct val="25000"/>
              <a:buNone/>
            </a:pPr>
            <a:r>
              <a:rPr lang="vi-VN" sz="2800" b="1" dirty="0">
                <a:solidFill>
                  <a:schemeClr val="lt1"/>
                </a:solidFill>
                <a:latin typeface="Calibri"/>
                <a:ea typeface="Calibri"/>
                <a:cs typeface="Calibri"/>
                <a:sym typeface="Calibri"/>
              </a:rPr>
              <a:t>Mục đích chính của ân điển thuộc linh là xây dựng những người tin Chúa (1Cô 14:12)</a:t>
            </a:r>
            <a:r>
              <a:rPr lang="en-US" sz="2800" b="1" dirty="0">
                <a:solidFill>
                  <a:schemeClr val="lt1"/>
                </a:solidFill>
                <a:latin typeface="Calibri"/>
                <a:ea typeface="Calibri"/>
                <a:cs typeface="Calibri"/>
                <a:sym typeface="Calibri"/>
              </a:rPr>
              <a:t>.</a:t>
            </a:r>
            <a:br>
              <a:rPr lang="vi-VN" sz="2800" b="1" dirty="0">
                <a:solidFill>
                  <a:schemeClr val="lt1"/>
                </a:solidFill>
                <a:latin typeface="Calibri"/>
                <a:ea typeface="Calibri"/>
                <a:cs typeface="Calibri"/>
                <a:sym typeface="Calibri"/>
              </a:rPr>
            </a:br>
            <a:r>
              <a:rPr lang="vi-VN" sz="2800" b="1" dirty="0">
                <a:solidFill>
                  <a:schemeClr val="lt1"/>
                </a:solidFill>
                <a:latin typeface="Calibri"/>
                <a:ea typeface="Calibri"/>
                <a:cs typeface="Calibri"/>
                <a:sym typeface="Calibri"/>
              </a:rPr>
              <a:t>Việc xây dựng này sẽ diễn ra trong nhà thờ (I Cô-rinh-tô 14:12, Ê-phê-sô 4:12)</a:t>
            </a:r>
            <a:br>
              <a:rPr lang="vi-VN" sz="2800" b="1" dirty="0">
                <a:solidFill>
                  <a:schemeClr val="lt1"/>
                </a:solidFill>
                <a:latin typeface="Calibri"/>
                <a:ea typeface="Calibri"/>
                <a:cs typeface="Calibri"/>
                <a:sym typeface="Calibri"/>
              </a:rPr>
            </a:br>
            <a:r>
              <a:rPr lang="vi-VN" sz="2800" b="1" dirty="0">
                <a:solidFill>
                  <a:schemeClr val="lt1"/>
                </a:solidFill>
                <a:latin typeface="Calibri"/>
                <a:ea typeface="Calibri"/>
                <a:cs typeface="Calibri"/>
                <a:sym typeface="Calibri"/>
              </a:rPr>
              <a:t>Sự giáo dục này cũng diễn ra bên ngoài nhà thờ (I Phi-e-rơ 4:10)</a:t>
            </a:r>
            <a:r>
              <a:rPr lang="en-US" sz="2800" b="1" dirty="0">
                <a:solidFill>
                  <a:schemeClr val="lt1"/>
                </a:solidFill>
                <a:latin typeface="Calibri"/>
                <a:ea typeface="Calibri"/>
                <a:cs typeface="Calibri"/>
                <a:sym typeface="Calibri"/>
              </a:rPr>
              <a:t>.</a:t>
            </a:r>
            <a:br>
              <a:rPr lang="vi-VN" sz="2800" b="1" dirty="0">
                <a:solidFill>
                  <a:schemeClr val="lt1"/>
                </a:solidFill>
                <a:latin typeface="Calibri"/>
                <a:ea typeface="Calibri"/>
                <a:cs typeface="Calibri"/>
                <a:sym typeface="Calibri"/>
              </a:rPr>
            </a:br>
            <a:r>
              <a:rPr lang="vi-VN" sz="2800" b="1" dirty="0">
                <a:solidFill>
                  <a:schemeClr val="lt1"/>
                </a:solidFill>
                <a:latin typeface="Calibri"/>
                <a:ea typeface="Calibri"/>
                <a:cs typeface="Calibri"/>
                <a:sym typeface="Calibri"/>
              </a:rPr>
              <a:t>Những ân điển thuộc linh không phải để xây dựng bản thân của mình.</a:t>
            </a:r>
          </a:p>
        </p:txBody>
      </p:sp>
      <p:pic>
        <p:nvPicPr>
          <p:cNvPr id="263" name="Shape 263" descr="bd06518_"/>
          <p:cNvPicPr preferRelativeResize="0">
            <a:picLocks noGrp="1"/>
          </p:cNvPicPr>
          <p:nvPr>
            <p:ph type="body" idx="2"/>
          </p:nvPr>
        </p:nvPicPr>
        <p:blipFill rotWithShape="1">
          <a:blip r:embed="rId4">
            <a:alphaModFix/>
          </a:blip>
          <a:srcRect/>
          <a:stretch/>
        </p:blipFill>
        <p:spPr>
          <a:xfrm>
            <a:off x="6728857" y="1672769"/>
            <a:ext cx="2172254" cy="1680028"/>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par>
                                <p:cTn id="8" presetID="10" presetClass="entr" presetSubtype="0" fill="hold" nodeType="withEffect">
                                  <p:stCondLst>
                                    <p:cond delay="0"/>
                                  </p:stCondLst>
                                  <p:childTnLst>
                                    <p:set>
                                      <p:cBhvr>
                                        <p:cTn id="9" dur="1" fill="hold">
                                          <p:stCondLst>
                                            <p:cond delay="0"/>
                                          </p:stCondLst>
                                        </p:cTn>
                                        <p:tgtEl>
                                          <p:spTgt spid="261"/>
                                        </p:tgtEl>
                                        <p:attrNameLst>
                                          <p:attrName>style.visibility</p:attrName>
                                        </p:attrNameLst>
                                      </p:cBhvr>
                                      <p:to>
                                        <p:strVal val="visible"/>
                                      </p:to>
                                    </p:set>
                                    <p:animEffect transition="in" filter="fade">
                                      <p:cBhvr>
                                        <p:cTn id="10"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0" y="0"/>
            <a:ext cx="9144000" cy="1600199"/>
          </a:xfrm>
          <a:prstGeom prst="rect">
            <a:avLst/>
          </a:prstGeom>
          <a:solidFill>
            <a:schemeClr val="dk1"/>
          </a:solidFill>
          <a:ln>
            <a:noFill/>
          </a:ln>
        </p:spPr>
        <p:txBody>
          <a:bodyPr lIns="91425" tIns="45700" rIns="91425" bIns="45700" anchor="ctr" anchorCtr="0">
            <a:noAutofit/>
          </a:bodyPr>
          <a:lstStyle/>
          <a:p>
            <a:pPr marL="0" marR="0" lvl="0" indent="0" rtl="0">
              <a:spcBef>
                <a:spcPts val="0"/>
              </a:spcBef>
              <a:buClr>
                <a:schemeClr val="lt1"/>
              </a:buClr>
              <a:buSzPct val="25000"/>
              <a:buFont typeface="Calibri"/>
              <a:buNone/>
            </a:pPr>
            <a:r>
              <a:rPr lang="vi-VN" sz="4000" b="1" dirty="0">
                <a:solidFill>
                  <a:schemeClr val="lt1"/>
                </a:solidFill>
              </a:rPr>
              <a:t>NHỮNG CẢN TRỞ ĐỂ TÌM RA NHỮNG ÂN ĐIỂN THUỘC LINH</a:t>
            </a:r>
          </a:p>
        </p:txBody>
      </p:sp>
      <p:sp>
        <p:nvSpPr>
          <p:cNvPr id="269" name="Shape 269"/>
          <p:cNvSpPr txBox="1"/>
          <p:nvPr/>
        </p:nvSpPr>
        <p:spPr>
          <a:xfrm>
            <a:off x="228600" y="1752600"/>
            <a:ext cx="8534399" cy="4524315"/>
          </a:xfrm>
          <a:prstGeom prst="rect">
            <a:avLst/>
          </a:prstGeom>
          <a:solidFill>
            <a:schemeClr val="accent2">
              <a:lumMod val="50000"/>
            </a:schemeClr>
          </a:solidFill>
          <a:ln>
            <a:noFill/>
          </a:ln>
        </p:spPr>
        <p:txBody>
          <a:bodyPr lIns="91425" tIns="45700" rIns="91425" bIns="45700" anchor="t" anchorCtr="0">
            <a:noAutofit/>
          </a:bodyPr>
          <a:lstStyle/>
          <a:p>
            <a:pPr marR="0" lvl="0" algn="l" rtl="0">
              <a:spcBef>
                <a:spcPts val="0"/>
              </a:spcBef>
              <a:buNone/>
            </a:pPr>
            <a:r>
              <a:rPr lang="vi-VN" sz="3200" b="1" dirty="0">
                <a:solidFill>
                  <a:schemeClr val="lt1"/>
                </a:solidFill>
                <a:latin typeface="Arial"/>
                <a:ea typeface="Arial"/>
                <a:cs typeface="Arial"/>
                <a:sym typeface="Arial"/>
              </a:rPr>
              <a:t>Bạn không phải là Cơ đốc nhân.</a:t>
            </a:r>
            <a:br>
              <a:rPr lang="vi-VN" sz="3200" b="1" dirty="0">
                <a:solidFill>
                  <a:schemeClr val="lt1"/>
                </a:solidFill>
                <a:latin typeface="Arial"/>
                <a:ea typeface="Arial"/>
                <a:cs typeface="Arial"/>
                <a:sym typeface="Arial"/>
              </a:rPr>
            </a:br>
            <a:r>
              <a:rPr lang="vi-VN" sz="3200" b="1" dirty="0">
                <a:solidFill>
                  <a:schemeClr val="lt1"/>
                </a:solidFill>
                <a:latin typeface="Arial"/>
                <a:ea typeface="Arial"/>
                <a:cs typeface="Arial"/>
                <a:sym typeface="Arial"/>
              </a:rPr>
              <a:t>Một lối sống tội lỗi.</a:t>
            </a:r>
            <a:br>
              <a:rPr lang="vi-VN" sz="3200" b="1" dirty="0">
                <a:solidFill>
                  <a:schemeClr val="lt1"/>
                </a:solidFill>
                <a:latin typeface="Arial"/>
                <a:ea typeface="Arial"/>
                <a:cs typeface="Arial"/>
                <a:sym typeface="Arial"/>
              </a:rPr>
            </a:br>
            <a:r>
              <a:rPr lang="vi-VN" sz="3200" b="1" dirty="0">
                <a:solidFill>
                  <a:schemeClr val="lt1"/>
                </a:solidFill>
                <a:latin typeface="Arial"/>
                <a:ea typeface="Arial"/>
                <a:cs typeface="Arial"/>
                <a:sym typeface="Arial"/>
              </a:rPr>
              <a:t>Bạn đang cố gắng bắt </a:t>
            </a:r>
            <a:r>
              <a:rPr lang="vi-VN" sz="3200" b="1" dirty="0">
                <a:solidFill>
                  <a:schemeClr val="lt1"/>
                </a:solidFill>
              </a:rPr>
              <a:t>ân điển</a:t>
            </a:r>
            <a:r>
              <a:rPr lang="vi-VN" sz="3200" b="1" dirty="0">
                <a:solidFill>
                  <a:schemeClr val="lt1"/>
                </a:solidFill>
                <a:latin typeface="Arial"/>
                <a:ea typeface="Arial"/>
                <a:cs typeface="Arial"/>
                <a:sym typeface="Arial"/>
              </a:rPr>
              <a:t> của người khác.</a:t>
            </a:r>
            <a:br>
              <a:rPr lang="vi-VN" sz="3200" b="1" dirty="0">
                <a:solidFill>
                  <a:schemeClr val="lt1"/>
                </a:solidFill>
                <a:latin typeface="Arial"/>
                <a:ea typeface="Arial"/>
                <a:cs typeface="Arial"/>
                <a:sym typeface="Arial"/>
              </a:rPr>
            </a:br>
            <a:r>
              <a:rPr lang="vi-VN" sz="3200" b="1" dirty="0">
                <a:solidFill>
                  <a:schemeClr val="lt1"/>
                </a:solidFill>
                <a:latin typeface="Arial"/>
                <a:ea typeface="Arial"/>
                <a:cs typeface="Arial"/>
                <a:sym typeface="Arial"/>
              </a:rPr>
              <a:t>Bạn có một suy nghĩ định trước </a:t>
            </a:r>
            <a:r>
              <a:rPr lang="vi-VN" sz="3200" b="1" dirty="0">
                <a:solidFill>
                  <a:schemeClr val="lt1"/>
                </a:solidFill>
              </a:rPr>
              <a:t>là</a:t>
            </a:r>
            <a:r>
              <a:rPr lang="vi-VN" sz="3200" b="1" dirty="0">
                <a:solidFill>
                  <a:schemeClr val="lt1"/>
                </a:solidFill>
                <a:latin typeface="Arial"/>
                <a:ea typeface="Arial"/>
                <a:cs typeface="Arial"/>
                <a:sym typeface="Arial"/>
              </a:rPr>
              <a:t> bạn có </a:t>
            </a:r>
            <a:r>
              <a:rPr lang="vi-VN" sz="3200" b="1" dirty="0">
                <a:solidFill>
                  <a:schemeClr val="lt1"/>
                </a:solidFill>
              </a:rPr>
              <a:t>một ân điển nhất định</a:t>
            </a:r>
            <a:r>
              <a:rPr lang="vi-VN" sz="3200" b="1" dirty="0">
                <a:solidFill>
                  <a:schemeClr val="lt1"/>
                </a:solidFill>
                <a:latin typeface="Arial"/>
                <a:ea typeface="Arial"/>
                <a:cs typeface="Arial"/>
                <a:sym typeface="Arial"/>
              </a:rPr>
              <a:t>.</a:t>
            </a:r>
            <a:br>
              <a:rPr lang="vi-VN" sz="3200" b="1" dirty="0">
                <a:solidFill>
                  <a:schemeClr val="lt1"/>
                </a:solidFill>
                <a:latin typeface="Arial"/>
                <a:ea typeface="Arial"/>
                <a:cs typeface="Arial"/>
                <a:sym typeface="Arial"/>
              </a:rPr>
            </a:br>
            <a:r>
              <a:rPr lang="vi-VN" sz="3200" b="1" dirty="0">
                <a:solidFill>
                  <a:schemeClr val="lt1"/>
                </a:solidFill>
                <a:latin typeface="Arial"/>
                <a:ea typeface="Arial"/>
                <a:cs typeface="Arial"/>
                <a:sym typeface="Arial"/>
              </a:rPr>
              <a:t>Không đánh giá được tại sao một số hoạt động nhất định của </a:t>
            </a:r>
            <a:r>
              <a:rPr lang="vi-VN" sz="3200" b="1" dirty="0">
                <a:solidFill>
                  <a:schemeClr val="lt1"/>
                </a:solidFill>
              </a:rPr>
              <a:t>phục vụ Chúa</a:t>
            </a:r>
            <a:r>
              <a:rPr lang="vi-VN" sz="3200" b="1" dirty="0">
                <a:solidFill>
                  <a:schemeClr val="lt1"/>
                </a:solidFill>
                <a:latin typeface="Arial"/>
                <a:ea typeface="Arial"/>
                <a:cs typeface="Arial"/>
                <a:sym typeface="Arial"/>
              </a:rPr>
              <a:t> lại có ý nghĩa với bạn.</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0" y="0"/>
            <a:ext cx="9144000" cy="1600199"/>
          </a:xfrm>
          <a:prstGeom prst="rect">
            <a:avLst/>
          </a:prstGeom>
          <a:solidFill>
            <a:schemeClr val="dk1"/>
          </a:solidFill>
          <a:ln>
            <a:noFill/>
          </a:ln>
        </p:spPr>
        <p:txBody>
          <a:bodyPr lIns="91425" tIns="45700" rIns="91425" bIns="45700" anchor="ctr" anchorCtr="0">
            <a:noAutofit/>
          </a:bodyPr>
          <a:lstStyle/>
          <a:p>
            <a:pPr lvl="0" rtl="0">
              <a:spcBef>
                <a:spcPts val="0"/>
              </a:spcBef>
              <a:buClr>
                <a:schemeClr val="lt1"/>
              </a:buClr>
              <a:buSzPct val="25000"/>
              <a:buFont typeface="Calibri"/>
              <a:buNone/>
            </a:pPr>
            <a:r>
              <a:rPr lang="vi-VN" sz="4000" b="1" dirty="0">
                <a:solidFill>
                  <a:schemeClr val="lt1"/>
                </a:solidFill>
              </a:rPr>
              <a:t>NHỮNG CẢN TRỞ ĐỂ TÌM RA NHỮNG ÂN ĐIỂN THUỘC LINH</a:t>
            </a:r>
          </a:p>
        </p:txBody>
      </p:sp>
      <p:sp>
        <p:nvSpPr>
          <p:cNvPr id="275" name="Shape 275"/>
          <p:cNvSpPr txBox="1"/>
          <p:nvPr/>
        </p:nvSpPr>
        <p:spPr>
          <a:xfrm>
            <a:off x="457199" y="1981200"/>
            <a:ext cx="8381999" cy="3539430"/>
          </a:xfrm>
          <a:prstGeom prst="rect">
            <a:avLst/>
          </a:prstGeom>
          <a:solidFill>
            <a:schemeClr val="accent2">
              <a:lumMod val="50000"/>
            </a:schemeClr>
          </a:solidFill>
          <a:ln>
            <a:noFill/>
          </a:ln>
        </p:spPr>
        <p:txBody>
          <a:bodyPr lIns="91425" tIns="45700" rIns="91425" bIns="45700" anchor="t" anchorCtr="0">
            <a:noAutofit/>
          </a:bodyPr>
          <a:lstStyle/>
          <a:p>
            <a:pPr marR="0" lvl="0" algn="l" rtl="0">
              <a:spcBef>
                <a:spcPts val="0"/>
              </a:spcBef>
              <a:buNone/>
            </a:pPr>
            <a:r>
              <a:rPr lang="vi-VN" sz="3200" b="1" dirty="0">
                <a:solidFill>
                  <a:schemeClr val="lt1"/>
                </a:solidFill>
                <a:latin typeface="Arial"/>
                <a:ea typeface="Arial"/>
                <a:cs typeface="Arial"/>
                <a:sym typeface="Arial"/>
              </a:rPr>
              <a:t>Thiếu sự tham gia của giáo hội.</a:t>
            </a:r>
            <a:br>
              <a:rPr lang="vi-VN" sz="3200" b="1" dirty="0">
                <a:solidFill>
                  <a:schemeClr val="lt1"/>
                </a:solidFill>
                <a:latin typeface="Arial"/>
                <a:ea typeface="Arial"/>
                <a:cs typeface="Arial"/>
                <a:sym typeface="Arial"/>
              </a:rPr>
            </a:br>
            <a:r>
              <a:rPr lang="vi-VN" sz="3200" b="1" dirty="0">
                <a:solidFill>
                  <a:schemeClr val="lt1"/>
                </a:solidFill>
                <a:latin typeface="Arial"/>
                <a:ea typeface="Arial"/>
                <a:cs typeface="Arial"/>
                <a:sym typeface="Arial"/>
              </a:rPr>
              <a:t>Thiếu sự khích lệ của người khác.</a:t>
            </a:r>
            <a:br>
              <a:rPr lang="vi-VN" sz="3200" b="1" dirty="0">
                <a:solidFill>
                  <a:schemeClr val="lt1"/>
                </a:solidFill>
                <a:latin typeface="Arial"/>
                <a:ea typeface="Arial"/>
                <a:cs typeface="Arial"/>
                <a:sym typeface="Arial"/>
              </a:rPr>
            </a:br>
            <a:r>
              <a:rPr lang="vi-VN" sz="3200" b="1" dirty="0">
                <a:solidFill>
                  <a:schemeClr val="lt1"/>
                </a:solidFill>
                <a:latin typeface="Arial"/>
                <a:ea typeface="Arial"/>
                <a:cs typeface="Arial"/>
                <a:sym typeface="Arial"/>
              </a:rPr>
              <a:t>Nản lòng từ những thất bại trong quá khứ khi sử dụng </a:t>
            </a:r>
            <a:r>
              <a:rPr lang="vi-VN" sz="3200" b="1" dirty="0">
                <a:solidFill>
                  <a:schemeClr val="lt1"/>
                </a:solidFill>
              </a:rPr>
              <a:t>ân điển</a:t>
            </a:r>
            <a:r>
              <a:rPr lang="vi-VN" sz="3200" b="1" dirty="0">
                <a:solidFill>
                  <a:schemeClr val="lt1"/>
                </a:solidFill>
                <a:latin typeface="Arial"/>
                <a:ea typeface="Arial"/>
                <a:cs typeface="Arial"/>
                <a:sym typeface="Arial"/>
              </a:rPr>
              <a:t> của bạn</a:t>
            </a:r>
            <a:br>
              <a:rPr lang="vi-VN" sz="3200" b="1" dirty="0">
                <a:solidFill>
                  <a:schemeClr val="lt1"/>
                </a:solidFill>
                <a:latin typeface="Arial"/>
                <a:ea typeface="Arial"/>
                <a:cs typeface="Arial"/>
                <a:sym typeface="Arial"/>
              </a:rPr>
            </a:br>
            <a:r>
              <a:rPr lang="vi-VN" sz="3200" b="1" dirty="0">
                <a:solidFill>
                  <a:schemeClr val="lt1"/>
                </a:solidFill>
                <a:latin typeface="Arial"/>
                <a:ea typeface="Arial"/>
                <a:cs typeface="Arial"/>
                <a:sym typeface="Arial"/>
              </a:rPr>
              <a:t>Sự nhầm lẫn giữa</a:t>
            </a:r>
            <a:r>
              <a:rPr lang="vi-VN" sz="3200" b="1" dirty="0">
                <a:solidFill>
                  <a:schemeClr val="lt1"/>
                </a:solidFill>
              </a:rPr>
              <a:t> ân điển</a:t>
            </a:r>
            <a:r>
              <a:rPr lang="vi-VN" sz="3200" b="1" dirty="0">
                <a:solidFill>
                  <a:schemeClr val="lt1"/>
                </a:solidFill>
                <a:latin typeface="Arial"/>
                <a:ea typeface="Arial"/>
                <a:cs typeface="Arial"/>
                <a:sym typeface="Arial"/>
              </a:rPr>
              <a:t> của bạn và nơi </a:t>
            </a:r>
            <a:r>
              <a:rPr lang="vi-VN" sz="3200" b="1" dirty="0">
                <a:solidFill>
                  <a:schemeClr val="lt1"/>
                </a:solidFill>
              </a:rPr>
              <a:t>thuộc linh</a:t>
            </a:r>
            <a:r>
              <a:rPr lang="vi-VN" sz="3200" b="1" dirty="0">
                <a:solidFill>
                  <a:schemeClr val="lt1"/>
                </a:solidFill>
                <a:latin typeface="Arial"/>
                <a:ea typeface="Arial"/>
                <a:cs typeface="Arial"/>
                <a:sym typeface="Arial"/>
              </a:rPr>
              <a:t> của bạn.</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p:nvPr>
        </p:nvSpPr>
        <p:spPr>
          <a:xfrm>
            <a:off x="228599" y="0"/>
            <a:ext cx="3657599" cy="1219199"/>
          </a:xfrm>
          <a:prstGeom prst="rect">
            <a:avLst/>
          </a:prstGeom>
          <a:noFill/>
          <a:ln>
            <a:noFill/>
          </a:ln>
        </p:spPr>
        <p:txBody>
          <a:bodyPr lIns="91425" tIns="45700" rIns="91425" bIns="45700" anchor="ctr" anchorCtr="0">
            <a:noAutofit/>
          </a:bodyPr>
          <a:lstStyle/>
          <a:p>
            <a:pPr marL="0" marR="0" lvl="0" indent="0" algn="l" rtl="0">
              <a:spcBef>
                <a:spcPts val="0"/>
              </a:spcBef>
              <a:buClr>
                <a:schemeClr val="accent2"/>
              </a:buClr>
              <a:buSzPct val="25000"/>
              <a:buFont typeface="Calibri"/>
              <a:buNone/>
            </a:pPr>
            <a:r>
              <a:rPr lang="vi-VN" sz="3600" b="1" i="0" u="none" strike="noStrike" cap="none" dirty="0">
                <a:solidFill>
                  <a:schemeClr val="accent2"/>
                </a:solidFill>
                <a:latin typeface="Calibri"/>
                <a:ea typeface="Calibri"/>
                <a:cs typeface="Calibri"/>
                <a:sym typeface="Calibri"/>
              </a:rPr>
              <a:t>G</a:t>
            </a:r>
            <a:r>
              <a:rPr lang="vi-VN" sz="3600" b="1" dirty="0">
                <a:solidFill>
                  <a:schemeClr val="accent2"/>
                </a:solidFill>
              </a:rPr>
              <a:t>ia đình của Đức Chúa Trời</a:t>
            </a:r>
          </a:p>
        </p:txBody>
      </p:sp>
      <p:sp>
        <p:nvSpPr>
          <p:cNvPr id="282" name="Shape 282"/>
          <p:cNvSpPr txBox="1">
            <a:spLocks noGrp="1"/>
          </p:cNvSpPr>
          <p:nvPr>
            <p:ph type="subTitle" idx="1"/>
          </p:nvPr>
        </p:nvSpPr>
        <p:spPr>
          <a:xfrm>
            <a:off x="0" y="5791200"/>
            <a:ext cx="9144000" cy="609599"/>
          </a:xfrm>
          <a:prstGeom prst="rect">
            <a:avLst/>
          </a:prstGeom>
          <a:solidFill>
            <a:schemeClr val="hlink"/>
          </a:solidFill>
          <a:ln>
            <a:noFill/>
          </a:ln>
        </p:spPr>
        <p:txBody>
          <a:bodyPr lIns="91425" tIns="45700" rIns="91425" bIns="45700" anchor="t" anchorCtr="0">
            <a:noAutofit/>
          </a:bodyPr>
          <a:lstStyle/>
          <a:p>
            <a:pPr marL="0" marR="0" lvl="0" indent="0" algn="ctr" rtl="0">
              <a:spcBef>
                <a:spcPts val="0"/>
              </a:spcBef>
              <a:buClr>
                <a:schemeClr val="lt1"/>
              </a:buClr>
              <a:buSzPct val="25000"/>
              <a:buFont typeface="Arial"/>
              <a:buNone/>
            </a:pPr>
            <a:r>
              <a:rPr lang="vi-VN" b="1" i="1">
                <a:solidFill>
                  <a:schemeClr val="lt1"/>
                </a:solidFill>
              </a:rPr>
              <a:t>Nền Tảng</a:t>
            </a:r>
            <a:r>
              <a:rPr lang="vi-VN" sz="3200" b="1" i="1" u="none" strike="noStrike" cap="none">
                <a:solidFill>
                  <a:schemeClr val="lt1"/>
                </a:solidFill>
                <a:latin typeface="Calibri"/>
                <a:ea typeface="Calibri"/>
                <a:cs typeface="Calibri"/>
                <a:sym typeface="Calibri"/>
              </a:rPr>
              <a:t>: Đấng Christ (1 C</a:t>
            </a:r>
            <a:r>
              <a:rPr lang="vi-VN" b="1" i="1">
                <a:solidFill>
                  <a:schemeClr val="lt1"/>
                </a:solidFill>
              </a:rPr>
              <a:t>ô</a:t>
            </a:r>
            <a:r>
              <a:rPr lang="vi-VN" sz="3200" b="1" i="1" u="none" strike="noStrike" cap="none">
                <a:solidFill>
                  <a:schemeClr val="lt1"/>
                </a:solidFill>
                <a:latin typeface="Calibri"/>
                <a:ea typeface="Calibri"/>
                <a:cs typeface="Calibri"/>
                <a:sym typeface="Calibri"/>
              </a:rPr>
              <a:t>. 3:11)</a:t>
            </a:r>
          </a:p>
        </p:txBody>
      </p:sp>
      <p:sp>
        <p:nvSpPr>
          <p:cNvPr id="283" name="Shape 283"/>
          <p:cNvSpPr/>
          <p:nvPr/>
        </p:nvSpPr>
        <p:spPr>
          <a:xfrm>
            <a:off x="0" y="5181600"/>
            <a:ext cx="9144000" cy="609599"/>
          </a:xfrm>
          <a:prstGeom prst="rect">
            <a:avLst/>
          </a:prstGeom>
          <a:solidFill>
            <a:schemeClr val="dk2"/>
          </a:solidFill>
          <a:ln>
            <a:noFill/>
          </a:ln>
        </p:spPr>
        <p:txBody>
          <a:bodyPr lIns="91425" tIns="45700" rIns="91425" bIns="45700" anchor="t" anchorCtr="0">
            <a:noAutofit/>
          </a:bodyPr>
          <a:lstStyle/>
          <a:p>
            <a:pPr marL="0" marR="0" lvl="0" indent="0" algn="ctr" rtl="0">
              <a:spcBef>
                <a:spcPts val="0"/>
              </a:spcBef>
              <a:buSzPct val="25000"/>
              <a:buNone/>
            </a:pPr>
            <a:r>
              <a:rPr lang="vi-VN" sz="3200" b="1" i="1">
                <a:solidFill>
                  <a:schemeClr val="lt1"/>
                </a:solidFill>
                <a:latin typeface="Calibri"/>
                <a:ea typeface="Calibri"/>
                <a:cs typeface="Calibri"/>
                <a:sym typeface="Calibri"/>
              </a:rPr>
              <a:t>Nền Tảng: Các Sứ Đồ &amp; Các Nhà TIên Tri (Ê-phi- 2:20)</a:t>
            </a:r>
          </a:p>
        </p:txBody>
      </p:sp>
      <p:sp>
        <p:nvSpPr>
          <p:cNvPr id="284" name="Shape 284"/>
          <p:cNvSpPr/>
          <p:nvPr/>
        </p:nvSpPr>
        <p:spPr>
          <a:xfrm rot="-5400000">
            <a:off x="685800" y="3276600"/>
            <a:ext cx="3352799" cy="609599"/>
          </a:xfrm>
          <a:prstGeom prst="rect">
            <a:avLst/>
          </a:prstGeom>
          <a:solidFill>
            <a:schemeClr val="dk2"/>
          </a:solidFill>
          <a:ln>
            <a:noFill/>
          </a:ln>
        </p:spPr>
        <p:txBody>
          <a:bodyPr lIns="91425" tIns="45700" rIns="91425" bIns="45700" anchor="t" anchorCtr="0">
            <a:noAutofit/>
          </a:bodyPr>
          <a:lstStyle/>
          <a:p>
            <a:pPr marL="0" marR="0" lvl="0" indent="0" algn="ctr" rtl="0">
              <a:spcBef>
                <a:spcPts val="0"/>
              </a:spcBef>
              <a:buSzPct val="25000"/>
              <a:buNone/>
            </a:pPr>
            <a:r>
              <a:rPr lang="vi-VN" sz="3200" b="1" i="1">
                <a:solidFill>
                  <a:schemeClr val="lt1"/>
                </a:solidFill>
                <a:latin typeface="Calibri"/>
                <a:ea typeface="Calibri"/>
                <a:cs typeface="Calibri"/>
                <a:sym typeface="Calibri"/>
              </a:rPr>
              <a:t>Truyền Đạo</a:t>
            </a:r>
          </a:p>
        </p:txBody>
      </p:sp>
      <p:sp>
        <p:nvSpPr>
          <p:cNvPr id="285" name="Shape 285"/>
          <p:cNvSpPr/>
          <p:nvPr/>
        </p:nvSpPr>
        <p:spPr>
          <a:xfrm rot="-5400000">
            <a:off x="4648200" y="3276600"/>
            <a:ext cx="3352799" cy="609599"/>
          </a:xfrm>
          <a:prstGeom prst="rect">
            <a:avLst/>
          </a:prstGeom>
          <a:solidFill>
            <a:schemeClr val="dk2"/>
          </a:solidFill>
          <a:ln>
            <a:noFill/>
          </a:ln>
        </p:spPr>
        <p:txBody>
          <a:bodyPr lIns="91425" tIns="45700" rIns="91425" bIns="45700" anchor="t" anchorCtr="0">
            <a:noAutofit/>
          </a:bodyPr>
          <a:lstStyle/>
          <a:p>
            <a:pPr marL="0" marR="0" lvl="0" indent="0" algn="ctr" rtl="0">
              <a:spcBef>
                <a:spcPts val="0"/>
              </a:spcBef>
              <a:buSzPct val="25000"/>
              <a:buNone/>
            </a:pPr>
            <a:r>
              <a:rPr lang="vi-VN" sz="3200" b="1" i="1">
                <a:solidFill>
                  <a:schemeClr val="lt1"/>
                </a:solidFill>
                <a:latin typeface="Calibri"/>
                <a:ea typeface="Calibri"/>
                <a:cs typeface="Calibri"/>
                <a:sym typeface="Calibri"/>
              </a:rPr>
              <a:t>Thầy Cô Giáo</a:t>
            </a:r>
          </a:p>
        </p:txBody>
      </p:sp>
      <p:sp>
        <p:nvSpPr>
          <p:cNvPr id="286" name="Shape 286"/>
          <p:cNvSpPr/>
          <p:nvPr/>
        </p:nvSpPr>
        <p:spPr>
          <a:xfrm rot="-5400000">
            <a:off x="2209800" y="2971800"/>
            <a:ext cx="3962399" cy="609599"/>
          </a:xfrm>
          <a:prstGeom prst="rect">
            <a:avLst/>
          </a:prstGeom>
          <a:solidFill>
            <a:schemeClr val="dk2"/>
          </a:solidFill>
          <a:ln>
            <a:noFill/>
          </a:ln>
        </p:spPr>
        <p:txBody>
          <a:bodyPr lIns="91425" tIns="45700" rIns="91425" bIns="45700" anchor="t" anchorCtr="0">
            <a:noAutofit/>
          </a:bodyPr>
          <a:lstStyle/>
          <a:p>
            <a:pPr marL="0" marR="0" lvl="0" indent="0" algn="ctr" rtl="0">
              <a:spcBef>
                <a:spcPts val="0"/>
              </a:spcBef>
              <a:buSzPct val="25000"/>
              <a:buNone/>
            </a:pPr>
            <a:r>
              <a:rPr lang="vi-VN" sz="3200" b="1" i="1">
                <a:solidFill>
                  <a:schemeClr val="lt1"/>
                </a:solidFill>
                <a:latin typeface="Calibri"/>
                <a:ea typeface="Calibri"/>
                <a:cs typeface="Calibri"/>
                <a:sym typeface="Calibri"/>
              </a:rPr>
              <a:t>Dạy Dỗ Mục Sư</a:t>
            </a:r>
          </a:p>
        </p:txBody>
      </p:sp>
      <p:grpSp>
        <p:nvGrpSpPr>
          <p:cNvPr id="287" name="Shape 287"/>
          <p:cNvGrpSpPr/>
          <p:nvPr/>
        </p:nvGrpSpPr>
        <p:grpSpPr>
          <a:xfrm>
            <a:off x="1160521" y="796563"/>
            <a:ext cx="6134932" cy="1912072"/>
            <a:chOff x="731" y="549"/>
            <a:chExt cx="3864" cy="1204"/>
          </a:xfrm>
        </p:grpSpPr>
        <p:sp>
          <p:nvSpPr>
            <p:cNvPr id="288" name="Shape 288" descr="Purple mesh"/>
            <p:cNvSpPr/>
            <p:nvPr/>
          </p:nvSpPr>
          <p:spPr>
            <a:xfrm rot="-1410176">
              <a:off x="719" y="959"/>
              <a:ext cx="2111" cy="383"/>
            </a:xfrm>
            <a:prstGeom prst="rect">
              <a:avLst/>
            </a:prstGeom>
            <a:blipFill rotWithShape="0">
              <a:blip r:embed="rId3">
                <a:alphaModFix/>
              </a:blip>
              <a:tile tx="4" ty="7" sx="100000" sy="100000" flip="none" algn="tl"/>
            </a:blipFill>
            <a:ln>
              <a:noFill/>
            </a:ln>
          </p:spPr>
          <p:txBody>
            <a:bodyPr lIns="91425" tIns="45700" rIns="91425" bIns="45700" anchor="t" anchorCtr="0">
              <a:noAutofit/>
            </a:bodyPr>
            <a:lstStyle/>
            <a:p>
              <a:pPr marL="0" marR="0" lvl="0" indent="0" algn="ctr" rtl="0">
                <a:spcBef>
                  <a:spcPts val="0"/>
                </a:spcBef>
                <a:buNone/>
              </a:pPr>
              <a:endParaRPr sz="3200" b="1" i="1">
                <a:solidFill>
                  <a:schemeClr val="lt1"/>
                </a:solidFill>
                <a:latin typeface="Calibri"/>
                <a:ea typeface="Calibri"/>
                <a:cs typeface="Calibri"/>
                <a:sym typeface="Calibri"/>
              </a:endParaRPr>
            </a:p>
          </p:txBody>
        </p:sp>
        <p:sp>
          <p:nvSpPr>
            <p:cNvPr id="289" name="Shape 289" descr="Purple mesh"/>
            <p:cNvSpPr/>
            <p:nvPr/>
          </p:nvSpPr>
          <p:spPr>
            <a:xfrm rot="1429592">
              <a:off x="2495" y="960"/>
              <a:ext cx="2111" cy="383"/>
            </a:xfrm>
            <a:prstGeom prst="rect">
              <a:avLst/>
            </a:prstGeom>
            <a:blipFill rotWithShape="0">
              <a:blip r:embed="rId3">
                <a:alphaModFix/>
              </a:blip>
              <a:tile tx="0" ty="-7" sx="100000" sy="100000" flip="none" algn="tl"/>
            </a:blipFill>
            <a:ln>
              <a:noFill/>
            </a:ln>
          </p:spPr>
          <p:txBody>
            <a:bodyPr lIns="91425" tIns="45700" rIns="91425" bIns="45700" anchor="t" anchorCtr="0">
              <a:noAutofit/>
            </a:bodyPr>
            <a:lstStyle/>
            <a:p>
              <a:pPr marL="0" marR="0" lvl="0" indent="0" algn="ctr" rtl="0">
                <a:spcBef>
                  <a:spcPts val="0"/>
                </a:spcBef>
                <a:buNone/>
              </a:pPr>
              <a:endParaRPr sz="3200" b="1" i="1">
                <a:solidFill>
                  <a:schemeClr val="lt1"/>
                </a:solidFill>
                <a:latin typeface="Calibri"/>
                <a:ea typeface="Calibri"/>
                <a:cs typeface="Calibri"/>
                <a:sym typeface="Calibri"/>
              </a:endParaRPr>
            </a:p>
          </p:txBody>
        </p:sp>
      </p:gr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8791606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vi-VN" sz="2800" b="1" dirty="0"/>
              <a:t>Hội thánh năng động</a:t>
            </a:r>
            <a:r>
              <a:rPr lang="en-US" sz="2800" b="1" dirty="0"/>
              <a:t>—</a:t>
            </a:r>
            <a:r>
              <a:rPr lang="en-US" sz="2800" b="1" dirty="0">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64558692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descr="DSS"/>
          <p:cNvPicPr preferRelativeResize="0">
            <a:picLocks noGrp="1"/>
          </p:cNvPicPr>
          <p:nvPr>
            <p:ph type="body" idx="1"/>
          </p:nvPr>
        </p:nvPicPr>
        <p:blipFill rotWithShape="1">
          <a:blip r:embed="rId3">
            <a:alphaModFix/>
          </a:blip>
          <a:srcRect/>
          <a:stretch/>
        </p:blipFill>
        <p:spPr>
          <a:xfrm>
            <a:off x="0" y="-19050"/>
            <a:ext cx="9144000" cy="6897688"/>
          </a:xfrm>
          <a:prstGeom prst="rect">
            <a:avLst/>
          </a:prstGeom>
          <a:noFill/>
          <a:ln>
            <a:noFill/>
          </a:ln>
        </p:spPr>
      </p:pic>
      <p:sp>
        <p:nvSpPr>
          <p:cNvPr id="123" name="Shape 123"/>
          <p:cNvSpPr/>
          <p:nvPr/>
        </p:nvSpPr>
        <p:spPr>
          <a:xfrm>
            <a:off x="210457" y="990600"/>
            <a:ext cx="8686800" cy="2062103"/>
          </a:xfrm>
          <a:prstGeom prst="rect">
            <a:avLst/>
          </a:prstGeom>
          <a:solidFill>
            <a:schemeClr val="dk1"/>
          </a:solidFill>
          <a:ln>
            <a:noFill/>
          </a:ln>
        </p:spPr>
        <p:txBody>
          <a:bodyPr lIns="91425" tIns="45700" rIns="91425" bIns="45700" anchor="t" anchorCtr="0">
            <a:noAutofit/>
          </a:bodyPr>
          <a:lstStyle/>
          <a:p>
            <a:pPr marL="0" marR="0" lvl="0" indent="0" algn="l" rtl="0">
              <a:spcBef>
                <a:spcPts val="0"/>
              </a:spcBef>
              <a:buSzPct val="25000"/>
              <a:buNone/>
            </a:pPr>
            <a:r>
              <a:rPr lang="vi-VN" sz="3200" b="1">
                <a:solidFill>
                  <a:schemeClr val="lt1"/>
                </a:solidFill>
                <a:latin typeface="Calibri"/>
                <a:ea typeface="Calibri"/>
                <a:cs typeface="Calibri"/>
                <a:sym typeface="Calibri"/>
              </a:rPr>
              <a:t>Sứ đồ Phao lô sử dụng hai từ khi đề cập đến quà tặng thiêng liêng. Hai chữ này là đồng nghĩa và được sử dụng cho nhau (1Cor 12:31 - 14: 1).</a:t>
            </a:r>
          </a:p>
        </p:txBody>
      </p:sp>
      <p:sp>
        <p:nvSpPr>
          <p:cNvPr id="124" name="Shape 124"/>
          <p:cNvSpPr/>
          <p:nvPr/>
        </p:nvSpPr>
        <p:spPr>
          <a:xfrm>
            <a:off x="239486" y="3276600"/>
            <a:ext cx="8534399" cy="3539430"/>
          </a:xfrm>
          <a:prstGeom prst="rect">
            <a:avLst/>
          </a:prstGeom>
          <a:solidFill>
            <a:schemeClr val="dk1"/>
          </a:solidFill>
          <a:ln>
            <a:noFill/>
          </a:ln>
        </p:spPr>
        <p:txBody>
          <a:bodyPr lIns="91425" tIns="45700" rIns="91425" bIns="45700" anchor="t" anchorCtr="0">
            <a:noAutofit/>
          </a:bodyPr>
          <a:lstStyle/>
          <a:p>
            <a:pPr marL="0" marR="0" lvl="0" indent="0" algn="l" rtl="0">
              <a:spcBef>
                <a:spcPts val="0"/>
              </a:spcBef>
              <a:buSzPct val="25000"/>
              <a:buNone/>
            </a:pPr>
            <a:r>
              <a:rPr lang="vi-VN" sz="3200" b="1" u="sng">
                <a:solidFill>
                  <a:schemeClr val="lt1"/>
                </a:solidFill>
                <a:latin typeface="Arial"/>
                <a:ea typeface="Arial"/>
                <a:cs typeface="Arial"/>
                <a:sym typeface="Arial"/>
              </a:rPr>
              <a:t>Charisma</a:t>
            </a:r>
            <a:r>
              <a:rPr lang="vi-VN" sz="3200" b="1">
                <a:solidFill>
                  <a:schemeClr val="lt1"/>
                </a:solidFill>
                <a:latin typeface="Calibri"/>
                <a:ea typeface="Calibri"/>
                <a:cs typeface="Calibri"/>
                <a:sym typeface="Calibri"/>
              </a:rPr>
              <a:t> (1Cor 12: 4, 9, 31) Xuất phát từ chữ Hy Lạp "uy tính" và biểu thị cái gì đó đẹp và duyên dáng. Nó được dịch là "ân sủng".</a:t>
            </a:r>
          </a:p>
          <a:p>
            <a:pPr marL="0" marR="0" lvl="0" indent="0" algn="l" rtl="0">
              <a:spcBef>
                <a:spcPts val="0"/>
              </a:spcBef>
              <a:buNone/>
            </a:pPr>
            <a:endParaRPr sz="3200" b="1">
              <a:solidFill>
                <a:schemeClr val="lt1"/>
              </a:solidFill>
              <a:latin typeface="Calibri"/>
              <a:ea typeface="Calibri"/>
              <a:cs typeface="Calibri"/>
              <a:sym typeface="Calibri"/>
            </a:endParaRPr>
          </a:p>
          <a:p>
            <a:pPr marL="0" marR="0" lvl="0" indent="0" algn="l" rtl="0">
              <a:spcBef>
                <a:spcPts val="0"/>
              </a:spcBef>
              <a:buSzPct val="25000"/>
              <a:buNone/>
            </a:pPr>
            <a:r>
              <a:rPr lang="vi-VN" sz="3200" b="1">
                <a:solidFill>
                  <a:schemeClr val="lt1"/>
                </a:solidFill>
                <a:latin typeface="Calibri"/>
                <a:ea typeface="Calibri"/>
                <a:cs typeface="Calibri"/>
                <a:sym typeface="Calibri"/>
              </a:rPr>
              <a:t>Đức Chúa Trời  đã ban cho chúng ta ơn cứu rỗi (ân tứ) và khả năng phục vụ (những ân tứ).</a:t>
            </a:r>
          </a:p>
        </p:txBody>
      </p:sp>
      <p:sp>
        <p:nvSpPr>
          <p:cNvPr id="125" name="Shape 125"/>
          <p:cNvSpPr txBox="1"/>
          <p:nvPr/>
        </p:nvSpPr>
        <p:spPr>
          <a:xfrm>
            <a:off x="0" y="0"/>
            <a:ext cx="9144000" cy="838200"/>
          </a:xfrm>
          <a:prstGeom prst="rect">
            <a:avLst/>
          </a:prstGeom>
          <a:solidFill>
            <a:schemeClr val="dk1"/>
          </a:solidFill>
          <a:ln>
            <a:noFill/>
          </a:ln>
        </p:spPr>
        <p:txBody>
          <a:bodyPr lIns="91425" tIns="45700" rIns="91425" bIns="45700" anchor="t" anchorCtr="0">
            <a:noAutofit/>
          </a:bodyPr>
          <a:lstStyle/>
          <a:p>
            <a:pPr marL="0" marR="0" lvl="0" indent="0" algn="ctr" rtl="0">
              <a:spcBef>
                <a:spcPts val="0"/>
              </a:spcBef>
              <a:buSzPct val="25000"/>
              <a:buNone/>
            </a:pPr>
            <a:r>
              <a:rPr lang="vi-VN" sz="4400" b="1" dirty="0">
                <a:solidFill>
                  <a:schemeClr val="lt1"/>
                </a:solidFill>
                <a:latin typeface="Calibri"/>
                <a:ea typeface="Calibri"/>
                <a:cs typeface="Calibri"/>
                <a:sym typeface="Calibri"/>
              </a:rPr>
              <a:t>Ân tứ thuộc linh được định nghĩa</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0" y="0"/>
            <a:ext cx="9144000" cy="1143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vi-VN" sz="4000" b="1" dirty="0">
                <a:solidFill>
                  <a:schemeClr val="lt1"/>
                </a:solidFill>
              </a:rPr>
              <a:t>Những ân tứ thuộc linh</a:t>
            </a:r>
            <a:r>
              <a:rPr lang="vi-VN" sz="4000" b="1" i="0" u="none" strike="noStrike" cap="none" dirty="0">
                <a:solidFill>
                  <a:schemeClr val="lt1"/>
                </a:solidFill>
                <a:sym typeface="Calibri"/>
              </a:rPr>
              <a:t> được định nghĩa</a:t>
            </a:r>
          </a:p>
        </p:txBody>
      </p:sp>
      <p:sp>
        <p:nvSpPr>
          <p:cNvPr id="131" name="Shape 131"/>
          <p:cNvSpPr txBox="1"/>
          <p:nvPr/>
        </p:nvSpPr>
        <p:spPr>
          <a:xfrm>
            <a:off x="533399" y="1600200"/>
            <a:ext cx="5410201" cy="1200329"/>
          </a:xfrm>
          <a:prstGeom prst="rect">
            <a:avLst/>
          </a:prstGeom>
          <a:solidFill>
            <a:schemeClr val="bg1">
              <a:lumMod val="85000"/>
            </a:schemeClr>
          </a:solidFill>
          <a:ln>
            <a:noFill/>
          </a:ln>
        </p:spPr>
        <p:txBody>
          <a:bodyPr lIns="91425" tIns="45700" rIns="91425" bIns="45700" anchor="t" anchorCtr="0">
            <a:noAutofit/>
          </a:bodyPr>
          <a:lstStyle/>
          <a:p>
            <a:pPr marL="0" marR="0" lvl="0" indent="0" algn="ctr" rtl="0">
              <a:spcBef>
                <a:spcPts val="0"/>
              </a:spcBef>
              <a:buSzPct val="25000"/>
              <a:buNone/>
            </a:pPr>
            <a:r>
              <a:rPr lang="vi-VN" sz="3600" b="1" dirty="0">
                <a:solidFill>
                  <a:schemeClr val="dk1"/>
                </a:solidFill>
                <a:latin typeface="Calibri"/>
                <a:ea typeface="Calibri"/>
                <a:cs typeface="Calibri"/>
                <a:sym typeface="Calibri"/>
              </a:rPr>
              <a:t>Có rất nhiều định nghĩa về ân tứ thuộc linh:</a:t>
            </a:r>
          </a:p>
        </p:txBody>
      </p:sp>
      <p:sp>
        <p:nvSpPr>
          <p:cNvPr id="132" name="Shape 132"/>
          <p:cNvSpPr txBox="1"/>
          <p:nvPr/>
        </p:nvSpPr>
        <p:spPr>
          <a:xfrm>
            <a:off x="297542" y="3124200"/>
            <a:ext cx="8534399" cy="34163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vi-VN" sz="2800" b="1" dirty="0">
                <a:solidFill>
                  <a:schemeClr val="dk1"/>
                </a:solidFill>
                <a:latin typeface="Calibri"/>
                <a:ea typeface="Calibri"/>
                <a:cs typeface="Calibri"/>
                <a:sym typeface="Calibri"/>
              </a:rPr>
              <a:t>Các ân tứ thuộc linh là những năng lực thuộc linh được ban cho để thực hiện các chức năng hữu ích cho Đức Chúa Trời, đặc biệt trong lĩnh vực phục vụ thuộc linh ... để góp phần vào sự phúc lợi của toàn thể hội thánh, đồng thời làm chứng đắt lực cho thế giới.</a:t>
            </a:r>
          </a:p>
          <a:p>
            <a:pPr marL="0" marR="0" lvl="0" indent="0" algn="l" rtl="0">
              <a:spcBef>
                <a:spcPts val="1600"/>
              </a:spcBef>
              <a:buSzPct val="25000"/>
              <a:buNone/>
            </a:pPr>
            <a:r>
              <a:rPr lang="vi-VN" sz="3200" b="1" dirty="0">
                <a:solidFill>
                  <a:schemeClr val="dk1"/>
                </a:solidFill>
                <a:latin typeface="Times New Roman"/>
                <a:ea typeface="Times New Roman"/>
                <a:cs typeface="Times New Roman"/>
                <a:sym typeface="Times New Roman"/>
              </a:rPr>
              <a:t>Dr. John Walvoord</a:t>
            </a:r>
          </a:p>
        </p:txBody>
      </p:sp>
      <p:pic>
        <p:nvPicPr>
          <p:cNvPr id="133" name="Shape 133" descr="MPj03096140000[1]"/>
          <p:cNvPicPr preferRelativeResize="0">
            <a:picLocks noGrp="1"/>
          </p:cNvPicPr>
          <p:nvPr>
            <p:ph type="body" idx="1"/>
          </p:nvPr>
        </p:nvPicPr>
        <p:blipFill rotWithShape="1">
          <a:blip r:embed="rId3">
            <a:alphaModFix/>
          </a:blip>
          <a:srcRect/>
          <a:stretch/>
        </p:blipFill>
        <p:spPr>
          <a:xfrm>
            <a:off x="6248400" y="1143000"/>
            <a:ext cx="2895600" cy="1840891"/>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0" y="0"/>
            <a:ext cx="9144000" cy="1143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vi-VN" sz="4000">
                <a:solidFill>
                  <a:schemeClr val="lt1"/>
                </a:solidFill>
              </a:rPr>
              <a:t>Ân tứ thuộc linh</a:t>
            </a:r>
            <a:r>
              <a:rPr lang="vi-VN" sz="4000" b="0" i="0" u="none" strike="noStrike" cap="none">
                <a:solidFill>
                  <a:schemeClr val="lt1"/>
                </a:solidFill>
                <a:latin typeface="Calibri"/>
                <a:ea typeface="Calibri"/>
                <a:cs typeface="Calibri"/>
                <a:sym typeface="Calibri"/>
              </a:rPr>
              <a:t> được định nghĩa</a:t>
            </a:r>
          </a:p>
        </p:txBody>
      </p:sp>
      <p:sp>
        <p:nvSpPr>
          <p:cNvPr id="139" name="Shape 139"/>
          <p:cNvSpPr txBox="1"/>
          <p:nvPr/>
        </p:nvSpPr>
        <p:spPr>
          <a:xfrm>
            <a:off x="381000" y="1524000"/>
            <a:ext cx="5638800" cy="1200329"/>
          </a:xfrm>
          <a:prstGeom prst="rect">
            <a:avLst/>
          </a:prstGeom>
          <a:solidFill>
            <a:schemeClr val="bg1">
              <a:lumMod val="85000"/>
            </a:schemeClr>
          </a:solidFill>
          <a:ln>
            <a:noFill/>
          </a:ln>
        </p:spPr>
        <p:txBody>
          <a:bodyPr lIns="91425" tIns="45700" rIns="91425" bIns="45700" anchor="t" anchorCtr="0">
            <a:noAutofit/>
          </a:bodyPr>
          <a:lstStyle/>
          <a:p>
            <a:pPr marL="0" marR="0" lvl="0" indent="0" algn="ctr" rtl="0">
              <a:spcBef>
                <a:spcPts val="0"/>
              </a:spcBef>
              <a:buSzPct val="25000"/>
              <a:buNone/>
            </a:pPr>
            <a:r>
              <a:rPr lang="vi-VN" sz="3600" b="1" dirty="0">
                <a:solidFill>
                  <a:schemeClr val="dk1"/>
                </a:solidFill>
                <a:latin typeface="Calibri"/>
                <a:ea typeface="Calibri"/>
                <a:cs typeface="Calibri"/>
                <a:sym typeface="Calibri"/>
              </a:rPr>
              <a:t>Có rất nhiều định nghĩa về ân tứ thuộc linh:</a:t>
            </a:r>
          </a:p>
        </p:txBody>
      </p:sp>
      <p:sp>
        <p:nvSpPr>
          <p:cNvPr id="140" name="Shape 140"/>
          <p:cNvSpPr txBox="1"/>
          <p:nvPr/>
        </p:nvSpPr>
        <p:spPr>
          <a:xfrm>
            <a:off x="312057" y="2971800"/>
            <a:ext cx="8534399" cy="37856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vi-VN" sz="3200" b="1" dirty="0">
                <a:solidFill>
                  <a:schemeClr val="dk1"/>
                </a:solidFill>
                <a:latin typeface="Calibri"/>
                <a:ea typeface="Calibri"/>
                <a:cs typeface="Calibri"/>
                <a:sym typeface="Calibri"/>
              </a:rPr>
              <a:t>Ân tứ thuộc linh là Đức Chúa Trời ban cho khả năng để phục vụ </a:t>
            </a:r>
            <a:r>
              <a:rPr lang="vi-VN" sz="3200" b="1" dirty="0">
                <a:solidFill>
                  <a:schemeClr val="dk1"/>
                </a:solidFill>
                <a:latin typeface="Times New Roman"/>
                <a:ea typeface="Times New Roman"/>
                <a:cs typeface="Times New Roman"/>
                <a:sym typeface="Times New Roman"/>
              </a:rPr>
              <a:t>. – Tiến sĩ. Charles Ryrie</a:t>
            </a:r>
          </a:p>
          <a:p>
            <a:pPr marL="0" marR="0" lvl="0" indent="0" algn="l" rtl="0">
              <a:spcBef>
                <a:spcPts val="1600"/>
              </a:spcBef>
              <a:buSzPct val="25000"/>
              <a:buNone/>
            </a:pPr>
            <a:r>
              <a:rPr lang="vi-VN" sz="3200" b="1" dirty="0">
                <a:solidFill>
                  <a:schemeClr val="dk1"/>
                </a:solidFill>
                <a:latin typeface="Calibri"/>
                <a:ea typeface="Calibri"/>
                <a:cs typeface="Calibri"/>
                <a:sym typeface="Calibri"/>
              </a:rPr>
              <a:t>Các ân tứ thuộc linh là Đức Thánh Linh ban cho khả năng đóng vai trò như một kênh thông qua đó Đức Thánh Linh làm việc với thân thể .</a:t>
            </a:r>
            <a:r>
              <a:rPr lang="vi-VN" sz="3200" b="1" dirty="0">
                <a:solidFill>
                  <a:schemeClr val="dk1"/>
                </a:solidFill>
                <a:latin typeface="Times New Roman"/>
                <a:ea typeface="Times New Roman"/>
                <a:cs typeface="Times New Roman"/>
                <a:sym typeface="Times New Roman"/>
              </a:rPr>
              <a:t> – Tiến sĩ. </a:t>
            </a:r>
            <a:endParaRPr lang="en-US" sz="3200" b="1" dirty="0">
              <a:solidFill>
                <a:schemeClr val="dk1"/>
              </a:solidFill>
              <a:latin typeface="Times New Roman"/>
              <a:ea typeface="Times New Roman"/>
              <a:cs typeface="Times New Roman"/>
              <a:sym typeface="Times New Roman"/>
            </a:endParaRPr>
          </a:p>
          <a:p>
            <a:pPr marL="0" marR="0" lvl="0" indent="0" algn="l" rtl="0">
              <a:spcBef>
                <a:spcPts val="1600"/>
              </a:spcBef>
              <a:buSzPct val="25000"/>
              <a:buNone/>
            </a:pPr>
            <a:r>
              <a:rPr lang="vi-VN" sz="3200" b="1" dirty="0">
                <a:solidFill>
                  <a:schemeClr val="dk1"/>
                </a:solidFill>
                <a:latin typeface="Times New Roman"/>
                <a:ea typeface="Times New Roman"/>
                <a:cs typeface="Times New Roman"/>
                <a:sym typeface="Times New Roman"/>
              </a:rPr>
              <a:t>John MacArthur</a:t>
            </a:r>
          </a:p>
        </p:txBody>
      </p:sp>
      <p:pic>
        <p:nvPicPr>
          <p:cNvPr id="141" name="Shape 141" descr="MPj03096140000[1]"/>
          <p:cNvPicPr preferRelativeResize="0">
            <a:picLocks noGrp="1"/>
          </p:cNvPicPr>
          <p:nvPr>
            <p:ph type="body" idx="1"/>
          </p:nvPr>
        </p:nvPicPr>
        <p:blipFill rotWithShape="1">
          <a:blip r:embed="rId3">
            <a:alphaModFix/>
          </a:blip>
          <a:srcRect/>
          <a:stretch/>
        </p:blipFill>
        <p:spPr>
          <a:xfrm>
            <a:off x="6324600" y="1086686"/>
            <a:ext cx="2819400" cy="1732713"/>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0" y="0"/>
            <a:ext cx="9144000" cy="1417638"/>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vi-VN" sz="4400" b="1" i="0" u="none" strike="noStrike" cap="none" dirty="0">
                <a:solidFill>
                  <a:schemeClr val="lt1"/>
                </a:solidFill>
                <a:latin typeface="Calibri"/>
                <a:ea typeface="Calibri"/>
                <a:cs typeface="Calibri"/>
                <a:sym typeface="Calibri"/>
              </a:rPr>
              <a:t> </a:t>
            </a:r>
            <a:r>
              <a:rPr lang="vi-VN" sz="4800" b="1" i="0" u="none" strike="noStrike" cap="none" dirty="0">
                <a:solidFill>
                  <a:schemeClr val="lt1"/>
                </a:solidFill>
                <a:latin typeface="Calibri"/>
                <a:ea typeface="Calibri"/>
                <a:cs typeface="Calibri"/>
                <a:sym typeface="Calibri"/>
              </a:rPr>
              <a:t>Ân tứ thuộc linh được định nghĩa</a:t>
            </a:r>
          </a:p>
        </p:txBody>
      </p:sp>
      <p:sp>
        <p:nvSpPr>
          <p:cNvPr id="147" name="Shape 147"/>
          <p:cNvSpPr txBox="1"/>
          <p:nvPr/>
        </p:nvSpPr>
        <p:spPr>
          <a:xfrm>
            <a:off x="152400" y="1676400"/>
            <a:ext cx="8839199" cy="4524315"/>
          </a:xfrm>
          <a:prstGeom prst="rect">
            <a:avLst/>
          </a:prstGeom>
          <a:solidFill>
            <a:schemeClr val="dk1"/>
          </a:solidFill>
          <a:ln>
            <a:noFill/>
          </a:ln>
        </p:spPr>
        <p:txBody>
          <a:bodyPr lIns="91425" tIns="45700" rIns="91425" bIns="45700" anchor="t" anchorCtr="0">
            <a:noAutofit/>
          </a:bodyPr>
          <a:lstStyle/>
          <a:p>
            <a:pPr marL="0" marR="0" lvl="0" indent="0" algn="l" rtl="0">
              <a:spcBef>
                <a:spcPts val="0"/>
              </a:spcBef>
              <a:buSzPct val="25000"/>
              <a:buNone/>
            </a:pPr>
            <a:r>
              <a:rPr lang="vi-VN" sz="3200" b="1" dirty="0">
                <a:solidFill>
                  <a:schemeClr val="lt1"/>
                </a:solidFill>
                <a:latin typeface="Calibri"/>
                <a:ea typeface="Calibri"/>
                <a:cs typeface="Calibri"/>
                <a:sym typeface="Calibri"/>
              </a:rPr>
              <a:t>Những ân tứ thuộc linh là những kỹ năng thuộc linh do Đức Chúa Trời ban cho tất cả các tín đồ vì phục vụ cho người khác.</a:t>
            </a:r>
            <a:br>
              <a:rPr lang="vi-VN" sz="3200" b="1" dirty="0">
                <a:solidFill>
                  <a:schemeClr val="lt1"/>
                </a:solidFill>
                <a:latin typeface="Calibri"/>
                <a:ea typeface="Calibri"/>
                <a:cs typeface="Calibri"/>
                <a:sym typeface="Calibri"/>
              </a:rPr>
            </a:br>
            <a:r>
              <a:rPr lang="vi-VN" sz="3200" b="1" dirty="0">
                <a:solidFill>
                  <a:schemeClr val="lt1"/>
                </a:solidFill>
                <a:latin typeface="Calibri"/>
                <a:ea typeface="Calibri"/>
                <a:cs typeface="Calibri"/>
                <a:sym typeface="Calibri"/>
              </a:rPr>
              <a:t>Một ân tứ thuộc linh là một khả năng siêu nhiên để làm việc với Đấng Christ.</a:t>
            </a:r>
            <a:br>
              <a:rPr lang="vi-VN" sz="3200" b="1" dirty="0">
                <a:solidFill>
                  <a:schemeClr val="lt1"/>
                </a:solidFill>
                <a:latin typeface="Calibri"/>
                <a:ea typeface="Calibri"/>
                <a:cs typeface="Calibri"/>
                <a:sym typeface="Calibri"/>
              </a:rPr>
            </a:br>
            <a:r>
              <a:rPr lang="vi-VN" sz="3200" b="1" dirty="0">
                <a:solidFill>
                  <a:schemeClr val="lt1"/>
                </a:solidFill>
                <a:latin typeface="Calibri"/>
                <a:ea typeface="Calibri"/>
                <a:cs typeface="Calibri"/>
                <a:sym typeface="Calibri"/>
              </a:rPr>
              <a:t>Một ân tứ thuộc linh là một mong muốn siêu nhiên để phục vụ người khác.</a:t>
            </a:r>
            <a:br>
              <a:rPr lang="vi-VN" sz="3200" b="1" dirty="0">
                <a:solidFill>
                  <a:schemeClr val="lt1"/>
                </a:solidFill>
                <a:latin typeface="Calibri"/>
                <a:ea typeface="Calibri"/>
                <a:cs typeface="Calibri"/>
                <a:sym typeface="Calibri"/>
              </a:rPr>
            </a:br>
            <a:r>
              <a:rPr lang="vi-VN" sz="3200" b="1" dirty="0">
                <a:solidFill>
                  <a:schemeClr val="lt1"/>
                </a:solidFill>
                <a:latin typeface="Calibri"/>
                <a:ea typeface="Calibri"/>
                <a:cs typeface="Calibri"/>
                <a:sym typeface="Calibri"/>
              </a:rPr>
              <a:t>Một ân tứ thuộ linh là một công cụ siêu nhiên cho công việc thánh.</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0" y="0"/>
            <a:ext cx="9144000" cy="1417638"/>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vi-VN" sz="3600" b="1" dirty="0">
                <a:solidFill>
                  <a:schemeClr val="lt1"/>
                </a:solidFill>
              </a:rPr>
              <a:t>ÂN TỨ THUỘC LINH </a:t>
            </a:r>
            <a:r>
              <a:rPr lang="vi-VN" sz="3600" b="1" i="0" u="none" strike="noStrike" cap="none" dirty="0">
                <a:solidFill>
                  <a:schemeClr val="lt1"/>
                </a:solidFill>
                <a:sym typeface="Calibri"/>
              </a:rPr>
              <a:t>VÀ MỤC ĐÍCH CỦA </a:t>
            </a:r>
            <a:r>
              <a:rPr lang="vi-VN" sz="3600" b="1" dirty="0">
                <a:solidFill>
                  <a:schemeClr val="lt1"/>
                </a:solidFill>
              </a:rPr>
              <a:t>NÓ</a:t>
            </a:r>
          </a:p>
        </p:txBody>
      </p:sp>
      <p:pic>
        <p:nvPicPr>
          <p:cNvPr id="153" name="Shape 153" descr="MCBD08206_0000[1]"/>
          <p:cNvPicPr preferRelativeResize="0">
            <a:picLocks noGrp="1"/>
          </p:cNvPicPr>
          <p:nvPr>
            <p:ph type="body" idx="1"/>
          </p:nvPr>
        </p:nvPicPr>
        <p:blipFill rotWithShape="1">
          <a:blip r:embed="rId3">
            <a:alphaModFix/>
          </a:blip>
          <a:srcRect/>
          <a:stretch/>
        </p:blipFill>
        <p:spPr>
          <a:xfrm>
            <a:off x="6396408" y="5215830"/>
            <a:ext cx="2261362" cy="1656683"/>
          </a:xfrm>
          <a:prstGeom prst="rect">
            <a:avLst/>
          </a:prstGeom>
          <a:noFill/>
          <a:ln>
            <a:noFill/>
          </a:ln>
        </p:spPr>
      </p:pic>
      <p:sp>
        <p:nvSpPr>
          <p:cNvPr id="154" name="Shape 154"/>
          <p:cNvSpPr txBox="1"/>
          <p:nvPr/>
        </p:nvSpPr>
        <p:spPr>
          <a:xfrm>
            <a:off x="304800" y="1676400"/>
            <a:ext cx="8381999" cy="3539430"/>
          </a:xfrm>
          <a:prstGeom prst="rect">
            <a:avLst/>
          </a:prstGeom>
          <a:solidFill>
            <a:schemeClr val="dk1"/>
          </a:solidFill>
          <a:ln>
            <a:noFill/>
          </a:ln>
        </p:spPr>
        <p:txBody>
          <a:bodyPr lIns="91425" tIns="45700" rIns="91425" bIns="45700" anchor="t" anchorCtr="0">
            <a:noAutofit/>
          </a:bodyPr>
          <a:lstStyle/>
          <a:p>
            <a:pPr marL="0" marR="0" lvl="0" indent="0" algn="l" rtl="0">
              <a:spcBef>
                <a:spcPts val="0"/>
              </a:spcBef>
              <a:buSzPct val="25000"/>
              <a:buNone/>
            </a:pPr>
            <a:r>
              <a:rPr lang="vi-VN" sz="3200" b="1" dirty="0">
                <a:solidFill>
                  <a:schemeClr val="lt1"/>
                </a:solidFill>
                <a:latin typeface="Calibri"/>
                <a:ea typeface="Calibri"/>
                <a:cs typeface="Calibri"/>
                <a:sym typeface="Calibri"/>
              </a:rPr>
              <a:t>PHỤC SỰ CHO HỘI THÁNH</a:t>
            </a:r>
            <a:br>
              <a:rPr lang="vi-VN" sz="3200" b="1" dirty="0">
                <a:solidFill>
                  <a:schemeClr val="lt1"/>
                </a:solidFill>
                <a:latin typeface="Calibri"/>
                <a:ea typeface="Calibri"/>
                <a:cs typeface="Calibri"/>
                <a:sym typeface="Calibri"/>
              </a:rPr>
            </a:br>
            <a:r>
              <a:rPr lang="vi-VN" sz="3200" b="1" dirty="0">
                <a:solidFill>
                  <a:schemeClr val="lt1"/>
                </a:solidFill>
                <a:latin typeface="Calibri"/>
                <a:ea typeface="Calibri"/>
                <a:cs typeface="Calibri"/>
                <a:sym typeface="Calibri"/>
              </a:rPr>
              <a:t>Việc học về những  ân tứ thuộc linh sẽ trang bị tốt hơn cho chúng ta để làm việc trong các lĩnh vực thế mạnh của chúng ta, kết quả là:</a:t>
            </a:r>
            <a:br>
              <a:rPr lang="vi-VN" sz="3200" b="1" dirty="0">
                <a:solidFill>
                  <a:schemeClr val="lt1"/>
                </a:solidFill>
                <a:latin typeface="Calibri"/>
                <a:ea typeface="Calibri"/>
                <a:cs typeface="Calibri"/>
                <a:sym typeface="Calibri"/>
              </a:rPr>
            </a:br>
            <a:r>
              <a:rPr lang="vi-VN" sz="3200" b="1" dirty="0">
                <a:solidFill>
                  <a:schemeClr val="accent2">
                    <a:lumMod val="40000"/>
                    <a:lumOff val="60000"/>
                  </a:schemeClr>
                </a:solidFill>
                <a:latin typeface="Calibri"/>
                <a:ea typeface="Calibri"/>
                <a:cs typeface="Calibri"/>
                <a:sym typeface="Calibri"/>
              </a:rPr>
              <a:t>1. Chỉnh sửa các Thánh.</a:t>
            </a:r>
            <a:br>
              <a:rPr lang="vi-VN" sz="3200" b="1" dirty="0">
                <a:solidFill>
                  <a:schemeClr val="accent2">
                    <a:lumMod val="40000"/>
                    <a:lumOff val="60000"/>
                  </a:schemeClr>
                </a:solidFill>
                <a:latin typeface="Calibri"/>
                <a:ea typeface="Calibri"/>
                <a:cs typeface="Calibri"/>
                <a:sym typeface="Calibri"/>
              </a:rPr>
            </a:br>
            <a:r>
              <a:rPr lang="vi-VN" sz="3200" b="1" dirty="0">
                <a:solidFill>
                  <a:schemeClr val="accent2">
                    <a:lumMod val="40000"/>
                    <a:lumOff val="60000"/>
                  </a:schemeClr>
                </a:solidFill>
                <a:latin typeface="Calibri"/>
                <a:ea typeface="Calibri"/>
                <a:cs typeface="Calibri"/>
                <a:sym typeface="Calibri"/>
              </a:rPr>
              <a:t>2. Truyền giáo cho người Hư Mất.</a:t>
            </a:r>
          </a:p>
        </p:txBody>
      </p:sp>
      <p:pic>
        <p:nvPicPr>
          <p:cNvPr id="155" name="Shape 155" descr="MCj04299830000[1]"/>
          <p:cNvPicPr preferRelativeResize="0">
            <a:picLocks noGrp="1"/>
          </p:cNvPicPr>
          <p:nvPr>
            <p:ph type="body" idx="2"/>
          </p:nvPr>
        </p:nvPicPr>
        <p:blipFill rotWithShape="1">
          <a:blip r:embed="rId4">
            <a:alphaModFix/>
          </a:blip>
          <a:srcRect/>
          <a:stretch/>
        </p:blipFill>
        <p:spPr>
          <a:xfrm>
            <a:off x="1524000" y="5410200"/>
            <a:ext cx="2514599" cy="1089024"/>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0" y="0"/>
            <a:ext cx="9144000" cy="1417638"/>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vi-VN" sz="3600" b="1" dirty="0">
                <a:solidFill>
                  <a:schemeClr val="lt1"/>
                </a:solidFill>
              </a:rPr>
              <a:t>ÂN TỨ THUỘC LINH </a:t>
            </a:r>
            <a:r>
              <a:rPr lang="vi-VN" sz="3600" b="1" i="0" u="none" strike="noStrike" cap="none" dirty="0">
                <a:solidFill>
                  <a:schemeClr val="lt1"/>
                </a:solidFill>
                <a:sym typeface="Calibri"/>
              </a:rPr>
              <a:t>VÀ MỤC ĐÍCH CỦA</a:t>
            </a:r>
            <a:r>
              <a:rPr lang="vi-VN" sz="3600" b="1" dirty="0">
                <a:solidFill>
                  <a:schemeClr val="lt1"/>
                </a:solidFill>
              </a:rPr>
              <a:t> NÓ</a:t>
            </a:r>
          </a:p>
        </p:txBody>
      </p:sp>
      <p:sp>
        <p:nvSpPr>
          <p:cNvPr id="161" name="Shape 161"/>
          <p:cNvSpPr txBox="1"/>
          <p:nvPr/>
        </p:nvSpPr>
        <p:spPr>
          <a:xfrm>
            <a:off x="228600" y="1447800"/>
            <a:ext cx="8534399" cy="5257800"/>
          </a:xfrm>
          <a:prstGeom prst="rect">
            <a:avLst/>
          </a:prstGeom>
          <a:solidFill>
            <a:schemeClr val="dk1"/>
          </a:solidFill>
          <a:ln>
            <a:noFill/>
          </a:ln>
        </p:spPr>
        <p:txBody>
          <a:bodyPr lIns="91425" tIns="45700" rIns="91425" bIns="45700" anchor="t" anchorCtr="0">
            <a:noAutofit/>
          </a:bodyPr>
          <a:lstStyle/>
          <a:p>
            <a:pPr marL="0" marR="0" lvl="0" indent="0" algn="l" rtl="0">
              <a:spcBef>
                <a:spcPts val="0"/>
              </a:spcBef>
              <a:buSzPct val="25000"/>
              <a:buNone/>
            </a:pPr>
            <a:r>
              <a:rPr lang="vi-VN" sz="3200" b="1" dirty="0">
                <a:solidFill>
                  <a:schemeClr val="lt1"/>
                </a:solidFill>
                <a:latin typeface="Calibri"/>
                <a:ea typeface="Calibri"/>
                <a:cs typeface="Calibri"/>
                <a:sym typeface="Calibri"/>
              </a:rPr>
              <a:t>HOÀN THIỆN BẢN THÂN</a:t>
            </a:r>
            <a:br>
              <a:rPr lang="vi-VN" sz="3200" b="1" dirty="0">
                <a:solidFill>
                  <a:schemeClr val="lt1"/>
                </a:solidFill>
                <a:latin typeface="Calibri"/>
                <a:ea typeface="Calibri"/>
                <a:cs typeface="Calibri"/>
                <a:sym typeface="Calibri"/>
              </a:rPr>
            </a:br>
            <a:r>
              <a:rPr lang="vi-VN" sz="2800" b="1" dirty="0">
                <a:solidFill>
                  <a:schemeClr val="lt1"/>
                </a:solidFill>
                <a:latin typeface="Calibri"/>
                <a:ea typeface="Calibri"/>
                <a:cs typeface="Calibri"/>
                <a:sym typeface="Calibri"/>
              </a:rPr>
              <a:t>Học về những ân tứ thuộc linh  sẽ giúp chúng ta có thể áp dụng những ân điển của mình tốt hơn:</a:t>
            </a:r>
            <a:br>
              <a:rPr lang="vi-VN" sz="2800" b="1" dirty="0">
                <a:solidFill>
                  <a:schemeClr val="lt1"/>
                </a:solidFill>
                <a:latin typeface="Calibri"/>
                <a:ea typeface="Calibri"/>
                <a:cs typeface="Calibri"/>
                <a:sym typeface="Calibri"/>
              </a:rPr>
            </a:br>
            <a:r>
              <a:rPr lang="vi-VN" sz="2800" b="1" dirty="0">
                <a:solidFill>
                  <a:schemeClr val="lt1"/>
                </a:solidFill>
                <a:latin typeface="Calibri"/>
                <a:ea typeface="Calibri"/>
                <a:cs typeface="Calibri"/>
                <a:sym typeface="Calibri"/>
              </a:rPr>
              <a:t>1. Năng lượng nhiều hơn khi chúng ta phục vụ trong các lãnh vực thế mạnh và khả năng của chúng ta</a:t>
            </a:r>
            <a:br>
              <a:rPr lang="vi-VN" sz="2800" b="1" dirty="0">
                <a:solidFill>
                  <a:schemeClr val="lt1"/>
                </a:solidFill>
                <a:latin typeface="Calibri"/>
                <a:ea typeface="Calibri"/>
                <a:cs typeface="Calibri"/>
                <a:sym typeface="Calibri"/>
              </a:rPr>
            </a:br>
            <a:r>
              <a:rPr lang="vi-VN" sz="2800" b="1" dirty="0">
                <a:solidFill>
                  <a:schemeClr val="lt1"/>
                </a:solidFill>
                <a:latin typeface="Calibri"/>
                <a:ea typeface="Calibri"/>
                <a:cs typeface="Calibri"/>
                <a:sym typeface="Calibri"/>
              </a:rPr>
              <a:t>2. Một ý thức thuộc về công việc của Ngày</a:t>
            </a:r>
            <a:br>
              <a:rPr lang="vi-VN" sz="2800" b="1" dirty="0">
                <a:solidFill>
                  <a:schemeClr val="lt1"/>
                </a:solidFill>
                <a:latin typeface="Calibri"/>
                <a:ea typeface="Calibri"/>
                <a:cs typeface="Calibri"/>
                <a:sym typeface="Calibri"/>
              </a:rPr>
            </a:br>
            <a:r>
              <a:rPr lang="vi-VN" sz="2800" b="1" dirty="0">
                <a:solidFill>
                  <a:schemeClr val="lt1"/>
                </a:solidFill>
                <a:latin typeface="Calibri"/>
                <a:ea typeface="Calibri"/>
                <a:cs typeface="Calibri"/>
                <a:sym typeface="Calibri"/>
              </a:rPr>
              <a:t>3. Ý thức làm theo ý chỉ của Đức Chúa Trời cho cuộc sống của chúng ta.</a:t>
            </a:r>
            <a:br>
              <a:rPr lang="vi-VN" sz="2800" b="1" dirty="0">
                <a:solidFill>
                  <a:schemeClr val="lt1"/>
                </a:solidFill>
                <a:latin typeface="Calibri"/>
                <a:ea typeface="Calibri"/>
                <a:cs typeface="Calibri"/>
                <a:sym typeface="Calibri"/>
              </a:rPr>
            </a:br>
            <a:r>
              <a:rPr lang="vi-VN" sz="2800" b="1" dirty="0">
                <a:solidFill>
                  <a:schemeClr val="lt1"/>
                </a:solidFill>
                <a:latin typeface="Calibri"/>
                <a:ea typeface="Calibri"/>
                <a:cs typeface="Calibri"/>
                <a:sym typeface="Calibri"/>
              </a:rPr>
              <a:t>4. Ý thức sự thỏa lòng  khi chúng ta phục vụ trong những khu vực mà chúng yêu thích.</a:t>
            </a:r>
            <a:br>
              <a:rPr lang="vi-VN" sz="2800" b="1" dirty="0">
                <a:solidFill>
                  <a:schemeClr val="lt1"/>
                </a:solidFill>
                <a:latin typeface="Calibri"/>
                <a:ea typeface="Calibri"/>
                <a:cs typeface="Calibri"/>
                <a:sym typeface="Calibri"/>
              </a:rPr>
            </a:br>
            <a:r>
              <a:rPr lang="vi-VN" sz="2800" b="1" dirty="0">
                <a:solidFill>
                  <a:schemeClr val="lt1"/>
                </a:solidFill>
                <a:latin typeface="Calibri"/>
                <a:ea typeface="Calibri"/>
                <a:cs typeface="Calibri"/>
                <a:sym typeface="Calibri"/>
              </a:rPr>
              <a:t>5. Đánh giá tốt hơn những người khác trong nhà thờ.</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0" y="0"/>
            <a:ext cx="9180285" cy="17526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vi-VN" sz="4800" b="1" dirty="0">
                <a:solidFill>
                  <a:schemeClr val="lt1"/>
                </a:solidFill>
              </a:rPr>
              <a:t>Mỗi tính hữu có bao nhiêu ân tứ thuộc linh</a:t>
            </a:r>
            <a:r>
              <a:rPr lang="vi-VN" sz="4800" b="1" i="0" u="none" strike="noStrike" cap="none" dirty="0">
                <a:solidFill>
                  <a:schemeClr val="lt1"/>
                </a:solidFill>
                <a:sym typeface="Calibri"/>
              </a:rPr>
              <a:t>?</a:t>
            </a:r>
          </a:p>
        </p:txBody>
      </p:sp>
      <p:sp>
        <p:nvSpPr>
          <p:cNvPr id="168" name="Shape 168"/>
          <p:cNvSpPr txBox="1"/>
          <p:nvPr/>
        </p:nvSpPr>
        <p:spPr>
          <a:xfrm>
            <a:off x="304800" y="1828800"/>
            <a:ext cx="8839199" cy="3970318"/>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SzPct val="25000"/>
              <a:buNone/>
            </a:pPr>
            <a:r>
              <a:rPr lang="vi-VN" sz="4400" b="1">
                <a:solidFill>
                  <a:schemeClr val="dk1"/>
                </a:solidFill>
              </a:rPr>
              <a:t>Quan điểm của một ân tứ</a:t>
            </a:r>
          </a:p>
          <a:p>
            <a:pPr marL="514350" marR="0" lvl="0" indent="-514350" algn="l" rtl="0">
              <a:spcBef>
                <a:spcPts val="1600"/>
              </a:spcBef>
              <a:spcAft>
                <a:spcPts val="0"/>
              </a:spcAft>
              <a:buClr>
                <a:schemeClr val="dk1"/>
              </a:buClr>
              <a:buSzPct val="100000"/>
              <a:buFont typeface="Arial"/>
              <a:buAutoNum type="arabicPeriod"/>
            </a:pPr>
            <a:r>
              <a:rPr lang="vi-VN" sz="3200" b="1">
                <a:solidFill>
                  <a:schemeClr val="dk1"/>
                </a:solidFill>
                <a:latin typeface="Arial"/>
                <a:ea typeface="Arial"/>
                <a:cs typeface="Arial"/>
                <a:sym typeface="Arial"/>
              </a:rPr>
              <a:t>Từ "</a:t>
            </a:r>
            <a:r>
              <a:rPr lang="vi-VN" sz="3200" b="1">
                <a:solidFill>
                  <a:schemeClr val="dk1"/>
                </a:solidFill>
              </a:rPr>
              <a:t>ân tứ</a:t>
            </a:r>
            <a:r>
              <a:rPr lang="vi-VN" sz="3200" b="1">
                <a:solidFill>
                  <a:schemeClr val="dk1"/>
                </a:solidFill>
                <a:latin typeface="Arial"/>
                <a:ea typeface="Arial"/>
                <a:cs typeface="Arial"/>
                <a:sym typeface="Arial"/>
              </a:rPr>
              <a:t>" luôn xuất hiện trong số ít</a:t>
            </a:r>
          </a:p>
          <a:p>
            <a:pPr marL="514350" marR="0" lvl="0" indent="-514350" algn="l" rtl="0">
              <a:spcBef>
                <a:spcPts val="1600"/>
              </a:spcBef>
              <a:spcAft>
                <a:spcPts val="0"/>
              </a:spcAft>
              <a:buClr>
                <a:schemeClr val="dk1"/>
              </a:buClr>
              <a:buSzPct val="100000"/>
              <a:buFont typeface="Arial"/>
              <a:buAutoNum type="arabicPeriod"/>
            </a:pPr>
            <a:r>
              <a:rPr lang="vi-VN" sz="3200" b="1">
                <a:solidFill>
                  <a:schemeClr val="dk1"/>
                </a:solidFill>
                <a:latin typeface="Arial"/>
                <a:ea typeface="Arial"/>
                <a:cs typeface="Arial"/>
                <a:sym typeface="Arial"/>
              </a:rPr>
              <a:t> </a:t>
            </a:r>
            <a:r>
              <a:rPr lang="vi-VN" sz="3200" b="1">
                <a:solidFill>
                  <a:schemeClr val="dk1"/>
                </a:solidFill>
              </a:rPr>
              <a:t>Những ân tứ</a:t>
            </a:r>
            <a:r>
              <a:rPr lang="vi-VN" sz="3200" b="1">
                <a:solidFill>
                  <a:schemeClr val="dk1"/>
                </a:solidFill>
                <a:latin typeface="Arial"/>
                <a:ea typeface="Arial"/>
                <a:cs typeface="Arial"/>
                <a:sym typeface="Arial"/>
              </a:rPr>
              <a:t> được so sánh với </a:t>
            </a:r>
            <a:r>
              <a:rPr lang="vi-VN" sz="3200" b="1">
                <a:solidFill>
                  <a:schemeClr val="dk1"/>
                </a:solidFill>
              </a:rPr>
              <a:t>từng</a:t>
            </a:r>
            <a:r>
              <a:rPr lang="vi-VN" sz="3200" b="1">
                <a:solidFill>
                  <a:schemeClr val="dk1"/>
                </a:solidFill>
                <a:latin typeface="Arial"/>
                <a:ea typeface="Arial"/>
                <a:cs typeface="Arial"/>
                <a:sym typeface="Arial"/>
              </a:rPr>
              <a:t> phần của cơ thể</a:t>
            </a:r>
          </a:p>
          <a:p>
            <a:pPr marL="514350" marR="0" lvl="0" indent="-514350" algn="l" rtl="0">
              <a:spcBef>
                <a:spcPts val="1600"/>
              </a:spcBef>
              <a:buClr>
                <a:schemeClr val="dk1"/>
              </a:buClr>
              <a:buSzPct val="100000"/>
              <a:buFont typeface="Arial"/>
              <a:buAutoNum type="arabicPeriod"/>
            </a:pPr>
            <a:r>
              <a:rPr lang="vi-VN" sz="3200" b="1">
                <a:solidFill>
                  <a:schemeClr val="dk1"/>
                </a:solidFill>
                <a:latin typeface="Arial"/>
                <a:ea typeface="Arial"/>
                <a:cs typeface="Arial"/>
                <a:sym typeface="Arial"/>
              </a:rPr>
              <a:t>Mỗi người được mời gọi để tập trung vào </a:t>
            </a:r>
            <a:r>
              <a:rPr lang="vi-VN" sz="3200" b="1">
                <a:solidFill>
                  <a:schemeClr val="dk1"/>
                </a:solidFill>
              </a:rPr>
              <a:t>ân tứ</a:t>
            </a:r>
            <a:r>
              <a:rPr lang="vi-VN" sz="3200" b="1">
                <a:solidFill>
                  <a:schemeClr val="dk1"/>
                </a:solidFill>
                <a:latin typeface="Arial"/>
                <a:ea typeface="Arial"/>
                <a:cs typeface="Arial"/>
                <a:sym typeface="Arial"/>
              </a:rPr>
              <a:t> mà </a:t>
            </a:r>
            <a:r>
              <a:rPr lang="vi-VN" sz="3200" b="1">
                <a:solidFill>
                  <a:schemeClr val="dk1"/>
                </a:solidFill>
              </a:rPr>
              <a:t>Đứ Chúa Trời</a:t>
            </a:r>
            <a:r>
              <a:rPr lang="vi-VN" sz="3200" b="1">
                <a:solidFill>
                  <a:schemeClr val="dk1"/>
                </a:solidFill>
                <a:latin typeface="Arial"/>
                <a:ea typeface="Arial"/>
                <a:cs typeface="Arial"/>
                <a:sym typeface="Arial"/>
              </a:rPr>
              <a:t> đã ban cho họ.</a:t>
            </a: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1196</Words>
  <Application>Microsoft Macintosh PowerPoint</Application>
  <PresentationFormat>On-screen Show (4:3)</PresentationFormat>
  <Paragraphs>99</Paragraphs>
  <Slides>25</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Calibri</vt:lpstr>
      <vt:lpstr>Times New Roman</vt:lpstr>
      <vt:lpstr>Wingdings</vt:lpstr>
      <vt:lpstr>Office Theme</vt:lpstr>
      <vt:lpstr>Orbit</vt:lpstr>
      <vt:lpstr>8_Default Design</vt:lpstr>
      <vt:lpstr>Ân tứ thuộc linh</vt:lpstr>
      <vt:lpstr>PowerPoint Presentation</vt:lpstr>
      <vt:lpstr>PowerPoint Presentation</vt:lpstr>
      <vt:lpstr>Những ân tứ thuộc linh được định nghĩa</vt:lpstr>
      <vt:lpstr>Ân tứ thuộc linh được định nghĩa</vt:lpstr>
      <vt:lpstr> Ân tứ thuộc linh được định nghĩa</vt:lpstr>
      <vt:lpstr>ÂN TỨ THUỘC LINH VÀ MỤC ĐÍCH CỦA NÓ</vt:lpstr>
      <vt:lpstr>ÂN TỨ THUỘC LINH VÀ MỤC ĐÍCH CỦA NÓ</vt:lpstr>
      <vt:lpstr>Mỗi tính hữu có bao nhiêu ân tứ thuộc linh?</vt:lpstr>
      <vt:lpstr>Mỗi tính hữu có bao nhiêu ân tứ thuộc linh?</vt:lpstr>
      <vt:lpstr>Mỗi tính hữu có bao nhiêu ân tứ thuộc linh?</vt:lpstr>
      <vt:lpstr>Mỗi tính hữu có bao nhiêu ân tứ thuộc linh?</vt:lpstr>
      <vt:lpstr>PowerPoint Presentation</vt:lpstr>
      <vt:lpstr>PowerPoint Presentation</vt:lpstr>
      <vt:lpstr>NHỮNG ÂN ĐIỂN THUỘC LINH VÀ CƠ ĐỐC NHÂN</vt:lpstr>
      <vt:lpstr>PowerPoint Presentation</vt:lpstr>
      <vt:lpstr>NHỮNG ÂN TỨ THUỘC LINH TẬP TRUNG VỚI NHỮNG TÀI NĂNG BẨM SINH</vt:lpstr>
      <vt:lpstr>NHỮNG ÂN ĐIỂN THUỘC LINH VÀ PHỤC VỤ HỘI THÁNH</vt:lpstr>
      <vt:lpstr>NHỮNG ÂN ĐIỂN THUỘC LINH VÀ PHỤC VỤ HỘI THÁNH</vt:lpstr>
      <vt:lpstr>MỤC ĐÍCH CỦA ÂN ĐIỂN THUỘC LINH</vt:lpstr>
      <vt:lpstr>NHỮNG CẢN TRỞ ĐỂ TÌM RA NHỮNG ÂN ĐIỂN THUỘC LINH</vt:lpstr>
      <vt:lpstr>NHỮNG CẢN TRỞ ĐỂ TÌM RA NHỮNG ÂN ĐIỂN THUỘC LINH</vt:lpstr>
      <vt:lpstr>Gia đình của Đức Chúa Trời</vt:lpstr>
      <vt:lpstr>Black</vt:lpstr>
      <vt:lpstr>Hội thánh năng động—BibleStudyDownloads.org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Ân tứ thuộc linh</dc:title>
  <cp:lastModifiedBy>Rick Griffith</cp:lastModifiedBy>
  <cp:revision>5</cp:revision>
  <dcterms:modified xsi:type="dcterms:W3CDTF">2019-06-22T23:15:52Z</dcterms:modified>
</cp:coreProperties>
</file>