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1" r:id="rId3"/>
  </p:sldMasterIdLst>
  <p:notesMasterIdLst>
    <p:notesMasterId r:id="rId20"/>
  </p:notesMasterIdLst>
  <p:sldIdLst>
    <p:sldId id="256" r:id="rId4"/>
    <p:sldId id="257" r:id="rId5"/>
    <p:sldId id="258" r:id="rId6"/>
    <p:sldId id="259" r:id="rId7"/>
    <p:sldId id="260" r:id="rId8"/>
    <p:sldId id="261" r:id="rId9"/>
    <p:sldId id="262" r:id="rId10"/>
    <p:sldId id="263" r:id="rId11"/>
    <p:sldId id="264" r:id="rId12"/>
    <p:sldId id="265" r:id="rId13"/>
    <p:sldId id="267" r:id="rId14"/>
    <p:sldId id="268" r:id="rId15"/>
    <p:sldId id="269" r:id="rId16"/>
    <p:sldId id="266" r:id="rId17"/>
    <p:sldId id="270" r:id="rId18"/>
    <p:sldId id="54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p:cViewPr varScale="1">
        <p:scale>
          <a:sx n="119" d="100"/>
          <a:sy n="119" d="100"/>
        </p:scale>
        <p:origin x="1888"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89A381-2C71-4CC4-8BF4-CD606D56C9C5}" type="datetimeFigureOut">
              <a:rPr lang="en-US" smtClean="0"/>
              <a:t>6/18/19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991711-E5CE-4CAE-AF06-CC26C0F77456}" type="slidenum">
              <a:rPr lang="en-US" smtClean="0"/>
              <a:t>‹#›</a:t>
            </a:fld>
            <a:endParaRPr lang="en-US"/>
          </a:p>
        </p:txBody>
      </p:sp>
    </p:spTree>
    <p:extLst>
      <p:ext uri="{BB962C8B-B14F-4D97-AF65-F5344CB8AC3E}">
        <p14:creationId xmlns:p14="http://schemas.microsoft.com/office/powerpoint/2010/main" val="2390678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991711-E5CE-4CAE-AF06-CC26C0F77456}" type="slidenum">
              <a:rPr lang="en-US" smtClean="0"/>
              <a:t>3</a:t>
            </a:fld>
            <a:endParaRPr lang="en-US"/>
          </a:p>
        </p:txBody>
      </p:sp>
    </p:spTree>
    <p:extLst>
      <p:ext uri="{BB962C8B-B14F-4D97-AF65-F5344CB8AC3E}">
        <p14:creationId xmlns:p14="http://schemas.microsoft.com/office/powerpoint/2010/main" val="1003429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7"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171324B6-FDDF-1C4A-836C-81FE79EAEFB4}"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613378" name="Rectangle 2"/>
          <p:cNvSpPr>
            <a:spLocks noGrp="1" noRot="1" noChangeAspect="1" noChangeArrowheads="1"/>
          </p:cNvSpPr>
          <p:nvPr>
            <p:ph type="sldImg"/>
          </p:nvPr>
        </p:nvSpPr>
        <p:spPr>
          <a:xfrm>
            <a:off x="1150938" y="692150"/>
            <a:ext cx="4556125" cy="3416300"/>
          </a:xfrm>
          <a:solidFill>
            <a:srgbClr val="FFFFFF"/>
          </a:solidFill>
          <a:ln/>
        </p:spPr>
      </p:sp>
      <p:sp>
        <p:nvSpPr>
          <p:cNvPr id="6133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Church Dynamics (cd)</a:t>
            </a:r>
            <a:endParaRPr lang="en-US" baseline="0" dirty="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731504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196BCD8-2819-4E7E-864C-DA3204B0DF94}" type="datetimeFigureOut">
              <a:rPr lang="en-US" smtClean="0"/>
              <a:t>6/18/19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47566-4075-40D4-9C00-76D6C8DF6784}" type="slidenum">
              <a:rPr lang="en-US" smtClean="0"/>
              <a:t>‹#›</a:t>
            </a:fld>
            <a:endParaRPr lang="en-US"/>
          </a:p>
        </p:txBody>
      </p:sp>
    </p:spTree>
    <p:extLst>
      <p:ext uri="{BB962C8B-B14F-4D97-AF65-F5344CB8AC3E}">
        <p14:creationId xmlns:p14="http://schemas.microsoft.com/office/powerpoint/2010/main" val="3298145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96BCD8-2819-4E7E-864C-DA3204B0DF94}" type="datetimeFigureOut">
              <a:rPr lang="en-US" smtClean="0"/>
              <a:t>6/18/19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47566-4075-40D4-9C00-76D6C8DF6784}" type="slidenum">
              <a:rPr lang="en-US" smtClean="0"/>
              <a:t>‹#›</a:t>
            </a:fld>
            <a:endParaRPr lang="en-US"/>
          </a:p>
        </p:txBody>
      </p:sp>
    </p:spTree>
    <p:extLst>
      <p:ext uri="{BB962C8B-B14F-4D97-AF65-F5344CB8AC3E}">
        <p14:creationId xmlns:p14="http://schemas.microsoft.com/office/powerpoint/2010/main" val="4267914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96BCD8-2819-4E7E-864C-DA3204B0DF94}" type="datetimeFigureOut">
              <a:rPr lang="en-US" smtClean="0"/>
              <a:t>6/18/19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47566-4075-40D4-9C00-76D6C8DF6784}" type="slidenum">
              <a:rPr lang="en-US" smtClean="0"/>
              <a:t>‹#›</a:t>
            </a:fld>
            <a:endParaRPr lang="en-US"/>
          </a:p>
        </p:txBody>
      </p:sp>
    </p:spTree>
    <p:extLst>
      <p:ext uri="{BB962C8B-B14F-4D97-AF65-F5344CB8AC3E}">
        <p14:creationId xmlns:p14="http://schemas.microsoft.com/office/powerpoint/2010/main" val="1670154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35949872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01993857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76027133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70042549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20604197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08155663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65447787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88521943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96BCD8-2819-4E7E-864C-DA3204B0DF94}" type="datetimeFigureOut">
              <a:rPr lang="en-US" smtClean="0"/>
              <a:t>6/18/19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47566-4075-40D4-9C00-76D6C8DF6784}" type="slidenum">
              <a:rPr lang="en-US" smtClean="0"/>
              <a:t>‹#›</a:t>
            </a:fld>
            <a:endParaRPr lang="en-US"/>
          </a:p>
        </p:txBody>
      </p:sp>
    </p:spTree>
    <p:extLst>
      <p:ext uri="{BB962C8B-B14F-4D97-AF65-F5344CB8AC3E}">
        <p14:creationId xmlns:p14="http://schemas.microsoft.com/office/powerpoint/2010/main" val="7401571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48267656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11423736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C3E8D7-CCD9-B84D-9F46-81BBD9009132}" type="slidenum">
              <a:rPr lang="en-US"/>
              <a:pPr>
                <a:defRPr/>
              </a:pPr>
              <a:t>‹#›</a:t>
            </a:fld>
            <a:endParaRPr lang="en-US"/>
          </a:p>
        </p:txBody>
      </p:sp>
    </p:spTree>
    <p:extLst>
      <p:ext uri="{BB962C8B-B14F-4D97-AF65-F5344CB8AC3E}">
        <p14:creationId xmlns:p14="http://schemas.microsoft.com/office/powerpoint/2010/main" val="3104276707"/>
      </p:ext>
    </p:extLst>
  </p:cSld>
  <p:clrMapOvr>
    <a:masterClrMapping/>
  </p:clrMapOvr>
  <p:transition spd="med">
    <p:randomBa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93D50E-B55F-5745-98C7-350A181AA9AF}" type="slidenum">
              <a:rPr lang="en-US"/>
              <a:pPr>
                <a:defRPr/>
              </a:pPr>
              <a:t>‹#›</a:t>
            </a:fld>
            <a:endParaRPr lang="en-US"/>
          </a:p>
        </p:txBody>
      </p:sp>
    </p:spTree>
    <p:extLst>
      <p:ext uri="{BB962C8B-B14F-4D97-AF65-F5344CB8AC3E}">
        <p14:creationId xmlns:p14="http://schemas.microsoft.com/office/powerpoint/2010/main" val="438592856"/>
      </p:ext>
    </p:extLst>
  </p:cSld>
  <p:clrMapOvr>
    <a:masterClrMapping/>
  </p:clrMapOvr>
  <p:transition spd="med">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394DB2-975C-F546-8F4A-B71D11961EBC}" type="slidenum">
              <a:rPr lang="en-US"/>
              <a:pPr>
                <a:defRPr/>
              </a:pPr>
              <a:t>‹#›</a:t>
            </a:fld>
            <a:endParaRPr lang="en-US"/>
          </a:p>
        </p:txBody>
      </p:sp>
    </p:spTree>
    <p:extLst>
      <p:ext uri="{BB962C8B-B14F-4D97-AF65-F5344CB8AC3E}">
        <p14:creationId xmlns:p14="http://schemas.microsoft.com/office/powerpoint/2010/main" val="1901955832"/>
      </p:ext>
    </p:extLst>
  </p:cSld>
  <p:clrMapOvr>
    <a:masterClrMapping/>
  </p:clrMapOvr>
  <p:transition spd="med">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931537-D8BA-694E-82D4-7941F553459D}" type="slidenum">
              <a:rPr lang="en-US"/>
              <a:pPr>
                <a:defRPr/>
              </a:pPr>
              <a:t>‹#›</a:t>
            </a:fld>
            <a:endParaRPr lang="en-US"/>
          </a:p>
        </p:txBody>
      </p:sp>
    </p:spTree>
    <p:extLst>
      <p:ext uri="{BB962C8B-B14F-4D97-AF65-F5344CB8AC3E}">
        <p14:creationId xmlns:p14="http://schemas.microsoft.com/office/powerpoint/2010/main" val="1276401882"/>
      </p:ext>
    </p:extLst>
  </p:cSld>
  <p:clrMapOvr>
    <a:masterClrMapping/>
  </p:clrMapOvr>
  <p:transition spd="med">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315A97B-5DAB-0B41-8189-35EB393F37F6}" type="slidenum">
              <a:rPr lang="en-US"/>
              <a:pPr>
                <a:defRPr/>
              </a:pPr>
              <a:t>‹#›</a:t>
            </a:fld>
            <a:endParaRPr lang="en-US"/>
          </a:p>
        </p:txBody>
      </p:sp>
    </p:spTree>
    <p:extLst>
      <p:ext uri="{BB962C8B-B14F-4D97-AF65-F5344CB8AC3E}">
        <p14:creationId xmlns:p14="http://schemas.microsoft.com/office/powerpoint/2010/main" val="2427306597"/>
      </p:ext>
    </p:extLst>
  </p:cSld>
  <p:clrMapOvr>
    <a:masterClrMapping/>
  </p:clrMapOvr>
  <p:transition spd="med">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8C6BB5-1234-0142-BCBF-7D187847F235}" type="slidenum">
              <a:rPr lang="en-US"/>
              <a:pPr>
                <a:defRPr/>
              </a:pPr>
              <a:t>‹#›</a:t>
            </a:fld>
            <a:endParaRPr lang="en-US"/>
          </a:p>
        </p:txBody>
      </p:sp>
    </p:spTree>
    <p:extLst>
      <p:ext uri="{BB962C8B-B14F-4D97-AF65-F5344CB8AC3E}">
        <p14:creationId xmlns:p14="http://schemas.microsoft.com/office/powerpoint/2010/main" val="3105677118"/>
      </p:ext>
    </p:extLst>
  </p:cSld>
  <p:clrMapOvr>
    <a:masterClrMapping/>
  </p:clrMapOvr>
  <p:transition spd="med">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6DFA1B8-B1A8-DF45-BA85-36066F628F53}" type="slidenum">
              <a:rPr lang="en-US"/>
              <a:pPr>
                <a:defRPr/>
              </a:pPr>
              <a:t>‹#›</a:t>
            </a:fld>
            <a:endParaRPr lang="en-US"/>
          </a:p>
        </p:txBody>
      </p:sp>
    </p:spTree>
    <p:extLst>
      <p:ext uri="{BB962C8B-B14F-4D97-AF65-F5344CB8AC3E}">
        <p14:creationId xmlns:p14="http://schemas.microsoft.com/office/powerpoint/2010/main" val="3564386322"/>
      </p:ext>
    </p:extLst>
  </p:cSld>
  <p:clrMapOvr>
    <a:masterClrMapping/>
  </p:clrMapOvr>
  <p:transition spd="med">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04F878-4C2A-4342-833A-760FFA504D18}" type="slidenum">
              <a:rPr lang="en-US"/>
              <a:pPr>
                <a:defRPr/>
              </a:pPr>
              <a:t>‹#›</a:t>
            </a:fld>
            <a:endParaRPr lang="en-US"/>
          </a:p>
        </p:txBody>
      </p:sp>
    </p:spTree>
    <p:extLst>
      <p:ext uri="{BB962C8B-B14F-4D97-AF65-F5344CB8AC3E}">
        <p14:creationId xmlns:p14="http://schemas.microsoft.com/office/powerpoint/2010/main" val="1203662777"/>
      </p:ext>
    </p:extLst>
  </p:cSld>
  <p:clrMapOvr>
    <a:masterClrMapping/>
  </p:clrMapOvr>
  <p:transition spd="med">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96BCD8-2819-4E7E-864C-DA3204B0DF94}" type="datetimeFigureOut">
              <a:rPr lang="en-US" smtClean="0"/>
              <a:t>6/18/19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47566-4075-40D4-9C00-76D6C8DF6784}" type="slidenum">
              <a:rPr lang="en-US" smtClean="0"/>
              <a:t>‹#›</a:t>
            </a:fld>
            <a:endParaRPr lang="en-US"/>
          </a:p>
        </p:txBody>
      </p:sp>
    </p:spTree>
    <p:extLst>
      <p:ext uri="{BB962C8B-B14F-4D97-AF65-F5344CB8AC3E}">
        <p14:creationId xmlns:p14="http://schemas.microsoft.com/office/powerpoint/2010/main" val="9770881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331FEB-66F6-8B4B-9B36-6CC9E6B7AC74}" type="slidenum">
              <a:rPr lang="en-US"/>
              <a:pPr>
                <a:defRPr/>
              </a:pPr>
              <a:t>‹#›</a:t>
            </a:fld>
            <a:endParaRPr lang="en-US"/>
          </a:p>
        </p:txBody>
      </p:sp>
    </p:spTree>
    <p:extLst>
      <p:ext uri="{BB962C8B-B14F-4D97-AF65-F5344CB8AC3E}">
        <p14:creationId xmlns:p14="http://schemas.microsoft.com/office/powerpoint/2010/main" val="2545537927"/>
      </p:ext>
    </p:extLst>
  </p:cSld>
  <p:clrMapOvr>
    <a:masterClrMapping/>
  </p:clrMapOvr>
  <p:transition spd="med">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16CC51-CBC4-C44D-AF9A-C47727A698FC}" type="slidenum">
              <a:rPr lang="en-US"/>
              <a:pPr>
                <a:defRPr/>
              </a:pPr>
              <a:t>‹#›</a:t>
            </a:fld>
            <a:endParaRPr lang="en-US"/>
          </a:p>
        </p:txBody>
      </p:sp>
    </p:spTree>
    <p:extLst>
      <p:ext uri="{BB962C8B-B14F-4D97-AF65-F5344CB8AC3E}">
        <p14:creationId xmlns:p14="http://schemas.microsoft.com/office/powerpoint/2010/main" val="2087766672"/>
      </p:ext>
    </p:extLst>
  </p:cSld>
  <p:clrMapOvr>
    <a:masterClrMapping/>
  </p:clrMapOvr>
  <p:transition spd="med">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BED43D-582D-0046-A8C8-B2E283F67606}" type="slidenum">
              <a:rPr lang="en-US"/>
              <a:pPr>
                <a:defRPr/>
              </a:pPr>
              <a:t>‹#›</a:t>
            </a:fld>
            <a:endParaRPr lang="en-US"/>
          </a:p>
        </p:txBody>
      </p:sp>
    </p:spTree>
    <p:extLst>
      <p:ext uri="{BB962C8B-B14F-4D97-AF65-F5344CB8AC3E}">
        <p14:creationId xmlns:p14="http://schemas.microsoft.com/office/powerpoint/2010/main" val="937301033"/>
      </p:ext>
    </p:extLst>
  </p:cSld>
  <p:clrMapOvr>
    <a:masterClrMapping/>
  </p:clrMapOvr>
  <p:transition spd="med">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196BCD8-2819-4E7E-864C-DA3204B0DF94}" type="datetimeFigureOut">
              <a:rPr lang="en-US" smtClean="0"/>
              <a:t>6/18/19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47566-4075-40D4-9C00-76D6C8DF6784}" type="slidenum">
              <a:rPr lang="en-US" smtClean="0"/>
              <a:t>‹#›</a:t>
            </a:fld>
            <a:endParaRPr lang="en-US"/>
          </a:p>
        </p:txBody>
      </p:sp>
    </p:spTree>
    <p:extLst>
      <p:ext uri="{BB962C8B-B14F-4D97-AF65-F5344CB8AC3E}">
        <p14:creationId xmlns:p14="http://schemas.microsoft.com/office/powerpoint/2010/main" val="3391598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96BCD8-2819-4E7E-864C-DA3204B0DF94}" type="datetimeFigureOut">
              <a:rPr lang="en-US" smtClean="0"/>
              <a:t>6/18/19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347566-4075-40D4-9C00-76D6C8DF6784}" type="slidenum">
              <a:rPr lang="en-US" smtClean="0"/>
              <a:t>‹#›</a:t>
            </a:fld>
            <a:endParaRPr lang="en-US"/>
          </a:p>
        </p:txBody>
      </p:sp>
    </p:spTree>
    <p:extLst>
      <p:ext uri="{BB962C8B-B14F-4D97-AF65-F5344CB8AC3E}">
        <p14:creationId xmlns:p14="http://schemas.microsoft.com/office/powerpoint/2010/main" val="429146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196BCD8-2819-4E7E-864C-DA3204B0DF94}" type="datetimeFigureOut">
              <a:rPr lang="en-US" smtClean="0"/>
              <a:t>6/18/19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347566-4075-40D4-9C00-76D6C8DF6784}" type="slidenum">
              <a:rPr lang="en-US" smtClean="0"/>
              <a:t>‹#›</a:t>
            </a:fld>
            <a:endParaRPr lang="en-US"/>
          </a:p>
        </p:txBody>
      </p:sp>
    </p:spTree>
    <p:extLst>
      <p:ext uri="{BB962C8B-B14F-4D97-AF65-F5344CB8AC3E}">
        <p14:creationId xmlns:p14="http://schemas.microsoft.com/office/powerpoint/2010/main" val="684408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96BCD8-2819-4E7E-864C-DA3204B0DF94}" type="datetimeFigureOut">
              <a:rPr lang="en-US" smtClean="0"/>
              <a:t>6/18/19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347566-4075-40D4-9C00-76D6C8DF6784}" type="slidenum">
              <a:rPr lang="en-US" smtClean="0"/>
              <a:t>‹#›</a:t>
            </a:fld>
            <a:endParaRPr lang="en-US"/>
          </a:p>
        </p:txBody>
      </p:sp>
    </p:spTree>
    <p:extLst>
      <p:ext uri="{BB962C8B-B14F-4D97-AF65-F5344CB8AC3E}">
        <p14:creationId xmlns:p14="http://schemas.microsoft.com/office/powerpoint/2010/main" val="2687407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96BCD8-2819-4E7E-864C-DA3204B0DF94}" type="datetimeFigureOut">
              <a:rPr lang="en-US" smtClean="0"/>
              <a:t>6/18/19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47566-4075-40D4-9C00-76D6C8DF6784}" type="slidenum">
              <a:rPr lang="en-US" smtClean="0"/>
              <a:t>‹#›</a:t>
            </a:fld>
            <a:endParaRPr lang="en-US"/>
          </a:p>
        </p:txBody>
      </p:sp>
    </p:spTree>
    <p:extLst>
      <p:ext uri="{BB962C8B-B14F-4D97-AF65-F5344CB8AC3E}">
        <p14:creationId xmlns:p14="http://schemas.microsoft.com/office/powerpoint/2010/main" val="1465984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96BCD8-2819-4E7E-864C-DA3204B0DF94}" type="datetimeFigureOut">
              <a:rPr lang="en-US" smtClean="0"/>
              <a:t>6/18/19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47566-4075-40D4-9C00-76D6C8DF6784}" type="slidenum">
              <a:rPr lang="en-US" smtClean="0"/>
              <a:t>‹#›</a:t>
            </a:fld>
            <a:endParaRPr lang="en-US"/>
          </a:p>
        </p:txBody>
      </p:sp>
    </p:spTree>
    <p:extLst>
      <p:ext uri="{BB962C8B-B14F-4D97-AF65-F5344CB8AC3E}">
        <p14:creationId xmlns:p14="http://schemas.microsoft.com/office/powerpoint/2010/main" val="2701168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96BCD8-2819-4E7E-864C-DA3204B0DF94}" type="datetimeFigureOut">
              <a:rPr lang="en-US" smtClean="0"/>
              <a:t>6/18/19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347566-4075-40D4-9C00-76D6C8DF6784}" type="slidenum">
              <a:rPr lang="en-US" smtClean="0"/>
              <a:t>‹#›</a:t>
            </a:fld>
            <a:endParaRPr lang="en-US"/>
          </a:p>
        </p:txBody>
      </p:sp>
    </p:spTree>
    <p:extLst>
      <p:ext uri="{BB962C8B-B14F-4D97-AF65-F5344CB8AC3E}">
        <p14:creationId xmlns:p14="http://schemas.microsoft.com/office/powerpoint/2010/main" val="2064263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3659953901"/>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2114" name="Rectangle 2"/>
          <p:cNvSpPr>
            <a:spLocks noGrp="1" noChangeArrowheads="1"/>
          </p:cNvSpPr>
          <p:nvPr>
            <p:ph type="title"/>
          </p:nvPr>
        </p:nvSpPr>
        <p:spPr bwMode="auto">
          <a:xfrm>
            <a:off x="38105" y="609600"/>
            <a:ext cx="90709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0" tIns="45715" rIns="91430" bIns="45715" numCol="1" anchor="ctr" anchorCtr="0" compatLnSpc="1">
            <a:prstTxWarp prst="textNoShape">
              <a:avLst/>
            </a:prstTxWarp>
          </a:bodyPr>
          <a:lstStyle/>
          <a:p>
            <a:pPr lvl="0"/>
            <a:r>
              <a:rPr lang="en-US"/>
              <a:t>Click to edit Master title style</a:t>
            </a:r>
          </a:p>
        </p:txBody>
      </p:sp>
      <p:sp>
        <p:nvSpPr>
          <p:cNvPr id="602115" name="Rectangle 3"/>
          <p:cNvSpPr>
            <a:spLocks noGrp="1" noChangeArrowheads="1"/>
          </p:cNvSpPr>
          <p:nvPr>
            <p:ph type="body" idx="1"/>
          </p:nvPr>
        </p:nvSpPr>
        <p:spPr bwMode="auto">
          <a:xfrm>
            <a:off x="38105" y="1981200"/>
            <a:ext cx="9070975"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598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eaLnBrk="1" hangingPunct="1">
              <a:defRPr sz="1400">
                <a:solidFill>
                  <a:srgbClr val="000000"/>
                </a:solidFill>
                <a:latin typeface="Times New Roman" charset="0"/>
                <a:ea typeface="+mn-ea"/>
                <a:cs typeface="+mn-cs"/>
              </a:defRPr>
            </a:lvl1pPr>
          </a:lstStyle>
          <a:p>
            <a:pPr defTabSz="914300" fontAlgn="base">
              <a:spcBef>
                <a:spcPct val="0"/>
              </a:spcBef>
              <a:spcAft>
                <a:spcPct val="0"/>
              </a:spcAft>
              <a:defRPr/>
            </a:pPr>
            <a:endParaRPr lang="en-US"/>
          </a:p>
        </p:txBody>
      </p:sp>
      <p:sp>
        <p:nvSpPr>
          <p:cNvPr id="42598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eaLnBrk="1" hangingPunct="1">
              <a:defRPr sz="1400">
                <a:solidFill>
                  <a:srgbClr val="000000"/>
                </a:solidFill>
                <a:latin typeface="Times New Roman" charset="0"/>
                <a:ea typeface="+mn-ea"/>
                <a:cs typeface="+mn-cs"/>
              </a:defRPr>
            </a:lvl1pPr>
          </a:lstStyle>
          <a:p>
            <a:pPr defTabSz="914300" fontAlgn="base">
              <a:spcBef>
                <a:spcPct val="0"/>
              </a:spcBef>
              <a:spcAft>
                <a:spcPct val="0"/>
              </a:spcAft>
              <a:defRPr/>
            </a:pPr>
            <a:endParaRPr lang="en-US"/>
          </a:p>
        </p:txBody>
      </p:sp>
      <p:sp>
        <p:nvSpPr>
          <p:cNvPr id="42599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eaLnBrk="1" hangingPunct="1">
              <a:defRPr sz="1400">
                <a:solidFill>
                  <a:srgbClr val="000000"/>
                </a:solidFill>
                <a:latin typeface="Times New Roman" charset="0"/>
              </a:defRPr>
            </a:lvl1pPr>
          </a:lstStyle>
          <a:p>
            <a:pPr defTabSz="914300" fontAlgn="base">
              <a:spcBef>
                <a:spcPct val="0"/>
              </a:spcBef>
              <a:spcAft>
                <a:spcPct val="0"/>
              </a:spcAft>
              <a:defRPr/>
            </a:pPr>
            <a:fld id="{4BDAEAEC-9514-8348-98E3-9F58B798E1A6}" type="slidenum">
              <a:rPr lang="en-US">
                <a:ea typeface="ＭＳ Ｐゴシック" charset="0"/>
                <a:cs typeface="ＭＳ Ｐゴシック" charset="0"/>
              </a:rPr>
              <a:pPr defTabSz="914300"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359034135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spd="med">
    <p:randomBar dir="vert"/>
  </p:transition>
  <p:txStyles>
    <p:titleStyle>
      <a:lvl1pPr algn="ctr" rtl="0" eaLnBrk="0" fontAlgn="base" hangingPunct="0">
        <a:spcBef>
          <a:spcPct val="0"/>
        </a:spcBef>
        <a:spcAft>
          <a:spcPct val="0"/>
        </a:spcAft>
        <a:defRPr sz="4400">
          <a:solidFill>
            <a:srgbClr val="FFFFFF"/>
          </a:solidFill>
          <a:latin typeface="Arial"/>
          <a:ea typeface="ＭＳ Ｐゴシック" pitchFamily="-111" charset="-128"/>
          <a:cs typeface="Arial"/>
        </a:defRPr>
      </a:lvl1pPr>
      <a:lvl2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latin typeface="Times New Roman" pitchFamily="-111" charset="0"/>
        </a:defRPr>
      </a:lvl6pPr>
      <a:lvl7pPr marL="914300" algn="ctr" rtl="0" fontAlgn="base">
        <a:spcBef>
          <a:spcPct val="0"/>
        </a:spcBef>
        <a:spcAft>
          <a:spcPct val="0"/>
        </a:spcAft>
        <a:defRPr sz="4400">
          <a:solidFill>
            <a:schemeClr val="tx2"/>
          </a:solidFill>
          <a:latin typeface="Times New Roman" pitchFamily="-111" charset="0"/>
        </a:defRPr>
      </a:lvl7pPr>
      <a:lvl8pPr marL="1371450" algn="ctr" rtl="0" fontAlgn="base">
        <a:spcBef>
          <a:spcPct val="0"/>
        </a:spcBef>
        <a:spcAft>
          <a:spcPct val="0"/>
        </a:spcAft>
        <a:defRPr sz="4400">
          <a:solidFill>
            <a:schemeClr val="tx2"/>
          </a:solidFill>
          <a:latin typeface="Times New Roman" pitchFamily="-111" charset="0"/>
        </a:defRPr>
      </a:lvl8pPr>
      <a:lvl9pPr marL="1828600" algn="ctr" rtl="0" fontAlgn="base">
        <a:spcBef>
          <a:spcPct val="0"/>
        </a:spcBef>
        <a:spcAft>
          <a:spcPct val="0"/>
        </a:spcAft>
        <a:defRPr sz="4400">
          <a:solidFill>
            <a:schemeClr val="tx2"/>
          </a:solidFill>
          <a:latin typeface="Times New Roman" pitchFamily="-111" charset="0"/>
        </a:defRPr>
      </a:lvl9pPr>
    </p:titleStyle>
    <p:bodyStyle>
      <a:lvl1pPr marL="342862" indent="-342862" algn="l" rtl="0" eaLnBrk="0" fontAlgn="base" hangingPunct="0">
        <a:spcBef>
          <a:spcPct val="20000"/>
        </a:spcBef>
        <a:spcAft>
          <a:spcPct val="0"/>
        </a:spcAft>
        <a:buChar char="•"/>
        <a:defRPr sz="3200">
          <a:solidFill>
            <a:srgbClr val="FFFFFF"/>
          </a:solidFill>
          <a:latin typeface="Arial"/>
          <a:ea typeface="ＭＳ Ｐゴシック" pitchFamily="-111" charset="-128"/>
          <a:cs typeface="Arial"/>
        </a:defRPr>
      </a:lvl1pPr>
      <a:lvl2pPr marL="742869" indent="-285720" algn="l" rtl="0" eaLnBrk="0" fontAlgn="base" hangingPunct="0">
        <a:spcBef>
          <a:spcPct val="20000"/>
        </a:spcBef>
        <a:spcAft>
          <a:spcPct val="0"/>
        </a:spcAft>
        <a:buChar char="–"/>
        <a:defRPr sz="2800">
          <a:solidFill>
            <a:srgbClr val="FFFFFF"/>
          </a:solidFill>
          <a:latin typeface="Arial"/>
          <a:ea typeface="ＭＳ Ｐゴシック" pitchFamily="-111" charset="-128"/>
          <a:cs typeface="Arial"/>
        </a:defRPr>
      </a:lvl2pPr>
      <a:lvl3pPr marL="1142875" indent="-228575" algn="l" rtl="0" eaLnBrk="0" fontAlgn="base" hangingPunct="0">
        <a:spcBef>
          <a:spcPct val="20000"/>
        </a:spcBef>
        <a:spcAft>
          <a:spcPct val="0"/>
        </a:spcAft>
        <a:buChar char="•"/>
        <a:defRPr sz="2400">
          <a:solidFill>
            <a:srgbClr val="FFFFFF"/>
          </a:solidFill>
          <a:latin typeface="Arial"/>
          <a:ea typeface="ＭＳ Ｐゴシック" pitchFamily="-111" charset="-128"/>
          <a:cs typeface="Arial"/>
        </a:defRPr>
      </a:lvl3pPr>
      <a:lvl4pPr marL="1600025" indent="-228575" algn="l" rtl="0" eaLnBrk="0" fontAlgn="base" hangingPunct="0">
        <a:spcBef>
          <a:spcPct val="20000"/>
        </a:spcBef>
        <a:spcAft>
          <a:spcPct val="0"/>
        </a:spcAft>
        <a:buChar char="–"/>
        <a:defRPr sz="2000">
          <a:solidFill>
            <a:srgbClr val="FFFFFF"/>
          </a:solidFill>
          <a:latin typeface="Arial"/>
          <a:ea typeface="ＭＳ Ｐゴシック" pitchFamily="-111" charset="-128"/>
          <a:cs typeface="Arial"/>
        </a:defRPr>
      </a:lvl4pPr>
      <a:lvl5pPr marL="2057175" indent="-228575" algn="l" rtl="0" eaLnBrk="0" fontAlgn="base" hangingPunct="0">
        <a:spcBef>
          <a:spcPct val="20000"/>
        </a:spcBef>
        <a:spcAft>
          <a:spcPct val="0"/>
        </a:spcAft>
        <a:buChar char="»"/>
        <a:defRPr sz="2000">
          <a:solidFill>
            <a:srgbClr val="FFFFFF"/>
          </a:solidFill>
          <a:latin typeface="Arial"/>
          <a:ea typeface="ＭＳ Ｐゴシック" pitchFamily="-111" charset="-128"/>
          <a:cs typeface="Arial"/>
        </a:defRPr>
      </a:lvl5pPr>
      <a:lvl6pPr marL="2514325" indent="-228575" algn="l" rtl="0" fontAlgn="base">
        <a:spcBef>
          <a:spcPct val="20000"/>
        </a:spcBef>
        <a:spcAft>
          <a:spcPct val="0"/>
        </a:spcAft>
        <a:buChar char="»"/>
        <a:defRPr sz="2000">
          <a:solidFill>
            <a:schemeClr val="tx1"/>
          </a:solidFill>
          <a:latin typeface="+mn-lt"/>
          <a:ea typeface="ＭＳ Ｐゴシック" pitchFamily="-111" charset="-128"/>
        </a:defRPr>
      </a:lvl6pPr>
      <a:lvl7pPr marL="2971474" indent="-228575" algn="l" rtl="0" fontAlgn="base">
        <a:spcBef>
          <a:spcPct val="20000"/>
        </a:spcBef>
        <a:spcAft>
          <a:spcPct val="0"/>
        </a:spcAft>
        <a:buChar char="»"/>
        <a:defRPr sz="2000">
          <a:solidFill>
            <a:schemeClr val="tx1"/>
          </a:solidFill>
          <a:latin typeface="+mn-lt"/>
          <a:ea typeface="ＭＳ Ｐゴシック" pitchFamily="-111" charset="-128"/>
        </a:defRPr>
      </a:lvl7pPr>
      <a:lvl8pPr marL="3428623" indent="-228575" algn="l" rtl="0" fontAlgn="base">
        <a:spcBef>
          <a:spcPct val="20000"/>
        </a:spcBef>
        <a:spcAft>
          <a:spcPct val="0"/>
        </a:spcAft>
        <a:buChar char="»"/>
        <a:defRPr sz="2000">
          <a:solidFill>
            <a:schemeClr val="tx1"/>
          </a:solidFill>
          <a:latin typeface="+mn-lt"/>
          <a:ea typeface="ＭＳ Ｐゴシック" pitchFamily="-111" charset="-128"/>
        </a:defRPr>
      </a:lvl8pPr>
      <a:lvl9pPr marL="3885772" indent="-228575"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799771"/>
          </a:xfrm>
          <a:solidFill>
            <a:schemeClr val="accent2">
              <a:lumMod val="50000"/>
            </a:schemeClr>
          </a:solidFill>
        </p:spPr>
        <p:txBody>
          <a:bodyPr/>
          <a:lstStyle/>
          <a:p>
            <a:r>
              <a:rPr lang="vi-VN" b="1" dirty="0">
                <a:solidFill>
                  <a:schemeClr val="bg1"/>
                </a:solidFill>
              </a:rPr>
              <a:t>QUẢN TRỊ XUNG ĐỘT VÀ HÒA GIẢI</a:t>
            </a:r>
            <a:endParaRPr lang="en-US" b="1" dirty="0">
              <a:solidFill>
                <a:schemeClr val="bg1"/>
              </a:solidFill>
              <a:latin typeface="Times New Roman" pitchFamily="18" charset="0"/>
              <a:cs typeface="Times New Roman" pitchFamily="18" charset="0"/>
            </a:endParaRPr>
          </a:p>
        </p:txBody>
      </p:sp>
      <p:pic>
        <p:nvPicPr>
          <p:cNvPr id="1027" name="Picture 3" descr="C:\Users\scott.EASTRIDGE\AppData\Local\Microsoft\Windows\Temporary Internet Files\Content.IE5\ECDYGWBL\harsh word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821286"/>
            <a:ext cx="6477000" cy="4642693"/>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a:extLst>
              <a:ext uri="{FF2B5EF4-FFF2-40B4-BE49-F238E27FC236}">
                <a16:creationId xmlns:a16="http://schemas.microsoft.com/office/drawing/2014/main" id="{6ACBBA1E-B878-4040-89AF-3D41C8424E5A}"/>
              </a:ext>
            </a:extLst>
          </p:cNvPr>
          <p:cNvSpPr txBox="1">
            <a:spLocks noChangeArrowheads="1"/>
          </p:cNvSpPr>
          <p:nvPr/>
        </p:nvSpPr>
        <p:spPr bwMode="auto">
          <a:xfrm>
            <a:off x="-54260" y="6519456"/>
            <a:ext cx="9252520" cy="338544"/>
          </a:xfrm>
          <a:prstGeom prst="rect">
            <a:avLst/>
          </a:prstGeom>
          <a:solidFill>
            <a:srgbClr val="000000"/>
          </a:solidFill>
          <a:ln w="9525">
            <a:noFill/>
            <a:miter lim="800000"/>
            <a:headEnd/>
            <a:tailEnd/>
          </a:ln>
          <a:effectLst/>
        </p:spPr>
        <p:txBody>
          <a:bodyPr wrap="square" lIns="91430" tIns="45715" rIns="91430" bIns="45715">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defTabSz="914300">
              <a:defRPr/>
            </a:pPr>
            <a:r>
              <a:rPr lang="en-US" sz="1600" b="1" kern="0" dirty="0" err="1">
                <a:solidFill>
                  <a:srgbClr val="FFFFFF"/>
                </a:solidFill>
                <a:cs typeface="Arial" charset="0"/>
              </a:rPr>
              <a:t>Tiến</a:t>
            </a:r>
            <a:r>
              <a:rPr lang="en-US" sz="1600" b="1" kern="0" dirty="0">
                <a:solidFill>
                  <a:srgbClr val="FFFFFF"/>
                </a:solidFill>
                <a:cs typeface="Arial" charset="0"/>
              </a:rPr>
              <a:t> </a:t>
            </a:r>
            <a:r>
              <a:rPr lang="en-US" sz="1600" b="1" kern="0" dirty="0" err="1">
                <a:solidFill>
                  <a:srgbClr val="FFFFFF"/>
                </a:solidFill>
                <a:cs typeface="Arial" charset="0"/>
              </a:rPr>
              <a:t>sĩ</a:t>
            </a:r>
            <a:r>
              <a:rPr lang="en-US" sz="1600" b="1" kern="0" dirty="0">
                <a:solidFill>
                  <a:srgbClr val="FFFFFF"/>
                </a:solidFill>
                <a:cs typeface="Arial" charset="0"/>
              </a:rPr>
              <a:t> </a:t>
            </a:r>
            <a:r>
              <a:rPr lang="en-US" sz="1600" b="1" kern="0" dirty="0">
                <a:solidFill>
                  <a:srgbClr val="FFFFFF"/>
                </a:solidFill>
                <a:effectLst>
                  <a:outerShdw blurRad="38100" dist="38100" dir="2700000" algn="tl">
                    <a:srgbClr val="000000"/>
                  </a:outerShdw>
                </a:effectLst>
                <a:latin typeface="Arial"/>
                <a:cs typeface="Arial"/>
              </a:rPr>
              <a:t>Scott Wooddell</a:t>
            </a:r>
            <a:r>
              <a:rPr lang="en-US" sz="1600" b="1" kern="0" dirty="0">
                <a:solidFill>
                  <a:srgbClr val="FFFFFF"/>
                </a:solidFill>
                <a:cs typeface="Arial" charset="0"/>
              </a:rPr>
              <a:t> • </a:t>
            </a:r>
            <a:r>
              <a:rPr lang="en-US" sz="1600" b="1" kern="0" dirty="0" err="1">
                <a:solidFill>
                  <a:srgbClr val="FFFFFF"/>
                </a:solidFill>
                <a:cs typeface="Arial" charset="0"/>
              </a:rPr>
              <a:t>Trường</a:t>
            </a:r>
            <a:r>
              <a:rPr lang="en-US" sz="1600" b="1" kern="0" dirty="0">
                <a:solidFill>
                  <a:srgbClr val="FFFFFF"/>
                </a:solidFill>
                <a:cs typeface="Arial" charset="0"/>
              </a:rPr>
              <a:t> Kinh </a:t>
            </a:r>
            <a:r>
              <a:rPr lang="en-US" sz="1600" b="1" kern="0" dirty="0" err="1">
                <a:solidFill>
                  <a:srgbClr val="FFFFFF"/>
                </a:solidFill>
                <a:cs typeface="Arial" charset="0"/>
              </a:rPr>
              <a:t>Thánh</a:t>
            </a:r>
            <a:r>
              <a:rPr lang="en-US" sz="1600" b="1" kern="0" dirty="0">
                <a:solidFill>
                  <a:srgbClr val="FFFFFF"/>
                </a:solidFill>
                <a:cs typeface="Arial" charset="0"/>
              </a:rPr>
              <a:t> Singapore • BibleStudyDownloads.org</a:t>
            </a:r>
          </a:p>
        </p:txBody>
      </p:sp>
    </p:spTree>
    <p:extLst>
      <p:ext uri="{BB962C8B-B14F-4D97-AF65-F5344CB8AC3E}">
        <p14:creationId xmlns:p14="http://schemas.microsoft.com/office/powerpoint/2010/main" val="1227123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chemeClr val="accent2">
              <a:lumMod val="50000"/>
            </a:schemeClr>
          </a:solidFill>
        </p:spPr>
        <p:txBody>
          <a:bodyPr>
            <a:normAutofit/>
          </a:bodyPr>
          <a:lstStyle/>
          <a:p>
            <a:r>
              <a:rPr lang="vi-VN" sz="6000" b="1" dirty="0">
                <a:solidFill>
                  <a:schemeClr val="bg1"/>
                </a:solidFill>
              </a:rPr>
              <a:t>4. TRÁNH NÉ</a:t>
            </a:r>
            <a:endParaRPr lang="en-US" sz="6000" b="1" dirty="0">
              <a:solidFill>
                <a:schemeClr val="bg1"/>
              </a:solidFill>
              <a:latin typeface="Times New Roman" pitchFamily="18" charset="0"/>
              <a:cs typeface="Times New Roman" pitchFamily="18" charset="0"/>
            </a:endParaRPr>
          </a:p>
        </p:txBody>
      </p:sp>
      <p:sp>
        <p:nvSpPr>
          <p:cNvPr id="4" name="TextBox 3"/>
          <p:cNvSpPr txBox="1"/>
          <p:nvPr/>
        </p:nvSpPr>
        <p:spPr>
          <a:xfrm>
            <a:off x="228600" y="2057400"/>
            <a:ext cx="8534400" cy="1077218"/>
          </a:xfrm>
          <a:prstGeom prst="rect">
            <a:avLst/>
          </a:prstGeom>
          <a:noFill/>
        </p:spPr>
        <p:txBody>
          <a:bodyPr wrap="square" rtlCol="0">
            <a:spAutoFit/>
          </a:bodyPr>
          <a:lstStyle/>
          <a:p>
            <a:r>
              <a:rPr lang="vi-VN" sz="3200" b="1" u="sng" dirty="0"/>
              <a:t>Định nghĩa</a:t>
            </a:r>
            <a:r>
              <a:rPr lang="vi-VN" sz="3200" b="1" dirty="0"/>
              <a:t>: Quyết định không tham gia xung đột với hy vọng nó sẽ biến mất.</a:t>
            </a:r>
            <a:endParaRPr lang="en-US" sz="3200" b="1" dirty="0">
              <a:latin typeface="Times New Roman" pitchFamily="18" charset="0"/>
              <a:cs typeface="Times New Roman" pitchFamily="18" charset="0"/>
            </a:endParaRPr>
          </a:p>
        </p:txBody>
      </p:sp>
      <p:pic>
        <p:nvPicPr>
          <p:cNvPr id="1026" name="Picture 2" descr="C:\Users\scott.EASTRIDGE\AppData\Local\Microsoft\Windows\Temporary Internet Files\Content.IE5\FH7KJL67\4575173966_cb738ab3c5_z[1].jpg"/>
          <p:cNvPicPr>
            <a:picLocks noChangeAspect="1" noChangeArrowheads="1"/>
          </p:cNvPicPr>
          <p:nvPr/>
        </p:nvPicPr>
        <p:blipFill rotWithShape="1">
          <a:blip r:embed="rId2">
            <a:extLst>
              <a:ext uri="{28A0092B-C50C-407E-A947-70E740481C1C}">
                <a14:useLocalDpi xmlns:a14="http://schemas.microsoft.com/office/drawing/2010/main" val="0"/>
              </a:ext>
            </a:extLst>
          </a:blip>
          <a:srcRect l="5194" t="6681" r="6941" b="13664"/>
          <a:stretch/>
        </p:blipFill>
        <p:spPr bwMode="auto">
          <a:xfrm>
            <a:off x="4414689" y="3668762"/>
            <a:ext cx="4729311" cy="321551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1737" y="3668762"/>
            <a:ext cx="4172951" cy="2554545"/>
          </a:xfrm>
          <a:prstGeom prst="rect">
            <a:avLst/>
          </a:prstGeom>
          <a:noFill/>
        </p:spPr>
        <p:txBody>
          <a:bodyPr wrap="square" rtlCol="0">
            <a:spAutoFit/>
          </a:bodyPr>
          <a:lstStyle/>
          <a:p>
            <a:r>
              <a:rPr lang="vi-VN" sz="3200" b="1" u="sng" dirty="0"/>
              <a:t>Giá trị cơ bản</a:t>
            </a:r>
            <a:r>
              <a:rPr lang="vi-VN" sz="3200" b="1" dirty="0"/>
              <a:t>: Hòa bình với bất kỳ mức giá nào, ngay cả khi mất nguyên tắc và tôn trọng.</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1052267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chemeClr val="accent2">
              <a:lumMod val="50000"/>
            </a:schemeClr>
          </a:solidFill>
        </p:spPr>
        <p:txBody>
          <a:bodyPr>
            <a:normAutofit/>
          </a:bodyPr>
          <a:lstStyle/>
          <a:p>
            <a:r>
              <a:rPr lang="vi-VN" sz="6000" b="1" dirty="0">
                <a:solidFill>
                  <a:schemeClr val="bg1"/>
                </a:solidFill>
              </a:rPr>
              <a:t>4. TRÁNH NÉ</a:t>
            </a:r>
            <a:endParaRPr lang="en-US" sz="6000" b="1" dirty="0">
              <a:solidFill>
                <a:schemeClr val="bg1"/>
              </a:solidFill>
              <a:latin typeface="Times New Roman" pitchFamily="18" charset="0"/>
              <a:cs typeface="Times New Roman" pitchFamily="18" charset="0"/>
            </a:endParaRPr>
          </a:p>
        </p:txBody>
      </p:sp>
      <p:pic>
        <p:nvPicPr>
          <p:cNvPr id="2051" name="Picture 3" descr="C:\Users\scott.EASTRIDGE\AppData\Local\Microsoft\Windows\Temporary Internet Files\Content.IE5\42Q0OR2A\shutterstock_19642322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572000"/>
            <a:ext cx="3886200" cy="2286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4800" y="1524000"/>
            <a:ext cx="8534400" cy="3539430"/>
          </a:xfrm>
          <a:prstGeom prst="rect">
            <a:avLst/>
          </a:prstGeom>
          <a:noFill/>
        </p:spPr>
        <p:txBody>
          <a:bodyPr wrap="square" rtlCol="0">
            <a:spAutoFit/>
          </a:bodyPr>
          <a:lstStyle/>
          <a:p>
            <a:r>
              <a:rPr lang="vi-VN" sz="3200" b="1" u="sng" dirty="0"/>
              <a:t>Ưu điểm</a:t>
            </a:r>
            <a:r>
              <a:rPr lang="vi-VN" sz="3200" b="1" dirty="0"/>
              <a:t>: Giữ vị trí lãnh đạo khỏi trận chiến, do đó cho phép lãnh đạo phục vụ như là tòa kháng cáo cuối cùng khi điều này là thích hợp.</a:t>
            </a:r>
            <a:endParaRPr lang="en-US" sz="3200" b="1" dirty="0"/>
          </a:p>
          <a:p>
            <a:br>
              <a:rPr lang="vi-VN" sz="3200" b="1" dirty="0"/>
            </a:br>
            <a:r>
              <a:rPr lang="vi-VN" sz="3200" b="1" u="sng" dirty="0"/>
              <a:t>Vấn đề</a:t>
            </a:r>
            <a:r>
              <a:rPr lang="vi-VN" sz="3200" b="1" dirty="0"/>
              <a:t>: Xung đột tránh được có nghĩa là cuộc xung đột tăng lên.</a:t>
            </a:r>
            <a:endParaRPr lang="en-US" sz="3200" b="1" dirty="0">
              <a:latin typeface="Times New Roman" pitchFamily="18" charset="0"/>
              <a:cs typeface="Times New Roman" pitchFamily="18" charset="0"/>
            </a:endParaRPr>
          </a:p>
        </p:txBody>
      </p:sp>
      <p:pic>
        <p:nvPicPr>
          <p:cNvPr id="2054" name="Picture 6" descr="C:\Users\scott.EASTRIDGE\AppData\Local\Microsoft\Windows\Temporary Internet Files\Content.IE5\42Q0OR2A\Edit_Conflict_Barnstar[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68932" y="5176309"/>
            <a:ext cx="1778436" cy="1714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188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chemeClr val="accent2">
              <a:lumMod val="50000"/>
            </a:schemeClr>
          </a:solidFill>
        </p:spPr>
        <p:txBody>
          <a:bodyPr>
            <a:normAutofit/>
          </a:bodyPr>
          <a:lstStyle/>
          <a:p>
            <a:r>
              <a:rPr lang="vi-VN" sz="6000" b="1" dirty="0">
                <a:solidFill>
                  <a:schemeClr val="bg1"/>
                </a:solidFill>
              </a:rPr>
              <a:t>4. TRÁNH NÉ</a:t>
            </a:r>
            <a:endParaRPr lang="en-US" sz="6000" b="1" dirty="0">
              <a:solidFill>
                <a:schemeClr val="bg1"/>
              </a:solidFill>
              <a:latin typeface="Times New Roman" pitchFamily="18" charset="0"/>
              <a:cs typeface="Times New Roman" pitchFamily="18" charset="0"/>
            </a:endParaRPr>
          </a:p>
        </p:txBody>
      </p:sp>
      <p:sp>
        <p:nvSpPr>
          <p:cNvPr id="3" name="TextBox 2"/>
          <p:cNvSpPr txBox="1"/>
          <p:nvPr/>
        </p:nvSpPr>
        <p:spPr>
          <a:xfrm>
            <a:off x="381000" y="1676400"/>
            <a:ext cx="8153400" cy="3539430"/>
          </a:xfrm>
          <a:prstGeom prst="rect">
            <a:avLst/>
          </a:prstGeom>
          <a:noFill/>
        </p:spPr>
        <p:txBody>
          <a:bodyPr wrap="square" rtlCol="0">
            <a:spAutoFit/>
          </a:bodyPr>
          <a:lstStyle/>
          <a:p>
            <a:r>
              <a:rPr lang="vi-VN" sz="3200" b="1" u="sng" dirty="0"/>
              <a:t>Các động lực cơ bản </a:t>
            </a:r>
            <a:r>
              <a:rPr lang="vi-VN" sz="3200" b="1" dirty="0"/>
              <a:t>:</a:t>
            </a:r>
            <a:br>
              <a:rPr lang="vi-VN" sz="3200" b="1" dirty="0"/>
            </a:br>
            <a:r>
              <a:rPr lang="vi-VN" sz="3200" b="1" dirty="0"/>
              <a:t>Tích cực - người chiến đấu và chạy trốn cuộc sống để chống lại một ngày khác, nếu anh ta chọn đúng thời điểm để chạy.</a:t>
            </a:r>
            <a:br>
              <a:rPr lang="vi-VN" sz="3200" b="1" dirty="0"/>
            </a:br>
            <a:br>
              <a:rPr lang="vi-VN" sz="3200" b="1" dirty="0"/>
            </a:br>
            <a:r>
              <a:rPr lang="vi-VN" sz="3200" b="1" dirty="0"/>
              <a:t>Tiêu cực - hòa bình quan trọng hơn nguyên tắc, bất kể giá phải trả.</a:t>
            </a:r>
            <a:endParaRPr lang="en-US" sz="3200" b="1" dirty="0"/>
          </a:p>
        </p:txBody>
      </p:sp>
    </p:spTree>
    <p:extLst>
      <p:ext uri="{BB962C8B-B14F-4D97-AF65-F5344CB8AC3E}">
        <p14:creationId xmlns:p14="http://schemas.microsoft.com/office/powerpoint/2010/main" val="191025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chemeClr val="accent2">
              <a:lumMod val="50000"/>
            </a:schemeClr>
          </a:solidFill>
        </p:spPr>
        <p:txBody>
          <a:bodyPr>
            <a:normAutofit/>
          </a:bodyPr>
          <a:lstStyle/>
          <a:p>
            <a:r>
              <a:rPr lang="vi-VN" sz="6000" b="1" dirty="0">
                <a:solidFill>
                  <a:schemeClr val="bg1"/>
                </a:solidFill>
              </a:rPr>
              <a:t>5. HỢP TÁC</a:t>
            </a:r>
            <a:endParaRPr lang="en-US" sz="6000" b="1" dirty="0">
              <a:solidFill>
                <a:schemeClr val="bg1"/>
              </a:solidFill>
              <a:latin typeface="Times New Roman" pitchFamily="18" charset="0"/>
              <a:cs typeface="Times New Roman" pitchFamily="18" charset="0"/>
            </a:endParaRPr>
          </a:p>
        </p:txBody>
      </p:sp>
      <p:sp>
        <p:nvSpPr>
          <p:cNvPr id="3" name="TextBox 2"/>
          <p:cNvSpPr txBox="1"/>
          <p:nvPr/>
        </p:nvSpPr>
        <p:spPr>
          <a:xfrm>
            <a:off x="609600" y="1905000"/>
            <a:ext cx="8077200" cy="3970318"/>
          </a:xfrm>
          <a:prstGeom prst="rect">
            <a:avLst/>
          </a:prstGeom>
          <a:noFill/>
        </p:spPr>
        <p:txBody>
          <a:bodyPr wrap="square" rtlCol="0">
            <a:spAutoFit/>
          </a:bodyPr>
          <a:lstStyle/>
          <a:p>
            <a:r>
              <a:rPr lang="vi-VN" sz="2800" b="1" u="sng" dirty="0"/>
              <a:t>Định nghĩa</a:t>
            </a:r>
            <a:r>
              <a:rPr lang="vi-VN" sz="2800" b="1" dirty="0"/>
              <a:t>: Quyết định tập trung vào một quá trình để giải quyết căng thẳng hơn là tìm cách giải quyết nó trước khi những người liên quan đã sẵn sàng làm như vậy.</a:t>
            </a:r>
            <a:br>
              <a:rPr lang="vi-VN" sz="2800" b="1" dirty="0"/>
            </a:br>
            <a:br>
              <a:rPr lang="vi-VN" sz="2800" b="1" dirty="0"/>
            </a:br>
            <a:r>
              <a:rPr lang="vi-VN" sz="2800" b="1" u="sng" dirty="0"/>
              <a:t>Giá trị cơ bản</a:t>
            </a:r>
            <a:r>
              <a:rPr lang="vi-VN" sz="2800" b="1" dirty="0"/>
              <a:t>: Mọi người đều có thể và nên giành chiến thắng vì mọi nhu cầu và mối quan tâm của mọi người có thể và nên được đáp ứng.</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85236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chemeClr val="accent2">
              <a:lumMod val="50000"/>
            </a:schemeClr>
          </a:solidFill>
        </p:spPr>
        <p:txBody>
          <a:bodyPr>
            <a:normAutofit/>
          </a:bodyPr>
          <a:lstStyle/>
          <a:p>
            <a:r>
              <a:rPr lang="vi-VN" sz="6000" b="1" dirty="0">
                <a:solidFill>
                  <a:schemeClr val="bg1"/>
                </a:solidFill>
              </a:rPr>
              <a:t>5. HỢP TÁC</a:t>
            </a:r>
            <a:endParaRPr lang="en-US" sz="6000" b="1" dirty="0">
              <a:solidFill>
                <a:schemeClr val="bg1"/>
              </a:solidFill>
              <a:latin typeface="Times New Roman" pitchFamily="18" charset="0"/>
              <a:cs typeface="Times New Roman" pitchFamily="18" charset="0"/>
            </a:endParaRPr>
          </a:p>
        </p:txBody>
      </p:sp>
      <p:sp>
        <p:nvSpPr>
          <p:cNvPr id="3" name="TextBox 2"/>
          <p:cNvSpPr txBox="1"/>
          <p:nvPr/>
        </p:nvSpPr>
        <p:spPr>
          <a:xfrm>
            <a:off x="152400" y="1828800"/>
            <a:ext cx="8839200" cy="4832092"/>
          </a:xfrm>
          <a:prstGeom prst="rect">
            <a:avLst/>
          </a:prstGeom>
          <a:noFill/>
        </p:spPr>
        <p:txBody>
          <a:bodyPr wrap="square" rtlCol="0">
            <a:spAutoFit/>
          </a:bodyPr>
          <a:lstStyle/>
          <a:p>
            <a:r>
              <a:rPr lang="vi-VN" sz="2800" b="1" u="sng" dirty="0"/>
              <a:t>Ưu điểm</a:t>
            </a:r>
            <a:r>
              <a:rPr lang="vi-VN" sz="2800" b="1" dirty="0"/>
              <a:t>: Nó đạt được kết quả cùng thắng bằng cách tham gia vào tất cả vào kết quả, vì vậy tất cả đều hài lòng bởi vì họ có được những gì họ muốn, ngay cả khi giải pháp không phải là những gì họ nghĩ họ muốn lúc đầu của quá trình.</a:t>
            </a:r>
            <a:br>
              <a:rPr lang="vi-VN" sz="2800" b="1" dirty="0"/>
            </a:br>
            <a:r>
              <a:rPr lang="vi-VN" sz="2800" b="1" dirty="0"/>
              <a:t>Vấn đề: Phải mất nhiều thời gian hơn mức sẵn có.</a:t>
            </a:r>
            <a:br>
              <a:rPr lang="vi-VN" sz="2800" b="1" dirty="0"/>
            </a:br>
            <a:br>
              <a:rPr lang="vi-VN" sz="2800" b="1" dirty="0"/>
            </a:br>
            <a:r>
              <a:rPr lang="vi-VN" sz="2800" b="1" u="sng" dirty="0"/>
              <a:t>Các động lực cơ bản </a:t>
            </a:r>
            <a:r>
              <a:rPr lang="vi-VN" sz="2800" b="1" dirty="0"/>
              <a:t>:</a:t>
            </a:r>
            <a:br>
              <a:rPr lang="vi-VN" sz="2800" b="1" dirty="0"/>
            </a:br>
            <a:r>
              <a:rPr lang="vi-VN" sz="2800" b="1" dirty="0"/>
              <a:t>Tích cực - không có gì thắng một chiến thắng cho tất cả</a:t>
            </a:r>
            <a:br>
              <a:rPr lang="vi-VN" sz="2800" b="1" dirty="0"/>
            </a:br>
            <a:r>
              <a:rPr lang="vi-VN" sz="2800" b="1" dirty="0"/>
              <a:t>Tiêu cực - không có thời gian và quá trình là đúng.</a:t>
            </a:r>
            <a:endParaRPr lang="en-US" sz="2800" b="1" dirty="0"/>
          </a:p>
        </p:txBody>
      </p:sp>
    </p:spTree>
    <p:extLst>
      <p:ext uri="{BB962C8B-B14F-4D97-AF65-F5344CB8AC3E}">
        <p14:creationId xmlns:p14="http://schemas.microsoft.com/office/powerpoint/2010/main" val="775051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132336239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7" name="Rectangle 1026"/>
          <p:cNvSpPr>
            <a:spLocks noGrp="1" noChangeArrowheads="1"/>
          </p:cNvSpPr>
          <p:nvPr>
            <p:ph type="ctrTitle"/>
          </p:nvPr>
        </p:nvSpPr>
        <p:spPr>
          <a:xfrm>
            <a:off x="0" y="6172200"/>
            <a:ext cx="9144000" cy="685800"/>
          </a:xfrm>
        </p:spPr>
        <p:txBody>
          <a:bodyPr/>
          <a:lstStyle/>
          <a:p>
            <a:pPr eaLnBrk="1" hangingPunct="1"/>
            <a:r>
              <a:rPr lang="vi-VN" sz="2800" b="1" dirty="0"/>
              <a:t>Hội thánh năng động</a:t>
            </a:r>
            <a:r>
              <a:rPr lang="en-US" sz="2800" b="1" dirty="0"/>
              <a:t>—</a:t>
            </a:r>
            <a:r>
              <a:rPr lang="en-US" sz="2800" b="1" dirty="0">
                <a:latin typeface="Arial" charset="0"/>
                <a:ea typeface="ＭＳ Ｐゴシック" charset="0"/>
                <a:cs typeface="ＭＳ Ｐゴシック" charset="0"/>
              </a:rPr>
              <a:t>BibleStudyDownloads.org</a:t>
            </a:r>
            <a:endParaRPr lang="en-US" sz="1100" b="1" dirty="0">
              <a:latin typeface="Arial" charset="0"/>
              <a:ea typeface="ＭＳ Ｐゴシック" charset="0"/>
              <a:cs typeface="ＭＳ Ｐゴシック" charset="0"/>
            </a:endParaRPr>
          </a:p>
        </p:txBody>
      </p:sp>
      <p:sp>
        <p:nvSpPr>
          <p:cNvPr id="608259" name="Rectangle 1026"/>
          <p:cNvSpPr txBox="1">
            <a:spLocks noChangeArrowheads="1"/>
          </p:cNvSpPr>
          <p:nvPr/>
        </p:nvSpPr>
        <p:spPr bwMode="auto">
          <a:xfrm>
            <a:off x="0" y="5"/>
            <a:ext cx="9144000" cy="6369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Tải</a:t>
            </a: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2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Về</a:t>
            </a: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2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Tài</a:t>
            </a: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2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Liệu</a:t>
            </a: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2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Nghiên</a:t>
            </a: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2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Cứu</a:t>
            </a: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2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Kinh</a:t>
            </a: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2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Thánh</a:t>
            </a:r>
            <a:endPar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5" name="Picture 4"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6" name="Picture 5"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86315313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6"/>
                                        </p:tgtEl>
                                        <p:attrNameLst>
                                          <p:attrName>ppt_x</p:attrName>
                                        </p:attrNameLst>
                                      </p:cBhvr>
                                      <p:tavLst>
                                        <p:tav tm="0">
                                          <p:val>
                                            <p:strVal val="ppt_x"/>
                                          </p:val>
                                        </p:tav>
                                        <p:tav tm="100000">
                                          <p:val>
                                            <p:strVal val="0-ppt_w/2"/>
                                          </p:val>
                                        </p:tav>
                                      </p:tavLst>
                                    </p:anim>
                                    <p:anim calcmode="lin" valueType="num">
                                      <p:cBhvr additive="base">
                                        <p:cTn id="7" dur="2000"/>
                                        <p:tgtEl>
                                          <p:spTgt spid="6"/>
                                        </p:tgtEl>
                                        <p:attrNameLst>
                                          <p:attrName>ppt_y</p:attrName>
                                        </p:attrNameLst>
                                      </p:cBhvr>
                                      <p:tavLst>
                                        <p:tav tm="0">
                                          <p:val>
                                            <p:strVal val="ppt_y"/>
                                          </p:val>
                                        </p:tav>
                                        <p:tav tm="100000">
                                          <p:val>
                                            <p:strVal val="ppt_y"/>
                                          </p:val>
                                        </p:tav>
                                      </p:tavLst>
                                    </p:anim>
                                    <p:set>
                                      <p:cBhvr>
                                        <p:cTn id="8" dur="1" fill="hold">
                                          <p:stCondLst>
                                            <p:cond delay="1999"/>
                                          </p:stCondLst>
                                        </p:cTn>
                                        <p:tgtEl>
                                          <p:spTgt spid="6"/>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1+#ppt_w/2"/>
                                          </p:val>
                                        </p:tav>
                                        <p:tav tm="100000">
                                          <p:val>
                                            <p:strVal val="#ppt_x"/>
                                          </p:val>
                                        </p:tav>
                                      </p:tavLst>
                                    </p:anim>
                                    <p:anim calcmode="lin" valueType="num">
                                      <p:cBhvr additive="base">
                                        <p:cTn id="13"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chemeClr val="accent2">
              <a:lumMod val="50000"/>
            </a:schemeClr>
          </a:solidFill>
        </p:spPr>
        <p:txBody>
          <a:bodyPr>
            <a:normAutofit/>
          </a:bodyPr>
          <a:lstStyle/>
          <a:p>
            <a:r>
              <a:rPr lang="vi-VN" sz="6000" b="1" dirty="0">
                <a:solidFill>
                  <a:schemeClr val="bg1"/>
                </a:solidFill>
              </a:rPr>
              <a:t>1. THÍCH ỨNG</a:t>
            </a:r>
            <a:endParaRPr lang="en-US" sz="6000" b="1" dirty="0">
              <a:solidFill>
                <a:schemeClr val="bg1"/>
              </a:solidFill>
              <a:latin typeface="Times New Roman" pitchFamily="18" charset="0"/>
              <a:cs typeface="Times New Roman" pitchFamily="18" charset="0"/>
            </a:endParaRPr>
          </a:p>
        </p:txBody>
      </p:sp>
      <p:sp>
        <p:nvSpPr>
          <p:cNvPr id="3" name="TextBox 2"/>
          <p:cNvSpPr txBox="1"/>
          <p:nvPr/>
        </p:nvSpPr>
        <p:spPr>
          <a:xfrm>
            <a:off x="152400" y="1981200"/>
            <a:ext cx="8762999" cy="4462760"/>
          </a:xfrm>
          <a:prstGeom prst="rect">
            <a:avLst/>
          </a:prstGeom>
          <a:noFill/>
        </p:spPr>
        <p:txBody>
          <a:bodyPr wrap="square" rtlCol="0">
            <a:spAutoFit/>
          </a:bodyPr>
          <a:lstStyle/>
          <a:p>
            <a:r>
              <a:rPr lang="vi-VN" sz="2800" b="1" u="sng" dirty="0"/>
              <a:t>Định nghĩa</a:t>
            </a:r>
            <a:r>
              <a:rPr lang="vi-VN" sz="2800" b="1" dirty="0"/>
              <a:t>: Nỗ lực làm cho mọi người vui vẻ mà không có nỗ lực thực sự để giải quyết vấn đề.</a:t>
            </a:r>
            <a:br>
              <a:rPr lang="vi-VN" sz="2800" b="1" dirty="0"/>
            </a:br>
            <a:br>
              <a:rPr lang="vi-VN" sz="2800" b="1" dirty="0"/>
            </a:br>
            <a:r>
              <a:rPr lang="vi-VN" sz="2800" b="1" u="sng" dirty="0"/>
              <a:t>Giá trị cơ bản</a:t>
            </a:r>
            <a:r>
              <a:rPr lang="vi-VN" sz="2800" b="1" dirty="0"/>
              <a:t>: Chiến thắng là không quan trọng, liên kết là quan trọng.</a:t>
            </a:r>
            <a:br>
              <a:rPr lang="vi-VN" sz="2800" b="1" dirty="0"/>
            </a:br>
            <a:br>
              <a:rPr lang="vi-VN" sz="2800" b="1" dirty="0"/>
            </a:br>
            <a:r>
              <a:rPr lang="vi-VN" sz="2800" b="1" u="sng" dirty="0"/>
              <a:t>Thuận lợi </a:t>
            </a:r>
            <a:r>
              <a:rPr lang="vi-VN" sz="2800" b="1" dirty="0"/>
              <a:t>: Có hiệu quả khi nhà lãnh đạo không cần quan tâm đến vấn đề được giải quyết như thế nào và muốn trao quyền cho những người khác làm.</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149987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chemeClr val="accent2">
              <a:lumMod val="50000"/>
            </a:schemeClr>
          </a:solidFill>
        </p:spPr>
        <p:txBody>
          <a:bodyPr>
            <a:normAutofit/>
          </a:bodyPr>
          <a:lstStyle/>
          <a:p>
            <a:r>
              <a:rPr lang="vi-VN" sz="6000" b="1" dirty="0">
                <a:solidFill>
                  <a:schemeClr val="bg1"/>
                </a:solidFill>
              </a:rPr>
              <a:t>1. THÍCH ỨNG</a:t>
            </a:r>
            <a:endParaRPr lang="en-US" sz="6000" b="1" dirty="0">
              <a:solidFill>
                <a:schemeClr val="bg1"/>
              </a:solidFill>
              <a:latin typeface="Times New Roman" pitchFamily="18" charset="0"/>
              <a:cs typeface="Times New Roman" pitchFamily="18" charset="0"/>
            </a:endParaRPr>
          </a:p>
        </p:txBody>
      </p:sp>
      <p:sp>
        <p:nvSpPr>
          <p:cNvPr id="3" name="Rectangle 2"/>
          <p:cNvSpPr/>
          <p:nvPr/>
        </p:nvSpPr>
        <p:spPr>
          <a:xfrm>
            <a:off x="381000" y="1542395"/>
            <a:ext cx="8458200" cy="4401205"/>
          </a:xfrm>
          <a:prstGeom prst="rect">
            <a:avLst/>
          </a:prstGeom>
        </p:spPr>
        <p:txBody>
          <a:bodyPr wrap="square">
            <a:spAutoFit/>
          </a:bodyPr>
          <a:lstStyle/>
          <a:p>
            <a:r>
              <a:rPr lang="vi-VN" sz="2800" b="1" u="sng" dirty="0"/>
              <a:t>Vấn đề</a:t>
            </a:r>
            <a:r>
              <a:rPr lang="vi-VN" sz="2800" b="1" dirty="0"/>
              <a:t>: Nó thường không giải quyết vấn đề vì không có gì được giải quyết và mọi người vẫn không hài lòng.</a:t>
            </a:r>
            <a:br>
              <a:rPr lang="vi-VN" sz="2800" b="1" dirty="0"/>
            </a:br>
            <a:br>
              <a:rPr lang="vi-VN" sz="2800" b="1" dirty="0"/>
            </a:br>
            <a:r>
              <a:rPr lang="vi-VN" sz="2800" b="1" u="sng" dirty="0"/>
              <a:t>Các động lực cơ bản</a:t>
            </a:r>
            <a:r>
              <a:rPr lang="vi-VN" sz="2800" b="1" dirty="0"/>
              <a:t>: Tích cực - để giải phóng quyền lực cho những người khác thường không có nó.</a:t>
            </a:r>
            <a:br>
              <a:rPr lang="vi-VN" sz="2800" b="1" dirty="0"/>
            </a:br>
            <a:r>
              <a:rPr lang="vi-VN" sz="2800" b="1" dirty="0"/>
              <a:t>Tiêu cực - sợ xúc phạm người khác trong khi cố gắng trông giống như người quan tâm người khác.</a:t>
            </a:r>
            <a:endParaRPr lang="en-US" sz="2800" b="1" dirty="0">
              <a:latin typeface="Times New Roman" pitchFamily="18" charset="0"/>
              <a:cs typeface="Times New Roman" pitchFamily="18" charset="0"/>
            </a:endParaRPr>
          </a:p>
        </p:txBody>
      </p:sp>
      <p:pic>
        <p:nvPicPr>
          <p:cNvPr id="3074" name="Picture 2" descr="C:\Users\scott.EASTRIDGE\AppData\Local\Microsoft\Windows\Temporary Internet Files\Content.IE5\42Q0OR2A\ang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5491124"/>
            <a:ext cx="1353207" cy="136687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scott.EASTRIDGE\AppData\Local\Microsoft\Windows\Temporary Internet Files\Content.IE5\LBJ1E9P7\Clipart-angry-smiley-emoticon-512x512-083a[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28694" y="5696603"/>
            <a:ext cx="914489" cy="11002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scott.EASTRIDGE\AppData\Local\Microsoft\Windows\Temporary Internet Files\Content.IE5\LBJ1E9P7\Clipart-angry-smiley-emoticon-512x512-083a[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4316" y="5696604"/>
            <a:ext cx="872867" cy="10501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scott.EASTRIDGE\AppData\Local\Microsoft\Windows\Temporary Internet Files\Content.IE5\LBJ1E9P7\Clipart-angry-smiley-emoticon-512x512-083a[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91200" y="5678436"/>
            <a:ext cx="887968" cy="1068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258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chemeClr val="accent2">
              <a:lumMod val="50000"/>
            </a:schemeClr>
          </a:solidFill>
        </p:spPr>
        <p:txBody>
          <a:bodyPr>
            <a:normAutofit/>
          </a:bodyPr>
          <a:lstStyle/>
          <a:p>
            <a:r>
              <a:rPr lang="vi-VN" sz="6000" b="1" dirty="0">
                <a:solidFill>
                  <a:schemeClr val="bg1"/>
                </a:solidFill>
              </a:rPr>
              <a:t>2. CẠNH TRANH</a:t>
            </a:r>
            <a:endParaRPr lang="en-US" sz="6000" b="1" dirty="0">
              <a:solidFill>
                <a:schemeClr val="bg1"/>
              </a:solidFill>
              <a:latin typeface="Times New Roman" pitchFamily="18" charset="0"/>
              <a:cs typeface="Times New Roman" pitchFamily="18" charset="0"/>
            </a:endParaRPr>
          </a:p>
        </p:txBody>
      </p:sp>
      <p:sp>
        <p:nvSpPr>
          <p:cNvPr id="3" name="TextBox 2"/>
          <p:cNvSpPr txBox="1"/>
          <p:nvPr/>
        </p:nvSpPr>
        <p:spPr>
          <a:xfrm>
            <a:off x="304800" y="1676400"/>
            <a:ext cx="8458200" cy="5016758"/>
          </a:xfrm>
          <a:prstGeom prst="rect">
            <a:avLst/>
          </a:prstGeom>
          <a:noFill/>
        </p:spPr>
        <p:txBody>
          <a:bodyPr wrap="square" rtlCol="0">
            <a:spAutoFit/>
          </a:bodyPr>
          <a:lstStyle/>
          <a:p>
            <a:r>
              <a:rPr lang="vi-VN" sz="3200" b="1" u="sng" dirty="0"/>
              <a:t>Định nghĩa</a:t>
            </a:r>
            <a:r>
              <a:rPr lang="vi-VN" sz="3200" b="1" dirty="0"/>
              <a:t>: Nỗ lực của nhà lãnh đạo để kiểm soát kết quả cuộc xung đột, thường trong khi cố gắng trông giống như ông đang mời người khác tham gia vào giải pháp.</a:t>
            </a:r>
            <a:br>
              <a:rPr lang="vi-VN" sz="3200" b="1" dirty="0"/>
            </a:br>
            <a:br>
              <a:rPr lang="vi-VN" sz="3200" b="1" dirty="0"/>
            </a:br>
            <a:r>
              <a:rPr lang="vi-VN" sz="3200" b="1" u="sng" dirty="0"/>
              <a:t>Giá trị cơ bản</a:t>
            </a:r>
            <a:r>
              <a:rPr lang="vi-VN" sz="3200" b="1" dirty="0"/>
              <a:t>: Chiến thắng / thua. Các nhà lãnh đạo chiến thắng, những người đi theo thua và đây là cách cuộc sống nên có.</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868618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chemeClr val="accent2">
              <a:lumMod val="50000"/>
            </a:schemeClr>
          </a:solidFill>
        </p:spPr>
        <p:txBody>
          <a:bodyPr>
            <a:normAutofit/>
          </a:bodyPr>
          <a:lstStyle/>
          <a:p>
            <a:r>
              <a:rPr lang="vi-VN" sz="6000" b="1" dirty="0">
                <a:solidFill>
                  <a:schemeClr val="bg1"/>
                </a:solidFill>
              </a:rPr>
              <a:t>2. CẠNH TRANH</a:t>
            </a:r>
            <a:endParaRPr lang="en-US" sz="6000" b="1" dirty="0">
              <a:solidFill>
                <a:schemeClr val="bg1"/>
              </a:solidFill>
              <a:latin typeface="Times New Roman" pitchFamily="18" charset="0"/>
              <a:cs typeface="Times New Roman" pitchFamily="18" charset="0"/>
            </a:endParaRPr>
          </a:p>
        </p:txBody>
      </p:sp>
      <p:sp>
        <p:nvSpPr>
          <p:cNvPr id="3" name="TextBox 2"/>
          <p:cNvSpPr txBox="1"/>
          <p:nvPr/>
        </p:nvSpPr>
        <p:spPr>
          <a:xfrm>
            <a:off x="304800" y="1524000"/>
            <a:ext cx="8534400" cy="2554545"/>
          </a:xfrm>
          <a:prstGeom prst="rect">
            <a:avLst/>
          </a:prstGeom>
          <a:noFill/>
        </p:spPr>
        <p:txBody>
          <a:bodyPr wrap="square" rtlCol="0">
            <a:spAutoFit/>
          </a:bodyPr>
          <a:lstStyle/>
          <a:p>
            <a:r>
              <a:rPr lang="vi-VN" sz="3200" b="1" u="sng" dirty="0"/>
              <a:t>Thuận lợi</a:t>
            </a:r>
            <a:r>
              <a:rPr lang="vi-VN" sz="3200" b="1" dirty="0"/>
              <a:t>: Giải quyết vấn đề nhanh chóng nếu không gọn gàng, do đó tiết kiệm thời gian và căng thẳng khi thời gian và căng thẳng quan trọng hơn tất cả các cân nhắc khác.</a:t>
            </a:r>
            <a:endParaRPr lang="en-US" sz="3200" b="1" dirty="0">
              <a:latin typeface="Times New Roman" pitchFamily="18" charset="0"/>
              <a:cs typeface="Times New Roman" pitchFamily="18" charset="0"/>
            </a:endParaRPr>
          </a:p>
        </p:txBody>
      </p:sp>
      <p:pic>
        <p:nvPicPr>
          <p:cNvPr id="5123" name="Picture 3" descr="C:\Users\scott.EASTRIDGE\AppData\Local\Microsoft\Windows\Temporary Internet Files\Content.IE5\FH7KJL67\Brontotherium_figh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89179" y="3637296"/>
            <a:ext cx="3728545" cy="28929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3779" y="4230945"/>
            <a:ext cx="5105400" cy="2554545"/>
          </a:xfrm>
          <a:prstGeom prst="rect">
            <a:avLst/>
          </a:prstGeom>
          <a:noFill/>
        </p:spPr>
        <p:txBody>
          <a:bodyPr wrap="square" rtlCol="0">
            <a:spAutoFit/>
          </a:bodyPr>
          <a:lstStyle/>
          <a:p>
            <a:r>
              <a:rPr lang="vi-VN" sz="3200" b="1" u="sng" dirty="0"/>
              <a:t>Vấn đề</a:t>
            </a:r>
            <a:r>
              <a:rPr lang="vi-VN" sz="3200" b="1" dirty="0"/>
              <a:t>: Nó tạo ra sự oán giận trong những người theo và dẫn đến di chuyển quyền lực về phía của họ.</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2075517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chemeClr val="accent2">
              <a:lumMod val="50000"/>
            </a:schemeClr>
          </a:solidFill>
        </p:spPr>
        <p:txBody>
          <a:bodyPr>
            <a:normAutofit/>
          </a:bodyPr>
          <a:lstStyle/>
          <a:p>
            <a:r>
              <a:rPr lang="vi-VN" sz="6000" b="1" dirty="0">
                <a:solidFill>
                  <a:schemeClr val="bg1"/>
                </a:solidFill>
              </a:rPr>
              <a:t>2. CẠNH TRANH</a:t>
            </a:r>
            <a:endParaRPr lang="en-US" sz="6000" b="1" dirty="0">
              <a:solidFill>
                <a:schemeClr val="bg1"/>
              </a:solidFill>
              <a:latin typeface="Times New Roman" pitchFamily="18" charset="0"/>
              <a:cs typeface="Times New Roman" pitchFamily="18" charset="0"/>
            </a:endParaRPr>
          </a:p>
        </p:txBody>
      </p:sp>
      <p:sp>
        <p:nvSpPr>
          <p:cNvPr id="4" name="TextBox 3"/>
          <p:cNvSpPr txBox="1"/>
          <p:nvPr/>
        </p:nvSpPr>
        <p:spPr>
          <a:xfrm>
            <a:off x="325821" y="1524000"/>
            <a:ext cx="8513379" cy="3539430"/>
          </a:xfrm>
          <a:prstGeom prst="rect">
            <a:avLst/>
          </a:prstGeom>
          <a:noFill/>
        </p:spPr>
        <p:txBody>
          <a:bodyPr wrap="square" rtlCol="0">
            <a:spAutoFit/>
          </a:bodyPr>
          <a:lstStyle/>
          <a:p>
            <a:r>
              <a:rPr lang="vi-VN" sz="3200" b="1" u="sng" dirty="0"/>
              <a:t>Các động lực cơ bản </a:t>
            </a:r>
            <a:r>
              <a:rPr lang="vi-VN" sz="3200" b="1" dirty="0"/>
              <a:t>: Tích cực - để phục vụ người theo bằng cách giúp họ giải quyết các vấn đề mà họ không biết làm thế nào để giải quyết.</a:t>
            </a:r>
            <a:endParaRPr lang="en-US" sz="3200" b="1" dirty="0"/>
          </a:p>
          <a:p>
            <a:br>
              <a:rPr lang="vi-VN" sz="3200" b="1" dirty="0"/>
            </a:br>
            <a:r>
              <a:rPr lang="vi-VN" sz="3200" b="1" dirty="0"/>
              <a:t>Khuyết điểm - để đáp ứng nhu cầu cá nhân của lãnh đạo về quyền lực và kiểm soát</a:t>
            </a:r>
            <a:r>
              <a:rPr lang="vi-VN" sz="3200" dirty="0"/>
              <a:t>.</a:t>
            </a:r>
            <a:endParaRPr lang="en-US" sz="3200" b="1" dirty="0">
              <a:latin typeface="Times New Roman" pitchFamily="18" charset="0"/>
              <a:cs typeface="Times New Roman" pitchFamily="18" charset="0"/>
            </a:endParaRPr>
          </a:p>
        </p:txBody>
      </p:sp>
      <p:pic>
        <p:nvPicPr>
          <p:cNvPr id="4098" name="Picture 2" descr="C:\Users\scott.EASTRIDGE\AppData\Local\Microsoft\Windows\Temporary Internet Files\Content.IE5\ECDYGWBL\argument-clipar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5063430"/>
            <a:ext cx="2349971" cy="179457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scott.EASTRIDGE\AppData\Local\Microsoft\Windows\Temporary Internet Files\Content.IE5\ECDYGWBL\Bison_fight_in_Grand_Teton_NP[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5101401"/>
            <a:ext cx="3986048" cy="1763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660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chemeClr val="accent2">
              <a:lumMod val="50000"/>
            </a:schemeClr>
          </a:solidFill>
        </p:spPr>
        <p:txBody>
          <a:bodyPr>
            <a:normAutofit/>
          </a:bodyPr>
          <a:lstStyle/>
          <a:p>
            <a:r>
              <a:rPr lang="vi-VN" sz="6000" b="1" dirty="0">
                <a:solidFill>
                  <a:schemeClr val="bg1"/>
                </a:solidFill>
              </a:rPr>
              <a:t>3. THỎA HIỆP</a:t>
            </a:r>
            <a:endParaRPr lang="en-US" sz="6000" b="1" dirty="0">
              <a:solidFill>
                <a:schemeClr val="bg1"/>
              </a:solidFill>
              <a:latin typeface="Times New Roman" pitchFamily="18" charset="0"/>
              <a:cs typeface="Times New Roman" pitchFamily="18" charset="0"/>
            </a:endParaRPr>
          </a:p>
        </p:txBody>
      </p:sp>
      <p:sp>
        <p:nvSpPr>
          <p:cNvPr id="3" name="TextBox 2"/>
          <p:cNvSpPr txBox="1"/>
          <p:nvPr/>
        </p:nvSpPr>
        <p:spPr>
          <a:xfrm>
            <a:off x="228600" y="1828800"/>
            <a:ext cx="8763000" cy="1384995"/>
          </a:xfrm>
          <a:prstGeom prst="rect">
            <a:avLst/>
          </a:prstGeom>
          <a:noFill/>
        </p:spPr>
        <p:txBody>
          <a:bodyPr wrap="square" rtlCol="0">
            <a:spAutoFit/>
          </a:bodyPr>
          <a:lstStyle/>
          <a:p>
            <a:r>
              <a:rPr lang="vi-VN" sz="2800" b="1" u="sng" dirty="0"/>
              <a:t>Định nghĩa</a:t>
            </a:r>
            <a:r>
              <a:rPr lang="vi-VN" sz="2800" b="1" dirty="0"/>
              <a:t>: Nỗ lực để cung cấp cho tất </a:t>
            </a:r>
            <a:r>
              <a:rPr lang="vi-VN" sz="2800" b="1"/>
              <a:t>cả tham gia một cái gì đó mà </a:t>
            </a:r>
            <a:r>
              <a:rPr lang="vi-VN" sz="2800" b="1" dirty="0"/>
              <a:t>họ muốn để đáp ứng mọi người.</a:t>
            </a:r>
            <a:endParaRPr lang="en-US" sz="2800" b="1" dirty="0"/>
          </a:p>
        </p:txBody>
      </p:sp>
      <p:pic>
        <p:nvPicPr>
          <p:cNvPr id="1026" name="Picture 2" descr="C:\Users\scott.EASTRIDGE\AppData\Local\Microsoft\Windows\Temporary Internet Files\Content.IE5\LBJ1E9P7\7f883wsc-133455118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3669" y="3581400"/>
            <a:ext cx="436880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cott.EASTRIDGE\AppData\Local\Microsoft\Windows\Temporary Internet Files\Content.IE5\ECDYGWBL\large-Balance-Scale-66.6-4937[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886200"/>
            <a:ext cx="4144312" cy="2429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127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chemeClr val="accent2">
              <a:lumMod val="50000"/>
            </a:schemeClr>
          </a:solidFill>
        </p:spPr>
        <p:txBody>
          <a:bodyPr>
            <a:normAutofit/>
          </a:bodyPr>
          <a:lstStyle/>
          <a:p>
            <a:r>
              <a:rPr lang="vi-VN" sz="6000" b="1" dirty="0">
                <a:solidFill>
                  <a:schemeClr val="bg1"/>
                </a:solidFill>
              </a:rPr>
              <a:t>3. THỎA HIỆP</a:t>
            </a:r>
            <a:endParaRPr lang="en-US" sz="6000" b="1" dirty="0">
              <a:solidFill>
                <a:schemeClr val="bg1"/>
              </a:solidFill>
              <a:latin typeface="Times New Roman" pitchFamily="18" charset="0"/>
              <a:cs typeface="Times New Roman" pitchFamily="18" charset="0"/>
            </a:endParaRPr>
          </a:p>
        </p:txBody>
      </p:sp>
      <p:sp>
        <p:nvSpPr>
          <p:cNvPr id="3" name="TextBox 2"/>
          <p:cNvSpPr txBox="1"/>
          <p:nvPr/>
        </p:nvSpPr>
        <p:spPr>
          <a:xfrm>
            <a:off x="381000" y="1828800"/>
            <a:ext cx="8458200" cy="1569660"/>
          </a:xfrm>
          <a:prstGeom prst="rect">
            <a:avLst/>
          </a:prstGeom>
          <a:noFill/>
        </p:spPr>
        <p:txBody>
          <a:bodyPr wrap="square" rtlCol="0">
            <a:spAutoFit/>
          </a:bodyPr>
          <a:lstStyle/>
          <a:p>
            <a:r>
              <a:rPr lang="vi-VN" sz="3200" b="1" u="sng" dirty="0"/>
              <a:t>Giá trị cơ bản</a:t>
            </a:r>
            <a:r>
              <a:rPr lang="vi-VN" sz="3200" b="1" dirty="0"/>
              <a:t>: Hạnh phúc cho tất cả vì một phần bánh là tốt hơn là không có chút nào cả.</a:t>
            </a:r>
            <a:endParaRPr lang="en-US" sz="3200" b="1" dirty="0">
              <a:latin typeface="Times New Roman" pitchFamily="18" charset="0"/>
              <a:cs typeface="Times New Roman" pitchFamily="18" charset="0"/>
            </a:endParaRPr>
          </a:p>
        </p:txBody>
      </p:sp>
      <p:sp>
        <p:nvSpPr>
          <p:cNvPr id="4" name="TextBox 3"/>
          <p:cNvSpPr txBox="1"/>
          <p:nvPr/>
        </p:nvSpPr>
        <p:spPr>
          <a:xfrm>
            <a:off x="344714" y="3657600"/>
            <a:ext cx="5486400" cy="3046988"/>
          </a:xfrm>
          <a:prstGeom prst="rect">
            <a:avLst/>
          </a:prstGeom>
          <a:noFill/>
        </p:spPr>
        <p:txBody>
          <a:bodyPr wrap="square" rtlCol="0">
            <a:spAutoFit/>
          </a:bodyPr>
          <a:lstStyle/>
          <a:p>
            <a:r>
              <a:rPr lang="vi-VN" sz="3200" b="1" u="sng" dirty="0"/>
              <a:t>Thuận lợi </a:t>
            </a:r>
            <a:r>
              <a:rPr lang="vi-VN" sz="3200" b="1" dirty="0"/>
              <a:t>: Giúp giải quyết những khác biệt và giảm căng thẳng vì vậy tất cả các lợi ích đều được thể hiện một cách nào đó bằng giải pháp.</a:t>
            </a:r>
            <a:endParaRPr lang="en-US" sz="3200" b="1" dirty="0">
              <a:latin typeface="Times New Roman" pitchFamily="18" charset="0"/>
              <a:cs typeface="Times New Roman" pitchFamily="18" charset="0"/>
            </a:endParaRPr>
          </a:p>
        </p:txBody>
      </p:sp>
      <p:pic>
        <p:nvPicPr>
          <p:cNvPr id="2050" name="Picture 2" descr="C:\Users\scott.EASTRIDGE\AppData\Local\Microsoft\Windows\Temporary Internet Files\Content.IE5\FH7KJL67\Happy_child_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31114" y="3398460"/>
            <a:ext cx="3312886" cy="2728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462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chemeClr val="accent2">
              <a:lumMod val="50000"/>
            </a:schemeClr>
          </a:solidFill>
        </p:spPr>
        <p:txBody>
          <a:bodyPr>
            <a:normAutofit/>
          </a:bodyPr>
          <a:lstStyle/>
          <a:p>
            <a:r>
              <a:rPr lang="vi-VN" sz="6000" b="1" dirty="0">
                <a:solidFill>
                  <a:schemeClr val="bg1"/>
                </a:solidFill>
              </a:rPr>
              <a:t>3. THỎA HIỆP</a:t>
            </a:r>
            <a:endParaRPr lang="en-US" sz="6000" b="1" dirty="0">
              <a:solidFill>
                <a:schemeClr val="bg1"/>
              </a:solidFill>
              <a:latin typeface="Times New Roman" pitchFamily="18" charset="0"/>
              <a:cs typeface="Times New Roman" pitchFamily="18" charset="0"/>
            </a:endParaRPr>
          </a:p>
        </p:txBody>
      </p:sp>
      <p:sp>
        <p:nvSpPr>
          <p:cNvPr id="3" name="TextBox 2"/>
          <p:cNvSpPr txBox="1"/>
          <p:nvPr/>
        </p:nvSpPr>
        <p:spPr>
          <a:xfrm>
            <a:off x="228600" y="1600200"/>
            <a:ext cx="8686800" cy="4401205"/>
          </a:xfrm>
          <a:prstGeom prst="rect">
            <a:avLst/>
          </a:prstGeom>
          <a:noFill/>
        </p:spPr>
        <p:txBody>
          <a:bodyPr wrap="square" rtlCol="0">
            <a:spAutoFit/>
          </a:bodyPr>
          <a:lstStyle/>
          <a:p>
            <a:r>
              <a:rPr lang="vi-VN" sz="2800" b="1" u="sng" dirty="0"/>
              <a:t>Vấn đề</a:t>
            </a:r>
            <a:r>
              <a:rPr lang="vi-VN" sz="2800" b="1" dirty="0"/>
              <a:t>: Mọi người tập trung vào những gì họ không nhận được chứ không phải là những gì họ nhận, dẫn đến làm mới và thường xuyên gia tăng xung đột bởi vì tất cả các chiếc bánh là tốt hơn so với chỉ một miếng bánh.</a:t>
            </a:r>
            <a:endParaRPr lang="en-US" sz="2800" b="1" dirty="0"/>
          </a:p>
          <a:p>
            <a:endParaRPr lang="en-US" sz="2800" b="1" dirty="0"/>
          </a:p>
          <a:p>
            <a:r>
              <a:rPr lang="vi-VN" sz="2800" b="1" u="sng" dirty="0"/>
              <a:t>Các động lực cơ bản </a:t>
            </a:r>
            <a:r>
              <a:rPr lang="vi-VN" sz="2800" b="1" dirty="0"/>
              <a:t>:</a:t>
            </a:r>
            <a:br>
              <a:rPr lang="vi-VN" sz="2800" b="1" dirty="0"/>
            </a:br>
            <a:r>
              <a:rPr lang="vi-VN" sz="2800" b="1" dirty="0"/>
              <a:t>Tích cực - trí tuệ quan trọng hơn chiến thắng.</a:t>
            </a:r>
            <a:br>
              <a:rPr lang="vi-VN" sz="2800" b="1" dirty="0"/>
            </a:br>
            <a:r>
              <a:rPr lang="vi-VN" sz="2800" b="1" dirty="0"/>
              <a:t>Tiêu cực - Mối quan hệ phủ định quan trọng hơn nguyên tắc.</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161655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TotalTime>
  <Words>595</Words>
  <Application>Microsoft Macintosh PowerPoint</Application>
  <PresentationFormat>On-screen Show (4:3)</PresentationFormat>
  <Paragraphs>41</Paragraphs>
  <Slides>16</Slides>
  <Notes>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16</vt:i4>
      </vt:variant>
    </vt:vector>
  </HeadingPairs>
  <TitlesOfParts>
    <vt:vector size="23" baseType="lpstr">
      <vt:lpstr>Arial</vt:lpstr>
      <vt:lpstr>Calibri</vt:lpstr>
      <vt:lpstr>Times New Roman</vt:lpstr>
      <vt:lpstr>Wingdings</vt:lpstr>
      <vt:lpstr>Office Theme</vt:lpstr>
      <vt:lpstr>Orbit</vt:lpstr>
      <vt:lpstr>8_Default Design</vt:lpstr>
      <vt:lpstr>QUẢN TRỊ XUNG ĐỘT VÀ HÒA GIẢI</vt:lpstr>
      <vt:lpstr>1. THÍCH ỨNG</vt:lpstr>
      <vt:lpstr>1. THÍCH ỨNG</vt:lpstr>
      <vt:lpstr>2. CẠNH TRANH</vt:lpstr>
      <vt:lpstr>2. CẠNH TRANH</vt:lpstr>
      <vt:lpstr>2. CẠNH TRANH</vt:lpstr>
      <vt:lpstr>3. THỎA HIỆP</vt:lpstr>
      <vt:lpstr>3. THỎA HIỆP</vt:lpstr>
      <vt:lpstr>3. THỎA HIỆP</vt:lpstr>
      <vt:lpstr>4. TRÁNH NÉ</vt:lpstr>
      <vt:lpstr>4. TRÁNH NÉ</vt:lpstr>
      <vt:lpstr>4. TRÁNH NÉ</vt:lpstr>
      <vt:lpstr>5. HỢP TÁC</vt:lpstr>
      <vt:lpstr>5. HỢP TÁC</vt:lpstr>
      <vt:lpstr>Black</vt:lpstr>
      <vt:lpstr>Hội thánh năng động—BibleStudyDownloads.org</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CONFLICT MANAGEMENT  AND RECONCILIATION</dc:title>
  <dc:creator>Scott Wooddell</dc:creator>
  <cp:lastModifiedBy>Rick Griffith</cp:lastModifiedBy>
  <cp:revision>27</cp:revision>
  <dcterms:created xsi:type="dcterms:W3CDTF">2016-09-27T21:31:09Z</dcterms:created>
  <dcterms:modified xsi:type="dcterms:W3CDTF">2019-06-18T22:41:05Z</dcterms:modified>
</cp:coreProperties>
</file>