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1" r:id="rId3"/>
  </p:sldMasterIdLst>
  <p:notesMasterIdLst>
    <p:notesMasterId r:id="rId18"/>
  </p:notesMasterIdLst>
  <p:sldIdLst>
    <p:sldId id="257" r:id="rId4"/>
    <p:sldId id="278" r:id="rId5"/>
    <p:sldId id="259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544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94"/>
    <p:restoredTop sz="94674"/>
  </p:normalViewPr>
  <p:slideViewPr>
    <p:cSldViewPr>
      <p:cViewPr varScale="1">
        <p:scale>
          <a:sx n="124" d="100"/>
          <a:sy n="124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839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7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19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1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51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84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904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08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86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01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24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46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639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86137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1982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13691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0877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7702"/>
      </p:ext>
    </p:extLst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7822"/>
      </p:ext>
    </p:extLst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1269"/>
      </p:ext>
    </p:extLst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8930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7486"/>
      </p:ext>
    </p:extLst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0075"/>
      </p:ext>
    </p:extLst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26565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139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627" y="0"/>
            <a:ext cx="9140400" cy="16764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4000" b="1" dirty="0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TRÁCH NHIỆM CỦA NHỮNG NHÀ LÃNH ĐẠO HỘI THÁNH</a:t>
            </a:r>
          </a:p>
        </p:txBody>
      </p:sp>
      <p:pic>
        <p:nvPicPr>
          <p:cNvPr id="93" name="Shape 93" descr="Sanhedrin at Night"/>
          <p:cNvPicPr preferRelativeResize="0"/>
          <p:nvPr/>
        </p:nvPicPr>
        <p:blipFill rotWithShape="1">
          <a:blip r:embed="rId3">
            <a:alphaModFix/>
          </a:blip>
          <a:srcRect r="5508"/>
          <a:stretch/>
        </p:blipFill>
        <p:spPr>
          <a:xfrm>
            <a:off x="1219200" y="1676400"/>
            <a:ext cx="7239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DCA97D92-488B-8144-A13A-B3922F462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108" y="6507802"/>
            <a:ext cx="9198215" cy="3385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300">
              <a:defRPr/>
            </a:pP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Tiến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sĩ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Scott Wooddell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•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Trường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Kinh </a:t>
            </a:r>
            <a:r>
              <a:rPr lang="en-US" sz="1600" b="1" kern="0" dirty="0" err="1">
                <a:solidFill>
                  <a:srgbClr val="FFFFFF"/>
                </a:solidFill>
                <a:cs typeface="Arial" charset="0"/>
              </a:rPr>
              <a:t>Thánh</a:t>
            </a:r>
            <a:r>
              <a:rPr lang="en-US" sz="1600" b="1" kern="0" dirty="0">
                <a:solidFill>
                  <a:srgbClr val="FFFFFF"/>
                </a:solidFill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381000" y="1208701"/>
            <a:ext cx="8534400" cy="107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CÁCH CHĂN ĐÀN CHIÊN CỦA CHÚA (1 Phi-e-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5:1-5)</a:t>
            </a:r>
          </a:p>
        </p:txBody>
      </p:sp>
      <p:sp>
        <p:nvSpPr>
          <p:cNvPr id="235" name="Shape 235"/>
          <p:cNvSpPr/>
          <p:nvPr/>
        </p:nvSpPr>
        <p:spPr>
          <a:xfrm>
            <a:off x="0" y="0"/>
            <a:ext cx="9144000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Động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52400" y="2362200"/>
            <a:ext cx="5410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bầy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giám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bầy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khen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thưởng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chăn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bầy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xứng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 descr="C:\Users\scott.EASTRIDGE\AppData\Local\Microsoft\Windows\Temporary Internet Files\Content.IE5\ZM9BRH2D\MP90016401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200" y="2667000"/>
            <a:ext cx="35052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203200" y="1447800"/>
            <a:ext cx="86106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CÁCH GIẢI QUYẾT CÁC MÂU THẨU GIÁO LÝ VÀ CÁ NHÂN TRONG BẦY CHIÊN  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15:1-2; 6; 19-22)</a:t>
            </a:r>
          </a:p>
        </p:txBody>
      </p:sp>
      <p:sp>
        <p:nvSpPr>
          <p:cNvPr id="252" name="Shape 252"/>
          <p:cNvSpPr/>
          <p:nvPr/>
        </p:nvSpPr>
        <p:spPr>
          <a:xfrm>
            <a:off x="3011" y="0"/>
            <a:ext cx="9140989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Nghi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Quyết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Shape 253" descr="C:\Users\scott.EASTRIDGE\AppData\Local\Microsoft\Windows\Temporary Internet Files\Content.IE5\XFUFI73I\MP900289893[1].jpg"/>
          <p:cNvPicPr preferRelativeResize="0"/>
          <p:nvPr/>
        </p:nvPicPr>
        <p:blipFill rotWithShape="1">
          <a:blip r:embed="rId3">
            <a:alphaModFix/>
          </a:blip>
          <a:srcRect r="27172"/>
          <a:stretch/>
        </p:blipFill>
        <p:spPr>
          <a:xfrm>
            <a:off x="5616319" y="3657928"/>
            <a:ext cx="3527699" cy="32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 descr="C:\Users\scott.EASTRIDGE\AppData\Local\Microsoft\Windows\Temporary Internet Files\Content.IE5\ZM9BRH2D\MP900386798[1].jpg"/>
          <p:cNvPicPr preferRelativeResize="0"/>
          <p:nvPr/>
        </p:nvPicPr>
        <p:blipFill rotWithShape="1">
          <a:blip r:embed="rId4">
            <a:alphaModFix/>
          </a:blip>
          <a:srcRect l="21244" r="18622"/>
          <a:stretch/>
        </p:blipFill>
        <p:spPr>
          <a:xfrm>
            <a:off x="3011" y="3657928"/>
            <a:ext cx="2892600" cy="3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C:\Users\scott.EASTRIDGE\AppData\Local\Microsoft\Windows\Temporary Internet Files\Content.IE5\XFUFI73I\MP900289897[1].jpg"/>
          <p:cNvPicPr preferRelativeResize="0"/>
          <p:nvPr/>
        </p:nvPicPr>
        <p:blipFill rotWithShape="1">
          <a:blip r:embed="rId5">
            <a:alphaModFix/>
          </a:blip>
          <a:srcRect l="16713" r="4706"/>
          <a:stretch/>
        </p:blipFill>
        <p:spPr>
          <a:xfrm>
            <a:off x="2233592" y="3657928"/>
            <a:ext cx="3777600" cy="3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0" y="0"/>
            <a:ext cx="9123300" cy="10668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BAN QUẢN TRỊ LÀNH MẠNH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985598" y="1066800"/>
            <a:ext cx="777750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đội</a:t>
            </a:r>
            <a:endParaRPr lang="en-US"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Họ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biểu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hiển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dũng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endParaRPr lang="en-US"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tưởng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tôn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trọng</a:t>
            </a:r>
            <a:endParaRPr lang="en-US"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002060"/>
              </a:buClr>
              <a:buSzPct val="100000"/>
              <a:buFont typeface="Calibri"/>
              <a:buAutoNum type="arabicPeriod"/>
            </a:pP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phó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endParaRPr lang="en-US" sz="3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 descr="C:\Users\scott.EASTRIDGE\AppData\Local\Microsoft\Windows\Temporary Internet Files\Content.IE5\ZM9BRH2D\MP90043066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1417" y="38862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C:\Users\scott.EASTRIDGE\AppData\Local\Microsoft\Windows\Temporary Internet Files\Content.IE5\UYNOJK6K\MP900443205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4616255"/>
            <a:ext cx="2970600" cy="22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C:\Users\scott.EASTRIDGE\AppData\Local\Microsoft\Windows\Temporary Internet Files\Content.IE5\XFUFI73I\MP910220740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5049982"/>
            <a:ext cx="2724900" cy="18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C:\Users\scott.EASTRIDGE\AppData\Local\Microsoft\Windows\Temporary Internet Files\Content.IE5\PGNPXGRL\MP900439274[1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499976"/>
            <a:ext cx="1971300" cy="13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C:\Users\scott.EASTRIDGE\AppData\Local\Microsoft\Windows\Temporary Internet Files\Content.IE5\UYNOJK6K\MP900443105[1]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681" y="3482794"/>
            <a:ext cx="2017200" cy="20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 descr="C:\Users\scott.EASTRIDGE\AppData\Local\Microsoft\Windows\Temporary Internet Files\Content.IE5\XFUFI73I\MP900443231[1]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900200" y="3906632"/>
            <a:ext cx="1757400" cy="11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5690265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vi-VN" sz="2800" b="1" dirty="0"/>
              <a:t>Hội thánh năng động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629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627" y="0"/>
            <a:ext cx="9140400" cy="16764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99"/>
              </a:buClr>
              <a:buSzPct val="25000"/>
              <a:buFont typeface="Times New Roman"/>
              <a:buNone/>
            </a:pPr>
            <a:r>
              <a:rPr lang="en-US" sz="4000" b="1" dirty="0">
                <a:solidFill>
                  <a:srgbClr val="FF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TRÁCH NHIỆM CỦA NHỮNG NHÀ LÃNH ĐẠO HỘI THÁNH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447800" y="5410200"/>
            <a:ext cx="68580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60033"/>
              </a:buClr>
              <a:buSzPct val="25000"/>
              <a:buFont typeface="Arial"/>
              <a:buNone/>
            </a:pP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Những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đạo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trách</a:t>
            </a:r>
            <a:r>
              <a:rPr lang="en-US" sz="3600" b="1" dirty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endParaRPr lang="en-US" sz="3600" b="1" dirty="0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Shape 93" descr="Sanhedrin at Night"/>
          <p:cNvPicPr preferRelativeResize="0"/>
          <p:nvPr/>
        </p:nvPicPr>
        <p:blipFill rotWithShape="1">
          <a:blip r:embed="rId3">
            <a:alphaModFix/>
          </a:blip>
          <a:srcRect r="5508"/>
          <a:stretch/>
        </p:blipFill>
        <p:spPr>
          <a:xfrm>
            <a:off x="1219200" y="1676400"/>
            <a:ext cx="72390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4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228600" y="1273712"/>
            <a:ext cx="8686800" cy="107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TRONG VIỆC ĐẠT ĐƯỢC MỤC ĐÍCH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(Ma-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-ơ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28:19-20)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28600" y="2514600"/>
            <a:ext cx="89295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rao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giảng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Tin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Lành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mất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luật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thánh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781" y="4270662"/>
            <a:ext cx="3449700" cy="25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5114" y="5105401"/>
            <a:ext cx="23367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2400" y="5105401"/>
            <a:ext cx="2655600" cy="17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0"/>
            <a:ext cx="9144000" cy="1184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60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Tầm</a:t>
            </a:r>
            <a:r>
              <a:rPr lang="en-US" sz="60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Nhìn</a:t>
            </a:r>
            <a:endParaRPr lang="en-US" sz="60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Users\scott.EASTRIDGE\AppData\Local\Microsoft\Windows\Temporary Internet Files\Content.IE5\PGNPXGRL\MP900400138[2]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1914" y="5105401"/>
            <a:ext cx="1333500" cy="18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428925" y="4270675"/>
            <a:ext cx="57291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Hãy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môn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đê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của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mọi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dân</a:t>
            </a:r>
            <a:r>
              <a:rPr lang="en-US" sz="28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tộc</a:t>
            </a:r>
            <a:r>
              <a:rPr lang="en-US" sz="2800" b="1" i="0" u="none" strike="noStrike" cap="none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668383" y="1238100"/>
            <a:ext cx="8153400" cy="104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CHĂM NOM CON CHIÊN CỦA ĐẤNG CHRIST 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Giăng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21:15-17)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28600" y="2286000"/>
            <a:ext cx="6040582" cy="4467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phục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là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giáo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tùy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phần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phục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là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vấn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tùy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phần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phục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là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người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chấp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hành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tùy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phần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họ.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2667000"/>
            <a:ext cx="27777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0" y="0"/>
            <a:ext cx="9144000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Cung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Cấp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81000" y="1062528"/>
            <a:ext cx="8305800" cy="1756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THEO CẤU TRÚC ĐỂ ĐÁP ỨNG NHU CẦU CỦA MỌI NGƯỜI (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6:1-7)</a:t>
            </a: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9143999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Quản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Trị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28600" y="2780784"/>
            <a:ext cx="5486399" cy="40010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đáp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ứng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nghĩa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thẳng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thẳng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kích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dõi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 descr="C:\Users\scott.EASTRIDGE\AppData\Local\Microsoft\Windows\Temporary Internet Files\Content.IE5\PGNPXGRL\MP90044847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0903" y="3429000"/>
            <a:ext cx="3581399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0" y="1288304"/>
            <a:ext cx="9144000" cy="10738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BẢO VỆ ĐÀN CHIÊN CỦA CHÚA (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Vụ 20:28-31)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04800" y="2743200"/>
            <a:ext cx="5493900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phải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nhận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phải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khả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năngbảo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vệ</a:t>
            </a:r>
            <a:r>
              <a:rPr lang="en-US" sz="1100" dirty="0">
                <a:solidFill>
                  <a:schemeClr val="dk1"/>
                </a:solidFill>
                <a:highlight>
                  <a:srgbClr val="E6ECF9"/>
                </a:highlight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chống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mối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9144000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Bảo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Vê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̣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719" y="2743200"/>
            <a:ext cx="3145800" cy="40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0" y="1245575"/>
            <a:ext cx="9137100" cy="1116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KỶ LUẬT CÁC CON THÁNH ĐANG PHẠM TỘI (1 Co-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tô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5:1-13)</a:t>
            </a:r>
          </a:p>
        </p:txBody>
      </p:sp>
      <p:sp>
        <p:nvSpPr>
          <p:cNvPr id="179" name="Shape 179"/>
          <p:cNvSpPr/>
          <p:nvPr/>
        </p:nvSpPr>
        <p:spPr>
          <a:xfrm>
            <a:off x="0" y="0"/>
            <a:ext cx="9137100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cap="none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Thanh</a:t>
            </a: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Sạch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252750" y="2516584"/>
            <a:ext cx="4315800" cy="3503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Sư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̣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sạch</a:t>
            </a:r>
            <a:r>
              <a:rPr lang="en-US" sz="3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thờ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ưu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phải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vệ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sạch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lý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16584"/>
            <a:ext cx="4488900" cy="432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304800" y="1219200"/>
            <a:ext cx="85344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NHÀ LÃNH ĐẠO GIÁO HỘI DẪN DẮT HỘI THÁNH BẰNG CÁCH MÔ PHỎNG TÍNH THÁNH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Ti-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3:1-7;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Tít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1:5-9)</a:t>
            </a:r>
          </a:p>
        </p:txBody>
      </p:sp>
      <p:sp>
        <p:nvSpPr>
          <p:cNvPr id="197" name="Shape 197"/>
          <p:cNvSpPr/>
          <p:nvPr/>
        </p:nvSpPr>
        <p:spPr>
          <a:xfrm>
            <a:off x="0" y="0"/>
            <a:ext cx="9143978" cy="1184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6.Tiêu </a:t>
            </a:r>
            <a:r>
              <a:rPr lang="en-US" sz="66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Chuẩn</a:t>
            </a:r>
            <a:endParaRPr lang="en-US" sz="66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304800" y="2971800"/>
            <a:ext cx="86868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Trách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mẫu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lãnh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dẫn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bởi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mẫu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đừng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làm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99" name="Shape 199" descr="C:\Users\scott.EASTRIDGE\AppData\Local\Microsoft\Windows\Temporary Internet Files\Content.IE5\PGNPXGRL\MP90038268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978" y="4647210"/>
            <a:ext cx="2862000" cy="22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C:\Users\scott.EASTRIDGE\AppData\Local\Microsoft\Windows\Temporary Internet Files\Content.IE5\UYNOJK6K\MP900382685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2000"/>
            <a:ext cx="2971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3124200" y="4114800"/>
            <a:ext cx="2971800" cy="27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gương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tôi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theo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gương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Đấng</a:t>
            </a:r>
            <a:r>
              <a:rPr lang="en-US" sz="28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Christ</a:t>
            </a:r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Sứ</a:t>
            </a:r>
            <a:r>
              <a:rPr lang="en-US" sz="24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đồ</a:t>
            </a:r>
            <a:r>
              <a:rPr lang="en-US" sz="2400" b="1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Phaolô</a:t>
            </a:r>
            <a:endParaRPr lang="en-US" sz="2400" b="1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(1 </a:t>
            </a:r>
            <a:r>
              <a:rPr lang="en-US" sz="24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Cô-rinh-tô</a:t>
            </a: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11:1)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81000" y="1255675"/>
            <a:ext cx="79248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 TRƯỞNG LÃO LÃNH ĐẠO NHÀ THỜ BẰNG CÁCH CHĂM LO CHO ĐÀN CHIÊN (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Gia-cơ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5:14)</a:t>
            </a:r>
          </a:p>
        </p:txBody>
      </p:sp>
      <p:sp>
        <p:nvSpPr>
          <p:cNvPr id="217" name="Shape 217"/>
          <p:cNvSpPr/>
          <p:nvPr/>
        </p:nvSpPr>
        <p:spPr>
          <a:xfrm>
            <a:off x="0" y="0"/>
            <a:ext cx="9144000" cy="1107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54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Lòng</a:t>
            </a:r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5400" b="1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Xót</a:t>
            </a:r>
            <a:endParaRPr lang="en-US" sz="5400" b="1" dirty="0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266700" y="2438400"/>
            <a:ext cx="8153400" cy="2047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lãnh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đạo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nha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thơ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bằng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tâm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đàn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Gia-cơ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5:14) 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trưởng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lão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chăm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một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cách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yêu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những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cầu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tâm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linh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̀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chất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̉ con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chiên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 descr="C:\Users\scott.EASTRIDGE\AppData\Local\Microsoft\Windows\Temporary Internet Files\Content.IE5\ZM9BRH2D\MP900427738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724323"/>
            <a:ext cx="3810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C:\Users\scott.EASTRIDGE\AppData\Local\Microsoft\Windows\Temporary Internet Files\Content.IE5\UYNOJK6K\MP900402400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24400"/>
            <a:ext cx="2868000" cy="213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C:\Users\scott.EASTRIDGE\AppData\Local\Microsoft\Windows\Temporary Internet Files\Content.IE5\XFUFI73I\MP900402399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586" y="4724400"/>
            <a:ext cx="30825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683</Words>
  <Application>Microsoft Macintosh PowerPoint</Application>
  <PresentationFormat>On-screen Show (4:3)</PresentationFormat>
  <Paragraphs>60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Orbit</vt:lpstr>
      <vt:lpstr>8_Default Design</vt:lpstr>
      <vt:lpstr>CÁC TRÁCH NHIỆM CỦA NHỮNG NHÀ LÃNH ĐẠO HỘI THÁNH</vt:lpstr>
      <vt:lpstr>CÁC TRÁCH NHIỆM CỦA NHỮNG NHÀ LÃNH ĐẠO HỘI THÁNH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Hội thánh năng động—BibleStudyDownloads.org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RESPONSIBILITIES OF CHURCH LEADERS</dc:title>
  <dc:creator>Scott Wooddell</dc:creator>
  <cp:lastModifiedBy>Rick Griffith</cp:lastModifiedBy>
  <cp:revision>8</cp:revision>
  <dcterms:modified xsi:type="dcterms:W3CDTF">2019-06-18T02:10:25Z</dcterms:modified>
</cp:coreProperties>
</file>