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805" r:id="rId2"/>
    <p:sldMasterId id="2147483817" r:id="rId3"/>
  </p:sldMasterIdLst>
  <p:notesMasterIdLst>
    <p:notesMasterId r:id="rId92"/>
  </p:notesMasterIdLst>
  <p:sldIdLst>
    <p:sldId id="741" r:id="rId4"/>
    <p:sldId id="679" r:id="rId5"/>
    <p:sldId id="722" r:id="rId6"/>
    <p:sldId id="473" r:id="rId7"/>
    <p:sldId id="723" r:id="rId8"/>
    <p:sldId id="471" r:id="rId9"/>
    <p:sldId id="472" r:id="rId10"/>
    <p:sldId id="554" r:id="rId11"/>
    <p:sldId id="711" r:id="rId12"/>
    <p:sldId id="475" r:id="rId13"/>
    <p:sldId id="724" r:id="rId14"/>
    <p:sldId id="725" r:id="rId15"/>
    <p:sldId id="627" r:id="rId16"/>
    <p:sldId id="630" r:id="rId17"/>
    <p:sldId id="631" r:id="rId18"/>
    <p:sldId id="556" r:id="rId19"/>
    <p:sldId id="726" r:id="rId20"/>
    <p:sldId id="682" r:id="rId21"/>
    <p:sldId id="628" r:id="rId22"/>
    <p:sldId id="727" r:id="rId23"/>
    <p:sldId id="602" r:id="rId24"/>
    <p:sldId id="488" r:id="rId25"/>
    <p:sldId id="489" r:id="rId26"/>
    <p:sldId id="497" r:id="rId27"/>
    <p:sldId id="498" r:id="rId28"/>
    <p:sldId id="728" r:id="rId29"/>
    <p:sldId id="729" r:id="rId30"/>
    <p:sldId id="730" r:id="rId31"/>
    <p:sldId id="490" r:id="rId32"/>
    <p:sldId id="491" r:id="rId33"/>
    <p:sldId id="504" r:id="rId34"/>
    <p:sldId id="492" r:id="rId35"/>
    <p:sldId id="640" r:id="rId36"/>
    <p:sldId id="516" r:id="rId37"/>
    <p:sldId id="558" r:id="rId38"/>
    <p:sldId id="515" r:id="rId39"/>
    <p:sldId id="510" r:id="rId40"/>
    <p:sldId id="511" r:id="rId41"/>
    <p:sldId id="674" r:id="rId42"/>
    <p:sldId id="668" r:id="rId43"/>
    <p:sldId id="680" r:id="rId44"/>
    <p:sldId id="676" r:id="rId45"/>
    <p:sldId id="669" r:id="rId46"/>
    <p:sldId id="637" r:id="rId47"/>
    <p:sldId id="675" r:id="rId48"/>
    <p:sldId id="731" r:id="rId49"/>
    <p:sldId id="732" r:id="rId50"/>
    <p:sldId id="372" r:id="rId51"/>
    <p:sldId id="421" r:id="rId52"/>
    <p:sldId id="422" r:id="rId53"/>
    <p:sldId id="423" r:id="rId54"/>
    <p:sldId id="377" r:id="rId55"/>
    <p:sldId id="478" r:id="rId56"/>
    <p:sldId id="686" r:id="rId57"/>
    <p:sldId id="684" r:id="rId58"/>
    <p:sldId id="688" r:id="rId59"/>
    <p:sldId id="698" r:id="rId60"/>
    <p:sldId id="639" r:id="rId61"/>
    <p:sldId id="562" r:id="rId62"/>
    <p:sldId id="433" r:id="rId63"/>
    <p:sldId id="479" r:id="rId64"/>
    <p:sldId id="481" r:id="rId65"/>
    <p:sldId id="482" r:id="rId66"/>
    <p:sldId id="483" r:id="rId67"/>
    <p:sldId id="484" r:id="rId68"/>
    <p:sldId id="485" r:id="rId69"/>
    <p:sldId id="603" r:id="rId70"/>
    <p:sldId id="604" r:id="rId71"/>
    <p:sldId id="734" r:id="rId72"/>
    <p:sldId id="735" r:id="rId73"/>
    <p:sldId id="713" r:id="rId74"/>
    <p:sldId id="714" r:id="rId75"/>
    <p:sldId id="720" r:id="rId76"/>
    <p:sldId id="719" r:id="rId77"/>
    <p:sldId id="736" r:id="rId78"/>
    <p:sldId id="707" r:id="rId79"/>
    <p:sldId id="651" r:id="rId80"/>
    <p:sldId id="543" r:id="rId81"/>
    <p:sldId id="650" r:id="rId82"/>
    <p:sldId id="656" r:id="rId83"/>
    <p:sldId id="660" r:id="rId84"/>
    <p:sldId id="657" r:id="rId85"/>
    <p:sldId id="737" r:id="rId86"/>
    <p:sldId id="678" r:id="rId87"/>
    <p:sldId id="739" r:id="rId88"/>
    <p:sldId id="624" r:id="rId89"/>
    <p:sldId id="353" r:id="rId90"/>
    <p:sldId id="356" r:id="rId9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20">
          <p15:clr>
            <a:srgbClr val="A4A3A4"/>
          </p15:clr>
        </p15:guide>
        <p15:guide id="2" pos="2877">
          <p15:clr>
            <a:srgbClr val="A4A3A4"/>
          </p15:clr>
        </p15:guide>
        <p15:guide id="3" pos="55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4D4D4D"/>
    <a:srgbClr val="00CC99"/>
    <a:srgbClr val="00FF99"/>
    <a:srgbClr val="008000"/>
    <a:srgbClr val="66FFFF"/>
    <a:srgbClr val="00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40"/>
  </p:normalViewPr>
  <p:slideViewPr>
    <p:cSldViewPr snapToGrid="0">
      <p:cViewPr varScale="1">
        <p:scale>
          <a:sx n="97" d="100"/>
          <a:sy n="97" d="100"/>
        </p:scale>
        <p:origin x="680" y="184"/>
      </p:cViewPr>
      <p:guideLst>
        <p:guide orient="horz" pos="4220"/>
        <p:guide pos="2877"/>
        <p:guide pos="5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6073C1A-6339-7641-BE96-39C502D78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42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6F9FC7A-B7B8-0C44-B792-750A56F7E7BD}" type="slidenum">
              <a:rPr lang="en-US" sz="1200">
                <a:latin typeface="Times" charset="0"/>
              </a:rPr>
              <a:pPr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45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3DCC0D2-A71F-5742-A60D-D8D423DA218E}" type="slidenum">
              <a:rPr lang="en-US" sz="1200">
                <a:latin typeface="Times" charset="0"/>
              </a:rPr>
              <a:pPr/>
              <a:t>57</a:t>
            </a:fld>
            <a:endParaRPr lang="en-US" sz="1200">
              <a:latin typeface="Times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FC97C7E-AA08-154B-9C85-D11836D35733}" type="slidenum">
              <a:rPr lang="en-US" sz="1200">
                <a:latin typeface="Times" charset="0"/>
              </a:rPr>
              <a:pPr/>
              <a:t>76</a:t>
            </a:fld>
            <a:endParaRPr lang="en-US" sz="1200">
              <a:latin typeface="Times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Basically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9E4AE90-9172-A847-B838-3760F32E12D2}" type="slidenum">
              <a:rPr lang="en-US" sz="1200">
                <a:latin typeface="Times" charset="0"/>
              </a:rPr>
              <a:pPr/>
              <a:t>17</a:t>
            </a:fld>
            <a:endParaRPr lang="en-US" sz="1200">
              <a:latin typeface="Times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66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0511E4D-0292-DA4B-8BFD-923AAE5816ED}" type="slidenum">
              <a:rPr lang="en-US" sz="1200">
                <a:latin typeface="Times" charset="0"/>
              </a:rPr>
              <a:pPr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86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A021395-86C7-444E-B72D-77444E3C7D75}" type="slidenum">
              <a:rPr lang="en-US" sz="1200">
                <a:latin typeface="Times" charset="0"/>
              </a:rPr>
              <a:pPr/>
              <a:t>48</a:t>
            </a:fld>
            <a:endParaRPr lang="en-US" sz="1200">
              <a:latin typeface="Times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512224F-37E3-4843-85FC-033FC3C033F6}" type="slidenum">
              <a:rPr lang="en-US" sz="1200">
                <a:latin typeface="Times" charset="0"/>
              </a:rPr>
              <a:pPr/>
              <a:t>49</a:t>
            </a:fld>
            <a:endParaRPr lang="en-US" sz="1200">
              <a:latin typeface="Times" charset="0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24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44E92CD-DF37-0B40-A49A-57FBDF4B1252}" type="slidenum">
              <a:rPr lang="en-US" sz="1200">
                <a:latin typeface="Times" charset="0"/>
              </a:rPr>
              <a:pPr/>
              <a:t>50</a:t>
            </a:fld>
            <a:endParaRPr lang="en-US" sz="1200">
              <a:latin typeface="Times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45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3CDFA90-CFEC-2A4A-A236-5207FD7CCF5D}" type="slidenum">
              <a:rPr lang="en-US" sz="1200">
                <a:latin typeface="Times" charset="0"/>
              </a:rPr>
              <a:pPr/>
              <a:t>51</a:t>
            </a:fld>
            <a:endParaRPr lang="en-US" sz="1200">
              <a:latin typeface="Times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65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DBE9972-9F2B-AF47-B703-B845695C4008}" type="slidenum">
              <a:rPr lang="en-US" sz="1200">
                <a:latin typeface="Times" charset="0"/>
              </a:rPr>
              <a:pPr/>
              <a:t>54</a:t>
            </a:fld>
            <a:endParaRPr lang="en-US" sz="1200">
              <a:latin typeface="Times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B50189B-14F8-774E-A0C7-979907A68E39}" type="slidenum">
              <a:rPr lang="en-US" sz="1200">
                <a:latin typeface="Times" charset="0"/>
              </a:rPr>
              <a:pPr/>
              <a:t>56</a:t>
            </a:fld>
            <a:endParaRPr lang="en-US" sz="1200">
              <a:latin typeface="Times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26E0953-DF59-4844-B987-655463C74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01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37450" y="6584950"/>
            <a:ext cx="739775" cy="247650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69188" y="6521450"/>
            <a:ext cx="820737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10954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37450" y="6584950"/>
            <a:ext cx="739775" cy="247650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69188" y="6521450"/>
            <a:ext cx="820737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16357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EC3-FBF1-0046-94E7-99DD7FAE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1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90B-E283-3144-A7DF-7B0DC5DA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45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CA4A-B31F-A84C-9EDB-95334E91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3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EF49-3501-BF40-83B8-E3414ACE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91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7395-211E-A641-B38F-F9A8FB73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79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8C73-4752-DD40-9561-37F7844BF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44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4989-A420-8E44-A2B6-6560EF87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9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074E-9B9B-534C-AA7F-5E725002C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43998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6B0-C74C-5443-AA59-BFAC83B5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23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7775-9049-4041-8301-E7E7F82B1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7A52-006C-1045-8871-15B5A216A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3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4300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74596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2383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74432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13858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9278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07363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07757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62933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2917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79865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4141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32559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7194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550353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7537450" y="6584950"/>
            <a:ext cx="739775" cy="247650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469188" y="6521450"/>
            <a:ext cx="820737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</p:spTree>
    <p:extLst>
      <p:ext uri="{BB962C8B-B14F-4D97-AF65-F5344CB8AC3E}">
        <p14:creationId xmlns:p14="http://schemas.microsoft.com/office/powerpoint/2010/main" val="74200630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537450" y="6584950"/>
            <a:ext cx="739775" cy="247650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469188" y="6521450"/>
            <a:ext cx="820737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1864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537450" y="6584950"/>
            <a:ext cx="739775" cy="247650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469188" y="6521450"/>
            <a:ext cx="820737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792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Text Box 2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  <a:cs typeface="+mn-cs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2070" name="Rectangle 22"/>
          <p:cNvSpPr>
            <a:spLocks noChangeArrowheads="1"/>
          </p:cNvSpPr>
          <p:nvPr userDrawn="1"/>
        </p:nvSpPr>
        <p:spPr bwMode="auto">
          <a:xfrm>
            <a:off x="7539038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9.6.05B.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1382EB58-E45B-5341-84AE-3D7DF966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5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1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jpeg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5.jpe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5.jpe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jpeg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5.jpe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  <a:cs typeface="MS PGothic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uLnTx/>
                <a:uFillTx/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46125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MS PGothic" charset="0"/>
              </a:rPr>
              <a:t>9.65.01.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61372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28" charset="0"/>
                <a:ea typeface="굴림" pitchFamily="34" charset="-127"/>
              </a:rPr>
              <a:t>BibleBasically.org • 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912572606"/>
      </p:ext>
    </p:extLst>
  </p:cSld>
  <p:clrMapOvr>
    <a:masterClrMapping/>
  </p:clrMapOvr>
  <p:transition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17417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7418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7419" name="Rectangle 16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17420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290834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22" name="Rectangle 33"/>
          <p:cNvSpPr>
            <a:spLocks noChangeArrowheads="1"/>
          </p:cNvSpPr>
          <p:nvPr/>
        </p:nvSpPr>
        <p:spPr bwMode="auto">
          <a:xfrm>
            <a:off x="71438" y="860425"/>
            <a:ext cx="7273925" cy="13081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4000" b="1">
                <a:solidFill>
                  <a:schemeClr val="folHlink"/>
                </a:solidFill>
                <a:effectLst/>
                <a:latin typeface="Arial" charset="0"/>
              </a:rPr>
              <a:t>“</a:t>
            </a:r>
            <a:r>
              <a:rPr lang="en-US" altLang="ja-JP" sz="4000" b="1">
                <a:solidFill>
                  <a:schemeClr val="folHlink"/>
                </a:solidFill>
                <a:effectLst/>
                <a:latin typeface="Arial" charset="0"/>
              </a:rPr>
              <a:t>GIAO ƯỚC MÔI-SE</a:t>
            </a:r>
            <a:r>
              <a:rPr lang="ja-JP" altLang="en-US" sz="4000" b="1">
                <a:solidFill>
                  <a:schemeClr val="folHlink"/>
                </a:solidFill>
                <a:effectLst/>
                <a:latin typeface="Arial" charset="0"/>
              </a:rPr>
              <a:t>”</a:t>
            </a:r>
            <a:endParaRPr lang="en-US" altLang="ja-JP" sz="4000" b="1">
              <a:solidFill>
                <a:schemeClr val="folHlink"/>
              </a:solidFill>
              <a:effectLst/>
              <a:latin typeface="Arial" charset="0"/>
            </a:endParaRPr>
          </a:p>
          <a:p>
            <a:r>
              <a:rPr lang="en-US" sz="4000" b="1">
                <a:solidFill>
                  <a:schemeClr val="folHlink"/>
                </a:solidFill>
                <a:effectLst/>
                <a:latin typeface="Arial" charset="0"/>
              </a:rPr>
              <a:t>TÓM TẮT: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58800" y="2400300"/>
            <a:ext cx="4914900" cy="847725"/>
            <a:chOff x="352" y="1512"/>
            <a:chExt cx="3096" cy="534"/>
          </a:xfrm>
        </p:grpSpPr>
        <p:sp>
          <p:nvSpPr>
            <p:cNvPr id="290850" name="Rectangle 34"/>
            <p:cNvSpPr>
              <a:spLocks noChangeArrowheads="1"/>
            </p:cNvSpPr>
            <p:nvPr/>
          </p:nvSpPr>
          <p:spPr bwMode="auto">
            <a:xfrm>
              <a:off x="1544" y="1563"/>
              <a:ext cx="1904" cy="4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1900" b="1">
                  <a:solidFill>
                    <a:schemeClr val="folHlink"/>
                  </a:solidFill>
                  <a:effectLst/>
                  <a:latin typeface="Helvetica" charset="0"/>
                  <a:cs typeface="+mn-cs"/>
                </a:rPr>
                <a:t> </a:t>
              </a:r>
              <a:r>
                <a:rPr lang="en-US" sz="1800" b="1">
                  <a:solidFill>
                    <a:schemeClr val="folHlink"/>
                  </a:solidFill>
                  <a:effectLst/>
                  <a:latin typeface="Arial" charset="0"/>
                  <a:cs typeface="+mn-cs"/>
                </a:rPr>
                <a:t>ĐOẠN</a:t>
              </a:r>
              <a:r>
                <a:rPr lang="en-US" sz="1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1800" b="1">
                  <a:solidFill>
                    <a:schemeClr val="folHlink"/>
                  </a:solidFill>
                  <a:effectLst/>
                  <a:latin typeface="Arial" charset="0"/>
                  <a:cs typeface="+mn-cs"/>
                </a:rPr>
                <a:t>20: </a:t>
              </a:r>
            </a:p>
            <a:p>
              <a:pPr algn="l">
                <a:defRPr/>
              </a:pPr>
              <a:r>
                <a:rPr lang="en-US" sz="2500" b="1">
                  <a:effectLst/>
                  <a:latin typeface="Helvetica" charset="0"/>
                  <a:cs typeface="+mn-cs"/>
                </a:rPr>
                <a:t>	</a:t>
              </a:r>
              <a:r>
                <a:rPr lang="en-US" sz="2400" b="1">
                  <a:effectLst/>
                  <a:latin typeface="Arial" charset="0"/>
                  <a:cs typeface="+mn-cs"/>
                </a:rPr>
                <a:t>10 ĐIỀU RĂN</a:t>
              </a:r>
            </a:p>
          </p:txBody>
        </p:sp>
        <p:sp>
          <p:nvSpPr>
            <p:cNvPr id="17445" name="Text Box 35"/>
            <p:cNvSpPr txBox="1">
              <a:spLocks noChangeArrowheads="1"/>
            </p:cNvSpPr>
            <p:nvPr/>
          </p:nvSpPr>
          <p:spPr bwMode="auto">
            <a:xfrm>
              <a:off x="352" y="1512"/>
              <a:ext cx="896" cy="519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ja-JP" altLang="en-US" sz="4800">
                  <a:solidFill>
                    <a:srgbClr val="00FF00"/>
                  </a:solidFill>
                  <a:effectLst/>
                  <a:latin typeface="Times New Roman" charset="0"/>
                </a:rPr>
                <a:t>“</a:t>
              </a:r>
              <a:r>
                <a:rPr lang="en-US" altLang="ja-JP" sz="4800">
                  <a:solidFill>
                    <a:srgbClr val="00FF00"/>
                  </a:solidFill>
                  <a:effectLst/>
                  <a:latin typeface="Times New Roman" charset="0"/>
                </a:rPr>
                <a:t>Đ</a:t>
              </a:r>
              <a:r>
                <a:rPr lang="ja-JP" altLang="en-US" sz="4800">
                  <a:solidFill>
                    <a:srgbClr val="00FF00"/>
                  </a:solidFill>
                  <a:effectLst/>
                  <a:latin typeface="Times New Roman" charset="0"/>
                </a:rPr>
                <a:t>”</a:t>
              </a:r>
              <a:endParaRPr lang="en-US" sz="4800">
                <a:solidFill>
                  <a:srgbClr val="00FF00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596900" y="3675063"/>
            <a:ext cx="5632450" cy="823912"/>
            <a:chOff x="376" y="2207"/>
            <a:chExt cx="3548" cy="519"/>
          </a:xfrm>
        </p:grpSpPr>
        <p:sp>
          <p:nvSpPr>
            <p:cNvPr id="290828" name="Rectangle 12"/>
            <p:cNvSpPr>
              <a:spLocks noChangeArrowheads="1"/>
            </p:cNvSpPr>
            <p:nvPr/>
          </p:nvSpPr>
          <p:spPr bwMode="auto">
            <a:xfrm>
              <a:off x="1519" y="2226"/>
              <a:ext cx="2405" cy="4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chemeClr val="folHlink"/>
                  </a:solidFill>
                  <a:effectLst/>
                  <a:latin typeface="Arial" charset="0"/>
                  <a:cs typeface="+mn-cs"/>
                </a:rPr>
                <a:t>ĐOẠN</a:t>
              </a:r>
              <a:r>
                <a:rPr lang="en-US" sz="1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1800" b="1">
                  <a:solidFill>
                    <a:schemeClr val="folHlink"/>
                  </a:solidFill>
                  <a:effectLst/>
                  <a:latin typeface="Arial" charset="0"/>
                  <a:cs typeface="+mn-cs"/>
                </a:rPr>
                <a:t>21-24: </a:t>
              </a:r>
            </a:p>
            <a:p>
              <a:pPr algn="l">
                <a:defRPr/>
              </a:pPr>
              <a:r>
                <a:rPr lang="en-US" sz="2500" b="1">
                  <a:effectLst/>
                  <a:latin typeface="Helvetica" charset="0"/>
                  <a:cs typeface="+mn-cs"/>
                </a:rPr>
                <a:t>	</a:t>
              </a:r>
              <a:r>
                <a:rPr lang="en-US" sz="2400" b="1">
                  <a:effectLst/>
                  <a:latin typeface="Arial" charset="0"/>
                  <a:cs typeface="+mn-cs"/>
                </a:rPr>
                <a:t>QUY LUẬT XÃ HỘI</a:t>
              </a:r>
            </a:p>
          </p:txBody>
        </p:sp>
        <p:sp>
          <p:nvSpPr>
            <p:cNvPr id="17443" name="Text Box 36"/>
            <p:cNvSpPr txBox="1">
              <a:spLocks noChangeArrowheads="1"/>
            </p:cNvSpPr>
            <p:nvPr/>
          </p:nvSpPr>
          <p:spPr bwMode="auto">
            <a:xfrm>
              <a:off x="376" y="2207"/>
              <a:ext cx="1064" cy="519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ja-JP" altLang="en-US" sz="4800">
                  <a:solidFill>
                    <a:srgbClr val="66FF66"/>
                  </a:solidFill>
                  <a:effectLst/>
                  <a:latin typeface="Times New Roman" charset="0"/>
                </a:rPr>
                <a:t>“</a:t>
              </a:r>
              <a:r>
                <a:rPr lang="en-US" altLang="ja-JP" sz="4800">
                  <a:solidFill>
                    <a:srgbClr val="66FF66"/>
                  </a:solidFill>
                  <a:effectLst/>
                  <a:latin typeface="Times New Roman" charset="0"/>
                </a:rPr>
                <a:t>D</a:t>
              </a:r>
              <a:r>
                <a:rPr lang="ja-JP" altLang="en-US" sz="4800">
                  <a:solidFill>
                    <a:srgbClr val="66FF66"/>
                  </a:solidFill>
                  <a:effectLst/>
                  <a:latin typeface="Times New Roman" charset="0"/>
                </a:rPr>
                <a:t>”</a:t>
              </a:r>
              <a:endParaRPr lang="en-US" sz="4800">
                <a:solidFill>
                  <a:srgbClr val="66FF66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596900" y="5097463"/>
            <a:ext cx="8547100" cy="823912"/>
            <a:chOff x="376" y="2815"/>
            <a:chExt cx="5384" cy="519"/>
          </a:xfrm>
        </p:grpSpPr>
        <p:sp>
          <p:nvSpPr>
            <p:cNvPr id="290829" name="Rectangle 13"/>
            <p:cNvSpPr>
              <a:spLocks noChangeArrowheads="1"/>
            </p:cNvSpPr>
            <p:nvPr/>
          </p:nvSpPr>
          <p:spPr bwMode="auto">
            <a:xfrm>
              <a:off x="1526" y="2818"/>
              <a:ext cx="4234" cy="4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1800" b="1">
                  <a:solidFill>
                    <a:schemeClr val="folHlink"/>
                  </a:solidFill>
                  <a:effectLst/>
                  <a:latin typeface="Arial" charset="0"/>
                  <a:cs typeface="+mn-cs"/>
                </a:rPr>
                <a:t>ĐOẠN</a:t>
              </a:r>
              <a:r>
                <a:rPr lang="en-US" sz="18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 </a:t>
              </a:r>
              <a:r>
                <a:rPr lang="en-US" sz="1800" b="1">
                  <a:solidFill>
                    <a:schemeClr val="folHlink"/>
                  </a:solidFill>
                  <a:effectLst/>
                  <a:latin typeface="Arial" charset="0"/>
                  <a:cs typeface="+mn-cs"/>
                </a:rPr>
                <a:t>25-31:</a:t>
              </a:r>
              <a:r>
                <a:rPr lang="en-US" sz="1900" b="1">
                  <a:solidFill>
                    <a:schemeClr val="folHlink"/>
                  </a:solidFill>
                  <a:effectLst/>
                  <a:latin typeface="Helvetica" charset="0"/>
                  <a:cs typeface="+mn-cs"/>
                </a:rPr>
                <a:t> </a:t>
              </a:r>
              <a:br>
                <a:rPr lang="en-US" sz="1900" b="1">
                  <a:solidFill>
                    <a:schemeClr val="folHlink"/>
                  </a:solidFill>
                  <a:effectLst/>
                  <a:latin typeface="Helvetica" charset="0"/>
                  <a:cs typeface="+mn-cs"/>
                </a:rPr>
              </a:br>
              <a:r>
                <a:rPr lang="en-US" sz="1900" b="1">
                  <a:solidFill>
                    <a:schemeClr val="folHlink"/>
                  </a:solidFill>
                  <a:effectLst/>
                  <a:latin typeface="Helvetica" charset="0"/>
                  <a:cs typeface="+mn-cs"/>
                </a:rPr>
                <a:t>              </a:t>
              </a:r>
              <a:r>
                <a:rPr lang="en-US" sz="2400" b="1">
                  <a:effectLst/>
                  <a:latin typeface="Arial" charset="0"/>
                  <a:cs typeface="+mn-cs"/>
                </a:rPr>
                <a:t>QUY LUẬT ĐỀN TẠM</a:t>
              </a:r>
            </a:p>
          </p:txBody>
        </p:sp>
        <p:sp>
          <p:nvSpPr>
            <p:cNvPr id="17441" name="Text Box 37"/>
            <p:cNvSpPr txBox="1">
              <a:spLocks noChangeArrowheads="1"/>
            </p:cNvSpPr>
            <p:nvPr/>
          </p:nvSpPr>
          <p:spPr bwMode="auto">
            <a:xfrm>
              <a:off x="376" y="2815"/>
              <a:ext cx="1112" cy="519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ja-JP" altLang="en-US" sz="4800">
                  <a:solidFill>
                    <a:srgbClr val="66FF66"/>
                  </a:solidFill>
                  <a:effectLst/>
                  <a:latin typeface="Times New Roman" charset="0"/>
                </a:rPr>
                <a:t>“</a:t>
              </a:r>
              <a:r>
                <a:rPr lang="en-US" altLang="ja-JP" sz="4800">
                  <a:solidFill>
                    <a:srgbClr val="66FF66"/>
                  </a:solidFill>
                  <a:effectLst/>
                  <a:latin typeface="Times New Roman" charset="0"/>
                </a:rPr>
                <a:t>L</a:t>
              </a:r>
              <a:r>
                <a:rPr lang="ja-JP" altLang="en-US" sz="4800">
                  <a:solidFill>
                    <a:srgbClr val="66FF66"/>
                  </a:solidFill>
                  <a:effectLst/>
                  <a:latin typeface="Times New Roman" charset="0"/>
                </a:rPr>
                <a:t>”</a:t>
              </a:r>
              <a:endParaRPr lang="en-US" sz="4800">
                <a:solidFill>
                  <a:srgbClr val="66FF66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7426" name="Group 40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0857" name="Rectangle 41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0858" name="Oval 42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0859" name="Rectangle 43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0860" name="Rectangle 44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0861" name="Oval 45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0862" name="Rectangle 46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7438" name="Rectangle 47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7439" name="Rectangle 48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7427" name="Text Box 54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7428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9087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087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8434" name="Picture 3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2772" name="Rectangle 4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06400" y="457200"/>
            <a:ext cx="8737600" cy="6413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effectLst/>
              </a:rPr>
              <a:t>Ngụ ý của Giao ước Môi-se</a:t>
            </a:r>
          </a:p>
        </p:txBody>
      </p:sp>
      <p:sp>
        <p:nvSpPr>
          <p:cNvPr id="672774" name="Text Box 6"/>
          <p:cNvSpPr txBox="1">
            <a:spLocks noChangeArrowheads="1"/>
          </p:cNvSpPr>
          <p:nvPr/>
        </p:nvSpPr>
        <p:spPr bwMode="auto">
          <a:xfrm>
            <a:off x="393700" y="1397000"/>
            <a:ext cx="7518400" cy="457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</a:rPr>
              <a:t>1. Một sự thỏa thuận </a:t>
            </a:r>
            <a:r>
              <a:rPr lang="en-US" sz="2400" b="1">
                <a:effectLst/>
              </a:rPr>
              <a:t>tạm thời</a:t>
            </a:r>
            <a:r>
              <a:rPr lang="en-US" sz="2400" b="1">
                <a:solidFill>
                  <a:schemeClr val="folHlink"/>
                </a:solidFill>
                <a:effectLst/>
              </a:rPr>
              <a:t>.</a:t>
            </a:r>
          </a:p>
        </p:txBody>
      </p:sp>
      <p:sp>
        <p:nvSpPr>
          <p:cNvPr id="672775" name="Text Box 7"/>
          <p:cNvSpPr txBox="1">
            <a:spLocks noChangeArrowheads="1"/>
          </p:cNvSpPr>
          <p:nvPr/>
        </p:nvSpPr>
        <p:spPr bwMode="auto">
          <a:xfrm>
            <a:off x="355600" y="2286000"/>
            <a:ext cx="7747000" cy="457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</a:rPr>
              <a:t>2. Một thỏa thuận </a:t>
            </a:r>
            <a:r>
              <a:rPr lang="en-US" sz="2400" b="1">
                <a:effectLst/>
              </a:rPr>
              <a:t>có điều kiện</a:t>
            </a:r>
            <a:r>
              <a:rPr lang="en-US" sz="2400" b="1">
                <a:solidFill>
                  <a:schemeClr val="folHlink"/>
                </a:solidFill>
                <a:effectLst/>
              </a:rPr>
              <a:t>.</a:t>
            </a:r>
          </a:p>
        </p:txBody>
      </p:sp>
      <p:sp>
        <p:nvSpPr>
          <p:cNvPr id="672776" name="Text Box 8"/>
          <p:cNvSpPr txBox="1">
            <a:spLocks noChangeArrowheads="1"/>
          </p:cNvSpPr>
          <p:nvPr/>
        </p:nvSpPr>
        <p:spPr bwMode="auto">
          <a:xfrm>
            <a:off x="355600" y="3302000"/>
            <a:ext cx="8991600" cy="830263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</a:rPr>
              <a:t>3. Phục vụ cho mục đích của nó trong sự kết thúc của mục vụ của Chúa Giê-xu. </a:t>
            </a:r>
            <a:r>
              <a:rPr lang="en-US" sz="2400" b="1">
                <a:effectLst/>
              </a:rPr>
              <a:t>Nó chấm dứt tại đó</a:t>
            </a:r>
            <a:r>
              <a:rPr lang="en-US" sz="2400" b="1">
                <a:solidFill>
                  <a:schemeClr val="folHlink"/>
                </a:solidFill>
                <a:effectLst/>
              </a:rPr>
              <a:t>.</a:t>
            </a:r>
          </a:p>
        </p:txBody>
      </p:sp>
      <p:sp>
        <p:nvSpPr>
          <p:cNvPr id="672777" name="Text Box 9"/>
          <p:cNvSpPr txBox="1">
            <a:spLocks noChangeArrowheads="1"/>
          </p:cNvSpPr>
          <p:nvPr/>
        </p:nvSpPr>
        <p:spPr bwMode="auto">
          <a:xfrm>
            <a:off x="349250" y="4648200"/>
            <a:ext cx="8677275" cy="12001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/>
              </a:rPr>
              <a:t>4.Sau khi Đức Thánh Linh xuống trần,</a:t>
            </a:r>
            <a:r>
              <a:rPr lang="en-US" sz="2400" b="1">
                <a:solidFill>
                  <a:schemeClr val="folHlink"/>
                </a:solidFill>
                <a:effectLst/>
              </a:rPr>
              <a:t> luật pháp của Chúa trở thành một thành phần trong đời sống và trong lòng của mỗi tín hữu!</a:t>
            </a:r>
          </a:p>
        </p:txBody>
      </p:sp>
      <p:sp>
        <p:nvSpPr>
          <p:cNvPr id="672778" name="Oval 10"/>
          <p:cNvSpPr>
            <a:spLocks noChangeArrowheads="1"/>
          </p:cNvSpPr>
          <p:nvPr/>
        </p:nvSpPr>
        <p:spPr bwMode="auto">
          <a:xfrm>
            <a:off x="3668713" y="1373188"/>
            <a:ext cx="1508125" cy="5254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2779" name="Oval 11"/>
          <p:cNvSpPr>
            <a:spLocks noChangeArrowheads="1"/>
          </p:cNvSpPr>
          <p:nvPr/>
        </p:nvSpPr>
        <p:spPr bwMode="auto">
          <a:xfrm>
            <a:off x="3152775" y="2273300"/>
            <a:ext cx="19558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2780" name="Oval 12"/>
          <p:cNvSpPr>
            <a:spLocks noChangeArrowheads="1"/>
          </p:cNvSpPr>
          <p:nvPr/>
        </p:nvSpPr>
        <p:spPr bwMode="auto">
          <a:xfrm>
            <a:off x="3419475" y="3630613"/>
            <a:ext cx="320675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7278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2783" name="Rectangle 15"/>
          <p:cNvSpPr>
            <a:spLocks noChangeArrowheads="1"/>
          </p:cNvSpPr>
          <p:nvPr/>
        </p:nvSpPr>
        <p:spPr bwMode="auto">
          <a:xfrm>
            <a:off x="8085138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72786" name="Rectangle 18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9.6.05B.</a:t>
            </a:r>
          </a:p>
        </p:txBody>
      </p:sp>
      <p:sp>
        <p:nvSpPr>
          <p:cNvPr id="672787" name="Text Box 19"/>
          <p:cNvSpPr txBox="1">
            <a:spLocks noChangeArrowheads="1"/>
          </p:cNvSpPr>
          <p:nvPr/>
        </p:nvSpPr>
        <p:spPr bwMode="auto">
          <a:xfrm>
            <a:off x="338138" y="4652963"/>
            <a:ext cx="8677275" cy="457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/>
              </a:rPr>
              <a:t>4.Sau khi Đức Thánh Linh xuống trần,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2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2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7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727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2" grpId="0" animBg="1"/>
      <p:bldP spid="672774" grpId="0" autoUpdateAnimBg="0"/>
      <p:bldP spid="672775" grpId="0" autoUpdateAnimBg="0"/>
      <p:bldP spid="672776" grpId="0" autoUpdateAnimBg="0"/>
      <p:bldP spid="672777" grpId="0" autoUpdateAnimBg="0"/>
      <p:bldP spid="672778" grpId="0" animBg="1"/>
      <p:bldP spid="672779" grpId="0" animBg="1"/>
      <p:bldP spid="672780" grpId="0" animBg="1"/>
      <p:bldP spid="6727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1524000" y="1933575"/>
            <a:ext cx="6680200" cy="3441700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>
                <a:effectLst/>
                <a:latin typeface="Times New Roman" charset="0"/>
              </a:rPr>
              <a:t>Chúa Giê-xu Phán:</a:t>
            </a:r>
            <a:endParaRPr lang="en-US" sz="4000" i="1">
              <a:effectLst/>
              <a:latin typeface="Times New Roman" charset="0"/>
            </a:endParaRPr>
          </a:p>
          <a:p>
            <a:pPr algn="l">
              <a:spcBef>
                <a:spcPct val="50000"/>
              </a:spcBef>
            </a:pPr>
            <a:r>
              <a:rPr lang="ja-JP" altLang="en-US" sz="4000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sz="4000" b="1" i="1">
                <a:solidFill>
                  <a:schemeClr val="tx2"/>
                </a:solidFill>
                <a:effectLst/>
                <a:latin typeface="Times New Roman" charset="0"/>
              </a:rPr>
              <a:t>Các ngươi đừng tưởng ta đến đặng phá luật pháp hay là lời tiên tri; </a:t>
            </a:r>
            <a:r>
              <a:rPr lang="en-US" altLang="ja-JP" sz="4000" b="1" i="1" u="sng">
                <a:solidFill>
                  <a:schemeClr val="tx2"/>
                </a:solidFill>
                <a:effectLst/>
                <a:latin typeface="Times New Roman" charset="0"/>
              </a:rPr>
              <a:t>ta đến không phải để phá, song để làm cho trọn.</a:t>
            </a:r>
            <a:r>
              <a:rPr lang="ja-JP" altLang="en-US" sz="4000" b="1" i="1" u="sng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endParaRPr lang="en-US" sz="4000" b="1" i="1" u="sng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673795" name="Rectangle 3"/>
          <p:cNvSpPr>
            <a:spLocks noChangeArrowheads="1"/>
          </p:cNvSpPr>
          <p:nvPr/>
        </p:nvSpPr>
        <p:spPr bwMode="auto">
          <a:xfrm>
            <a:off x="1471613" y="536575"/>
            <a:ext cx="6545262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i="1">
                <a:effectLst/>
                <a:latin typeface="Times New Roman" pitchFamily="18" charset="0"/>
                <a:ea typeface="+mn-ea"/>
                <a:cs typeface="+mn-cs"/>
              </a:rPr>
              <a:t>MA-THI-</a:t>
            </a:r>
            <a:r>
              <a:rPr lang="en-US" sz="5400" b="1" i="1">
                <a:effectLst/>
                <a:latin typeface="Comic Sans MS" pitchFamily="66" charset="0"/>
                <a:ea typeface="+mn-ea"/>
                <a:cs typeface="+mn-cs"/>
              </a:rPr>
              <a:t>Ơ</a:t>
            </a:r>
            <a:r>
              <a:rPr lang="en-US" sz="5400" b="1" i="1">
                <a:effectLst/>
                <a:latin typeface="Times New Roman" pitchFamily="18" charset="0"/>
                <a:ea typeface="+mn-ea"/>
                <a:cs typeface="+mn-cs"/>
              </a:rPr>
              <a:t> 5:17</a:t>
            </a:r>
          </a:p>
        </p:txBody>
      </p:sp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1428750" y="2871788"/>
            <a:ext cx="6942138" cy="2551112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br>
              <a:rPr lang="en-US" sz="4000" b="1" i="1">
                <a:solidFill>
                  <a:schemeClr val="tx2"/>
                </a:solidFill>
                <a:effectLst/>
                <a:latin typeface="Times New Roman" charset="0"/>
              </a:rPr>
            </a:br>
            <a:br>
              <a:rPr lang="en-US" sz="4000" b="1" i="1">
                <a:solidFill>
                  <a:schemeClr val="tx2"/>
                </a:solidFill>
                <a:effectLst/>
                <a:latin typeface="Times New Roman" charset="0"/>
              </a:rPr>
            </a:br>
            <a:r>
              <a:rPr lang="en-US" sz="4000" b="1" i="1">
                <a:solidFill>
                  <a:schemeClr val="tx2"/>
                </a:solidFill>
                <a:effectLst/>
                <a:latin typeface="Times New Roman" charset="0"/>
              </a:rPr>
              <a:t>              </a:t>
            </a:r>
            <a:r>
              <a:rPr lang="en-US" sz="4000" b="1" i="1" u="sng">
                <a:solidFill>
                  <a:srgbClr val="00FF99"/>
                </a:solidFill>
                <a:effectLst/>
                <a:latin typeface="Times New Roman" charset="0"/>
              </a:rPr>
              <a:t>ta đến không phải để    </a:t>
            </a:r>
          </a:p>
          <a:p>
            <a:pPr algn="l"/>
            <a:r>
              <a:rPr lang="en-US" sz="4000" b="1" i="1" u="sng">
                <a:solidFill>
                  <a:srgbClr val="00FF99"/>
                </a:solidFill>
                <a:effectLst/>
                <a:latin typeface="Times New Roman" charset="0"/>
              </a:rPr>
              <a:t> phá, song để làm cho trọn.</a:t>
            </a:r>
            <a:r>
              <a:rPr lang="ja-JP" altLang="en-US" sz="4000" b="1" i="1" u="sng">
                <a:solidFill>
                  <a:srgbClr val="00FF99"/>
                </a:solidFill>
                <a:effectLst/>
                <a:latin typeface="Times New Roman" charset="0"/>
              </a:rPr>
              <a:t>”</a:t>
            </a:r>
            <a:endParaRPr lang="en-US" sz="4000" b="1" i="1" u="sng">
              <a:solidFill>
                <a:srgbClr val="00FF99"/>
              </a:solidFill>
              <a:effectLst/>
              <a:latin typeface="Times New Roman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8902700" y="53482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73800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3801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73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1" name="Rectangle 1027"/>
          <p:cNvSpPr>
            <a:spLocks noChangeArrowheads="1"/>
          </p:cNvSpPr>
          <p:nvPr/>
        </p:nvSpPr>
        <p:spPr bwMode="auto">
          <a:xfrm>
            <a:off x="0" y="0"/>
            <a:ext cx="9144000" cy="5749925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>
              <a:solidFill>
                <a:schemeClr val="fol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55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56" name="Line 1032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57" name="Line 1033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58" name="Line 1034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59" name="Line 1035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60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9" name="Text Box 10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14085" name="Rectangle 1061"/>
          <p:cNvSpPr>
            <a:spLocks noChangeArrowheads="1"/>
          </p:cNvSpPr>
          <p:nvPr/>
        </p:nvSpPr>
        <p:spPr bwMode="auto">
          <a:xfrm>
            <a:off x="703263" y="2195513"/>
            <a:ext cx="8043862" cy="2305050"/>
          </a:xfrm>
          <a:prstGeom prst="rect">
            <a:avLst/>
          </a:prstGeom>
          <a:noFill/>
          <a:ln>
            <a:noFill/>
          </a:ln>
          <a:effectLst>
            <a:outerShdw dist="162639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200" b="1">
                <a:solidFill>
                  <a:schemeClr val="folHlink"/>
                </a:solidFill>
                <a:effectLst/>
                <a:latin typeface="Arial" charset="0"/>
              </a:rPr>
              <a:t>Mở rộng các giao ước phụ</a:t>
            </a:r>
          </a:p>
        </p:txBody>
      </p:sp>
      <p:sp>
        <p:nvSpPr>
          <p:cNvPr id="514087" name="Text Box 1063"/>
          <p:cNvSpPr txBox="1">
            <a:spLocks noChangeArrowheads="1"/>
          </p:cNvSpPr>
          <p:nvPr/>
        </p:nvSpPr>
        <p:spPr bwMode="auto">
          <a:xfrm>
            <a:off x="685800" y="4910138"/>
            <a:ext cx="8080375" cy="584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3200" b="1">
                <a:solidFill>
                  <a:srgbClr val="FFFF00"/>
                </a:solidFill>
                <a:effectLst/>
              </a:rPr>
              <a:t>#14</a:t>
            </a:r>
          </a:p>
        </p:txBody>
      </p:sp>
      <p:sp>
        <p:nvSpPr>
          <p:cNvPr id="20492" name="Text Box 1064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493" name="Text Box 106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4090" name="Rectangle 106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4093" name="Rectangle 10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20496" name="Text Box 107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4096" name="Rectangle 1072"/>
          <p:cNvSpPr>
            <a:spLocks noChangeArrowheads="1"/>
          </p:cNvSpPr>
          <p:nvPr/>
        </p:nvSpPr>
        <p:spPr bwMode="auto">
          <a:xfrm>
            <a:off x="74691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20498" name="Rectangle 1077"/>
          <p:cNvSpPr>
            <a:spLocks noChangeArrowheads="1"/>
          </p:cNvSpPr>
          <p:nvPr/>
        </p:nvSpPr>
        <p:spPr bwMode="auto">
          <a:xfrm>
            <a:off x="2735263" y="773113"/>
            <a:ext cx="3636962" cy="1074737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i="1">
                <a:solidFill>
                  <a:schemeClr val="tx2"/>
                </a:solidFill>
                <a:effectLst/>
                <a:latin typeface="Arial Unicode MS" charset="0"/>
                <a:cs typeface="Arial Unicode MS" charset="0"/>
              </a:rPr>
              <a:t>GIAO ƯỚC ÁP-RA-HAM </a:t>
            </a:r>
          </a:p>
        </p:txBody>
      </p:sp>
      <p:sp>
        <p:nvSpPr>
          <p:cNvPr id="20499" name="Rectangle 1078"/>
          <p:cNvSpPr>
            <a:spLocks noChangeArrowheads="1"/>
          </p:cNvSpPr>
          <p:nvPr/>
        </p:nvSpPr>
        <p:spPr bwMode="auto">
          <a:xfrm>
            <a:off x="315913" y="6365875"/>
            <a:ext cx="8634412" cy="8905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</a:rPr>
              <a:t>LÀ 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“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CỐT LÕI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”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 CỦA KHẢI THỊ KINH THÁNH</a:t>
            </a:r>
          </a:p>
          <a:p>
            <a:endParaRPr lang="en-US" sz="3200" b="1" i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0500" name="Rectangle 68"/>
          <p:cNvSpPr>
            <a:spLocks noChangeArrowheads="1"/>
          </p:cNvSpPr>
          <p:nvPr/>
        </p:nvSpPr>
        <p:spPr bwMode="auto">
          <a:xfrm>
            <a:off x="693738" y="681038"/>
            <a:ext cx="2217737" cy="1196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F3300"/>
                </a:solidFill>
                <a:effectLst/>
                <a:latin typeface="Arial Unicode MS" charset="0"/>
                <a:cs typeface="Arial Unicode MS" charset="0"/>
              </a:rPr>
              <a:t>Sự Kêu Gọi </a:t>
            </a:r>
            <a:br>
              <a:rPr lang="en-US" sz="2400" b="1">
                <a:solidFill>
                  <a:srgbClr val="FF3300"/>
                </a:solidFill>
                <a:effectLst/>
                <a:latin typeface="Arial Unicode MS" charset="0"/>
                <a:cs typeface="Arial Unicode MS" charset="0"/>
              </a:rPr>
            </a:br>
            <a:r>
              <a:rPr lang="en-US" sz="2400" b="1">
                <a:solidFill>
                  <a:srgbClr val="FF3300"/>
                </a:solidFill>
                <a:effectLst/>
                <a:latin typeface="Arial Unicode MS" charset="0"/>
                <a:cs typeface="Arial Unicode MS" charset="0"/>
              </a:rPr>
              <a:t>của Áp-ra-ham</a:t>
            </a:r>
            <a:r>
              <a:rPr lang="en-US" sz="2400" b="1">
                <a:solidFill>
                  <a:srgbClr val="FD2558"/>
                </a:solidFill>
                <a:effectLst/>
                <a:latin typeface="Helvetica" charset="0"/>
              </a:rPr>
              <a:t>       </a:t>
            </a:r>
            <a:r>
              <a:rPr lang="en-US" sz="2400" b="1">
                <a:effectLst/>
                <a:latin typeface="Helvetica" charset="0"/>
              </a:rPr>
              <a:t> Sáng 12:1-3</a:t>
            </a:r>
          </a:p>
        </p:txBody>
      </p:sp>
      <p:sp>
        <p:nvSpPr>
          <p:cNvPr id="20501" name="Text Box 69"/>
          <p:cNvSpPr txBox="1">
            <a:spLocks noChangeArrowheads="1"/>
          </p:cNvSpPr>
          <p:nvPr/>
        </p:nvSpPr>
        <p:spPr bwMode="auto">
          <a:xfrm>
            <a:off x="6726238" y="665163"/>
            <a:ext cx="2193925" cy="8302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400" b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Giao Ước</a:t>
            </a:r>
            <a:br>
              <a:rPr lang="en-US" sz="2400" b="1">
                <a:effectLst/>
                <a:latin typeface="Arial" charset="0"/>
                <a:cs typeface="Arial" charset="0"/>
              </a:rPr>
            </a:br>
            <a:r>
              <a:rPr lang="en-US" sz="2400" b="1">
                <a:effectLst/>
                <a:latin typeface="Arial" charset="0"/>
                <a:cs typeface="Arial" charset="0"/>
              </a:rPr>
              <a:t>Sáng: 15:9-18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5" grpId="0" autoUpdateAnimBg="0"/>
      <p:bldP spid="5140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3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000" b="1" dirty="0">
                <a:solidFill>
                  <a:srgbClr val="00FF00"/>
                </a:solidFill>
                <a:effectLst/>
                <a:latin typeface="Arial" pitchFamily="34" charset="0"/>
                <a:ea typeface="Gulim" pitchFamily="34" charset="-127"/>
                <a:cs typeface="+mn-cs"/>
              </a:rPr>
              <a:t>ĐẤT</a:t>
            </a:r>
            <a:endParaRPr lang="en-US" sz="2000" b="1" dirty="0">
              <a:solidFill>
                <a:srgbClr val="00FF00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951288" y="3582988"/>
            <a:ext cx="1901825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Arial" charset="0"/>
              </a:rPr>
              <a:t>HẠT GIỐNG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118225" y="3598863"/>
            <a:ext cx="2487613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ko-KR" sz="2000" b="1">
                <a:solidFill>
                  <a:srgbClr val="00FF00"/>
                </a:solidFill>
                <a:effectLst/>
                <a:latin typeface="Arial" charset="0"/>
                <a:ea typeface="Gulim" charset="0"/>
                <a:cs typeface="Gulim" charset="0"/>
              </a:rPr>
              <a:t>PHƯỚC </a:t>
            </a:r>
            <a:r>
              <a:rPr lang="en-US" sz="2000" b="1">
                <a:solidFill>
                  <a:srgbClr val="00FF00"/>
                </a:solidFill>
                <a:effectLst/>
                <a:latin typeface="Arial" charset="0"/>
              </a:rPr>
              <a:t>LÀNH</a:t>
            </a:r>
          </a:p>
        </p:txBody>
      </p:sp>
      <p:sp>
        <p:nvSpPr>
          <p:cNvPr id="21516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13:15</a:t>
            </a:r>
          </a:p>
        </p:txBody>
      </p:sp>
      <p:sp>
        <p:nvSpPr>
          <p:cNvPr id="21517" name="Rectangle 21"/>
          <p:cNvSpPr>
            <a:spLocks noChangeArrowheads="1"/>
          </p:cNvSpPr>
          <p:nvPr/>
        </p:nvSpPr>
        <p:spPr bwMode="auto">
          <a:xfrm>
            <a:off x="1065213" y="4032250"/>
            <a:ext cx="149542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12:1</a:t>
            </a:r>
          </a:p>
        </p:txBody>
      </p:sp>
      <p:sp>
        <p:nvSpPr>
          <p:cNvPr id="21518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12:2</a:t>
            </a:r>
          </a:p>
        </p:txBody>
      </p: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12:3</a:t>
            </a:r>
          </a:p>
        </p:txBody>
      </p:sp>
      <p:sp>
        <p:nvSpPr>
          <p:cNvPr id="21520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13:14-16</a:t>
            </a:r>
          </a:p>
        </p:txBody>
      </p:sp>
      <p:sp>
        <p:nvSpPr>
          <p:cNvPr id="21521" name="Rectangle 28"/>
          <p:cNvSpPr>
            <a:spLocks noChangeArrowheads="1"/>
          </p:cNvSpPr>
          <p:nvPr/>
        </p:nvSpPr>
        <p:spPr bwMode="auto">
          <a:xfrm>
            <a:off x="6435725" y="2860675"/>
            <a:ext cx="196215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15:9-18</a:t>
            </a:r>
          </a:p>
        </p:txBody>
      </p:sp>
      <p:sp>
        <p:nvSpPr>
          <p:cNvPr id="517154" name="Rectangle 34"/>
          <p:cNvSpPr>
            <a:spLocks noChangeArrowheads="1"/>
          </p:cNvSpPr>
          <p:nvPr/>
        </p:nvSpPr>
        <p:spPr bwMode="auto">
          <a:xfrm>
            <a:off x="790575" y="2443163"/>
            <a:ext cx="2198688" cy="4587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ĐỜI ĐỜI</a:t>
            </a:r>
          </a:p>
        </p:txBody>
      </p:sp>
      <p:sp>
        <p:nvSpPr>
          <p:cNvPr id="517155" name="Rectangle 35"/>
          <p:cNvSpPr>
            <a:spLocks noChangeArrowheads="1"/>
          </p:cNvSpPr>
          <p:nvPr/>
        </p:nvSpPr>
        <p:spPr bwMode="auto">
          <a:xfrm>
            <a:off x="3635375" y="2422525"/>
            <a:ext cx="2195513" cy="4587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TRẦN THẾ</a:t>
            </a:r>
          </a:p>
        </p:txBody>
      </p: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5668963" y="2438400"/>
            <a:ext cx="3475037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VÔ ĐIỀU KIỆN</a:t>
            </a:r>
            <a:endParaRPr lang="en-US" sz="4000" b="1" i="1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21525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716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716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21528" name="Text Box 4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7170" name="Rectangle 50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grpSp>
        <p:nvGrpSpPr>
          <p:cNvPr id="21530" name="Group 58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7179" name="AutoShape 59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7180" name="AutoShape 60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7181" name="AutoShape 61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7182" name="AutoShape 62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1531" name="Group 72"/>
          <p:cNvGrpSpPr>
            <a:grpSpLocks/>
          </p:cNvGrpSpPr>
          <p:nvPr/>
        </p:nvGrpSpPr>
        <p:grpSpPr bwMode="auto">
          <a:xfrm>
            <a:off x="693738" y="665163"/>
            <a:ext cx="8226425" cy="1212850"/>
            <a:chOff x="437" y="419"/>
            <a:chExt cx="5182" cy="764"/>
          </a:xfrm>
        </p:grpSpPr>
        <p:sp>
          <p:nvSpPr>
            <p:cNvPr id="21533" name="Rectangle 68"/>
            <p:cNvSpPr>
              <a:spLocks noChangeArrowheads="1"/>
            </p:cNvSpPr>
            <p:nvPr/>
          </p:nvSpPr>
          <p:spPr bwMode="auto">
            <a:xfrm>
              <a:off x="437" y="429"/>
              <a:ext cx="1397" cy="75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Sự Kêu Gọi </a:t>
              </a:r>
              <a:b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</a:br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của Áp-ra-ham</a:t>
              </a:r>
              <a:r>
                <a:rPr lang="en-US" sz="2400" b="1">
                  <a:solidFill>
                    <a:srgbClr val="FD2558"/>
                  </a:solidFill>
                  <a:effectLst/>
                  <a:latin typeface="Helvetica" charset="0"/>
                </a:rPr>
                <a:t>       </a:t>
              </a:r>
              <a:r>
                <a:rPr lang="en-US" sz="2400" b="1">
                  <a:effectLst/>
                  <a:latin typeface="Helvetica" charset="0"/>
                </a:rPr>
                <a:t> Sáng 12:1-3</a:t>
              </a:r>
            </a:p>
          </p:txBody>
        </p:sp>
        <p:sp>
          <p:nvSpPr>
            <p:cNvPr id="21534" name="Text Box 69"/>
            <p:cNvSpPr txBox="1">
              <a:spLocks noChangeArrowheads="1"/>
            </p:cNvSpPr>
            <p:nvPr/>
          </p:nvSpPr>
          <p:spPr bwMode="auto">
            <a:xfrm>
              <a:off x="4237" y="419"/>
              <a:ext cx="1382" cy="523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>
                  <a:solidFill>
                    <a:srgbClr val="FF3300"/>
                  </a:solidFill>
                  <a:effectLst/>
                  <a:latin typeface="Arial" charset="0"/>
                  <a:cs typeface="Arial" charset="0"/>
                </a:rPr>
                <a:t>Giao Ước</a:t>
              </a:r>
              <a:br>
                <a:rPr lang="en-US" sz="2400" b="1">
                  <a:effectLst/>
                  <a:latin typeface="Arial" charset="0"/>
                  <a:cs typeface="Arial" charset="0"/>
                </a:rPr>
              </a:br>
              <a:r>
                <a:rPr lang="en-US" sz="2400" b="1">
                  <a:effectLst/>
                  <a:latin typeface="Arial" charset="0"/>
                  <a:cs typeface="Arial" charset="0"/>
                </a:rPr>
                <a:t>Sáng: 15:9-18</a:t>
              </a:r>
            </a:p>
          </p:txBody>
        </p:sp>
        <p:sp>
          <p:nvSpPr>
            <p:cNvPr id="21535" name="Rectangle 70"/>
            <p:cNvSpPr>
              <a:spLocks noChangeArrowheads="1"/>
            </p:cNvSpPr>
            <p:nvPr/>
          </p:nvSpPr>
          <p:spPr bwMode="auto">
            <a:xfrm>
              <a:off x="1723" y="487"/>
              <a:ext cx="2291" cy="677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i="1">
                  <a:solidFill>
                    <a:schemeClr val="tx2"/>
                  </a:solidFill>
                  <a:effectLst/>
                  <a:latin typeface="Arial Unicode MS" charset="0"/>
                  <a:cs typeface="Arial Unicode MS" charset="0"/>
                </a:rPr>
                <a:t>GIAO ƯỚC ÁP-RA-HAM </a:t>
              </a:r>
            </a:p>
          </p:txBody>
        </p:sp>
      </p:grpSp>
      <p:sp>
        <p:nvSpPr>
          <p:cNvPr id="21532" name="Rectangle 1078"/>
          <p:cNvSpPr>
            <a:spLocks noChangeArrowheads="1"/>
          </p:cNvSpPr>
          <p:nvPr/>
        </p:nvSpPr>
        <p:spPr bwMode="auto">
          <a:xfrm>
            <a:off x="315913" y="6365875"/>
            <a:ext cx="8634412" cy="8905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</a:rPr>
              <a:t>LÀ 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“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CỐT LÕI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”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 CỦA KHẢI THỊ KINH THÁNH</a:t>
            </a:r>
          </a:p>
          <a:p>
            <a:endParaRPr lang="en-US" sz="3200" b="1" i="1">
              <a:solidFill>
                <a:schemeClr val="folHlink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8" grpId="0" autoUpdateAnimBg="0"/>
      <p:bldP spid="517139" grpId="0" autoUpdateAnimBg="0"/>
      <p:bldP spid="517154" grpId="0" autoUpdateAnimBg="0"/>
      <p:bldP spid="517155" grpId="0" autoUpdateAnimBg="0"/>
      <p:bldP spid="51715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084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8151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8156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3" name="Rectangle 1057"/>
          <p:cNvSpPr>
            <a:spLocks noChangeArrowheads="1"/>
          </p:cNvSpPr>
          <p:nvPr/>
        </p:nvSpPr>
        <p:spPr bwMode="auto">
          <a:xfrm>
            <a:off x="2649538" y="4797425"/>
            <a:ext cx="3821112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>
                <a:solidFill>
                  <a:schemeClr val="folHlink"/>
                </a:solidFill>
                <a:effectLst/>
              </a:rPr>
              <a:t>Mở rộng các giao ước phụ</a:t>
            </a:r>
          </a:p>
        </p:txBody>
      </p:sp>
      <p:grpSp>
        <p:nvGrpSpPr>
          <p:cNvPr id="22534" name="Group 1082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8182" name="AutoShape 1062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8183" name="AutoShape 1063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8184" name="AutoShape 1064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8185" name="AutoShape 1065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2535" name="Text Box 106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8190" name="Rectangle 107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8193" name="Rectangle 10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2538" name="Text Box 107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22539" name="Text Box 107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8197" name="Rectangle 1077"/>
          <p:cNvSpPr>
            <a:spLocks noChangeArrowheads="1"/>
          </p:cNvSpPr>
          <p:nvPr/>
        </p:nvSpPr>
        <p:spPr bwMode="auto">
          <a:xfrm>
            <a:off x="74422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18200" name="Rectangle 1080"/>
          <p:cNvSpPr>
            <a:spLocks noChangeArrowheads="1"/>
          </p:cNvSpPr>
          <p:nvPr/>
        </p:nvSpPr>
        <p:spPr bwMode="auto">
          <a:xfrm>
            <a:off x="882650" y="5259388"/>
            <a:ext cx="1570038" cy="6381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effectLst/>
                <a:latin typeface="HallmarkeCondBold" charset="0"/>
              </a:rPr>
              <a:t>  </a:t>
            </a:r>
            <a:r>
              <a:rPr lang="en-US" sz="3600" b="1">
                <a:effectLst/>
                <a:latin typeface="Arial" charset="0"/>
              </a:rPr>
              <a:t>Đất</a:t>
            </a:r>
          </a:p>
        </p:txBody>
      </p:sp>
      <p:sp>
        <p:nvSpPr>
          <p:cNvPr id="518201" name="Rectangle 1081"/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Phục 30: 1-10</a:t>
            </a:r>
          </a:p>
        </p:txBody>
      </p:sp>
      <p:sp>
        <p:nvSpPr>
          <p:cNvPr id="518203" name="AutoShape 1083"/>
          <p:cNvSpPr>
            <a:spLocks noChangeArrowheads="1"/>
          </p:cNvSpPr>
          <p:nvPr/>
        </p:nvSpPr>
        <p:spPr bwMode="auto">
          <a:xfrm>
            <a:off x="609600" y="52578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8174" name="Line 1054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5" name="Group 1109"/>
          <p:cNvGrpSpPr>
            <a:grpSpLocks/>
          </p:cNvGrpSpPr>
          <p:nvPr/>
        </p:nvGrpSpPr>
        <p:grpSpPr bwMode="auto">
          <a:xfrm>
            <a:off x="790575" y="773113"/>
            <a:ext cx="8353425" cy="3224212"/>
            <a:chOff x="498" y="487"/>
            <a:chExt cx="5262" cy="2031"/>
          </a:xfrm>
        </p:grpSpPr>
        <p:sp>
          <p:nvSpPr>
            <p:cNvPr id="518209" name="Rectangle 1089"/>
            <p:cNvSpPr>
              <a:spLocks noChangeArrowheads="1"/>
            </p:cNvSpPr>
            <p:nvPr/>
          </p:nvSpPr>
          <p:spPr bwMode="auto">
            <a:xfrm>
              <a:off x="698" y="2270"/>
              <a:ext cx="991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2000" b="1" dirty="0">
                  <a:solidFill>
                    <a:srgbClr val="00FF00"/>
                  </a:solidFill>
                  <a:effectLst/>
                  <a:latin typeface="Arial" pitchFamily="34" charset="0"/>
                  <a:ea typeface="Gulim" pitchFamily="34" charset="-127"/>
                  <a:cs typeface="+mn-cs"/>
                </a:rPr>
                <a:t>ĐẤT</a:t>
              </a:r>
              <a:endParaRPr lang="en-US" sz="2000" b="1" dirty="0">
                <a:solidFill>
                  <a:srgbClr val="00FF00"/>
                </a:solidFill>
                <a:effectLst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210" name="Line 1090"/>
            <p:cNvSpPr>
              <a:spLocks noChangeShapeType="1"/>
            </p:cNvSpPr>
            <p:nvPr/>
          </p:nvSpPr>
          <p:spPr bwMode="auto">
            <a:xfrm>
              <a:off x="948" y="2496"/>
              <a:ext cx="3984" cy="0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8211" name="Line 1091"/>
            <p:cNvSpPr>
              <a:spLocks noChangeShapeType="1"/>
            </p:cNvSpPr>
            <p:nvPr/>
          </p:nvSpPr>
          <p:spPr bwMode="auto">
            <a:xfrm>
              <a:off x="3540" y="1152"/>
              <a:ext cx="0" cy="672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8212" name="Line 1092"/>
            <p:cNvSpPr>
              <a:spLocks noChangeShapeType="1"/>
            </p:cNvSpPr>
            <p:nvPr/>
          </p:nvSpPr>
          <p:spPr bwMode="auto">
            <a:xfrm>
              <a:off x="2292" y="1152"/>
              <a:ext cx="0" cy="672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8213" name="Line 1093"/>
            <p:cNvSpPr>
              <a:spLocks noChangeShapeType="1"/>
            </p:cNvSpPr>
            <p:nvPr/>
          </p:nvSpPr>
          <p:spPr bwMode="auto">
            <a:xfrm>
              <a:off x="948" y="1824"/>
              <a:ext cx="3984" cy="0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Rectangle 1094"/>
            <p:cNvSpPr>
              <a:spLocks noChangeArrowheads="1"/>
            </p:cNvSpPr>
            <p:nvPr/>
          </p:nvSpPr>
          <p:spPr bwMode="auto">
            <a:xfrm>
              <a:off x="2489" y="2257"/>
              <a:ext cx="1198" cy="2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FF00"/>
                  </a:solidFill>
                  <a:effectLst/>
                  <a:latin typeface="Arial" charset="0"/>
                </a:rPr>
                <a:t>HẠT GIỐNG</a:t>
              </a:r>
            </a:p>
          </p:txBody>
        </p:sp>
        <p:sp>
          <p:nvSpPr>
            <p:cNvPr id="22564" name="Rectangle 1095"/>
            <p:cNvSpPr>
              <a:spLocks noChangeArrowheads="1"/>
            </p:cNvSpPr>
            <p:nvPr/>
          </p:nvSpPr>
          <p:spPr bwMode="auto">
            <a:xfrm>
              <a:off x="3854" y="2267"/>
              <a:ext cx="1567" cy="2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2000" b="1">
                  <a:solidFill>
                    <a:srgbClr val="00FF00"/>
                  </a:solidFill>
                  <a:effectLst/>
                  <a:latin typeface="Arial" charset="0"/>
                  <a:ea typeface="Gulim" charset="0"/>
                  <a:cs typeface="Gulim" charset="0"/>
                </a:rPr>
                <a:t>PHƯỚC </a:t>
              </a:r>
              <a:r>
                <a:rPr lang="en-US" sz="2000" b="1">
                  <a:solidFill>
                    <a:srgbClr val="00FF00"/>
                  </a:solidFill>
                  <a:effectLst/>
                  <a:latin typeface="Arial" charset="0"/>
                </a:rPr>
                <a:t>LÀNH</a:t>
              </a:r>
            </a:p>
          </p:txBody>
        </p:sp>
        <p:sp>
          <p:nvSpPr>
            <p:cNvPr id="22565" name="Rectangle 1102"/>
            <p:cNvSpPr>
              <a:spLocks noChangeArrowheads="1"/>
            </p:cNvSpPr>
            <p:nvPr/>
          </p:nvSpPr>
          <p:spPr bwMode="auto">
            <a:xfrm>
              <a:off x="498" y="1539"/>
              <a:ext cx="1385" cy="28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 i="1">
                  <a:solidFill>
                    <a:schemeClr val="folHlink"/>
                  </a:solidFill>
                  <a:effectLst/>
                  <a:latin typeface="Arial" charset="0"/>
                </a:rPr>
                <a:t>ĐỜI ĐỜI</a:t>
              </a:r>
            </a:p>
          </p:txBody>
        </p:sp>
        <p:sp>
          <p:nvSpPr>
            <p:cNvPr id="22566" name="Rectangle 1103"/>
            <p:cNvSpPr>
              <a:spLocks noChangeArrowheads="1"/>
            </p:cNvSpPr>
            <p:nvPr/>
          </p:nvSpPr>
          <p:spPr bwMode="auto">
            <a:xfrm>
              <a:off x="2290" y="1526"/>
              <a:ext cx="1383" cy="28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400" b="1" i="1">
                  <a:solidFill>
                    <a:schemeClr val="folHlink"/>
                  </a:solidFill>
                  <a:effectLst/>
                  <a:latin typeface="Arial" charset="0"/>
                </a:rPr>
                <a:t>TRẦN THẾ</a:t>
              </a:r>
            </a:p>
          </p:txBody>
        </p:sp>
        <p:sp>
          <p:nvSpPr>
            <p:cNvPr id="22567" name="Rectangle 1104"/>
            <p:cNvSpPr>
              <a:spLocks noChangeArrowheads="1"/>
            </p:cNvSpPr>
            <p:nvPr/>
          </p:nvSpPr>
          <p:spPr bwMode="auto">
            <a:xfrm>
              <a:off x="3571" y="1536"/>
              <a:ext cx="2189" cy="28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 i="1">
                  <a:solidFill>
                    <a:schemeClr val="folHlink"/>
                  </a:solidFill>
                  <a:effectLst/>
                  <a:latin typeface="Arial" charset="0"/>
                </a:rPr>
                <a:t>VÔ ĐIỀU KIỆN</a:t>
              </a:r>
              <a:endParaRPr lang="en-US" sz="4000" b="1" i="1">
                <a:solidFill>
                  <a:schemeClr val="folHlink"/>
                </a:solidFill>
                <a:effectLst/>
                <a:latin typeface="Arial" charset="0"/>
              </a:endParaRPr>
            </a:p>
          </p:txBody>
        </p:sp>
        <p:sp>
          <p:nvSpPr>
            <p:cNvPr id="22568" name="Rectangle 1108"/>
            <p:cNvSpPr>
              <a:spLocks noChangeArrowheads="1"/>
            </p:cNvSpPr>
            <p:nvPr/>
          </p:nvSpPr>
          <p:spPr bwMode="auto">
            <a:xfrm>
              <a:off x="1723" y="487"/>
              <a:ext cx="2291" cy="677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i="1">
                  <a:solidFill>
                    <a:schemeClr val="tx2"/>
                  </a:solidFill>
                  <a:effectLst/>
                  <a:latin typeface="Arial Unicode MS" charset="0"/>
                  <a:cs typeface="Arial Unicode MS" charset="0"/>
                </a:rPr>
                <a:t>GIAO ƯỚC ÁP-RA-HAM </a:t>
              </a:r>
            </a:p>
          </p:txBody>
        </p:sp>
      </p:grpSp>
      <p:sp>
        <p:nvSpPr>
          <p:cNvPr id="22546" name="Rectangle 1078"/>
          <p:cNvSpPr>
            <a:spLocks noChangeArrowheads="1"/>
          </p:cNvSpPr>
          <p:nvPr/>
        </p:nvSpPr>
        <p:spPr bwMode="auto">
          <a:xfrm>
            <a:off x="315913" y="6365875"/>
            <a:ext cx="8634412" cy="8905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</a:rPr>
              <a:t>LÀ 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“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CỐT LÕI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”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 CỦA KHẢI THỊ KINH THÁNH</a:t>
            </a:r>
          </a:p>
          <a:p>
            <a:endParaRPr lang="en-US" sz="3200" b="1" i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2547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13:15</a:t>
            </a:r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1065213" y="4032250"/>
            <a:ext cx="149542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12:1</a:t>
            </a:r>
          </a:p>
        </p:txBody>
      </p:sp>
      <p:sp>
        <p:nvSpPr>
          <p:cNvPr id="22549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12:2</a:t>
            </a:r>
          </a:p>
        </p:txBody>
      </p:sp>
      <p:sp>
        <p:nvSpPr>
          <p:cNvPr id="22550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12:3</a:t>
            </a:r>
          </a:p>
        </p:txBody>
      </p:sp>
      <p:sp>
        <p:nvSpPr>
          <p:cNvPr id="22551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13:14-16</a:t>
            </a:r>
          </a:p>
        </p:txBody>
      </p:sp>
      <p:sp>
        <p:nvSpPr>
          <p:cNvPr id="22552" name="Rectangle 28"/>
          <p:cNvSpPr>
            <a:spLocks noChangeArrowheads="1"/>
          </p:cNvSpPr>
          <p:nvPr/>
        </p:nvSpPr>
        <p:spPr bwMode="auto">
          <a:xfrm>
            <a:off x="6435725" y="2860675"/>
            <a:ext cx="196215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15:9-18</a:t>
            </a:r>
          </a:p>
        </p:txBody>
      </p:sp>
      <p:grpSp>
        <p:nvGrpSpPr>
          <p:cNvPr id="22553" name="Group 72"/>
          <p:cNvGrpSpPr>
            <a:grpSpLocks/>
          </p:cNvGrpSpPr>
          <p:nvPr/>
        </p:nvGrpSpPr>
        <p:grpSpPr bwMode="auto">
          <a:xfrm>
            <a:off x="693738" y="665163"/>
            <a:ext cx="8226425" cy="1212850"/>
            <a:chOff x="437" y="419"/>
            <a:chExt cx="5182" cy="764"/>
          </a:xfrm>
        </p:grpSpPr>
        <p:sp>
          <p:nvSpPr>
            <p:cNvPr id="22555" name="Rectangle 68"/>
            <p:cNvSpPr>
              <a:spLocks noChangeArrowheads="1"/>
            </p:cNvSpPr>
            <p:nvPr/>
          </p:nvSpPr>
          <p:spPr bwMode="auto">
            <a:xfrm>
              <a:off x="437" y="429"/>
              <a:ext cx="1397" cy="75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Sự Kêu Gọi </a:t>
              </a:r>
              <a:b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</a:br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của Áp-ra-ham</a:t>
              </a:r>
              <a:r>
                <a:rPr lang="en-US" sz="2400" b="1">
                  <a:solidFill>
                    <a:srgbClr val="FD2558"/>
                  </a:solidFill>
                  <a:effectLst/>
                  <a:latin typeface="Helvetica" charset="0"/>
                </a:rPr>
                <a:t>       </a:t>
              </a:r>
              <a:r>
                <a:rPr lang="en-US" sz="2400" b="1">
                  <a:effectLst/>
                  <a:latin typeface="Helvetica" charset="0"/>
                </a:rPr>
                <a:t> Sáng 12:1-3</a:t>
              </a:r>
            </a:p>
          </p:txBody>
        </p:sp>
        <p:sp>
          <p:nvSpPr>
            <p:cNvPr id="22556" name="Text Box 69"/>
            <p:cNvSpPr txBox="1">
              <a:spLocks noChangeArrowheads="1"/>
            </p:cNvSpPr>
            <p:nvPr/>
          </p:nvSpPr>
          <p:spPr bwMode="auto">
            <a:xfrm>
              <a:off x="4237" y="419"/>
              <a:ext cx="1382" cy="523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>
                  <a:solidFill>
                    <a:srgbClr val="FF3300"/>
                  </a:solidFill>
                  <a:effectLst/>
                  <a:latin typeface="Arial" charset="0"/>
                  <a:cs typeface="Arial" charset="0"/>
                </a:rPr>
                <a:t>Giao Ước</a:t>
              </a:r>
              <a:br>
                <a:rPr lang="en-US" sz="2400" b="1">
                  <a:effectLst/>
                  <a:latin typeface="Arial" charset="0"/>
                  <a:cs typeface="Arial" charset="0"/>
                </a:rPr>
              </a:br>
              <a:r>
                <a:rPr lang="en-US" sz="2400" b="1">
                  <a:effectLst/>
                  <a:latin typeface="Arial" charset="0"/>
                  <a:cs typeface="Arial" charset="0"/>
                </a:rPr>
                <a:t>Sáng: 15:9-18</a:t>
              </a:r>
            </a:p>
          </p:txBody>
        </p:sp>
        <p:sp>
          <p:nvSpPr>
            <p:cNvPr id="22557" name="Rectangle 70"/>
            <p:cNvSpPr>
              <a:spLocks noChangeArrowheads="1"/>
            </p:cNvSpPr>
            <p:nvPr/>
          </p:nvSpPr>
          <p:spPr bwMode="auto">
            <a:xfrm>
              <a:off x="1723" y="487"/>
              <a:ext cx="2291" cy="677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i="1">
                  <a:solidFill>
                    <a:schemeClr val="tx2"/>
                  </a:solidFill>
                  <a:effectLst/>
                  <a:latin typeface="Arial Unicode MS" charset="0"/>
                  <a:cs typeface="Arial Unicode MS" charset="0"/>
                </a:rPr>
                <a:t>GIAO ƯỚC ÁP-RA-HAM </a:t>
              </a:r>
            </a:p>
          </p:txBody>
        </p:sp>
      </p:grpSp>
      <p:sp>
        <p:nvSpPr>
          <p:cNvPr id="518208" name="WordArt 1088"/>
          <p:cNvSpPr>
            <a:spLocks noChangeArrowheads="1" noChangeShapeType="1" noTextEdit="1"/>
          </p:cNvSpPr>
          <p:nvPr/>
        </p:nvSpPr>
        <p:spPr bwMode="auto">
          <a:xfrm>
            <a:off x="742950" y="593725"/>
            <a:ext cx="7831138" cy="5757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GIAO-ƯỚC </a:t>
            </a:r>
          </a:p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ĐẤT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200" grpId="0" autoUpdateAnimBg="0"/>
      <p:bldP spid="518201" grpId="0" autoUpdateAnimBg="0"/>
      <p:bldP spid="518203" grpId="0" animBg="1"/>
      <p:bldP spid="5182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3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7483" r="8778" b="16632"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5998" name="Picture 1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5999" name="Picture 1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4909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1036"/>
          <p:cNvSpPr txBox="1">
            <a:spLocks noChangeArrowheads="1"/>
          </p:cNvSpPr>
          <p:nvPr/>
        </p:nvSpPr>
        <p:spPr bwMode="auto">
          <a:xfrm>
            <a:off x="104775" y="5467350"/>
            <a:ext cx="9685338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</a:rPr>
              <a:t>ĐẤT THỪA KẾ CỦA ÁP-RA-HAM</a:t>
            </a:r>
          </a:p>
        </p:txBody>
      </p:sp>
      <p:sp>
        <p:nvSpPr>
          <p:cNvPr id="23557" name="Text Box 104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3558" name="Text Box 10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6004" name="Rectangle 10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6007" name="Rectangle 10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pic>
        <p:nvPicPr>
          <p:cNvPr id="426010" name="Picture 1050" descr="Jezreel Valley from Muhraqa to Tabor and Moreh,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6009" name="Picture 1049" descr="Sea of Galilee from northwest, df 04010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ChangeArrowheads="1"/>
          </p:cNvSpPr>
          <p:nvPr/>
        </p:nvSpPr>
        <p:spPr bwMode="auto">
          <a:xfrm>
            <a:off x="1376363" y="1042988"/>
            <a:ext cx="7110412" cy="26511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effectLst/>
                <a:latin typeface="Times New Roman" charset="0"/>
              </a:rPr>
              <a:t>                 </a:t>
            </a:r>
          </a:p>
          <a:p>
            <a:pPr algn="l"/>
            <a:r>
              <a:rPr lang="en-US" b="1">
                <a:effectLst/>
                <a:latin typeface="Times New Roman" charset="0"/>
              </a:rPr>
              <a:t>	</a:t>
            </a:r>
            <a:r>
              <a:rPr lang="en-US" b="1" baseline="30000">
                <a:effectLst/>
                <a:latin typeface="Times New Roman" charset="0"/>
              </a:rPr>
              <a:t>5</a:t>
            </a:r>
            <a:r>
              <a:rPr lang="en-US" b="1">
                <a:effectLst/>
                <a:latin typeface="Times New Roman" charset="0"/>
              </a:rPr>
              <a:t> Giê-hô-va Đức Chúa Trời ngươi sẽ đem ngươi về </a:t>
            </a:r>
            <a:r>
              <a:rPr lang="en-US" b="1">
                <a:solidFill>
                  <a:schemeClr val="tx2"/>
                </a:solidFill>
                <a:effectLst/>
                <a:latin typeface="Times New Roman" charset="0"/>
              </a:rPr>
              <a:t>xứ</a:t>
            </a:r>
            <a:r>
              <a:rPr lang="en-US" b="1">
                <a:effectLst/>
                <a:latin typeface="Times New Roman" charset="0"/>
              </a:rPr>
              <a:t> </a:t>
            </a:r>
            <a:r>
              <a:rPr lang="en-US" b="1">
                <a:solidFill>
                  <a:schemeClr val="folHlink"/>
                </a:solidFill>
                <a:effectLst/>
                <a:latin typeface="Times New Roman" charset="0"/>
              </a:rPr>
              <a:t>mà tổ phụ ngươi đã nhận được, và ngươi sẽ nhận lấy nó</a:t>
            </a:r>
            <a:r>
              <a:rPr lang="en-US" b="1">
                <a:effectLst/>
                <a:latin typeface="Times New Roman" charset="0"/>
              </a:rPr>
              <a:t>; Ngài sẽ làm ơn cho ngươi và gia thêm ngươi nhiều hơn tổ phụ ngươi.</a:t>
            </a:r>
          </a:p>
        </p:txBody>
      </p:sp>
      <p:sp>
        <p:nvSpPr>
          <p:cNvPr id="677891" name="Rectangle 3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53882" dir="2700000" algn="ctr" rotWithShape="0">
              <a:srgbClr val="919191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179513" y="290513"/>
            <a:ext cx="7089775" cy="10652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effectLst/>
                <a:latin typeface="Times New Roman" charset="0"/>
              </a:rPr>
              <a:t>Phục Truyền Luật Lệ Ký 30</a:t>
            </a:r>
            <a:r>
              <a:rPr lang="en-US" b="1">
                <a:effectLst/>
                <a:latin typeface="Times New Roman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ĐẤT HỨA</a:t>
            </a:r>
            <a:endParaRPr lang="en-US" sz="48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677893" name="Rectangle 5"/>
          <p:cNvSpPr>
            <a:spLocks noChangeArrowheads="1"/>
          </p:cNvSpPr>
          <p:nvPr/>
        </p:nvSpPr>
        <p:spPr bwMode="auto">
          <a:xfrm>
            <a:off x="1389063" y="4037013"/>
            <a:ext cx="7110412" cy="222408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 baseline="30000">
                <a:effectLst/>
                <a:latin typeface="Times New Roman" charset="0"/>
                <a:cs typeface="+mn-cs"/>
              </a:rPr>
              <a:t>	6 </a:t>
            </a:r>
            <a:r>
              <a:rPr lang="en-US" b="1">
                <a:effectLst/>
                <a:latin typeface="Times New Roman" charset="0"/>
                <a:cs typeface="+mn-cs"/>
              </a:rPr>
              <a:t>Giê-hô-va </a:t>
            </a:r>
            <a:r>
              <a:rPr lang="en-US" b="1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Đức Chúa Trời ngươi sẽ</a:t>
            </a:r>
            <a:r>
              <a:rPr lang="en-US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cất sự ô uế khỏi lòng ngươi và khỏi lòng dòng dõi ngươi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, để ngươi hết lòng hết ý kính mến </a:t>
            </a:r>
            <a:r>
              <a:rPr lang="en-US" b="1">
                <a:effectLst/>
                <a:latin typeface="Times New Roman" charset="0"/>
                <a:cs typeface="+mn-cs"/>
              </a:rPr>
              <a:t>Giê-hô-va Đức Chúa Trời ngươi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, hầu cho ngươi được sống.                  </a:t>
            </a:r>
            <a:endParaRPr lang="en-US" sz="1600" b="1">
              <a:effectLst/>
              <a:latin typeface="Times New Roman" charset="0"/>
              <a:cs typeface="+mn-cs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7789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7897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0" grpId="0" autoUpdateAnimBg="0"/>
      <p:bldP spid="67789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026"/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53882" dir="2700000" algn="ctr" rotWithShape="0">
              <a:srgbClr val="919191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27650" name="Text Box 102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7651" name="Text Box 102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90853" name="Rectangle 102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0854" name="Rectangle 10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pic>
        <p:nvPicPr>
          <p:cNvPr id="27654" name="Picture 1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2" name="Picture 1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3" name="Picture 1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4" name="Picture 1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5" name="Picture 1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4" b="12256"/>
          <a:stretch>
            <a:fillRect/>
          </a:stretch>
        </p:blipFill>
        <p:spPr bwMode="auto">
          <a:xfrm>
            <a:off x="1744663" y="812800"/>
            <a:ext cx="4562475" cy="335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6" name="Picture 10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3"/>
          <a:stretch>
            <a:fillRect/>
          </a:stretch>
        </p:blipFill>
        <p:spPr bwMode="auto">
          <a:xfrm>
            <a:off x="3944938" y="2336800"/>
            <a:ext cx="4562475" cy="29765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 Box 1043"/>
          <p:cNvSpPr txBox="1">
            <a:spLocks noChangeArrowheads="1"/>
          </p:cNvSpPr>
          <p:nvPr/>
        </p:nvSpPr>
        <p:spPr bwMode="auto">
          <a:xfrm>
            <a:off x="0" y="5730875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ĐẤT ĐAI ĐẸP ĐẼ VÀ THỊNH VƯỢNG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88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75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79" name="Rectangle 1031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084" name="Line 1036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1" name="Text Box 10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29702" name="Text Box 106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15116" name="Rectangle 106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19" name="Rectangle 107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29705" name="Text Box 107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15122" name="Rectangle 1074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15126" name="Rectangle 1078"/>
          <p:cNvSpPr>
            <a:spLocks noChangeArrowheads="1"/>
          </p:cNvSpPr>
          <p:nvPr/>
        </p:nvSpPr>
        <p:spPr bwMode="auto">
          <a:xfrm>
            <a:off x="3805238" y="5248275"/>
            <a:ext cx="1543050" cy="58261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effectLst/>
                <a:latin typeface="Arial" charset="0"/>
              </a:rPr>
              <a:t>Đa-vít</a:t>
            </a:r>
          </a:p>
        </p:txBody>
      </p:sp>
      <p:sp>
        <p:nvSpPr>
          <p:cNvPr id="515127" name="Rectangle 1079"/>
          <p:cNvSpPr>
            <a:spLocks noChangeArrowheads="1"/>
          </p:cNvSpPr>
          <p:nvPr/>
        </p:nvSpPr>
        <p:spPr bwMode="auto">
          <a:xfrm>
            <a:off x="3600450" y="5716588"/>
            <a:ext cx="19192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effectLst/>
                <a:latin typeface="Helvetica" charset="0"/>
                <a:ea typeface="+mn-ea"/>
                <a:cs typeface="+mn-cs"/>
              </a:rPr>
              <a:t>2 Sam 7: 4-16</a:t>
            </a:r>
          </a:p>
        </p:txBody>
      </p:sp>
      <p:grpSp>
        <p:nvGrpSpPr>
          <p:cNvPr id="29709" name="Group 1082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5131" name="AutoShape 1083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32" name="AutoShape 1084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33" name="AutoShape 1085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34" name="AutoShape 1086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15135" name="AutoShape 1087"/>
          <p:cNvSpPr>
            <a:spLocks noChangeArrowheads="1"/>
          </p:cNvSpPr>
          <p:nvPr/>
        </p:nvSpPr>
        <p:spPr bwMode="auto">
          <a:xfrm>
            <a:off x="349250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5102" name="Line 1054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9712" name="Group 1144"/>
          <p:cNvGrpSpPr>
            <a:grpSpLocks/>
          </p:cNvGrpSpPr>
          <p:nvPr/>
        </p:nvGrpSpPr>
        <p:grpSpPr bwMode="auto">
          <a:xfrm>
            <a:off x="735013" y="4797425"/>
            <a:ext cx="5735637" cy="1304925"/>
            <a:chOff x="463" y="3022"/>
            <a:chExt cx="3613" cy="822"/>
          </a:xfrm>
        </p:grpSpPr>
        <p:sp>
          <p:nvSpPr>
            <p:cNvPr id="29739" name="Rectangle 1118"/>
            <p:cNvSpPr>
              <a:spLocks noChangeArrowheads="1"/>
            </p:cNvSpPr>
            <p:nvPr/>
          </p:nvSpPr>
          <p:spPr bwMode="auto">
            <a:xfrm>
              <a:off x="1669" y="3022"/>
              <a:ext cx="2407" cy="24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000" b="1" i="1">
                  <a:solidFill>
                    <a:schemeClr val="folHlink"/>
                  </a:solidFill>
                  <a:effectLst/>
                </a:rPr>
                <a:t>Mở rộng các giao ước phụ</a:t>
              </a:r>
            </a:p>
          </p:txBody>
        </p:sp>
        <p:sp>
          <p:nvSpPr>
            <p:cNvPr id="29740" name="Rectangle 1119"/>
            <p:cNvSpPr>
              <a:spLocks noChangeArrowheads="1"/>
            </p:cNvSpPr>
            <p:nvPr/>
          </p:nvSpPr>
          <p:spPr bwMode="auto">
            <a:xfrm>
              <a:off x="556" y="3313"/>
              <a:ext cx="989" cy="402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effectLst/>
                  <a:latin typeface="HallmarkeCondBold" charset="0"/>
                </a:rPr>
                <a:t>  </a:t>
              </a:r>
              <a:r>
                <a:rPr lang="en-US" sz="3600" b="1">
                  <a:effectLst/>
                  <a:latin typeface="Arial" charset="0"/>
                </a:rPr>
                <a:t>Đất</a:t>
              </a:r>
            </a:p>
          </p:txBody>
        </p:sp>
        <p:sp>
          <p:nvSpPr>
            <p:cNvPr id="29741" name="Rectangle 1120"/>
            <p:cNvSpPr>
              <a:spLocks noChangeArrowheads="1"/>
            </p:cNvSpPr>
            <p:nvPr/>
          </p:nvSpPr>
          <p:spPr bwMode="auto">
            <a:xfrm>
              <a:off x="463" y="3596"/>
              <a:ext cx="1167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000" b="1">
                  <a:effectLst/>
                  <a:latin typeface="Helvetica" charset="0"/>
                </a:rPr>
                <a:t>Phục 30: 1-10</a:t>
              </a:r>
            </a:p>
          </p:txBody>
        </p:sp>
      </p:grpSp>
      <p:sp>
        <p:nvSpPr>
          <p:cNvPr id="515170" name="Line 1122"/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9714" name="Group 1123"/>
          <p:cNvGrpSpPr>
            <a:grpSpLocks/>
          </p:cNvGrpSpPr>
          <p:nvPr/>
        </p:nvGrpSpPr>
        <p:grpSpPr bwMode="auto">
          <a:xfrm>
            <a:off x="790575" y="773113"/>
            <a:ext cx="8353425" cy="3224212"/>
            <a:chOff x="498" y="487"/>
            <a:chExt cx="5262" cy="2031"/>
          </a:xfrm>
        </p:grpSpPr>
        <p:sp>
          <p:nvSpPr>
            <p:cNvPr id="515172" name="Rectangle 1124"/>
            <p:cNvSpPr>
              <a:spLocks noChangeArrowheads="1"/>
            </p:cNvSpPr>
            <p:nvPr/>
          </p:nvSpPr>
          <p:spPr bwMode="auto">
            <a:xfrm>
              <a:off x="698" y="2270"/>
              <a:ext cx="991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2000" b="1" dirty="0">
                  <a:solidFill>
                    <a:srgbClr val="00FF00"/>
                  </a:solidFill>
                  <a:effectLst/>
                  <a:latin typeface="Arial" pitchFamily="34" charset="0"/>
                  <a:ea typeface="Gulim" pitchFamily="34" charset="-127"/>
                  <a:cs typeface="+mn-cs"/>
                </a:rPr>
                <a:t>ĐẤT</a:t>
              </a:r>
              <a:endParaRPr lang="en-US" sz="2000" b="1" dirty="0">
                <a:solidFill>
                  <a:srgbClr val="00FF00"/>
                </a:solidFill>
                <a:effectLst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5173" name="Line 1125"/>
            <p:cNvSpPr>
              <a:spLocks noChangeShapeType="1"/>
            </p:cNvSpPr>
            <p:nvPr/>
          </p:nvSpPr>
          <p:spPr bwMode="auto">
            <a:xfrm>
              <a:off x="948" y="2496"/>
              <a:ext cx="3984" cy="0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74" name="Line 1126"/>
            <p:cNvSpPr>
              <a:spLocks noChangeShapeType="1"/>
            </p:cNvSpPr>
            <p:nvPr/>
          </p:nvSpPr>
          <p:spPr bwMode="auto">
            <a:xfrm>
              <a:off x="3540" y="1152"/>
              <a:ext cx="0" cy="672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75" name="Line 1127"/>
            <p:cNvSpPr>
              <a:spLocks noChangeShapeType="1"/>
            </p:cNvSpPr>
            <p:nvPr/>
          </p:nvSpPr>
          <p:spPr bwMode="auto">
            <a:xfrm>
              <a:off x="2292" y="1152"/>
              <a:ext cx="0" cy="672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5176" name="Line 1128"/>
            <p:cNvSpPr>
              <a:spLocks noChangeShapeType="1"/>
            </p:cNvSpPr>
            <p:nvPr/>
          </p:nvSpPr>
          <p:spPr bwMode="auto">
            <a:xfrm>
              <a:off x="948" y="1824"/>
              <a:ext cx="3984" cy="0"/>
            </a:xfrm>
            <a:prstGeom prst="line">
              <a:avLst/>
            </a:prstGeom>
            <a:noFill/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733" name="Rectangle 1129"/>
            <p:cNvSpPr>
              <a:spLocks noChangeArrowheads="1"/>
            </p:cNvSpPr>
            <p:nvPr/>
          </p:nvSpPr>
          <p:spPr bwMode="auto">
            <a:xfrm>
              <a:off x="2489" y="2257"/>
              <a:ext cx="1198" cy="2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FF00"/>
                  </a:solidFill>
                  <a:effectLst/>
                  <a:latin typeface="Arial" charset="0"/>
                </a:rPr>
                <a:t>HẠT GIỐNG</a:t>
              </a:r>
            </a:p>
          </p:txBody>
        </p:sp>
        <p:sp>
          <p:nvSpPr>
            <p:cNvPr id="29734" name="Rectangle 1130"/>
            <p:cNvSpPr>
              <a:spLocks noChangeArrowheads="1"/>
            </p:cNvSpPr>
            <p:nvPr/>
          </p:nvSpPr>
          <p:spPr bwMode="auto">
            <a:xfrm>
              <a:off x="3854" y="2267"/>
              <a:ext cx="1567" cy="2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ko-KR" sz="2000" b="1">
                  <a:solidFill>
                    <a:srgbClr val="00FF00"/>
                  </a:solidFill>
                  <a:effectLst/>
                  <a:latin typeface="Arial" charset="0"/>
                  <a:ea typeface="Gulim" charset="0"/>
                  <a:cs typeface="Gulim" charset="0"/>
                </a:rPr>
                <a:t>PHƯỚC </a:t>
              </a:r>
              <a:r>
                <a:rPr lang="en-US" sz="2000" b="1">
                  <a:solidFill>
                    <a:srgbClr val="00FF00"/>
                  </a:solidFill>
                  <a:effectLst/>
                  <a:latin typeface="Arial" charset="0"/>
                </a:rPr>
                <a:t>LÀNH</a:t>
              </a:r>
            </a:p>
          </p:txBody>
        </p:sp>
        <p:sp>
          <p:nvSpPr>
            <p:cNvPr id="29735" name="Rectangle 1137"/>
            <p:cNvSpPr>
              <a:spLocks noChangeArrowheads="1"/>
            </p:cNvSpPr>
            <p:nvPr/>
          </p:nvSpPr>
          <p:spPr bwMode="auto">
            <a:xfrm>
              <a:off x="498" y="1539"/>
              <a:ext cx="1385" cy="28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 i="1">
                  <a:solidFill>
                    <a:schemeClr val="folHlink"/>
                  </a:solidFill>
                  <a:effectLst/>
                  <a:latin typeface="Arial" charset="0"/>
                </a:rPr>
                <a:t>ĐỜI ĐỜI</a:t>
              </a:r>
            </a:p>
          </p:txBody>
        </p:sp>
        <p:sp>
          <p:nvSpPr>
            <p:cNvPr id="29736" name="Rectangle 1138"/>
            <p:cNvSpPr>
              <a:spLocks noChangeArrowheads="1"/>
            </p:cNvSpPr>
            <p:nvPr/>
          </p:nvSpPr>
          <p:spPr bwMode="auto">
            <a:xfrm>
              <a:off x="2290" y="1526"/>
              <a:ext cx="1383" cy="28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400" b="1" i="1">
                  <a:solidFill>
                    <a:schemeClr val="folHlink"/>
                  </a:solidFill>
                  <a:effectLst/>
                  <a:latin typeface="Arial" charset="0"/>
                </a:rPr>
                <a:t>TRẦN THẾ</a:t>
              </a:r>
            </a:p>
          </p:txBody>
        </p:sp>
        <p:sp>
          <p:nvSpPr>
            <p:cNvPr id="29737" name="Rectangle 1139"/>
            <p:cNvSpPr>
              <a:spLocks noChangeArrowheads="1"/>
            </p:cNvSpPr>
            <p:nvPr/>
          </p:nvSpPr>
          <p:spPr bwMode="auto">
            <a:xfrm>
              <a:off x="3571" y="1536"/>
              <a:ext cx="2189" cy="28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 i="1">
                  <a:solidFill>
                    <a:schemeClr val="folHlink"/>
                  </a:solidFill>
                  <a:effectLst/>
                  <a:latin typeface="Arial" charset="0"/>
                </a:rPr>
                <a:t>VÔ ĐIỀU KIỆN</a:t>
              </a:r>
              <a:endParaRPr lang="en-US" sz="4000" b="1" i="1">
                <a:solidFill>
                  <a:schemeClr val="folHlink"/>
                </a:solidFill>
                <a:effectLst/>
                <a:latin typeface="Arial" charset="0"/>
              </a:endParaRPr>
            </a:p>
          </p:txBody>
        </p:sp>
        <p:sp>
          <p:nvSpPr>
            <p:cNvPr id="29738" name="Rectangle 1143"/>
            <p:cNvSpPr>
              <a:spLocks noChangeArrowheads="1"/>
            </p:cNvSpPr>
            <p:nvPr/>
          </p:nvSpPr>
          <p:spPr bwMode="auto">
            <a:xfrm>
              <a:off x="1723" y="487"/>
              <a:ext cx="2291" cy="677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i="1">
                  <a:solidFill>
                    <a:schemeClr val="tx2"/>
                  </a:solidFill>
                  <a:effectLst/>
                  <a:latin typeface="Arial Unicode MS" charset="0"/>
                  <a:cs typeface="Arial Unicode MS" charset="0"/>
                </a:rPr>
                <a:t>GIAO ƯỚC ÁP-RA-HAM </a:t>
              </a:r>
            </a:p>
          </p:txBody>
        </p:sp>
      </p:grpSp>
      <p:sp>
        <p:nvSpPr>
          <p:cNvPr id="515103" name="Line 1055"/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6" name="Rectangle 1145"/>
          <p:cNvSpPr>
            <a:spLocks noChangeArrowheads="1"/>
          </p:cNvSpPr>
          <p:nvPr/>
        </p:nvSpPr>
        <p:spPr bwMode="auto">
          <a:xfrm>
            <a:off x="315913" y="6365875"/>
            <a:ext cx="8634412" cy="8905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</a:rPr>
              <a:t>LÀ 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“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CỐT LÕI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”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 CỦA KHẢI THỊ KINH THÁNH</a:t>
            </a:r>
          </a:p>
          <a:p>
            <a:endParaRPr lang="en-US" sz="3200" b="1" i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29717" name="Rectangle 20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13:15</a:t>
            </a:r>
          </a:p>
        </p:txBody>
      </p:sp>
      <p:sp>
        <p:nvSpPr>
          <p:cNvPr id="29718" name="Rectangle 21"/>
          <p:cNvSpPr>
            <a:spLocks noChangeArrowheads="1"/>
          </p:cNvSpPr>
          <p:nvPr/>
        </p:nvSpPr>
        <p:spPr bwMode="auto">
          <a:xfrm>
            <a:off x="1065213" y="4032250"/>
            <a:ext cx="149542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12:1</a:t>
            </a:r>
          </a:p>
        </p:txBody>
      </p:sp>
      <p:sp>
        <p:nvSpPr>
          <p:cNvPr id="29719" name="Rectangle 25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12:2</a:t>
            </a:r>
          </a:p>
        </p:txBody>
      </p:sp>
      <p:sp>
        <p:nvSpPr>
          <p:cNvPr id="29720" name="Rectangle 26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12:3</a:t>
            </a:r>
          </a:p>
        </p:txBody>
      </p:sp>
      <p:sp>
        <p:nvSpPr>
          <p:cNvPr id="29721" name="Rectangle 27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13:14-16</a:t>
            </a:r>
          </a:p>
        </p:txBody>
      </p:sp>
      <p:sp>
        <p:nvSpPr>
          <p:cNvPr id="29722" name="Rectangle 28"/>
          <p:cNvSpPr>
            <a:spLocks noChangeArrowheads="1"/>
          </p:cNvSpPr>
          <p:nvPr/>
        </p:nvSpPr>
        <p:spPr bwMode="auto">
          <a:xfrm>
            <a:off x="6435725" y="2860675"/>
            <a:ext cx="196215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15:9-18</a:t>
            </a:r>
          </a:p>
        </p:txBody>
      </p:sp>
      <p:grpSp>
        <p:nvGrpSpPr>
          <p:cNvPr id="29723" name="Group 72"/>
          <p:cNvGrpSpPr>
            <a:grpSpLocks/>
          </p:cNvGrpSpPr>
          <p:nvPr/>
        </p:nvGrpSpPr>
        <p:grpSpPr bwMode="auto">
          <a:xfrm>
            <a:off x="693738" y="665163"/>
            <a:ext cx="8226425" cy="1212850"/>
            <a:chOff x="437" y="419"/>
            <a:chExt cx="5182" cy="764"/>
          </a:xfrm>
        </p:grpSpPr>
        <p:sp>
          <p:nvSpPr>
            <p:cNvPr id="29725" name="Rectangle 68"/>
            <p:cNvSpPr>
              <a:spLocks noChangeArrowheads="1"/>
            </p:cNvSpPr>
            <p:nvPr/>
          </p:nvSpPr>
          <p:spPr bwMode="auto">
            <a:xfrm>
              <a:off x="437" y="429"/>
              <a:ext cx="1397" cy="75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Sự Kêu Gọi </a:t>
              </a:r>
              <a:b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</a:br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của Áp-ra-ham</a:t>
              </a:r>
              <a:r>
                <a:rPr lang="en-US" sz="2400" b="1">
                  <a:solidFill>
                    <a:srgbClr val="FD2558"/>
                  </a:solidFill>
                  <a:effectLst/>
                  <a:latin typeface="Helvetica" charset="0"/>
                </a:rPr>
                <a:t>       </a:t>
              </a:r>
              <a:r>
                <a:rPr lang="en-US" sz="2400" b="1">
                  <a:effectLst/>
                  <a:latin typeface="Helvetica" charset="0"/>
                </a:rPr>
                <a:t> Sáng 12:1-3</a:t>
              </a:r>
            </a:p>
          </p:txBody>
        </p:sp>
        <p:sp>
          <p:nvSpPr>
            <p:cNvPr id="29726" name="Text Box 69"/>
            <p:cNvSpPr txBox="1">
              <a:spLocks noChangeArrowheads="1"/>
            </p:cNvSpPr>
            <p:nvPr/>
          </p:nvSpPr>
          <p:spPr bwMode="auto">
            <a:xfrm>
              <a:off x="4237" y="419"/>
              <a:ext cx="1382" cy="523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>
                  <a:solidFill>
                    <a:srgbClr val="FF3300"/>
                  </a:solidFill>
                  <a:effectLst/>
                  <a:latin typeface="Arial" charset="0"/>
                  <a:cs typeface="Arial" charset="0"/>
                </a:rPr>
                <a:t>Giao Ước</a:t>
              </a:r>
              <a:br>
                <a:rPr lang="en-US" sz="2400" b="1">
                  <a:effectLst/>
                  <a:latin typeface="Arial" charset="0"/>
                  <a:cs typeface="Arial" charset="0"/>
                </a:rPr>
              </a:br>
              <a:r>
                <a:rPr lang="en-US" sz="2400" b="1">
                  <a:effectLst/>
                  <a:latin typeface="Arial" charset="0"/>
                  <a:cs typeface="Arial" charset="0"/>
                </a:rPr>
                <a:t>Sáng: 15:9-18</a:t>
              </a:r>
            </a:p>
          </p:txBody>
        </p:sp>
        <p:sp>
          <p:nvSpPr>
            <p:cNvPr id="29727" name="Rectangle 70"/>
            <p:cNvSpPr>
              <a:spLocks noChangeArrowheads="1"/>
            </p:cNvSpPr>
            <p:nvPr/>
          </p:nvSpPr>
          <p:spPr bwMode="auto">
            <a:xfrm>
              <a:off x="1723" y="487"/>
              <a:ext cx="2291" cy="677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i="1">
                  <a:solidFill>
                    <a:schemeClr val="tx2"/>
                  </a:solidFill>
                  <a:effectLst/>
                  <a:latin typeface="Arial Unicode MS" charset="0"/>
                  <a:cs typeface="Arial Unicode MS" charset="0"/>
                </a:rPr>
                <a:t>GIAO ƯỚC ÁP-RA-HAM </a:t>
              </a:r>
            </a:p>
          </p:txBody>
        </p:sp>
      </p:grpSp>
      <p:sp>
        <p:nvSpPr>
          <p:cNvPr id="515139" name="WordArt 1091"/>
          <p:cNvSpPr>
            <a:spLocks noChangeArrowheads="1" noChangeShapeType="1" noTextEdit="1"/>
          </p:cNvSpPr>
          <p:nvPr/>
        </p:nvSpPr>
        <p:spPr bwMode="auto">
          <a:xfrm>
            <a:off x="652463" y="720725"/>
            <a:ext cx="7831137" cy="5757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GIAO-ƯỚC </a:t>
            </a:r>
          </a:p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ĐA-VÍT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26" grpId="0" autoUpdateAnimBg="0"/>
      <p:bldP spid="515127" grpId="0" autoUpdateAnimBg="0"/>
      <p:bldP spid="515135" grpId="0" animBg="1"/>
      <p:bldP spid="5151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4708" name="Rectangle 4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9224" name="Rectangle 12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9225" name="Rectangle 13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584719" name="Rectangle 15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228" name="Group 17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84722" name="Rectangle 18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4723" name="Oval 19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4724" name="Rectangle 20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4725" name="Rectangle 2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4726" name="Oval 2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84727" name="Rectangle 2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9244" name="Rectangle 24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9245" name="Rectangle 25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9229" name="Text Box 26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84731" name="Rectangle 2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01</a:t>
            </a:r>
          </a:p>
        </p:txBody>
      </p:sp>
      <p:sp>
        <p:nvSpPr>
          <p:cNvPr id="9231" name="Text Box 2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84734" name="Rectangle 30"/>
          <p:cNvSpPr>
            <a:spLocks noChangeArrowheads="1"/>
          </p:cNvSpPr>
          <p:nvPr/>
        </p:nvSpPr>
        <p:spPr bwMode="auto">
          <a:xfrm>
            <a:off x="7431088" y="6521450"/>
            <a:ext cx="820737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84735" name="Text Box 31"/>
          <p:cNvSpPr txBox="1">
            <a:spLocks noChangeArrowheads="1"/>
          </p:cNvSpPr>
          <p:nvPr/>
        </p:nvSpPr>
        <p:spPr bwMode="auto">
          <a:xfrm>
            <a:off x="244475" y="2354263"/>
            <a:ext cx="4633913" cy="461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4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2400" b="1">
                <a:solidFill>
                  <a:srgbClr val="FFFF00"/>
                </a:solidFill>
                <a:effectLst/>
              </a:rPr>
              <a:t>#15</a:t>
            </a:r>
          </a:p>
        </p:txBody>
      </p:sp>
      <p:sp>
        <p:nvSpPr>
          <p:cNvPr id="9234" name="Rectangle 34"/>
          <p:cNvSpPr>
            <a:spLocks noChangeArrowheads="1"/>
          </p:cNvSpPr>
          <p:nvPr/>
        </p:nvSpPr>
        <p:spPr bwMode="auto">
          <a:xfrm>
            <a:off x="2206625" y="290513"/>
            <a:ext cx="4708525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>
                <a:solidFill>
                  <a:schemeClr val="folHlink"/>
                </a:solidFill>
                <a:effectLst/>
                <a:latin typeface="Arial" charset="0"/>
              </a:rPr>
              <a:t>SỰ SẮP XẾP ĐẶC BIỆT CỦA CHÚA VỚI MÔI-SE</a:t>
            </a:r>
          </a:p>
        </p:txBody>
      </p:sp>
      <p:sp>
        <p:nvSpPr>
          <p:cNvPr id="584739" name="Rectangle 35"/>
          <p:cNvSpPr>
            <a:spLocks noChangeArrowheads="1"/>
          </p:cNvSpPr>
          <p:nvPr/>
        </p:nvSpPr>
        <p:spPr bwMode="auto">
          <a:xfrm>
            <a:off x="669925" y="3003550"/>
            <a:ext cx="7802563" cy="6985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4000" b="1">
                <a:solidFill>
                  <a:schemeClr val="folHlink"/>
                </a:solidFill>
                <a:effectLst/>
                <a:latin typeface="Arial" charset="0"/>
                <a:cs typeface="Arial Unicode MS" charset="0"/>
              </a:rPr>
              <a:t>“</a:t>
            </a:r>
            <a:r>
              <a:rPr lang="en-US" altLang="ja-JP" sz="4000" b="1">
                <a:solidFill>
                  <a:schemeClr val="folHlink"/>
                </a:solidFill>
                <a:effectLst/>
                <a:latin typeface="Arial" charset="0"/>
                <a:cs typeface="Arial Unicode MS" charset="0"/>
              </a:rPr>
              <a:t>GIAO ƯỚC MÔI-SE</a:t>
            </a:r>
            <a:r>
              <a:rPr lang="ja-JP" altLang="en-US" sz="4000" b="1">
                <a:solidFill>
                  <a:schemeClr val="folHlink"/>
                </a:solidFill>
                <a:effectLst/>
                <a:latin typeface="Arial" charset="0"/>
                <a:cs typeface="Arial Unicode MS" charset="0"/>
              </a:rPr>
              <a:t>”</a:t>
            </a:r>
            <a:endParaRPr lang="en-US" sz="4000" b="1">
              <a:solidFill>
                <a:schemeClr val="folHlink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9236" name="Rectangle 36"/>
          <p:cNvSpPr>
            <a:spLocks noChangeArrowheads="1"/>
          </p:cNvSpPr>
          <p:nvPr/>
        </p:nvSpPr>
        <p:spPr bwMode="auto">
          <a:xfrm>
            <a:off x="2763838" y="1274763"/>
            <a:ext cx="3622675" cy="828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effectLst/>
                <a:latin typeface="Arial" charset="0"/>
              </a:rPr>
              <a:t>T</a:t>
            </a:r>
            <a:r>
              <a:rPr lang="en-US" sz="2000" b="1">
                <a:effectLst/>
                <a:latin typeface="Arial" charset="0"/>
              </a:rPr>
              <a:t>Ừ KINH THÁNH CỰU-ƯỚC</a:t>
            </a:r>
            <a:br>
              <a:rPr lang="en-US" sz="2000" b="1">
                <a:effectLst/>
                <a:latin typeface="Arial" charset="0"/>
              </a:rPr>
            </a:br>
            <a:r>
              <a:rPr lang="en-US" sz="2000" b="1">
                <a:effectLst/>
                <a:latin typeface="Arial" charset="0"/>
              </a:rPr>
              <a:t>SÁCH XUẤT Ê-DÍP-TÔ KÝ</a:t>
            </a:r>
            <a:r>
              <a:rPr lang="en-US" sz="2400" b="1">
                <a:effectLst/>
                <a:latin typeface="Arial" charset="0"/>
              </a:rPr>
              <a:t>:</a:t>
            </a:r>
          </a:p>
        </p:txBody>
      </p:sp>
      <p:sp>
        <p:nvSpPr>
          <p:cNvPr id="9237" name="Rectangle 37"/>
          <p:cNvSpPr>
            <a:spLocks noChangeArrowheads="1"/>
          </p:cNvSpPr>
          <p:nvPr/>
        </p:nvSpPr>
        <p:spPr bwMode="auto">
          <a:xfrm>
            <a:off x="1377950" y="4552950"/>
            <a:ext cx="6388100" cy="1412875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 b="1">
                <a:solidFill>
                  <a:srgbClr val="00FF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SỰ SẮP XẾP ĐẶC BIỆT</a:t>
            </a:r>
            <a:r>
              <a:rPr lang="en-US" sz="3200" b="1">
                <a:solidFill>
                  <a:srgbClr val="00FF00"/>
                </a:solidFill>
                <a:effectLst/>
                <a:latin typeface="Arial" charset="0"/>
              </a:rPr>
              <a:t>  </a:t>
            </a:r>
            <a:r>
              <a:rPr lang="en-US" sz="4000" b="1">
                <a:effectLst/>
                <a:latin typeface="Arial" charset="0"/>
              </a:rPr>
              <a:t>NÀY</a:t>
            </a:r>
            <a:r>
              <a:rPr lang="en-US" sz="4000" b="1">
                <a:solidFill>
                  <a:srgbClr val="00FF00"/>
                </a:solidFill>
                <a:effectLst/>
                <a:latin typeface="Arial" charset="0"/>
              </a:rPr>
              <a:t> </a:t>
            </a:r>
            <a:r>
              <a:rPr lang="en-US" sz="3200" b="1">
                <a:solidFill>
                  <a:srgbClr val="00FF00"/>
                </a:solidFill>
                <a:effectLst/>
                <a:latin typeface="Arial" charset="0"/>
              </a:rPr>
              <a:t>LÀ GÌ?</a:t>
            </a:r>
            <a:endParaRPr lang="en-US" sz="5400" b="1">
              <a:solidFill>
                <a:srgbClr val="00FF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35" grpId="0" animBg="1"/>
      <p:bldP spid="5847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9939" name="Rectangle 3"/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9940" name="Rectangle 4"/>
          <p:cNvSpPr>
            <a:spLocks noChangeArrowheads="1"/>
          </p:cNvSpPr>
          <p:nvPr/>
        </p:nvSpPr>
        <p:spPr bwMode="auto">
          <a:xfrm>
            <a:off x="241300" y="3903663"/>
            <a:ext cx="8740775" cy="20589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effectLst/>
                <a:latin typeface="Arial" charset="0"/>
              </a:rPr>
              <a:t>                           2 Sa-mu-ên 7</a:t>
            </a:r>
          </a:p>
          <a:p>
            <a:pPr algn="l"/>
            <a:r>
              <a:rPr lang="en-US" sz="3200" b="1">
                <a:effectLst/>
                <a:latin typeface="Arial" charset="0"/>
              </a:rPr>
              <a:t>	</a:t>
            </a:r>
            <a:r>
              <a:rPr lang="en-US" sz="3200" b="1" baseline="30000">
                <a:effectLst/>
                <a:latin typeface="Arial" charset="0"/>
              </a:rPr>
              <a:t>16</a:t>
            </a:r>
            <a:r>
              <a:rPr lang="en-US" sz="3200" b="1">
                <a:effectLst/>
                <a:latin typeface="Arial" charset="0"/>
              </a:rPr>
              <a:t> Như vậy, </a:t>
            </a:r>
            <a:r>
              <a:rPr lang="en-US" sz="3200" b="1">
                <a:solidFill>
                  <a:schemeClr val="folHlink"/>
                </a:solidFill>
                <a:effectLst/>
                <a:latin typeface="Arial" charset="0"/>
              </a:rPr>
              <a:t>nhà</a:t>
            </a:r>
            <a:r>
              <a:rPr lang="en-US" sz="3200" b="1">
                <a:effectLst/>
                <a:latin typeface="Arial" charset="0"/>
              </a:rPr>
              <a:t> ngươi và </a:t>
            </a:r>
            <a:r>
              <a:rPr lang="en-US" sz="3200" b="1">
                <a:solidFill>
                  <a:schemeClr val="folHlink"/>
                </a:solidFill>
                <a:effectLst/>
                <a:latin typeface="Arial" charset="0"/>
              </a:rPr>
              <a:t>nước</a:t>
            </a:r>
            <a:r>
              <a:rPr lang="en-US" sz="3200" b="1">
                <a:effectLst/>
                <a:latin typeface="Arial" charset="0"/>
              </a:rPr>
              <a:t> ngươi được bền đỗ trước mặt ngươi </a:t>
            </a:r>
            <a:r>
              <a:rPr lang="en-US" sz="3200" b="1" i="1">
                <a:effectLst/>
                <a:latin typeface="Arial" charset="0"/>
              </a:rPr>
              <a:t>đời đời</a:t>
            </a:r>
            <a:r>
              <a:rPr lang="en-US" sz="3200" b="1">
                <a:effectLst/>
                <a:latin typeface="Arial" charset="0"/>
              </a:rPr>
              <a:t>; </a:t>
            </a:r>
            <a:r>
              <a:rPr lang="en-US" sz="3200" b="1">
                <a:solidFill>
                  <a:schemeClr val="folHlink"/>
                </a:solidFill>
                <a:effectLst/>
                <a:latin typeface="Arial" charset="0"/>
              </a:rPr>
              <a:t>ngôi </a:t>
            </a:r>
            <a:r>
              <a:rPr lang="en-US" sz="3200" b="1">
                <a:effectLst/>
                <a:latin typeface="Arial" charset="0"/>
              </a:rPr>
              <a:t>ngươi sẽ được vững lập đến </a:t>
            </a:r>
            <a:r>
              <a:rPr lang="en-US" sz="3200" b="1" i="1">
                <a:effectLst/>
                <a:latin typeface="Arial" charset="0"/>
              </a:rPr>
              <a:t>mãi mãi</a:t>
            </a:r>
            <a:r>
              <a:rPr lang="en-US" sz="3200" b="1">
                <a:effectLst/>
                <a:latin typeface="Arial" charset="0"/>
              </a:rPr>
              <a:t>.</a:t>
            </a:r>
          </a:p>
        </p:txBody>
      </p:sp>
      <p:sp>
        <p:nvSpPr>
          <p:cNvPr id="679941" name="Rectangle 5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1006475" y="373063"/>
            <a:ext cx="7177088" cy="23050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 i="1">
                <a:effectLst/>
                <a:latin typeface="Helvetica" charset="0"/>
              </a:rPr>
              <a:t>GIAO ƯỚC </a:t>
            </a:r>
            <a:br>
              <a:rPr lang="en-US" sz="7200" b="1" i="1">
                <a:effectLst/>
                <a:latin typeface="Helvetica" charset="0"/>
              </a:rPr>
            </a:br>
            <a:r>
              <a:rPr lang="en-US" sz="7200" b="1" i="1">
                <a:effectLst/>
                <a:latin typeface="Helvetica" charset="0"/>
              </a:rPr>
              <a:t>ĐA-VÍT</a:t>
            </a:r>
            <a:endParaRPr lang="en-US" sz="7200" b="1" i="1">
              <a:solidFill>
                <a:schemeClr val="tx2"/>
              </a:solidFill>
              <a:effectLst/>
              <a:latin typeface="Helvetica" charset="0"/>
            </a:endParaRPr>
          </a:p>
        </p:txBody>
      </p:sp>
      <p:sp>
        <p:nvSpPr>
          <p:cNvPr id="679943" name="Oval 7"/>
          <p:cNvSpPr>
            <a:spLocks noChangeArrowheads="1"/>
          </p:cNvSpPr>
          <p:nvPr/>
        </p:nvSpPr>
        <p:spPr bwMode="auto">
          <a:xfrm>
            <a:off x="3135313" y="4351338"/>
            <a:ext cx="1490662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9944" name="Oval 8"/>
          <p:cNvSpPr>
            <a:spLocks noChangeArrowheads="1"/>
          </p:cNvSpPr>
          <p:nvPr/>
        </p:nvSpPr>
        <p:spPr bwMode="auto">
          <a:xfrm>
            <a:off x="6075363" y="4275138"/>
            <a:ext cx="1504950" cy="75882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9945" name="Oval 9"/>
          <p:cNvSpPr>
            <a:spLocks noChangeArrowheads="1"/>
          </p:cNvSpPr>
          <p:nvPr/>
        </p:nvSpPr>
        <p:spPr bwMode="auto">
          <a:xfrm>
            <a:off x="7812088" y="4860925"/>
            <a:ext cx="1331912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9946" name="Text Box 10"/>
          <p:cNvSpPr txBox="1">
            <a:spLocks noChangeArrowheads="1"/>
          </p:cNvSpPr>
          <p:nvPr/>
        </p:nvSpPr>
        <p:spPr bwMode="auto">
          <a:xfrm>
            <a:off x="5967413" y="5357813"/>
            <a:ext cx="2089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mãi mãi</a:t>
            </a:r>
          </a:p>
        </p:txBody>
      </p:sp>
      <p:sp>
        <p:nvSpPr>
          <p:cNvPr id="679947" name="Text Box 11"/>
          <p:cNvSpPr txBox="1">
            <a:spLocks noChangeArrowheads="1"/>
          </p:cNvSpPr>
          <p:nvPr/>
        </p:nvSpPr>
        <p:spPr bwMode="auto">
          <a:xfrm>
            <a:off x="6218238" y="4879975"/>
            <a:ext cx="208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</a:rPr>
              <a:t>đời đời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8470900" y="52260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79950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9951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6</a:t>
            </a:r>
          </a:p>
        </p:txBody>
      </p:sp>
      <p:sp>
        <p:nvSpPr>
          <p:cNvPr id="30736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79954" name="Rectangle 18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1533525" y="2478088"/>
            <a:ext cx="5988050" cy="14319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99CCFF"/>
                </a:solidFill>
                <a:effectLst/>
                <a:latin typeface="Arial" charset="0"/>
              </a:rPr>
              <a:t>CÓ BA ĐIỀU </a:t>
            </a:r>
            <a:br>
              <a:rPr lang="en-US" sz="4400" b="1" i="1">
                <a:solidFill>
                  <a:srgbClr val="99CCFF"/>
                </a:solidFill>
                <a:effectLst/>
                <a:latin typeface="Arial" charset="0"/>
              </a:rPr>
            </a:br>
            <a:r>
              <a:rPr lang="en-US" sz="4400" b="1" i="1">
                <a:solidFill>
                  <a:srgbClr val="99CCFF"/>
                </a:solidFill>
                <a:effectLst/>
                <a:latin typeface="Arial" charset="0"/>
              </a:rPr>
              <a:t>BẢO ĐẢM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7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39" grpId="0" animBg="1"/>
      <p:bldP spid="679940" grpId="0" autoUpdateAnimBg="0"/>
      <p:bldP spid="679942" grpId="0" autoUpdateAnimBg="0"/>
      <p:bldP spid="679943" grpId="0" animBg="1"/>
      <p:bldP spid="679944" grpId="0" animBg="1"/>
      <p:bldP spid="679945" grpId="0" animBg="1"/>
      <p:bldP spid="679946" grpId="0" autoUpdateAnimBg="0"/>
      <p:bldP spid="679947" grpId="0" autoUpdateAnimBg="0"/>
      <p:bldP spid="67995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57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1" name="Rectangle 1027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31747" name="Text Box 104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grpSp>
        <p:nvGrpSpPr>
          <p:cNvPr id="2" name="Group 1060"/>
          <p:cNvGrpSpPr>
            <a:grpSpLocks/>
          </p:cNvGrpSpPr>
          <p:nvPr/>
        </p:nvGrpSpPr>
        <p:grpSpPr bwMode="auto">
          <a:xfrm>
            <a:off x="539750" y="1239838"/>
            <a:ext cx="8526463" cy="4743450"/>
            <a:chOff x="340" y="781"/>
            <a:chExt cx="5371" cy="2988"/>
          </a:xfrm>
        </p:grpSpPr>
        <p:sp>
          <p:nvSpPr>
            <p:cNvPr id="31754" name="Text Box 1043"/>
            <p:cNvSpPr txBox="1">
              <a:spLocks noChangeArrowheads="1"/>
            </p:cNvSpPr>
            <p:nvPr/>
          </p:nvSpPr>
          <p:spPr bwMode="auto">
            <a:xfrm>
              <a:off x="5595" y="3356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sz="2000">
                <a:solidFill>
                  <a:srgbClr val="FFA27C"/>
                </a:solidFill>
                <a:effectLst/>
              </a:endParaRPr>
            </a:p>
          </p:txBody>
        </p:sp>
        <p:sp>
          <p:nvSpPr>
            <p:cNvPr id="483352" name="AutoShape 1048"/>
            <p:cNvSpPr>
              <a:spLocks noChangeArrowheads="1"/>
            </p:cNvSpPr>
            <p:nvPr/>
          </p:nvSpPr>
          <p:spPr bwMode="auto">
            <a:xfrm>
              <a:off x="340" y="781"/>
              <a:ext cx="5088" cy="29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99">
                    <a:gamma/>
                    <a:shade val="0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1756" name="Text Box 1049"/>
            <p:cNvSpPr txBox="1">
              <a:spLocks noChangeArrowheads="1"/>
            </p:cNvSpPr>
            <p:nvPr/>
          </p:nvSpPr>
          <p:spPr bwMode="auto">
            <a:xfrm>
              <a:off x="439" y="1164"/>
              <a:ext cx="4838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6000" b="1"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Vậy, thì, bạn tự hỏi:</a:t>
              </a:r>
            </a:p>
            <a:p>
              <a:r>
                <a:rPr lang="en-US" sz="6000" b="1" i="1"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Ai có đủ tiêu chuẩn để ngồi trên ngôi Đa-vít?</a:t>
              </a:r>
            </a:p>
          </p:txBody>
        </p:sp>
        <p:sp>
          <p:nvSpPr>
            <p:cNvPr id="31757" name="Text Box 1050"/>
            <p:cNvSpPr txBox="1">
              <a:spLocks noChangeArrowheads="1"/>
            </p:cNvSpPr>
            <p:nvPr/>
          </p:nvSpPr>
          <p:spPr bwMode="auto">
            <a:xfrm>
              <a:off x="429" y="1152"/>
              <a:ext cx="4838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6000" b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Vậy thì, bạn tự hỏi:</a:t>
              </a:r>
            </a:p>
            <a:p>
              <a:r>
                <a:rPr lang="en-US" sz="6000" b="1" i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Ai có đủ tiêu chuẩn để ngồi trên ngôi Đa-vít?   </a:t>
              </a:r>
            </a:p>
          </p:txBody>
        </p:sp>
      </p:grpSp>
      <p:sp>
        <p:nvSpPr>
          <p:cNvPr id="31749" name="Text Box 105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3356" name="Rectangle 105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3359" name="Rectangle 10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31752" name="Text Box 105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483363" name="Rectangle 1059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7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0" name="Rectangle 8"/>
          <p:cNvSpPr>
            <a:spLocks noChangeArrowheads="1"/>
          </p:cNvSpPr>
          <p:nvPr/>
        </p:nvSpPr>
        <p:spPr bwMode="auto">
          <a:xfrm>
            <a:off x="406400" y="2728913"/>
            <a:ext cx="8255000" cy="21288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/>
          <a:lstStyle/>
          <a:p>
            <a:r>
              <a:rPr lang="en-US" sz="7200" b="1" i="1">
                <a:effectLst/>
                <a:latin typeface="Arial" charset="0"/>
              </a:rPr>
              <a:t>TRIỀU ĐẠI </a:t>
            </a:r>
            <a:br>
              <a:rPr lang="en-US" sz="7200" b="1" i="1">
                <a:effectLst/>
                <a:latin typeface="Arial" charset="0"/>
              </a:rPr>
            </a:br>
            <a:r>
              <a:rPr lang="en-US" sz="7200" b="1" i="1">
                <a:effectLst/>
                <a:latin typeface="Arial" charset="0"/>
              </a:rPr>
              <a:t>ĐA-VÍT </a:t>
            </a:r>
            <a:br>
              <a:rPr lang="en-US" sz="7200" b="1" i="1">
                <a:effectLst/>
                <a:latin typeface="Arial" charset="0"/>
              </a:rPr>
            </a:br>
            <a:r>
              <a:rPr lang="en-US" sz="7200" b="1" i="1">
                <a:effectLst/>
                <a:latin typeface="Arial" charset="0"/>
              </a:rPr>
              <a:t> </a:t>
            </a:r>
          </a:p>
        </p:txBody>
      </p:sp>
      <p:sp>
        <p:nvSpPr>
          <p:cNvPr id="315448" name="Rectangle 56"/>
          <p:cNvSpPr>
            <a:spLocks noChangeArrowheads="1"/>
          </p:cNvSpPr>
          <p:nvPr/>
        </p:nvSpPr>
        <p:spPr bwMode="auto">
          <a:xfrm>
            <a:off x="398463" y="5380038"/>
            <a:ext cx="8255000" cy="4857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600" b="1" i="1">
                <a:solidFill>
                  <a:srgbClr val="00CCFF"/>
                </a:solidFill>
                <a:effectLst/>
                <a:latin typeface="Arial Narrow" charset="0"/>
              </a:rPr>
              <a:t>Dòng dõi hoàng tộc của Chúa Giê-xu Christ</a:t>
            </a:r>
          </a:p>
        </p:txBody>
      </p:sp>
      <p:sp>
        <p:nvSpPr>
          <p:cNvPr id="32772" name="Text Box 5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2773" name="Text Box 59"/>
          <p:cNvSpPr txBox="1">
            <a:spLocks noChangeArrowheads="1"/>
          </p:cNvSpPr>
          <p:nvPr/>
        </p:nvSpPr>
        <p:spPr bwMode="auto">
          <a:xfrm>
            <a:off x="8902700" y="44132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315452" name="Text Box 60"/>
          <p:cNvSpPr txBox="1">
            <a:spLocks noChangeArrowheads="1"/>
          </p:cNvSpPr>
          <p:nvPr/>
        </p:nvSpPr>
        <p:spPr bwMode="auto">
          <a:xfrm>
            <a:off x="2247900" y="6129338"/>
            <a:ext cx="4371975" cy="40005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2000" b="1">
                <a:solidFill>
                  <a:srgbClr val="FFFF00"/>
                </a:solidFill>
                <a:effectLst/>
              </a:rPr>
              <a:t>#16</a:t>
            </a:r>
          </a:p>
        </p:txBody>
      </p:sp>
      <p:sp>
        <p:nvSpPr>
          <p:cNvPr id="32775" name="Text Box 6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15454" name="Rectangle 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5457" name="Rectangle 6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32778" name="Text Box 6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315461" name="Rectangle 69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02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3794" name="Text Box 5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795" name="Text Box 54"/>
          <p:cNvSpPr txBox="1">
            <a:spLocks noChangeArrowheads="1"/>
          </p:cNvSpPr>
          <p:nvPr/>
        </p:nvSpPr>
        <p:spPr bwMode="auto">
          <a:xfrm>
            <a:off x="8902700" y="48704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33796" name="Text Box 5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0808" name="Rectangle 5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0813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0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338951" name="Line 7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819" name="Text Box 21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</a:rPr>
              <a:t>Sáng Thế Ký 3:20</a:t>
            </a:r>
          </a:p>
        </p:txBody>
      </p:sp>
      <p:sp>
        <p:nvSpPr>
          <p:cNvPr id="34820" name="Text Box 2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4821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8970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973" name="Rectangle 29"/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824" name="Text Box 30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effectLst/>
              </a:rPr>
              <a:t>Trong Kinh Thánh:</a:t>
            </a:r>
          </a:p>
        </p:txBody>
      </p:sp>
      <p:sp>
        <p:nvSpPr>
          <p:cNvPr id="33897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4827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339976" name="Line 8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9977" name="Line 9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9981" name="Line 13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6" name="Text Box 2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9994" name="Rectangle 2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000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340004" name="Line 36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0005" name="Line 37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5851" name="Group 47"/>
          <p:cNvGrpSpPr>
            <a:grpSpLocks/>
          </p:cNvGrpSpPr>
          <p:nvPr/>
        </p:nvGrpSpPr>
        <p:grpSpPr bwMode="auto">
          <a:xfrm>
            <a:off x="2159000" y="106363"/>
            <a:ext cx="6827838" cy="1436687"/>
            <a:chOff x="1360" y="67"/>
            <a:chExt cx="4301" cy="905"/>
          </a:xfrm>
        </p:grpSpPr>
        <p:sp>
          <p:nvSpPr>
            <p:cNvPr id="340006" name="Text Box 38"/>
            <p:cNvSpPr txBox="1">
              <a:spLocks noChangeArrowheads="1"/>
            </p:cNvSpPr>
            <p:nvPr/>
          </p:nvSpPr>
          <p:spPr bwMode="auto">
            <a:xfrm>
              <a:off x="1360" y="450"/>
              <a:ext cx="18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" pitchFamily="34" charset="0"/>
                  <a:ea typeface="+mn-ea"/>
                  <a:cs typeface="+mn-cs"/>
                </a:rPr>
                <a:t>A-ĐAM     Ê-VA</a:t>
              </a:r>
            </a:p>
          </p:txBody>
        </p:sp>
        <p:sp>
          <p:nvSpPr>
            <p:cNvPr id="340007" name="Line 39"/>
            <p:cNvSpPr>
              <a:spLocks noChangeShapeType="1"/>
            </p:cNvSpPr>
            <p:nvPr/>
          </p:nvSpPr>
          <p:spPr bwMode="auto">
            <a:xfrm>
              <a:off x="2096" y="602"/>
              <a:ext cx="144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857" name="Text Box 40"/>
            <p:cNvSpPr txBox="1">
              <a:spLocks noChangeArrowheads="1"/>
            </p:cNvSpPr>
            <p:nvPr/>
          </p:nvSpPr>
          <p:spPr bwMode="auto">
            <a:xfrm>
              <a:off x="3182" y="682"/>
              <a:ext cx="2071" cy="21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folHlink"/>
                  </a:solidFill>
                  <a:effectLst/>
                  <a:latin typeface="Arial" charset="0"/>
                </a:rPr>
                <a:t>Sáng Thế Ký 4:1-2; 4:8</a:t>
              </a:r>
            </a:p>
          </p:txBody>
        </p:sp>
        <p:sp>
          <p:nvSpPr>
            <p:cNvPr id="35858" name="Text Box 41"/>
            <p:cNvSpPr txBox="1">
              <a:spLocks noChangeArrowheads="1"/>
            </p:cNvSpPr>
            <p:nvPr/>
          </p:nvSpPr>
          <p:spPr bwMode="auto">
            <a:xfrm>
              <a:off x="5497" y="6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A27C"/>
                  </a:solidFill>
                  <a:effectLst/>
                </a:rPr>
                <a:t> </a:t>
              </a:r>
            </a:p>
          </p:txBody>
        </p:sp>
        <p:sp>
          <p:nvSpPr>
            <p:cNvPr id="340010" name="Rectangle 42"/>
            <p:cNvSpPr>
              <a:spLocks noChangeArrowheads="1"/>
            </p:cNvSpPr>
            <p:nvPr/>
          </p:nvSpPr>
          <p:spPr bwMode="auto">
            <a:xfrm>
              <a:off x="3357" y="478"/>
              <a:ext cx="1690" cy="494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860" name="Text Box 43"/>
            <p:cNvSpPr txBox="1">
              <a:spLocks noChangeArrowheads="1"/>
            </p:cNvSpPr>
            <p:nvPr/>
          </p:nvSpPr>
          <p:spPr bwMode="auto">
            <a:xfrm>
              <a:off x="3184" y="489"/>
              <a:ext cx="2110" cy="21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effectLst/>
                </a:rPr>
                <a:t>Trong Kinh Thánh:</a:t>
              </a:r>
            </a:p>
          </p:txBody>
        </p:sp>
      </p:grpSp>
      <p:sp>
        <p:nvSpPr>
          <p:cNvPr id="24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5853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84048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4052" name="Rectangle 2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grpSp>
        <p:nvGrpSpPr>
          <p:cNvPr id="36868" name="Group 38"/>
          <p:cNvGrpSpPr>
            <a:grpSpLocks/>
          </p:cNvGrpSpPr>
          <p:nvPr/>
        </p:nvGrpSpPr>
        <p:grpSpPr bwMode="auto">
          <a:xfrm>
            <a:off x="1955800" y="106363"/>
            <a:ext cx="7031038" cy="1687512"/>
            <a:chOff x="1232" y="67"/>
            <a:chExt cx="4429" cy="1063"/>
          </a:xfrm>
        </p:grpSpPr>
        <p:sp>
          <p:nvSpPr>
            <p:cNvPr id="36871" name="Text Box 3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Times" charset="0"/>
                </a:rPr>
                <a:t>                           </a:t>
              </a:r>
              <a:r>
                <a:rPr lang="en-US" sz="2400" b="1">
                  <a:solidFill>
                    <a:schemeClr val="folHlink"/>
                  </a:solidFill>
                  <a:effectLst/>
                  <a:latin typeface="Arial" charset="0"/>
                </a:rPr>
                <a:t>SẾT</a:t>
              </a:r>
            </a:p>
          </p:txBody>
        </p:sp>
        <p:sp>
          <p:nvSpPr>
            <p:cNvPr id="684038" name="Line 6"/>
            <p:cNvSpPr>
              <a:spLocks noChangeShapeType="1"/>
            </p:cNvSpPr>
            <p:nvPr/>
          </p:nvSpPr>
          <p:spPr bwMode="auto">
            <a:xfrm>
              <a:off x="1568" y="754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42" name="Line 10"/>
            <p:cNvSpPr>
              <a:spLocks noChangeShapeType="1"/>
            </p:cNvSpPr>
            <p:nvPr/>
          </p:nvSpPr>
          <p:spPr bwMode="auto">
            <a:xfrm flipV="1">
              <a:off x="2720" y="756"/>
              <a:ext cx="0" cy="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53" name="Text Box 21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 Narrow" pitchFamily="34" charset="0"/>
                  <a:ea typeface="+mn-ea"/>
                  <a:cs typeface="+mn-cs"/>
                </a:rPr>
                <a:t>CA-IN  A-BÊN</a:t>
              </a:r>
            </a:p>
          </p:txBody>
        </p:sp>
        <p:sp>
          <p:nvSpPr>
            <p:cNvPr id="684054" name="Line 22"/>
            <p:cNvSpPr>
              <a:spLocks noChangeShapeType="1"/>
            </p:cNvSpPr>
            <p:nvPr/>
          </p:nvSpPr>
          <p:spPr bwMode="auto">
            <a:xfrm>
              <a:off x="1568" y="754"/>
              <a:ext cx="56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55" name="Line 23"/>
            <p:cNvSpPr>
              <a:spLocks noChangeShapeType="1"/>
            </p:cNvSpPr>
            <p:nvPr/>
          </p:nvSpPr>
          <p:spPr bwMode="auto">
            <a:xfrm flipV="1">
              <a:off x="2159" y="60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56" name="Line 24"/>
            <p:cNvSpPr>
              <a:spLocks noChangeShapeType="1"/>
            </p:cNvSpPr>
            <p:nvPr/>
          </p:nvSpPr>
          <p:spPr bwMode="auto">
            <a:xfrm flipV="1">
              <a:off x="1567" y="765"/>
              <a:ext cx="0" cy="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57" name="Line 25"/>
            <p:cNvSpPr>
              <a:spLocks noChangeShapeType="1"/>
            </p:cNvSpPr>
            <p:nvPr/>
          </p:nvSpPr>
          <p:spPr bwMode="auto">
            <a:xfrm flipV="1">
              <a:off x="2160" y="72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58" name="Line 26"/>
            <p:cNvSpPr>
              <a:spLocks noChangeShapeType="1"/>
            </p:cNvSpPr>
            <p:nvPr/>
          </p:nvSpPr>
          <p:spPr bwMode="auto">
            <a:xfrm flipH="1">
              <a:off x="2033" y="785"/>
              <a:ext cx="221" cy="30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4059" name="Line 27"/>
            <p:cNvSpPr>
              <a:spLocks noChangeShapeType="1"/>
            </p:cNvSpPr>
            <p:nvPr/>
          </p:nvSpPr>
          <p:spPr bwMode="auto">
            <a:xfrm>
              <a:off x="2029" y="781"/>
              <a:ext cx="229" cy="34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36881" name="Group 28"/>
            <p:cNvGrpSpPr>
              <a:grpSpLocks/>
            </p:cNvGrpSpPr>
            <p:nvPr/>
          </p:nvGrpSpPr>
          <p:grpSpPr bwMode="auto">
            <a:xfrm>
              <a:off x="1360" y="67"/>
              <a:ext cx="4301" cy="905"/>
              <a:chOff x="1360" y="67"/>
              <a:chExt cx="4301" cy="905"/>
            </a:xfrm>
          </p:grpSpPr>
          <p:sp>
            <p:nvSpPr>
              <p:cNvPr id="684061" name="Text Box 29"/>
              <p:cNvSpPr txBox="1">
                <a:spLocks noChangeArrowheads="1"/>
              </p:cNvSpPr>
              <p:nvPr/>
            </p:nvSpPr>
            <p:spPr bwMode="auto">
              <a:xfrm>
                <a:off x="1360" y="450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A-ĐAM     Ê-VA</a:t>
                </a:r>
              </a:p>
            </p:txBody>
          </p:sp>
          <p:sp>
            <p:nvSpPr>
              <p:cNvPr id="684062" name="Line 30"/>
              <p:cNvSpPr>
                <a:spLocks noChangeShapeType="1"/>
              </p:cNvSpPr>
              <p:nvPr/>
            </p:nvSpPr>
            <p:spPr bwMode="auto">
              <a:xfrm>
                <a:off x="2096" y="60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6884" name="Text Box 31"/>
              <p:cNvSpPr txBox="1">
                <a:spLocks noChangeArrowheads="1"/>
              </p:cNvSpPr>
              <p:nvPr/>
            </p:nvSpPr>
            <p:spPr bwMode="auto">
              <a:xfrm>
                <a:off x="3182" y="682"/>
                <a:ext cx="2071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folHlink"/>
                    </a:solidFill>
                    <a:effectLst/>
                    <a:latin typeface="Arial" charset="0"/>
                  </a:rPr>
                  <a:t>Sáng Thế Ký 4:25</a:t>
                </a:r>
              </a:p>
            </p:txBody>
          </p:sp>
          <p:sp>
            <p:nvSpPr>
              <p:cNvPr id="36885" name="Text Box 32"/>
              <p:cNvSpPr txBox="1">
                <a:spLocks noChangeArrowheads="1"/>
              </p:cNvSpPr>
              <p:nvPr/>
            </p:nvSpPr>
            <p:spPr bwMode="auto">
              <a:xfrm>
                <a:off x="5497" y="67"/>
                <a:ext cx="1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A27C"/>
                    </a:solidFill>
                    <a:effectLst/>
                  </a:rPr>
                  <a:t> </a:t>
                </a:r>
              </a:p>
            </p:txBody>
          </p:sp>
          <p:sp>
            <p:nvSpPr>
              <p:cNvPr id="684065" name="Rectangle 33"/>
              <p:cNvSpPr>
                <a:spLocks noChangeArrowheads="1"/>
              </p:cNvSpPr>
              <p:nvPr/>
            </p:nvSpPr>
            <p:spPr bwMode="auto">
              <a:xfrm>
                <a:off x="3357" y="478"/>
                <a:ext cx="1690" cy="4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6887" name="Text Box 34"/>
              <p:cNvSpPr txBox="1">
                <a:spLocks noChangeArrowheads="1"/>
              </p:cNvSpPr>
              <p:nvPr/>
            </p:nvSpPr>
            <p:spPr bwMode="auto">
              <a:xfrm>
                <a:off x="3184" y="489"/>
                <a:ext cx="2110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effectLst/>
                  </a:rPr>
                  <a:t>Trong Kinh Thánh:</a:t>
                </a:r>
              </a:p>
            </p:txBody>
          </p:sp>
        </p:grpSp>
      </p:grpSp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60" name="Text Box 4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685065" name="Line 9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1" name="Text Box 1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5079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grpSp>
        <p:nvGrpSpPr>
          <p:cNvPr id="37894" name="Group 24"/>
          <p:cNvGrpSpPr>
            <a:grpSpLocks/>
          </p:cNvGrpSpPr>
          <p:nvPr/>
        </p:nvGrpSpPr>
        <p:grpSpPr bwMode="auto">
          <a:xfrm>
            <a:off x="1955800" y="106363"/>
            <a:ext cx="7031038" cy="1687512"/>
            <a:chOff x="1232" y="67"/>
            <a:chExt cx="4429" cy="1063"/>
          </a:xfrm>
        </p:grpSpPr>
        <p:sp>
          <p:nvSpPr>
            <p:cNvPr id="37897" name="Text Box 25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                          SẾT</a:t>
              </a:r>
            </a:p>
          </p:txBody>
        </p:sp>
        <p:sp>
          <p:nvSpPr>
            <p:cNvPr id="685082" name="Line 26"/>
            <p:cNvSpPr>
              <a:spLocks noChangeShapeType="1"/>
            </p:cNvSpPr>
            <p:nvPr/>
          </p:nvSpPr>
          <p:spPr bwMode="auto">
            <a:xfrm>
              <a:off x="1568" y="754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83" name="Line 27"/>
            <p:cNvSpPr>
              <a:spLocks noChangeShapeType="1"/>
            </p:cNvSpPr>
            <p:nvPr/>
          </p:nvSpPr>
          <p:spPr bwMode="auto">
            <a:xfrm flipV="1">
              <a:off x="2720" y="756"/>
              <a:ext cx="0" cy="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84" name="Text Box 28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 Narrow" pitchFamily="34" charset="0"/>
                  <a:ea typeface="+mn-ea"/>
                  <a:cs typeface="+mn-cs"/>
                </a:rPr>
                <a:t>CA-IN  A-BÊN</a:t>
              </a:r>
            </a:p>
          </p:txBody>
        </p:sp>
        <p:sp>
          <p:nvSpPr>
            <p:cNvPr id="685085" name="Line 29"/>
            <p:cNvSpPr>
              <a:spLocks noChangeShapeType="1"/>
            </p:cNvSpPr>
            <p:nvPr/>
          </p:nvSpPr>
          <p:spPr bwMode="auto">
            <a:xfrm>
              <a:off x="1568" y="754"/>
              <a:ext cx="56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86" name="Line 30"/>
            <p:cNvSpPr>
              <a:spLocks noChangeShapeType="1"/>
            </p:cNvSpPr>
            <p:nvPr/>
          </p:nvSpPr>
          <p:spPr bwMode="auto">
            <a:xfrm flipV="1">
              <a:off x="2159" y="60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87" name="Line 31"/>
            <p:cNvSpPr>
              <a:spLocks noChangeShapeType="1"/>
            </p:cNvSpPr>
            <p:nvPr/>
          </p:nvSpPr>
          <p:spPr bwMode="auto">
            <a:xfrm flipV="1">
              <a:off x="1567" y="765"/>
              <a:ext cx="0" cy="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88" name="Line 32"/>
            <p:cNvSpPr>
              <a:spLocks noChangeShapeType="1"/>
            </p:cNvSpPr>
            <p:nvPr/>
          </p:nvSpPr>
          <p:spPr bwMode="auto">
            <a:xfrm flipV="1">
              <a:off x="2160" y="72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89" name="Line 33"/>
            <p:cNvSpPr>
              <a:spLocks noChangeShapeType="1"/>
            </p:cNvSpPr>
            <p:nvPr/>
          </p:nvSpPr>
          <p:spPr bwMode="auto">
            <a:xfrm flipH="1">
              <a:off x="2033" y="785"/>
              <a:ext cx="221" cy="30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5090" name="Line 34"/>
            <p:cNvSpPr>
              <a:spLocks noChangeShapeType="1"/>
            </p:cNvSpPr>
            <p:nvPr/>
          </p:nvSpPr>
          <p:spPr bwMode="auto">
            <a:xfrm>
              <a:off x="2029" y="781"/>
              <a:ext cx="229" cy="34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37907" name="Group 35"/>
            <p:cNvGrpSpPr>
              <a:grpSpLocks/>
            </p:cNvGrpSpPr>
            <p:nvPr/>
          </p:nvGrpSpPr>
          <p:grpSpPr bwMode="auto">
            <a:xfrm>
              <a:off x="1360" y="67"/>
              <a:ext cx="4301" cy="905"/>
              <a:chOff x="1360" y="67"/>
              <a:chExt cx="4301" cy="905"/>
            </a:xfrm>
          </p:grpSpPr>
          <p:sp>
            <p:nvSpPr>
              <p:cNvPr id="685092" name="Text Box 36"/>
              <p:cNvSpPr txBox="1">
                <a:spLocks noChangeArrowheads="1"/>
              </p:cNvSpPr>
              <p:nvPr/>
            </p:nvSpPr>
            <p:spPr bwMode="auto">
              <a:xfrm>
                <a:off x="1360" y="450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A-ĐAM     Ê-VA</a:t>
                </a:r>
              </a:p>
            </p:txBody>
          </p:sp>
          <p:sp>
            <p:nvSpPr>
              <p:cNvPr id="685093" name="Line 37"/>
              <p:cNvSpPr>
                <a:spLocks noChangeShapeType="1"/>
              </p:cNvSpPr>
              <p:nvPr/>
            </p:nvSpPr>
            <p:spPr bwMode="auto">
              <a:xfrm>
                <a:off x="2096" y="60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7910" name="Text Box 38"/>
              <p:cNvSpPr txBox="1">
                <a:spLocks noChangeArrowheads="1"/>
              </p:cNvSpPr>
              <p:nvPr/>
            </p:nvSpPr>
            <p:spPr bwMode="auto">
              <a:xfrm>
                <a:off x="3182" y="682"/>
                <a:ext cx="2071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folHlink"/>
                    </a:solidFill>
                    <a:effectLst/>
                    <a:latin typeface="Arial" charset="0"/>
                  </a:rPr>
                  <a:t>Sáng Thế Ký 5:29</a:t>
                </a:r>
              </a:p>
            </p:txBody>
          </p:sp>
          <p:sp>
            <p:nvSpPr>
              <p:cNvPr id="37911" name="Text Box 39"/>
              <p:cNvSpPr txBox="1">
                <a:spLocks noChangeArrowheads="1"/>
              </p:cNvSpPr>
              <p:nvPr/>
            </p:nvSpPr>
            <p:spPr bwMode="auto">
              <a:xfrm>
                <a:off x="5497" y="67"/>
                <a:ext cx="1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A27C"/>
                    </a:solidFill>
                    <a:effectLst/>
                  </a:rPr>
                  <a:t> </a:t>
                </a:r>
              </a:p>
            </p:txBody>
          </p:sp>
          <p:sp>
            <p:nvSpPr>
              <p:cNvPr id="685096" name="Rectangle 40"/>
              <p:cNvSpPr>
                <a:spLocks noChangeArrowheads="1"/>
              </p:cNvSpPr>
              <p:nvPr/>
            </p:nvSpPr>
            <p:spPr bwMode="auto">
              <a:xfrm>
                <a:off x="3357" y="478"/>
                <a:ext cx="1690" cy="4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7913" name="Text Box 41"/>
              <p:cNvSpPr txBox="1">
                <a:spLocks noChangeArrowheads="1"/>
              </p:cNvSpPr>
              <p:nvPr/>
            </p:nvSpPr>
            <p:spPr bwMode="auto">
              <a:xfrm>
                <a:off x="3184" y="489"/>
                <a:ext cx="2110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effectLst/>
                  </a:rPr>
                  <a:t>Trong Kinh Thánh:</a:t>
                </a:r>
              </a:p>
            </p:txBody>
          </p:sp>
        </p:grpSp>
      </p:grpSp>
      <p:sp>
        <p:nvSpPr>
          <p:cNvPr id="29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5"/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</a:t>
            </a:r>
          </a:p>
        </p:txBody>
      </p:sp>
      <p:sp>
        <p:nvSpPr>
          <p:cNvPr id="686091" name="Line 11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098" name="Text Box 18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6" name="Text Box 2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86101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0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686130" name="Text Box 50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686131" name="Line 51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8921" name="Group 52"/>
          <p:cNvGrpSpPr>
            <a:grpSpLocks/>
          </p:cNvGrpSpPr>
          <p:nvPr/>
        </p:nvGrpSpPr>
        <p:grpSpPr bwMode="auto">
          <a:xfrm>
            <a:off x="1955800" y="106363"/>
            <a:ext cx="7031038" cy="1687512"/>
            <a:chOff x="1232" y="67"/>
            <a:chExt cx="4429" cy="1063"/>
          </a:xfrm>
        </p:grpSpPr>
        <p:sp>
          <p:nvSpPr>
            <p:cNvPr id="38924" name="Text Box 53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                          SẾT</a:t>
              </a:r>
            </a:p>
          </p:txBody>
        </p:sp>
        <p:sp>
          <p:nvSpPr>
            <p:cNvPr id="686134" name="Line 54"/>
            <p:cNvSpPr>
              <a:spLocks noChangeShapeType="1"/>
            </p:cNvSpPr>
            <p:nvPr/>
          </p:nvSpPr>
          <p:spPr bwMode="auto">
            <a:xfrm>
              <a:off x="1568" y="754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35" name="Line 55"/>
            <p:cNvSpPr>
              <a:spLocks noChangeShapeType="1"/>
            </p:cNvSpPr>
            <p:nvPr/>
          </p:nvSpPr>
          <p:spPr bwMode="auto">
            <a:xfrm flipV="1">
              <a:off x="2720" y="756"/>
              <a:ext cx="0" cy="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36" name="Text Box 56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rPr>
                <a:t>CA-IN  A-BÊN</a:t>
              </a:r>
            </a:p>
          </p:txBody>
        </p:sp>
        <p:sp>
          <p:nvSpPr>
            <p:cNvPr id="686137" name="Line 57"/>
            <p:cNvSpPr>
              <a:spLocks noChangeShapeType="1"/>
            </p:cNvSpPr>
            <p:nvPr/>
          </p:nvSpPr>
          <p:spPr bwMode="auto">
            <a:xfrm>
              <a:off x="1568" y="754"/>
              <a:ext cx="56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38" name="Line 58"/>
            <p:cNvSpPr>
              <a:spLocks noChangeShapeType="1"/>
            </p:cNvSpPr>
            <p:nvPr/>
          </p:nvSpPr>
          <p:spPr bwMode="auto">
            <a:xfrm flipV="1">
              <a:off x="2159" y="60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39" name="Line 59"/>
            <p:cNvSpPr>
              <a:spLocks noChangeShapeType="1"/>
            </p:cNvSpPr>
            <p:nvPr/>
          </p:nvSpPr>
          <p:spPr bwMode="auto">
            <a:xfrm flipV="1">
              <a:off x="1567" y="765"/>
              <a:ext cx="0" cy="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40" name="Line 60"/>
            <p:cNvSpPr>
              <a:spLocks noChangeShapeType="1"/>
            </p:cNvSpPr>
            <p:nvPr/>
          </p:nvSpPr>
          <p:spPr bwMode="auto">
            <a:xfrm flipV="1">
              <a:off x="2160" y="72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41" name="Line 61"/>
            <p:cNvSpPr>
              <a:spLocks noChangeShapeType="1"/>
            </p:cNvSpPr>
            <p:nvPr/>
          </p:nvSpPr>
          <p:spPr bwMode="auto">
            <a:xfrm flipH="1">
              <a:off x="2033" y="785"/>
              <a:ext cx="221" cy="30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86142" name="Line 62"/>
            <p:cNvSpPr>
              <a:spLocks noChangeShapeType="1"/>
            </p:cNvSpPr>
            <p:nvPr/>
          </p:nvSpPr>
          <p:spPr bwMode="auto">
            <a:xfrm>
              <a:off x="2029" y="781"/>
              <a:ext cx="229" cy="34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38934" name="Group 63"/>
            <p:cNvGrpSpPr>
              <a:grpSpLocks/>
            </p:cNvGrpSpPr>
            <p:nvPr/>
          </p:nvGrpSpPr>
          <p:grpSpPr bwMode="auto">
            <a:xfrm>
              <a:off x="1360" y="67"/>
              <a:ext cx="4301" cy="905"/>
              <a:chOff x="1360" y="67"/>
              <a:chExt cx="4301" cy="905"/>
            </a:xfrm>
          </p:grpSpPr>
          <p:sp>
            <p:nvSpPr>
              <p:cNvPr id="686144" name="Text Box 64"/>
              <p:cNvSpPr txBox="1">
                <a:spLocks noChangeArrowheads="1"/>
              </p:cNvSpPr>
              <p:nvPr/>
            </p:nvSpPr>
            <p:spPr bwMode="auto">
              <a:xfrm>
                <a:off x="1360" y="450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A-ĐAM     Ê-VA</a:t>
                </a:r>
              </a:p>
            </p:txBody>
          </p:sp>
          <p:sp>
            <p:nvSpPr>
              <p:cNvPr id="686145" name="Line 65"/>
              <p:cNvSpPr>
                <a:spLocks noChangeShapeType="1"/>
              </p:cNvSpPr>
              <p:nvPr/>
            </p:nvSpPr>
            <p:spPr bwMode="auto">
              <a:xfrm>
                <a:off x="2096" y="60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8937" name="Text Box 66"/>
              <p:cNvSpPr txBox="1">
                <a:spLocks noChangeArrowheads="1"/>
              </p:cNvSpPr>
              <p:nvPr/>
            </p:nvSpPr>
            <p:spPr bwMode="auto">
              <a:xfrm>
                <a:off x="3182" y="682"/>
                <a:ext cx="2071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chemeClr val="folHlink"/>
                    </a:solidFill>
                    <a:effectLst/>
                    <a:latin typeface="Arial" charset="0"/>
                  </a:rPr>
                  <a:t>Sáng Thế Ký 11:26</a:t>
                </a:r>
              </a:p>
            </p:txBody>
          </p:sp>
          <p:sp>
            <p:nvSpPr>
              <p:cNvPr id="38938" name="Text Box 67"/>
              <p:cNvSpPr txBox="1">
                <a:spLocks noChangeArrowheads="1"/>
              </p:cNvSpPr>
              <p:nvPr/>
            </p:nvSpPr>
            <p:spPr bwMode="auto">
              <a:xfrm>
                <a:off x="5497" y="67"/>
                <a:ext cx="1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A27C"/>
                    </a:solidFill>
                    <a:effectLst/>
                  </a:rPr>
                  <a:t> </a:t>
                </a:r>
              </a:p>
            </p:txBody>
          </p:sp>
          <p:sp>
            <p:nvSpPr>
              <p:cNvPr id="686148" name="Rectangle 68"/>
              <p:cNvSpPr>
                <a:spLocks noChangeArrowheads="1"/>
              </p:cNvSpPr>
              <p:nvPr/>
            </p:nvSpPr>
            <p:spPr bwMode="auto">
              <a:xfrm>
                <a:off x="3357" y="478"/>
                <a:ext cx="1690" cy="4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8940" name="Text Box 69"/>
              <p:cNvSpPr txBox="1">
                <a:spLocks noChangeArrowheads="1"/>
              </p:cNvSpPr>
              <p:nvPr/>
            </p:nvSpPr>
            <p:spPr bwMode="auto">
              <a:xfrm>
                <a:off x="3184" y="489"/>
                <a:ext cx="2110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effectLst/>
                  </a:rPr>
                  <a:t>Trong Kinh Thánh:</a:t>
                </a:r>
              </a:p>
            </p:txBody>
          </p:sp>
        </p:grpSp>
      </p:grpSp>
      <p:sp>
        <p:nvSpPr>
          <p:cNvPr id="32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8923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90" name="Line 1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38" name="Text Box 50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  <a:latin typeface="Arial" charset="0"/>
              </a:rPr>
              <a:t>ĐA-VÍT</a:t>
            </a:r>
          </a:p>
        </p:txBody>
      </p:sp>
      <p:sp>
        <p:nvSpPr>
          <p:cNvPr id="39939" name="Text Box 5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1835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1842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9942" name="Text Box 68"/>
          <p:cNvSpPr txBox="1">
            <a:spLocks noChangeArrowheads="1"/>
          </p:cNvSpPr>
          <p:nvPr/>
        </p:nvSpPr>
        <p:spPr bwMode="auto">
          <a:xfrm>
            <a:off x="3417888" y="23542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 (Sa-rai)</a:t>
            </a:r>
          </a:p>
        </p:txBody>
      </p:sp>
      <p:sp>
        <p:nvSpPr>
          <p:cNvPr id="331845" name="Line 69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1846" name="Text Box 70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1847" name="Text Box 71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31848" name="Line 7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9947" name="Group 73"/>
          <p:cNvGrpSpPr>
            <a:grpSpLocks/>
          </p:cNvGrpSpPr>
          <p:nvPr/>
        </p:nvGrpSpPr>
        <p:grpSpPr bwMode="auto">
          <a:xfrm>
            <a:off x="1955800" y="106363"/>
            <a:ext cx="7031038" cy="1687512"/>
            <a:chOff x="1232" y="67"/>
            <a:chExt cx="4429" cy="1063"/>
          </a:xfrm>
        </p:grpSpPr>
        <p:sp>
          <p:nvSpPr>
            <p:cNvPr id="39950" name="Text Box 74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                          SẾT</a:t>
              </a:r>
            </a:p>
          </p:txBody>
        </p:sp>
        <p:sp>
          <p:nvSpPr>
            <p:cNvPr id="331851" name="Line 75"/>
            <p:cNvSpPr>
              <a:spLocks noChangeShapeType="1"/>
            </p:cNvSpPr>
            <p:nvPr/>
          </p:nvSpPr>
          <p:spPr bwMode="auto">
            <a:xfrm>
              <a:off x="1568" y="754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2" name="Line 76"/>
            <p:cNvSpPr>
              <a:spLocks noChangeShapeType="1"/>
            </p:cNvSpPr>
            <p:nvPr/>
          </p:nvSpPr>
          <p:spPr bwMode="auto">
            <a:xfrm flipV="1">
              <a:off x="2720" y="756"/>
              <a:ext cx="0" cy="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3" name="Text Box 77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 Narrow" pitchFamily="34" charset="0"/>
                  <a:ea typeface="+mn-ea"/>
                  <a:cs typeface="+mn-cs"/>
                </a:rPr>
                <a:t>CA-IN  A-BÊN</a:t>
              </a:r>
            </a:p>
          </p:txBody>
        </p:sp>
        <p:sp>
          <p:nvSpPr>
            <p:cNvPr id="331854" name="Line 78"/>
            <p:cNvSpPr>
              <a:spLocks noChangeShapeType="1"/>
            </p:cNvSpPr>
            <p:nvPr/>
          </p:nvSpPr>
          <p:spPr bwMode="auto">
            <a:xfrm>
              <a:off x="1568" y="754"/>
              <a:ext cx="56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5" name="Line 79"/>
            <p:cNvSpPr>
              <a:spLocks noChangeShapeType="1"/>
            </p:cNvSpPr>
            <p:nvPr/>
          </p:nvSpPr>
          <p:spPr bwMode="auto">
            <a:xfrm flipV="1">
              <a:off x="2159" y="60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6" name="Line 80"/>
            <p:cNvSpPr>
              <a:spLocks noChangeShapeType="1"/>
            </p:cNvSpPr>
            <p:nvPr/>
          </p:nvSpPr>
          <p:spPr bwMode="auto">
            <a:xfrm flipV="1">
              <a:off x="1567" y="765"/>
              <a:ext cx="0" cy="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7" name="Line 81"/>
            <p:cNvSpPr>
              <a:spLocks noChangeShapeType="1"/>
            </p:cNvSpPr>
            <p:nvPr/>
          </p:nvSpPr>
          <p:spPr bwMode="auto">
            <a:xfrm flipV="1">
              <a:off x="2160" y="72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8" name="Line 82"/>
            <p:cNvSpPr>
              <a:spLocks noChangeShapeType="1"/>
            </p:cNvSpPr>
            <p:nvPr/>
          </p:nvSpPr>
          <p:spPr bwMode="auto">
            <a:xfrm flipH="1">
              <a:off x="2033" y="785"/>
              <a:ext cx="221" cy="30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1859" name="Line 83"/>
            <p:cNvSpPr>
              <a:spLocks noChangeShapeType="1"/>
            </p:cNvSpPr>
            <p:nvPr/>
          </p:nvSpPr>
          <p:spPr bwMode="auto">
            <a:xfrm>
              <a:off x="2029" y="781"/>
              <a:ext cx="229" cy="34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39960" name="Group 84"/>
            <p:cNvGrpSpPr>
              <a:grpSpLocks/>
            </p:cNvGrpSpPr>
            <p:nvPr/>
          </p:nvGrpSpPr>
          <p:grpSpPr bwMode="auto">
            <a:xfrm>
              <a:off x="1360" y="67"/>
              <a:ext cx="4301" cy="905"/>
              <a:chOff x="1360" y="67"/>
              <a:chExt cx="4301" cy="905"/>
            </a:xfrm>
          </p:grpSpPr>
          <p:sp>
            <p:nvSpPr>
              <p:cNvPr id="331861" name="Text Box 85"/>
              <p:cNvSpPr txBox="1">
                <a:spLocks noChangeArrowheads="1"/>
              </p:cNvSpPr>
              <p:nvPr/>
            </p:nvSpPr>
            <p:spPr bwMode="auto">
              <a:xfrm>
                <a:off x="1360" y="450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A-ĐAM     Ê-VA</a:t>
                </a:r>
              </a:p>
            </p:txBody>
          </p:sp>
          <p:sp>
            <p:nvSpPr>
              <p:cNvPr id="331862" name="Line 86"/>
              <p:cNvSpPr>
                <a:spLocks noChangeShapeType="1"/>
              </p:cNvSpPr>
              <p:nvPr/>
            </p:nvSpPr>
            <p:spPr bwMode="auto">
              <a:xfrm>
                <a:off x="2096" y="60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31863" name="Text Box 87"/>
              <p:cNvSpPr txBox="1">
                <a:spLocks noChangeArrowheads="1"/>
              </p:cNvSpPr>
              <p:nvPr/>
            </p:nvSpPr>
            <p:spPr bwMode="auto">
              <a:xfrm>
                <a:off x="3182" y="682"/>
                <a:ext cx="207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Ma-thi-ơ 1:2-6</a:t>
                </a:r>
              </a:p>
            </p:txBody>
          </p:sp>
          <p:sp>
            <p:nvSpPr>
              <p:cNvPr id="39964" name="Text Box 88"/>
              <p:cNvSpPr txBox="1">
                <a:spLocks noChangeArrowheads="1"/>
              </p:cNvSpPr>
              <p:nvPr/>
            </p:nvSpPr>
            <p:spPr bwMode="auto">
              <a:xfrm>
                <a:off x="5497" y="67"/>
                <a:ext cx="1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A27C"/>
                    </a:solidFill>
                    <a:effectLst/>
                  </a:rPr>
                  <a:t> </a:t>
                </a:r>
              </a:p>
            </p:txBody>
          </p:sp>
          <p:sp>
            <p:nvSpPr>
              <p:cNvPr id="331865" name="Rectangle 89"/>
              <p:cNvSpPr>
                <a:spLocks noChangeArrowheads="1"/>
              </p:cNvSpPr>
              <p:nvPr/>
            </p:nvSpPr>
            <p:spPr bwMode="auto">
              <a:xfrm>
                <a:off x="3357" y="478"/>
                <a:ext cx="1690" cy="4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9966" name="Text Box 90"/>
              <p:cNvSpPr txBox="1">
                <a:spLocks noChangeArrowheads="1"/>
              </p:cNvSpPr>
              <p:nvPr/>
            </p:nvSpPr>
            <p:spPr bwMode="auto">
              <a:xfrm>
                <a:off x="3184" y="489"/>
                <a:ext cx="2110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effectLst/>
                  </a:rPr>
                  <a:t>Trong Kinh Thánh:</a:t>
                </a:r>
              </a:p>
            </p:txBody>
          </p:sp>
        </p:grpSp>
      </p:grp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39949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7"/>
          <p:cNvSpPr>
            <a:spLocks noChangeArrowheads="1"/>
          </p:cNvSpPr>
          <p:nvPr/>
        </p:nvSpPr>
        <p:spPr bwMode="auto">
          <a:xfrm>
            <a:off x="222250" y="1120775"/>
            <a:ext cx="1739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effectLst/>
                <a:latin typeface="Arial" charset="0"/>
              </a:rPr>
              <a:t>   MÔI-SE</a:t>
            </a:r>
          </a:p>
        </p:txBody>
      </p:sp>
      <p:grpSp>
        <p:nvGrpSpPr>
          <p:cNvPr id="10242" name="Group 60"/>
          <p:cNvGrpSpPr>
            <a:grpSpLocks/>
          </p:cNvGrpSpPr>
          <p:nvPr/>
        </p:nvGrpSpPr>
        <p:grpSpPr bwMode="auto">
          <a:xfrm>
            <a:off x="357188" y="1149350"/>
            <a:ext cx="3036887" cy="3633788"/>
            <a:chOff x="225" y="724"/>
            <a:chExt cx="1913" cy="2289"/>
          </a:xfrm>
        </p:grpSpPr>
        <p:sp>
          <p:nvSpPr>
            <p:cNvPr id="664620" name="AutoShape 44"/>
            <p:cNvSpPr>
              <a:spLocks noChangeArrowheads="1"/>
            </p:cNvSpPr>
            <p:nvPr/>
          </p:nvSpPr>
          <p:spPr bwMode="auto">
            <a:xfrm>
              <a:off x="235" y="724"/>
              <a:ext cx="1048" cy="676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noFill/>
              <a:round/>
              <a:headEnd/>
              <a:tailEnd/>
            </a:ln>
            <a:effectLst>
              <a:outerShdw dist="96720" dir="13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21" name="Rectangle 45"/>
            <p:cNvSpPr>
              <a:spLocks noChangeArrowheads="1"/>
            </p:cNvSpPr>
            <p:nvPr/>
          </p:nvSpPr>
          <p:spPr bwMode="auto">
            <a:xfrm>
              <a:off x="231" y="964"/>
              <a:ext cx="1828" cy="2049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267" name="Rectangle 46"/>
            <p:cNvSpPr>
              <a:spLocks noChangeArrowheads="1"/>
            </p:cNvSpPr>
            <p:nvPr/>
          </p:nvSpPr>
          <p:spPr bwMode="auto">
            <a:xfrm>
              <a:off x="225" y="2003"/>
              <a:ext cx="1851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effectLst/>
                  <a:latin typeface="Arial" charset="0"/>
                </a:rPr>
                <a:t>CA-ĐÊ BA-NÊ-A</a:t>
              </a:r>
            </a:p>
          </p:txBody>
        </p:sp>
        <p:sp>
          <p:nvSpPr>
            <p:cNvPr id="10268" name="Rectangle 48"/>
            <p:cNvSpPr>
              <a:spLocks noChangeArrowheads="1"/>
            </p:cNvSpPr>
            <p:nvPr/>
          </p:nvSpPr>
          <p:spPr bwMode="auto">
            <a:xfrm>
              <a:off x="352" y="1068"/>
              <a:ext cx="1786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effectLst/>
                  <a:latin typeface="Arial" charset="0"/>
                </a:rPr>
                <a:t>XUẤT Ê-DÍP-TÔ</a:t>
              </a:r>
            </a:p>
          </p:txBody>
        </p:sp>
        <p:sp>
          <p:nvSpPr>
            <p:cNvPr id="10269" name="Rectangle 49"/>
            <p:cNvSpPr>
              <a:spLocks noChangeArrowheads="1"/>
            </p:cNvSpPr>
            <p:nvPr/>
          </p:nvSpPr>
          <p:spPr bwMode="auto">
            <a:xfrm>
              <a:off x="710" y="1398"/>
              <a:ext cx="861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effectLst/>
                  <a:latin typeface="Arial" charset="0"/>
                </a:rPr>
                <a:t>SI-NA-I</a:t>
              </a:r>
            </a:p>
          </p:txBody>
        </p:sp>
        <p:sp>
          <p:nvSpPr>
            <p:cNvPr id="10270" name="Rectangle 50"/>
            <p:cNvSpPr>
              <a:spLocks noChangeArrowheads="1"/>
            </p:cNvSpPr>
            <p:nvPr/>
          </p:nvSpPr>
          <p:spPr bwMode="auto">
            <a:xfrm>
              <a:off x="566" y="1678"/>
              <a:ext cx="1060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effectLst/>
                  <a:latin typeface="Arial" charset="0"/>
                </a:rPr>
                <a:t>Đ - D - L </a:t>
              </a:r>
            </a:p>
          </p:txBody>
        </p:sp>
        <p:sp>
          <p:nvSpPr>
            <p:cNvPr id="10271" name="Rectangle 51"/>
            <p:cNvSpPr>
              <a:spLocks noChangeArrowheads="1"/>
            </p:cNvSpPr>
            <p:nvPr/>
          </p:nvSpPr>
          <p:spPr bwMode="auto">
            <a:xfrm>
              <a:off x="390" y="2542"/>
              <a:ext cx="154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effectLst/>
                  <a:latin typeface="Arial" charset="0"/>
                </a:rPr>
                <a:t>5  BÀI GIẢNG</a:t>
              </a:r>
            </a:p>
          </p:txBody>
        </p:sp>
        <p:sp>
          <p:nvSpPr>
            <p:cNvPr id="10272" name="Text Box 53"/>
            <p:cNvSpPr txBox="1">
              <a:spLocks noChangeArrowheads="1"/>
            </p:cNvSpPr>
            <p:nvPr/>
          </p:nvSpPr>
          <p:spPr bwMode="auto">
            <a:xfrm>
              <a:off x="924" y="2262"/>
              <a:ext cx="4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  <a:effectLst/>
                  <a:latin typeface="Arial" charset="0"/>
                </a:rPr>
                <a:t>40</a:t>
              </a:r>
            </a:p>
          </p:txBody>
        </p:sp>
        <p:sp>
          <p:nvSpPr>
            <p:cNvPr id="664630" name="Line 54"/>
            <p:cNvSpPr>
              <a:spLocks noChangeShapeType="1"/>
            </p:cNvSpPr>
            <p:nvPr/>
          </p:nvSpPr>
          <p:spPr bwMode="auto">
            <a:xfrm>
              <a:off x="353" y="2539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31" name="Line 55"/>
            <p:cNvSpPr>
              <a:spLocks noChangeShapeType="1"/>
            </p:cNvSpPr>
            <p:nvPr/>
          </p:nvSpPr>
          <p:spPr bwMode="auto">
            <a:xfrm>
              <a:off x="374" y="282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32" name="Line 56"/>
            <p:cNvSpPr>
              <a:spLocks noChangeShapeType="1"/>
            </p:cNvSpPr>
            <p:nvPr/>
          </p:nvSpPr>
          <p:spPr bwMode="auto">
            <a:xfrm>
              <a:off x="353" y="22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33" name="Line 57"/>
            <p:cNvSpPr>
              <a:spLocks noChangeShapeType="1"/>
            </p:cNvSpPr>
            <p:nvPr/>
          </p:nvSpPr>
          <p:spPr bwMode="auto">
            <a:xfrm>
              <a:off x="353" y="1963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34" name="Line 58"/>
            <p:cNvSpPr>
              <a:spLocks noChangeShapeType="1"/>
            </p:cNvSpPr>
            <p:nvPr/>
          </p:nvSpPr>
          <p:spPr bwMode="auto">
            <a:xfrm>
              <a:off x="342" y="16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35" name="Line 59"/>
            <p:cNvSpPr>
              <a:spLocks noChangeShapeType="1"/>
            </p:cNvSpPr>
            <p:nvPr/>
          </p:nvSpPr>
          <p:spPr bwMode="auto">
            <a:xfrm>
              <a:off x="353" y="13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6457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grpSp>
        <p:nvGrpSpPr>
          <p:cNvPr id="10245" name="Group 23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64600" name="Rectangle 2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01" name="Oval 2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02" name="Rectangle 26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03" name="Rectangle 27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04" name="Oval 28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05" name="Rectangle 29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263" name="Rectangle 30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0264" name="Rectangle 31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0246" name="Text Box 32"/>
          <p:cNvSpPr txBox="1">
            <a:spLocks noChangeArrowheads="1"/>
          </p:cNvSpPr>
          <p:nvPr/>
        </p:nvSpPr>
        <p:spPr bwMode="auto">
          <a:xfrm>
            <a:off x="593725" y="658336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4609" name="Rectangle 33"/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4610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279775" y="3625850"/>
            <a:ext cx="5462588" cy="2508250"/>
            <a:chOff x="2132" y="2284"/>
            <a:chExt cx="3441" cy="1580"/>
          </a:xfrm>
        </p:grpSpPr>
        <p:sp>
          <p:nvSpPr>
            <p:cNvPr id="664613" name="AutoShape 37"/>
            <p:cNvSpPr>
              <a:spLocks noChangeArrowheads="1"/>
            </p:cNvSpPr>
            <p:nvPr/>
          </p:nvSpPr>
          <p:spPr bwMode="auto">
            <a:xfrm>
              <a:off x="2568" y="2284"/>
              <a:ext cx="3005" cy="15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1568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5686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0256" name="Rectangle 38"/>
            <p:cNvSpPr>
              <a:spLocks noChangeArrowheads="1"/>
            </p:cNvSpPr>
            <p:nvPr/>
          </p:nvSpPr>
          <p:spPr bwMode="auto">
            <a:xfrm>
              <a:off x="2132" y="2323"/>
              <a:ext cx="3375" cy="141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lnSpc>
                  <a:spcPct val="80000"/>
                </a:lnSpc>
                <a:spcBef>
                  <a:spcPct val="50000"/>
                </a:spcBef>
              </a:pPr>
              <a:r>
                <a:rPr lang="en-US" sz="3600" b="1">
                  <a:solidFill>
                    <a:srgbClr val="FBF43D"/>
                  </a:solidFill>
                  <a:effectLst/>
                </a:rPr>
                <a:t>      </a:t>
              </a:r>
              <a:br>
                <a:rPr lang="en-US" sz="3600" b="1">
                  <a:solidFill>
                    <a:srgbClr val="FBF43D"/>
                  </a:solidFill>
                  <a:effectLst/>
                </a:rPr>
              </a:br>
              <a:r>
                <a:rPr lang="en-US" sz="3600" b="1">
                  <a:solidFill>
                    <a:srgbClr val="FBF43D"/>
                  </a:solidFill>
                  <a:effectLst/>
                </a:rPr>
                <a:t>     </a:t>
              </a:r>
              <a:r>
                <a:rPr lang="en-US" sz="3200" b="1">
                  <a:solidFill>
                    <a:srgbClr val="FBF43D"/>
                  </a:solidFill>
                  <a:effectLst/>
                </a:rPr>
                <a:t>Đạo đức </a:t>
              </a:r>
            </a:p>
            <a:p>
              <a:pPr algn="l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 b="1">
                  <a:solidFill>
                    <a:srgbClr val="FBF43D"/>
                  </a:solidFill>
                  <a:effectLst/>
                </a:rPr>
                <a:t>		 Dân Sự</a:t>
              </a:r>
            </a:p>
            <a:p>
              <a:pPr algn="l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 b="1">
                  <a:solidFill>
                    <a:srgbClr val="FBF43D"/>
                  </a:solidFill>
                  <a:effectLst/>
                </a:rPr>
                <a:t>			  Lễ Nghi</a:t>
              </a: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254000" y="3006725"/>
            <a:ext cx="6408738" cy="774700"/>
            <a:chOff x="333" y="1734"/>
            <a:chExt cx="4037" cy="488"/>
          </a:xfrm>
        </p:grpSpPr>
        <p:sp>
          <p:nvSpPr>
            <p:cNvPr id="664616" name="AutoShape 40"/>
            <p:cNvSpPr>
              <a:spLocks noChangeArrowheads="1"/>
            </p:cNvSpPr>
            <p:nvPr/>
          </p:nvSpPr>
          <p:spPr bwMode="auto">
            <a:xfrm>
              <a:off x="333" y="1734"/>
              <a:ext cx="3880" cy="4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4617" name="Rectangle 41"/>
            <p:cNvSpPr>
              <a:spLocks noChangeArrowheads="1"/>
            </p:cNvSpPr>
            <p:nvPr/>
          </p:nvSpPr>
          <p:spPr bwMode="auto">
            <a:xfrm>
              <a:off x="669" y="1807"/>
              <a:ext cx="843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 dirty="0">
                  <a:solidFill>
                    <a:srgbClr val="FBF43D"/>
                  </a:solidFill>
                  <a:effectLst/>
                  <a:latin typeface="Comic Sans MS" pitchFamily="66" charset="0"/>
                  <a:ea typeface="+mn-ea"/>
                  <a:cs typeface="+mn-cs"/>
                </a:rPr>
                <a:t>Đ-D-L</a:t>
              </a:r>
            </a:p>
          </p:txBody>
        </p:sp>
        <p:sp>
          <p:nvSpPr>
            <p:cNvPr id="664618" name="Text Box 42"/>
            <p:cNvSpPr txBox="1">
              <a:spLocks noChangeArrowheads="1"/>
            </p:cNvSpPr>
            <p:nvPr/>
          </p:nvSpPr>
          <p:spPr bwMode="auto">
            <a:xfrm>
              <a:off x="2341" y="1810"/>
              <a:ext cx="202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ja-JP" altLang="en-US" sz="4400" b="1">
                  <a:solidFill>
                    <a:srgbClr val="FBF43D"/>
                  </a:solidFill>
                  <a:effectLst/>
                  <a:cs typeface="Arial Unicode MS" charset="0"/>
                </a:rPr>
                <a:t>“</a:t>
              </a:r>
              <a:r>
                <a:rPr lang="en-US" sz="4400" b="1">
                  <a:solidFill>
                    <a:srgbClr val="FBF43D"/>
                  </a:solidFill>
                  <a:effectLst/>
                  <a:cs typeface="Arial Unicode MS" charset="0"/>
                </a:rPr>
                <a:t>Đ-D-L</a:t>
              </a:r>
              <a:r>
                <a:rPr lang="ja-JP" altLang="en-US" sz="4400" b="1">
                  <a:solidFill>
                    <a:srgbClr val="FBF43D"/>
                  </a:solidFill>
                  <a:effectLst/>
                  <a:cs typeface="Arial Unicode MS" charset="0"/>
                </a:rPr>
                <a:t>”</a:t>
              </a:r>
              <a:endParaRPr lang="en-US" sz="4400" b="1">
                <a:effectLst>
                  <a:outerShdw blurRad="38100" dist="38100" dir="2700000" algn="tl">
                    <a:srgbClr val="000000"/>
                  </a:outerShdw>
                </a:effectLst>
                <a:cs typeface="Arial Unicode MS" charset="0"/>
              </a:endParaRPr>
            </a:p>
          </p:txBody>
        </p:sp>
      </p:grpSp>
      <p:sp>
        <p:nvSpPr>
          <p:cNvPr id="39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6"/>
          <p:cNvSpPr txBox="1">
            <a:spLocks noChangeArrowheads="1"/>
          </p:cNvSpPr>
          <p:nvPr/>
        </p:nvSpPr>
        <p:spPr bwMode="auto">
          <a:xfrm>
            <a:off x="5313363" y="28892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32807" name="Line 7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3" name="Text Box 5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2859" name="Rectangle 5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2866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32868" name="Line 68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7" name="Text Box 69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  <a:latin typeface="Arial" charset="0"/>
              </a:rPr>
              <a:t>ĐA-VÍT</a:t>
            </a:r>
          </a:p>
        </p:txBody>
      </p:sp>
      <p:sp>
        <p:nvSpPr>
          <p:cNvPr id="40968" name="Text Box 70"/>
          <p:cNvSpPr txBox="1">
            <a:spLocks noChangeArrowheads="1"/>
          </p:cNvSpPr>
          <p:nvPr/>
        </p:nvSpPr>
        <p:spPr bwMode="auto">
          <a:xfrm>
            <a:off x="3417888" y="23542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 (Sa-rai)</a:t>
            </a:r>
          </a:p>
        </p:txBody>
      </p:sp>
      <p:sp>
        <p:nvSpPr>
          <p:cNvPr id="332871" name="Line 71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2872" name="Text Box 72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2873" name="Text Box 73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32874" name="Line 74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0973" name="Group 75"/>
          <p:cNvGrpSpPr>
            <a:grpSpLocks/>
          </p:cNvGrpSpPr>
          <p:nvPr/>
        </p:nvGrpSpPr>
        <p:grpSpPr bwMode="auto">
          <a:xfrm>
            <a:off x="1955800" y="106363"/>
            <a:ext cx="7031038" cy="1687512"/>
            <a:chOff x="1232" y="67"/>
            <a:chExt cx="4429" cy="1063"/>
          </a:xfrm>
        </p:grpSpPr>
        <p:sp>
          <p:nvSpPr>
            <p:cNvPr id="40976" name="Text Box 76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Times" charset="0"/>
                </a:rPr>
                <a:t>                          S</a:t>
              </a:r>
              <a:r>
                <a:rPr lang="en-US" sz="2400" b="1">
                  <a:solidFill>
                    <a:schemeClr val="folHlink"/>
                  </a:solidFill>
                  <a:effectLst/>
                </a:rPr>
                <a:t>Ế</a:t>
              </a:r>
              <a:r>
                <a:rPr lang="en-US" sz="2400" b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332877" name="Line 77"/>
            <p:cNvSpPr>
              <a:spLocks noChangeShapeType="1"/>
            </p:cNvSpPr>
            <p:nvPr/>
          </p:nvSpPr>
          <p:spPr bwMode="auto">
            <a:xfrm>
              <a:off x="1568" y="754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78" name="Line 78"/>
            <p:cNvSpPr>
              <a:spLocks noChangeShapeType="1"/>
            </p:cNvSpPr>
            <p:nvPr/>
          </p:nvSpPr>
          <p:spPr bwMode="auto">
            <a:xfrm flipV="1">
              <a:off x="2720" y="756"/>
              <a:ext cx="0" cy="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79" name="Text Box 79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" pitchFamily="34" charset="0"/>
                  <a:ea typeface="+mn-ea"/>
                  <a:cs typeface="Arial" pitchFamily="34" charset="0"/>
                </a:rPr>
                <a:t>CA-IN  A-BÊN</a:t>
              </a:r>
            </a:p>
          </p:txBody>
        </p:sp>
        <p:sp>
          <p:nvSpPr>
            <p:cNvPr id="332880" name="Line 80"/>
            <p:cNvSpPr>
              <a:spLocks noChangeShapeType="1"/>
            </p:cNvSpPr>
            <p:nvPr/>
          </p:nvSpPr>
          <p:spPr bwMode="auto">
            <a:xfrm>
              <a:off x="1568" y="754"/>
              <a:ext cx="56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81" name="Line 81"/>
            <p:cNvSpPr>
              <a:spLocks noChangeShapeType="1"/>
            </p:cNvSpPr>
            <p:nvPr/>
          </p:nvSpPr>
          <p:spPr bwMode="auto">
            <a:xfrm flipV="1">
              <a:off x="2159" y="60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82" name="Line 82"/>
            <p:cNvSpPr>
              <a:spLocks noChangeShapeType="1"/>
            </p:cNvSpPr>
            <p:nvPr/>
          </p:nvSpPr>
          <p:spPr bwMode="auto">
            <a:xfrm flipV="1">
              <a:off x="1567" y="765"/>
              <a:ext cx="0" cy="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83" name="Line 83"/>
            <p:cNvSpPr>
              <a:spLocks noChangeShapeType="1"/>
            </p:cNvSpPr>
            <p:nvPr/>
          </p:nvSpPr>
          <p:spPr bwMode="auto">
            <a:xfrm flipV="1">
              <a:off x="2160" y="72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84" name="Line 84"/>
            <p:cNvSpPr>
              <a:spLocks noChangeShapeType="1"/>
            </p:cNvSpPr>
            <p:nvPr/>
          </p:nvSpPr>
          <p:spPr bwMode="auto">
            <a:xfrm flipH="1">
              <a:off x="2033" y="785"/>
              <a:ext cx="221" cy="30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2885" name="Line 85"/>
            <p:cNvSpPr>
              <a:spLocks noChangeShapeType="1"/>
            </p:cNvSpPr>
            <p:nvPr/>
          </p:nvSpPr>
          <p:spPr bwMode="auto">
            <a:xfrm>
              <a:off x="2029" y="781"/>
              <a:ext cx="229" cy="34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40986" name="Group 86"/>
            <p:cNvGrpSpPr>
              <a:grpSpLocks/>
            </p:cNvGrpSpPr>
            <p:nvPr/>
          </p:nvGrpSpPr>
          <p:grpSpPr bwMode="auto">
            <a:xfrm>
              <a:off x="1360" y="67"/>
              <a:ext cx="4301" cy="905"/>
              <a:chOff x="1360" y="67"/>
              <a:chExt cx="4301" cy="905"/>
            </a:xfrm>
          </p:grpSpPr>
          <p:sp>
            <p:nvSpPr>
              <p:cNvPr id="332887" name="Text Box 87"/>
              <p:cNvSpPr txBox="1">
                <a:spLocks noChangeArrowheads="1"/>
              </p:cNvSpPr>
              <p:nvPr/>
            </p:nvSpPr>
            <p:spPr bwMode="auto">
              <a:xfrm>
                <a:off x="1360" y="450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A-ĐAM     Ê-VA</a:t>
                </a:r>
              </a:p>
            </p:txBody>
          </p:sp>
          <p:sp>
            <p:nvSpPr>
              <p:cNvPr id="332888" name="Line 88"/>
              <p:cNvSpPr>
                <a:spLocks noChangeShapeType="1"/>
              </p:cNvSpPr>
              <p:nvPr/>
            </p:nvSpPr>
            <p:spPr bwMode="auto">
              <a:xfrm>
                <a:off x="2096" y="60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32889" name="Text Box 89"/>
              <p:cNvSpPr txBox="1">
                <a:spLocks noChangeArrowheads="1"/>
              </p:cNvSpPr>
              <p:nvPr/>
            </p:nvSpPr>
            <p:spPr bwMode="auto">
              <a:xfrm>
                <a:off x="3182" y="682"/>
                <a:ext cx="207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 Sa-mu-ên 12:24</a:t>
                </a:r>
              </a:p>
            </p:txBody>
          </p:sp>
          <p:sp>
            <p:nvSpPr>
              <p:cNvPr id="40990" name="Text Box 90"/>
              <p:cNvSpPr txBox="1">
                <a:spLocks noChangeArrowheads="1"/>
              </p:cNvSpPr>
              <p:nvPr/>
            </p:nvSpPr>
            <p:spPr bwMode="auto">
              <a:xfrm>
                <a:off x="5497" y="67"/>
                <a:ext cx="1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A27C"/>
                    </a:solidFill>
                    <a:effectLst/>
                  </a:rPr>
                  <a:t> </a:t>
                </a:r>
              </a:p>
            </p:txBody>
          </p:sp>
          <p:sp>
            <p:nvSpPr>
              <p:cNvPr id="332891" name="Rectangle 91"/>
              <p:cNvSpPr>
                <a:spLocks noChangeArrowheads="1"/>
              </p:cNvSpPr>
              <p:nvPr/>
            </p:nvSpPr>
            <p:spPr bwMode="auto">
              <a:xfrm>
                <a:off x="3357" y="478"/>
                <a:ext cx="1690" cy="4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0992" name="Text Box 92"/>
              <p:cNvSpPr txBox="1">
                <a:spLocks noChangeArrowheads="1"/>
              </p:cNvSpPr>
              <p:nvPr/>
            </p:nvSpPr>
            <p:spPr bwMode="auto">
              <a:xfrm>
                <a:off x="3184" y="489"/>
                <a:ext cx="2110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effectLst/>
                  </a:rPr>
                  <a:t>Trong Kinh Thánh:</a:t>
                </a:r>
              </a:p>
            </p:txBody>
          </p:sp>
        </p:grpSp>
      </p:grp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0975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33" name="Text Box 1045"/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346134" name="Line 1046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6138" name="Line 1050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6139" name="Line 1051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89" name="Text Box 106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46150" name="Rectangle 106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6157" name="Rectangle 10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grpSp>
        <p:nvGrpSpPr>
          <p:cNvPr id="41992" name="Group 1071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46135" name="Line 1047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36" name="Line 1048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37" name="Line 1049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1993" name="Text Box 1072"/>
          <p:cNvSpPr txBox="1">
            <a:spLocks noChangeArrowheads="1"/>
          </p:cNvSpPr>
          <p:nvPr/>
        </p:nvSpPr>
        <p:spPr bwMode="auto">
          <a:xfrm>
            <a:off x="5313363" y="28892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46161" name="Line 1073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6162" name="Line 1074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6" name="Text Box 1075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  <a:latin typeface="Arial" charset="0"/>
              </a:rPr>
              <a:t>ĐA-VÍT</a:t>
            </a:r>
          </a:p>
        </p:txBody>
      </p:sp>
      <p:sp>
        <p:nvSpPr>
          <p:cNvPr id="41997" name="Text Box 1076"/>
          <p:cNvSpPr txBox="1">
            <a:spLocks noChangeArrowheads="1"/>
          </p:cNvSpPr>
          <p:nvPr/>
        </p:nvSpPr>
        <p:spPr bwMode="auto">
          <a:xfrm>
            <a:off x="3417888" y="23542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 (Sa-rai)</a:t>
            </a:r>
          </a:p>
        </p:txBody>
      </p:sp>
      <p:sp>
        <p:nvSpPr>
          <p:cNvPr id="346165" name="Line 1077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6166" name="Text Box 1078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6167" name="Text Box 1079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46168" name="Line 1080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2002" name="Group 1081"/>
          <p:cNvGrpSpPr>
            <a:grpSpLocks/>
          </p:cNvGrpSpPr>
          <p:nvPr/>
        </p:nvGrpSpPr>
        <p:grpSpPr bwMode="auto">
          <a:xfrm>
            <a:off x="1955800" y="106363"/>
            <a:ext cx="7031038" cy="1687512"/>
            <a:chOff x="1232" y="67"/>
            <a:chExt cx="4429" cy="1063"/>
          </a:xfrm>
        </p:grpSpPr>
        <p:sp>
          <p:nvSpPr>
            <p:cNvPr id="42005" name="Text Box 1082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Times" charset="0"/>
                </a:rPr>
                <a:t>                          </a:t>
              </a:r>
              <a:r>
                <a:rPr lang="en-US" sz="2400" b="1">
                  <a:solidFill>
                    <a:schemeClr val="folHlink"/>
                  </a:solidFill>
                  <a:effectLst/>
                  <a:latin typeface="Arial" charset="0"/>
                  <a:cs typeface="Arial" charset="0"/>
                </a:rPr>
                <a:t>SẾT</a:t>
              </a:r>
            </a:p>
          </p:txBody>
        </p:sp>
        <p:sp>
          <p:nvSpPr>
            <p:cNvPr id="346171" name="Line 1083"/>
            <p:cNvSpPr>
              <a:spLocks noChangeShapeType="1"/>
            </p:cNvSpPr>
            <p:nvPr/>
          </p:nvSpPr>
          <p:spPr bwMode="auto">
            <a:xfrm>
              <a:off x="1568" y="754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2" name="Line 1084"/>
            <p:cNvSpPr>
              <a:spLocks noChangeShapeType="1"/>
            </p:cNvSpPr>
            <p:nvPr/>
          </p:nvSpPr>
          <p:spPr bwMode="auto">
            <a:xfrm flipV="1">
              <a:off x="2720" y="756"/>
              <a:ext cx="0" cy="9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3" name="Text Box 1085"/>
            <p:cNvSpPr txBox="1">
              <a:spLocks noChangeArrowheads="1"/>
            </p:cNvSpPr>
            <p:nvPr/>
          </p:nvSpPr>
          <p:spPr bwMode="auto">
            <a:xfrm>
              <a:off x="1232" y="842"/>
              <a:ext cx="2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effectLst/>
                  <a:latin typeface="Arial Narrow" pitchFamily="34" charset="0"/>
                  <a:ea typeface="+mn-ea"/>
                  <a:cs typeface="+mn-cs"/>
                </a:rPr>
                <a:t>CA-IN  A-BÊN</a:t>
              </a:r>
            </a:p>
          </p:txBody>
        </p:sp>
        <p:sp>
          <p:nvSpPr>
            <p:cNvPr id="346174" name="Line 1086"/>
            <p:cNvSpPr>
              <a:spLocks noChangeShapeType="1"/>
            </p:cNvSpPr>
            <p:nvPr/>
          </p:nvSpPr>
          <p:spPr bwMode="auto">
            <a:xfrm>
              <a:off x="1568" y="754"/>
              <a:ext cx="56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5" name="Line 1087"/>
            <p:cNvSpPr>
              <a:spLocks noChangeShapeType="1"/>
            </p:cNvSpPr>
            <p:nvPr/>
          </p:nvSpPr>
          <p:spPr bwMode="auto">
            <a:xfrm flipV="1">
              <a:off x="2159" y="60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6" name="Line 1088"/>
            <p:cNvSpPr>
              <a:spLocks noChangeShapeType="1"/>
            </p:cNvSpPr>
            <p:nvPr/>
          </p:nvSpPr>
          <p:spPr bwMode="auto">
            <a:xfrm flipV="1">
              <a:off x="1567" y="765"/>
              <a:ext cx="0" cy="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7" name="Line 1089"/>
            <p:cNvSpPr>
              <a:spLocks noChangeShapeType="1"/>
            </p:cNvSpPr>
            <p:nvPr/>
          </p:nvSpPr>
          <p:spPr bwMode="auto">
            <a:xfrm flipV="1">
              <a:off x="2160" y="725"/>
              <a:ext cx="0" cy="13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8" name="Line 1090"/>
            <p:cNvSpPr>
              <a:spLocks noChangeShapeType="1"/>
            </p:cNvSpPr>
            <p:nvPr/>
          </p:nvSpPr>
          <p:spPr bwMode="auto">
            <a:xfrm flipH="1">
              <a:off x="2033" y="785"/>
              <a:ext cx="221" cy="30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46179" name="Line 1091"/>
            <p:cNvSpPr>
              <a:spLocks noChangeShapeType="1"/>
            </p:cNvSpPr>
            <p:nvPr/>
          </p:nvSpPr>
          <p:spPr bwMode="auto">
            <a:xfrm>
              <a:off x="2029" y="781"/>
              <a:ext cx="229" cy="343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42015" name="Group 1092"/>
            <p:cNvGrpSpPr>
              <a:grpSpLocks/>
            </p:cNvGrpSpPr>
            <p:nvPr/>
          </p:nvGrpSpPr>
          <p:grpSpPr bwMode="auto">
            <a:xfrm>
              <a:off x="1360" y="67"/>
              <a:ext cx="4301" cy="905"/>
              <a:chOff x="1360" y="67"/>
              <a:chExt cx="4301" cy="905"/>
            </a:xfrm>
          </p:grpSpPr>
          <p:sp>
            <p:nvSpPr>
              <p:cNvPr id="346181" name="Text Box 1093"/>
              <p:cNvSpPr txBox="1">
                <a:spLocks noChangeArrowheads="1"/>
              </p:cNvSpPr>
              <p:nvPr/>
            </p:nvSpPr>
            <p:spPr bwMode="auto">
              <a:xfrm>
                <a:off x="1360" y="450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A-ĐAM     Ê-VA</a:t>
                </a:r>
              </a:p>
            </p:txBody>
          </p:sp>
          <p:sp>
            <p:nvSpPr>
              <p:cNvPr id="346182" name="Line 1094"/>
              <p:cNvSpPr>
                <a:spLocks noChangeShapeType="1"/>
              </p:cNvSpPr>
              <p:nvPr/>
            </p:nvSpPr>
            <p:spPr bwMode="auto">
              <a:xfrm>
                <a:off x="2096" y="60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46183" name="Text Box 1095"/>
              <p:cNvSpPr txBox="1">
                <a:spLocks noChangeArrowheads="1"/>
              </p:cNvSpPr>
              <p:nvPr/>
            </p:nvSpPr>
            <p:spPr bwMode="auto">
              <a:xfrm>
                <a:off x="3182" y="682"/>
                <a:ext cx="207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>
                    <a:solidFill>
                      <a:schemeClr val="folHlink"/>
                    </a:solidFill>
                    <a:effectLst/>
                    <a:latin typeface="Arial" pitchFamily="34" charset="0"/>
                    <a:ea typeface="+mn-ea"/>
                    <a:cs typeface="+mn-cs"/>
                  </a:rPr>
                  <a:t>2 Sa-mu-ên 5:14</a:t>
                </a:r>
              </a:p>
            </p:txBody>
          </p:sp>
          <p:sp>
            <p:nvSpPr>
              <p:cNvPr id="42019" name="Text Box 1096"/>
              <p:cNvSpPr txBox="1">
                <a:spLocks noChangeArrowheads="1"/>
              </p:cNvSpPr>
              <p:nvPr/>
            </p:nvSpPr>
            <p:spPr bwMode="auto">
              <a:xfrm>
                <a:off x="5497" y="67"/>
                <a:ext cx="1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A27C"/>
                    </a:solidFill>
                    <a:effectLst/>
                  </a:rPr>
                  <a:t> </a:t>
                </a:r>
              </a:p>
            </p:txBody>
          </p:sp>
          <p:sp>
            <p:nvSpPr>
              <p:cNvPr id="346185" name="Rectangle 1097"/>
              <p:cNvSpPr>
                <a:spLocks noChangeArrowheads="1"/>
              </p:cNvSpPr>
              <p:nvPr/>
            </p:nvSpPr>
            <p:spPr bwMode="auto">
              <a:xfrm>
                <a:off x="3357" y="478"/>
                <a:ext cx="1690" cy="49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2021" name="Text Box 1098"/>
              <p:cNvSpPr txBox="1">
                <a:spLocks noChangeArrowheads="1"/>
              </p:cNvSpPr>
              <p:nvPr/>
            </p:nvSpPr>
            <p:spPr bwMode="auto">
              <a:xfrm>
                <a:off x="3184" y="489"/>
                <a:ext cx="2110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>
                    <a:effectLst/>
                  </a:rPr>
                  <a:t>Trong Kinh Thánh:</a:t>
                </a:r>
              </a:p>
            </p:txBody>
          </p:sp>
        </p:grpSp>
      </p:grpSp>
      <p:sp>
        <p:nvSpPr>
          <p:cNvPr id="44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2004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50" name="Text Box 26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MA-RI          </a:t>
            </a:r>
          </a:p>
        </p:txBody>
      </p:sp>
      <p:sp>
        <p:nvSpPr>
          <p:cNvPr id="333861" name="Line 37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862" name="Line 38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874" name="AutoShape 50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3" name="Text Box 55"/>
          <p:cNvSpPr txBox="1">
            <a:spLocks noChangeArrowheads="1"/>
          </p:cNvSpPr>
          <p:nvPr/>
        </p:nvSpPr>
        <p:spPr bwMode="auto">
          <a:xfrm>
            <a:off x="212725" y="3962400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</a:rPr>
              <a:t>LU-CA 3:23 (xem các tham khảo khác)</a:t>
            </a:r>
          </a:p>
        </p:txBody>
      </p:sp>
      <p:sp>
        <p:nvSpPr>
          <p:cNvPr id="43014" name="Text Box 6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33885" name="Rectangle 6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8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33897" name="Text Box 73"/>
          <p:cNvSpPr txBox="1">
            <a:spLocks noChangeArrowheads="1"/>
          </p:cNvSpPr>
          <p:nvPr/>
        </p:nvSpPr>
        <p:spPr bwMode="auto">
          <a:xfrm>
            <a:off x="36068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333898" name="Line 74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899" name="Line 75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00" name="Line 76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3021" name="Group 77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33902" name="Line 78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3903" name="Line 79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33904" name="Line 80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3022" name="Text Box 81"/>
          <p:cNvSpPr txBox="1">
            <a:spLocks noChangeArrowheads="1"/>
          </p:cNvSpPr>
          <p:nvPr/>
        </p:nvSpPr>
        <p:spPr bwMode="auto">
          <a:xfrm>
            <a:off x="5313363" y="28892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33906" name="Line 82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07" name="Line 83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5" name="Text Box 84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  <a:latin typeface="Arial" charset="0"/>
              </a:rPr>
              <a:t>ĐA-VÍT</a:t>
            </a:r>
          </a:p>
        </p:txBody>
      </p:sp>
      <p:sp>
        <p:nvSpPr>
          <p:cNvPr id="43026" name="Text Box 85"/>
          <p:cNvSpPr txBox="1">
            <a:spLocks noChangeArrowheads="1"/>
          </p:cNvSpPr>
          <p:nvPr/>
        </p:nvSpPr>
        <p:spPr bwMode="auto">
          <a:xfrm>
            <a:off x="3417888" y="23542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 (Sa-rai)</a:t>
            </a:r>
          </a:p>
        </p:txBody>
      </p:sp>
      <p:sp>
        <p:nvSpPr>
          <p:cNvPr id="333910" name="Line 86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11" name="Text Box 87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12" name="Text Box 88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33913" name="Line 89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1" name="Text Box 91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                        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SẾT</a:t>
            </a:r>
          </a:p>
        </p:txBody>
      </p:sp>
      <p:sp>
        <p:nvSpPr>
          <p:cNvPr id="333916" name="Line 92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17" name="Line 93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18" name="Text Box 94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333919" name="Line 95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20" name="Line 96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21" name="Line 97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22" name="Line 98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23" name="Line 99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24" name="Line 100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3926" name="Text Box 10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333927" name="Line 103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3" name="Text Box 104"/>
          <p:cNvSpPr txBox="1">
            <a:spLocks noChangeArrowheads="1"/>
          </p:cNvSpPr>
          <p:nvPr/>
        </p:nvSpPr>
        <p:spPr bwMode="auto">
          <a:xfrm>
            <a:off x="5051425" y="1082675"/>
            <a:ext cx="3287713" cy="825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</a:rPr>
              <a:t>Lu-ca 3:23 </a:t>
            </a:r>
            <a:br>
              <a:rPr lang="en-US" sz="1600" b="1">
                <a:solidFill>
                  <a:schemeClr val="folHlink"/>
                </a:solidFill>
                <a:effectLst/>
                <a:latin typeface="Arial" charset="0"/>
              </a:rPr>
            </a:b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</a:rPr>
              <a:t>và các nơi khác</a:t>
            </a:r>
            <a:br>
              <a:rPr lang="en-US" sz="1600" b="1">
                <a:solidFill>
                  <a:schemeClr val="folHlink"/>
                </a:solidFill>
                <a:effectLst/>
                <a:latin typeface="Arial" charset="0"/>
              </a:rPr>
            </a:br>
            <a:endParaRPr lang="en-US" sz="1600" b="1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43044" name="Text Box 10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33930" name="Rectangle 106"/>
          <p:cNvSpPr>
            <a:spLocks noChangeArrowheads="1"/>
          </p:cNvSpPr>
          <p:nvPr/>
        </p:nvSpPr>
        <p:spPr bwMode="auto">
          <a:xfrm>
            <a:off x="5329238" y="758825"/>
            <a:ext cx="2682875" cy="9842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6" name="Text Box 107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effectLst/>
              </a:rPr>
              <a:t>Trong Kinh Thánh:</a:t>
            </a: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304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74" grpId="0" animBg="1"/>
      <p:bldP spid="4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05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4034" name="Text Box 1059"/>
          <p:cNvSpPr txBox="1">
            <a:spLocks noChangeArrowheads="1"/>
          </p:cNvSpPr>
          <p:nvPr/>
        </p:nvSpPr>
        <p:spPr bwMode="auto">
          <a:xfrm>
            <a:off x="8882063" y="55308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grpSp>
        <p:nvGrpSpPr>
          <p:cNvPr id="2" name="Group 1063"/>
          <p:cNvGrpSpPr>
            <a:grpSpLocks/>
          </p:cNvGrpSpPr>
          <p:nvPr/>
        </p:nvGrpSpPr>
        <p:grpSpPr bwMode="auto">
          <a:xfrm>
            <a:off x="817563" y="947738"/>
            <a:ext cx="7537450" cy="1430337"/>
            <a:chOff x="515" y="597"/>
            <a:chExt cx="4748" cy="901"/>
          </a:xfrm>
        </p:grpSpPr>
        <p:sp>
          <p:nvSpPr>
            <p:cNvPr id="44043" name="Text Box 1060"/>
            <p:cNvSpPr txBox="1">
              <a:spLocks noChangeArrowheads="1"/>
            </p:cNvSpPr>
            <p:nvPr/>
          </p:nvSpPr>
          <p:spPr bwMode="auto">
            <a:xfrm>
              <a:off x="515" y="597"/>
              <a:ext cx="4748" cy="82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</a:rPr>
                <a:t>Lu-ca 3:23: </a:t>
              </a:r>
              <a:r>
                <a:rPr lang="ja-JP" altLang="en-US" sz="2000" b="1">
                  <a:solidFill>
                    <a:schemeClr val="folHlink"/>
                  </a:solidFill>
                  <a:effectLst/>
                </a:rPr>
                <a:t>“</a:t>
              </a:r>
              <a:r>
                <a:rPr lang="en-US" altLang="ja-JP" sz="2000" b="1">
                  <a:solidFill>
                    <a:schemeClr val="folHlink"/>
                  </a:solidFill>
                  <a:effectLst/>
                </a:rPr>
                <a:t>Khi Đức Chúa Giê-xu khởi sự làm chức vụ mình thì Ngài có độ ba mươi tuổi.  </a:t>
              </a:r>
              <a:r>
                <a:rPr lang="en-US" altLang="ja-JP" sz="2000" b="1">
                  <a:solidFill>
                    <a:srgbClr val="66FFFF"/>
                  </a:solidFill>
                  <a:effectLst/>
                </a:rPr>
                <a:t>Theo ý người ta tin</a:t>
              </a:r>
              <a:r>
                <a:rPr lang="en-US" altLang="ja-JP" sz="2000" b="1">
                  <a:solidFill>
                    <a:schemeClr val="folHlink"/>
                  </a:solidFill>
                  <a:effectLst/>
                </a:rPr>
                <a:t>, thì Ngài là con Giô-sép,</a:t>
              </a:r>
              <a:r>
                <a:rPr lang="ja-JP" altLang="en-US" sz="2000" b="1">
                  <a:solidFill>
                    <a:schemeClr val="folHlink"/>
                  </a:solidFill>
                  <a:effectLst/>
                </a:rPr>
                <a:t>”</a:t>
              </a:r>
              <a:r>
                <a:rPr lang="en-US" altLang="ja-JP" sz="2000" b="1">
                  <a:solidFill>
                    <a:schemeClr val="folHlink"/>
                  </a:solidFill>
                  <a:effectLst/>
                </a:rPr>
                <a:t> </a:t>
              </a:r>
              <a:br>
                <a:rPr lang="en-US" altLang="ja-JP" sz="2000" b="1">
                  <a:solidFill>
                    <a:schemeClr val="folHlink"/>
                  </a:solidFill>
                  <a:effectLst/>
                </a:rPr>
              </a:br>
              <a:endParaRPr lang="en-US" sz="1600" b="1">
                <a:solidFill>
                  <a:schemeClr val="folHlink"/>
                </a:solidFill>
                <a:effectLst/>
              </a:endParaRPr>
            </a:p>
          </p:txBody>
        </p:sp>
        <p:sp>
          <p:nvSpPr>
            <p:cNvPr id="528421" name="Line 1061"/>
            <p:cNvSpPr>
              <a:spLocks noChangeShapeType="1"/>
            </p:cNvSpPr>
            <p:nvPr/>
          </p:nvSpPr>
          <p:spPr bwMode="auto">
            <a:xfrm>
              <a:off x="1648" y="1498"/>
              <a:ext cx="2721" cy="0"/>
            </a:xfrm>
            <a:prstGeom prst="line">
              <a:avLst/>
            </a:prstGeom>
            <a:noFill/>
            <a:ln w="57150">
              <a:solidFill>
                <a:srgbClr val="FAF40C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28422" name="Text Box 1062"/>
          <p:cNvSpPr txBox="1">
            <a:spLocks noChangeArrowheads="1"/>
          </p:cNvSpPr>
          <p:nvPr/>
        </p:nvSpPr>
        <p:spPr bwMode="auto">
          <a:xfrm>
            <a:off x="836613" y="2719388"/>
            <a:ext cx="772795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ja-JP" altLang="en-US" sz="2000" b="1">
                <a:solidFill>
                  <a:schemeClr val="folHlink"/>
                </a:solidFill>
                <a:effectLst/>
                <a:cs typeface="+mn-cs"/>
              </a:rPr>
              <a:t>“</a:t>
            </a:r>
            <a:r>
              <a:rPr lang="en-US" sz="2000" b="1">
                <a:solidFill>
                  <a:srgbClr val="66FFFF"/>
                </a:solidFill>
                <a:effectLst/>
                <a:cs typeface="+mn-cs"/>
              </a:rPr>
              <a:t>Lu-ca đang xác định gia phổ của Ma-ri</a:t>
            </a:r>
            <a:r>
              <a:rPr lang="en-US" sz="2000" b="1">
                <a:solidFill>
                  <a:schemeClr val="folHlink"/>
                </a:solidFill>
                <a:effectLst/>
                <a:cs typeface="+mn-cs"/>
              </a:rPr>
              <a:t>.  Nhiều người dịch [trong nhiều quan điểm khác nhau…] tranh luận rằng Lu-ca đang cho biết về gia phả của Ma-ri, cho thấy rằng bà là thuộc về gia phả Đa-vít và như thế Chúa Giê-xu đủ tiêu chuẩn làm Đấng Mê-si, không những chỉ qua Giô-sép (vì ông ta là người già nhất</a:t>
            </a:r>
            <a:r>
              <a:rPr lang="en-US" sz="2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>
                <a:solidFill>
                  <a:schemeClr val="folHlink"/>
                </a:solidFill>
                <a:effectLst/>
                <a:cs typeface="+mn-cs"/>
              </a:rPr>
              <a:t>kế nghiệp </a:t>
            </a:r>
            <a:r>
              <a:rPr lang="en-US" sz="2000" b="1">
                <a:solidFill>
                  <a:srgbClr val="66FFFF"/>
                </a:solidFill>
                <a:effectLst/>
                <a:cs typeface="+mn-cs"/>
              </a:rPr>
              <a:t>hợp pháp</a:t>
            </a:r>
            <a:r>
              <a:rPr lang="en-US" sz="2000" b="1">
                <a:solidFill>
                  <a:schemeClr val="folHlink"/>
                </a:solidFill>
                <a:effectLst/>
                <a:cs typeface="+mn-cs"/>
              </a:rPr>
              <a:t>) nhưng cũng qua Ma-ri.</a:t>
            </a:r>
            <a:r>
              <a:rPr lang="ja-JP" altLang="en-US" sz="2000" b="1">
                <a:solidFill>
                  <a:schemeClr val="folHlink"/>
                </a:solidFill>
                <a:effectLst/>
                <a:cs typeface="+mn-cs"/>
              </a:rPr>
              <a:t>”</a:t>
            </a:r>
            <a:endParaRPr lang="en-US" sz="2000" b="1">
              <a:solidFill>
                <a:schemeClr val="folHlink"/>
              </a:solidFill>
              <a:effectLst/>
              <a:cs typeface="+mn-cs"/>
            </a:endParaRPr>
          </a:p>
          <a:p>
            <a:pPr algn="r">
              <a:spcBef>
                <a:spcPct val="50000"/>
              </a:spcBef>
              <a:defRPr/>
            </a:pPr>
            <a:r>
              <a:rPr lang="en-US" sz="1600" b="1">
                <a:solidFill>
                  <a:srgbClr val="00FFFF"/>
                </a:solidFill>
                <a:effectLst/>
                <a:cs typeface="+mn-cs"/>
              </a:rPr>
              <a:t>              </a:t>
            </a:r>
            <a:r>
              <a:rPr lang="en-US" sz="1600" b="1" i="1">
                <a:solidFill>
                  <a:srgbClr val="00FFFF"/>
                </a:solidFill>
                <a:effectLst/>
                <a:cs typeface="+mn-cs"/>
              </a:rPr>
              <a:t>The Bible Knowledge Commentary, John Walvoord &amp; Roy Zuck, editors, Victor Books, 1983. Page 212.</a:t>
            </a:r>
          </a:p>
        </p:txBody>
      </p:sp>
      <p:sp>
        <p:nvSpPr>
          <p:cNvPr id="44037" name="Text Box 106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8425" name="Rectangle 106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28428" name="Rectangle 106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44040" name="Text Box 1072"/>
          <p:cNvSpPr txBox="1">
            <a:spLocks noChangeArrowheads="1"/>
          </p:cNvSpPr>
          <p:nvPr/>
        </p:nvSpPr>
        <p:spPr bwMode="auto">
          <a:xfrm>
            <a:off x="477838" y="530225"/>
            <a:ext cx="5387975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</a:rPr>
              <a:t>LU-CA 3:23 (xem các tham khảo khác)</a:t>
            </a:r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55" name="Line 31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59" name="AutoShape 35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62" name="Line 38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0" name="Text Box 4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9472" name="Rectangle 4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79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45063" name="Text Box 61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MA-RI          GIÔ-SÉP        </a:t>
            </a:r>
          </a:p>
        </p:txBody>
      </p:sp>
      <p:sp>
        <p:nvSpPr>
          <p:cNvPr id="359486" name="Line 62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87" name="Line 63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88" name="AutoShape 64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90" name="Text Box 66"/>
          <p:cNvSpPr txBox="1">
            <a:spLocks noChangeArrowheads="1"/>
          </p:cNvSpPr>
          <p:nvPr/>
        </p:nvSpPr>
        <p:spPr bwMode="auto">
          <a:xfrm>
            <a:off x="36068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359491" name="Line 67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92" name="Line 68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493" name="Line 69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5071" name="Group 70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9495" name="Line 71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9496" name="Line 72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9497" name="Line 73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5072" name="Text Box 74"/>
          <p:cNvSpPr txBox="1">
            <a:spLocks noChangeArrowheads="1"/>
          </p:cNvSpPr>
          <p:nvPr/>
        </p:nvSpPr>
        <p:spPr bwMode="auto">
          <a:xfrm>
            <a:off x="5313363" y="28892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59499" name="Line 75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00" name="Line 76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5" name="Text Box 77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ĐA-VÍT</a:t>
            </a:r>
          </a:p>
        </p:txBody>
      </p:sp>
      <p:sp>
        <p:nvSpPr>
          <p:cNvPr id="45076" name="Text Box 78"/>
          <p:cNvSpPr txBox="1">
            <a:spLocks noChangeArrowheads="1"/>
          </p:cNvSpPr>
          <p:nvPr/>
        </p:nvSpPr>
        <p:spPr bwMode="auto">
          <a:xfrm>
            <a:off x="3417888" y="23542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</a:t>
            </a:r>
          </a:p>
        </p:txBody>
      </p:sp>
      <p:sp>
        <p:nvSpPr>
          <p:cNvPr id="359503" name="Line 79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04" name="Text Box 80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05" name="Text Box 81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59506" name="Line 82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1" name="Text Box 83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                        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SẾT</a:t>
            </a:r>
          </a:p>
        </p:txBody>
      </p:sp>
      <p:sp>
        <p:nvSpPr>
          <p:cNvPr id="359508" name="Line 84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09" name="Line 85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0" name="Text Box 86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359511" name="Line 87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2" name="Line 88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3" name="Line 89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4" name="Line 90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5" name="Line 91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6" name="Line 92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7" name="Text Box 93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359518" name="Line 94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9519" name="Text Box 95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folHlink"/>
                </a:solidFill>
                <a:effectLst/>
                <a:latin typeface="Comic Sans MS" pitchFamily="66" charset="0"/>
                <a:ea typeface="+mn-ea"/>
                <a:cs typeface="+mn-cs"/>
              </a:rPr>
              <a:t>Ma-thi-ơ 1:16</a:t>
            </a:r>
          </a:p>
        </p:txBody>
      </p:sp>
      <p:sp>
        <p:nvSpPr>
          <p:cNvPr id="45094" name="Text Box 9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359521" name="Rectangle 97"/>
          <p:cNvSpPr>
            <a:spLocks noChangeArrowheads="1"/>
          </p:cNvSpPr>
          <p:nvPr/>
        </p:nvSpPr>
        <p:spPr bwMode="auto">
          <a:xfrm>
            <a:off x="5329238" y="758825"/>
            <a:ext cx="2682875" cy="758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6" name="Text Box 98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effectLst/>
              </a:rPr>
              <a:t>Trong Kinh Thánh:</a:t>
            </a: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5098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59" grpId="0" animBg="1"/>
      <p:bldP spid="359488" grpId="0" animBg="1"/>
      <p:bldP spid="4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6"/>
          <p:cNvGrpSpPr>
            <a:grpSpLocks/>
          </p:cNvGrpSpPr>
          <p:nvPr/>
        </p:nvGrpSpPr>
        <p:grpSpPr bwMode="auto">
          <a:xfrm>
            <a:off x="3898900" y="5840413"/>
            <a:ext cx="3429000" cy="915987"/>
            <a:chOff x="2456" y="3679"/>
            <a:chExt cx="2160" cy="577"/>
          </a:xfrm>
        </p:grpSpPr>
        <p:sp>
          <p:nvSpPr>
            <p:cNvPr id="429091" name="Line 1059"/>
            <p:cNvSpPr>
              <a:spLocks noChangeShapeType="1"/>
            </p:cNvSpPr>
            <p:nvPr/>
          </p:nvSpPr>
          <p:spPr bwMode="auto">
            <a:xfrm flipH="1" flipV="1">
              <a:off x="3303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9092" name="Text Box 1060"/>
            <p:cNvSpPr txBox="1">
              <a:spLocks noChangeArrowheads="1"/>
            </p:cNvSpPr>
            <p:nvPr/>
          </p:nvSpPr>
          <p:spPr bwMode="auto">
            <a:xfrm>
              <a:off x="2456" y="3929"/>
              <a:ext cx="21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effectLst/>
                  <a:latin typeface="Arial" pitchFamily="34" charset="0"/>
                  <a:ea typeface="+mn-ea"/>
                  <a:cs typeface="+mn-cs"/>
                </a:rPr>
                <a:t>GIÊ-XU CHRIST</a:t>
              </a:r>
            </a:p>
          </p:txBody>
        </p:sp>
      </p:grpSp>
      <p:sp>
        <p:nvSpPr>
          <p:cNvPr id="46082" name="Text Box 107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9104" name="Rectangle 107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11" name="Rectangle 107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6085" name="Text Box 1081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429119" name="Line 1087"/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20" name="AutoShape 1088"/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21" name="Line 1089"/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9" name="Text Box 1090"/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MA-RI          GIÔ-SÉP        </a:t>
            </a:r>
          </a:p>
        </p:txBody>
      </p:sp>
      <p:sp>
        <p:nvSpPr>
          <p:cNvPr id="429123" name="Line 1091"/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24" name="Line 1092"/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25" name="AutoShape 1093"/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27" name="Text Box 1095"/>
          <p:cNvSpPr txBox="1">
            <a:spLocks noChangeArrowheads="1"/>
          </p:cNvSpPr>
          <p:nvPr/>
        </p:nvSpPr>
        <p:spPr bwMode="auto">
          <a:xfrm>
            <a:off x="3606800" y="34750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429128" name="Line 1096"/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29" name="Line 1097"/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30" name="Line 1098"/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6097" name="Group 1099"/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429132" name="Line 1100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9133" name="Line 1101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9134" name="Line 1102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6098" name="Text Box 1103"/>
          <p:cNvSpPr txBox="1">
            <a:spLocks noChangeArrowheads="1"/>
          </p:cNvSpPr>
          <p:nvPr/>
        </p:nvSpPr>
        <p:spPr bwMode="auto">
          <a:xfrm>
            <a:off x="5313363" y="28892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429136" name="Line 1104"/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37" name="Line 1105"/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1" name="Text Box 1106"/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ĐA-VÍT</a:t>
            </a:r>
          </a:p>
        </p:txBody>
      </p:sp>
      <p:sp>
        <p:nvSpPr>
          <p:cNvPr id="46102" name="Text Box 1107"/>
          <p:cNvSpPr txBox="1">
            <a:spLocks noChangeArrowheads="1"/>
          </p:cNvSpPr>
          <p:nvPr/>
        </p:nvSpPr>
        <p:spPr bwMode="auto">
          <a:xfrm>
            <a:off x="3417888" y="23542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</a:t>
            </a:r>
          </a:p>
        </p:txBody>
      </p:sp>
      <p:sp>
        <p:nvSpPr>
          <p:cNvPr id="429140" name="Line 1108"/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41" name="Text Box 1109"/>
          <p:cNvSpPr txBox="1">
            <a:spLocks noChangeArrowheads="1"/>
          </p:cNvSpPr>
          <p:nvPr/>
        </p:nvSpPr>
        <p:spPr bwMode="auto">
          <a:xfrm>
            <a:off x="0" y="20304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42" name="Text Box 1110"/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429143" name="Line 1111"/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7" name="Text Box 1112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                        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SẾT</a:t>
            </a:r>
          </a:p>
        </p:txBody>
      </p:sp>
      <p:sp>
        <p:nvSpPr>
          <p:cNvPr id="429145" name="Line 1113"/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46" name="Line 1114"/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47" name="Text Box 1115"/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429148" name="Line 1116"/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49" name="Line 1117"/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50" name="Line 1118"/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51" name="Line 1119"/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52" name="Line 1120"/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53" name="Line 1121"/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54" name="Text Box 1122"/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429155" name="Line 1123"/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9156" name="Text Box 1124"/>
          <p:cNvSpPr txBox="1">
            <a:spLocks noChangeArrowheads="1"/>
          </p:cNvSpPr>
          <p:nvPr/>
        </p:nvSpPr>
        <p:spPr bwMode="auto">
          <a:xfrm>
            <a:off x="5051425" y="1082675"/>
            <a:ext cx="3287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folHlink"/>
                </a:solidFill>
                <a:effectLst/>
                <a:latin typeface="Comic Sans MS" pitchFamily="66" charset="0"/>
                <a:ea typeface="+mn-ea"/>
                <a:cs typeface="+mn-cs"/>
              </a:rPr>
              <a:t>Ma-thi-ơ 1:16</a:t>
            </a:r>
          </a:p>
        </p:txBody>
      </p:sp>
      <p:sp>
        <p:nvSpPr>
          <p:cNvPr id="46120" name="Text Box 112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429158" name="Rectangle 1126"/>
          <p:cNvSpPr>
            <a:spLocks noChangeArrowheads="1"/>
          </p:cNvSpPr>
          <p:nvPr/>
        </p:nvSpPr>
        <p:spPr bwMode="auto">
          <a:xfrm>
            <a:off x="5329238" y="758825"/>
            <a:ext cx="2682875" cy="758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2" name="Text Box 1127"/>
          <p:cNvSpPr txBox="1">
            <a:spLocks noChangeArrowheads="1"/>
          </p:cNvSpPr>
          <p:nvPr/>
        </p:nvSpPr>
        <p:spPr bwMode="auto">
          <a:xfrm>
            <a:off x="5054600" y="776288"/>
            <a:ext cx="3349625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effectLst/>
              </a:rPr>
              <a:t>Trong Kinh Thánh:</a:t>
            </a:r>
          </a:p>
        </p:txBody>
      </p:sp>
      <p:sp>
        <p:nvSpPr>
          <p:cNvPr id="429162" name="Line 1130"/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6125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9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2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120" grpId="0" animBg="1"/>
      <p:bldP spid="429125" grpId="0" animBg="1"/>
      <p:bldP spid="5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7"/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47158" name="Text Box 1051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3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  <a:effectLst/>
                  <a:latin typeface="Arial" charset="0"/>
                </a:rPr>
                <a:t>Quyền Lợi GIA ĐÌNH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  <a:effectLst/>
                  <a:latin typeface="Arial" charset="0"/>
                </a:rPr>
                <a:t>Lu-ca 3: 23-38</a:t>
              </a:r>
            </a:p>
          </p:txBody>
        </p:sp>
        <p:sp>
          <p:nvSpPr>
            <p:cNvPr id="358429" name="Rectangle 1053"/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effectLst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068"/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47156" name="Text Box 1052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3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66FF66"/>
                  </a:solidFill>
                  <a:effectLst/>
                  <a:latin typeface="Arial" charset="0"/>
                </a:rPr>
                <a:t>Quyền Lợi PHÁP LÝ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66FF66"/>
                  </a:solidFill>
                  <a:effectLst/>
                  <a:latin typeface="Arial" charset="0"/>
                </a:rPr>
                <a:t>Ma-thi-ơ 1: 1-17</a:t>
              </a:r>
            </a:p>
          </p:txBody>
        </p:sp>
        <p:sp>
          <p:nvSpPr>
            <p:cNvPr id="358432" name="Rectangle 1056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58445" name="Text Box 1069"/>
          <p:cNvSpPr txBox="1">
            <a:spLocks noChangeArrowheads="1"/>
          </p:cNvSpPr>
          <p:nvPr/>
        </p:nvSpPr>
        <p:spPr bwMode="auto">
          <a:xfrm>
            <a:off x="806450" y="3865563"/>
            <a:ext cx="3762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33CCFF"/>
                </a:solidFill>
                <a:effectLst/>
              </a:rPr>
              <a:t>KẾ NGHIỆP THEO HUYẾT THỐNG</a:t>
            </a:r>
          </a:p>
        </p:txBody>
      </p:sp>
      <p:sp>
        <p:nvSpPr>
          <p:cNvPr id="358446" name="Text Box 1070"/>
          <p:cNvSpPr txBox="1">
            <a:spLocks noChangeArrowheads="1"/>
          </p:cNvSpPr>
          <p:nvPr/>
        </p:nvSpPr>
        <p:spPr bwMode="auto">
          <a:xfrm>
            <a:off x="6249988" y="3859213"/>
            <a:ext cx="3041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33CCFF"/>
                </a:solidFill>
                <a:effectLst/>
              </a:rPr>
              <a:t>KẾ NGHIỆP THEO PHÁP LÝ</a:t>
            </a:r>
          </a:p>
        </p:txBody>
      </p:sp>
      <p:sp>
        <p:nvSpPr>
          <p:cNvPr id="47109" name="Text Box 1074"/>
          <p:cNvSpPr txBox="1">
            <a:spLocks noChangeArrowheads="1"/>
          </p:cNvSpPr>
          <p:nvPr/>
        </p:nvSpPr>
        <p:spPr bwMode="auto">
          <a:xfrm>
            <a:off x="8882063" y="44386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47110" name="Text Box 107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8452" name="Rectangle 107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57" name="Rectangle 10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358470" name="Line 1094"/>
          <p:cNvSpPr>
            <a:spLocks noChangeShapeType="1"/>
          </p:cNvSpPr>
          <p:nvPr/>
        </p:nvSpPr>
        <p:spPr bwMode="auto">
          <a:xfrm flipV="1">
            <a:off x="6261100" y="37957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72" name="Line 1096"/>
          <p:cNvSpPr>
            <a:spLocks noChangeShapeType="1"/>
          </p:cNvSpPr>
          <p:nvPr/>
        </p:nvSpPr>
        <p:spPr bwMode="auto">
          <a:xfrm flipV="1">
            <a:off x="6299200" y="5268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5" name="Text Box 1097"/>
          <p:cNvSpPr txBox="1">
            <a:spLocks noChangeArrowheads="1"/>
          </p:cNvSpPr>
          <p:nvPr/>
        </p:nvSpPr>
        <p:spPr bwMode="auto">
          <a:xfrm>
            <a:off x="3975100" y="56261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MA-RI          GIÔ-SÉP        </a:t>
            </a:r>
          </a:p>
        </p:txBody>
      </p:sp>
      <p:sp>
        <p:nvSpPr>
          <p:cNvPr id="358474" name="Line 1098"/>
          <p:cNvSpPr>
            <a:spLocks noChangeShapeType="1"/>
          </p:cNvSpPr>
          <p:nvPr/>
        </p:nvSpPr>
        <p:spPr bwMode="auto">
          <a:xfrm flipV="1">
            <a:off x="45720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75" name="Line 1099"/>
          <p:cNvSpPr>
            <a:spLocks noChangeShapeType="1"/>
          </p:cNvSpPr>
          <p:nvPr/>
        </p:nvSpPr>
        <p:spPr bwMode="auto">
          <a:xfrm flipV="1">
            <a:off x="4572000" y="3770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77" name="Text Box 1101"/>
          <p:cNvSpPr txBox="1">
            <a:spLocks noChangeArrowheads="1"/>
          </p:cNvSpPr>
          <p:nvPr/>
        </p:nvSpPr>
        <p:spPr bwMode="auto">
          <a:xfrm>
            <a:off x="3759200" y="33988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358478" name="Line 1102"/>
          <p:cNvSpPr>
            <a:spLocks noChangeShapeType="1"/>
          </p:cNvSpPr>
          <p:nvPr/>
        </p:nvSpPr>
        <p:spPr bwMode="auto">
          <a:xfrm>
            <a:off x="5227638" y="30575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79" name="Line 1103"/>
          <p:cNvSpPr>
            <a:spLocks noChangeShapeType="1"/>
          </p:cNvSpPr>
          <p:nvPr/>
        </p:nvSpPr>
        <p:spPr bwMode="auto">
          <a:xfrm flipH="1" flipV="1">
            <a:off x="3925888" y="32797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80" name="Line 1104"/>
          <p:cNvSpPr>
            <a:spLocks noChangeShapeType="1"/>
          </p:cNvSpPr>
          <p:nvPr/>
        </p:nvSpPr>
        <p:spPr bwMode="auto">
          <a:xfrm flipH="1" flipV="1">
            <a:off x="6122988" y="32797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7122" name="Group 1105"/>
          <p:cNvGrpSpPr>
            <a:grpSpLocks/>
          </p:cNvGrpSpPr>
          <p:nvPr/>
        </p:nvGrpSpPr>
        <p:grpSpPr bwMode="auto">
          <a:xfrm>
            <a:off x="4591050" y="3267075"/>
            <a:ext cx="1684338" cy="182563"/>
            <a:chOff x="2796" y="2106"/>
            <a:chExt cx="1061" cy="115"/>
          </a:xfrm>
        </p:grpSpPr>
        <p:sp>
          <p:nvSpPr>
            <p:cNvPr id="358482" name="Line 1106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8483" name="Line 1107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8484" name="Line 1108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7123" name="Text Box 1109"/>
          <p:cNvSpPr txBox="1">
            <a:spLocks noChangeArrowheads="1"/>
          </p:cNvSpPr>
          <p:nvPr/>
        </p:nvSpPr>
        <p:spPr bwMode="auto">
          <a:xfrm>
            <a:off x="5465763" y="28130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58486" name="Line 1110"/>
          <p:cNvSpPr>
            <a:spLocks noChangeShapeType="1"/>
          </p:cNvSpPr>
          <p:nvPr/>
        </p:nvSpPr>
        <p:spPr bwMode="auto">
          <a:xfrm>
            <a:off x="5092700" y="30607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87" name="Line 1111"/>
          <p:cNvSpPr>
            <a:spLocks noChangeShapeType="1"/>
          </p:cNvSpPr>
          <p:nvPr/>
        </p:nvSpPr>
        <p:spPr bwMode="auto">
          <a:xfrm flipV="1">
            <a:off x="4491038" y="26828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6" name="Text Box 1112"/>
          <p:cNvSpPr txBox="1">
            <a:spLocks noChangeArrowheads="1"/>
          </p:cNvSpPr>
          <p:nvPr/>
        </p:nvSpPr>
        <p:spPr bwMode="auto">
          <a:xfrm>
            <a:off x="3887788" y="28130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ĐA-VÍT</a:t>
            </a:r>
          </a:p>
        </p:txBody>
      </p:sp>
      <p:sp>
        <p:nvSpPr>
          <p:cNvPr id="47127" name="Text Box 1113"/>
          <p:cNvSpPr txBox="1">
            <a:spLocks noChangeArrowheads="1"/>
          </p:cNvSpPr>
          <p:nvPr/>
        </p:nvSpPr>
        <p:spPr bwMode="auto">
          <a:xfrm>
            <a:off x="3570288" y="22780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</a:t>
            </a:r>
          </a:p>
        </p:txBody>
      </p:sp>
      <p:sp>
        <p:nvSpPr>
          <p:cNvPr id="358490" name="Line 1114"/>
          <p:cNvSpPr>
            <a:spLocks noChangeShapeType="1"/>
          </p:cNvSpPr>
          <p:nvPr/>
        </p:nvSpPr>
        <p:spPr bwMode="auto">
          <a:xfrm flipV="1">
            <a:off x="4483100" y="21447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91" name="Text Box 1115"/>
          <p:cNvSpPr txBox="1">
            <a:spLocks noChangeArrowheads="1"/>
          </p:cNvSpPr>
          <p:nvPr/>
        </p:nvSpPr>
        <p:spPr bwMode="auto">
          <a:xfrm>
            <a:off x="152400" y="19542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92" name="Text Box 1116"/>
          <p:cNvSpPr txBox="1">
            <a:spLocks noChangeArrowheads="1"/>
          </p:cNvSpPr>
          <p:nvPr/>
        </p:nvSpPr>
        <p:spPr bwMode="auto">
          <a:xfrm>
            <a:off x="3916363" y="17430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58493" name="Line 1117"/>
          <p:cNvSpPr>
            <a:spLocks noChangeShapeType="1"/>
          </p:cNvSpPr>
          <p:nvPr/>
        </p:nvSpPr>
        <p:spPr bwMode="auto">
          <a:xfrm flipV="1">
            <a:off x="4473575" y="16144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2" name="Text Box 1118"/>
          <p:cNvSpPr txBox="1">
            <a:spLocks noChangeArrowheads="1"/>
          </p:cNvSpPr>
          <p:nvPr/>
        </p:nvSpPr>
        <p:spPr bwMode="auto">
          <a:xfrm>
            <a:off x="2108200" y="12604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                        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SẾT</a:t>
            </a:r>
          </a:p>
        </p:txBody>
      </p:sp>
      <p:sp>
        <p:nvSpPr>
          <p:cNvPr id="358495" name="Line 1119"/>
          <p:cNvSpPr>
            <a:spLocks noChangeShapeType="1"/>
          </p:cNvSpPr>
          <p:nvPr/>
        </p:nvSpPr>
        <p:spPr bwMode="auto">
          <a:xfrm>
            <a:off x="2641600" y="11207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96" name="Line 1120"/>
          <p:cNvSpPr>
            <a:spLocks noChangeShapeType="1"/>
          </p:cNvSpPr>
          <p:nvPr/>
        </p:nvSpPr>
        <p:spPr bwMode="auto">
          <a:xfrm flipV="1">
            <a:off x="4470400" y="11239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97" name="Text Box 1121"/>
          <p:cNvSpPr txBox="1">
            <a:spLocks noChangeArrowheads="1"/>
          </p:cNvSpPr>
          <p:nvPr/>
        </p:nvSpPr>
        <p:spPr bwMode="auto">
          <a:xfrm>
            <a:off x="2108200" y="12604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358498" name="Line 1122"/>
          <p:cNvSpPr>
            <a:spLocks noChangeShapeType="1"/>
          </p:cNvSpPr>
          <p:nvPr/>
        </p:nvSpPr>
        <p:spPr bwMode="auto">
          <a:xfrm>
            <a:off x="2641600" y="11207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99" name="Line 1123"/>
          <p:cNvSpPr>
            <a:spLocks noChangeShapeType="1"/>
          </p:cNvSpPr>
          <p:nvPr/>
        </p:nvSpPr>
        <p:spPr bwMode="auto">
          <a:xfrm flipV="1">
            <a:off x="3579813" y="8842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0" name="Line 1124"/>
          <p:cNvSpPr>
            <a:spLocks noChangeShapeType="1"/>
          </p:cNvSpPr>
          <p:nvPr/>
        </p:nvSpPr>
        <p:spPr bwMode="auto">
          <a:xfrm flipV="1">
            <a:off x="2640013" y="11382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1" name="Line 1125"/>
          <p:cNvSpPr>
            <a:spLocks noChangeShapeType="1"/>
          </p:cNvSpPr>
          <p:nvPr/>
        </p:nvSpPr>
        <p:spPr bwMode="auto">
          <a:xfrm flipV="1">
            <a:off x="3581400" y="10747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2" name="Line 1126"/>
          <p:cNvSpPr>
            <a:spLocks noChangeShapeType="1"/>
          </p:cNvSpPr>
          <p:nvPr/>
        </p:nvSpPr>
        <p:spPr bwMode="auto">
          <a:xfrm flipH="1">
            <a:off x="3379788" y="11699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3" name="Line 1127"/>
          <p:cNvSpPr>
            <a:spLocks noChangeShapeType="1"/>
          </p:cNvSpPr>
          <p:nvPr/>
        </p:nvSpPr>
        <p:spPr bwMode="auto">
          <a:xfrm>
            <a:off x="3373438" y="11636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4" name="Text Box 1128"/>
          <p:cNvSpPr txBox="1">
            <a:spLocks noChangeArrowheads="1"/>
          </p:cNvSpPr>
          <p:nvPr/>
        </p:nvSpPr>
        <p:spPr bwMode="auto">
          <a:xfrm>
            <a:off x="2311400" y="6381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358505" name="Line 1129"/>
          <p:cNvSpPr>
            <a:spLocks noChangeShapeType="1"/>
          </p:cNvSpPr>
          <p:nvPr/>
        </p:nvSpPr>
        <p:spPr bwMode="auto">
          <a:xfrm>
            <a:off x="3479800" y="8794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4" name="Text Box 1131"/>
          <p:cNvSpPr txBox="1">
            <a:spLocks noChangeArrowheads="1"/>
          </p:cNvSpPr>
          <p:nvPr/>
        </p:nvSpPr>
        <p:spPr bwMode="auto">
          <a:xfrm>
            <a:off x="8878888" y="301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grpSp>
        <p:nvGrpSpPr>
          <p:cNvPr id="47145" name="Group 1137"/>
          <p:cNvGrpSpPr>
            <a:grpSpLocks/>
          </p:cNvGrpSpPr>
          <p:nvPr/>
        </p:nvGrpSpPr>
        <p:grpSpPr bwMode="auto">
          <a:xfrm>
            <a:off x="4051300" y="5859463"/>
            <a:ext cx="3429000" cy="922337"/>
            <a:chOff x="2552" y="3691"/>
            <a:chExt cx="2160" cy="581"/>
          </a:xfrm>
        </p:grpSpPr>
        <p:grpSp>
          <p:nvGrpSpPr>
            <p:cNvPr id="47149" name="Group 1091"/>
            <p:cNvGrpSpPr>
              <a:grpSpLocks/>
            </p:cNvGrpSpPr>
            <p:nvPr/>
          </p:nvGrpSpPr>
          <p:grpSpPr bwMode="auto">
            <a:xfrm>
              <a:off x="2552" y="3695"/>
              <a:ext cx="2160" cy="577"/>
              <a:chOff x="2456" y="3679"/>
              <a:chExt cx="2160" cy="577"/>
            </a:xfrm>
          </p:grpSpPr>
          <p:sp>
            <p:nvSpPr>
              <p:cNvPr id="358468" name="Line 1092"/>
              <p:cNvSpPr>
                <a:spLocks noChangeShapeType="1"/>
              </p:cNvSpPr>
              <p:nvPr/>
            </p:nvSpPr>
            <p:spPr bwMode="auto">
              <a:xfrm flipH="1" flipV="1">
                <a:off x="3303" y="3679"/>
                <a:ext cx="0" cy="30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58469" name="Text Box 1093"/>
              <p:cNvSpPr txBox="1">
                <a:spLocks noChangeArrowheads="1"/>
              </p:cNvSpPr>
              <p:nvPr/>
            </p:nvSpPr>
            <p:spPr bwMode="auto">
              <a:xfrm>
                <a:off x="2456" y="3929"/>
                <a:ext cx="216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b="1">
                    <a:effectLst/>
                    <a:latin typeface="Arial" pitchFamily="34" charset="0"/>
                    <a:ea typeface="+mn-ea"/>
                    <a:cs typeface="+mn-cs"/>
                  </a:rPr>
                  <a:t>GIÊ-XU CHRIST</a:t>
                </a:r>
              </a:p>
            </p:txBody>
          </p:sp>
        </p:grpSp>
        <p:sp>
          <p:nvSpPr>
            <p:cNvPr id="358512" name="Line 1136"/>
            <p:cNvSpPr>
              <a:spLocks noChangeShapeType="1"/>
            </p:cNvSpPr>
            <p:nvPr/>
          </p:nvSpPr>
          <p:spPr bwMode="auto">
            <a:xfrm flipH="1">
              <a:off x="3164" y="3691"/>
              <a:ext cx="427" cy="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7147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  <p:sp>
        <p:nvSpPr>
          <p:cNvPr id="56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5" grpId="0" autoUpdateAnimBg="0"/>
      <p:bldP spid="358446" grpId="0" autoUpdateAnimBg="0"/>
      <p:bldP spid="5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13" name="Text Box 33"/>
          <p:cNvSpPr txBox="1">
            <a:spLocks noChangeArrowheads="1"/>
          </p:cNvSpPr>
          <p:nvPr/>
        </p:nvSpPr>
        <p:spPr bwMode="auto">
          <a:xfrm>
            <a:off x="2011363" y="5059363"/>
            <a:ext cx="1920875" cy="1439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EF1F1D"/>
              </a:solidFill>
              <a:effectLst/>
              <a:latin typeface="Arial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  <a:t>QUYỀN LỢI </a:t>
            </a:r>
            <a:b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</a:br>
            <a:b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</a:br>
            <a: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  <a:t>HUYẾT THỐNG</a:t>
            </a:r>
          </a:p>
        </p:txBody>
      </p:sp>
      <p:sp>
        <p:nvSpPr>
          <p:cNvPr id="48130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3337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40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grpSp>
        <p:nvGrpSpPr>
          <p:cNvPr id="48133" name="Group 69"/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48180" name="Text Box 70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34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Quyền Lợi GIA ĐÌNH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Lu-ca 3: 23-38</a:t>
              </a:r>
            </a:p>
          </p:txBody>
        </p:sp>
        <p:sp>
          <p:nvSpPr>
            <p:cNvPr id="353351" name="Rectangle 71"/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effectLst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8134" name="Group 72"/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48178" name="Text Box 73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3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Quyền Lợi PHÁP LÝ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Ma-thi-ơ 1: 1-17</a:t>
              </a:r>
            </a:p>
          </p:txBody>
        </p:sp>
        <p:sp>
          <p:nvSpPr>
            <p:cNvPr id="353354" name="Rectangle 74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8135" name="Text Box 77"/>
          <p:cNvSpPr txBox="1">
            <a:spLocks noChangeArrowheads="1"/>
          </p:cNvSpPr>
          <p:nvPr/>
        </p:nvSpPr>
        <p:spPr bwMode="auto">
          <a:xfrm>
            <a:off x="8882063" y="44386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353358" name="Line 78"/>
          <p:cNvSpPr>
            <a:spLocks noChangeShapeType="1"/>
          </p:cNvSpPr>
          <p:nvPr/>
        </p:nvSpPr>
        <p:spPr bwMode="auto">
          <a:xfrm flipV="1">
            <a:off x="6261100" y="37957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59" name="Line 79"/>
          <p:cNvSpPr>
            <a:spLocks noChangeShapeType="1"/>
          </p:cNvSpPr>
          <p:nvPr/>
        </p:nvSpPr>
        <p:spPr bwMode="auto">
          <a:xfrm flipV="1">
            <a:off x="6299200" y="5268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38" name="Text Box 80"/>
          <p:cNvSpPr txBox="1">
            <a:spLocks noChangeArrowheads="1"/>
          </p:cNvSpPr>
          <p:nvPr/>
        </p:nvSpPr>
        <p:spPr bwMode="auto">
          <a:xfrm>
            <a:off x="3975100" y="56261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MA-RI          GIÔ-SÉP        </a:t>
            </a:r>
          </a:p>
        </p:txBody>
      </p:sp>
      <p:sp>
        <p:nvSpPr>
          <p:cNvPr id="353361" name="Line 81"/>
          <p:cNvSpPr>
            <a:spLocks noChangeShapeType="1"/>
          </p:cNvSpPr>
          <p:nvPr/>
        </p:nvSpPr>
        <p:spPr bwMode="auto">
          <a:xfrm flipV="1">
            <a:off x="45720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62" name="Line 82"/>
          <p:cNvSpPr>
            <a:spLocks noChangeShapeType="1"/>
          </p:cNvSpPr>
          <p:nvPr/>
        </p:nvSpPr>
        <p:spPr bwMode="auto">
          <a:xfrm flipV="1">
            <a:off x="4572000" y="3770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63" name="Text Box 83"/>
          <p:cNvSpPr txBox="1">
            <a:spLocks noChangeArrowheads="1"/>
          </p:cNvSpPr>
          <p:nvPr/>
        </p:nvSpPr>
        <p:spPr bwMode="auto">
          <a:xfrm>
            <a:off x="3759200" y="33988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353364" name="Line 84"/>
          <p:cNvSpPr>
            <a:spLocks noChangeShapeType="1"/>
          </p:cNvSpPr>
          <p:nvPr/>
        </p:nvSpPr>
        <p:spPr bwMode="auto">
          <a:xfrm>
            <a:off x="5227638" y="30575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65" name="Line 85"/>
          <p:cNvSpPr>
            <a:spLocks noChangeShapeType="1"/>
          </p:cNvSpPr>
          <p:nvPr/>
        </p:nvSpPr>
        <p:spPr bwMode="auto">
          <a:xfrm flipH="1" flipV="1">
            <a:off x="3925888" y="32797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66" name="Line 86"/>
          <p:cNvSpPr>
            <a:spLocks noChangeShapeType="1"/>
          </p:cNvSpPr>
          <p:nvPr/>
        </p:nvSpPr>
        <p:spPr bwMode="auto">
          <a:xfrm flipH="1" flipV="1">
            <a:off x="6122988" y="32797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8145" name="Group 87"/>
          <p:cNvGrpSpPr>
            <a:grpSpLocks/>
          </p:cNvGrpSpPr>
          <p:nvPr/>
        </p:nvGrpSpPr>
        <p:grpSpPr bwMode="auto">
          <a:xfrm>
            <a:off x="4591050" y="3267075"/>
            <a:ext cx="1684338" cy="182563"/>
            <a:chOff x="2796" y="2106"/>
            <a:chExt cx="1061" cy="115"/>
          </a:xfrm>
        </p:grpSpPr>
        <p:sp>
          <p:nvSpPr>
            <p:cNvPr id="353368" name="Line 88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3369" name="Line 89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3370" name="Line 90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8146" name="Text Box 91"/>
          <p:cNvSpPr txBox="1">
            <a:spLocks noChangeArrowheads="1"/>
          </p:cNvSpPr>
          <p:nvPr/>
        </p:nvSpPr>
        <p:spPr bwMode="auto">
          <a:xfrm>
            <a:off x="5465763" y="28130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53372" name="Line 92"/>
          <p:cNvSpPr>
            <a:spLocks noChangeShapeType="1"/>
          </p:cNvSpPr>
          <p:nvPr/>
        </p:nvSpPr>
        <p:spPr bwMode="auto">
          <a:xfrm>
            <a:off x="5092700" y="30607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73" name="Line 93"/>
          <p:cNvSpPr>
            <a:spLocks noChangeShapeType="1"/>
          </p:cNvSpPr>
          <p:nvPr/>
        </p:nvSpPr>
        <p:spPr bwMode="auto">
          <a:xfrm flipV="1">
            <a:off x="4491038" y="26828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49" name="Text Box 94"/>
          <p:cNvSpPr txBox="1">
            <a:spLocks noChangeArrowheads="1"/>
          </p:cNvSpPr>
          <p:nvPr/>
        </p:nvSpPr>
        <p:spPr bwMode="auto">
          <a:xfrm>
            <a:off x="3887788" y="28130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ĐA-VÍT</a:t>
            </a:r>
          </a:p>
        </p:txBody>
      </p:sp>
      <p:sp>
        <p:nvSpPr>
          <p:cNvPr id="48150" name="Text Box 95"/>
          <p:cNvSpPr txBox="1">
            <a:spLocks noChangeArrowheads="1"/>
          </p:cNvSpPr>
          <p:nvPr/>
        </p:nvSpPr>
        <p:spPr bwMode="auto">
          <a:xfrm>
            <a:off x="3570288" y="22780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</a:t>
            </a:r>
          </a:p>
        </p:txBody>
      </p:sp>
      <p:sp>
        <p:nvSpPr>
          <p:cNvPr id="353376" name="Line 96"/>
          <p:cNvSpPr>
            <a:spLocks noChangeShapeType="1"/>
          </p:cNvSpPr>
          <p:nvPr/>
        </p:nvSpPr>
        <p:spPr bwMode="auto">
          <a:xfrm flipV="1">
            <a:off x="4483100" y="21447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77" name="Text Box 97"/>
          <p:cNvSpPr txBox="1">
            <a:spLocks noChangeArrowheads="1"/>
          </p:cNvSpPr>
          <p:nvPr/>
        </p:nvSpPr>
        <p:spPr bwMode="auto">
          <a:xfrm>
            <a:off x="152400" y="19542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78" name="Text Box 98"/>
          <p:cNvSpPr txBox="1">
            <a:spLocks noChangeArrowheads="1"/>
          </p:cNvSpPr>
          <p:nvPr/>
        </p:nvSpPr>
        <p:spPr bwMode="auto">
          <a:xfrm>
            <a:off x="3916363" y="17430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53379" name="Line 99"/>
          <p:cNvSpPr>
            <a:spLocks noChangeShapeType="1"/>
          </p:cNvSpPr>
          <p:nvPr/>
        </p:nvSpPr>
        <p:spPr bwMode="auto">
          <a:xfrm flipV="1">
            <a:off x="4473575" y="16144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55" name="Text Box 100"/>
          <p:cNvSpPr txBox="1">
            <a:spLocks noChangeArrowheads="1"/>
          </p:cNvSpPr>
          <p:nvPr/>
        </p:nvSpPr>
        <p:spPr bwMode="auto">
          <a:xfrm>
            <a:off x="2108200" y="12604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                        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SẾT</a:t>
            </a:r>
          </a:p>
        </p:txBody>
      </p:sp>
      <p:sp>
        <p:nvSpPr>
          <p:cNvPr id="353381" name="Line 101"/>
          <p:cNvSpPr>
            <a:spLocks noChangeShapeType="1"/>
          </p:cNvSpPr>
          <p:nvPr/>
        </p:nvSpPr>
        <p:spPr bwMode="auto">
          <a:xfrm>
            <a:off x="2641600" y="11207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2" name="Line 102"/>
          <p:cNvSpPr>
            <a:spLocks noChangeShapeType="1"/>
          </p:cNvSpPr>
          <p:nvPr/>
        </p:nvSpPr>
        <p:spPr bwMode="auto">
          <a:xfrm flipV="1">
            <a:off x="4470400" y="11239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3" name="Text Box 103"/>
          <p:cNvSpPr txBox="1">
            <a:spLocks noChangeArrowheads="1"/>
          </p:cNvSpPr>
          <p:nvPr/>
        </p:nvSpPr>
        <p:spPr bwMode="auto">
          <a:xfrm>
            <a:off x="2108200" y="12604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353384" name="Line 104"/>
          <p:cNvSpPr>
            <a:spLocks noChangeShapeType="1"/>
          </p:cNvSpPr>
          <p:nvPr/>
        </p:nvSpPr>
        <p:spPr bwMode="auto">
          <a:xfrm>
            <a:off x="2641600" y="11207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5" name="Line 105"/>
          <p:cNvSpPr>
            <a:spLocks noChangeShapeType="1"/>
          </p:cNvSpPr>
          <p:nvPr/>
        </p:nvSpPr>
        <p:spPr bwMode="auto">
          <a:xfrm flipV="1">
            <a:off x="3579813" y="8842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6" name="Line 106"/>
          <p:cNvSpPr>
            <a:spLocks noChangeShapeType="1"/>
          </p:cNvSpPr>
          <p:nvPr/>
        </p:nvSpPr>
        <p:spPr bwMode="auto">
          <a:xfrm flipV="1">
            <a:off x="2640013" y="11382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7" name="Line 107"/>
          <p:cNvSpPr>
            <a:spLocks noChangeShapeType="1"/>
          </p:cNvSpPr>
          <p:nvPr/>
        </p:nvSpPr>
        <p:spPr bwMode="auto">
          <a:xfrm flipV="1">
            <a:off x="3581400" y="10747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8" name="Line 108"/>
          <p:cNvSpPr>
            <a:spLocks noChangeShapeType="1"/>
          </p:cNvSpPr>
          <p:nvPr/>
        </p:nvSpPr>
        <p:spPr bwMode="auto">
          <a:xfrm flipH="1">
            <a:off x="3379788" y="11699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89" name="Line 109"/>
          <p:cNvSpPr>
            <a:spLocks noChangeShapeType="1"/>
          </p:cNvSpPr>
          <p:nvPr/>
        </p:nvSpPr>
        <p:spPr bwMode="auto">
          <a:xfrm>
            <a:off x="3373438" y="11636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3390" name="Text Box 110"/>
          <p:cNvSpPr txBox="1">
            <a:spLocks noChangeArrowheads="1"/>
          </p:cNvSpPr>
          <p:nvPr/>
        </p:nvSpPr>
        <p:spPr bwMode="auto">
          <a:xfrm>
            <a:off x="2311400" y="6381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353391" name="Line 111"/>
          <p:cNvSpPr>
            <a:spLocks noChangeShapeType="1"/>
          </p:cNvSpPr>
          <p:nvPr/>
        </p:nvSpPr>
        <p:spPr bwMode="auto">
          <a:xfrm>
            <a:off x="3479800" y="8794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167" name="Text Box 112"/>
          <p:cNvSpPr txBox="1">
            <a:spLocks noChangeArrowheads="1"/>
          </p:cNvSpPr>
          <p:nvPr/>
        </p:nvSpPr>
        <p:spPr bwMode="auto">
          <a:xfrm>
            <a:off x="8878888" y="301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grpSp>
        <p:nvGrpSpPr>
          <p:cNvPr id="48168" name="Group 115"/>
          <p:cNvGrpSpPr>
            <a:grpSpLocks/>
          </p:cNvGrpSpPr>
          <p:nvPr/>
        </p:nvGrpSpPr>
        <p:grpSpPr bwMode="auto">
          <a:xfrm>
            <a:off x="4051300" y="5859463"/>
            <a:ext cx="3429000" cy="922337"/>
            <a:chOff x="2552" y="3691"/>
            <a:chExt cx="2160" cy="581"/>
          </a:xfrm>
        </p:grpSpPr>
        <p:grpSp>
          <p:nvGrpSpPr>
            <p:cNvPr id="48171" name="Group 116"/>
            <p:cNvGrpSpPr>
              <a:grpSpLocks/>
            </p:cNvGrpSpPr>
            <p:nvPr/>
          </p:nvGrpSpPr>
          <p:grpSpPr bwMode="auto">
            <a:xfrm>
              <a:off x="2552" y="3695"/>
              <a:ext cx="2160" cy="577"/>
              <a:chOff x="2456" y="3679"/>
              <a:chExt cx="2160" cy="577"/>
            </a:xfrm>
          </p:grpSpPr>
          <p:sp>
            <p:nvSpPr>
              <p:cNvPr id="353397" name="Line 117"/>
              <p:cNvSpPr>
                <a:spLocks noChangeShapeType="1"/>
              </p:cNvSpPr>
              <p:nvPr/>
            </p:nvSpPr>
            <p:spPr bwMode="auto">
              <a:xfrm flipH="1" flipV="1">
                <a:off x="3303" y="3679"/>
                <a:ext cx="0" cy="30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53398" name="Text Box 118"/>
              <p:cNvSpPr txBox="1">
                <a:spLocks noChangeArrowheads="1"/>
              </p:cNvSpPr>
              <p:nvPr/>
            </p:nvSpPr>
            <p:spPr bwMode="auto">
              <a:xfrm>
                <a:off x="2456" y="3929"/>
                <a:ext cx="216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b="1">
                    <a:effectLst/>
                    <a:latin typeface="Arial" pitchFamily="34" charset="0"/>
                    <a:ea typeface="+mn-ea"/>
                    <a:cs typeface="+mn-cs"/>
                  </a:rPr>
                  <a:t>GIÊ-XU CHRIST</a:t>
                </a:r>
              </a:p>
            </p:txBody>
          </p:sp>
        </p:grpSp>
        <p:sp>
          <p:nvSpPr>
            <p:cNvPr id="353399" name="Line 119"/>
            <p:cNvSpPr>
              <a:spLocks noChangeShapeType="1"/>
            </p:cNvSpPr>
            <p:nvPr/>
          </p:nvSpPr>
          <p:spPr bwMode="auto">
            <a:xfrm flipH="1">
              <a:off x="3164" y="3691"/>
              <a:ext cx="427" cy="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6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8170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313" grpId="0"/>
      <p:bldP spid="5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54364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354376" name="Text Box 72"/>
          <p:cNvSpPr txBox="1">
            <a:spLocks noChangeArrowheads="1"/>
          </p:cNvSpPr>
          <p:nvPr/>
        </p:nvSpPr>
        <p:spPr bwMode="auto">
          <a:xfrm>
            <a:off x="7140575" y="5100638"/>
            <a:ext cx="2003425" cy="1046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EF1F1D"/>
              </a:solidFill>
              <a:effectLst/>
              <a:latin typeface="Arial" charset="0"/>
            </a:endParaRPr>
          </a:p>
          <a:p>
            <a:pPr algn="l"/>
            <a: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  <a:t>QUYỀN LỢI PHÁP LÝ</a:t>
            </a:r>
          </a:p>
        </p:txBody>
      </p:sp>
      <p:grpSp>
        <p:nvGrpSpPr>
          <p:cNvPr id="49156" name="Group 74"/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49203" name="Text Box 75"/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3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Quyền Lợi GIA ĐÌNH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Lu-ca 3: 23-38</a:t>
              </a:r>
            </a:p>
          </p:txBody>
        </p:sp>
        <p:sp>
          <p:nvSpPr>
            <p:cNvPr id="354380" name="Rectangle 76"/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effectLst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9157" name="Group 77"/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49201" name="Text Box 78"/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3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Quyền Lợi PHÁP LÝ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Ma-thi-ơ 1: 1-17</a:t>
              </a:r>
            </a:p>
          </p:txBody>
        </p:sp>
        <p:sp>
          <p:nvSpPr>
            <p:cNvPr id="354383" name="Rectangle 79"/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54385" name="Line 81"/>
          <p:cNvSpPr>
            <a:spLocks noChangeShapeType="1"/>
          </p:cNvSpPr>
          <p:nvPr/>
        </p:nvSpPr>
        <p:spPr bwMode="auto">
          <a:xfrm flipV="1">
            <a:off x="6261100" y="37957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386" name="Line 82"/>
          <p:cNvSpPr>
            <a:spLocks noChangeShapeType="1"/>
          </p:cNvSpPr>
          <p:nvPr/>
        </p:nvSpPr>
        <p:spPr bwMode="auto">
          <a:xfrm flipV="1">
            <a:off x="6299200" y="5268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9160" name="Text Box 83"/>
          <p:cNvSpPr txBox="1">
            <a:spLocks noChangeArrowheads="1"/>
          </p:cNvSpPr>
          <p:nvPr/>
        </p:nvSpPr>
        <p:spPr bwMode="auto">
          <a:xfrm>
            <a:off x="3975100" y="56261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MA-RI          GIÔ-SÉP        </a:t>
            </a:r>
          </a:p>
        </p:txBody>
      </p:sp>
      <p:sp>
        <p:nvSpPr>
          <p:cNvPr id="354388" name="Line 84"/>
          <p:cNvSpPr>
            <a:spLocks noChangeShapeType="1"/>
          </p:cNvSpPr>
          <p:nvPr/>
        </p:nvSpPr>
        <p:spPr bwMode="auto">
          <a:xfrm flipV="1">
            <a:off x="4572000" y="53070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389" name="Line 85"/>
          <p:cNvSpPr>
            <a:spLocks noChangeShapeType="1"/>
          </p:cNvSpPr>
          <p:nvPr/>
        </p:nvSpPr>
        <p:spPr bwMode="auto">
          <a:xfrm flipV="1">
            <a:off x="4572000" y="37703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390" name="Text Box 86"/>
          <p:cNvSpPr txBox="1">
            <a:spLocks noChangeArrowheads="1"/>
          </p:cNvSpPr>
          <p:nvPr/>
        </p:nvSpPr>
        <p:spPr bwMode="auto">
          <a:xfrm>
            <a:off x="3759200" y="3398838"/>
            <a:ext cx="445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NA-THAN</a:t>
            </a: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    </a:t>
            </a:r>
            <a:r>
              <a:rPr lang="en-US" sz="2400" b="1" u="sng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354391" name="Line 87"/>
          <p:cNvSpPr>
            <a:spLocks noChangeShapeType="1"/>
          </p:cNvSpPr>
          <p:nvPr/>
        </p:nvSpPr>
        <p:spPr bwMode="auto">
          <a:xfrm>
            <a:off x="5227638" y="30575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392" name="Line 88"/>
          <p:cNvSpPr>
            <a:spLocks noChangeShapeType="1"/>
          </p:cNvSpPr>
          <p:nvPr/>
        </p:nvSpPr>
        <p:spPr bwMode="auto">
          <a:xfrm flipH="1" flipV="1">
            <a:off x="3925888" y="32797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393" name="Line 89"/>
          <p:cNvSpPr>
            <a:spLocks noChangeShapeType="1"/>
          </p:cNvSpPr>
          <p:nvPr/>
        </p:nvSpPr>
        <p:spPr bwMode="auto">
          <a:xfrm flipH="1" flipV="1">
            <a:off x="6122988" y="32797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49167" name="Group 90"/>
          <p:cNvGrpSpPr>
            <a:grpSpLocks/>
          </p:cNvGrpSpPr>
          <p:nvPr/>
        </p:nvGrpSpPr>
        <p:grpSpPr bwMode="auto">
          <a:xfrm>
            <a:off x="4591050" y="3267075"/>
            <a:ext cx="1684338" cy="182563"/>
            <a:chOff x="2796" y="2106"/>
            <a:chExt cx="1061" cy="115"/>
          </a:xfrm>
        </p:grpSpPr>
        <p:sp>
          <p:nvSpPr>
            <p:cNvPr id="354395" name="Line 91"/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4396" name="Line 92"/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54397" name="Line 93"/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9168" name="Text Box 94"/>
          <p:cNvSpPr txBox="1">
            <a:spLocks noChangeArrowheads="1"/>
          </p:cNvSpPr>
          <p:nvPr/>
        </p:nvSpPr>
        <p:spPr bwMode="auto">
          <a:xfrm>
            <a:off x="5465763" y="2813050"/>
            <a:ext cx="33956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BÁT-SÊ-BA</a:t>
            </a:r>
          </a:p>
        </p:txBody>
      </p:sp>
      <p:sp>
        <p:nvSpPr>
          <p:cNvPr id="354399" name="Line 95"/>
          <p:cNvSpPr>
            <a:spLocks noChangeShapeType="1"/>
          </p:cNvSpPr>
          <p:nvPr/>
        </p:nvSpPr>
        <p:spPr bwMode="auto">
          <a:xfrm>
            <a:off x="5092700" y="30607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00" name="Line 96"/>
          <p:cNvSpPr>
            <a:spLocks noChangeShapeType="1"/>
          </p:cNvSpPr>
          <p:nvPr/>
        </p:nvSpPr>
        <p:spPr bwMode="auto">
          <a:xfrm flipV="1">
            <a:off x="4491038" y="26828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9171" name="Text Box 97"/>
          <p:cNvSpPr txBox="1">
            <a:spLocks noChangeArrowheads="1"/>
          </p:cNvSpPr>
          <p:nvPr/>
        </p:nvSpPr>
        <p:spPr bwMode="auto">
          <a:xfrm>
            <a:off x="3887788" y="28130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ĐA-VÍT</a:t>
            </a:r>
          </a:p>
        </p:txBody>
      </p:sp>
      <p:sp>
        <p:nvSpPr>
          <p:cNvPr id="49172" name="Text Box 98"/>
          <p:cNvSpPr txBox="1">
            <a:spLocks noChangeArrowheads="1"/>
          </p:cNvSpPr>
          <p:nvPr/>
        </p:nvSpPr>
        <p:spPr bwMode="auto">
          <a:xfrm>
            <a:off x="3570288" y="2278063"/>
            <a:ext cx="31718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  <a:effectLst/>
                <a:latin typeface="Arial" charset="0"/>
                <a:cs typeface="Arial" charset="0"/>
              </a:rPr>
              <a:t>ÁP-RA-HAM</a:t>
            </a:r>
          </a:p>
        </p:txBody>
      </p:sp>
      <p:sp>
        <p:nvSpPr>
          <p:cNvPr id="354403" name="Line 99"/>
          <p:cNvSpPr>
            <a:spLocks noChangeShapeType="1"/>
          </p:cNvSpPr>
          <p:nvPr/>
        </p:nvSpPr>
        <p:spPr bwMode="auto">
          <a:xfrm flipV="1">
            <a:off x="4483100" y="21447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04" name="Text Box 100"/>
          <p:cNvSpPr txBox="1">
            <a:spLocks noChangeArrowheads="1"/>
          </p:cNvSpPr>
          <p:nvPr/>
        </p:nvSpPr>
        <p:spPr bwMode="auto">
          <a:xfrm>
            <a:off x="152400" y="1954213"/>
            <a:ext cx="538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600" b="1">
              <a:solidFill>
                <a:schemeClr val="folHlink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05" name="Text Box 101"/>
          <p:cNvSpPr txBox="1">
            <a:spLocks noChangeArrowheads="1"/>
          </p:cNvSpPr>
          <p:nvPr/>
        </p:nvSpPr>
        <p:spPr bwMode="auto">
          <a:xfrm>
            <a:off x="3916363" y="1743075"/>
            <a:ext cx="160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NÔ-Ê</a:t>
            </a:r>
          </a:p>
        </p:txBody>
      </p:sp>
      <p:sp>
        <p:nvSpPr>
          <p:cNvPr id="354406" name="Line 102"/>
          <p:cNvSpPr>
            <a:spLocks noChangeShapeType="1"/>
          </p:cNvSpPr>
          <p:nvPr/>
        </p:nvSpPr>
        <p:spPr bwMode="auto">
          <a:xfrm flipV="1">
            <a:off x="4473575" y="16144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9177" name="Text Box 103"/>
          <p:cNvSpPr txBox="1">
            <a:spLocks noChangeArrowheads="1"/>
          </p:cNvSpPr>
          <p:nvPr/>
        </p:nvSpPr>
        <p:spPr bwMode="auto">
          <a:xfrm>
            <a:off x="2108200" y="12604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                         </a:t>
            </a: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SẾT</a:t>
            </a:r>
          </a:p>
        </p:txBody>
      </p:sp>
      <p:sp>
        <p:nvSpPr>
          <p:cNvPr id="354408" name="Line 104"/>
          <p:cNvSpPr>
            <a:spLocks noChangeShapeType="1"/>
          </p:cNvSpPr>
          <p:nvPr/>
        </p:nvSpPr>
        <p:spPr bwMode="auto">
          <a:xfrm>
            <a:off x="2641600" y="11207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09" name="Line 105"/>
          <p:cNvSpPr>
            <a:spLocks noChangeShapeType="1"/>
          </p:cNvSpPr>
          <p:nvPr/>
        </p:nvSpPr>
        <p:spPr bwMode="auto">
          <a:xfrm flipV="1">
            <a:off x="4470400" y="11239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0" name="Text Box 106"/>
          <p:cNvSpPr txBox="1">
            <a:spLocks noChangeArrowheads="1"/>
          </p:cNvSpPr>
          <p:nvPr/>
        </p:nvSpPr>
        <p:spPr bwMode="auto">
          <a:xfrm>
            <a:off x="2108200" y="1260475"/>
            <a:ext cx="408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pitchFamily="34" charset="0"/>
                <a:ea typeface="+mn-ea"/>
                <a:cs typeface="+mn-cs"/>
              </a:rPr>
              <a:t>CA-IN  A-BÊN</a:t>
            </a:r>
          </a:p>
        </p:txBody>
      </p:sp>
      <p:sp>
        <p:nvSpPr>
          <p:cNvPr id="354411" name="Line 107"/>
          <p:cNvSpPr>
            <a:spLocks noChangeShapeType="1"/>
          </p:cNvSpPr>
          <p:nvPr/>
        </p:nvSpPr>
        <p:spPr bwMode="auto">
          <a:xfrm>
            <a:off x="2641600" y="11207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2" name="Line 108"/>
          <p:cNvSpPr>
            <a:spLocks noChangeShapeType="1"/>
          </p:cNvSpPr>
          <p:nvPr/>
        </p:nvSpPr>
        <p:spPr bwMode="auto">
          <a:xfrm flipV="1">
            <a:off x="3579813" y="8842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3" name="Line 109"/>
          <p:cNvSpPr>
            <a:spLocks noChangeShapeType="1"/>
          </p:cNvSpPr>
          <p:nvPr/>
        </p:nvSpPr>
        <p:spPr bwMode="auto">
          <a:xfrm flipV="1">
            <a:off x="2640013" y="11382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4" name="Line 110"/>
          <p:cNvSpPr>
            <a:spLocks noChangeShapeType="1"/>
          </p:cNvSpPr>
          <p:nvPr/>
        </p:nvSpPr>
        <p:spPr bwMode="auto">
          <a:xfrm flipV="1">
            <a:off x="3581400" y="10747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5" name="Line 111"/>
          <p:cNvSpPr>
            <a:spLocks noChangeShapeType="1"/>
          </p:cNvSpPr>
          <p:nvPr/>
        </p:nvSpPr>
        <p:spPr bwMode="auto">
          <a:xfrm flipH="1">
            <a:off x="3379788" y="11699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6" name="Line 112"/>
          <p:cNvSpPr>
            <a:spLocks noChangeShapeType="1"/>
          </p:cNvSpPr>
          <p:nvPr/>
        </p:nvSpPr>
        <p:spPr bwMode="auto">
          <a:xfrm>
            <a:off x="3373438" y="11636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4417" name="Text Box 113"/>
          <p:cNvSpPr txBox="1">
            <a:spLocks noChangeArrowheads="1"/>
          </p:cNvSpPr>
          <p:nvPr/>
        </p:nvSpPr>
        <p:spPr bwMode="auto">
          <a:xfrm>
            <a:off x="2311400" y="6381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A-ĐAM     Ê-VA</a:t>
            </a:r>
          </a:p>
        </p:txBody>
      </p:sp>
      <p:sp>
        <p:nvSpPr>
          <p:cNvPr id="354418" name="Line 114"/>
          <p:cNvSpPr>
            <a:spLocks noChangeShapeType="1"/>
          </p:cNvSpPr>
          <p:nvPr/>
        </p:nvSpPr>
        <p:spPr bwMode="auto">
          <a:xfrm>
            <a:off x="3479800" y="8794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9189" name="Text Box 115"/>
          <p:cNvSpPr txBox="1">
            <a:spLocks noChangeArrowheads="1"/>
          </p:cNvSpPr>
          <p:nvPr/>
        </p:nvSpPr>
        <p:spPr bwMode="auto">
          <a:xfrm>
            <a:off x="8878888" y="301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grpSp>
        <p:nvGrpSpPr>
          <p:cNvPr id="49190" name="Group 118"/>
          <p:cNvGrpSpPr>
            <a:grpSpLocks/>
          </p:cNvGrpSpPr>
          <p:nvPr/>
        </p:nvGrpSpPr>
        <p:grpSpPr bwMode="auto">
          <a:xfrm>
            <a:off x="4051300" y="5859463"/>
            <a:ext cx="3429000" cy="922337"/>
            <a:chOff x="2552" y="3691"/>
            <a:chExt cx="2160" cy="581"/>
          </a:xfrm>
        </p:grpSpPr>
        <p:grpSp>
          <p:nvGrpSpPr>
            <p:cNvPr id="49194" name="Group 119"/>
            <p:cNvGrpSpPr>
              <a:grpSpLocks/>
            </p:cNvGrpSpPr>
            <p:nvPr/>
          </p:nvGrpSpPr>
          <p:grpSpPr bwMode="auto">
            <a:xfrm>
              <a:off x="2552" y="3695"/>
              <a:ext cx="2160" cy="577"/>
              <a:chOff x="2456" y="3679"/>
              <a:chExt cx="2160" cy="577"/>
            </a:xfrm>
          </p:grpSpPr>
          <p:sp>
            <p:nvSpPr>
              <p:cNvPr id="354424" name="Line 120"/>
              <p:cNvSpPr>
                <a:spLocks noChangeShapeType="1"/>
              </p:cNvSpPr>
              <p:nvPr/>
            </p:nvSpPr>
            <p:spPr bwMode="auto">
              <a:xfrm flipH="1" flipV="1">
                <a:off x="3303" y="3679"/>
                <a:ext cx="0" cy="30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54425" name="Text Box 121"/>
              <p:cNvSpPr txBox="1">
                <a:spLocks noChangeArrowheads="1"/>
              </p:cNvSpPr>
              <p:nvPr/>
            </p:nvSpPr>
            <p:spPr bwMode="auto">
              <a:xfrm>
                <a:off x="2456" y="3929"/>
                <a:ext cx="216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en-US" b="1">
                    <a:effectLst/>
                    <a:latin typeface="Arial" pitchFamily="34" charset="0"/>
                    <a:ea typeface="+mn-ea"/>
                    <a:cs typeface="+mn-cs"/>
                  </a:rPr>
                  <a:t>GIÊ-XU CHRIST</a:t>
                </a:r>
              </a:p>
            </p:txBody>
          </p:sp>
        </p:grpSp>
        <p:sp>
          <p:nvSpPr>
            <p:cNvPr id="354426" name="Line 122"/>
            <p:cNvSpPr>
              <a:spLocks noChangeShapeType="1"/>
            </p:cNvSpPr>
            <p:nvPr/>
          </p:nvSpPr>
          <p:spPr bwMode="auto">
            <a:xfrm flipH="1">
              <a:off x="3164" y="3691"/>
              <a:ext cx="427" cy="1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folHlink"/>
                </a:solidFill>
                <a:effectLst/>
                <a:latin typeface="Arial" charset="0"/>
              </a:rPr>
              <a:t>*TÓM LƯỢT</a:t>
            </a:r>
          </a:p>
        </p:txBody>
      </p:sp>
      <p:sp>
        <p:nvSpPr>
          <p:cNvPr id="4919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2011363" y="5059363"/>
            <a:ext cx="1920875" cy="1439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EF1F1D"/>
              </a:solidFill>
              <a:effectLst/>
              <a:latin typeface="Arial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  <a:t>QUYỀN LỢI </a:t>
            </a:r>
            <a:b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</a:br>
            <a:b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</a:br>
            <a:r>
              <a:rPr lang="en-US" sz="2400" b="1">
                <a:solidFill>
                  <a:srgbClr val="FF3300"/>
                </a:solidFill>
                <a:effectLst/>
                <a:latin typeface="Arial" charset="0"/>
              </a:rPr>
              <a:t>HUYẾT THỐNG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4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76" grpId="0"/>
      <p:bldP spid="55" grpId="0" autoUpdateAnimBg="0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2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5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5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5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5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6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90" name="Text Box 42"/>
          <p:cNvSpPr txBox="1">
            <a:spLocks noChangeArrowheads="1"/>
          </p:cNvSpPr>
          <p:nvPr/>
        </p:nvSpPr>
        <p:spPr bwMode="auto">
          <a:xfrm>
            <a:off x="4768850" y="144463"/>
            <a:ext cx="3368675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Criswell, W. A.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Danker, Frederick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Ellis, E. Earle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Fitzmeyer, Joseph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Godet, F. A.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Hendricksen, William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Hoehner, Harold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Ironside, F. A.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Marshall, I. Howard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McGee, J. Vernon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Morgan, G. Campbell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MacArtuhur, John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Scofield, C. I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Swindoll, Charles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Unger, Merrill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Walvoord, John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2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Zuck, Roy</a:t>
            </a:r>
            <a:endParaRPr lang="en-US" sz="2000" b="1"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65291" name="Text Box 43"/>
          <p:cNvSpPr txBox="1">
            <a:spLocks noChangeArrowheads="1"/>
          </p:cNvSpPr>
          <p:nvPr/>
        </p:nvSpPr>
        <p:spPr bwMode="auto">
          <a:xfrm>
            <a:off x="1924050" y="1527175"/>
            <a:ext cx="2082800" cy="30813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chemeClr val="folHlink"/>
                </a:solidFill>
                <a:effectLst/>
                <a:latin typeface="Arial" charset="0"/>
              </a:rPr>
              <a:t>Một vài trong nhiều tác giả đã viết về gia phả của Chúa Giê-xu:</a:t>
            </a:r>
          </a:p>
        </p:txBody>
      </p:sp>
      <p:sp>
        <p:nvSpPr>
          <p:cNvPr id="50186" name="Text Box 4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0187" name="Text Box 50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65293" name="Rectangle 4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5299" name="Rectangle 51"/>
          <p:cNvSpPr>
            <a:spLocks noChangeArrowheads="1"/>
          </p:cNvSpPr>
          <p:nvPr/>
        </p:nvSpPr>
        <p:spPr bwMode="auto">
          <a:xfrm>
            <a:off x="7470775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65296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861" name="Rectangle 93"/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8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99"/>
                </a:solidFill>
                <a:effectLst/>
                <a:latin typeface="Helvetica" charset="0"/>
              </a:rPr>
              <a:t>         </a:t>
            </a:r>
          </a:p>
        </p:txBody>
      </p:sp>
      <p:sp>
        <p:nvSpPr>
          <p:cNvPr id="288786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70" name="Text Box 49"/>
          <p:cNvSpPr txBox="1">
            <a:spLocks noChangeArrowheads="1"/>
          </p:cNvSpPr>
          <p:nvPr/>
        </p:nvSpPr>
        <p:spPr bwMode="auto">
          <a:xfrm>
            <a:off x="492125" y="-269875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1600">
              <a:solidFill>
                <a:srgbClr val="000099"/>
              </a:solidFill>
              <a:effectLst/>
            </a:endParaRPr>
          </a:p>
        </p:txBody>
      </p:sp>
      <p:grpSp>
        <p:nvGrpSpPr>
          <p:cNvPr id="11271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8835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8836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8837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8838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8839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8840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1289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1290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1272" name="Text Box 8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8850" name="Rectangle 8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8853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288857" name="Text Box 89"/>
          <p:cNvSpPr txBox="1">
            <a:spLocks noChangeArrowheads="1"/>
          </p:cNvSpPr>
          <p:nvPr/>
        </p:nvSpPr>
        <p:spPr bwMode="auto">
          <a:xfrm>
            <a:off x="957263" y="320675"/>
            <a:ext cx="6388100" cy="5794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effectLst/>
              </a:rPr>
              <a:t>NÊN NHỚ ĐẾN BỐI CẢNH!</a:t>
            </a:r>
          </a:p>
        </p:txBody>
      </p:sp>
      <p:sp>
        <p:nvSpPr>
          <p:cNvPr id="11276" name="Text Box 9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288863" name="Rectangle 95"/>
          <p:cNvSpPr>
            <a:spLocks noChangeArrowheads="1"/>
          </p:cNvSpPr>
          <p:nvPr/>
        </p:nvSpPr>
        <p:spPr bwMode="auto">
          <a:xfrm>
            <a:off x="74422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288864" name="Text Box 96"/>
          <p:cNvSpPr txBox="1">
            <a:spLocks noChangeArrowheads="1"/>
          </p:cNvSpPr>
          <p:nvPr/>
        </p:nvSpPr>
        <p:spPr bwMode="auto">
          <a:xfrm>
            <a:off x="280988" y="1262063"/>
            <a:ext cx="861060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BF43D"/>
                </a:solidFill>
                <a:effectLst/>
                <a:latin typeface="Arial" charset="0"/>
              </a:rPr>
              <a:t>•NÔ LỆ TẠI XỨ Ê-DÍP-TÔ: 400 NĂM</a:t>
            </a:r>
          </a:p>
        </p:txBody>
      </p:sp>
      <p:sp>
        <p:nvSpPr>
          <p:cNvPr id="288865" name="Text Box 97"/>
          <p:cNvSpPr txBox="1">
            <a:spLocks noChangeArrowheads="1"/>
          </p:cNvSpPr>
          <p:nvPr/>
        </p:nvSpPr>
        <p:spPr bwMode="auto">
          <a:xfrm>
            <a:off x="293688" y="1944688"/>
            <a:ext cx="861060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BF43D"/>
                </a:solidFill>
                <a:effectLst/>
                <a:latin typeface="Arial" charset="0"/>
              </a:rPr>
              <a:t>• NỀN VĂN HÓA  &amp; NỀN DÂN SỰ KÉM PHÁT TRIỂN</a:t>
            </a:r>
          </a:p>
        </p:txBody>
      </p:sp>
      <p:sp>
        <p:nvSpPr>
          <p:cNvPr id="288867" name="Text Box 99"/>
          <p:cNvSpPr txBox="1">
            <a:spLocks noChangeArrowheads="1"/>
          </p:cNvSpPr>
          <p:nvPr/>
        </p:nvSpPr>
        <p:spPr bwMode="auto">
          <a:xfrm>
            <a:off x="292100" y="2703513"/>
            <a:ext cx="8610600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BF43D"/>
                </a:solidFill>
                <a:effectLst/>
                <a:latin typeface="Arial" charset="0"/>
              </a:rPr>
              <a:t>• MỐI QUAN HỆ VỚI THƯỢNG ĐẾ: MỘT ĐIỀU BÍ ẨN?</a:t>
            </a:r>
          </a:p>
        </p:txBody>
      </p:sp>
      <p:sp>
        <p:nvSpPr>
          <p:cNvPr id="288868" name="Text Box 100"/>
          <p:cNvSpPr txBox="1">
            <a:spLocks noChangeArrowheads="1"/>
          </p:cNvSpPr>
          <p:nvPr/>
        </p:nvSpPr>
        <p:spPr bwMode="auto">
          <a:xfrm>
            <a:off x="280988" y="3540125"/>
            <a:ext cx="8610600" cy="20145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BF43D"/>
                </a:solidFill>
                <a:effectLst/>
                <a:latin typeface="Arial" charset="0"/>
                <a:cs typeface="Arial Unicode MS" charset="0"/>
              </a:rPr>
              <a:t>     					NHƯ VẬY…</a:t>
            </a:r>
          </a:p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BF43D"/>
                </a:solidFill>
                <a:effectLst/>
                <a:latin typeface="Arial" charset="0"/>
                <a:cs typeface="Arial Unicode MS" charset="0"/>
              </a:rPr>
              <a:t>•LUẬT MÔI-SE: TRỞ THÀNH MỘT BƯỚC PHÁT TRIỂN CHỦ YẾU CỦA  MỐI QUAN HỆ GIỮA DÂN DO THÁI VỚI CHÚA VÀ GIỮA DÂN HỌ VỚI NHAU!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61" grpId="0" animBg="1"/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2" descr="Shepherd with flock, 43-3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7488238" y="5983288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000109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AF40C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9107" name="Text Box 3"/>
          <p:cNvSpPr txBox="1">
            <a:spLocks noChangeArrowheads="1"/>
          </p:cNvSpPr>
          <p:nvPr/>
        </p:nvSpPr>
        <p:spPr bwMode="auto">
          <a:xfrm>
            <a:off x="450850" y="265113"/>
            <a:ext cx="8397875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BẠN CÓ BAO GIỜ SUY NGHĨ VỀ NHỮNG SỰ KIỆN CÓ THỂ XẢY RA MỘT CÁCH KỲ DIỆU NHƯ THẾ TRONG SỰ SINH RA VÀ CUỘC ĐỜI CỦA CHÚA GIÊ-XU KHÔNG?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730375" y="1646238"/>
            <a:ext cx="5948363" cy="31400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 i="1">
                <a:solidFill>
                  <a:schemeClr val="folHlink"/>
                </a:solidFill>
                <a:effectLst/>
                <a:latin typeface="Arial" charset="0"/>
              </a:rPr>
              <a:t>MỘT SỰ SINH RA NGẪU NHIÊN?</a:t>
            </a:r>
          </a:p>
        </p:txBody>
      </p:sp>
      <p:sp>
        <p:nvSpPr>
          <p:cNvPr id="559127" name="Text Box 23"/>
          <p:cNvSpPr txBox="1">
            <a:spLocks noChangeArrowheads="1"/>
          </p:cNvSpPr>
          <p:nvPr/>
        </p:nvSpPr>
        <p:spPr bwMode="auto">
          <a:xfrm>
            <a:off x="546100" y="5692775"/>
            <a:ext cx="3616325" cy="3698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ko-KR" sz="18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1800" b="1">
                <a:solidFill>
                  <a:srgbClr val="FFFF00"/>
                </a:solidFill>
                <a:effectLst/>
              </a:rPr>
              <a:t>#17</a:t>
            </a:r>
          </a:p>
        </p:txBody>
      </p:sp>
      <p:sp>
        <p:nvSpPr>
          <p:cNvPr id="51206" name="Text Box 2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9129" name="Rectangle 2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913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51209" name="Text Box 3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59138" name="Rectangle 34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 build="p" autoUpdateAnimBg="0"/>
      <p:bldP spid="55912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1026"/>
          <p:cNvSpPr txBox="1">
            <a:spLocks noChangeArrowheads="1"/>
          </p:cNvSpPr>
          <p:nvPr/>
        </p:nvSpPr>
        <p:spPr bwMode="auto">
          <a:xfrm>
            <a:off x="7488238" y="5983288"/>
            <a:ext cx="113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000109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800" b="1">
              <a:solidFill>
                <a:srgbClr val="FAF40C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5732" name="Text Box 1028"/>
          <p:cNvSpPr txBox="1">
            <a:spLocks noChangeArrowheads="1"/>
          </p:cNvSpPr>
          <p:nvPr/>
        </p:nvSpPr>
        <p:spPr bwMode="auto">
          <a:xfrm>
            <a:off x="1011238" y="1939925"/>
            <a:ext cx="7137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effectLst/>
                <a:latin typeface="Arial" charset="0"/>
              </a:rPr>
              <a:t>MỘT SỰ SINH RA NGẪU NHIÊN?</a:t>
            </a:r>
          </a:p>
        </p:txBody>
      </p:sp>
      <p:sp>
        <p:nvSpPr>
          <p:cNvPr id="585733" name="Text Box 1029"/>
          <p:cNvSpPr txBox="1">
            <a:spLocks noChangeArrowheads="1"/>
          </p:cNvSpPr>
          <p:nvPr/>
        </p:nvSpPr>
        <p:spPr bwMode="auto">
          <a:xfrm>
            <a:off x="306388" y="2692400"/>
            <a:ext cx="8462962" cy="246221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folHlink"/>
                </a:solidFill>
                <a:effectLst/>
                <a:latin typeface="Arial" charset="0"/>
              </a:rPr>
              <a:t>TRONG SÁCH CỰU ƯỚC: CÓ HƠN </a:t>
            </a:r>
            <a:r>
              <a:rPr lang="en-US" b="1" i="1" u="sng">
                <a:solidFill>
                  <a:srgbClr val="00CCFF"/>
                </a:solidFill>
                <a:effectLst/>
                <a:latin typeface="Arial" charset="0"/>
              </a:rPr>
              <a:t>300 LẦN ĐỀ CẬP </a:t>
            </a:r>
            <a:r>
              <a:rPr lang="en-US" b="1" i="1">
                <a:solidFill>
                  <a:schemeClr val="folHlink"/>
                </a:solidFill>
                <a:effectLst/>
                <a:latin typeface="Arial" charset="0"/>
              </a:rPr>
              <a:t>VỀ MỘT ĐẤNG MÊ-SI ĐÃ ĐƯỢC ỨNG NGHIỆM QUA SỰ GIÁNG SINH, ĐỜI SỐNG VÀ SỰ ĐÓNG ĐINH CỦA CHÚA GIÊ-XU. </a:t>
            </a:r>
          </a:p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folHlink"/>
                </a:solidFill>
                <a:effectLst/>
                <a:latin typeface="Arial" charset="0"/>
              </a:rPr>
              <a:t>CÓ LỜI ĐÃ NÓI…</a:t>
            </a:r>
          </a:p>
        </p:txBody>
      </p:sp>
      <p:sp>
        <p:nvSpPr>
          <p:cNvPr id="52228" name="Text Box 1030"/>
          <p:cNvSpPr txBox="1">
            <a:spLocks noChangeArrowheads="1"/>
          </p:cNvSpPr>
          <p:nvPr/>
        </p:nvSpPr>
        <p:spPr bwMode="auto">
          <a:xfrm>
            <a:off x="546100" y="5692775"/>
            <a:ext cx="3616325" cy="3698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ko-KR" sz="18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1800" b="1">
                <a:solidFill>
                  <a:srgbClr val="FFFF00"/>
                </a:solidFill>
                <a:effectLst/>
              </a:rPr>
              <a:t>#17</a:t>
            </a:r>
          </a:p>
        </p:txBody>
      </p:sp>
      <p:sp>
        <p:nvSpPr>
          <p:cNvPr id="52229" name="Text Box 103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85736" name="Rectangle 103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5737" name="Text Box 1033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000109"/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*Source:  Josh MacDowell, </a:t>
            </a:r>
            <a:r>
              <a:rPr lang="en-US" sz="1400" b="1" i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Evidence That Demands A Verdict, </a:t>
            </a: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1972, page 175;</a:t>
            </a:r>
            <a:r>
              <a:rPr lang="en-US" sz="1400" b="1" i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       </a:t>
            </a: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Peter Stoner,</a:t>
            </a:r>
            <a:r>
              <a:rPr lang="en-US" sz="1400" b="1" i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 Science Speaks, </a:t>
            </a: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Moody Press, 1963.</a:t>
            </a:r>
          </a:p>
        </p:txBody>
      </p:sp>
      <p:sp>
        <p:nvSpPr>
          <p:cNvPr id="585738" name="Rectangle 10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52233" name="Text Box 1035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585740" name="Text Box 1036"/>
          <p:cNvSpPr txBox="1">
            <a:spLocks noChangeArrowheads="1"/>
          </p:cNvSpPr>
          <p:nvPr/>
        </p:nvSpPr>
        <p:spPr bwMode="auto">
          <a:xfrm>
            <a:off x="7515225" y="1779588"/>
            <a:ext cx="54768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>
                <a:solidFill>
                  <a:srgbClr val="FAF40C"/>
                </a:solidFill>
                <a:effectLst/>
                <a:latin typeface="Arial" pitchFamily="34" charset="0"/>
                <a:ea typeface="+mn-ea"/>
                <a:cs typeface="+mn-cs"/>
              </a:rPr>
              <a:t>*</a:t>
            </a:r>
          </a:p>
          <a:p>
            <a:pPr algn="l">
              <a:spcBef>
                <a:spcPct val="50000"/>
              </a:spcBef>
              <a:defRPr/>
            </a:pP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0850" y="265113"/>
            <a:ext cx="8397875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BẠN CÓ BAO GIỜ SUY NGHĨ VỀ NHỮNG SỰ KIỆN CÓ THỂ XẢY RA MỘT CÁCH KỲ DIỆU NHƯ THẾ TRONG SỰ SINH RA VÀ CUỘC ĐỜI CỦA CHÚA GIÊ-XU KHÔNG?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2" grpId="0"/>
      <p:bldP spid="585733" grpId="0"/>
      <p:bldP spid="585740" grpId="0"/>
      <p:bldP spid="1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546100" y="863600"/>
            <a:ext cx="8061325" cy="206216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Arial" charset="0"/>
              </a:rPr>
              <a:t>CÓ BAO NHIÊU CƠ HỘI ĐỂ CHỈ CÓ ĐƯỢC 8 ĐIỀU TIÊN ĐOÁN ĐƯỢC ỨNG NGHIỆM TRONG SUỐT CUỘC ĐỜI CỦA MỘT NGƯỜI? </a:t>
            </a:r>
            <a:endParaRPr lang="en-US" sz="4800" b="1" baseline="-25000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677863" y="3227388"/>
            <a:ext cx="7553325" cy="8858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i="1">
                <a:solidFill>
                  <a:srgbClr val="33CC33"/>
                </a:solidFill>
                <a:effectLst/>
                <a:latin typeface="Arial" charset="0"/>
              </a:rPr>
              <a:t>GIẢI ĐÁP: MỘT CƠ HỘI TRONG </a:t>
            </a:r>
            <a:br>
              <a:rPr lang="en-US" b="1" i="1">
                <a:solidFill>
                  <a:srgbClr val="33CC33"/>
                </a:solidFill>
                <a:effectLst/>
                <a:latin typeface="Arial" charset="0"/>
              </a:rPr>
            </a:br>
            <a:br>
              <a:rPr lang="en-US" b="1" i="1">
                <a:solidFill>
                  <a:srgbClr val="33CC33"/>
                </a:solidFill>
                <a:effectLst/>
                <a:latin typeface="Arial" charset="0"/>
              </a:rPr>
            </a:br>
            <a:r>
              <a:rPr lang="en-US" b="1" i="1">
                <a:solidFill>
                  <a:srgbClr val="33CC33"/>
                </a:solidFill>
                <a:effectLst/>
                <a:latin typeface="Arial" charset="0"/>
              </a:rPr>
              <a:t>100 NGHÌN TRIỆU TRIỆU (10</a:t>
            </a:r>
            <a:r>
              <a:rPr lang="en-US" b="1" i="1" baseline="30000">
                <a:solidFill>
                  <a:srgbClr val="33CC33"/>
                </a:solidFill>
                <a:effectLst/>
                <a:latin typeface="Arial" charset="0"/>
              </a:rPr>
              <a:t>17</a:t>
            </a:r>
            <a:r>
              <a:rPr lang="en-US" b="1" i="1">
                <a:solidFill>
                  <a:srgbClr val="33CC33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568328" name="Text Box 8"/>
          <p:cNvSpPr txBox="1">
            <a:spLocks noChangeArrowheads="1"/>
          </p:cNvSpPr>
          <p:nvPr/>
        </p:nvSpPr>
        <p:spPr bwMode="auto">
          <a:xfrm>
            <a:off x="976313" y="4640263"/>
            <a:ext cx="7169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000109"/>
            </a:outer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6000" baseline="-25000">
                <a:effectLst/>
                <a:latin typeface="Comic Sans MS" pitchFamily="66" charset="0"/>
                <a:ea typeface="+mn-ea"/>
                <a:cs typeface="+mn-cs"/>
              </a:rPr>
              <a:t>1:100,000,000,000,000,000</a:t>
            </a:r>
          </a:p>
        </p:txBody>
      </p:sp>
      <p:sp>
        <p:nvSpPr>
          <p:cNvPr id="568331" name="Oval 11"/>
          <p:cNvSpPr>
            <a:spLocks noChangeArrowheads="1"/>
          </p:cNvSpPr>
          <p:nvPr/>
        </p:nvSpPr>
        <p:spPr bwMode="auto">
          <a:xfrm>
            <a:off x="1965325" y="1296988"/>
            <a:ext cx="736600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83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55" name="Text Box 17"/>
          <p:cNvSpPr txBox="1">
            <a:spLocks noChangeArrowheads="1"/>
          </p:cNvSpPr>
          <p:nvPr/>
        </p:nvSpPr>
        <p:spPr bwMode="auto">
          <a:xfrm>
            <a:off x="619125" y="6315075"/>
            <a:ext cx="8274050" cy="20796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400" b="1" baseline="-25000">
                <a:solidFill>
                  <a:srgbClr val="FAF40C"/>
                </a:solidFill>
                <a:effectLst/>
              </a:rPr>
              <a:t>*Nguồn:  Josh MacDowell, 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Evidence That Demands A Verdict,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1972, page 175;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     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Peter Stoner,</a:t>
            </a:r>
            <a:r>
              <a:rPr lang="en-US" sz="1400" b="1" i="1" baseline="-25000">
                <a:solidFill>
                  <a:srgbClr val="FAF40C"/>
                </a:solidFill>
                <a:effectLst/>
              </a:rPr>
              <a:t> Science Speaks, </a:t>
            </a:r>
            <a:r>
              <a:rPr lang="en-US" sz="1400" b="1" baseline="-25000">
                <a:solidFill>
                  <a:srgbClr val="FAF40C"/>
                </a:solidFill>
                <a:effectLst/>
              </a:rPr>
              <a:t>Moody Press, 1963.</a:t>
            </a:r>
          </a:p>
        </p:txBody>
      </p:sp>
      <p:sp>
        <p:nvSpPr>
          <p:cNvPr id="568338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568341" name="Text Box 21"/>
          <p:cNvSpPr txBox="1">
            <a:spLocks noChangeArrowheads="1"/>
          </p:cNvSpPr>
          <p:nvPr/>
        </p:nvSpPr>
        <p:spPr bwMode="auto">
          <a:xfrm>
            <a:off x="1041400" y="415925"/>
            <a:ext cx="7137400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i="1">
                <a:effectLst/>
                <a:latin typeface="Arial" charset="0"/>
              </a:rPr>
              <a:t>CÓ LỜI ĐÃ NÓI… 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"/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6" grpId="0"/>
      <p:bldP spid="568327" grpId="0" autoUpdateAnimBg="0"/>
      <p:bldP spid="568328" grpId="0" build="p" autoUpdateAnimBg="0"/>
      <p:bldP spid="568331" grpId="0" animBg="1"/>
      <p:bldP spid="5683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8" name="Text Box 1034"/>
          <p:cNvSpPr txBox="1">
            <a:spLocks noChangeArrowheads="1"/>
          </p:cNvSpPr>
          <p:nvPr/>
        </p:nvSpPr>
        <p:spPr bwMode="auto">
          <a:xfrm>
            <a:off x="1009650" y="3416300"/>
            <a:ext cx="7169150" cy="5794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33CC33"/>
                </a:solidFill>
                <a:effectLst/>
                <a:latin typeface="Arial Narrow" charset="0"/>
              </a:rPr>
              <a:t>GIẢI ĐÁP: MỘT CƠ HỘI TRONG 10</a:t>
            </a:r>
            <a:r>
              <a:rPr lang="en-US" sz="3200" b="1" i="1" baseline="30000">
                <a:solidFill>
                  <a:srgbClr val="33CC33"/>
                </a:solidFill>
                <a:effectLst/>
                <a:latin typeface="Arial Narrow" charset="0"/>
              </a:rPr>
              <a:t>157</a:t>
            </a:r>
          </a:p>
        </p:txBody>
      </p:sp>
      <p:sp>
        <p:nvSpPr>
          <p:cNvPr id="560148" name="Text Box 1044"/>
          <p:cNvSpPr txBox="1">
            <a:spLocks noChangeArrowheads="1"/>
          </p:cNvSpPr>
          <p:nvPr/>
        </p:nvSpPr>
        <p:spPr bwMode="auto">
          <a:xfrm>
            <a:off x="171450" y="4408488"/>
            <a:ext cx="88931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rgbClr val="000109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baseline="-25000">
                <a:effectLst/>
                <a:latin typeface="Comic Sans MS" pitchFamily="66" charset="0"/>
                <a:ea typeface="+mn-ea"/>
                <a:cs typeface="+mn-cs"/>
              </a:rPr>
              <a:t>1:10,000,000,000,000,000,000,000,000,000,000,000,000,000, 000,000,000,000,000,000,000,000,000,000,000,000,000,000, 000,000,000,000,000,000,000,000,000,000,000,000,000,000, 000,000,000,000,000,000,000,000,000,000,000,000</a:t>
            </a:r>
            <a:endParaRPr lang="en-US" sz="3200" b="1" baseline="-25000">
              <a:solidFill>
                <a:srgbClr val="FAF40C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0151" name="Oval 1047"/>
          <p:cNvSpPr>
            <a:spLocks noChangeArrowheads="1"/>
          </p:cNvSpPr>
          <p:nvPr/>
        </p:nvSpPr>
        <p:spPr bwMode="auto">
          <a:xfrm>
            <a:off x="3752850" y="876300"/>
            <a:ext cx="849313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276" name="Text Box 104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0153" name="Rectangle 104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0156" name="Text Box 1052"/>
          <p:cNvSpPr txBox="1">
            <a:spLocks noChangeArrowheads="1"/>
          </p:cNvSpPr>
          <p:nvPr/>
        </p:nvSpPr>
        <p:spPr bwMode="auto">
          <a:xfrm>
            <a:off x="619125" y="6315075"/>
            <a:ext cx="82740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000109"/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*Source:  Josh MacDowell, </a:t>
            </a:r>
            <a:r>
              <a:rPr lang="en-US" sz="1400" b="1" i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Evidence That Demands A Verdict, </a:t>
            </a: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1972, page 175;</a:t>
            </a:r>
            <a:r>
              <a:rPr lang="en-US" sz="1400" b="1" i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       </a:t>
            </a: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Peter Stoner,</a:t>
            </a:r>
            <a:r>
              <a:rPr lang="en-US" sz="1400" b="1" i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 Science Speaks, </a:t>
            </a:r>
            <a:r>
              <a:rPr lang="en-US" sz="1400" b="1" baseline="-25000">
                <a:solidFill>
                  <a:srgbClr val="FAF40C"/>
                </a:solidFill>
                <a:effectLst/>
                <a:latin typeface="Comic Sans MS" pitchFamily="66" charset="0"/>
                <a:ea typeface="+mn-ea"/>
                <a:cs typeface="+mn-cs"/>
              </a:rPr>
              <a:t>Moody Press, 1963.</a:t>
            </a:r>
          </a:p>
        </p:txBody>
      </p:sp>
      <p:sp>
        <p:nvSpPr>
          <p:cNvPr id="560158" name="Rectangle 10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60161" name="Text Box 1057"/>
          <p:cNvSpPr txBox="1">
            <a:spLocks noChangeArrowheads="1"/>
          </p:cNvSpPr>
          <p:nvPr/>
        </p:nvSpPr>
        <p:spPr bwMode="auto">
          <a:xfrm>
            <a:off x="1041400" y="415925"/>
            <a:ext cx="7137400" cy="306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i="1">
                <a:effectLst/>
                <a:latin typeface="Arial" charset="0"/>
              </a:rPr>
              <a:t>HÃY XEM MỘT BƯỚC XA HƠN NỮA…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01663" y="962025"/>
            <a:ext cx="8061325" cy="206216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Arial" charset="0"/>
              </a:rPr>
              <a:t>ĐỂ CÓ ĐƯỢC 48 (TRONG 300) ĐIỀU TIÊN ĐOÁN ĐƯỢC ỨNG NGHIỆM TRONG SUỐT CUỘC ĐỜI CỦA MỘT NGƯỜI? </a:t>
            </a:r>
            <a:endParaRPr lang="en-US" sz="4800" b="1" baseline="-25000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0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"/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8" grpId="0" autoUpdateAnimBg="0"/>
      <p:bldP spid="560148" grpId="0" build="p" autoUpdateAnimBg="0"/>
      <p:bldP spid="560151" grpId="0" animBg="1"/>
      <p:bldP spid="56016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44"/>
          <p:cNvSpPr txBox="1">
            <a:spLocks noChangeArrowheads="1"/>
          </p:cNvSpPr>
          <p:nvPr/>
        </p:nvSpPr>
        <p:spPr bwMode="auto">
          <a:xfrm>
            <a:off x="8343900" y="5395913"/>
            <a:ext cx="549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000" b="1">
              <a:effectLst/>
            </a:endParaRPr>
          </a:p>
        </p:txBody>
      </p:sp>
      <p:sp>
        <p:nvSpPr>
          <p:cNvPr id="55298" name="Text Box 4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>
            <a:off x="482600" y="2633663"/>
            <a:ext cx="4117975" cy="27892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0FF99"/>
                </a:solidFill>
                <a:effectLst/>
                <a:latin typeface="Arial" charset="0"/>
              </a:rPr>
              <a:t>• </a:t>
            </a:r>
            <a:r>
              <a:rPr lang="en-US" sz="2400" b="1">
                <a:solidFill>
                  <a:srgbClr val="00FF99"/>
                </a:solidFill>
                <a:effectLst/>
                <a:latin typeface="Arial" charset="0"/>
              </a:rPr>
              <a:t>GIA PHẢ 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HUYẾT THỐNG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• Tính ngược đến A-đam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     </a:t>
            </a: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qua Ma-ri,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      phả hệ trực tiếp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• Một gia phả cá nhân,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     qua Ma-ri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• Một hạt giống của Nhà Đa-vít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14FF7E"/>
                </a:solidFill>
                <a:effectLst/>
                <a:latin typeface="Arial" charset="0"/>
              </a:rPr>
              <a:t>  </a:t>
            </a:r>
            <a:r>
              <a:rPr lang="en-US" sz="2000" b="1">
                <a:effectLst/>
                <a:latin typeface="Arial" charset="0"/>
              </a:rPr>
              <a:t>(2 Sa-mu-ên 7: 12, 13;  Rô-ma </a:t>
            </a:r>
            <a:br>
              <a:rPr lang="en-US" sz="2000" b="1">
                <a:effectLst/>
                <a:latin typeface="Arial" charset="0"/>
              </a:rPr>
            </a:br>
            <a:br>
              <a:rPr lang="en-US" sz="2000" b="1">
                <a:effectLst/>
                <a:latin typeface="Arial" charset="0"/>
              </a:rPr>
            </a:br>
            <a:r>
              <a:rPr lang="en-US" sz="2000" b="1">
                <a:effectLst/>
                <a:latin typeface="Arial" charset="0"/>
              </a:rPr>
              <a:t>  1:3)</a:t>
            </a:r>
            <a:r>
              <a:rPr lang="en-US" sz="2000" b="1" u="sng">
                <a:effectLst/>
                <a:latin typeface="Arial" charset="0"/>
              </a:rPr>
              <a:t> 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4862513" y="2660650"/>
            <a:ext cx="3890962" cy="2586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14FF7E"/>
                </a:solidFill>
                <a:effectLst/>
                <a:latin typeface="Arial" charset="0"/>
              </a:rPr>
              <a:t>• </a:t>
            </a:r>
            <a:r>
              <a:rPr lang="en-US" sz="2400" b="1">
                <a:solidFill>
                  <a:srgbClr val="00CC99"/>
                </a:solidFill>
                <a:effectLst/>
                <a:latin typeface="Arial" charset="0"/>
              </a:rPr>
              <a:t>GIA PHẢ 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HOÀNG TỘC,</a:t>
            </a:r>
            <a:endParaRPr lang="en-US" sz="2400" b="1" u="sng">
              <a:solidFill>
                <a:srgbClr val="FFFF00"/>
              </a:solidFill>
              <a:effectLst/>
              <a:latin typeface="Arial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	        PHÁP LÝ</a:t>
            </a:r>
            <a:r>
              <a:rPr lang="en-US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• Tính từ Áp-ra-ham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effectLst/>
                <a:latin typeface="Arial" charset="0"/>
              </a:rPr>
              <a:t>     </a:t>
            </a: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Con của Đa-vít,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     qua Giô-sép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• Gia phả Pháp Lý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• Một mặc khải cho người</a:t>
            </a:r>
            <a:b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</a:br>
            <a:b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</a:br>
            <a:r>
              <a:rPr lang="en-US" sz="2000" b="1">
                <a:solidFill>
                  <a:srgbClr val="00CC99"/>
                </a:solidFill>
                <a:effectLst/>
                <a:latin typeface="Arial" charset="0"/>
              </a:rPr>
              <a:t>   Do Thái</a:t>
            </a:r>
          </a:p>
        </p:txBody>
      </p:sp>
      <p:sp>
        <p:nvSpPr>
          <p:cNvPr id="55301" name="Text Box 50"/>
          <p:cNvSpPr txBox="1">
            <a:spLocks noChangeArrowheads="1"/>
          </p:cNvSpPr>
          <p:nvPr/>
        </p:nvSpPr>
        <p:spPr bwMode="auto">
          <a:xfrm>
            <a:off x="822325" y="687388"/>
            <a:ext cx="7462838" cy="584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ko-KR" sz="32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3200" b="1">
                <a:solidFill>
                  <a:srgbClr val="FFFF00"/>
                </a:solidFill>
                <a:effectLst/>
              </a:rPr>
              <a:t>#16</a:t>
            </a:r>
          </a:p>
        </p:txBody>
      </p:sp>
      <p:sp>
        <p:nvSpPr>
          <p:cNvPr id="525363" name="Text Box 51"/>
          <p:cNvSpPr txBox="1">
            <a:spLocks noChangeArrowheads="1"/>
          </p:cNvSpPr>
          <p:nvPr/>
        </p:nvSpPr>
        <p:spPr bwMode="auto">
          <a:xfrm>
            <a:off x="758825" y="1585913"/>
            <a:ext cx="3249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effectLst/>
                <a:latin typeface="Arial" pitchFamily="34" charset="0"/>
                <a:ea typeface="+mn-ea"/>
                <a:cs typeface="+mn-cs"/>
              </a:rPr>
              <a:t>MA-RI</a:t>
            </a:r>
          </a:p>
        </p:txBody>
      </p:sp>
      <p:sp>
        <p:nvSpPr>
          <p:cNvPr id="55303" name="Text Box 52"/>
          <p:cNvSpPr txBox="1">
            <a:spLocks noChangeArrowheads="1"/>
          </p:cNvSpPr>
          <p:nvPr/>
        </p:nvSpPr>
        <p:spPr bwMode="auto">
          <a:xfrm>
            <a:off x="4991100" y="1585913"/>
            <a:ext cx="3648075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effectLst/>
                <a:latin typeface="Arial" charset="0"/>
              </a:rPr>
              <a:t>GIÔ-SÉP</a:t>
            </a:r>
          </a:p>
        </p:txBody>
      </p:sp>
      <p:sp>
        <p:nvSpPr>
          <p:cNvPr id="525373" name="Rectangle 61"/>
          <p:cNvSpPr>
            <a:spLocks noChangeArrowheads="1"/>
          </p:cNvSpPr>
          <p:nvPr/>
        </p:nvSpPr>
        <p:spPr bwMode="auto">
          <a:xfrm>
            <a:off x="398463" y="1631950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25374" name="Rectangle 62"/>
          <p:cNvSpPr>
            <a:spLocks noChangeArrowheads="1"/>
          </p:cNvSpPr>
          <p:nvPr/>
        </p:nvSpPr>
        <p:spPr bwMode="auto">
          <a:xfrm>
            <a:off x="4760913" y="1635125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468313" y="5080000"/>
            <a:ext cx="8120062" cy="1146175"/>
            <a:chOff x="295" y="3200"/>
            <a:chExt cx="5115" cy="722"/>
          </a:xfrm>
        </p:grpSpPr>
        <p:sp>
          <p:nvSpPr>
            <p:cNvPr id="55314" name="Text Box 57"/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3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effectLst/>
                  <a:latin typeface="Arial Narrow" charset="0"/>
                </a:rPr>
                <a:t>Dòng Dõi Hoàng Tộc Của Chúa Giê-xu Christ</a:t>
              </a:r>
            </a:p>
          </p:txBody>
        </p:sp>
        <p:sp>
          <p:nvSpPr>
            <p:cNvPr id="525370" name="AutoShape 58"/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25371" name="AutoShape 59"/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25375" name="Text Box 63"/>
          <p:cNvSpPr txBox="1">
            <a:spLocks noChangeArrowheads="1"/>
          </p:cNvSpPr>
          <p:nvPr/>
        </p:nvSpPr>
        <p:spPr bwMode="auto">
          <a:xfrm>
            <a:off x="1016000" y="2179638"/>
            <a:ext cx="248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Helvetica" charset="0"/>
                <a:ea typeface="+mn-ea"/>
                <a:cs typeface="+mn-cs"/>
              </a:rPr>
              <a:t>Lu-ca 3: 23-38</a:t>
            </a:r>
          </a:p>
        </p:txBody>
      </p:sp>
      <p:sp>
        <p:nvSpPr>
          <p:cNvPr id="525376" name="Text Box 64"/>
          <p:cNvSpPr txBox="1">
            <a:spLocks noChangeArrowheads="1"/>
          </p:cNvSpPr>
          <p:nvPr/>
        </p:nvSpPr>
        <p:spPr bwMode="auto">
          <a:xfrm>
            <a:off x="5513388" y="2200275"/>
            <a:ext cx="258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folHlink"/>
                </a:solidFill>
                <a:effectLst/>
                <a:latin typeface="Arial" pitchFamily="34" charset="0"/>
                <a:ea typeface="+mn-ea"/>
                <a:cs typeface="+mn-cs"/>
              </a:rPr>
              <a:t>Ma-thi-ơ 1: 1-17</a:t>
            </a:r>
          </a:p>
        </p:txBody>
      </p:sp>
      <p:sp>
        <p:nvSpPr>
          <p:cNvPr id="55309" name="Text Box 6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5379" name="Rectangle 6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25382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55312" name="Rectangle 8"/>
          <p:cNvSpPr>
            <a:spLocks noChangeArrowheads="1"/>
          </p:cNvSpPr>
          <p:nvPr/>
        </p:nvSpPr>
        <p:spPr bwMode="auto">
          <a:xfrm>
            <a:off x="0" y="177800"/>
            <a:ext cx="9144000" cy="354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 Narrow" charset="0"/>
              </a:rPr>
              <a:t>Gia phả của Đa-vít: Dòng  dõi hoàng tộc của Chúa Giê-xu Christ*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4032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253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253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52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60" grpId="0" build="p" autoUpdateAnimBg="0"/>
      <p:bldP spid="52536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8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275"/>
            <a:ext cx="5091113" cy="3386138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6279" name="Text Box 1031"/>
          <p:cNvSpPr txBox="1">
            <a:spLocks noChangeArrowheads="1"/>
          </p:cNvSpPr>
          <p:nvPr/>
        </p:nvSpPr>
        <p:spPr bwMode="auto">
          <a:xfrm>
            <a:off x="5670550" y="581025"/>
            <a:ext cx="3473450" cy="15700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  <a:ea typeface="Batang" charset="0"/>
                <a:cs typeface="Batang" charset="0"/>
              </a:rPr>
              <a:t>KIỂU MẪU GIÊ-RU-SA-LEM CỔ XƯA TRONG THỜI CHÚA GIÊ-XU</a:t>
            </a:r>
          </a:p>
        </p:txBody>
      </p:sp>
      <p:sp>
        <p:nvSpPr>
          <p:cNvPr id="56323" name="Text Box 103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66276" name="Text Box 1028"/>
          <p:cNvSpPr txBox="1">
            <a:spLocks noChangeArrowheads="1"/>
          </p:cNvSpPr>
          <p:nvPr/>
        </p:nvSpPr>
        <p:spPr bwMode="auto">
          <a:xfrm>
            <a:off x="30163" y="4083050"/>
            <a:ext cx="3856037" cy="15525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b="1">
                <a:effectLst/>
              </a:rPr>
              <a:t>LỐI VÀO PHÍA ĐÔNG CỦA ĐỀN THỜ HÊ-RỐT TRONG THỜI CHÚA GIÊ-XU</a:t>
            </a:r>
          </a:p>
        </p:txBody>
      </p:sp>
      <p:pic>
        <p:nvPicPr>
          <p:cNvPr id="566275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463" r="3276" b="2206"/>
          <a:stretch>
            <a:fillRect/>
          </a:stretch>
        </p:blipFill>
        <p:spPr bwMode="auto">
          <a:xfrm>
            <a:off x="4043363" y="3021013"/>
            <a:ext cx="4802187" cy="3321050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103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66287" name="Rectangle 103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6290" name="Rectangle 10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6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79" grpId="0"/>
      <p:bldP spid="566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2"/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5735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357" name="Text Box 4"/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640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ja-JP" altLang="en-US" sz="2000" b="1">
                  <a:effectLst/>
                </a:rPr>
                <a:t>“</a:t>
              </a:r>
              <a:r>
                <a:rPr lang="en-US" altLang="ja-JP" sz="2000" b="1">
                  <a:effectLst/>
                </a:rPr>
                <a:t>ĐỀN THỜ THỨ NHÌ</a:t>
              </a:r>
              <a:r>
                <a:rPr lang="ja-JP" altLang="en-US" sz="2000" b="1">
                  <a:effectLst/>
                </a:rPr>
                <a:t>”</a:t>
              </a:r>
              <a:r>
                <a:rPr lang="en-US" altLang="ja-JP" sz="2000" b="1">
                  <a:effectLst/>
                </a:rPr>
                <a:t> CỦA VUA HÊ-RỐT ĐẠI ĐẾ</a:t>
              </a:r>
              <a:endParaRPr lang="en-US" sz="2000" b="1">
                <a:effectLst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365625" y="1493838"/>
            <a:ext cx="4608513" cy="3240087"/>
            <a:chOff x="2750" y="941"/>
            <a:chExt cx="2903" cy="2041"/>
          </a:xfrm>
        </p:grpSpPr>
        <p:pic>
          <p:nvPicPr>
            <p:cNvPr id="573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6" r="17204" b="49974"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355" name="Text Box 7"/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000" b="1">
                  <a:effectLst/>
                </a:rPr>
                <a:t>NÚI Ô-LI-VE</a:t>
              </a:r>
            </a:p>
          </p:txBody>
        </p:sp>
      </p:grpSp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04521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4522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812800" y="3273425"/>
            <a:ext cx="7956550" cy="3233738"/>
            <a:chOff x="512" y="2062"/>
            <a:chExt cx="5012" cy="2037"/>
          </a:xfrm>
        </p:grpSpPr>
        <p:sp>
          <p:nvSpPr>
            <p:cNvPr id="57352" name="Text Box 12"/>
            <p:cNvSpPr txBox="1">
              <a:spLocks noChangeArrowheads="1"/>
            </p:cNvSpPr>
            <p:nvPr/>
          </p:nvSpPr>
          <p:spPr bwMode="auto">
            <a:xfrm>
              <a:off x="3272" y="3270"/>
              <a:ext cx="2252" cy="442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000" b="1">
                  <a:effectLst/>
                </a:rPr>
                <a:t>Ô-LI-VE CỒ TRONG VƯỜN GẾT-SÊ-MA-NÊ</a:t>
              </a:r>
            </a:p>
          </p:txBody>
        </p:sp>
        <p:pic>
          <p:nvPicPr>
            <p:cNvPr id="57353" name="Picture 13" descr="Gethsemane olive tree2, tb n051601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dist="12572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3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543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548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562" name="Line 26"/>
          <p:cNvSpPr>
            <a:spLocks noChangeShapeType="1"/>
          </p:cNvSpPr>
          <p:nvPr/>
        </p:nvSpPr>
        <p:spPr bwMode="auto">
          <a:xfrm flipH="1">
            <a:off x="7264400" y="438943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74" name="Text Box 3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8375" name="Text Box 3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705573" name="Rectangle 37"/>
          <p:cNvSpPr>
            <a:spLocks noChangeArrowheads="1"/>
          </p:cNvSpPr>
          <p:nvPr/>
        </p:nvSpPr>
        <p:spPr bwMode="auto">
          <a:xfrm>
            <a:off x="6799263" y="5246688"/>
            <a:ext cx="995362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effectLst/>
                <a:latin typeface="Arial" charset="0"/>
              </a:rPr>
              <a:t>Mới</a:t>
            </a:r>
          </a:p>
        </p:txBody>
      </p:sp>
      <p:sp>
        <p:nvSpPr>
          <p:cNvPr id="705574" name="Rectangle 38"/>
          <p:cNvSpPr>
            <a:spLocks noChangeArrowheads="1"/>
          </p:cNvSpPr>
          <p:nvPr/>
        </p:nvSpPr>
        <p:spPr bwMode="auto">
          <a:xfrm>
            <a:off x="6257925" y="5748338"/>
            <a:ext cx="22034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effectLst/>
                <a:latin typeface="Helvetica" charset="0"/>
                <a:ea typeface="+mn-ea"/>
                <a:cs typeface="+mn-cs"/>
              </a:rPr>
              <a:t>Gi</a:t>
            </a:r>
            <a:r>
              <a:rPr lang="en-US" sz="2000" b="1">
                <a:effectLst/>
                <a:latin typeface="Comic Sans MS" pitchFamily="66" charset="0"/>
                <a:ea typeface="+mn-ea"/>
                <a:cs typeface="+mn-cs"/>
              </a:rPr>
              <a:t>ê</a:t>
            </a:r>
            <a:r>
              <a:rPr lang="en-US" sz="2000" b="1">
                <a:effectLst/>
                <a:latin typeface="Helvetica" charset="0"/>
                <a:ea typeface="+mn-ea"/>
                <a:cs typeface="+mn-cs"/>
              </a:rPr>
              <a:t> 31:31-34</a:t>
            </a:r>
          </a:p>
        </p:txBody>
      </p:sp>
      <p:grpSp>
        <p:nvGrpSpPr>
          <p:cNvPr id="58378" name="Group 39"/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705576" name="AutoShape 40"/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05577" name="AutoShape 41"/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05578" name="AutoShape 42"/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05579" name="AutoShape 43"/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05580" name="AutoShape 44"/>
          <p:cNvSpPr>
            <a:spLocks noChangeArrowheads="1"/>
          </p:cNvSpPr>
          <p:nvPr/>
        </p:nvSpPr>
        <p:spPr bwMode="auto">
          <a:xfrm>
            <a:off x="627380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581" name="Rectangle 4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5582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705583" name="Rectangle 47"/>
          <p:cNvSpPr>
            <a:spLocks noChangeArrowheads="1"/>
          </p:cNvSpPr>
          <p:nvPr/>
        </p:nvSpPr>
        <p:spPr bwMode="auto">
          <a:xfrm>
            <a:off x="74422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8383" name="Rectangle 50"/>
          <p:cNvSpPr>
            <a:spLocks noChangeArrowheads="1"/>
          </p:cNvSpPr>
          <p:nvPr/>
        </p:nvSpPr>
        <p:spPr bwMode="auto">
          <a:xfrm>
            <a:off x="468313" y="6365875"/>
            <a:ext cx="8634412" cy="8905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</a:rPr>
              <a:t>LÀ 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“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CỐT LÕI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”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 CỦA KHẢI THỊ KINH THÁNH</a:t>
            </a:r>
          </a:p>
          <a:p>
            <a:endParaRPr lang="en-US" sz="3200" b="1" i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grpSp>
        <p:nvGrpSpPr>
          <p:cNvPr id="58384" name="Group 82"/>
          <p:cNvGrpSpPr>
            <a:grpSpLocks/>
          </p:cNvGrpSpPr>
          <p:nvPr/>
        </p:nvGrpSpPr>
        <p:grpSpPr bwMode="auto">
          <a:xfrm>
            <a:off x="887413" y="1981200"/>
            <a:ext cx="8408987" cy="4273550"/>
            <a:chOff x="559" y="1248"/>
            <a:chExt cx="5297" cy="2692"/>
          </a:xfrm>
        </p:grpSpPr>
        <p:grpSp>
          <p:nvGrpSpPr>
            <p:cNvPr id="58391" name="Group 80"/>
            <p:cNvGrpSpPr>
              <a:grpSpLocks/>
            </p:cNvGrpSpPr>
            <p:nvPr/>
          </p:nvGrpSpPr>
          <p:grpSpPr bwMode="auto">
            <a:xfrm>
              <a:off x="559" y="1248"/>
              <a:ext cx="5297" cy="2692"/>
              <a:chOff x="559" y="1248"/>
              <a:chExt cx="5297" cy="2692"/>
            </a:xfrm>
          </p:grpSpPr>
          <p:grpSp>
            <p:nvGrpSpPr>
              <p:cNvPr id="58393" name="Group 51"/>
              <p:cNvGrpSpPr>
                <a:grpSpLocks/>
              </p:cNvGrpSpPr>
              <p:nvPr/>
            </p:nvGrpSpPr>
            <p:grpSpPr bwMode="auto">
              <a:xfrm>
                <a:off x="559" y="1248"/>
                <a:ext cx="5297" cy="2692"/>
                <a:chOff x="559" y="1248"/>
                <a:chExt cx="5297" cy="2692"/>
              </a:xfrm>
            </p:grpSpPr>
            <p:sp>
              <p:nvSpPr>
                <p:cNvPr id="705588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873" y="2753"/>
                  <a:ext cx="0" cy="565"/>
                </a:xfrm>
                <a:prstGeom prst="line">
                  <a:avLst/>
                </a:prstGeom>
                <a:noFill/>
                <a:ln w="76200" cmpd="tri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81320" dir="2319588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397" name="Group 53"/>
                <p:cNvGrpSpPr>
                  <a:grpSpLocks/>
                </p:cNvGrpSpPr>
                <p:nvPr/>
              </p:nvGrpSpPr>
              <p:grpSpPr bwMode="auto">
                <a:xfrm>
                  <a:off x="559" y="3118"/>
                  <a:ext cx="3613" cy="822"/>
                  <a:chOff x="463" y="3022"/>
                  <a:chExt cx="3613" cy="822"/>
                </a:xfrm>
              </p:grpSpPr>
              <p:sp>
                <p:nvSpPr>
                  <p:cNvPr id="5841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669" y="3022"/>
                    <a:ext cx="2407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2000" b="1" i="1">
                        <a:solidFill>
                          <a:schemeClr val="folHlink"/>
                        </a:solidFill>
                        <a:effectLst/>
                      </a:rPr>
                      <a:t>Mở rộng các giao ước phụ</a:t>
                    </a:r>
                  </a:p>
                </p:txBody>
              </p:sp>
              <p:sp>
                <p:nvSpPr>
                  <p:cNvPr id="5841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556" y="3313"/>
                    <a:ext cx="989" cy="40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81320" dir="2319588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b="1">
                        <a:effectLst/>
                        <a:latin typeface="HallmarkeCondBold" charset="0"/>
                      </a:rPr>
                      <a:t>  </a:t>
                    </a:r>
                    <a:r>
                      <a:rPr lang="en-US" sz="3600" b="1">
                        <a:effectLst/>
                        <a:latin typeface="Arial" charset="0"/>
                      </a:rPr>
                      <a:t>Đất</a:t>
                    </a:r>
                  </a:p>
                </p:txBody>
              </p:sp>
              <p:sp>
                <p:nvSpPr>
                  <p:cNvPr id="58417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463" y="3596"/>
                    <a:ext cx="1167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Arial" charset="0"/>
                      </a:rPr>
                      <a:t>Phục</a:t>
                    </a:r>
                    <a:r>
                      <a:rPr lang="en-US" sz="2000" b="1">
                        <a:effectLst/>
                        <a:latin typeface="Helvetica" charset="0"/>
                      </a:rPr>
                      <a:t> 30: 1-10</a:t>
                    </a:r>
                  </a:p>
                </p:txBody>
              </p:sp>
            </p:grpSp>
            <p:grpSp>
              <p:nvGrpSpPr>
                <p:cNvPr id="58398" name="Group 57"/>
                <p:cNvGrpSpPr>
                  <a:grpSpLocks/>
                </p:cNvGrpSpPr>
                <p:nvPr/>
              </p:nvGrpSpPr>
              <p:grpSpPr bwMode="auto">
                <a:xfrm>
                  <a:off x="594" y="1248"/>
                  <a:ext cx="5262" cy="1643"/>
                  <a:chOff x="498" y="1152"/>
                  <a:chExt cx="5262" cy="1643"/>
                </a:xfrm>
              </p:grpSpPr>
              <p:sp>
                <p:nvSpPr>
                  <p:cNvPr id="705594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698" y="2270"/>
                    <a:ext cx="991" cy="248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altLang="ko-KR" sz="2000" b="1" dirty="0">
                        <a:solidFill>
                          <a:srgbClr val="00FF00"/>
                        </a:solidFill>
                        <a:effectLst/>
                        <a:latin typeface="Arial" pitchFamily="34" charset="0"/>
                        <a:ea typeface="Gulim" pitchFamily="34" charset="-127"/>
                        <a:cs typeface="+mn-cs"/>
                      </a:rPr>
                      <a:t>ĐẤT</a:t>
                    </a:r>
                    <a:endParaRPr lang="en-US" sz="2000" b="1" dirty="0">
                      <a:solidFill>
                        <a:srgbClr val="00FF00"/>
                      </a:solidFill>
                      <a:effectLst/>
                      <a:latin typeface="Arial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59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948" y="2496"/>
                    <a:ext cx="3984" cy="0"/>
                  </a:xfrm>
                  <a:prstGeom prst="line">
                    <a:avLst/>
                  </a:prstGeom>
                  <a:noFill/>
                  <a:ln w="508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59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540" y="1152"/>
                    <a:ext cx="0" cy="672"/>
                  </a:xfrm>
                  <a:prstGeom prst="line">
                    <a:avLst/>
                  </a:prstGeom>
                  <a:noFill/>
                  <a:ln w="508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59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292" y="1152"/>
                    <a:ext cx="0" cy="672"/>
                  </a:xfrm>
                  <a:prstGeom prst="line">
                    <a:avLst/>
                  </a:prstGeom>
                  <a:noFill/>
                  <a:ln w="508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59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948" y="1824"/>
                    <a:ext cx="3984" cy="0"/>
                  </a:xfrm>
                  <a:prstGeom prst="line">
                    <a:avLst/>
                  </a:prstGeom>
                  <a:noFill/>
                  <a:ln w="508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Comic Sans MS" pitchFamily="66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04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489" y="2257"/>
                    <a:ext cx="1198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solidFill>
                          <a:srgbClr val="00FF00"/>
                        </a:solidFill>
                        <a:effectLst/>
                        <a:latin typeface="Arial" charset="0"/>
                      </a:rPr>
                      <a:t>HẠT GIỐNG</a:t>
                    </a:r>
                  </a:p>
                </p:txBody>
              </p:sp>
              <p:sp>
                <p:nvSpPr>
                  <p:cNvPr id="58405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3854" y="2267"/>
                    <a:ext cx="1567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altLang="ko-KR" sz="2000" b="1">
                        <a:solidFill>
                          <a:srgbClr val="00FF00"/>
                        </a:solidFill>
                        <a:effectLst/>
                        <a:latin typeface="Arial" charset="0"/>
                        <a:ea typeface="Gulim" charset="0"/>
                        <a:cs typeface="Gulim" charset="0"/>
                      </a:rPr>
                      <a:t>PHƯỚC </a:t>
                    </a:r>
                    <a:r>
                      <a:rPr lang="en-US" sz="2000" b="1">
                        <a:solidFill>
                          <a:srgbClr val="00FF00"/>
                        </a:solidFill>
                        <a:effectLst/>
                        <a:latin typeface="Arial" charset="0"/>
                      </a:rPr>
                      <a:t>LÀNH</a:t>
                    </a:r>
                  </a:p>
                </p:txBody>
              </p:sp>
              <p:sp>
                <p:nvSpPr>
                  <p:cNvPr id="58406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699" y="1801"/>
                    <a:ext cx="990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Helvetica" charset="0"/>
                      </a:rPr>
                      <a:t>Sáng 13:15</a:t>
                    </a:r>
                  </a:p>
                </p:txBody>
              </p:sp>
              <p:sp>
                <p:nvSpPr>
                  <p:cNvPr id="5840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671" y="2540"/>
                    <a:ext cx="112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Helvetica" charset="0"/>
                      </a:rPr>
                      <a:t>Sáng 12:1</a:t>
                    </a:r>
                  </a:p>
                </p:txBody>
              </p:sp>
              <p:sp>
                <p:nvSpPr>
                  <p:cNvPr id="58408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2542"/>
                    <a:ext cx="954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Helvetica" charset="0"/>
                      </a:rPr>
                      <a:t>Sáng 12:2</a:t>
                    </a:r>
                  </a:p>
                </p:txBody>
              </p:sp>
              <p:sp>
                <p:nvSpPr>
                  <p:cNvPr id="58409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4127" y="2547"/>
                    <a:ext cx="937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Helvetica" charset="0"/>
                      </a:rPr>
                      <a:t>Sáng 12:3</a:t>
                    </a:r>
                  </a:p>
                </p:txBody>
              </p:sp>
              <p:sp>
                <p:nvSpPr>
                  <p:cNvPr id="58410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251" y="1796"/>
                    <a:ext cx="1402" cy="24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Helvetica" charset="0"/>
                      </a:rPr>
                      <a:t>Sáng 13:14-16</a:t>
                    </a:r>
                  </a:p>
                </p:txBody>
              </p:sp>
              <p:sp>
                <p:nvSpPr>
                  <p:cNvPr id="58411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4054" y="1802"/>
                    <a:ext cx="1273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7184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000" b="1">
                        <a:effectLst/>
                        <a:latin typeface="Helvetica" charset="0"/>
                      </a:rPr>
                      <a:t>Sáng 15:9-18</a:t>
                    </a:r>
                  </a:p>
                </p:txBody>
              </p:sp>
              <p:sp>
                <p:nvSpPr>
                  <p:cNvPr id="5841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498" y="1539"/>
                    <a:ext cx="1385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2400" b="1" i="1">
                        <a:solidFill>
                          <a:schemeClr val="folHlink"/>
                        </a:solidFill>
                        <a:effectLst/>
                        <a:latin typeface="Arial" charset="0"/>
                      </a:rPr>
                      <a:t>ĐỜI ĐỜI</a:t>
                    </a:r>
                  </a:p>
                </p:txBody>
              </p:sp>
              <p:sp>
                <p:nvSpPr>
                  <p:cNvPr id="5841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1526"/>
                    <a:ext cx="1383" cy="28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l"/>
                    <a:r>
                      <a:rPr lang="en-US" sz="2400" b="1" i="1">
                        <a:solidFill>
                          <a:schemeClr val="folHlink"/>
                        </a:solidFill>
                        <a:effectLst/>
                        <a:latin typeface="Arial" charset="0"/>
                      </a:rPr>
                      <a:t>TRẦN THẾ</a:t>
                    </a:r>
                  </a:p>
                </p:txBody>
              </p:sp>
              <p:sp>
                <p:nvSpPr>
                  <p:cNvPr id="58414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571" y="1536"/>
                    <a:ext cx="2189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2400" b="1" i="1">
                        <a:solidFill>
                          <a:schemeClr val="folHlink"/>
                        </a:solidFill>
                        <a:effectLst/>
                        <a:latin typeface="Arial" charset="0"/>
                      </a:rPr>
                      <a:t>VÔ ĐIỀU KIỆN</a:t>
                    </a:r>
                    <a:endParaRPr lang="en-US" sz="4000" b="1" i="1">
                      <a:solidFill>
                        <a:schemeClr val="folHlink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58394" name="Rectangle 78"/>
              <p:cNvSpPr>
                <a:spLocks noChangeArrowheads="1"/>
              </p:cNvSpPr>
              <p:nvPr/>
            </p:nvSpPr>
            <p:spPr bwMode="auto">
              <a:xfrm>
                <a:off x="2397" y="3306"/>
                <a:ext cx="972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/>
                <a:r>
                  <a:rPr lang="en-US" sz="3200" b="1">
                    <a:effectLst/>
                    <a:latin typeface="Arial" charset="0"/>
                  </a:rPr>
                  <a:t>Da-vít</a:t>
                </a:r>
              </a:p>
            </p:txBody>
          </p:sp>
          <p:sp>
            <p:nvSpPr>
              <p:cNvPr id="705615" name="Rectangle 79"/>
              <p:cNvSpPr>
                <a:spLocks noChangeArrowheads="1"/>
              </p:cNvSpPr>
              <p:nvPr/>
            </p:nvSpPr>
            <p:spPr bwMode="auto">
              <a:xfrm>
                <a:off x="2268" y="3601"/>
                <a:ext cx="1209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2000" b="1">
                    <a:effectLst/>
                    <a:latin typeface="Arial" pitchFamily="34" charset="0"/>
                    <a:ea typeface="+mn-ea"/>
                    <a:cs typeface="+mn-cs"/>
                  </a:rPr>
                  <a:t>2 Sa </a:t>
                </a:r>
                <a:r>
                  <a:rPr lang="en-US" sz="2000" b="1">
                    <a:effectLst/>
                    <a:latin typeface="Helvetica" charset="0"/>
                    <a:ea typeface="+mn-ea"/>
                    <a:cs typeface="+mn-cs"/>
                  </a:rPr>
                  <a:t>7: 4-16</a:t>
                </a:r>
              </a:p>
            </p:txBody>
          </p:sp>
        </p:grpSp>
        <p:sp>
          <p:nvSpPr>
            <p:cNvPr id="705617" name="Line 81"/>
            <p:cNvSpPr>
              <a:spLocks noChangeShapeType="1"/>
            </p:cNvSpPr>
            <p:nvPr/>
          </p:nvSpPr>
          <p:spPr bwMode="auto">
            <a:xfrm flipV="1">
              <a:off x="1147" y="2885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58385" name="Group 72"/>
          <p:cNvGrpSpPr>
            <a:grpSpLocks/>
          </p:cNvGrpSpPr>
          <p:nvPr/>
        </p:nvGrpSpPr>
        <p:grpSpPr bwMode="auto">
          <a:xfrm>
            <a:off x="693738" y="665163"/>
            <a:ext cx="8226425" cy="1212850"/>
            <a:chOff x="437" y="419"/>
            <a:chExt cx="5182" cy="764"/>
          </a:xfrm>
        </p:grpSpPr>
        <p:sp>
          <p:nvSpPr>
            <p:cNvPr id="58388" name="Rectangle 68"/>
            <p:cNvSpPr>
              <a:spLocks noChangeArrowheads="1"/>
            </p:cNvSpPr>
            <p:nvPr/>
          </p:nvSpPr>
          <p:spPr bwMode="auto">
            <a:xfrm>
              <a:off x="437" y="429"/>
              <a:ext cx="1397" cy="75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/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Sự Kêu Gọi </a:t>
              </a:r>
              <a:b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</a:br>
              <a:r>
                <a:rPr lang="en-US" sz="2400" b="1">
                  <a:solidFill>
                    <a:srgbClr val="FF3300"/>
                  </a:solidFill>
                  <a:effectLst/>
                  <a:latin typeface="Arial Unicode MS" charset="0"/>
                  <a:cs typeface="Arial Unicode MS" charset="0"/>
                </a:rPr>
                <a:t>của Áp-ra-ham</a:t>
              </a:r>
              <a:r>
                <a:rPr lang="en-US" sz="2400" b="1">
                  <a:solidFill>
                    <a:srgbClr val="FD2558"/>
                  </a:solidFill>
                  <a:effectLst/>
                  <a:latin typeface="Helvetica" charset="0"/>
                </a:rPr>
                <a:t>       </a:t>
              </a:r>
              <a:r>
                <a:rPr lang="en-US" sz="2400" b="1">
                  <a:effectLst/>
                  <a:latin typeface="Helvetica" charset="0"/>
                </a:rPr>
                <a:t> Sáng 12:1-3</a:t>
              </a:r>
            </a:p>
          </p:txBody>
        </p:sp>
        <p:sp>
          <p:nvSpPr>
            <p:cNvPr id="58389" name="Text Box 69"/>
            <p:cNvSpPr txBox="1">
              <a:spLocks noChangeArrowheads="1"/>
            </p:cNvSpPr>
            <p:nvPr/>
          </p:nvSpPr>
          <p:spPr bwMode="auto">
            <a:xfrm>
              <a:off x="4237" y="419"/>
              <a:ext cx="1382" cy="523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>
                  <a:solidFill>
                    <a:srgbClr val="FF3300"/>
                  </a:solidFill>
                  <a:effectLst/>
                  <a:latin typeface="Arial" charset="0"/>
                  <a:cs typeface="Arial" charset="0"/>
                </a:rPr>
                <a:t>Giao Ước</a:t>
              </a:r>
              <a:br>
                <a:rPr lang="en-US" sz="2400" b="1">
                  <a:effectLst/>
                  <a:latin typeface="Arial" charset="0"/>
                  <a:cs typeface="Arial" charset="0"/>
                </a:rPr>
              </a:br>
              <a:r>
                <a:rPr lang="en-US" sz="2400" b="1">
                  <a:effectLst/>
                  <a:latin typeface="Arial" charset="0"/>
                  <a:cs typeface="Arial" charset="0"/>
                </a:rPr>
                <a:t>Sáng: 15:9-18</a:t>
              </a:r>
            </a:p>
          </p:txBody>
        </p:sp>
        <p:sp>
          <p:nvSpPr>
            <p:cNvPr id="58390" name="Rectangle 70"/>
            <p:cNvSpPr>
              <a:spLocks noChangeArrowheads="1"/>
            </p:cNvSpPr>
            <p:nvPr/>
          </p:nvSpPr>
          <p:spPr bwMode="auto">
            <a:xfrm>
              <a:off x="1723" y="487"/>
              <a:ext cx="2291" cy="677"/>
            </a:xfrm>
            <a:prstGeom prst="rect">
              <a:avLst/>
            </a:prstGeom>
            <a:noFill/>
            <a:ln>
              <a:noFill/>
            </a:ln>
            <a:effectLst>
              <a:outerShdw dist="102391" dir="178469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4000" b="1" i="1">
                  <a:solidFill>
                    <a:schemeClr val="tx2"/>
                  </a:solidFill>
                  <a:effectLst/>
                  <a:latin typeface="Arial Unicode MS" charset="0"/>
                  <a:cs typeface="Arial Unicode MS" charset="0"/>
                </a:rPr>
                <a:t>GIAO ƯỚC ÁP-RA-HAM </a:t>
              </a:r>
            </a:p>
          </p:txBody>
        </p:sp>
      </p:grp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63" name="WordArt 49"/>
          <p:cNvSpPr>
            <a:spLocks noChangeArrowheads="1" noChangeShapeType="1" noTextEdit="1"/>
          </p:cNvSpPr>
          <p:nvPr/>
        </p:nvSpPr>
        <p:spPr bwMode="auto">
          <a:xfrm>
            <a:off x="747713" y="419100"/>
            <a:ext cx="7831137" cy="5757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GIAO ƯỚC </a:t>
            </a:r>
          </a:p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MỚI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5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5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5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5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73" grpId="0" autoUpdateAnimBg="0"/>
      <p:bldP spid="705574" grpId="0" autoUpdateAnimBg="0"/>
      <p:bldP spid="705580" grpId="0" animBg="1"/>
      <p:bldP spid="6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300163" y="277813"/>
            <a:ext cx="6580187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effectLst/>
                <a:latin typeface="Times New Roman" charset="0"/>
                <a:cs typeface="+mn-cs"/>
              </a:rPr>
              <a:t> Giê-rê-mi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 </a:t>
            </a:r>
            <a:r>
              <a:rPr lang="en-US" sz="3200" b="1">
                <a:effectLst/>
                <a:latin typeface="Times New Roman" charset="0"/>
                <a:cs typeface="+mn-cs"/>
              </a:rPr>
              <a:t>31</a:t>
            </a:r>
          </a:p>
          <a:p>
            <a:pPr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GIAO ƯỚC MỚI</a:t>
            </a:r>
          </a:p>
        </p:txBody>
      </p:sp>
      <p:sp>
        <p:nvSpPr>
          <p:cNvPr id="146447" name="AutoShape 15"/>
          <p:cNvSpPr>
            <a:spLocks noChangeArrowheads="1"/>
          </p:cNvSpPr>
          <p:nvPr/>
        </p:nvSpPr>
        <p:spPr bwMode="auto">
          <a:xfrm>
            <a:off x="3656013" y="4648200"/>
            <a:ext cx="5221287" cy="169703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450" name="AutoShape 18"/>
          <p:cNvSpPr>
            <a:spLocks noChangeArrowheads="1"/>
          </p:cNvSpPr>
          <p:nvPr/>
        </p:nvSpPr>
        <p:spPr bwMode="auto">
          <a:xfrm rot="6980522">
            <a:off x="2633663" y="2546350"/>
            <a:ext cx="1852612" cy="6175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2E05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3603625" y="1784350"/>
            <a:ext cx="5495925" cy="2287588"/>
          </a:xfrm>
          <a:prstGeom prst="rect">
            <a:avLst/>
          </a:prstGeom>
          <a:noFill/>
          <a:ln>
            <a:noFill/>
          </a:ln>
          <a:effectLst>
            <a:outerShdw dist="162639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folHlink"/>
                </a:solidFill>
                <a:effectLst/>
                <a:latin typeface="Arial" charset="0"/>
              </a:rPr>
              <a:t>Hoàn cảnh của</a:t>
            </a:r>
            <a:r>
              <a:rPr lang="en-US" sz="4800" b="1">
                <a:effectLst/>
                <a:latin typeface="Arial" charset="0"/>
              </a:rPr>
              <a:t> </a:t>
            </a:r>
            <a:r>
              <a:rPr lang="en-US" sz="4800" b="1">
                <a:solidFill>
                  <a:srgbClr val="00CCFF"/>
                </a:solidFill>
                <a:effectLst/>
                <a:latin typeface="Arial" charset="0"/>
              </a:rPr>
              <a:t>Giê-rê-mi</a:t>
            </a:r>
            <a:r>
              <a:rPr lang="en-US" sz="4800" b="1">
                <a:effectLst/>
                <a:latin typeface="Arial" charset="0"/>
              </a:rPr>
              <a:t> </a:t>
            </a:r>
            <a:r>
              <a:rPr lang="en-US" sz="4800" b="1">
                <a:solidFill>
                  <a:schemeClr val="folHlink"/>
                </a:solidFill>
                <a:effectLst/>
                <a:latin typeface="Arial" charset="0"/>
              </a:rPr>
              <a:t>rất là gay go…</a:t>
            </a:r>
          </a:p>
        </p:txBody>
      </p:sp>
      <p:sp>
        <p:nvSpPr>
          <p:cNvPr id="146568" name="Text Box 136"/>
          <p:cNvSpPr txBox="1">
            <a:spLocks noChangeArrowheads="1"/>
          </p:cNvSpPr>
          <p:nvPr/>
        </p:nvSpPr>
        <p:spPr bwMode="auto">
          <a:xfrm>
            <a:off x="3686175" y="4711700"/>
            <a:ext cx="5476875" cy="14319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4400" b="1">
                <a:solidFill>
                  <a:schemeClr val="folHlink"/>
                </a:solidFill>
                <a:effectLst/>
                <a:latin typeface="Arial" charset="0"/>
              </a:rPr>
              <a:t>“</a:t>
            </a:r>
            <a:r>
              <a:rPr lang="en-US" altLang="ja-JP" sz="4400" b="1">
                <a:solidFill>
                  <a:schemeClr val="folHlink"/>
                </a:solidFill>
                <a:effectLst/>
                <a:latin typeface="Arial" charset="0"/>
              </a:rPr>
              <a:t>Giu-đa trong cơn khủng hoảng</a:t>
            </a:r>
            <a:r>
              <a:rPr lang="ja-JP" altLang="en-US" sz="4400" b="1">
                <a:solidFill>
                  <a:schemeClr val="folHlink"/>
                </a:solidFill>
                <a:effectLst/>
                <a:latin typeface="Arial" charset="0"/>
              </a:rPr>
              <a:t>”</a:t>
            </a:r>
            <a:endParaRPr lang="en-US" sz="4400" b="1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59399" name="Text Box 13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9400" name="Text Box 140"/>
          <p:cNvSpPr txBox="1">
            <a:spLocks noChangeArrowheads="1"/>
          </p:cNvSpPr>
          <p:nvPr/>
        </p:nvSpPr>
        <p:spPr bwMode="auto">
          <a:xfrm>
            <a:off x="8666163" y="40322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9401" name="Text Box 14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46574" name="Rectangle 14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77" name="Rectangle 1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146616" name="Rectangle 184"/>
          <p:cNvSpPr>
            <a:spLocks noChangeArrowheads="1"/>
          </p:cNvSpPr>
          <p:nvPr/>
        </p:nvSpPr>
        <p:spPr bwMode="auto">
          <a:xfrm>
            <a:off x="488950" y="2030413"/>
            <a:ext cx="2551113" cy="3740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83" name="AutoShape 151"/>
          <p:cNvSpPr>
            <a:spLocks noChangeArrowheads="1"/>
          </p:cNvSpPr>
          <p:nvPr/>
        </p:nvSpPr>
        <p:spPr bwMode="auto">
          <a:xfrm>
            <a:off x="428625" y="1609725"/>
            <a:ext cx="1928813" cy="6270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84" name="Rectangle 152"/>
          <p:cNvSpPr>
            <a:spLocks noChangeArrowheads="1"/>
          </p:cNvSpPr>
          <p:nvPr/>
        </p:nvSpPr>
        <p:spPr bwMode="auto">
          <a:xfrm>
            <a:off x="425450" y="1971675"/>
            <a:ext cx="2516188" cy="37084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85" name="AutoShape 153"/>
          <p:cNvSpPr>
            <a:spLocks noChangeArrowheads="1"/>
          </p:cNvSpPr>
          <p:nvPr/>
        </p:nvSpPr>
        <p:spPr bwMode="auto">
          <a:xfrm>
            <a:off x="457200" y="1725613"/>
            <a:ext cx="1196975" cy="338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86" name="Rectangle 154"/>
          <p:cNvSpPr>
            <a:spLocks noChangeArrowheads="1"/>
          </p:cNvSpPr>
          <p:nvPr/>
        </p:nvSpPr>
        <p:spPr bwMode="auto">
          <a:xfrm>
            <a:off x="2270125" y="1666875"/>
            <a:ext cx="12795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46587" name="Line 155"/>
          <p:cNvSpPr>
            <a:spLocks noChangeShapeType="1"/>
          </p:cNvSpPr>
          <p:nvPr/>
        </p:nvSpPr>
        <p:spPr bwMode="auto">
          <a:xfrm>
            <a:off x="530225" y="2728913"/>
            <a:ext cx="22717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88" name="Line 156"/>
          <p:cNvSpPr>
            <a:spLocks noChangeShapeType="1"/>
          </p:cNvSpPr>
          <p:nvPr/>
        </p:nvSpPr>
        <p:spPr bwMode="auto">
          <a:xfrm>
            <a:off x="498475" y="4279900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89" name="Line 157"/>
          <p:cNvSpPr>
            <a:spLocks noChangeShapeType="1"/>
          </p:cNvSpPr>
          <p:nvPr/>
        </p:nvSpPr>
        <p:spPr bwMode="auto">
          <a:xfrm>
            <a:off x="498475" y="4673600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90" name="Rectangle 158"/>
          <p:cNvSpPr>
            <a:spLocks noChangeArrowheads="1"/>
          </p:cNvSpPr>
          <p:nvPr/>
        </p:nvSpPr>
        <p:spPr bwMode="auto">
          <a:xfrm>
            <a:off x="546100" y="2365375"/>
            <a:ext cx="23844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•••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CHIA CẮT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••• </a:t>
            </a:r>
          </a:p>
        </p:txBody>
      </p:sp>
      <p:sp>
        <p:nvSpPr>
          <p:cNvPr id="59413" name="Rectangle 159"/>
          <p:cNvSpPr>
            <a:spLocks noChangeArrowheads="1"/>
          </p:cNvSpPr>
          <p:nvPr/>
        </p:nvSpPr>
        <p:spPr bwMode="auto">
          <a:xfrm>
            <a:off x="471488" y="3192463"/>
            <a:ext cx="152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effectLst/>
                <a:latin typeface="Arial Narrow" charset="0"/>
              </a:rPr>
              <a:t>Y-SƠ-RA-ÊN</a:t>
            </a:r>
          </a:p>
        </p:txBody>
      </p:sp>
      <p:sp>
        <p:nvSpPr>
          <p:cNvPr id="59414" name="Rectangle 160"/>
          <p:cNvSpPr>
            <a:spLocks noChangeArrowheads="1"/>
          </p:cNvSpPr>
          <p:nvPr/>
        </p:nvSpPr>
        <p:spPr bwMode="auto">
          <a:xfrm>
            <a:off x="796925" y="3568700"/>
            <a:ext cx="1582738" cy="393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ffectLst/>
                <a:latin typeface="Helvetica" charset="0"/>
              </a:rPr>
              <a:t>10              2</a:t>
            </a:r>
          </a:p>
        </p:txBody>
      </p:sp>
      <p:sp>
        <p:nvSpPr>
          <p:cNvPr id="59415" name="Rectangle 161"/>
          <p:cNvSpPr>
            <a:spLocks noChangeArrowheads="1"/>
          </p:cNvSpPr>
          <p:nvPr/>
        </p:nvSpPr>
        <p:spPr bwMode="auto">
          <a:xfrm>
            <a:off x="677863" y="4357688"/>
            <a:ext cx="2084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ffectLst/>
                <a:latin typeface="Helvetica" charset="0"/>
              </a:rPr>
              <a:t> 20-Gi         20-R</a:t>
            </a:r>
          </a:p>
        </p:txBody>
      </p:sp>
      <p:sp>
        <p:nvSpPr>
          <p:cNvPr id="59416" name="Rectangle 162"/>
          <p:cNvSpPr>
            <a:spLocks noChangeArrowheads="1"/>
          </p:cNvSpPr>
          <p:nvPr/>
        </p:nvSpPr>
        <p:spPr bwMode="auto">
          <a:xfrm>
            <a:off x="692150" y="4737100"/>
            <a:ext cx="1866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ffectLst/>
                <a:latin typeface="Helvetica" charset="0"/>
              </a:rPr>
              <a:t> 200           350</a:t>
            </a:r>
          </a:p>
        </p:txBody>
      </p:sp>
      <p:sp>
        <p:nvSpPr>
          <p:cNvPr id="59417" name="Rectangle 163"/>
          <p:cNvSpPr>
            <a:spLocks noChangeArrowheads="1"/>
          </p:cNvSpPr>
          <p:nvPr/>
        </p:nvSpPr>
        <p:spPr bwMode="auto">
          <a:xfrm>
            <a:off x="388938" y="5080000"/>
            <a:ext cx="25685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charset="0"/>
              </a:rPr>
              <a:t>A-Si-Ri      Ba-By-Lôn</a:t>
            </a:r>
          </a:p>
        </p:txBody>
      </p:sp>
      <p:sp>
        <p:nvSpPr>
          <p:cNvPr id="146596" name="Line 164"/>
          <p:cNvSpPr>
            <a:spLocks noChangeShapeType="1"/>
          </p:cNvSpPr>
          <p:nvPr/>
        </p:nvSpPr>
        <p:spPr bwMode="auto">
          <a:xfrm>
            <a:off x="530225" y="5068888"/>
            <a:ext cx="22717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19" name="Rectangle 165"/>
          <p:cNvSpPr>
            <a:spLocks noChangeArrowheads="1"/>
          </p:cNvSpPr>
          <p:nvPr/>
        </p:nvSpPr>
        <p:spPr bwMode="auto">
          <a:xfrm>
            <a:off x="673100" y="2787650"/>
            <a:ext cx="19923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/>
                <a:latin typeface="Arial" charset="0"/>
              </a:rPr>
              <a:t>Bắc       Nam</a:t>
            </a:r>
          </a:p>
        </p:txBody>
      </p:sp>
      <p:sp>
        <p:nvSpPr>
          <p:cNvPr id="146598" name="Line 166"/>
          <p:cNvSpPr>
            <a:spLocks noChangeShapeType="1"/>
          </p:cNvSpPr>
          <p:nvPr/>
        </p:nvSpPr>
        <p:spPr bwMode="auto">
          <a:xfrm>
            <a:off x="514350" y="5462588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599" name="Line 167"/>
          <p:cNvSpPr>
            <a:spLocks noChangeShapeType="1"/>
          </p:cNvSpPr>
          <p:nvPr/>
        </p:nvSpPr>
        <p:spPr bwMode="auto">
          <a:xfrm>
            <a:off x="1649413" y="2913063"/>
            <a:ext cx="0" cy="26193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600" name="Rectangle 168"/>
          <p:cNvSpPr>
            <a:spLocks noChangeArrowheads="1"/>
          </p:cNvSpPr>
          <p:nvPr/>
        </p:nvSpPr>
        <p:spPr bwMode="auto">
          <a:xfrm>
            <a:off x="611188" y="3930650"/>
            <a:ext cx="1879600" cy="398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CÁC TIÊN TRI</a:t>
            </a:r>
          </a:p>
        </p:txBody>
      </p:sp>
      <p:sp>
        <p:nvSpPr>
          <p:cNvPr id="146601" name="Line 169"/>
          <p:cNvSpPr>
            <a:spLocks noChangeShapeType="1"/>
          </p:cNvSpPr>
          <p:nvPr/>
        </p:nvSpPr>
        <p:spPr bwMode="auto">
          <a:xfrm>
            <a:off x="812800" y="2378075"/>
            <a:ext cx="1905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24" name="Rectangle 170"/>
          <p:cNvSpPr>
            <a:spLocks noChangeArrowheads="1"/>
          </p:cNvSpPr>
          <p:nvPr/>
        </p:nvSpPr>
        <p:spPr bwMode="auto">
          <a:xfrm>
            <a:off x="981075" y="1997075"/>
            <a:ext cx="1163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Arial" charset="0"/>
              </a:rPr>
              <a:t>S - D - S</a:t>
            </a:r>
          </a:p>
        </p:txBody>
      </p:sp>
      <p:sp>
        <p:nvSpPr>
          <p:cNvPr id="146603" name="Line 171"/>
          <p:cNvSpPr>
            <a:spLocks noChangeShapeType="1"/>
          </p:cNvSpPr>
          <p:nvPr/>
        </p:nvSpPr>
        <p:spPr bwMode="auto">
          <a:xfrm>
            <a:off x="514350" y="3517900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604" name="Line 172"/>
          <p:cNvSpPr>
            <a:spLocks noChangeShapeType="1"/>
          </p:cNvSpPr>
          <p:nvPr/>
        </p:nvSpPr>
        <p:spPr bwMode="auto">
          <a:xfrm flipV="1">
            <a:off x="530225" y="3884613"/>
            <a:ext cx="22717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605" name="Line 173"/>
          <p:cNvSpPr>
            <a:spLocks noChangeShapeType="1"/>
          </p:cNvSpPr>
          <p:nvPr/>
        </p:nvSpPr>
        <p:spPr bwMode="auto">
          <a:xfrm flipV="1">
            <a:off x="530225" y="3124200"/>
            <a:ext cx="2260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28" name="Rectangle 175"/>
          <p:cNvSpPr>
            <a:spLocks noChangeArrowheads="1"/>
          </p:cNvSpPr>
          <p:nvPr/>
        </p:nvSpPr>
        <p:spPr bwMode="auto">
          <a:xfrm>
            <a:off x="1411288" y="3203575"/>
            <a:ext cx="1476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lang="en-US" sz="1800" b="1"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GIU-ĐA</a:t>
            </a:r>
          </a:p>
        </p:txBody>
      </p:sp>
      <p:sp>
        <p:nvSpPr>
          <p:cNvPr id="146608" name="Line 176"/>
          <p:cNvSpPr>
            <a:spLocks noChangeShapeType="1"/>
          </p:cNvSpPr>
          <p:nvPr/>
        </p:nvSpPr>
        <p:spPr bwMode="auto">
          <a:xfrm>
            <a:off x="1617663" y="2759075"/>
            <a:ext cx="50800" cy="115252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609" name="Line 177"/>
          <p:cNvSpPr>
            <a:spLocks noChangeShapeType="1"/>
          </p:cNvSpPr>
          <p:nvPr/>
        </p:nvSpPr>
        <p:spPr bwMode="auto">
          <a:xfrm>
            <a:off x="514350" y="2347913"/>
            <a:ext cx="22685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612" name="AutoShape 180"/>
          <p:cNvSpPr>
            <a:spLocks noChangeArrowheads="1"/>
          </p:cNvSpPr>
          <p:nvPr/>
        </p:nvSpPr>
        <p:spPr bwMode="auto">
          <a:xfrm>
            <a:off x="1130300" y="1725613"/>
            <a:ext cx="1198563" cy="338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32" name="Rectangle 174"/>
          <p:cNvSpPr>
            <a:spLocks noChangeArrowheads="1"/>
          </p:cNvSpPr>
          <p:nvPr/>
        </p:nvSpPr>
        <p:spPr bwMode="auto">
          <a:xfrm>
            <a:off x="325438" y="1593850"/>
            <a:ext cx="21653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effectLst/>
                <a:latin typeface="Arial" charset="0"/>
              </a:rPr>
              <a:t>HOÀNG GIA</a:t>
            </a:r>
          </a:p>
        </p:txBody>
      </p:sp>
      <p:sp>
        <p:nvSpPr>
          <p:cNvPr id="146446" name="AutoShape 14"/>
          <p:cNvSpPr>
            <a:spLocks noChangeArrowheads="1"/>
          </p:cNvSpPr>
          <p:nvPr/>
        </p:nvSpPr>
        <p:spPr bwMode="auto">
          <a:xfrm>
            <a:off x="244475" y="3841750"/>
            <a:ext cx="2898775" cy="4699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620" name="AutoShape 188"/>
          <p:cNvSpPr>
            <a:spLocks noChangeArrowheads="1"/>
          </p:cNvSpPr>
          <p:nvPr/>
        </p:nvSpPr>
        <p:spPr bwMode="auto">
          <a:xfrm>
            <a:off x="1577975" y="4311650"/>
            <a:ext cx="1273175" cy="1282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7" grpId="0" animBg="1"/>
      <p:bldP spid="146439" grpId="0" autoUpdateAnimBg="0"/>
      <p:bldP spid="146568" grpId="0" autoUpdateAnimBg="0"/>
      <p:bldP spid="146446" grpId="0" animBg="1"/>
      <p:bldP spid="1466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61442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1443" name="Text Box 1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1444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61447" name="Rectangle 22"/>
          <p:cNvSpPr>
            <a:spLocks noChangeArrowheads="1"/>
          </p:cNvSpPr>
          <p:nvPr/>
        </p:nvSpPr>
        <p:spPr bwMode="auto">
          <a:xfrm>
            <a:off x="1066800" y="1912938"/>
            <a:ext cx="7397750" cy="3746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4000" b="1" baseline="30000">
                <a:effectLst/>
                <a:latin typeface="Times New Roman" charset="0"/>
              </a:rPr>
              <a:t>31</a:t>
            </a:r>
            <a:r>
              <a:rPr lang="en-US" sz="4000" b="1">
                <a:effectLst/>
                <a:latin typeface="Times New Roman" charset="0"/>
              </a:rPr>
              <a:t> </a:t>
            </a:r>
            <a:r>
              <a:rPr lang="ja-JP" altLang="en-US" sz="4000" b="1">
                <a:effectLst/>
                <a:latin typeface="Times New Roman" charset="0"/>
              </a:rPr>
              <a:t>“</a:t>
            </a:r>
            <a:r>
              <a:rPr lang="en-US" altLang="ja-JP" sz="4000" b="1">
                <a:effectLst/>
                <a:latin typeface="Times New Roman" charset="0"/>
              </a:rPr>
              <a:t>Đức Giê-hô phán: Nầy, những ngày đến, bấy giờ ta sẽ lập một </a:t>
            </a:r>
            <a:r>
              <a:rPr lang="en-US" altLang="ja-JP" sz="4000" b="1">
                <a:solidFill>
                  <a:schemeClr val="folHlink"/>
                </a:solidFill>
                <a:effectLst/>
                <a:latin typeface="Times New Roman" charset="0"/>
              </a:rPr>
              <a:t>giao ước mới</a:t>
            </a:r>
            <a:r>
              <a:rPr lang="en-US" altLang="ja-JP" sz="4000" b="1">
                <a:effectLst/>
                <a:latin typeface="Times New Roman" charset="0"/>
              </a:rPr>
              <a:t> với </a:t>
            </a:r>
            <a:r>
              <a:rPr lang="en-US" altLang="ja-JP" sz="4000" b="1">
                <a:solidFill>
                  <a:schemeClr val="folHlink"/>
                </a:solidFill>
                <a:effectLst/>
                <a:latin typeface="Times New Roman" charset="0"/>
              </a:rPr>
              <a:t>nhà</a:t>
            </a:r>
          </a:p>
          <a:p>
            <a:pPr algn="l"/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Y-sơ-ra-ên</a:t>
            </a:r>
            <a:r>
              <a:rPr lang="en-US" sz="4000" b="1">
                <a:effectLst/>
                <a:latin typeface="Times New Roman" charset="0"/>
              </a:rPr>
              <a:t> </a:t>
            </a:r>
            <a:r>
              <a:rPr lang="en-US" sz="4000" b="1" i="1">
                <a:effectLst/>
                <a:latin typeface="Times New Roman" charset="0"/>
              </a:rPr>
              <a:t>[Vương Quốc Miền Bắc]</a:t>
            </a:r>
            <a:r>
              <a:rPr lang="en-US" sz="4000" b="1">
                <a:effectLst/>
                <a:latin typeface="Times New Roman" charset="0"/>
              </a:rPr>
              <a:t> và với 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nhà Giu-đa</a:t>
            </a:r>
            <a:r>
              <a:rPr lang="en-US" sz="4000" b="1">
                <a:effectLst/>
                <a:latin typeface="Times New Roman" charset="0"/>
              </a:rPr>
              <a:t> </a:t>
            </a:r>
            <a:r>
              <a:rPr lang="en-US" sz="4000" b="1" i="1">
                <a:effectLst/>
                <a:latin typeface="Times New Roman" charset="0"/>
              </a:rPr>
              <a:t>[Vương Quốc Miền Nam]. </a:t>
            </a:r>
            <a:endParaRPr lang="en-US" sz="1400" b="1">
              <a:effectLst/>
            </a:endParaRPr>
          </a:p>
        </p:txBody>
      </p:sp>
      <p:sp>
        <p:nvSpPr>
          <p:cNvPr id="215049" name="Oval 9"/>
          <p:cNvSpPr>
            <a:spLocks noChangeArrowheads="1"/>
          </p:cNvSpPr>
          <p:nvPr/>
        </p:nvSpPr>
        <p:spPr bwMode="auto">
          <a:xfrm>
            <a:off x="3408363" y="4402138"/>
            <a:ext cx="2865437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7" name="Oval 7"/>
          <p:cNvSpPr>
            <a:spLocks noChangeArrowheads="1"/>
          </p:cNvSpPr>
          <p:nvPr/>
        </p:nvSpPr>
        <p:spPr bwMode="auto">
          <a:xfrm>
            <a:off x="2608263" y="3182938"/>
            <a:ext cx="3527425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8" name="Oval 8"/>
          <p:cNvSpPr>
            <a:spLocks noChangeArrowheads="1"/>
          </p:cNvSpPr>
          <p:nvPr/>
        </p:nvSpPr>
        <p:spPr bwMode="auto">
          <a:xfrm>
            <a:off x="847725" y="3767138"/>
            <a:ext cx="3013075" cy="733425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64" name="Rectangle 24"/>
          <p:cNvSpPr>
            <a:spLocks noChangeArrowheads="1"/>
          </p:cNvSpPr>
          <p:nvPr/>
        </p:nvSpPr>
        <p:spPr bwMode="auto">
          <a:xfrm>
            <a:off x="1300163" y="277813"/>
            <a:ext cx="6580187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effectLst/>
                <a:latin typeface="Times New Roman" charset="0"/>
                <a:cs typeface="+mn-cs"/>
              </a:rPr>
              <a:t> Giê-rê-mi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 </a:t>
            </a:r>
            <a:r>
              <a:rPr lang="en-US" sz="3200" b="1">
                <a:effectLst/>
                <a:latin typeface="Times New Roman" charset="0"/>
                <a:cs typeface="+mn-cs"/>
              </a:rPr>
              <a:t>31</a:t>
            </a:r>
          </a:p>
          <a:p>
            <a:pPr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GIAO ƯỚC MỚI</a:t>
            </a: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9" grpId="0" animBg="1"/>
      <p:bldP spid="215047" grpId="0" animBg="1"/>
      <p:bldP spid="2150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666634" name="Rectangle 10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6635" name="Rectangle 11"/>
          <p:cNvSpPr>
            <a:spLocks noChangeArrowheads="1"/>
          </p:cNvSpPr>
          <p:nvPr/>
        </p:nvSpPr>
        <p:spPr bwMode="auto">
          <a:xfrm>
            <a:off x="287338" y="2146300"/>
            <a:ext cx="8410575" cy="3413125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BF43D"/>
                </a:solidFill>
                <a:effectLst/>
                <a:latin typeface="Times New Roman" charset="0"/>
                <a:cs typeface="Times New Roman" charset="0"/>
              </a:rPr>
              <a:t>Giao ước Môi-se </a:t>
            </a:r>
          </a:p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BF43D"/>
                </a:solidFill>
                <a:effectLst/>
                <a:latin typeface="Times New Roman" charset="0"/>
                <a:cs typeface="Times New Roman" charset="0"/>
              </a:rPr>
              <a:t>Có một </a:t>
            </a:r>
            <a:r>
              <a:rPr lang="en-US" sz="5400" b="1">
                <a:effectLst/>
                <a:latin typeface="Times New Roman" charset="0"/>
                <a:cs typeface="Times New Roman" charset="0"/>
              </a:rPr>
              <a:t>KHỞI ĐẦU</a:t>
            </a:r>
          </a:p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BF43D"/>
                </a:solidFill>
                <a:effectLst/>
                <a:latin typeface="Times New Roman" charset="0"/>
                <a:cs typeface="Times New Roman" charset="0"/>
              </a:rPr>
              <a:t>và có một </a:t>
            </a:r>
            <a:r>
              <a:rPr lang="en-US" sz="5400" b="1">
                <a:effectLst/>
                <a:latin typeface="Times New Roman" charset="0"/>
                <a:cs typeface="Times New Roman" charset="0"/>
              </a:rPr>
              <a:t>KẾT THÚC</a:t>
            </a:r>
            <a:r>
              <a:rPr lang="en-US" sz="5400" b="1">
                <a:solidFill>
                  <a:srgbClr val="FBF43D"/>
                </a:solidFill>
                <a:effectLst/>
                <a:latin typeface="Times New Roman" charset="0"/>
                <a:cs typeface="Times New Roman" charset="0"/>
              </a:rPr>
              <a:t>!</a:t>
            </a:r>
          </a:p>
        </p:txBody>
      </p:sp>
      <p:grpSp>
        <p:nvGrpSpPr>
          <p:cNvPr id="12299" name="Group 12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66637" name="Rectangle 13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6638" name="Oval 14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6639" name="Rectangle 15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6640" name="Rectangle 16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6641" name="Oval 17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66642" name="Rectangle 18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318" name="Rectangle 19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2319" name="Rectangle 20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2300" name="Text Box 2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6646" name="Rectangle 2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66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666648" name="Text Box 24"/>
          <p:cNvSpPr txBox="1">
            <a:spLocks noChangeArrowheads="1"/>
          </p:cNvSpPr>
          <p:nvPr/>
        </p:nvSpPr>
        <p:spPr bwMode="auto">
          <a:xfrm>
            <a:off x="2928938" y="1254125"/>
            <a:ext cx="3375025" cy="769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4400" b="1">
                <a:solidFill>
                  <a:schemeClr val="folHlink"/>
                </a:solidFill>
                <a:effectLst/>
                <a:latin typeface="Times New Roman" charset="0"/>
                <a:cs typeface="Times New Roman" charset="0"/>
              </a:rPr>
              <a:t>Sự khác biệt:</a:t>
            </a:r>
            <a:endParaRPr lang="en-US" sz="8800" b="1">
              <a:solidFill>
                <a:schemeClr val="folHlink"/>
              </a:solidFill>
              <a:effectLst/>
              <a:latin typeface="Times New Roman" charset="0"/>
              <a:cs typeface="Times New Roman" charset="0"/>
            </a:endParaRPr>
          </a:p>
        </p:txBody>
      </p:sp>
      <p:sp>
        <p:nvSpPr>
          <p:cNvPr id="12304" name="Text Box 25"/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666650" name="Rectangle 26"/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06" name="Rectangle 27"/>
          <p:cNvSpPr>
            <a:spLocks noChangeArrowheads="1"/>
          </p:cNvSpPr>
          <p:nvPr/>
        </p:nvSpPr>
        <p:spPr bwMode="auto">
          <a:xfrm>
            <a:off x="3095625" y="944563"/>
            <a:ext cx="9382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99"/>
                </a:solidFill>
                <a:effectLst/>
                <a:latin typeface="Helvetica" charset="0"/>
              </a:rPr>
              <a:t>         </a:t>
            </a:r>
          </a:p>
        </p:txBody>
      </p:sp>
      <p:sp>
        <p:nvSpPr>
          <p:cNvPr id="666652" name="Rectangle 28"/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08" name="Text Box 29"/>
          <p:cNvSpPr txBox="1">
            <a:spLocks noChangeArrowheads="1"/>
          </p:cNvSpPr>
          <p:nvPr/>
        </p:nvSpPr>
        <p:spPr bwMode="auto">
          <a:xfrm>
            <a:off x="503238" y="0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1600">
              <a:solidFill>
                <a:srgbClr val="000099"/>
              </a:solidFill>
              <a:effectLst/>
            </a:endParaRPr>
          </a:p>
        </p:txBody>
      </p:sp>
      <p:sp>
        <p:nvSpPr>
          <p:cNvPr id="12309" name="Text Box 30"/>
          <p:cNvSpPr txBox="1">
            <a:spLocks noChangeArrowheads="1"/>
          </p:cNvSpPr>
          <p:nvPr/>
        </p:nvSpPr>
        <p:spPr bwMode="auto">
          <a:xfrm>
            <a:off x="554038" y="6796088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66655" name="Rectangle 31"/>
          <p:cNvSpPr>
            <a:spLocks noChangeArrowheads="1"/>
          </p:cNvSpPr>
          <p:nvPr/>
        </p:nvSpPr>
        <p:spPr bwMode="auto">
          <a:xfrm>
            <a:off x="8045450" y="6751638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35" grpId="0" autoUpdateAnimBg="0"/>
      <p:bldP spid="66664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1244600" y="1614488"/>
            <a:ext cx="7251700" cy="39703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600" b="1" baseline="30000">
                <a:effectLst/>
                <a:latin typeface="Times New Roman" charset="0"/>
              </a:rPr>
              <a:t>32</a:t>
            </a:r>
            <a:r>
              <a:rPr lang="en-US" sz="3600" b="1">
                <a:effectLst/>
                <a:latin typeface="Times New Roman" charset="0"/>
              </a:rPr>
              <a:t>Giao ước này sẽ không theo giao ước mà ta đã kết với tổ phụ chúng nó trong ngày ta nắm tay dắt ra khỏi đất Ê-díp-tô, tức giao ước mà chúng nó đã phá đi, dầu rằng ta làm chồng chúng nó, Đức Giê-hô-va phán vậy.</a:t>
            </a:r>
          </a:p>
        </p:txBody>
      </p:sp>
      <p:sp>
        <p:nvSpPr>
          <p:cNvPr id="63491" name="Text Box 10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3492" name="Text Box 12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3493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710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7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217107" name="Rectangle 19"/>
          <p:cNvSpPr>
            <a:spLocks noChangeArrowheads="1"/>
          </p:cNvSpPr>
          <p:nvPr/>
        </p:nvSpPr>
        <p:spPr bwMode="auto">
          <a:xfrm>
            <a:off x="1300163" y="277813"/>
            <a:ext cx="6580187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effectLst/>
                <a:latin typeface="Times New Roman" charset="0"/>
                <a:cs typeface="+mn-cs"/>
              </a:rPr>
              <a:t> Giê-rê-mi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 </a:t>
            </a:r>
            <a:r>
              <a:rPr lang="en-US" sz="3200" b="1">
                <a:effectLst/>
                <a:latin typeface="Times New Roman" charset="0"/>
                <a:cs typeface="+mn-cs"/>
              </a:rPr>
              <a:t>31</a:t>
            </a:r>
          </a:p>
          <a:p>
            <a:pPr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GIAO ƯỚC MỚI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 New Roman" pitchFamily="18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65538" name="Text Box 1031"/>
          <p:cNvSpPr txBox="1">
            <a:spLocks noChangeArrowheads="1"/>
          </p:cNvSpPr>
          <p:nvPr/>
        </p:nvSpPr>
        <p:spPr bwMode="auto">
          <a:xfrm>
            <a:off x="762000" y="1643063"/>
            <a:ext cx="7861300" cy="34163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 baseline="30000">
                <a:effectLst/>
                <a:latin typeface="Times New Roman" charset="0"/>
              </a:rPr>
              <a:t>33</a:t>
            </a:r>
            <a:r>
              <a:rPr lang="en-US" sz="3600" b="1">
                <a:effectLst/>
                <a:latin typeface="Times New Roman" charset="0"/>
              </a:rPr>
              <a:t> Đức Giê-hô-va phán: Nầy là giao ước mà ta sẽ lập với nhà Y-sơ-ra-ên sau những ngày đó. </a:t>
            </a:r>
            <a:r>
              <a:rPr lang="en-US" sz="3600" b="1">
                <a:solidFill>
                  <a:schemeClr val="folHlink"/>
                </a:solidFill>
                <a:effectLst/>
                <a:latin typeface="Times New Roman" charset="0"/>
              </a:rPr>
              <a:t>Ta sẽ đặt luật pháp ta trong bụng chúng nó và chép vào lòng.  Ta sẽ làm Đức Chúa Trời chúng nó, chúng nó sẽ làm dân ta.</a:t>
            </a:r>
            <a:r>
              <a:rPr lang="en-US" sz="3600" b="1">
                <a:effectLst/>
                <a:latin typeface="Times New Roman" charset="0"/>
              </a:rPr>
              <a:t> </a:t>
            </a:r>
            <a:endParaRPr lang="en-US" sz="3600" b="1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65539" name="Text Box 1035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5540" name="Text Box 1037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5541" name="Text Box 103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19151" name="Rectangle 103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9154" name="Rectangle 10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219156" name="Text Box 1044"/>
          <p:cNvSpPr txBox="1">
            <a:spLocks noChangeArrowheads="1"/>
          </p:cNvSpPr>
          <p:nvPr/>
        </p:nvSpPr>
        <p:spPr bwMode="auto">
          <a:xfrm>
            <a:off x="744538" y="2671763"/>
            <a:ext cx="7861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folHlink"/>
                </a:solidFill>
                <a:effectLst/>
                <a:latin typeface="+mj-lt"/>
                <a:ea typeface="+mn-ea"/>
                <a:cs typeface="+mn-cs"/>
              </a:rPr>
              <a:t>                                          </a:t>
            </a:r>
          </a:p>
        </p:txBody>
      </p:sp>
      <p:sp>
        <p:nvSpPr>
          <p:cNvPr id="219158" name="Rectangle 1046"/>
          <p:cNvSpPr>
            <a:spLocks noChangeArrowheads="1"/>
          </p:cNvSpPr>
          <p:nvPr/>
        </p:nvSpPr>
        <p:spPr bwMode="auto">
          <a:xfrm>
            <a:off x="1300163" y="277813"/>
            <a:ext cx="6580187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effectLst/>
                <a:latin typeface="Times New Roman" charset="0"/>
                <a:cs typeface="+mn-cs"/>
              </a:rPr>
              <a:t> Giê-rê-mi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 </a:t>
            </a:r>
            <a:r>
              <a:rPr lang="en-US" sz="3200" b="1">
                <a:effectLst/>
                <a:latin typeface="Times New Roman" charset="0"/>
                <a:cs typeface="+mn-cs"/>
              </a:rPr>
              <a:t>31</a:t>
            </a:r>
          </a:p>
          <a:p>
            <a:pPr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GIAO ƯỚC MỚI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82612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Kinh Thánh Tân Ước Tuyên Phán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315913" y="1597025"/>
            <a:ext cx="8615362" cy="2771775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effectLst/>
              <a:latin typeface="Times New Roman" charset="0"/>
            </a:endParaRPr>
          </a:p>
          <a:p>
            <a:pPr algn="l">
              <a:spcBef>
                <a:spcPct val="50000"/>
              </a:spcBef>
            </a:pPr>
            <a:r>
              <a:rPr lang="en-US" sz="4400" b="1" baseline="30000">
                <a:effectLst/>
                <a:latin typeface="Times New Roman" charset="0"/>
              </a:rPr>
              <a:t>19</a:t>
            </a:r>
            <a:r>
              <a:rPr lang="en-US" sz="3200" b="1">
                <a:effectLst/>
                <a:latin typeface="Times New Roman" charset="0"/>
              </a:rPr>
              <a:t>Đoạn, Ngài cầm lấy bánh, tạ ơn xong, bẻ ra phân phát cho môn đồ, mà phán rằng: nầy thân thể ta, đã vì các ngươi mà phó cho; hãy làm sự nầy để nhớ đến ta.</a:t>
            </a:r>
            <a:r>
              <a:rPr lang="en-US" sz="3600" b="1">
                <a:effectLst/>
                <a:latin typeface="Times New Roman" charset="0"/>
              </a:rPr>
              <a:t>	</a:t>
            </a:r>
          </a:p>
        </p:txBody>
      </p:sp>
      <p:sp>
        <p:nvSpPr>
          <p:cNvPr id="67587" name="Text Box 11"/>
          <p:cNvSpPr txBox="1">
            <a:spLocks noChangeArrowheads="1"/>
          </p:cNvSpPr>
          <p:nvPr/>
        </p:nvSpPr>
        <p:spPr bwMode="auto">
          <a:xfrm>
            <a:off x="508000" y="3962400"/>
            <a:ext cx="650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effectLst/>
            </a:endParaRPr>
          </a:p>
        </p:txBody>
      </p:sp>
      <p:sp>
        <p:nvSpPr>
          <p:cNvPr id="154636" name="Rectangle 12"/>
          <p:cNvSpPr>
            <a:spLocks noChangeArrowheads="1"/>
          </p:cNvSpPr>
          <p:nvPr/>
        </p:nvSpPr>
        <p:spPr bwMode="auto">
          <a:xfrm>
            <a:off x="354013" y="4532313"/>
            <a:ext cx="8542337" cy="1600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en-US" sz="4400" b="1" baseline="30000">
                <a:effectLst/>
                <a:latin typeface="Times New Roman" charset="0"/>
              </a:rPr>
              <a:t>20</a:t>
            </a:r>
            <a:r>
              <a:rPr lang="en-US" sz="3600" b="1">
                <a:effectLst/>
                <a:latin typeface="Times New Roman" charset="0"/>
              </a:rPr>
              <a:t>Khi </a:t>
            </a:r>
            <a:r>
              <a:rPr lang="en-US" sz="3200" b="1">
                <a:effectLst/>
                <a:latin typeface="Times New Roman" charset="0"/>
              </a:rPr>
              <a:t>ăn xong, Ngài cũng làm nhu vậy, lấy chén đưa cho môn đồ mà phán rằng: Chén này là </a:t>
            </a: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giao ước mới</a:t>
            </a:r>
            <a:r>
              <a:rPr lang="en-US" sz="3200" b="1">
                <a:effectLst/>
                <a:latin typeface="Times New Roman" charset="0"/>
              </a:rPr>
              <a:t> trong huyết ta vì các ngươi mà đổ ra…</a:t>
            </a:r>
            <a:endParaRPr lang="en-US" sz="3600" b="1">
              <a:effectLst/>
              <a:latin typeface="Times New Roman" charset="0"/>
            </a:endParaRPr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687388" y="5176838"/>
            <a:ext cx="2655887" cy="6477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590" name="Text Box 1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7591" name="Text Box 1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154646" name="Text Box 22"/>
          <p:cNvSpPr txBox="1">
            <a:spLocks noChangeArrowheads="1"/>
          </p:cNvSpPr>
          <p:nvPr/>
        </p:nvSpPr>
        <p:spPr bwMode="auto">
          <a:xfrm>
            <a:off x="2200275" y="1585913"/>
            <a:ext cx="4457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effectLst/>
                <a:latin typeface="Times New Roman" pitchFamily="18" charset="0"/>
                <a:ea typeface="+mn-ea"/>
                <a:cs typeface="+mn-cs"/>
              </a:rPr>
              <a:t>Lu-ca 22:19-20</a:t>
            </a: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36" grpId="0" autoUpdateAnimBg="0"/>
      <p:bldP spid="154630" grpId="0" animBg="1"/>
      <p:bldP spid="15464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46088" y="1790700"/>
            <a:ext cx="8402637" cy="4337050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1000" b="1">
              <a:effectLst/>
              <a:latin typeface="Times New Roman" charset="0"/>
            </a:endParaRPr>
          </a:p>
          <a:p>
            <a:pPr algn="l">
              <a:spcBef>
                <a:spcPct val="50000"/>
              </a:spcBef>
            </a:pPr>
            <a:r>
              <a:rPr lang="en-US" sz="3600" b="1" baseline="30000">
                <a:effectLst/>
                <a:latin typeface="Times New Roman" charset="0"/>
              </a:rPr>
              <a:t>26 </a:t>
            </a:r>
            <a:r>
              <a:rPr lang="en-US" b="1">
                <a:effectLst/>
                <a:latin typeface="Times New Roman" charset="0"/>
              </a:rPr>
              <a:t>Khi </a:t>
            </a:r>
            <a:r>
              <a:rPr lang="en-US" sz="3200" b="1">
                <a:effectLst/>
                <a:latin typeface="Times New Roman" charset="0"/>
              </a:rPr>
              <a:t>đư</a:t>
            </a:r>
            <a:r>
              <a:rPr lang="en-US" b="1">
                <a:effectLst/>
                <a:latin typeface="Times New Roman" charset="0"/>
              </a:rPr>
              <a:t>ơ</a:t>
            </a:r>
            <a:r>
              <a:rPr lang="en-US" sz="3200" b="1">
                <a:effectLst/>
                <a:latin typeface="Times New Roman" charset="0"/>
              </a:rPr>
              <a:t>ng ăn Đức Chúa Giê-xu lấy bánh, tậ ơn rồi, bẻ ra đưa cho môn đồ mà rằng: Hãy lấy ăn đi, nầy là thân thể ta.</a:t>
            </a:r>
            <a:endParaRPr lang="en-US" b="1">
              <a:effectLst/>
              <a:latin typeface="Times New Roman" charset="0"/>
            </a:endParaRPr>
          </a:p>
          <a:p>
            <a:pPr algn="l">
              <a:spcBef>
                <a:spcPct val="50000"/>
              </a:spcBef>
            </a:pPr>
            <a:r>
              <a:rPr lang="en-US" sz="3600" b="1" baseline="30000">
                <a:effectLst/>
                <a:latin typeface="Times New Roman" charset="0"/>
              </a:rPr>
              <a:t>27</a:t>
            </a:r>
            <a:r>
              <a:rPr lang="en-US" b="1">
                <a:effectLst/>
                <a:latin typeface="Times New Roman" charset="0"/>
              </a:rPr>
              <a:t>Ng</a:t>
            </a:r>
            <a:r>
              <a:rPr lang="en-US" sz="3200" b="1">
                <a:effectLst/>
                <a:latin typeface="Times New Roman" charset="0"/>
              </a:rPr>
              <a:t>ài lại lấy chén, tạ ơn rồi, đưa cho môn đồ mà rằng: Hết thảy hãy uống đi. </a:t>
            </a:r>
            <a:br>
              <a:rPr lang="en-US" sz="3200" b="1">
                <a:effectLst/>
                <a:latin typeface="Times New Roman" charset="0"/>
              </a:rPr>
            </a:br>
            <a:r>
              <a:rPr lang="en-US" sz="3600" b="1" baseline="30000">
                <a:effectLst/>
                <a:latin typeface="Times New Roman" charset="0"/>
              </a:rPr>
              <a:t>28</a:t>
            </a:r>
            <a:r>
              <a:rPr lang="en-US" b="1">
                <a:effectLst/>
                <a:latin typeface="Times New Roman" charset="0"/>
              </a:rPr>
              <a:t>v</a:t>
            </a:r>
            <a:r>
              <a:rPr lang="en-US" sz="3200" b="1">
                <a:effectLst/>
                <a:latin typeface="Times New Roman" charset="0"/>
              </a:rPr>
              <a:t>ì nầy là huyết ta, huyết của sự </a:t>
            </a: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giao ước</a:t>
            </a:r>
            <a:r>
              <a:rPr lang="en-US" sz="3200" b="1">
                <a:effectLst/>
                <a:latin typeface="Times New Roman" charset="0"/>
              </a:rPr>
              <a:t> đã đổ ra cho nhiều người được tha tội.</a:t>
            </a:r>
            <a:endParaRPr lang="en-US" sz="1000" b="1">
              <a:effectLst/>
              <a:latin typeface="Times New Roman" charset="0"/>
            </a:endParaRPr>
          </a:p>
          <a:p>
            <a:endParaRPr lang="en-US" sz="1000" b="1">
              <a:effectLst/>
              <a:latin typeface="Times New Roman" charset="0"/>
            </a:endParaRPr>
          </a:p>
        </p:txBody>
      </p:sp>
      <p:sp>
        <p:nvSpPr>
          <p:cNvPr id="300036" name="Oval 4"/>
          <p:cNvSpPr>
            <a:spLocks noChangeArrowheads="1"/>
          </p:cNvSpPr>
          <p:nvPr/>
        </p:nvSpPr>
        <p:spPr bwMode="auto">
          <a:xfrm>
            <a:off x="6015038" y="4902200"/>
            <a:ext cx="2247900" cy="5969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11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68612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8613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0044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300050" name="Text Box 18"/>
          <p:cNvSpPr txBox="1">
            <a:spLocks noChangeArrowheads="1"/>
          </p:cNvSpPr>
          <p:nvPr/>
        </p:nvSpPr>
        <p:spPr bwMode="auto">
          <a:xfrm>
            <a:off x="2509838" y="1150938"/>
            <a:ext cx="4060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effectLst/>
                <a:latin typeface="Times New Roman" pitchFamily="18" charset="0"/>
                <a:ea typeface="+mn-ea"/>
                <a:cs typeface="+mn-cs"/>
              </a:rPr>
              <a:t>Ma-thi-</a:t>
            </a:r>
            <a:r>
              <a:rPr lang="en-US" b="1">
                <a:effectLst/>
                <a:latin typeface="Comic Sans MS" pitchFamily="66" charset="0"/>
                <a:ea typeface="+mn-ea"/>
                <a:cs typeface="+mn-cs"/>
              </a:rPr>
              <a:t>ơ</a:t>
            </a:r>
            <a:r>
              <a:rPr lang="en-US" sz="2400" b="1">
                <a:effectLst/>
                <a:latin typeface="Times New Roman" pitchFamily="18" charset="0"/>
                <a:ea typeface="+mn-ea"/>
                <a:cs typeface="+mn-cs"/>
              </a:rPr>
              <a:t> 26:26-28 </a:t>
            </a:r>
          </a:p>
        </p:txBody>
      </p:sp>
      <p:sp>
        <p:nvSpPr>
          <p:cNvPr id="68617" name="Rectangle 2"/>
          <p:cNvSpPr>
            <a:spLocks noChangeArrowheads="1"/>
          </p:cNvSpPr>
          <p:nvPr/>
        </p:nvSpPr>
        <p:spPr bwMode="auto">
          <a:xfrm>
            <a:off x="1585913" y="506413"/>
            <a:ext cx="6548437" cy="582612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Kinh Thánh Tân Ước Tuyên Phán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 autoUpdateAnimBg="0"/>
      <p:bldP spid="30003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charset="0"/>
              </a:rPr>
              <a:t>Sunset from Kursi</a:t>
            </a:r>
            <a:endParaRPr lang="en-US">
              <a:latin typeface="Times New Roman" charset="0"/>
            </a:endParaRPr>
          </a:p>
        </p:txBody>
      </p:sp>
      <p:pic>
        <p:nvPicPr>
          <p:cNvPr id="69634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207500" cy="690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7" name="Text Box 5"/>
          <p:cNvSpPr txBox="1">
            <a:spLocks noChangeArrowheads="1"/>
          </p:cNvSpPr>
          <p:nvPr/>
        </p:nvSpPr>
        <p:spPr bwMode="auto">
          <a:xfrm>
            <a:off x="1443038" y="2636838"/>
            <a:ext cx="6945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WHAT IS HAPPENING HERE?</a:t>
            </a:r>
          </a:p>
        </p:txBody>
      </p:sp>
      <p:pic>
        <p:nvPicPr>
          <p:cNvPr id="69636" name="Picture 6" descr="Sunset from Kursi, tb n111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2075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02" name="Rectangle 10"/>
          <p:cNvSpPr>
            <a:spLocks noChangeArrowheads="1"/>
          </p:cNvSpPr>
          <p:nvPr/>
        </p:nvSpPr>
        <p:spPr bwMode="auto">
          <a:xfrm>
            <a:off x="-114300" y="-15240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6999" name="Text Box 7"/>
          <p:cNvSpPr txBox="1">
            <a:spLocks noChangeArrowheads="1"/>
          </p:cNvSpPr>
          <p:nvPr/>
        </p:nvSpPr>
        <p:spPr bwMode="auto">
          <a:xfrm>
            <a:off x="1079500" y="466725"/>
            <a:ext cx="6907213" cy="15557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33CCFF"/>
                </a:solidFill>
                <a:effectLst/>
                <a:latin typeface="Arial" charset="0"/>
              </a:rPr>
              <a:t>ĐIỀU GÌ ĐANG XẢY RA Ở ĐÂY?</a:t>
            </a:r>
          </a:p>
        </p:txBody>
      </p:sp>
      <p:sp>
        <p:nvSpPr>
          <p:cNvPr id="597000" name="Text Box 8"/>
          <p:cNvSpPr txBox="1">
            <a:spLocks noChangeArrowheads="1"/>
          </p:cNvSpPr>
          <p:nvPr/>
        </p:nvSpPr>
        <p:spPr bwMode="auto">
          <a:xfrm>
            <a:off x="1039813" y="3076575"/>
            <a:ext cx="69072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GIẢP ĐÁP:                                                MỘT SỰ THAY ĐỔI SÂU SẮC TRONG MỐI LIÊN HỆ GIỮA ĐẤNG SÁNG TẠO VÀ VẬT SÁNG TẠO!</a:t>
            </a:r>
          </a:p>
        </p:txBody>
      </p:sp>
      <p:sp>
        <p:nvSpPr>
          <p:cNvPr id="69640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97005" name="Rectangle 13"/>
          <p:cNvSpPr>
            <a:spLocks noChangeArrowheads="1"/>
          </p:cNvSpPr>
          <p:nvPr/>
        </p:nvSpPr>
        <p:spPr bwMode="auto">
          <a:xfrm>
            <a:off x="7451725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02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1682" name="Text Box 1028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94952" name="Oval 1032"/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953" name="Oval 1033"/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1685" name="Picture 1035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0" name="Rectangle 1040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962" name="Text Box 1042"/>
          <p:cNvSpPr txBox="1">
            <a:spLocks noChangeArrowheads="1"/>
          </p:cNvSpPr>
          <p:nvPr/>
        </p:nvSpPr>
        <p:spPr bwMode="auto">
          <a:xfrm>
            <a:off x="914400" y="871538"/>
            <a:ext cx="72437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effectLst/>
                <a:cs typeface="+mn-cs"/>
              </a:rPr>
              <a:t>Thái độ </a:t>
            </a:r>
            <a:r>
              <a:rPr lang="ja-JP" altLang="en-US" sz="4000" b="1">
                <a:effectLst/>
                <a:cs typeface="+mn-cs"/>
              </a:rPr>
              <a:t>“</a:t>
            </a:r>
            <a:r>
              <a:rPr lang="en-US" sz="4000" b="1">
                <a:effectLst/>
                <a:cs typeface="+mn-cs"/>
              </a:rPr>
              <a:t>CẦN PHẢI</a:t>
            </a:r>
            <a:r>
              <a:rPr lang="ja-JP" altLang="en-US" sz="4000" b="1">
                <a:effectLst/>
                <a:cs typeface="+mn-cs"/>
              </a:rPr>
              <a:t>”</a:t>
            </a:r>
            <a:r>
              <a:rPr lang="en-US" sz="4000" b="1">
                <a:effectLst/>
                <a:cs typeface="+mn-cs"/>
              </a:rPr>
              <a:t> trong Kinh Thá</a:t>
            </a: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nh Cựu Ước nên phải bỏ đi</a:t>
            </a:r>
            <a:r>
              <a:rPr lang="en-US" sz="4000" b="1">
                <a:effectLst/>
                <a:cs typeface="+mn-cs"/>
              </a:rPr>
              <a:t>……</a:t>
            </a:r>
          </a:p>
        </p:txBody>
      </p:sp>
      <p:sp>
        <p:nvSpPr>
          <p:cNvPr id="71688" name="Text Box 102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94950" name="Rectangle 103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94951" name="Rectangle 10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71691" name="Text Box 1034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71692" name="Text Box 104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94965" name="Rectangle 1045"/>
          <p:cNvSpPr>
            <a:spLocks noChangeArrowheads="1"/>
          </p:cNvSpPr>
          <p:nvPr/>
        </p:nvSpPr>
        <p:spPr bwMode="auto">
          <a:xfrm>
            <a:off x="74422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9.66.05b.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latin typeface="Times New Roman" charset="0"/>
              </a:rPr>
              <a:t>Sunset over Sea of Galilee</a:t>
            </a:r>
          </a:p>
        </p:txBody>
      </p:sp>
      <p:pic>
        <p:nvPicPr>
          <p:cNvPr id="72706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100" name="Rectangle 12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74422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601094" name="Text Box 6"/>
          <p:cNvSpPr txBox="1">
            <a:spLocks noChangeArrowheads="1"/>
          </p:cNvSpPr>
          <p:nvPr/>
        </p:nvSpPr>
        <p:spPr bwMode="auto">
          <a:xfrm>
            <a:off x="0" y="2652713"/>
            <a:ext cx="9144000" cy="14779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4000" b="1">
                <a:solidFill>
                  <a:srgbClr val="33CCFF"/>
                </a:solidFill>
                <a:effectLst/>
              </a:rPr>
              <a:t>… thay bằng thái độ </a:t>
            </a:r>
            <a:r>
              <a:rPr lang="ja-JP" altLang="en-US" sz="4000" b="1">
                <a:solidFill>
                  <a:srgbClr val="33CCFF"/>
                </a:solidFill>
                <a:effectLst/>
              </a:rPr>
              <a:t>“</a:t>
            </a:r>
            <a:r>
              <a:rPr lang="en-US" altLang="ja-JP" sz="4000" b="1">
                <a:solidFill>
                  <a:srgbClr val="33CCFF"/>
                </a:solidFill>
                <a:effectLst/>
              </a:rPr>
              <a:t>MONG </a:t>
            </a:r>
            <a:br>
              <a:rPr lang="en-US" altLang="ja-JP" sz="4000" b="1">
                <a:solidFill>
                  <a:srgbClr val="33CCFF"/>
                </a:solidFill>
                <a:effectLst/>
              </a:rPr>
            </a:br>
            <a:br>
              <a:rPr lang="en-US" altLang="ja-JP" sz="4000" b="1">
                <a:solidFill>
                  <a:srgbClr val="33CCFF"/>
                </a:solidFill>
                <a:effectLst/>
              </a:rPr>
            </a:br>
            <a:r>
              <a:rPr lang="en-US" altLang="ja-JP" sz="4000" b="1">
                <a:solidFill>
                  <a:srgbClr val="33CCFF"/>
                </a:solidFill>
                <a:effectLst/>
              </a:rPr>
              <a:t>MUỐN</a:t>
            </a:r>
            <a:r>
              <a:rPr lang="ja-JP" altLang="en-US" sz="4000" b="1">
                <a:solidFill>
                  <a:srgbClr val="33CCFF"/>
                </a:solidFill>
                <a:effectLst/>
              </a:rPr>
              <a:t>”</a:t>
            </a:r>
            <a:r>
              <a:rPr lang="en-US" altLang="ja-JP" sz="4000" b="1">
                <a:solidFill>
                  <a:srgbClr val="33CCFF"/>
                </a:solidFill>
                <a:effectLst/>
              </a:rPr>
              <a:t> trong Kinh Thánh Tân Ước.</a:t>
            </a:r>
            <a:endParaRPr lang="en-US" sz="4000" b="1">
              <a:solidFill>
                <a:srgbClr val="33CCFF"/>
              </a:solidFill>
              <a:effectLst/>
            </a:endParaRPr>
          </a:p>
        </p:txBody>
      </p:sp>
      <p:sp>
        <p:nvSpPr>
          <p:cNvPr id="601102" name="Text Box 14"/>
          <p:cNvSpPr txBox="1">
            <a:spLocks noChangeArrowheads="1"/>
          </p:cNvSpPr>
          <p:nvPr/>
        </p:nvSpPr>
        <p:spPr bwMode="auto">
          <a:xfrm>
            <a:off x="344488" y="4516438"/>
            <a:ext cx="85026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cs typeface="+mn-cs"/>
              </a:rPr>
              <a:t>Làm Thế Nào? Vì sự thúc giục trong lòng bởi Đức Thánh Linh</a:t>
            </a:r>
            <a:r>
              <a:rPr lang="en-US" sz="32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>
                <a:solidFill>
                  <a:schemeClr val="folHlink"/>
                </a:solidFill>
                <a:effectLst/>
                <a:cs typeface="+mn-cs"/>
              </a:rPr>
              <a:t>– được ban cho mỗi người tin vào Phúc Âm Đấng Mê-si!</a:t>
            </a:r>
          </a:p>
        </p:txBody>
      </p:sp>
      <p:sp>
        <p:nvSpPr>
          <p:cNvPr id="601103" name="AutoShape 15"/>
          <p:cNvSpPr>
            <a:spLocks noChangeArrowheads="1"/>
          </p:cNvSpPr>
          <p:nvPr/>
        </p:nvSpPr>
        <p:spPr bwMode="auto">
          <a:xfrm>
            <a:off x="347663" y="4516438"/>
            <a:ext cx="8509000" cy="160337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2713" name="Text Box 22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60111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55</a:t>
            </a: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914400" y="871538"/>
            <a:ext cx="72437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4000" b="1">
                <a:effectLst/>
                <a:cs typeface="+mn-cs"/>
              </a:rPr>
              <a:t>Thái độ </a:t>
            </a:r>
            <a:r>
              <a:rPr lang="ja-JP" altLang="en-US" sz="4000" b="1">
                <a:effectLst/>
                <a:cs typeface="+mn-cs"/>
              </a:rPr>
              <a:t>“</a:t>
            </a:r>
            <a:r>
              <a:rPr lang="en-US" sz="4000" b="1">
                <a:effectLst/>
                <a:cs typeface="+mn-cs"/>
              </a:rPr>
              <a:t>CẦN PHẢI</a:t>
            </a:r>
            <a:r>
              <a:rPr lang="ja-JP" altLang="en-US" sz="4000" b="1">
                <a:effectLst/>
                <a:cs typeface="+mn-cs"/>
              </a:rPr>
              <a:t>”</a:t>
            </a:r>
            <a:r>
              <a:rPr lang="en-US" sz="4000" b="1">
                <a:effectLst/>
                <a:cs typeface="+mn-cs"/>
              </a:rPr>
              <a:t> trong Kinh Thá</a:t>
            </a: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nh Cựu Ước nên phải bỏ đi</a:t>
            </a:r>
            <a:r>
              <a:rPr lang="en-US" sz="4000" b="1">
                <a:effectLst/>
                <a:cs typeface="+mn-cs"/>
              </a:rPr>
              <a:t>……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  <p:bldP spid="601103" grpId="0" animBg="1"/>
      <p:bldP spid="13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latin typeface="Times New Roman" charset="0"/>
              </a:rPr>
              <a:t>Sunset over Sea of Galilee</a:t>
            </a:r>
          </a:p>
        </p:txBody>
      </p:sp>
      <p:pic>
        <p:nvPicPr>
          <p:cNvPr id="74754" name="Picture 3" descr="Sunset over Sea of Galilee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6" name="Rectangle 4"/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17478" name="Rectangle 6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617484" name="Text Box 12"/>
          <p:cNvSpPr txBox="1">
            <a:spLocks noChangeArrowheads="1"/>
          </p:cNvSpPr>
          <p:nvPr/>
        </p:nvSpPr>
        <p:spPr bwMode="auto">
          <a:xfrm>
            <a:off x="2190750" y="1328738"/>
            <a:ext cx="46942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LUẬT</a:t>
            </a:r>
          </a:p>
        </p:txBody>
      </p:sp>
      <p:sp>
        <p:nvSpPr>
          <p:cNvPr id="617485" name="Text Box 13"/>
          <p:cNvSpPr txBox="1">
            <a:spLocks noChangeArrowheads="1"/>
          </p:cNvSpPr>
          <p:nvPr/>
        </p:nvSpPr>
        <p:spPr bwMode="auto">
          <a:xfrm>
            <a:off x="2006600" y="3165475"/>
            <a:ext cx="5097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ĐÃ ĐƯỢC THAY BẰNG</a:t>
            </a:r>
          </a:p>
        </p:txBody>
      </p:sp>
      <p:sp>
        <p:nvSpPr>
          <p:cNvPr id="617486" name="Text Box 14"/>
          <p:cNvSpPr txBox="1">
            <a:spLocks noChangeArrowheads="1"/>
          </p:cNvSpPr>
          <p:nvPr/>
        </p:nvSpPr>
        <p:spPr bwMode="auto">
          <a:xfrm>
            <a:off x="684213" y="4062413"/>
            <a:ext cx="76374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ÂN ĐIỂN</a:t>
            </a:r>
          </a:p>
        </p:txBody>
      </p:sp>
      <p:sp>
        <p:nvSpPr>
          <p:cNvPr id="74761" name="Text Box 1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617489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65150" y="614363"/>
            <a:ext cx="7985125" cy="57054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6802" name="Group 1233"/>
          <p:cNvGrpSpPr>
            <a:grpSpLocks/>
          </p:cNvGrpSpPr>
          <p:nvPr/>
        </p:nvGrpSpPr>
        <p:grpSpPr bwMode="auto">
          <a:xfrm>
            <a:off x="2241550" y="1200150"/>
            <a:ext cx="5226050" cy="4462463"/>
            <a:chOff x="1412" y="756"/>
            <a:chExt cx="3292" cy="2811"/>
          </a:xfrm>
        </p:grpSpPr>
        <p:grpSp>
          <p:nvGrpSpPr>
            <p:cNvPr id="76812" name="Group 1171"/>
            <p:cNvGrpSpPr>
              <a:grpSpLocks/>
            </p:cNvGrpSpPr>
            <p:nvPr/>
          </p:nvGrpSpPr>
          <p:grpSpPr bwMode="auto">
            <a:xfrm>
              <a:off x="1412" y="756"/>
              <a:ext cx="1741" cy="846"/>
              <a:chOff x="2412" y="2052"/>
              <a:chExt cx="1741" cy="846"/>
            </a:xfrm>
          </p:grpSpPr>
          <p:sp>
            <p:nvSpPr>
              <p:cNvPr id="527508" name="Rectangle 117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09" name="AutoShape 117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10" name="Rectangle 117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72" name="Rectangle 1175"/>
              <p:cNvSpPr>
                <a:spLocks noChangeArrowheads="1"/>
              </p:cNvSpPr>
              <p:nvPr/>
            </p:nvSpPr>
            <p:spPr bwMode="auto">
              <a:xfrm>
                <a:off x="2434" y="2078"/>
                <a:ext cx="88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altLang="ko-KR" sz="1800" b="1">
                    <a:solidFill>
                      <a:schemeClr val="accent2"/>
                    </a:solidFill>
                    <a:effectLst/>
                    <a:latin typeface="Arial" charset="0"/>
                    <a:ea typeface="Gulim" charset="0"/>
                    <a:cs typeface="Gulim" charset="0"/>
                  </a:rPr>
                  <a:t>SÁNG TẠO</a:t>
                </a:r>
                <a:endParaRPr lang="en-US" sz="1800" b="1"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7512" name="Line 117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3" name="Group 1177"/>
            <p:cNvGrpSpPr>
              <a:grpSpLocks/>
            </p:cNvGrpSpPr>
            <p:nvPr/>
          </p:nvGrpSpPr>
          <p:grpSpPr bwMode="auto">
            <a:xfrm>
              <a:off x="1542" y="980"/>
              <a:ext cx="1763" cy="846"/>
              <a:chOff x="2390" y="2052"/>
              <a:chExt cx="1763" cy="846"/>
            </a:xfrm>
          </p:grpSpPr>
          <p:sp>
            <p:nvSpPr>
              <p:cNvPr id="527514" name="Rectangle 117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15" name="AutoShape 117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16" name="Rectangle 118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67" name="Rectangle 1181"/>
              <p:cNvSpPr>
                <a:spLocks noChangeArrowheads="1"/>
              </p:cNvSpPr>
              <p:nvPr/>
            </p:nvSpPr>
            <p:spPr bwMode="auto">
              <a:xfrm>
                <a:off x="2390" y="2078"/>
                <a:ext cx="95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ÁP-RA-HAM</a:t>
                </a:r>
              </a:p>
            </p:txBody>
          </p:sp>
          <p:sp>
            <p:nvSpPr>
              <p:cNvPr id="527518" name="Line 118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4" name="Group 1183"/>
            <p:cNvGrpSpPr>
              <a:grpSpLocks/>
            </p:cNvGrpSpPr>
            <p:nvPr/>
          </p:nvGrpSpPr>
          <p:grpSpPr bwMode="auto">
            <a:xfrm>
              <a:off x="1740" y="1196"/>
              <a:ext cx="1741" cy="846"/>
              <a:chOff x="2412" y="2052"/>
              <a:chExt cx="1741" cy="846"/>
            </a:xfrm>
          </p:grpSpPr>
          <p:sp>
            <p:nvSpPr>
              <p:cNvPr id="527520" name="Rectangle 118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21" name="AutoShape 118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22" name="Rectangle 118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62" name="Rectangle 1187"/>
              <p:cNvSpPr>
                <a:spLocks noChangeArrowheads="1"/>
              </p:cNvSpPr>
              <p:nvPr/>
            </p:nvSpPr>
            <p:spPr bwMode="auto">
              <a:xfrm>
                <a:off x="2506" y="2078"/>
                <a:ext cx="7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GIÔ-SÉP</a:t>
                </a:r>
              </a:p>
            </p:txBody>
          </p:sp>
          <p:sp>
            <p:nvSpPr>
              <p:cNvPr id="527524" name="Line 118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5" name="Group 1189"/>
            <p:cNvGrpSpPr>
              <a:grpSpLocks/>
            </p:cNvGrpSpPr>
            <p:nvPr/>
          </p:nvGrpSpPr>
          <p:grpSpPr bwMode="auto">
            <a:xfrm>
              <a:off x="1924" y="1396"/>
              <a:ext cx="1741" cy="846"/>
              <a:chOff x="2412" y="2052"/>
              <a:chExt cx="1741" cy="846"/>
            </a:xfrm>
          </p:grpSpPr>
          <p:sp>
            <p:nvSpPr>
              <p:cNvPr id="527526" name="Rectangle 119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27" name="AutoShape 119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28" name="Rectangle 119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57" name="Rectangle 1193"/>
              <p:cNvSpPr>
                <a:spLocks noChangeArrowheads="1"/>
              </p:cNvSpPr>
              <p:nvPr/>
            </p:nvSpPr>
            <p:spPr bwMode="auto">
              <a:xfrm>
                <a:off x="2550" y="2078"/>
                <a:ext cx="63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MÔI-SE</a:t>
                </a:r>
              </a:p>
            </p:txBody>
          </p:sp>
          <p:sp>
            <p:nvSpPr>
              <p:cNvPr id="527530" name="Line 119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6" name="Group 1195"/>
            <p:cNvGrpSpPr>
              <a:grpSpLocks/>
            </p:cNvGrpSpPr>
            <p:nvPr/>
          </p:nvGrpSpPr>
          <p:grpSpPr bwMode="auto">
            <a:xfrm>
              <a:off x="2092" y="1588"/>
              <a:ext cx="1741" cy="846"/>
              <a:chOff x="2412" y="2052"/>
              <a:chExt cx="1741" cy="846"/>
            </a:xfrm>
          </p:grpSpPr>
          <p:sp>
            <p:nvSpPr>
              <p:cNvPr id="527532" name="Rectangle 119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33" name="AutoShape 119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34" name="Rectangle 119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52" name="Rectangle 1199"/>
              <p:cNvSpPr>
                <a:spLocks noChangeArrowheads="1"/>
              </p:cNvSpPr>
              <p:nvPr/>
            </p:nvSpPr>
            <p:spPr bwMode="auto">
              <a:xfrm>
                <a:off x="2502" y="2078"/>
                <a:ext cx="72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GIÔ-SUÊ</a:t>
                </a:r>
              </a:p>
            </p:txBody>
          </p:sp>
          <p:sp>
            <p:nvSpPr>
              <p:cNvPr id="527536" name="Line 120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7" name="Group 1201"/>
            <p:cNvGrpSpPr>
              <a:grpSpLocks/>
            </p:cNvGrpSpPr>
            <p:nvPr/>
          </p:nvGrpSpPr>
          <p:grpSpPr bwMode="auto">
            <a:xfrm>
              <a:off x="2138" y="1780"/>
              <a:ext cx="1871" cy="846"/>
              <a:chOff x="2282" y="2052"/>
              <a:chExt cx="1871" cy="846"/>
            </a:xfrm>
          </p:grpSpPr>
          <p:sp>
            <p:nvSpPr>
              <p:cNvPr id="527538" name="Rectangle 120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39" name="AutoShape 120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40" name="Rectangle 120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47" name="Rectangle 1205"/>
              <p:cNvSpPr>
                <a:spLocks noChangeArrowheads="1"/>
              </p:cNvSpPr>
              <p:nvPr/>
            </p:nvSpPr>
            <p:spPr bwMode="auto">
              <a:xfrm>
                <a:off x="2282" y="2078"/>
                <a:ext cx="116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VÔ </a:t>
                </a:r>
                <a:r>
                  <a:rPr lang="en-US" altLang="ko-KR" sz="1800" b="1">
                    <a:solidFill>
                      <a:schemeClr val="accent2"/>
                    </a:solidFill>
                    <a:effectLst/>
                    <a:latin typeface="Arial" charset="0"/>
                    <a:ea typeface="Gulim" charset="0"/>
                    <a:cs typeface="Gulim" charset="0"/>
                  </a:rPr>
                  <a:t>CHÍNH PHỦ</a:t>
                </a:r>
                <a:endParaRPr lang="en-US" sz="1800" b="1"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7542" name="Line 120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8" name="Group 1207"/>
            <p:cNvGrpSpPr>
              <a:grpSpLocks/>
            </p:cNvGrpSpPr>
            <p:nvPr/>
          </p:nvGrpSpPr>
          <p:grpSpPr bwMode="auto">
            <a:xfrm>
              <a:off x="2452" y="1980"/>
              <a:ext cx="1741" cy="846"/>
              <a:chOff x="2412" y="2052"/>
              <a:chExt cx="1741" cy="846"/>
            </a:xfrm>
          </p:grpSpPr>
          <p:sp>
            <p:nvSpPr>
              <p:cNvPr id="527544" name="Rectangle 120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45" name="AutoShape 120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46" name="Rectangle 121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42" name="Rectangle 1211"/>
              <p:cNvSpPr>
                <a:spLocks noChangeArrowheads="1"/>
              </p:cNvSpPr>
              <p:nvPr/>
            </p:nvSpPr>
            <p:spPr bwMode="auto">
              <a:xfrm>
                <a:off x="2430" y="2078"/>
                <a:ext cx="8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HOÀNG GIA</a:t>
                </a:r>
              </a:p>
            </p:txBody>
          </p:sp>
          <p:sp>
            <p:nvSpPr>
              <p:cNvPr id="527548" name="Line 121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19" name="Group 1213"/>
            <p:cNvGrpSpPr>
              <a:grpSpLocks/>
            </p:cNvGrpSpPr>
            <p:nvPr/>
          </p:nvGrpSpPr>
          <p:grpSpPr bwMode="auto">
            <a:xfrm>
              <a:off x="2604" y="2204"/>
              <a:ext cx="1741" cy="846"/>
              <a:chOff x="2412" y="2052"/>
              <a:chExt cx="1741" cy="846"/>
            </a:xfrm>
          </p:grpSpPr>
          <p:sp>
            <p:nvSpPr>
              <p:cNvPr id="527550" name="Rectangle 121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51" name="AutoShape 121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52" name="Rectangle 121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37" name="Rectangle 1217"/>
              <p:cNvSpPr>
                <a:spLocks noChangeArrowheads="1"/>
              </p:cNvSpPr>
              <p:nvPr/>
            </p:nvSpPr>
            <p:spPr bwMode="auto">
              <a:xfrm>
                <a:off x="2478" y="2078"/>
                <a:ext cx="6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en-US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PHU TÙ</a:t>
                </a:r>
              </a:p>
            </p:txBody>
          </p:sp>
          <p:sp>
            <p:nvSpPr>
              <p:cNvPr id="527554" name="Line 121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6820" name="Group 1219"/>
            <p:cNvGrpSpPr>
              <a:grpSpLocks/>
            </p:cNvGrpSpPr>
            <p:nvPr/>
          </p:nvGrpSpPr>
          <p:grpSpPr bwMode="auto">
            <a:xfrm>
              <a:off x="2787" y="2415"/>
              <a:ext cx="1748" cy="840"/>
              <a:chOff x="2643" y="2271"/>
              <a:chExt cx="1748" cy="840"/>
            </a:xfrm>
          </p:grpSpPr>
          <p:sp>
            <p:nvSpPr>
              <p:cNvPr id="527556" name="Rectangle 1220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57" name="AutoShape 1221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58" name="Rectangle 1222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6833" name="Rectangle 1223"/>
              <p:cNvSpPr>
                <a:spLocks noChangeArrowheads="1"/>
              </p:cNvSpPr>
              <p:nvPr/>
            </p:nvSpPr>
            <p:spPr bwMode="auto">
              <a:xfrm>
                <a:off x="2643" y="2298"/>
                <a:ext cx="8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r>
                  <a:rPr lang="de-DE" sz="1800" b="1">
                    <a:solidFill>
                      <a:schemeClr val="accent2"/>
                    </a:solidFill>
                    <a:effectLst/>
                    <a:latin typeface="Arial" charset="0"/>
                  </a:rPr>
                  <a:t>YÊN LẶNG</a:t>
                </a:r>
                <a:endParaRPr lang="en-US" sz="1800" b="1"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6821" name="Group 1224"/>
            <p:cNvGrpSpPr>
              <a:grpSpLocks/>
            </p:cNvGrpSpPr>
            <p:nvPr/>
          </p:nvGrpSpPr>
          <p:grpSpPr bwMode="auto">
            <a:xfrm>
              <a:off x="2964" y="2635"/>
              <a:ext cx="1740" cy="932"/>
              <a:chOff x="3948" y="107"/>
              <a:chExt cx="1740" cy="932"/>
            </a:xfrm>
          </p:grpSpPr>
          <p:sp>
            <p:nvSpPr>
              <p:cNvPr id="527561" name="Rectangle 1225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62" name="AutoShape 1226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63" name="Rectangle 1227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grpSp>
            <p:nvGrpSpPr>
              <p:cNvPr id="76825" name="Group 1228"/>
              <p:cNvGrpSpPr>
                <a:grpSpLocks/>
              </p:cNvGrpSpPr>
              <p:nvPr/>
            </p:nvGrpSpPr>
            <p:grpSpPr bwMode="auto">
              <a:xfrm>
                <a:off x="4092" y="130"/>
                <a:ext cx="610" cy="187"/>
                <a:chOff x="3108" y="3101"/>
                <a:chExt cx="478" cy="155"/>
              </a:xfrm>
            </p:grpSpPr>
            <p:sp>
              <p:nvSpPr>
                <p:cNvPr id="527565" name="Rectangle 1229"/>
                <p:cNvSpPr>
                  <a:spLocks noChangeArrowheads="1"/>
                </p:cNvSpPr>
                <p:nvPr/>
              </p:nvSpPr>
              <p:spPr bwMode="auto">
                <a:xfrm>
                  <a:off x="3108" y="3113"/>
                  <a:ext cx="94" cy="1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defRPr/>
                  </a:pPr>
                  <a:r>
                    <a:rPr lang="en-US" sz="1800" b="1">
                      <a:solidFill>
                        <a:srgbClr val="790015"/>
                      </a:solidFill>
                      <a:effectLst/>
                      <a:latin typeface="Helvetica" charset="0"/>
                      <a:ea typeface="+mn-ea"/>
                      <a:cs typeface="+mn-cs"/>
                    </a:rPr>
                    <a:t>   </a:t>
                  </a:r>
                  <a:endParaRPr lang="en-US" sz="1800" b="1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829" name="Rectangle 1230"/>
                <p:cNvSpPr>
                  <a:spLocks noChangeArrowheads="1"/>
                </p:cNvSpPr>
                <p:nvPr/>
              </p:nvSpPr>
              <p:spPr bwMode="auto">
                <a:xfrm>
                  <a:off x="3166" y="3101"/>
                  <a:ext cx="420" cy="1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800" b="1">
                      <a:solidFill>
                        <a:schemeClr val="accent2"/>
                      </a:solidFill>
                      <a:effectLst/>
                      <a:latin typeface="Arial" charset="0"/>
                      <a:ea typeface="Gulim" charset="0"/>
                      <a:cs typeface="Gulim" charset="0"/>
                    </a:rPr>
                    <a:t>GIÊ-XU </a:t>
                  </a:r>
                  <a:endParaRPr lang="en-US" sz="1800" b="1">
                    <a:solidFill>
                      <a:schemeClr val="accent2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27567" name="Line 1231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7568" name="Line 1232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6803" name="Text Box 109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6804" name="Text Box 1096"/>
          <p:cNvSpPr txBox="1">
            <a:spLocks noChangeArrowheads="1"/>
          </p:cNvSpPr>
          <p:nvPr/>
        </p:nvSpPr>
        <p:spPr bwMode="auto">
          <a:xfrm>
            <a:off x="88058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76805" name="Text Box 109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7434" name="Rectangle 109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27437" name="Rectangle 1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76808" name="Text Box 1106"/>
          <p:cNvSpPr txBox="1">
            <a:spLocks noChangeArrowheads="1"/>
          </p:cNvSpPr>
          <p:nvPr/>
        </p:nvSpPr>
        <p:spPr bwMode="auto">
          <a:xfrm>
            <a:off x="8801100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b="1">
              <a:solidFill>
                <a:srgbClr val="FFFFFF"/>
              </a:solidFill>
              <a:effectLst/>
            </a:endParaRPr>
          </a:p>
        </p:txBody>
      </p:sp>
      <p:sp>
        <p:nvSpPr>
          <p:cNvPr id="527441" name="Rectangle 1105"/>
          <p:cNvSpPr>
            <a:spLocks noChangeArrowheads="1"/>
          </p:cNvSpPr>
          <p:nvPr/>
        </p:nvSpPr>
        <p:spPr bwMode="auto">
          <a:xfrm>
            <a:off x="541338" y="539750"/>
            <a:ext cx="7994650" cy="577215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27505" name="Text Box 1169"/>
          <p:cNvSpPr txBox="1">
            <a:spLocks noChangeArrowheads="1"/>
          </p:cNvSpPr>
          <p:nvPr/>
        </p:nvSpPr>
        <p:spPr bwMode="auto">
          <a:xfrm>
            <a:off x="811213" y="890588"/>
            <a:ext cx="7469187" cy="2062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effectLst/>
                <a:latin typeface="Arial" charset="0"/>
              </a:rPr>
              <a:t>BÂY GIỜ CHÚNG TA CÓ THỂ HIỂU SỰ QUAN TRỌNG CỦA CÂU CHUYỆN KINH THÁNH DẪN ĐẾN SỰ TIN CHẮC …</a:t>
            </a:r>
          </a:p>
        </p:txBody>
      </p:sp>
      <p:sp>
        <p:nvSpPr>
          <p:cNvPr id="527506" name="Text Box 1170"/>
          <p:cNvSpPr txBox="1">
            <a:spLocks noChangeArrowheads="1"/>
          </p:cNvSpPr>
          <p:nvPr/>
        </p:nvSpPr>
        <p:spPr bwMode="auto">
          <a:xfrm>
            <a:off x="666750" y="3046413"/>
            <a:ext cx="7681913" cy="28622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 i="1">
                <a:solidFill>
                  <a:schemeClr val="folHlink"/>
                </a:solidFill>
                <a:effectLst/>
                <a:latin typeface="Arial" charset="0"/>
              </a:rPr>
              <a:t>BỨC TRANH TOÀN CẢNH VĨ ĐẠI CỦA SỰ CỨU RỖI!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505" grpId="0" autoUpdateAnimBg="0"/>
      <p:bldP spid="5275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1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2" name="Picture 1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4"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3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5" name="Picture 1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6" name="Picture 1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104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7831" name="Text Box 1044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77832" name="Text Box 1045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33174" name="Rectangle 1046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049"/>
          <p:cNvGrpSpPr>
            <a:grpSpLocks/>
          </p:cNvGrpSpPr>
          <p:nvPr/>
        </p:nvGrpSpPr>
        <p:grpSpPr bwMode="auto">
          <a:xfrm>
            <a:off x="1066800" y="1189038"/>
            <a:ext cx="6880225" cy="4513262"/>
            <a:chOff x="672" y="749"/>
            <a:chExt cx="4334" cy="2843"/>
          </a:xfrm>
        </p:grpSpPr>
        <p:pic>
          <p:nvPicPr>
            <p:cNvPr id="77836" name="Picture 10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109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837" name="Text Box 1051"/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122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000109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effectLst/>
                  <a:latin typeface="Arial" charset="0"/>
                </a:rPr>
                <a:t>CÂU HỎI:       TRONG THẾ GIỚI VỚI KỸ THUẬT CAO, SỰ HY SINH BẰNG HUYẾT CỦA CHÚA GIÊ-XU LÀ GÌ?</a:t>
              </a:r>
            </a:p>
          </p:txBody>
        </p:sp>
      </p:grpSp>
      <p:sp>
        <p:nvSpPr>
          <p:cNvPr id="433180" name="Rectangle 10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/>
          <p:cNvSpPr>
            <a:spLocks noChangeArrowheads="1"/>
          </p:cNvSpPr>
          <p:nvPr/>
        </p:nvSpPr>
        <p:spPr bwMode="auto">
          <a:xfrm>
            <a:off x="2206625" y="2527300"/>
            <a:ext cx="4595813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i="1">
                <a:solidFill>
                  <a:srgbClr val="99FF66"/>
                </a:solidFill>
                <a:effectLst/>
                <a:latin typeface="Helvetica" charset="0"/>
              </a:rPr>
              <a:t> </a:t>
            </a:r>
            <a:r>
              <a:rPr lang="en-US" sz="2000" b="1" i="1">
                <a:solidFill>
                  <a:srgbClr val="00FF00"/>
                </a:solidFill>
                <a:effectLst/>
                <a:latin typeface="Arial" charset="0"/>
              </a:rPr>
              <a:t>Bảng Thứ Nhất – </a:t>
            </a:r>
          </a:p>
          <a:p>
            <a:r>
              <a:rPr lang="en-US" sz="2000" b="1" i="1">
                <a:effectLst/>
                <a:latin typeface="Arial" charset="0"/>
              </a:rPr>
              <a:t>Trách nhiệm đối với Chúa (Câu 1-12)</a:t>
            </a:r>
          </a:p>
        </p:txBody>
      </p:sp>
      <p:sp>
        <p:nvSpPr>
          <p:cNvPr id="286776" name="Text Box 56"/>
          <p:cNvSpPr txBox="1">
            <a:spLocks noChangeArrowheads="1"/>
          </p:cNvSpPr>
          <p:nvPr/>
        </p:nvSpPr>
        <p:spPr bwMode="auto">
          <a:xfrm>
            <a:off x="2108200" y="3314700"/>
            <a:ext cx="6184900" cy="237966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Đức Giê-hô-va Đức Chúa Trời ngươi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Chớ có các thần khác trước mặt ta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   Không hình tượng hoặc tượng giống Ngài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      Không thờ phượng các thần khác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         Thánh hóa tên của Ngài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            Hãy nhớ ngày nghỉ đặng làm nên ngày thánh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               Làm việc sáu ngày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                     Nghỉ vào ngày thứ bảy...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6777" name="Line 57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6778" name="Line 58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86780" name="Text Box 60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6600">
                <a:solidFill>
                  <a:schemeClr val="folHlink"/>
                </a:solidFill>
                <a:effectLst/>
                <a:latin typeface="Times New Roman" charset="0"/>
              </a:rPr>
              <a:t>“</a:t>
            </a:r>
            <a:r>
              <a:rPr lang="en-US" altLang="ja-JP" sz="6600">
                <a:solidFill>
                  <a:schemeClr val="folHlink"/>
                </a:solidFill>
                <a:effectLst/>
              </a:rPr>
              <a:t>Đ</a:t>
            </a:r>
            <a:r>
              <a:rPr lang="ja-JP" altLang="en-US" sz="6600">
                <a:solidFill>
                  <a:schemeClr val="folHlink"/>
                </a:solidFill>
                <a:effectLst/>
                <a:latin typeface="Times New Roman" charset="0"/>
              </a:rPr>
              <a:t>”</a:t>
            </a:r>
            <a:endParaRPr lang="en-US" sz="66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286781" name="Text Box 61"/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ĐẠO ĐỨC</a:t>
            </a:r>
          </a:p>
        </p:txBody>
      </p:sp>
      <p:sp>
        <p:nvSpPr>
          <p:cNvPr id="286782" name="Rectangle 62"/>
          <p:cNvSpPr>
            <a:spLocks noChangeArrowheads="1"/>
          </p:cNvSpPr>
          <p:nvPr/>
        </p:nvSpPr>
        <p:spPr bwMode="auto">
          <a:xfrm>
            <a:off x="1660525" y="393700"/>
            <a:ext cx="5795963" cy="45878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400" b="1">
                <a:solidFill>
                  <a:schemeClr val="folHlink"/>
                </a:solidFill>
                <a:effectLst/>
                <a:latin typeface="Arial" charset="0"/>
                <a:ea typeface="Arial Unicode MS" charset="0"/>
              </a:rPr>
              <a:t>“</a:t>
            </a:r>
            <a:r>
              <a:rPr lang="en-US" altLang="ja-JP" sz="2400" b="1">
                <a:solidFill>
                  <a:schemeClr val="folHlink"/>
                </a:solidFill>
                <a:effectLst/>
                <a:latin typeface="Arial" charset="0"/>
                <a:ea typeface="Arial" charset="0"/>
                <a:cs typeface="Arial" charset="0"/>
              </a:rPr>
              <a:t>GIAO ƯỚC MÔI-SE</a:t>
            </a:r>
            <a:r>
              <a:rPr lang="ja-JP" altLang="en-US" sz="2400" b="1">
                <a:solidFill>
                  <a:schemeClr val="folHlink"/>
                </a:solidFill>
                <a:effectLst/>
                <a:latin typeface="Arial" charset="0"/>
                <a:ea typeface="Arial Unicode MS" charset="0"/>
              </a:rPr>
              <a:t>”</a:t>
            </a:r>
            <a:endParaRPr lang="en-US" sz="2400" b="1">
              <a:solidFill>
                <a:schemeClr val="folHlink"/>
              </a:solidFill>
              <a:effectLst/>
              <a:latin typeface="Arial" charset="0"/>
              <a:ea typeface="Arial Unicode MS" charset="0"/>
            </a:endParaRPr>
          </a:p>
        </p:txBody>
      </p:sp>
      <p:sp>
        <p:nvSpPr>
          <p:cNvPr id="286783" name="Rectangle 63"/>
          <p:cNvSpPr>
            <a:spLocks noChangeArrowheads="1"/>
          </p:cNvSpPr>
          <p:nvPr/>
        </p:nvSpPr>
        <p:spPr bwMode="auto">
          <a:xfrm>
            <a:off x="2670175" y="1008063"/>
            <a:ext cx="3844925" cy="7667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  <a:latin typeface="Arial" charset="0"/>
              </a:rPr>
              <a:t>XUẤT Ê-DÍP-TÔ KÝ ĐOẠN 20: </a:t>
            </a:r>
          </a:p>
          <a:p>
            <a:r>
              <a:rPr lang="en-US" sz="2400" b="1">
                <a:effectLst/>
                <a:latin typeface="Arial" charset="0"/>
              </a:rPr>
              <a:t>10 ĐIỀU RĂN</a:t>
            </a:r>
          </a:p>
        </p:txBody>
      </p:sp>
      <p:sp>
        <p:nvSpPr>
          <p:cNvPr id="286784" name="Text Box 64"/>
          <p:cNvSpPr txBox="1">
            <a:spLocks noChangeArrowheads="1"/>
          </p:cNvSpPr>
          <p:nvPr/>
        </p:nvSpPr>
        <p:spPr bwMode="auto">
          <a:xfrm>
            <a:off x="2052638" y="1911350"/>
            <a:ext cx="5029200" cy="5191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1">
                <a:effectLst/>
                <a:latin typeface="Times New Roman" charset="0"/>
              </a:rPr>
              <a:t>“</a:t>
            </a:r>
            <a:r>
              <a:rPr lang="en-US" altLang="ja-JP" b="1">
                <a:effectLst/>
                <a:latin typeface="Times New Roman" charset="0"/>
              </a:rPr>
              <a:t>M</a:t>
            </a:r>
            <a:r>
              <a:rPr lang="en-US" altLang="ja-JP" b="1">
                <a:effectLst/>
              </a:rPr>
              <a:t>ười Điều Răn</a:t>
            </a:r>
            <a:r>
              <a:rPr lang="ja-JP" altLang="en-US" b="1">
                <a:effectLst/>
                <a:latin typeface="Times New Roman" charset="0"/>
              </a:rPr>
              <a:t>”</a:t>
            </a:r>
            <a:endParaRPr lang="en-US" b="1">
              <a:effectLst/>
              <a:latin typeface="Times New Roman" charset="0"/>
            </a:endParaRPr>
          </a:p>
        </p:txBody>
      </p:sp>
      <p:grpSp>
        <p:nvGrpSpPr>
          <p:cNvPr id="13321" name="Group 66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6787" name="Rectangle 67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6788" name="Oval 68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6789" name="Rectangle 69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6790" name="Rectangle 70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6791" name="Oval 71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6792" name="Rectangle 72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3333" name="Rectangle 73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3334" name="Rectangle 74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3322" name="Text Box 8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6805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324" name="Text Box 87"/>
          <p:cNvSpPr txBox="1">
            <a:spLocks noChangeArrowheads="1"/>
          </p:cNvSpPr>
          <p:nvPr/>
        </p:nvSpPr>
        <p:spPr bwMode="auto">
          <a:xfrm>
            <a:off x="8528050" y="646271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12</a:t>
            </a:r>
          </a:p>
        </p:txBody>
      </p:sp>
      <p:sp>
        <p:nvSpPr>
          <p:cNvPr id="286808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86810" name="Text Box 90"/>
          <p:cNvSpPr txBox="1">
            <a:spLocks noChangeArrowheads="1"/>
          </p:cNvSpPr>
          <p:nvPr/>
        </p:nvSpPr>
        <p:spPr bwMode="auto">
          <a:xfrm>
            <a:off x="4756150" y="381000"/>
            <a:ext cx="127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400" b="1">
                <a:solidFill>
                  <a:srgbClr val="99CCFF"/>
                </a:solidFill>
                <a:effectLst/>
                <a:latin typeface="Arial" charset="0"/>
                <a:cs typeface="Arial" charset="0"/>
              </a:rPr>
              <a:t>MÔI-SE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 autoUpdateAnimBg="0"/>
      <p:bldP spid="286776" grpId="0" build="p" autoUpdateAnimBg="0"/>
      <p:bldP spid="286780" grpId="0" autoUpdateAnimBg="0"/>
      <p:bldP spid="286781" grpId="0" autoUpdateAnimBg="0"/>
      <p:bldP spid="286782" grpId="0"/>
      <p:bldP spid="286783" grpId="0" autoUpdateAnimBg="0"/>
      <p:bldP spid="286784" grpId="0" autoUpdateAnimBg="0"/>
      <p:bldP spid="28681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ChangeArrowheads="1"/>
          </p:cNvSpPr>
          <p:nvPr/>
        </p:nvSpPr>
        <p:spPr bwMode="auto">
          <a:xfrm>
            <a:off x="930275" y="1500188"/>
            <a:ext cx="7308850" cy="49657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4000" b="1" baseline="30000">
                <a:effectLst/>
                <a:latin typeface="Times New Roman" charset="0"/>
                <a:cs typeface="Arial" charset="0"/>
              </a:rPr>
              <a:t>15</a:t>
            </a:r>
            <a:r>
              <a:rPr lang="en-US" sz="4000" b="1">
                <a:effectLst/>
                <a:latin typeface="Times New Roman" charset="0"/>
                <a:cs typeface="Arial" charset="0"/>
              </a:rPr>
              <a:t>Nhơn đó, Ngài là Đấng trung bảo của 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  <a:cs typeface="Arial" charset="0"/>
              </a:rPr>
              <a:t>giao ước mới</a:t>
            </a:r>
            <a:r>
              <a:rPr lang="en-US" sz="4000" b="1">
                <a:effectLst/>
                <a:latin typeface="Times New Roman" charset="0"/>
                <a:cs typeface="Arial" charset="0"/>
              </a:rPr>
              <a:t>, để khi Ngài chịu chết mà chuộc tội đã phạm dưới giao ước cũ, thì những kẻ được kêu gọi nhận lãnh 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  <a:cs typeface="Arial" charset="0"/>
              </a:rPr>
              <a:t>cơ nghiệp đời đời đã hứa</a:t>
            </a:r>
            <a:r>
              <a:rPr lang="en-US" sz="4000" b="1">
                <a:effectLst/>
                <a:latin typeface="Times New Roman" charset="0"/>
                <a:cs typeface="Arial" charset="0"/>
              </a:rPr>
              <a:t> cho mình. </a:t>
            </a:r>
          </a:p>
          <a:p>
            <a:pPr algn="l"/>
            <a:endParaRPr lang="en-US" sz="4000" b="1">
              <a:solidFill>
                <a:schemeClr val="tx2"/>
              </a:solidFill>
              <a:effectLst/>
              <a:latin typeface="Times New Roman" charset="0"/>
              <a:cs typeface="Arial" charset="0"/>
            </a:endParaRPr>
          </a:p>
        </p:txBody>
      </p:sp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1646238" y="317500"/>
            <a:ext cx="6238875" cy="80486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  <a:cs typeface="Arial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  <a:cs typeface="Arial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  <a:cs typeface="Arial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  <a:cs typeface="Arial" charset="0"/>
              </a:rPr>
              <a:t>”</a:t>
            </a:r>
            <a:r>
              <a:rPr lang="en-US" altLang="ja-JP" b="1" i="1">
                <a:effectLst/>
                <a:latin typeface="Times New Roman" charset="0"/>
                <a:cs typeface="Arial" charset="0"/>
              </a:rPr>
              <a:t> …</a:t>
            </a:r>
            <a:endParaRPr lang="en-US" altLang="ja-JP" sz="2400" b="1" i="1">
              <a:effectLst/>
              <a:latin typeface="Times New Roman" charset="0"/>
              <a:cs typeface="Arial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  <a:cs typeface="Arial" charset="0"/>
              </a:rPr>
              <a:t>Hê-bơ-rơ 9: 15-22</a:t>
            </a:r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1884363" y="4487863"/>
            <a:ext cx="6053137" cy="8763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5527" name="Oval 7"/>
          <p:cNvSpPr>
            <a:spLocks noChangeArrowheads="1"/>
          </p:cNvSpPr>
          <p:nvPr/>
        </p:nvSpPr>
        <p:spPr bwMode="auto">
          <a:xfrm>
            <a:off x="2379663" y="2187575"/>
            <a:ext cx="3713162" cy="693738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853" name="Text Box 9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8854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78855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35533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553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78858" name="Text Box 18"/>
          <p:cNvSpPr txBox="1">
            <a:spLocks noChangeArrowheads="1"/>
          </p:cNvSpPr>
          <p:nvPr/>
        </p:nvSpPr>
        <p:spPr bwMode="auto">
          <a:xfrm>
            <a:off x="8586788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5" grpId="0" animBg="1"/>
      <p:bldP spid="2355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784225" y="376238"/>
            <a:ext cx="7804150" cy="316706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endParaRPr lang="en-US" sz="4000" b="1">
              <a:effectLst/>
              <a:latin typeface="Times New Roman" charset="0"/>
            </a:endParaRPr>
          </a:p>
          <a:p>
            <a:pPr algn="l"/>
            <a:endParaRPr lang="en-US" sz="4000" b="1">
              <a:effectLst/>
              <a:latin typeface="Times New Roman" charset="0"/>
            </a:endParaRPr>
          </a:p>
          <a:p>
            <a:pPr algn="l"/>
            <a:r>
              <a:rPr lang="en-US" sz="4000" b="1" baseline="30000">
                <a:effectLst/>
                <a:latin typeface="Times New Roman" charset="0"/>
              </a:rPr>
              <a:t>16</a:t>
            </a:r>
            <a:r>
              <a:rPr lang="en-US" sz="4000" b="1">
                <a:effectLst/>
                <a:latin typeface="Times New Roman" charset="0"/>
              </a:rPr>
              <a:t>Vì khi có 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chúc thơ</a:t>
            </a:r>
            <a:r>
              <a:rPr lang="en-US" sz="4000" b="1">
                <a:effectLst/>
                <a:latin typeface="Times New Roman" charset="0"/>
              </a:rPr>
              <a:t>, thì cần phải đợi đến kẻ trối chết đã hứa cho mình, </a:t>
            </a:r>
          </a:p>
        </p:txBody>
      </p:sp>
      <p:sp>
        <p:nvSpPr>
          <p:cNvPr id="79874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79875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>
            <a:off x="800100" y="3467100"/>
            <a:ext cx="7937500" cy="19208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 baseline="30000">
                <a:effectLst/>
                <a:latin typeface="Times New Roman" charset="0"/>
              </a:rPr>
              <a:t>17</a:t>
            </a:r>
            <a:r>
              <a:rPr lang="en-US" sz="4000" b="1">
                <a:effectLst/>
                <a:latin typeface="Times New Roman" charset="0"/>
              </a:rPr>
              <a:t>chúc thơ chỉ có giá trị sau khi chết, vì hễ kẻ trối còn sống thì nó không có quyền gì.</a:t>
            </a:r>
          </a:p>
        </p:txBody>
      </p:sp>
      <p:sp>
        <p:nvSpPr>
          <p:cNvPr id="79879" name="Text Box 15"/>
          <p:cNvSpPr txBox="1">
            <a:spLocks noChangeArrowheads="1"/>
          </p:cNvSpPr>
          <p:nvPr/>
        </p:nvSpPr>
        <p:spPr bwMode="auto">
          <a:xfrm>
            <a:off x="8586788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79880" name="Rectangle 16"/>
          <p:cNvSpPr>
            <a:spLocks noChangeArrowheads="1"/>
          </p:cNvSpPr>
          <p:nvPr/>
        </p:nvSpPr>
        <p:spPr bwMode="auto">
          <a:xfrm>
            <a:off x="1646238" y="317500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1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build="p" autoUpdateAnimBg="0" advAuto="0"/>
      <p:bldP spid="301070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4"/>
          <p:cNvSpPr txBox="1">
            <a:spLocks noChangeArrowheads="1"/>
          </p:cNvSpPr>
          <p:nvPr/>
        </p:nvSpPr>
        <p:spPr bwMode="auto">
          <a:xfrm>
            <a:off x="876300" y="1816100"/>
            <a:ext cx="7378700" cy="2530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4000" b="1">
              <a:effectLst/>
              <a:latin typeface="Times New Roman" charset="0"/>
            </a:endParaRPr>
          </a:p>
          <a:p>
            <a:pPr algn="l"/>
            <a:r>
              <a:rPr lang="en-US" sz="4000" b="1" baseline="30000">
                <a:effectLst/>
                <a:latin typeface="Times New Roman" charset="0"/>
              </a:rPr>
              <a:t>18</a:t>
            </a:r>
            <a:r>
              <a:rPr lang="en-US" sz="4000" b="1">
                <a:effectLst/>
                <a:latin typeface="Times New Roman" charset="0"/>
              </a:rPr>
              <a:t>Ấy vậy, chính giao ước trước nào chẳng phải là </a:t>
            </a:r>
            <a:r>
              <a:rPr lang="en-US" sz="4000" b="1">
                <a:solidFill>
                  <a:srgbClr val="FF3300"/>
                </a:solidFill>
                <a:effectLst/>
                <a:latin typeface="Times New Roman" charset="0"/>
              </a:rPr>
              <a:t>không dùng huyết</a:t>
            </a:r>
            <a:r>
              <a:rPr lang="en-US" sz="4000" b="1">
                <a:effectLst/>
                <a:latin typeface="Times New Roman" charset="0"/>
              </a:rPr>
              <a:t> mà lập.</a:t>
            </a:r>
            <a:endParaRPr lang="en-US" sz="4000" b="1"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80898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0899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3114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3117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80902" name="Rectangle 15"/>
          <p:cNvSpPr>
            <a:spLocks noChangeArrowheads="1"/>
          </p:cNvSpPr>
          <p:nvPr/>
        </p:nvSpPr>
        <p:spPr bwMode="auto">
          <a:xfrm>
            <a:off x="1646238" y="317500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solidFill>
                  <a:schemeClr val="tx2"/>
                </a:solidFill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876300" y="280988"/>
            <a:ext cx="7715250" cy="49657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endParaRPr lang="en-US" sz="4000" b="1">
              <a:effectLst/>
              <a:latin typeface="Times New Roman" charset="0"/>
            </a:endParaRPr>
          </a:p>
          <a:p>
            <a:pPr algn="l"/>
            <a:endParaRPr lang="en-US" sz="4000" b="1">
              <a:effectLst/>
              <a:latin typeface="Times New Roman" charset="0"/>
            </a:endParaRPr>
          </a:p>
          <a:p>
            <a:pPr algn="l"/>
            <a:r>
              <a:rPr lang="en-US" sz="4000" b="1" baseline="30000">
                <a:effectLst/>
                <a:latin typeface="Times New Roman" charset="0"/>
              </a:rPr>
              <a:t>19</a:t>
            </a:r>
            <a:r>
              <a:rPr lang="en-US" sz="4000" b="1">
                <a:effectLst/>
                <a:latin typeface="Times New Roman" charset="0"/>
              </a:rPr>
              <a:t>Lúc Môi-se phán mọi điều răng của luật pháp cho dân chúng, có lấy </a:t>
            </a:r>
            <a:r>
              <a:rPr lang="en-US" sz="4000" b="1">
                <a:solidFill>
                  <a:srgbClr val="FF3300"/>
                </a:solidFill>
                <a:effectLst/>
                <a:latin typeface="Times New Roman" charset="0"/>
              </a:rPr>
              <a:t>máu</a:t>
            </a:r>
            <a:r>
              <a:rPr lang="en-US" sz="4000" b="1">
                <a:effectLst/>
                <a:latin typeface="Times New Roman" charset="0"/>
              </a:rPr>
              <a:t> của bò con  và dê đực, với nước, dây nhung đỏ tía và nhành ngưu-tất rảy trên sách cùng trên cả dân chúng. </a:t>
            </a:r>
            <a:endParaRPr lang="en-US" sz="4000" b="1"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81922" name="Text Box 6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1923" name="Text Box 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81926" name="Rectangle 14"/>
          <p:cNvSpPr>
            <a:spLocks noChangeArrowheads="1"/>
          </p:cNvSpPr>
          <p:nvPr/>
        </p:nvSpPr>
        <p:spPr bwMode="auto">
          <a:xfrm>
            <a:off x="1646238" y="317500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endParaRPr lang="en-US" sz="4000" b="1">
              <a:solidFill>
                <a:schemeClr val="folHlink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algn="l">
              <a:defRPr/>
            </a:pPr>
            <a:endParaRPr lang="en-US" sz="4000" b="1">
              <a:solidFill>
                <a:schemeClr val="folHlink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algn="l">
              <a:defRPr/>
            </a:pPr>
            <a:endParaRPr lang="en-US" sz="4000" b="1">
              <a:solidFill>
                <a:schemeClr val="folHlink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946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2947" name="Text Box 9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82948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51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5166" name="Rectangle 14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305168" name="Text Box 16"/>
          <p:cNvSpPr txBox="1">
            <a:spLocks noChangeArrowheads="1"/>
          </p:cNvSpPr>
          <p:nvPr/>
        </p:nvSpPr>
        <p:spPr bwMode="auto">
          <a:xfrm>
            <a:off x="393700" y="2489200"/>
            <a:ext cx="8636000" cy="19208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 baseline="30000">
                <a:solidFill>
                  <a:schemeClr val="folHlink"/>
                </a:solidFill>
                <a:effectLst/>
                <a:latin typeface="Times New Roman" charset="0"/>
              </a:rPr>
              <a:t>20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mà nói rằng: Nầy là huyết của sự giao ước mà Đức Chúa Trời đã lập với các ngươi.</a:t>
            </a:r>
          </a:p>
        </p:txBody>
      </p:sp>
      <p:sp>
        <p:nvSpPr>
          <p:cNvPr id="82952" name="Text Box 18"/>
          <p:cNvSpPr txBox="1">
            <a:spLocks noChangeArrowheads="1"/>
          </p:cNvSpPr>
          <p:nvPr/>
        </p:nvSpPr>
        <p:spPr bwMode="auto">
          <a:xfrm>
            <a:off x="8589963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305172" name="Text Box 20"/>
          <p:cNvSpPr txBox="1">
            <a:spLocks noChangeArrowheads="1"/>
          </p:cNvSpPr>
          <p:nvPr/>
        </p:nvSpPr>
        <p:spPr bwMode="auto">
          <a:xfrm>
            <a:off x="393700" y="2465388"/>
            <a:ext cx="8510588" cy="19208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 baseline="30000">
                <a:solidFill>
                  <a:schemeClr val="folHlink"/>
                </a:solidFill>
                <a:effectLst/>
                <a:latin typeface="Times New Roman" charset="0"/>
              </a:rPr>
              <a:t>20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mà nói rằng: Nầy là</a:t>
            </a:r>
            <a:r>
              <a:rPr lang="en-US" sz="4000" b="1">
                <a:effectLst/>
                <a:latin typeface="Times New Roman" charset="0"/>
              </a:rPr>
              <a:t> </a:t>
            </a:r>
            <a:r>
              <a:rPr lang="en-US" sz="4000" b="1">
                <a:solidFill>
                  <a:srgbClr val="FF3300"/>
                </a:solidFill>
                <a:effectLst/>
                <a:latin typeface="Times New Roman" charset="0"/>
              </a:rPr>
              <a:t>huyết của sự giao ước</a:t>
            </a:r>
            <a:r>
              <a:rPr lang="en-US" sz="4000" b="1">
                <a:effectLst/>
                <a:latin typeface="Times New Roman" charset="0"/>
              </a:rPr>
              <a:t> 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mà Đức Chúa Trời đã lập với các ngươi.</a:t>
            </a:r>
          </a:p>
        </p:txBody>
      </p:sp>
      <p:sp>
        <p:nvSpPr>
          <p:cNvPr id="82954" name="Rectangle 21"/>
          <p:cNvSpPr>
            <a:spLocks noChangeArrowheads="1"/>
          </p:cNvSpPr>
          <p:nvPr/>
        </p:nvSpPr>
        <p:spPr bwMode="auto">
          <a:xfrm>
            <a:off x="1646238" y="317500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8" grpId="0"/>
      <p:bldP spid="30517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endParaRPr lang="en-US" sz="1400" b="1">
              <a:effectLst/>
              <a:latin typeface="Times New Roman" pitchFamily="18" charset="0"/>
              <a:ea typeface="+mn-ea"/>
              <a:cs typeface="+mn-cs"/>
            </a:endParaRPr>
          </a:p>
          <a:p>
            <a:pPr algn="l">
              <a:defRPr/>
            </a:pPr>
            <a:endParaRPr lang="en-US" sz="1400" b="1">
              <a:effectLst/>
              <a:latin typeface="Times New Roman" pitchFamily="18" charset="0"/>
              <a:ea typeface="+mn-ea"/>
              <a:cs typeface="+mn-cs"/>
            </a:endParaRPr>
          </a:p>
          <a:p>
            <a:pPr algn="l">
              <a:defRPr/>
            </a:pPr>
            <a:endParaRPr lang="en-US" sz="1400" b="1">
              <a:effectLst/>
              <a:latin typeface="Times New Roman" pitchFamily="18" charset="0"/>
              <a:ea typeface="+mn-ea"/>
              <a:cs typeface="+mn-cs"/>
            </a:endParaRPr>
          </a:p>
          <a:p>
            <a:pPr algn="l">
              <a:defRPr/>
            </a:pPr>
            <a:endParaRPr lang="en-US" sz="1400" b="1">
              <a:solidFill>
                <a:schemeClr val="tx2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609600" y="2190750"/>
            <a:ext cx="7848600" cy="13112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 baseline="30000">
                <a:effectLst/>
                <a:latin typeface="Times New Roman" charset="0"/>
              </a:rPr>
              <a:t>21</a:t>
            </a:r>
            <a:r>
              <a:rPr lang="en-US" sz="4000" b="1">
                <a:effectLst/>
                <a:latin typeface="Times New Roman" charset="0"/>
              </a:rPr>
              <a:t>Đoạn, người cũng lấy </a:t>
            </a:r>
            <a:r>
              <a:rPr lang="en-US" sz="4000" b="1">
                <a:solidFill>
                  <a:srgbClr val="FF3300"/>
                </a:solidFill>
                <a:effectLst/>
                <a:latin typeface="Times New Roman" charset="0"/>
              </a:rPr>
              <a:t>huyết</a:t>
            </a:r>
            <a:r>
              <a:rPr lang="en-US" sz="4000" b="1">
                <a:effectLst/>
                <a:latin typeface="Times New Roman" charset="0"/>
              </a:rPr>
              <a:t> ấy rảy đền tạm cùng mọi đồ thờ.</a:t>
            </a:r>
          </a:p>
        </p:txBody>
      </p:sp>
      <p:sp>
        <p:nvSpPr>
          <p:cNvPr id="83971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3972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61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83975" name="Rectangle 15"/>
          <p:cNvSpPr>
            <a:spLocks noChangeArrowheads="1"/>
          </p:cNvSpPr>
          <p:nvPr/>
        </p:nvSpPr>
        <p:spPr bwMode="auto">
          <a:xfrm>
            <a:off x="1646238" y="317500"/>
            <a:ext cx="6238875" cy="7874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Box 4"/>
          <p:cNvSpPr txBox="1">
            <a:spLocks noChangeArrowheads="1"/>
          </p:cNvSpPr>
          <p:nvPr/>
        </p:nvSpPr>
        <p:spPr bwMode="auto">
          <a:xfrm>
            <a:off x="774700" y="1879600"/>
            <a:ext cx="7480300" cy="2530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 baseline="30000">
                <a:solidFill>
                  <a:schemeClr val="folHlink"/>
                </a:solidFill>
                <a:effectLst/>
                <a:latin typeface="Times New Roman" charset="0"/>
              </a:rPr>
              <a:t>22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Theo luật pháp thì hầu hết mọi vật đều nhờ huyết mà được sạch: </a:t>
            </a:r>
            <a:r>
              <a:rPr lang="en-US" sz="4000" b="1" i="1" u="sng">
                <a:solidFill>
                  <a:schemeClr val="folHlink"/>
                </a:solidFill>
                <a:effectLst/>
                <a:latin typeface="Times New Roman" charset="0"/>
              </a:rPr>
              <a:t>không đổ huyết thì không có sự tha thứ.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</a:rPr>
              <a:t> </a:t>
            </a:r>
            <a:endParaRPr lang="en-US" sz="4000" b="1" i="1" u="sng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84994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4995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13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84998" name="Rectangle 15"/>
          <p:cNvSpPr>
            <a:spLocks noChangeArrowheads="1"/>
          </p:cNvSpPr>
          <p:nvPr/>
        </p:nvSpPr>
        <p:spPr bwMode="auto">
          <a:xfrm>
            <a:off x="1603375" y="331788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787400" y="1879600"/>
            <a:ext cx="74803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4000" b="1" baseline="30000">
                <a:solidFill>
                  <a:schemeClr val="hlink"/>
                </a:solidFill>
                <a:effectLst/>
                <a:latin typeface="Times New Roman" charset="0"/>
                <a:cs typeface="+mn-cs"/>
              </a:rPr>
              <a:t>22</a:t>
            </a:r>
            <a:r>
              <a:rPr lang="en-US" sz="4000" b="1">
                <a:solidFill>
                  <a:schemeClr val="hlink"/>
                </a:solidFill>
                <a:effectLst/>
                <a:latin typeface="Times New Roman" charset="0"/>
                <a:cs typeface="+mn-cs"/>
              </a:rPr>
              <a:t>Theo luật pháp thì hầu hết mọi vật đều nhờ huyết mà được sạch:</a:t>
            </a:r>
            <a:r>
              <a:rPr lang="en-US" sz="4000" b="1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 </a:t>
            </a:r>
            <a:r>
              <a:rPr lang="en-US" sz="4000" b="1" i="1" u="sng">
                <a:solidFill>
                  <a:schemeClr val="folHlink"/>
                </a:solidFill>
                <a:effectLst/>
                <a:latin typeface="Times New Roman" charset="0"/>
                <a:cs typeface="+mn-cs"/>
              </a:rPr>
              <a:t>không đổ huyết thì không có sự tha thứ.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2225675" y="3092450"/>
            <a:ext cx="2716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 i="1" u="sng">
                <a:solidFill>
                  <a:srgbClr val="FF3300"/>
                </a:solidFill>
                <a:effectLst/>
                <a:latin typeface="Times New Roman" charset="0"/>
              </a:rPr>
              <a:t>đổ huyết</a:t>
            </a:r>
          </a:p>
        </p:txBody>
      </p:sp>
      <p:sp>
        <p:nvSpPr>
          <p:cNvPr id="86019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6020" name="Text Box 1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4363" name="Rectangle 1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4366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86023" name="Text Box 16"/>
          <p:cNvSpPr txBox="1">
            <a:spLocks noChangeArrowheads="1"/>
          </p:cNvSpPr>
          <p:nvPr/>
        </p:nvSpPr>
        <p:spPr bwMode="auto">
          <a:xfrm>
            <a:off x="8589963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86024" name="Rectangle 17"/>
          <p:cNvSpPr>
            <a:spLocks noChangeArrowheads="1"/>
          </p:cNvSpPr>
          <p:nvPr/>
        </p:nvSpPr>
        <p:spPr bwMode="auto">
          <a:xfrm>
            <a:off x="1646238" y="317500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673100" y="1560513"/>
            <a:ext cx="7773988" cy="45799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3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3300"/>
                </a:solidFill>
                <a:effectLst/>
                <a:latin typeface="Arial" charset="0"/>
              </a:rPr>
              <a:t>Không hy sinh, thì không có sự tha thứ.</a:t>
            </a:r>
            <a:r>
              <a:rPr lang="en-US" sz="3600" b="1">
                <a:effectLst/>
                <a:latin typeface="Arial" charset="0"/>
              </a:rPr>
              <a:t>  </a:t>
            </a:r>
            <a:r>
              <a:rPr lang="en-US" sz="3600" b="1">
                <a:solidFill>
                  <a:schemeClr val="folHlink"/>
                </a:solidFill>
                <a:effectLst/>
                <a:latin typeface="Arial" charset="0"/>
              </a:rPr>
              <a:t>Chúa chúng ta đã cung cấp sự hy sinh cuối cùng khi Ngài đi đến Ca-va-ry và đắc thắng sự chết </a:t>
            </a:r>
            <a:br>
              <a:rPr lang="en-US" sz="3600" b="1">
                <a:effectLst/>
                <a:latin typeface="Arial" charset="0"/>
              </a:rPr>
            </a:br>
            <a:r>
              <a:rPr lang="en-US" sz="3600" b="1">
                <a:solidFill>
                  <a:srgbClr val="FF3300"/>
                </a:solidFill>
                <a:effectLst/>
                <a:latin typeface="Arial" charset="0"/>
              </a:rPr>
              <a:t>THAY CHO CHÚNG TA!</a:t>
            </a:r>
          </a:p>
        </p:txBody>
      </p:sp>
      <p:sp>
        <p:nvSpPr>
          <p:cNvPr id="87042" name="Text Box 7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87043" name="Text Box 9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85386" name="Rectangle 10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85389" name="Rectangle 13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485391" name="Rectangle 15"/>
          <p:cNvSpPr>
            <a:spLocks noChangeArrowheads="1"/>
          </p:cNvSpPr>
          <p:nvPr/>
        </p:nvSpPr>
        <p:spPr bwMode="auto">
          <a:xfrm>
            <a:off x="8461375" y="61468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7" name="Rectangle 20"/>
          <p:cNvSpPr>
            <a:spLocks noChangeArrowheads="1"/>
          </p:cNvSpPr>
          <p:nvPr/>
        </p:nvSpPr>
        <p:spPr bwMode="auto">
          <a:xfrm>
            <a:off x="1646238" y="317500"/>
            <a:ext cx="6238875" cy="8064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effectLst/>
                <a:latin typeface="Times New Roman" charset="0"/>
              </a:rPr>
              <a:t>Về nghĩa của chữ 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“</a:t>
            </a:r>
            <a:r>
              <a:rPr lang="en-US" altLang="ja-JP" b="1" i="1">
                <a:solidFill>
                  <a:schemeClr val="tx2"/>
                </a:solidFill>
                <a:effectLst/>
                <a:latin typeface="Times New Roman" charset="0"/>
              </a:rPr>
              <a:t>HUYẾT</a:t>
            </a:r>
            <a:r>
              <a:rPr lang="ja-JP" altLang="en-US" b="1" i="1">
                <a:solidFill>
                  <a:schemeClr val="tx2"/>
                </a:solidFill>
                <a:effectLst/>
                <a:latin typeface="Times New Roman" charset="0"/>
              </a:rPr>
              <a:t>”</a:t>
            </a:r>
            <a:r>
              <a:rPr lang="en-US" altLang="ja-JP" b="1" i="1">
                <a:effectLst/>
                <a:latin typeface="Times New Roman" charset="0"/>
              </a:rPr>
              <a:t> …</a:t>
            </a:r>
            <a:endParaRPr lang="en-US" altLang="ja-JP" sz="2400" b="1" i="1">
              <a:effectLst/>
              <a:latin typeface="Times New Roman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400" b="1" i="1">
                <a:effectLst/>
                <a:latin typeface="Times New Roman" charset="0"/>
              </a:rPr>
              <a:t>Hê-bơ-rơ 9: 15-22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7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6259" name="Rectangle 3"/>
          <p:cNvSpPr>
            <a:spLocks noChangeArrowheads="1"/>
          </p:cNvSpPr>
          <p:nvPr/>
        </p:nvSpPr>
        <p:spPr bwMode="auto">
          <a:xfrm>
            <a:off x="0" y="0"/>
            <a:ext cx="9144000" cy="555625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62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63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64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65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66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67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35013" y="4224338"/>
            <a:ext cx="1852612" cy="1674812"/>
            <a:chOff x="463" y="2789"/>
            <a:chExt cx="1167" cy="1055"/>
          </a:xfrm>
        </p:grpSpPr>
        <p:sp>
          <p:nvSpPr>
            <p:cNvPr id="88115" name="Rectangle 23"/>
            <p:cNvSpPr>
              <a:spLocks noChangeArrowheads="1"/>
            </p:cNvSpPr>
            <p:nvPr/>
          </p:nvSpPr>
          <p:spPr bwMode="auto">
            <a:xfrm>
              <a:off x="556" y="3305"/>
              <a:ext cx="989" cy="402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effectLst/>
                  <a:latin typeface="HallmarkeCondBold" charset="0"/>
                </a:rPr>
                <a:t>  </a:t>
              </a:r>
              <a:r>
                <a:rPr lang="en-US" sz="3600" b="1">
                  <a:effectLst/>
                </a:rPr>
                <a:t>Đất</a:t>
              </a:r>
            </a:p>
          </p:txBody>
        </p:sp>
        <p:sp>
          <p:nvSpPr>
            <p:cNvPr id="88116" name="Rectangle 24"/>
            <p:cNvSpPr>
              <a:spLocks noChangeArrowheads="1"/>
            </p:cNvSpPr>
            <p:nvPr/>
          </p:nvSpPr>
          <p:spPr bwMode="auto">
            <a:xfrm>
              <a:off x="463" y="3596"/>
              <a:ext cx="1167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2000" b="1">
                  <a:effectLst/>
                  <a:latin typeface="Arial Narrow" charset="0"/>
                </a:rPr>
                <a:t>Phục</a:t>
              </a:r>
              <a:r>
                <a:rPr lang="en-US" sz="1800" b="1">
                  <a:effectLst/>
                </a:rPr>
                <a:t> 30: 1-10</a:t>
              </a:r>
            </a:p>
          </p:txBody>
        </p:sp>
        <p:sp>
          <p:nvSpPr>
            <p:cNvPr id="736281" name="Line 25"/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600450" y="4167188"/>
            <a:ext cx="2144713" cy="1739900"/>
            <a:chOff x="2268" y="2753"/>
            <a:chExt cx="1209" cy="1096"/>
          </a:xfrm>
        </p:grpSpPr>
        <p:sp>
          <p:nvSpPr>
            <p:cNvPr id="88112" name="Rectangle 27"/>
            <p:cNvSpPr>
              <a:spLocks noChangeArrowheads="1"/>
            </p:cNvSpPr>
            <p:nvPr/>
          </p:nvSpPr>
          <p:spPr bwMode="auto">
            <a:xfrm>
              <a:off x="2397" y="3306"/>
              <a:ext cx="972" cy="402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3600" b="1">
                  <a:effectLst/>
                </a:rPr>
                <a:t>Đa-vít</a:t>
              </a:r>
            </a:p>
          </p:txBody>
        </p:sp>
        <p:sp>
          <p:nvSpPr>
            <p:cNvPr id="736284" name="Rectangle 28"/>
            <p:cNvSpPr>
              <a:spLocks noChangeArrowheads="1"/>
            </p:cNvSpPr>
            <p:nvPr/>
          </p:nvSpPr>
          <p:spPr bwMode="auto">
            <a:xfrm>
              <a:off x="2268" y="3601"/>
              <a:ext cx="120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>
                  <a:effectLst/>
                  <a:latin typeface="Helvetica" charset="0"/>
                  <a:ea typeface="+mn-ea"/>
                  <a:cs typeface="+mn-cs"/>
                </a:rPr>
                <a:t>2 Sa 7: 4-16</a:t>
              </a:r>
            </a:p>
          </p:txBody>
        </p:sp>
        <p:sp>
          <p:nvSpPr>
            <p:cNvPr id="736285" name="Line 29"/>
            <p:cNvSpPr>
              <a:spLocks noChangeShapeType="1"/>
            </p:cNvSpPr>
            <p:nvPr/>
          </p:nvSpPr>
          <p:spPr bwMode="auto">
            <a:xfrm flipH="1">
              <a:off x="2859" y="2753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494463" y="4186238"/>
            <a:ext cx="1752600" cy="1725612"/>
            <a:chOff x="4091" y="2765"/>
            <a:chExt cx="1104" cy="1087"/>
          </a:xfrm>
        </p:grpSpPr>
        <p:sp>
          <p:nvSpPr>
            <p:cNvPr id="88109" name="Rectangle 31"/>
            <p:cNvSpPr>
              <a:spLocks noChangeArrowheads="1"/>
            </p:cNvSpPr>
            <p:nvPr/>
          </p:nvSpPr>
          <p:spPr bwMode="auto">
            <a:xfrm>
              <a:off x="4283" y="3305"/>
              <a:ext cx="627" cy="402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sz="3600" b="1">
                  <a:effectLst/>
                </a:rPr>
                <a:t>Mới</a:t>
              </a:r>
            </a:p>
          </p:txBody>
        </p:sp>
        <p:sp>
          <p:nvSpPr>
            <p:cNvPr id="736288" name="Rectangle 32"/>
            <p:cNvSpPr>
              <a:spLocks noChangeArrowheads="1"/>
            </p:cNvSpPr>
            <p:nvPr/>
          </p:nvSpPr>
          <p:spPr bwMode="auto">
            <a:xfrm>
              <a:off x="4091" y="3604"/>
              <a:ext cx="1104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2000" b="1">
                  <a:effectLst/>
                  <a:latin typeface="Comic Sans MS" pitchFamily="66" charset="0"/>
                  <a:ea typeface="+mn-ea"/>
                  <a:cs typeface="+mn-cs"/>
                </a:rPr>
                <a:t>Giê</a:t>
              </a:r>
              <a:r>
                <a:rPr lang="en-US" sz="2000" b="1">
                  <a:effectLst/>
                  <a:latin typeface="Helvetica" charset="0"/>
                  <a:ea typeface="+mn-ea"/>
                  <a:cs typeface="+mn-cs"/>
                </a:rPr>
                <a:t> 31:31-34</a:t>
              </a:r>
            </a:p>
          </p:txBody>
        </p:sp>
        <p:sp>
          <p:nvSpPr>
            <p:cNvPr id="736289" name="Line 33"/>
            <p:cNvSpPr>
              <a:spLocks noChangeShapeType="1"/>
            </p:cNvSpPr>
            <p:nvPr/>
          </p:nvSpPr>
          <p:spPr bwMode="auto">
            <a:xfrm flipH="1">
              <a:off x="4576" y="2765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36293" name="AutoShape 37"/>
          <p:cNvSpPr>
            <a:spLocks noChangeArrowheads="1"/>
          </p:cNvSpPr>
          <p:nvPr/>
        </p:nvSpPr>
        <p:spPr bwMode="auto">
          <a:xfrm>
            <a:off x="522288" y="3367088"/>
            <a:ext cx="824071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CC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9C0031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94" name="AutoShape 38"/>
          <p:cNvSpPr>
            <a:spLocks noChangeArrowheads="1"/>
          </p:cNvSpPr>
          <p:nvPr/>
        </p:nvSpPr>
        <p:spPr bwMode="auto">
          <a:xfrm>
            <a:off x="539750" y="2178050"/>
            <a:ext cx="8213725" cy="94456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9C0031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95" name="AutoShape 39"/>
          <p:cNvSpPr>
            <a:spLocks noChangeArrowheads="1"/>
          </p:cNvSpPr>
          <p:nvPr/>
        </p:nvSpPr>
        <p:spPr bwMode="auto">
          <a:xfrm>
            <a:off x="534988" y="4586288"/>
            <a:ext cx="8213725" cy="1566862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9C0031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96" name="AutoShape 40"/>
          <p:cNvSpPr>
            <a:spLocks noChangeArrowheads="1"/>
          </p:cNvSpPr>
          <p:nvPr/>
        </p:nvSpPr>
        <p:spPr bwMode="auto">
          <a:xfrm>
            <a:off x="531813" y="641350"/>
            <a:ext cx="2012950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9C0031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298" name="Text Box 42"/>
          <p:cNvSpPr txBox="1">
            <a:spLocks noChangeArrowheads="1"/>
          </p:cNvSpPr>
          <p:nvPr/>
        </p:nvSpPr>
        <p:spPr bwMode="auto">
          <a:xfrm>
            <a:off x="4130675" y="46038"/>
            <a:ext cx="4641850" cy="400050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TRƠ GIÚP HỌC TẬP </a:t>
            </a:r>
            <a:r>
              <a:rPr lang="en-US" sz="2000" b="1">
                <a:solidFill>
                  <a:srgbClr val="FFFF00"/>
                </a:solidFill>
                <a:effectLst/>
              </a:rPr>
              <a:t>#14 &amp; #32</a:t>
            </a:r>
          </a:p>
        </p:txBody>
      </p:sp>
      <p:sp>
        <p:nvSpPr>
          <p:cNvPr id="88081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88082" name="Text Box 4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736303" name="AutoShape 47"/>
          <p:cNvSpPr>
            <a:spLocks noChangeArrowheads="1"/>
          </p:cNvSpPr>
          <p:nvPr/>
        </p:nvSpPr>
        <p:spPr bwMode="auto">
          <a:xfrm>
            <a:off x="44450" y="1200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304" name="AutoShape 48"/>
          <p:cNvSpPr>
            <a:spLocks noChangeArrowheads="1"/>
          </p:cNvSpPr>
          <p:nvPr/>
        </p:nvSpPr>
        <p:spPr bwMode="auto">
          <a:xfrm>
            <a:off x="44450" y="250190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305" name="AutoShape 49"/>
          <p:cNvSpPr>
            <a:spLocks noChangeArrowheads="1"/>
          </p:cNvSpPr>
          <p:nvPr/>
        </p:nvSpPr>
        <p:spPr bwMode="auto">
          <a:xfrm>
            <a:off x="31750" y="3633788"/>
            <a:ext cx="295275" cy="2809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306" name="AutoShape 50"/>
          <p:cNvSpPr>
            <a:spLocks noChangeArrowheads="1"/>
          </p:cNvSpPr>
          <p:nvPr/>
        </p:nvSpPr>
        <p:spPr bwMode="auto">
          <a:xfrm>
            <a:off x="44450" y="5137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307" name="Rectangle 5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3630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88089" name="Text Box 53"/>
          <p:cNvSpPr txBox="1">
            <a:spLocks noChangeArrowheads="1"/>
          </p:cNvSpPr>
          <p:nvPr/>
        </p:nvSpPr>
        <p:spPr bwMode="auto">
          <a:xfrm>
            <a:off x="858678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5</a:t>
            </a:r>
          </a:p>
        </p:txBody>
      </p:sp>
      <p:sp>
        <p:nvSpPr>
          <p:cNvPr id="736310" name="Rectangle 54"/>
          <p:cNvSpPr>
            <a:spLocks noChangeArrowheads="1"/>
          </p:cNvSpPr>
          <p:nvPr/>
        </p:nvSpPr>
        <p:spPr bwMode="auto">
          <a:xfrm>
            <a:off x="74564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88091" name="Rectangle 55"/>
          <p:cNvSpPr>
            <a:spLocks noChangeArrowheads="1"/>
          </p:cNvSpPr>
          <p:nvPr/>
        </p:nvSpPr>
        <p:spPr bwMode="auto">
          <a:xfrm>
            <a:off x="2801938" y="4619625"/>
            <a:ext cx="3821112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1">
                <a:solidFill>
                  <a:schemeClr val="folHlink"/>
                </a:solidFill>
                <a:effectLst/>
              </a:rPr>
              <a:t>Mở rộng các giao ước phụ</a:t>
            </a:r>
          </a:p>
        </p:txBody>
      </p:sp>
      <p:sp>
        <p:nvSpPr>
          <p:cNvPr id="736312" name="Rectangle 56"/>
          <p:cNvSpPr>
            <a:spLocks noChangeArrowheads="1"/>
          </p:cNvSpPr>
          <p:nvPr/>
        </p:nvSpPr>
        <p:spPr bwMode="auto">
          <a:xfrm>
            <a:off x="1209675" y="3451225"/>
            <a:ext cx="15732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000" b="1" dirty="0">
                <a:solidFill>
                  <a:srgbClr val="00FF00"/>
                </a:solidFill>
                <a:effectLst/>
                <a:latin typeface="Arial" pitchFamily="34" charset="0"/>
                <a:ea typeface="Gulim" pitchFamily="34" charset="-127"/>
                <a:cs typeface="+mn-cs"/>
              </a:rPr>
              <a:t>ĐẤT</a:t>
            </a:r>
            <a:endParaRPr lang="en-US" sz="2000" b="1" dirty="0">
              <a:solidFill>
                <a:srgbClr val="00FF00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8093" name="Rectangle 57"/>
          <p:cNvSpPr>
            <a:spLocks noChangeArrowheads="1"/>
          </p:cNvSpPr>
          <p:nvPr/>
        </p:nvSpPr>
        <p:spPr bwMode="auto">
          <a:xfrm>
            <a:off x="3898900" y="3430588"/>
            <a:ext cx="1901825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FF00"/>
                </a:solidFill>
                <a:effectLst/>
                <a:latin typeface="Arial" charset="0"/>
              </a:rPr>
              <a:t>HẠT GIỐNG</a:t>
            </a:r>
          </a:p>
        </p:txBody>
      </p:sp>
      <p:sp>
        <p:nvSpPr>
          <p:cNvPr id="88094" name="Rectangle 58"/>
          <p:cNvSpPr>
            <a:spLocks noChangeArrowheads="1"/>
          </p:cNvSpPr>
          <p:nvPr/>
        </p:nvSpPr>
        <p:spPr bwMode="auto">
          <a:xfrm>
            <a:off x="6219825" y="3446463"/>
            <a:ext cx="2487613" cy="393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ko-KR" sz="2000" b="1">
                <a:solidFill>
                  <a:srgbClr val="00FF00"/>
                </a:solidFill>
                <a:effectLst/>
                <a:latin typeface="Arial" charset="0"/>
                <a:ea typeface="Gulim" charset="0"/>
                <a:cs typeface="Gulim" charset="0"/>
              </a:rPr>
              <a:t>PHƯỚC </a:t>
            </a:r>
            <a:r>
              <a:rPr lang="en-US" sz="2000" b="1">
                <a:solidFill>
                  <a:srgbClr val="00FF00"/>
                </a:solidFill>
                <a:effectLst/>
                <a:latin typeface="Arial" charset="0"/>
              </a:rPr>
              <a:t>LÀNH</a:t>
            </a:r>
          </a:p>
        </p:txBody>
      </p:sp>
      <p:sp>
        <p:nvSpPr>
          <p:cNvPr id="88095" name="Rectangle 59"/>
          <p:cNvSpPr>
            <a:spLocks noChangeArrowheads="1"/>
          </p:cNvSpPr>
          <p:nvPr/>
        </p:nvSpPr>
        <p:spPr bwMode="auto">
          <a:xfrm>
            <a:off x="982663" y="26939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13:15</a:t>
            </a:r>
          </a:p>
        </p:txBody>
      </p:sp>
      <p:sp>
        <p:nvSpPr>
          <p:cNvPr id="88096" name="Rectangle 60"/>
          <p:cNvSpPr>
            <a:spLocks noChangeArrowheads="1"/>
          </p:cNvSpPr>
          <p:nvPr/>
        </p:nvSpPr>
        <p:spPr bwMode="auto">
          <a:xfrm>
            <a:off x="1166813" y="3714750"/>
            <a:ext cx="198437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12:1</a:t>
            </a:r>
          </a:p>
        </p:txBody>
      </p:sp>
      <p:sp>
        <p:nvSpPr>
          <p:cNvPr id="88097" name="Rectangle 61"/>
          <p:cNvSpPr>
            <a:spLocks noChangeArrowheads="1"/>
          </p:cNvSpPr>
          <p:nvPr/>
        </p:nvSpPr>
        <p:spPr bwMode="auto">
          <a:xfrm>
            <a:off x="3986213" y="37179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12:2</a:t>
            </a:r>
          </a:p>
        </p:txBody>
      </p:sp>
      <p:sp>
        <p:nvSpPr>
          <p:cNvPr id="88098" name="Rectangle 62"/>
          <p:cNvSpPr>
            <a:spLocks noChangeArrowheads="1"/>
          </p:cNvSpPr>
          <p:nvPr/>
        </p:nvSpPr>
        <p:spPr bwMode="auto">
          <a:xfrm>
            <a:off x="6653213" y="37258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12:3</a:t>
            </a:r>
          </a:p>
        </p:txBody>
      </p:sp>
      <p:sp>
        <p:nvSpPr>
          <p:cNvPr id="88099" name="Rectangle 63"/>
          <p:cNvSpPr>
            <a:spLocks noChangeArrowheads="1"/>
          </p:cNvSpPr>
          <p:nvPr/>
        </p:nvSpPr>
        <p:spPr bwMode="auto">
          <a:xfrm>
            <a:off x="3446463" y="26860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13:14-16</a:t>
            </a:r>
          </a:p>
        </p:txBody>
      </p:sp>
      <p:sp>
        <p:nvSpPr>
          <p:cNvPr id="88100" name="Rectangle 64"/>
          <p:cNvSpPr>
            <a:spLocks noChangeArrowheads="1"/>
          </p:cNvSpPr>
          <p:nvPr/>
        </p:nvSpPr>
        <p:spPr bwMode="auto">
          <a:xfrm>
            <a:off x="6308725" y="2695575"/>
            <a:ext cx="23288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effectLst/>
                <a:latin typeface="Helvetica" charset="0"/>
              </a:rPr>
              <a:t>Sáng 15:9-18</a:t>
            </a:r>
          </a:p>
        </p:txBody>
      </p:sp>
      <p:sp>
        <p:nvSpPr>
          <p:cNvPr id="88101" name="Rectangle 65"/>
          <p:cNvSpPr>
            <a:spLocks noChangeArrowheads="1"/>
          </p:cNvSpPr>
          <p:nvPr/>
        </p:nvSpPr>
        <p:spPr bwMode="auto">
          <a:xfrm>
            <a:off x="663575" y="2278063"/>
            <a:ext cx="2198688" cy="4587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ĐỜI ĐỜI</a:t>
            </a:r>
          </a:p>
        </p:txBody>
      </p:sp>
      <p:sp>
        <p:nvSpPr>
          <p:cNvPr id="88102" name="Rectangle 66"/>
          <p:cNvSpPr>
            <a:spLocks noChangeArrowheads="1"/>
          </p:cNvSpPr>
          <p:nvPr/>
        </p:nvSpPr>
        <p:spPr bwMode="auto">
          <a:xfrm>
            <a:off x="3508375" y="2257425"/>
            <a:ext cx="2195513" cy="4587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TRẦN THẾ</a:t>
            </a:r>
          </a:p>
        </p:txBody>
      </p:sp>
      <p:sp>
        <p:nvSpPr>
          <p:cNvPr id="88103" name="Rectangle 67"/>
          <p:cNvSpPr>
            <a:spLocks noChangeArrowheads="1"/>
          </p:cNvSpPr>
          <p:nvPr/>
        </p:nvSpPr>
        <p:spPr bwMode="auto">
          <a:xfrm>
            <a:off x="5541963" y="2273300"/>
            <a:ext cx="3475037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i="1">
                <a:solidFill>
                  <a:schemeClr val="folHlink"/>
                </a:solidFill>
                <a:effectLst/>
                <a:latin typeface="Arial" charset="0"/>
              </a:rPr>
              <a:t>VÔ ĐIỀU KIỆN</a:t>
            </a:r>
            <a:endParaRPr lang="en-US" sz="4000" b="1" i="1">
              <a:solidFill>
                <a:schemeClr val="folHlink"/>
              </a:solidFill>
              <a:effectLst/>
              <a:latin typeface="Arial" charset="0"/>
            </a:endParaRPr>
          </a:p>
        </p:txBody>
      </p:sp>
      <p:sp>
        <p:nvSpPr>
          <p:cNvPr id="88104" name="Rectangle 68"/>
          <p:cNvSpPr>
            <a:spLocks noChangeArrowheads="1"/>
          </p:cNvSpPr>
          <p:nvPr/>
        </p:nvSpPr>
        <p:spPr bwMode="auto">
          <a:xfrm>
            <a:off x="373063" y="719138"/>
            <a:ext cx="2257425" cy="1196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F3300"/>
                </a:solidFill>
                <a:effectLst/>
                <a:latin typeface="Arial Unicode MS" charset="0"/>
                <a:cs typeface="Arial Unicode MS" charset="0"/>
              </a:rPr>
              <a:t>Sự Kêu Gọi </a:t>
            </a:r>
            <a:br>
              <a:rPr lang="en-US" sz="2400" b="1">
                <a:solidFill>
                  <a:srgbClr val="FF3300"/>
                </a:solidFill>
                <a:effectLst/>
                <a:latin typeface="Arial Unicode MS" charset="0"/>
                <a:cs typeface="Arial Unicode MS" charset="0"/>
              </a:rPr>
            </a:br>
            <a:r>
              <a:rPr lang="en-US" sz="2400" b="1">
                <a:solidFill>
                  <a:srgbClr val="FF3300"/>
                </a:solidFill>
                <a:effectLst/>
                <a:latin typeface="Arial Unicode MS" charset="0"/>
                <a:cs typeface="Arial Unicode MS" charset="0"/>
              </a:rPr>
              <a:t>của Áp-ra-ham</a:t>
            </a:r>
            <a:r>
              <a:rPr lang="en-US" sz="2400" b="1">
                <a:solidFill>
                  <a:srgbClr val="FD2558"/>
                </a:solidFill>
                <a:effectLst/>
                <a:latin typeface="Helvetica" charset="0"/>
              </a:rPr>
              <a:t>       </a:t>
            </a:r>
            <a:r>
              <a:rPr lang="en-US" sz="2400" b="1">
                <a:effectLst/>
                <a:latin typeface="Helvetica" charset="0"/>
              </a:rPr>
              <a:t>Sáng 12:1-3</a:t>
            </a:r>
          </a:p>
        </p:txBody>
      </p:sp>
      <p:sp>
        <p:nvSpPr>
          <p:cNvPr id="88105" name="Text Box 69"/>
          <p:cNvSpPr txBox="1">
            <a:spLocks noChangeArrowheads="1"/>
          </p:cNvSpPr>
          <p:nvPr/>
        </p:nvSpPr>
        <p:spPr bwMode="auto">
          <a:xfrm>
            <a:off x="6618288" y="652463"/>
            <a:ext cx="2193925" cy="8302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2400" b="1">
                <a:solidFill>
                  <a:srgbClr val="FF3300"/>
                </a:solidFill>
                <a:effectLst/>
                <a:latin typeface="Helvetica" charset="0"/>
              </a:rPr>
              <a:t>Giao Ước</a:t>
            </a:r>
            <a:br>
              <a:rPr lang="en-US" sz="2400" b="1">
                <a:effectLst/>
                <a:latin typeface="Helvetica" charset="0"/>
              </a:rPr>
            </a:br>
            <a:r>
              <a:rPr lang="en-US" sz="2400" b="1">
                <a:effectLst/>
                <a:latin typeface="Helvetica" charset="0"/>
              </a:rPr>
              <a:t>Sáng 15:9-18</a:t>
            </a:r>
          </a:p>
        </p:txBody>
      </p:sp>
      <p:sp>
        <p:nvSpPr>
          <p:cNvPr id="88106" name="Rectangle 70"/>
          <p:cNvSpPr>
            <a:spLocks noChangeArrowheads="1"/>
          </p:cNvSpPr>
          <p:nvPr/>
        </p:nvSpPr>
        <p:spPr bwMode="auto">
          <a:xfrm>
            <a:off x="468313" y="6365875"/>
            <a:ext cx="8634412" cy="8905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ffectLst/>
              </a:rPr>
              <a:t>LÀ 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“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CỐT TRỤ</a:t>
            </a:r>
            <a:r>
              <a:rPr lang="ja-JP" altLang="en-US" sz="2000" b="1">
                <a:solidFill>
                  <a:schemeClr val="folHlink"/>
                </a:solidFill>
                <a:effectLst/>
              </a:rPr>
              <a:t>”</a:t>
            </a:r>
            <a:r>
              <a:rPr lang="en-US" altLang="ja-JP" sz="2000" b="1">
                <a:solidFill>
                  <a:schemeClr val="folHlink"/>
                </a:solidFill>
                <a:effectLst/>
              </a:rPr>
              <a:t> CỦA KHẢI THỊ KINH THÁNH</a:t>
            </a:r>
          </a:p>
          <a:p>
            <a:endParaRPr lang="en-US" sz="3200" b="1" i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88107" name="Rectangle 71"/>
          <p:cNvSpPr>
            <a:spLocks noChangeArrowheads="1"/>
          </p:cNvSpPr>
          <p:nvPr/>
        </p:nvSpPr>
        <p:spPr bwMode="auto">
          <a:xfrm>
            <a:off x="2709863" y="696913"/>
            <a:ext cx="3636962" cy="1074737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i="1">
                <a:solidFill>
                  <a:schemeClr val="folHlink"/>
                </a:solidFill>
                <a:effectLst/>
                <a:latin typeface="Arial Unicode MS" charset="0"/>
                <a:cs typeface="Arial Unicode MS" charset="0"/>
              </a:rPr>
              <a:t>GIAO ƯỚC ÁP-RA-HAM </a:t>
            </a:r>
          </a:p>
        </p:txBody>
      </p:sp>
      <p:sp>
        <p:nvSpPr>
          <p:cNvPr id="736328" name="AutoShape 72"/>
          <p:cNvSpPr>
            <a:spLocks noChangeArrowheads="1"/>
          </p:cNvSpPr>
          <p:nvPr/>
        </p:nvSpPr>
        <p:spPr bwMode="auto">
          <a:xfrm>
            <a:off x="6554788" y="592138"/>
            <a:ext cx="2187575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9C0031"/>
              </a:solidFill>
              <a:effectLst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6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6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6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3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6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293" grpId="0" animBg="1" autoUpdateAnimBg="0"/>
      <p:bldP spid="736294" grpId="0" animBg="1" autoUpdateAnimBg="0"/>
      <p:bldP spid="736295" grpId="0" animBg="1" autoUpdateAnimBg="0"/>
      <p:bldP spid="736296" grpId="0" animBg="1" autoUpdateAnimBg="0"/>
      <p:bldP spid="736298" grpId="0" animBg="1" autoUpdateAnimBg="0"/>
      <p:bldP spid="736328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287754" name="Rectangle 10"/>
          <p:cNvSpPr>
            <a:spLocks noChangeArrowheads="1"/>
          </p:cNvSpPr>
          <p:nvPr/>
        </p:nvSpPr>
        <p:spPr bwMode="auto">
          <a:xfrm>
            <a:off x="1974850" y="3068638"/>
            <a:ext cx="5354638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rgbClr val="99FF99"/>
                </a:solidFill>
                <a:effectLst/>
                <a:latin typeface="Arial" charset="0"/>
              </a:rPr>
              <a:t>  </a:t>
            </a:r>
            <a:r>
              <a:rPr lang="en-US" sz="2000" b="1" i="1">
                <a:solidFill>
                  <a:srgbClr val="66FF99"/>
                </a:solidFill>
                <a:effectLst/>
                <a:latin typeface="Arial" charset="0"/>
              </a:rPr>
              <a:t>Bảng Thứ Nh</a:t>
            </a:r>
            <a:r>
              <a:rPr lang="en-US" sz="2000" b="1" i="1">
                <a:solidFill>
                  <a:srgbClr val="66FF99"/>
                </a:solidFill>
                <a:effectLst/>
              </a:rPr>
              <a:t>ì </a:t>
            </a:r>
            <a:r>
              <a:rPr lang="en-US" sz="2000" b="1" i="1">
                <a:solidFill>
                  <a:srgbClr val="66FF99"/>
                </a:solidFill>
                <a:effectLst/>
                <a:latin typeface="Arial" charset="0"/>
              </a:rPr>
              <a:t>– </a:t>
            </a:r>
          </a:p>
          <a:p>
            <a:r>
              <a:rPr lang="en-US" sz="2000" b="1" i="1">
                <a:effectLst/>
                <a:latin typeface="Arial" charset="0"/>
              </a:rPr>
              <a:t>Trách nhiệm đối với con người (Câu 13-17)</a:t>
            </a: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4347" name="Rectangle 15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4348" name="Rectangle 16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14349" name="Rectangle 17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287762" name="Rectangle 18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351" name="Text Box 47"/>
          <p:cNvSpPr txBox="1">
            <a:spLocks noChangeArrowheads="1"/>
          </p:cNvSpPr>
          <p:nvPr/>
        </p:nvSpPr>
        <p:spPr bwMode="auto">
          <a:xfrm>
            <a:off x="5753100" y="4140200"/>
            <a:ext cx="3060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3600">
              <a:effectLst/>
              <a:latin typeface="Times New Roman" charset="0"/>
            </a:endParaRPr>
          </a:p>
        </p:txBody>
      </p:sp>
      <p:sp>
        <p:nvSpPr>
          <p:cNvPr id="287793" name="Text Box 49"/>
          <p:cNvSpPr txBox="1">
            <a:spLocks noChangeArrowheads="1"/>
          </p:cNvSpPr>
          <p:nvPr/>
        </p:nvSpPr>
        <p:spPr bwMode="auto">
          <a:xfrm>
            <a:off x="2476500" y="3854450"/>
            <a:ext cx="6667500" cy="26368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b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</a:b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Hãy hiếu kính cha mẹ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   Các điều cấm làm: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         Giết người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           Tà dâm 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              Trộm cướp 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                Chứng dối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                   Tham người &amp; đồ vật ...</a:t>
            </a:r>
          </a:p>
        </p:txBody>
      </p:sp>
      <p:grpSp>
        <p:nvGrpSpPr>
          <p:cNvPr id="14353" name="Group 50"/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7795" name="Line 51"/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7796" name="Line 52"/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4354" name="Group 71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7816" name="Rectangle 72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7817" name="Oval 73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7818" name="Rectangle 74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7819" name="Rectangle 75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7820" name="Oval 76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7821" name="Rectangle 77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4374" name="Rectangle 78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4375" name="Rectangle 79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4355" name="Text Box 83"/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356" name="Text Box 84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87829" name="Rectangle 85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7832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grpSp>
        <p:nvGrpSpPr>
          <p:cNvPr id="14359" name="Group 98"/>
          <p:cNvGrpSpPr>
            <a:grpSpLocks/>
          </p:cNvGrpSpPr>
          <p:nvPr/>
        </p:nvGrpSpPr>
        <p:grpSpPr bwMode="auto">
          <a:xfrm>
            <a:off x="482600" y="393700"/>
            <a:ext cx="6973888" cy="2832100"/>
            <a:chOff x="304" y="248"/>
            <a:chExt cx="4393" cy="1784"/>
          </a:xfrm>
        </p:grpSpPr>
        <p:grpSp>
          <p:nvGrpSpPr>
            <p:cNvPr id="14361" name="Group 96"/>
            <p:cNvGrpSpPr>
              <a:grpSpLocks/>
            </p:cNvGrpSpPr>
            <p:nvPr/>
          </p:nvGrpSpPr>
          <p:grpSpPr bwMode="auto">
            <a:xfrm>
              <a:off x="304" y="248"/>
              <a:ext cx="4393" cy="1334"/>
              <a:chOff x="304" y="248"/>
              <a:chExt cx="4393" cy="1334"/>
            </a:xfrm>
          </p:grpSpPr>
          <p:sp>
            <p:nvSpPr>
              <p:cNvPr id="14363" name="Text Box 91"/>
              <p:cNvSpPr txBox="1">
                <a:spLocks noChangeArrowheads="1"/>
              </p:cNvSpPr>
              <p:nvPr/>
            </p:nvSpPr>
            <p:spPr bwMode="auto">
              <a:xfrm>
                <a:off x="304" y="640"/>
                <a:ext cx="1160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ja-JP" altLang="en-US" sz="6600">
                    <a:solidFill>
                      <a:schemeClr val="folHlink"/>
                    </a:solidFill>
                    <a:effectLst/>
                    <a:latin typeface="Times New Roman" charset="0"/>
                  </a:rPr>
                  <a:t>“</a:t>
                </a:r>
                <a:r>
                  <a:rPr lang="en-US" altLang="ja-JP" sz="6600">
                    <a:solidFill>
                      <a:schemeClr val="folHlink"/>
                    </a:solidFill>
                    <a:effectLst/>
                  </a:rPr>
                  <a:t>Đ</a:t>
                </a:r>
                <a:r>
                  <a:rPr lang="ja-JP" altLang="en-US" sz="6600">
                    <a:solidFill>
                      <a:schemeClr val="folHlink"/>
                    </a:solidFill>
                    <a:effectLst/>
                    <a:latin typeface="Times New Roman" charset="0"/>
                  </a:rPr>
                  <a:t>”</a:t>
                </a:r>
                <a:endParaRPr lang="en-US" sz="6600">
                  <a:solidFill>
                    <a:schemeClr val="folHlink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364" name="Text Box 92"/>
              <p:cNvSpPr txBox="1">
                <a:spLocks noChangeArrowheads="1"/>
              </p:cNvSpPr>
              <p:nvPr/>
            </p:nvSpPr>
            <p:spPr bwMode="auto">
              <a:xfrm>
                <a:off x="430" y="1294"/>
                <a:ext cx="1083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sz="2400" b="1">
                    <a:solidFill>
                      <a:schemeClr val="folHlink"/>
                    </a:solidFill>
                    <a:effectLst/>
                    <a:latin typeface="Arial" charset="0"/>
                  </a:rPr>
                  <a:t>ĐẠO ĐỨC</a:t>
                </a:r>
              </a:p>
            </p:txBody>
          </p:sp>
          <p:sp>
            <p:nvSpPr>
              <p:cNvPr id="14365" name="Rectangle 93"/>
              <p:cNvSpPr>
                <a:spLocks noChangeArrowheads="1"/>
              </p:cNvSpPr>
              <p:nvPr/>
            </p:nvSpPr>
            <p:spPr bwMode="auto">
              <a:xfrm>
                <a:off x="1046" y="248"/>
                <a:ext cx="3651" cy="28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202140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ja-JP" altLang="en-US" sz="2400" b="1">
                    <a:solidFill>
                      <a:schemeClr val="folHlink"/>
                    </a:solidFill>
                    <a:effectLst/>
                    <a:latin typeface="Arial" charset="0"/>
                    <a:ea typeface="Arial Unicode MS" charset="0"/>
                  </a:rPr>
                  <a:t>“</a:t>
                </a:r>
                <a:r>
                  <a:rPr lang="en-US" altLang="ja-JP" sz="2400" b="1">
                    <a:solidFill>
                      <a:schemeClr val="folHlink"/>
                    </a:solidFill>
                    <a:effectLst/>
                    <a:latin typeface="Arial" charset="0"/>
                    <a:ea typeface="Arial" charset="0"/>
                    <a:cs typeface="Arial" charset="0"/>
                  </a:rPr>
                  <a:t>GIAO ƯỚC MÔI-SE</a:t>
                </a:r>
                <a:r>
                  <a:rPr lang="ja-JP" altLang="en-US" sz="2400" b="1">
                    <a:solidFill>
                      <a:schemeClr val="folHlink"/>
                    </a:solidFill>
                    <a:effectLst/>
                    <a:latin typeface="Arial" charset="0"/>
                    <a:ea typeface="Arial Unicode MS" charset="0"/>
                  </a:rPr>
                  <a:t>”</a:t>
                </a:r>
                <a:endParaRPr lang="en-US" sz="2400" b="1">
                  <a:solidFill>
                    <a:schemeClr val="folHlink"/>
                  </a:solidFill>
                  <a:effectLst/>
                  <a:latin typeface="Arial" charset="0"/>
                  <a:ea typeface="Arial Unicode MS" charset="0"/>
                </a:endParaRPr>
              </a:p>
            </p:txBody>
          </p:sp>
          <p:sp>
            <p:nvSpPr>
              <p:cNvPr id="14366" name="Rectangle 94"/>
              <p:cNvSpPr>
                <a:spLocks noChangeArrowheads="1"/>
              </p:cNvSpPr>
              <p:nvPr/>
            </p:nvSpPr>
            <p:spPr bwMode="auto">
              <a:xfrm>
                <a:off x="1682" y="635"/>
                <a:ext cx="2422" cy="4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b="1">
                    <a:solidFill>
                      <a:schemeClr val="folHlink"/>
                    </a:solidFill>
                    <a:effectLst/>
                    <a:latin typeface="Arial" charset="0"/>
                  </a:rPr>
                  <a:t>XUẤT Ê-DÍP-TÔ KÝ ĐOẠN 20: </a:t>
                </a:r>
              </a:p>
              <a:p>
                <a:r>
                  <a:rPr lang="en-US" sz="2400" b="1">
                    <a:effectLst/>
                    <a:latin typeface="Arial" charset="0"/>
                  </a:rPr>
                  <a:t>10 ĐIỀU RĂN</a:t>
                </a:r>
              </a:p>
            </p:txBody>
          </p:sp>
          <p:sp>
            <p:nvSpPr>
              <p:cNvPr id="14367" name="Text Box 95"/>
              <p:cNvSpPr txBox="1">
                <a:spLocks noChangeArrowheads="1"/>
              </p:cNvSpPr>
              <p:nvPr/>
            </p:nvSpPr>
            <p:spPr bwMode="auto">
              <a:xfrm>
                <a:off x="1293" y="1204"/>
                <a:ext cx="3168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9803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ja-JP" altLang="en-US" b="1">
                    <a:effectLst/>
                    <a:latin typeface="Times New Roman" charset="0"/>
                  </a:rPr>
                  <a:t>“</a:t>
                </a:r>
                <a:r>
                  <a:rPr lang="en-US" altLang="ja-JP" b="1">
                    <a:effectLst/>
                    <a:latin typeface="Times New Roman" charset="0"/>
                  </a:rPr>
                  <a:t>M</a:t>
                </a:r>
                <a:r>
                  <a:rPr lang="en-US" altLang="ja-JP" b="1">
                    <a:effectLst/>
                  </a:rPr>
                  <a:t>ười Điều Răn</a:t>
                </a:r>
                <a:r>
                  <a:rPr lang="ja-JP" altLang="en-US" b="1">
                    <a:effectLst/>
                    <a:latin typeface="Times New Roman" charset="0"/>
                  </a:rPr>
                  <a:t>”</a:t>
                </a:r>
                <a:endParaRPr lang="en-US" b="1">
                  <a:effectLst/>
                  <a:latin typeface="Times New Roman" charset="0"/>
                </a:endParaRPr>
              </a:p>
            </p:txBody>
          </p:sp>
        </p:grpSp>
        <p:sp>
          <p:nvSpPr>
            <p:cNvPr id="14362" name="Rectangle 97"/>
            <p:cNvSpPr>
              <a:spLocks noChangeArrowheads="1"/>
            </p:cNvSpPr>
            <p:nvPr/>
          </p:nvSpPr>
          <p:spPr bwMode="auto">
            <a:xfrm>
              <a:off x="1390" y="1592"/>
              <a:ext cx="2895" cy="44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 b="1" i="1">
                  <a:solidFill>
                    <a:srgbClr val="339966"/>
                  </a:solidFill>
                  <a:effectLst/>
                  <a:latin typeface="Helvetica" charset="0"/>
                </a:rPr>
                <a:t> </a:t>
              </a:r>
              <a:r>
                <a:rPr lang="en-US" sz="2000" b="1" i="1">
                  <a:solidFill>
                    <a:srgbClr val="339966"/>
                  </a:solidFill>
                  <a:effectLst/>
                  <a:latin typeface="Arial" charset="0"/>
                </a:rPr>
                <a:t>Bảng Thứ Nhất – </a:t>
              </a:r>
            </a:p>
            <a:p>
              <a:r>
                <a:rPr lang="en-US" sz="2000" b="1" i="1">
                  <a:solidFill>
                    <a:srgbClr val="339966"/>
                  </a:solidFill>
                  <a:effectLst/>
                  <a:latin typeface="Arial" charset="0"/>
                </a:rPr>
                <a:t>Trách nhiệm đối với Chúa (Câu 1-12)</a:t>
              </a:r>
            </a:p>
          </p:txBody>
        </p:sp>
      </p:grp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4" grpId="0" autoUpdateAnimBg="0"/>
      <p:bldP spid="28779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89090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89141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89142" name="Rectangle 5"/>
            <p:cNvSpPr>
              <a:spLocks noChangeArrowheads="1"/>
            </p:cNvSpPr>
            <p:nvPr/>
          </p:nvSpPr>
          <p:spPr bwMode="auto">
            <a:xfrm rot="-54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l"/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grpSp>
        <p:nvGrpSpPr>
          <p:cNvPr id="89091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913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  <p:sp>
          <p:nvSpPr>
            <p:cNvPr id="73728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3728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5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8914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</p:grpSp>
      <p:grpSp>
        <p:nvGrpSpPr>
          <p:cNvPr id="89092" name="Group 11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89135" name="Rectangle 12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89136" name="Rectangle 13"/>
            <p:cNvSpPr>
              <a:spLocks noChangeArrowheads="1"/>
            </p:cNvSpPr>
            <p:nvPr/>
          </p:nvSpPr>
          <p:spPr bwMode="auto">
            <a:xfrm rot="-54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l"/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sp>
        <p:nvSpPr>
          <p:cNvPr id="737294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37295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37296" name="Text Box 16"/>
          <p:cNvSpPr txBox="1">
            <a:spLocks noChangeArrowheads="1"/>
          </p:cNvSpPr>
          <p:nvPr/>
        </p:nvSpPr>
        <p:spPr bwMode="auto">
          <a:xfrm>
            <a:off x="2024063" y="2873375"/>
            <a:ext cx="5059362" cy="2287588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FF00"/>
                </a:solidFill>
                <a:effectLst/>
              </a:rPr>
              <a:t>MỘT CƠ CẤU </a:t>
            </a:r>
            <a:r>
              <a:rPr lang="en-US" altLang="ko-KR" sz="4800" b="1">
                <a:solidFill>
                  <a:srgbClr val="00FF00"/>
                </a:solidFill>
                <a:effectLst/>
                <a:ea typeface="Gulim" charset="0"/>
                <a:cs typeface="Gulim" charset="0"/>
              </a:rPr>
              <a:t>NIÊN ĐẠI</a:t>
            </a:r>
            <a:r>
              <a:rPr lang="en-US" altLang="ko-KR" sz="48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sz="4800" b="1">
                <a:solidFill>
                  <a:srgbClr val="00FF00"/>
                </a:solidFill>
                <a:effectLst/>
              </a:rPr>
              <a:t>KINH THÁNH</a:t>
            </a:r>
          </a:p>
        </p:txBody>
      </p:sp>
      <p:grpSp>
        <p:nvGrpSpPr>
          <p:cNvPr id="89096" name="Group 1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9103" name="Group 1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37299" name="AutoShape 1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0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1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2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3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4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5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6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7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8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09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0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1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2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3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104" name="Group 3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37315" name="AutoShape 35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6" name="AutoShape 36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7" name="AutoShape 37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8" name="AutoShape 38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19" name="AutoShape 39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0" name="AutoShape 40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1" name="AutoShape 41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2" name="AutoShape 42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3" name="AutoShape 43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4" name="AutoShape 44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5" name="AutoShape 45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6" name="AutoShape 46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7" name="AutoShape 47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8" name="AutoShape 48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7329" name="AutoShape 49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9097" name="Text Box 50"/>
          <p:cNvSpPr txBox="1">
            <a:spLocks noChangeArrowheads="1"/>
          </p:cNvSpPr>
          <p:nvPr/>
        </p:nvSpPr>
        <p:spPr bwMode="auto">
          <a:xfrm>
            <a:off x="8275638" y="5589588"/>
            <a:ext cx="868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FFE957"/>
                </a:solidFill>
                <a:effectLst/>
              </a:rPr>
              <a:t> </a:t>
            </a: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89098" name="Text Box 51"/>
          <p:cNvSpPr txBox="1">
            <a:spLocks noChangeArrowheads="1"/>
          </p:cNvSpPr>
          <p:nvPr/>
        </p:nvSpPr>
        <p:spPr bwMode="auto">
          <a:xfrm>
            <a:off x="566738" y="198438"/>
            <a:ext cx="7932737" cy="1323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  <a:effectLst/>
              </a:rPr>
              <a:t>BẠN CÒN NHỚ MẢNH VẢI DỆT KHUNG CỬI ĐÓ KHÔNG? </a:t>
            </a:r>
          </a:p>
        </p:txBody>
      </p:sp>
      <p:sp>
        <p:nvSpPr>
          <p:cNvPr id="737332" name="Text Box 52"/>
          <p:cNvSpPr txBox="1">
            <a:spLocks noChangeArrowheads="1"/>
          </p:cNvSpPr>
          <p:nvPr/>
        </p:nvSpPr>
        <p:spPr bwMode="auto">
          <a:xfrm>
            <a:off x="303213" y="5284788"/>
            <a:ext cx="3684587" cy="400050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rgbClr val="FFFF00"/>
                </a:solidFill>
                <a:effectLst/>
                <a:ea typeface="Gulim" charset="0"/>
                <a:cs typeface="Gulim" charset="0"/>
              </a:rPr>
              <a:t>TRỢ GIÚP HỌC TẬP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cs typeface="+mn-cs"/>
              </a:rPr>
              <a:t>#08</a:t>
            </a:r>
          </a:p>
        </p:txBody>
      </p:sp>
      <p:sp>
        <p:nvSpPr>
          <p:cNvPr id="89100" name="Text Box 53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737334" name="Rectangle 54"/>
          <p:cNvSpPr>
            <a:spLocks noChangeArrowheads="1"/>
          </p:cNvSpPr>
          <p:nvPr/>
        </p:nvSpPr>
        <p:spPr bwMode="auto">
          <a:xfrm>
            <a:off x="74691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737335" name="Rectangle 55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6" grpId="0" autoUpdateAnimBg="0"/>
      <p:bldP spid="737332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2287588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FF00"/>
                </a:solidFill>
                <a:effectLst/>
              </a:rPr>
              <a:t>MỘT CƠ CẤU </a:t>
            </a:r>
            <a:r>
              <a:rPr lang="en-US" altLang="ko-KR" sz="4800" b="1">
                <a:solidFill>
                  <a:srgbClr val="00FF00"/>
                </a:solidFill>
                <a:effectLst/>
                <a:ea typeface="Gulim" charset="0"/>
                <a:cs typeface="Gulim" charset="0"/>
              </a:rPr>
              <a:t>NIÊN ĐẠI</a:t>
            </a:r>
            <a:r>
              <a:rPr lang="en-US" altLang="ko-KR" sz="48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sz="4800" b="1">
                <a:solidFill>
                  <a:srgbClr val="00FF00"/>
                </a:solidFill>
                <a:effectLst/>
              </a:rPr>
              <a:t>KINH THÁNH</a:t>
            </a:r>
          </a:p>
        </p:txBody>
      </p:sp>
      <p:grpSp>
        <p:nvGrpSpPr>
          <p:cNvPr id="90115" name="Group 4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90180" name="Rectangle 5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90181" name="Rectangle 6"/>
            <p:cNvSpPr>
              <a:spLocks noChangeArrowheads="1"/>
            </p:cNvSpPr>
            <p:nvPr/>
          </p:nvSpPr>
          <p:spPr bwMode="auto">
            <a:xfrm rot="-54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l"/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grpSp>
        <p:nvGrpSpPr>
          <p:cNvPr id="90116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90176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  <p:sp>
          <p:nvSpPr>
            <p:cNvPr id="652297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2298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5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90179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2400">
                <a:solidFill>
                  <a:srgbClr val="00DFCA"/>
                </a:solidFill>
                <a:effectLst/>
              </a:endParaRPr>
            </a:p>
          </p:txBody>
        </p:sp>
      </p:grpSp>
      <p:grpSp>
        <p:nvGrpSpPr>
          <p:cNvPr id="90117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90174" name="Rectangle 13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endParaRPr lang="en-US" sz="1100" b="1">
                <a:solidFill>
                  <a:srgbClr val="FF262D"/>
                </a:solidFill>
                <a:effectLst/>
              </a:endParaRPr>
            </a:p>
          </p:txBody>
        </p:sp>
        <p:sp>
          <p:nvSpPr>
            <p:cNvPr id="90175" name="Rectangle 14"/>
            <p:cNvSpPr>
              <a:spLocks noChangeArrowheads="1"/>
            </p:cNvSpPr>
            <p:nvPr/>
          </p:nvSpPr>
          <p:spPr bwMode="auto">
            <a:xfrm rot="-54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l"/>
              <a:endParaRPr lang="en-US" sz="1100">
                <a:solidFill>
                  <a:srgbClr val="FF262D"/>
                </a:solidFill>
                <a:effectLst/>
              </a:endParaRPr>
            </a:p>
          </p:txBody>
        </p:sp>
      </p:grpSp>
      <p:sp>
        <p:nvSpPr>
          <p:cNvPr id="65230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65230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1855788" y="1868488"/>
            <a:ext cx="5432425" cy="4835525"/>
            <a:chOff x="1169" y="1177"/>
            <a:chExt cx="3422" cy="3046"/>
          </a:xfrm>
        </p:grpSpPr>
        <p:pic>
          <p:nvPicPr>
            <p:cNvPr id="90159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0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187" y="2598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7" y="2551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2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3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4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5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6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7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8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9" name="Picture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0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1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2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3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21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0127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232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3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4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5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6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7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2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128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2338" name="AutoShape 50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39" name="AutoShape 51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0" name="AutoShape 52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1" name="AutoShape 53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2" name="AutoShape 54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3" name="AutoShape 55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4" name="AutoShape 56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5" name="AutoShape 57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6" name="AutoShape 58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7" name="AutoShape 59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8" name="AutoShape 60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49" name="AutoShape 61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50" name="AutoShape 62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51" name="AutoShape 63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2352" name="AutoShape 64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122" name="Text Box 66"/>
          <p:cNvSpPr txBox="1">
            <a:spLocks noChangeArrowheads="1"/>
          </p:cNvSpPr>
          <p:nvPr/>
        </p:nvSpPr>
        <p:spPr bwMode="auto">
          <a:xfrm>
            <a:off x="8027988" y="5133975"/>
            <a:ext cx="62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90123" name="Text Box 6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2357" name="Rectangle 69"/>
          <p:cNvSpPr>
            <a:spLocks noChangeArrowheads="1"/>
          </p:cNvSpPr>
          <p:nvPr/>
        </p:nvSpPr>
        <p:spPr bwMode="auto">
          <a:xfrm>
            <a:off x="7469188" y="6526213"/>
            <a:ext cx="82073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652358" name="Rectangle 7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90126" name="Text Box 51"/>
          <p:cNvSpPr txBox="1">
            <a:spLocks noChangeArrowheads="1"/>
          </p:cNvSpPr>
          <p:nvPr/>
        </p:nvSpPr>
        <p:spPr bwMode="auto">
          <a:xfrm>
            <a:off x="566738" y="198438"/>
            <a:ext cx="7932737" cy="1323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  <a:effectLst/>
              </a:rPr>
              <a:t>BẠN CÒN NHỚ MẢNH VẢI DỆT KHUNG CỬI ĐÓ KHÔNG?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91140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5331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1142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3320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91209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3322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4N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653323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  3X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0" name="Group 12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91218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5332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S</a:t>
                  </a:r>
                  <a:endParaRPr lang="en-US" sz="3600" b="1">
                    <a:solidFill>
                      <a:srgbClr val="FFEA18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221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2400" b="1">
                      <a:solidFill>
                        <a:srgbClr val="FF3300"/>
                      </a:solidFill>
                      <a:effectLst/>
                      <a:latin typeface="Arial" charset="0"/>
                    </a:rPr>
                    <a:t>Á</a:t>
                  </a:r>
                </a:p>
              </p:txBody>
            </p:sp>
            <p:sp>
              <p:nvSpPr>
                <p:cNvPr id="653328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3329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M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3330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3331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V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333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H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333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 dirty="0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L</a:t>
                  </a:r>
                  <a:endParaRPr lang="en-US" sz="3600" b="1" dirty="0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3334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2400" b="1" dirty="0">
                    <a:solidFill>
                      <a:srgbClr val="11B0C5"/>
                    </a:solidFill>
                    <a:effectLst/>
                    <a:latin typeface="" charset="0"/>
                    <a:ea typeface="+mn-ea"/>
                    <a:cs typeface="+mn-cs"/>
                  </a:rPr>
                  <a:t>Y</a:t>
                </a:r>
                <a:endParaRPr lang="en-US" sz="3600" b="1" dirty="0">
                  <a:solidFill>
                    <a:srgbClr val="11B0C5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1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91214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33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3338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3339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3340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DDC07"/>
                </a:solidFill>
                <a:effectLst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3341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5334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1144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91146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1147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91148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960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0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06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3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4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5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6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7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8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0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1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62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176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339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39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0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1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2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177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3414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5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6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7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8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19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0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1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2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3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4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5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6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7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3428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163" name="Text Box 120"/>
          <p:cNvSpPr txBox="1">
            <a:spLocks noChangeArrowheads="1"/>
          </p:cNvSpPr>
          <p:nvPr/>
        </p:nvSpPr>
        <p:spPr bwMode="auto">
          <a:xfrm>
            <a:off x="8224838" y="5589588"/>
            <a:ext cx="868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FFE957"/>
                </a:solidFill>
                <a:effectLst/>
              </a:rPr>
              <a:t> </a:t>
            </a: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91164" name="Text Box 12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3434" name="Rectangle 122"/>
          <p:cNvSpPr>
            <a:spLocks noChangeArrowheads="1"/>
          </p:cNvSpPr>
          <p:nvPr/>
        </p:nvSpPr>
        <p:spPr bwMode="auto">
          <a:xfrm>
            <a:off x="74549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653435" name="Rectangle 1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65334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65334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grpSp>
        <p:nvGrpSpPr>
          <p:cNvPr id="91169" name="Group 135"/>
          <p:cNvGrpSpPr>
            <a:grpSpLocks/>
          </p:cNvGrpSpPr>
          <p:nvPr/>
        </p:nvGrpSpPr>
        <p:grpSpPr bwMode="auto">
          <a:xfrm>
            <a:off x="5932488" y="112713"/>
            <a:ext cx="1716087" cy="2197100"/>
            <a:chOff x="3737" y="71"/>
            <a:chExt cx="1081" cy="1384"/>
          </a:xfrm>
        </p:grpSpPr>
        <p:sp>
          <p:nvSpPr>
            <p:cNvPr id="653442" name="Rectangle 130"/>
            <p:cNvSpPr>
              <a:spLocks noChangeArrowheads="1"/>
            </p:cNvSpPr>
            <p:nvPr/>
          </p:nvSpPr>
          <p:spPr bwMode="auto">
            <a:xfrm rot="17945350">
              <a:off x="3232" y="810"/>
              <a:ext cx="1114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  <a:defRPr/>
              </a:pPr>
              <a:r>
                <a:rPr lang="en-US" sz="800" b="1">
                  <a:solidFill>
                    <a:schemeClr val="tx2"/>
                  </a:solidFill>
                  <a:effectLst/>
                  <a:latin typeface="Helvetica" charset="0"/>
                  <a:ea typeface="+mn-ea"/>
                  <a:cs typeface="+mn-cs"/>
                </a:rPr>
                <a:t> </a:t>
              </a:r>
              <a:r>
                <a:rPr lang="en-US" altLang="ko-KR" sz="1200" b="1">
                  <a:solidFill>
                    <a:schemeClr val="tx2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TIỆC CƯỚI CHIÊN CON </a:t>
              </a:r>
              <a:endParaRPr lang="en-US" sz="1200" b="1">
                <a:solidFill>
                  <a:schemeClr val="tx2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1172" name="Rectangle 131"/>
            <p:cNvSpPr>
              <a:spLocks noChangeArrowheads="1"/>
            </p:cNvSpPr>
            <p:nvPr/>
          </p:nvSpPr>
          <p:spPr bwMode="auto">
            <a:xfrm rot="-3654650">
              <a:off x="3615" y="1052"/>
              <a:ext cx="588" cy="92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ko-KR" sz="1200" b="1">
                  <a:solidFill>
                    <a:srgbClr val="00CCFF"/>
                  </a:solidFill>
                  <a:effectLst/>
                  <a:latin typeface="Helvetica" charset="0"/>
                  <a:ea typeface="Gulim" charset="0"/>
                  <a:cs typeface="Gulim" charset="0"/>
                </a:rPr>
                <a:t>SỰ TÁI LÂM </a:t>
              </a:r>
              <a:endParaRPr lang="en-US" sz="1200" b="1">
                <a:solidFill>
                  <a:srgbClr val="00CCFF"/>
                </a:solidFill>
                <a:effectLst/>
                <a:latin typeface="Helvetica" charset="0"/>
              </a:endParaRPr>
            </a:p>
          </p:txBody>
        </p:sp>
        <p:sp>
          <p:nvSpPr>
            <p:cNvPr id="653444" name="Rectangle 132"/>
            <p:cNvSpPr>
              <a:spLocks noChangeArrowheads="1"/>
            </p:cNvSpPr>
            <p:nvPr/>
          </p:nvSpPr>
          <p:spPr bwMode="auto">
            <a:xfrm rot="17945350">
              <a:off x="3746" y="798"/>
              <a:ext cx="106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ĐẤNG CHRIST CAI TRỊ </a:t>
              </a:r>
              <a:b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</a:b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       TRÊN MẶT ĐẤT </a:t>
              </a:r>
              <a:endParaRPr lang="en-US" sz="1200" b="1">
                <a:solidFill>
                  <a:srgbClr val="00FF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1174" name="Rectangle 133"/>
            <p:cNvSpPr>
              <a:spLocks noChangeArrowheads="1"/>
            </p:cNvSpPr>
            <p:nvPr/>
          </p:nvSpPr>
          <p:spPr bwMode="auto">
            <a:xfrm rot="-3654650">
              <a:off x="3932" y="659"/>
              <a:ext cx="1384" cy="20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SỰ PHÁN XÉT CỦA TÒA LỚN </a:t>
              </a:r>
              <a:b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</a:b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       VÀ TRẮNG </a:t>
              </a:r>
              <a:endParaRPr lang="en-US" sz="1200" b="1">
                <a:effectLst/>
                <a:latin typeface="Helvetica" charset="0"/>
              </a:endParaRPr>
            </a:p>
          </p:txBody>
        </p:sp>
        <p:sp>
          <p:nvSpPr>
            <p:cNvPr id="653446" name="Rectangle 134"/>
            <p:cNvSpPr>
              <a:spLocks noChangeArrowheads="1"/>
            </p:cNvSpPr>
            <p:nvPr/>
          </p:nvSpPr>
          <p:spPr bwMode="auto">
            <a:xfrm rot="17945350">
              <a:off x="4299" y="876"/>
              <a:ext cx="947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FF00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TRỜI MỚI, ĐẤT MỚI </a:t>
              </a:r>
              <a:endParaRPr lang="en-US" sz="1200" b="1">
                <a:solidFill>
                  <a:srgbClr val="FF00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</p:grpSp>
      <p:sp>
        <p:nvSpPr>
          <p:cNvPr id="91170" name="Text Box 136"/>
          <p:cNvSpPr txBox="1">
            <a:spLocks noChangeArrowheads="1"/>
          </p:cNvSpPr>
          <p:nvPr/>
        </p:nvSpPr>
        <p:spPr bwMode="auto">
          <a:xfrm>
            <a:off x="120650" y="106363"/>
            <a:ext cx="2387600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</a:rPr>
              <a:t>MỘT CƠ CẤU </a:t>
            </a:r>
            <a:r>
              <a:rPr lang="en-US" altLang="ko-KR" sz="2400" b="1">
                <a:effectLst/>
                <a:ea typeface="Gulim" charset="0"/>
                <a:cs typeface="Gulim" charset="0"/>
              </a:rPr>
              <a:t>NIÊN ĐẠI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sz="2400" b="1">
                <a:effectLst/>
              </a:rPr>
              <a:t>KINH THÁNH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162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92164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5946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2166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9464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92273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9466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4N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659467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  3X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2274" name="Group 12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92282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659470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S</a:t>
                  </a:r>
                  <a:endParaRPr lang="en-US" sz="3600" b="1">
                    <a:solidFill>
                      <a:srgbClr val="FFEA18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285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2400" b="1">
                      <a:solidFill>
                        <a:srgbClr val="FF3300"/>
                      </a:solidFill>
                      <a:effectLst/>
                      <a:latin typeface="Arial" charset="0"/>
                    </a:rPr>
                    <a:t>Á</a:t>
                  </a:r>
                </a:p>
              </p:txBody>
            </p:sp>
            <p:sp>
              <p:nvSpPr>
                <p:cNvPr id="659472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473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M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474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475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V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476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H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477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 dirty="0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L</a:t>
                  </a:r>
                  <a:endParaRPr lang="en-US" sz="3600" b="1" dirty="0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9478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2400" b="1" dirty="0">
                    <a:solidFill>
                      <a:srgbClr val="11B0C5"/>
                    </a:solidFill>
                    <a:effectLst/>
                    <a:latin typeface="" charset="0"/>
                    <a:ea typeface="+mn-ea"/>
                    <a:cs typeface="+mn-cs"/>
                  </a:rPr>
                  <a:t>Y</a:t>
                </a:r>
                <a:endParaRPr lang="en-US" sz="3600" b="1" dirty="0">
                  <a:solidFill>
                    <a:srgbClr val="11B0C5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2275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92278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948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9482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9483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9484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DDC07"/>
                </a:solidFill>
                <a:effectLst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9485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5948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2168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92170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2171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92172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49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659493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pic>
        <p:nvPicPr>
          <p:cNvPr id="92175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833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188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9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0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2266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7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8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9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0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1" name="Picture 51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92262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3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4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5" name="Picture 56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3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2258" name="Picture 5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9" name="Picture 5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0" name="Picture 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1" name="Picture 6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92253" name="Picture 6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4" name="Picture 65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5" name="Picture 66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6" name="Picture 67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9524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2400">
                <a:solidFill>
                  <a:schemeClr val="accent2"/>
                </a:solidFill>
                <a:effectLst/>
                <a:latin typeface="Arial Black" pitchFamily="34" charset="0"/>
                <a:ea typeface="+mn-ea"/>
                <a:cs typeface="+mn-cs"/>
              </a:endParaRPr>
            </a:p>
          </p:txBody>
        </p:sp>
      </p:grpSp>
      <p:pic>
        <p:nvPicPr>
          <p:cNvPr id="92186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7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8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9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0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1" name="Picture 7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531" name="Text Box 75"/>
          <p:cNvSpPr txBox="1">
            <a:spLocks noChangeArrowheads="1"/>
          </p:cNvSpPr>
          <p:nvPr/>
        </p:nvSpPr>
        <p:spPr bwMode="auto">
          <a:xfrm>
            <a:off x="3051175" y="3700463"/>
            <a:ext cx="32337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Arial" pitchFamily="34" charset="0"/>
                <a:ea typeface="Gulim" pitchFamily="34" charset="-127"/>
                <a:cs typeface="+mn-cs"/>
              </a:rPr>
              <a:t>GIAO ƯỚC ĐẤT</a:t>
            </a:r>
            <a:endParaRPr lang="en-US" b="1">
              <a:solidFill>
                <a:schemeClr val="accent2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9534" name="Text Box 78"/>
          <p:cNvSpPr txBox="1">
            <a:spLocks noChangeArrowheads="1"/>
          </p:cNvSpPr>
          <p:nvPr/>
        </p:nvSpPr>
        <p:spPr bwMode="auto">
          <a:xfrm>
            <a:off x="3779838" y="4457700"/>
            <a:ext cx="4143375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>
                <a:solidFill>
                  <a:schemeClr val="accent2"/>
                </a:solidFill>
                <a:effectLst/>
                <a:latin typeface="Arial" charset="0"/>
                <a:ea typeface="Gulim" charset="0"/>
                <a:cs typeface="Gulim" charset="0"/>
              </a:rPr>
              <a:t>GIAO ƯỚC ĐA-VÍT</a:t>
            </a:r>
            <a:endParaRPr lang="en-US" b="1"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659533" name="Text Box 77"/>
          <p:cNvSpPr txBox="1">
            <a:spLocks noChangeArrowheads="1"/>
          </p:cNvSpPr>
          <p:nvPr/>
        </p:nvSpPr>
        <p:spPr bwMode="auto">
          <a:xfrm>
            <a:off x="4133850" y="5208588"/>
            <a:ext cx="37528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rgbClr val="AAAAAA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Arial" pitchFamily="34" charset="0"/>
                <a:ea typeface="Gulim" pitchFamily="34" charset="-127"/>
                <a:cs typeface="+mn-cs"/>
              </a:rPr>
              <a:t>GIAO ƯỚC MỚI</a:t>
            </a:r>
            <a:endParaRPr lang="en-US" b="1">
              <a:solidFill>
                <a:schemeClr val="accent2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9532" name="Text Box 76"/>
          <p:cNvSpPr txBox="1">
            <a:spLocks noChangeArrowheads="1"/>
          </p:cNvSpPr>
          <p:nvPr/>
        </p:nvSpPr>
        <p:spPr bwMode="auto">
          <a:xfrm>
            <a:off x="2293938" y="2732088"/>
            <a:ext cx="5697537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3600" b="1">
                <a:solidFill>
                  <a:schemeClr val="accent1"/>
                </a:solidFill>
                <a:effectLst/>
                <a:latin typeface="Arial" charset="0"/>
                <a:ea typeface="Gulim" charset="0"/>
                <a:cs typeface="Gulim" charset="0"/>
              </a:rPr>
              <a:t>GIAO ƯỚC ÁP-RA-HAM</a:t>
            </a:r>
            <a:endParaRPr lang="en-US" sz="3600" b="1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659592" name="AutoShape 136"/>
          <p:cNvSpPr>
            <a:spLocks noChangeArrowheads="1"/>
          </p:cNvSpPr>
          <p:nvPr/>
        </p:nvSpPr>
        <p:spPr bwMode="auto">
          <a:xfrm>
            <a:off x="5438775" y="182563"/>
            <a:ext cx="2889250" cy="212566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2197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221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9542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4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2222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9558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59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0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1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2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3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4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5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6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7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8" name="AutoShape 112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69" name="AutoShape 113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70" name="AutoShape 114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71" name="AutoShape 115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9572" name="AutoShape 116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198" name="Text Box 117"/>
          <p:cNvSpPr txBox="1">
            <a:spLocks noChangeArrowheads="1"/>
          </p:cNvSpPr>
          <p:nvPr/>
        </p:nvSpPr>
        <p:spPr bwMode="auto">
          <a:xfrm>
            <a:off x="8224838" y="5589588"/>
            <a:ext cx="868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FFE957"/>
                </a:solidFill>
                <a:effectLst/>
              </a:rPr>
              <a:t> </a:t>
            </a: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659574" name="Line 118"/>
          <p:cNvSpPr>
            <a:spLocks noChangeShapeType="1"/>
          </p:cNvSpPr>
          <p:nvPr/>
        </p:nvSpPr>
        <p:spPr bwMode="auto">
          <a:xfrm>
            <a:off x="14462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00" name="Text Box 13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9594" name="Rectangle 138"/>
          <p:cNvSpPr>
            <a:spLocks noChangeArrowheads="1"/>
          </p:cNvSpPr>
          <p:nvPr/>
        </p:nvSpPr>
        <p:spPr bwMode="auto">
          <a:xfrm>
            <a:off x="74549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659595" name="Rectangle 1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659612" name="AutoShape 156" descr="Large confetti"/>
          <p:cNvSpPr>
            <a:spLocks noChangeArrowheads="1"/>
          </p:cNvSpPr>
          <p:nvPr/>
        </p:nvSpPr>
        <p:spPr bwMode="auto">
          <a:xfrm>
            <a:off x="5418138" y="1824038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9616" name="AutoShape 160" descr="Large confetti"/>
          <p:cNvSpPr>
            <a:spLocks noChangeArrowheads="1"/>
          </p:cNvSpPr>
          <p:nvPr/>
        </p:nvSpPr>
        <p:spPr bwMode="auto">
          <a:xfrm>
            <a:off x="5419725" y="1798638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9617" name="AutoShape 161" descr="Large confetti"/>
          <p:cNvSpPr>
            <a:spLocks noChangeArrowheads="1"/>
          </p:cNvSpPr>
          <p:nvPr/>
        </p:nvSpPr>
        <p:spPr bwMode="auto">
          <a:xfrm>
            <a:off x="5418138" y="1760538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9618" name="AutoShape 162" descr="Large confetti"/>
          <p:cNvSpPr>
            <a:spLocks noChangeArrowheads="1"/>
          </p:cNvSpPr>
          <p:nvPr/>
        </p:nvSpPr>
        <p:spPr bwMode="auto">
          <a:xfrm>
            <a:off x="5394325" y="1795463"/>
            <a:ext cx="138113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9619" name="AutoShape 163" descr="Large confetti"/>
          <p:cNvSpPr>
            <a:spLocks noChangeArrowheads="1"/>
          </p:cNvSpPr>
          <p:nvPr/>
        </p:nvSpPr>
        <p:spPr bwMode="auto">
          <a:xfrm>
            <a:off x="5380038" y="1771650"/>
            <a:ext cx="138112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9620" name="AutoShape 164" descr="Large confetti"/>
          <p:cNvSpPr>
            <a:spLocks noChangeArrowheads="1"/>
          </p:cNvSpPr>
          <p:nvPr/>
        </p:nvSpPr>
        <p:spPr bwMode="auto">
          <a:xfrm>
            <a:off x="5430838" y="1795463"/>
            <a:ext cx="138112" cy="4611687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09" name="Text Box 168"/>
          <p:cNvSpPr txBox="1">
            <a:spLocks noChangeArrowheads="1"/>
          </p:cNvSpPr>
          <p:nvPr/>
        </p:nvSpPr>
        <p:spPr bwMode="auto">
          <a:xfrm>
            <a:off x="120650" y="106363"/>
            <a:ext cx="2387600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</a:rPr>
              <a:t>MỘT CƠ CẤU </a:t>
            </a:r>
            <a:r>
              <a:rPr lang="en-US" altLang="ko-KR" sz="2400" b="1">
                <a:effectLst/>
                <a:ea typeface="Gulim" charset="0"/>
                <a:cs typeface="Gulim" charset="0"/>
              </a:rPr>
              <a:t>NIÊN ĐẠI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sz="2400" b="1">
                <a:effectLst/>
              </a:rPr>
              <a:t>KINH THÁNH</a:t>
            </a:r>
          </a:p>
        </p:txBody>
      </p:sp>
      <p:grpSp>
        <p:nvGrpSpPr>
          <p:cNvPr id="92210" name="Group 169"/>
          <p:cNvGrpSpPr>
            <a:grpSpLocks/>
          </p:cNvGrpSpPr>
          <p:nvPr/>
        </p:nvGrpSpPr>
        <p:grpSpPr bwMode="auto">
          <a:xfrm>
            <a:off x="5932488" y="112713"/>
            <a:ext cx="1716087" cy="2197100"/>
            <a:chOff x="3737" y="71"/>
            <a:chExt cx="1081" cy="1384"/>
          </a:xfrm>
        </p:grpSpPr>
        <p:sp>
          <p:nvSpPr>
            <p:cNvPr id="659626" name="Rectangle 170"/>
            <p:cNvSpPr>
              <a:spLocks noChangeArrowheads="1"/>
            </p:cNvSpPr>
            <p:nvPr/>
          </p:nvSpPr>
          <p:spPr bwMode="auto">
            <a:xfrm rot="17945350">
              <a:off x="3232" y="810"/>
              <a:ext cx="1114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  <a:defRPr/>
              </a:pPr>
              <a:r>
                <a:rPr lang="en-US" sz="800" b="1">
                  <a:solidFill>
                    <a:schemeClr val="tx2"/>
                  </a:solidFill>
                  <a:effectLst/>
                  <a:latin typeface="Helvetica" charset="0"/>
                  <a:ea typeface="+mn-ea"/>
                  <a:cs typeface="+mn-cs"/>
                </a:rPr>
                <a:t> </a:t>
              </a:r>
              <a:r>
                <a:rPr lang="en-US" altLang="ko-KR" sz="1200" b="1">
                  <a:solidFill>
                    <a:schemeClr val="tx2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TIỆC CƯỚI CHIÊN CON </a:t>
              </a:r>
              <a:endParaRPr lang="en-US" sz="1200" b="1">
                <a:solidFill>
                  <a:schemeClr val="tx2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2217" name="Rectangle 171"/>
            <p:cNvSpPr>
              <a:spLocks noChangeArrowheads="1"/>
            </p:cNvSpPr>
            <p:nvPr/>
          </p:nvSpPr>
          <p:spPr bwMode="auto">
            <a:xfrm rot="-3654650">
              <a:off x="3615" y="1052"/>
              <a:ext cx="588" cy="92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ko-KR" sz="1200" b="1">
                  <a:solidFill>
                    <a:srgbClr val="00CCFF"/>
                  </a:solidFill>
                  <a:effectLst/>
                  <a:latin typeface="Helvetica" charset="0"/>
                  <a:ea typeface="Gulim" charset="0"/>
                  <a:cs typeface="Gulim" charset="0"/>
                </a:rPr>
                <a:t>SỰ TÁI LÂM </a:t>
              </a:r>
              <a:endParaRPr lang="en-US" sz="1200" b="1">
                <a:solidFill>
                  <a:srgbClr val="00CCFF"/>
                </a:solidFill>
                <a:effectLst/>
                <a:latin typeface="Helvetica" charset="0"/>
              </a:endParaRPr>
            </a:p>
          </p:txBody>
        </p:sp>
        <p:sp>
          <p:nvSpPr>
            <p:cNvPr id="659628" name="Rectangle 172"/>
            <p:cNvSpPr>
              <a:spLocks noChangeArrowheads="1"/>
            </p:cNvSpPr>
            <p:nvPr/>
          </p:nvSpPr>
          <p:spPr bwMode="auto">
            <a:xfrm rot="17945350">
              <a:off x="3746" y="798"/>
              <a:ext cx="106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ĐẤNG CHRIST CAI TRỊ </a:t>
              </a:r>
              <a:b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</a:b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       TRÊN MẶT ĐẤT </a:t>
              </a:r>
              <a:endParaRPr lang="en-US" sz="1200" b="1">
                <a:solidFill>
                  <a:srgbClr val="00FF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2219" name="Rectangle 173"/>
            <p:cNvSpPr>
              <a:spLocks noChangeArrowheads="1"/>
            </p:cNvSpPr>
            <p:nvPr/>
          </p:nvSpPr>
          <p:spPr bwMode="auto">
            <a:xfrm rot="-3654650">
              <a:off x="3932" y="659"/>
              <a:ext cx="1384" cy="20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SỰ PHÁN XÉT CỦA TÒA LỚN </a:t>
              </a:r>
              <a:b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</a:b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       VÀ TRẮNG </a:t>
              </a:r>
              <a:endParaRPr lang="en-US" sz="1200" b="1">
                <a:effectLst/>
                <a:latin typeface="Helvetica" charset="0"/>
              </a:endParaRPr>
            </a:p>
          </p:txBody>
        </p:sp>
        <p:sp>
          <p:nvSpPr>
            <p:cNvPr id="659630" name="Rectangle 174"/>
            <p:cNvSpPr>
              <a:spLocks noChangeArrowheads="1"/>
            </p:cNvSpPr>
            <p:nvPr/>
          </p:nvSpPr>
          <p:spPr bwMode="auto">
            <a:xfrm rot="17945350">
              <a:off x="4299" y="876"/>
              <a:ext cx="947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FF00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TRỜI MỚI, ĐẤT MỚI </a:t>
              </a:r>
              <a:endParaRPr lang="en-US" sz="1200" b="1">
                <a:solidFill>
                  <a:srgbClr val="FF00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</p:grpSp>
      <p:sp>
        <p:nvSpPr>
          <p:cNvPr id="659621" name="AutoShape 165" descr="Large confetti"/>
          <p:cNvSpPr>
            <a:spLocks noChangeArrowheads="1"/>
          </p:cNvSpPr>
          <p:nvPr/>
        </p:nvSpPr>
        <p:spPr bwMode="auto">
          <a:xfrm>
            <a:off x="5429250" y="1771650"/>
            <a:ext cx="138113" cy="4611688"/>
          </a:xfrm>
          <a:prstGeom prst="roundRect">
            <a:avLst>
              <a:gd name="adj" fmla="val 16667"/>
            </a:avLst>
          </a:prstGeom>
          <a:pattFill prst="lgConfetti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99CCFF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6" name="Group 166"/>
          <p:cNvGrpSpPr>
            <a:grpSpLocks/>
          </p:cNvGrpSpPr>
          <p:nvPr/>
        </p:nvGrpSpPr>
        <p:grpSpPr bwMode="auto">
          <a:xfrm>
            <a:off x="5384800" y="339725"/>
            <a:ext cx="2278063" cy="1296988"/>
            <a:chOff x="3400" y="350"/>
            <a:chExt cx="1435" cy="817"/>
          </a:xfrm>
        </p:grpSpPr>
        <p:sp>
          <p:nvSpPr>
            <p:cNvPr id="659614" name="AutoShape 158"/>
            <p:cNvSpPr>
              <a:spLocks noChangeArrowheads="1"/>
            </p:cNvSpPr>
            <p:nvPr/>
          </p:nvSpPr>
          <p:spPr bwMode="auto">
            <a:xfrm>
              <a:off x="3409" y="350"/>
              <a:ext cx="1426" cy="817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F1F1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9615" name="Text Box 159"/>
            <p:cNvSpPr txBox="1">
              <a:spLocks noChangeArrowheads="1"/>
            </p:cNvSpPr>
            <p:nvPr/>
          </p:nvSpPr>
          <p:spPr bwMode="auto">
            <a:xfrm>
              <a:off x="3400" y="465"/>
              <a:ext cx="1400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HỘI THÁNH</a:t>
              </a:r>
            </a:p>
          </p:txBody>
        </p:sp>
      </p:grpSp>
      <p:sp>
        <p:nvSpPr>
          <p:cNvPr id="134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9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9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9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9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9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9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9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531" grpId="0" autoUpdateAnimBg="0"/>
      <p:bldP spid="659534" grpId="0" autoUpdateAnimBg="0"/>
      <p:bldP spid="659533" grpId="0" autoUpdateAnimBg="0"/>
      <p:bldP spid="659532" grpId="0" autoUpdateAnimBg="0"/>
      <p:bldP spid="659592" grpId="0" animBg="1"/>
      <p:bldP spid="659612" grpId="0" animBg="1"/>
      <p:bldP spid="659616" grpId="0" animBg="1"/>
      <p:bldP spid="659617" grpId="0" animBg="1"/>
      <p:bldP spid="659618" grpId="0" animBg="1"/>
      <p:bldP spid="659619" grpId="0" animBg="1"/>
      <p:bldP spid="659620" grpId="0" animBg="1" autoUpdateAnimBg="0"/>
      <p:bldP spid="65962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8550" name="Line 118"/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7" name="Text Box 137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658570" name="Rectangle 138"/>
          <p:cNvSpPr>
            <a:spLocks noChangeArrowheads="1"/>
          </p:cNvSpPr>
          <p:nvPr/>
        </p:nvSpPr>
        <p:spPr bwMode="auto">
          <a:xfrm>
            <a:off x="7553325" y="6526213"/>
            <a:ext cx="741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9.6.05B.</a:t>
            </a:r>
          </a:p>
        </p:txBody>
      </p:sp>
      <p:sp>
        <p:nvSpPr>
          <p:cNvPr id="658571" name="Rectangle 139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93190" name="Text Box 146"/>
          <p:cNvSpPr txBox="1">
            <a:spLocks noChangeArrowheads="1"/>
          </p:cNvSpPr>
          <p:nvPr/>
        </p:nvSpPr>
        <p:spPr bwMode="auto">
          <a:xfrm>
            <a:off x="120650" y="106363"/>
            <a:ext cx="2387600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</a:rPr>
              <a:t>MỘT CƠ CẤU </a:t>
            </a:r>
            <a:r>
              <a:rPr lang="en-US" altLang="ko-KR" sz="2400" b="1">
                <a:effectLst/>
                <a:ea typeface="Gulim" charset="0"/>
                <a:cs typeface="Gulim" charset="0"/>
              </a:rPr>
              <a:t>NIÊN ĐẠI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sz="2400" b="1">
                <a:effectLst/>
              </a:rPr>
              <a:t>KINH THÁNH</a:t>
            </a:r>
          </a:p>
        </p:txBody>
      </p:sp>
      <p:sp>
        <p:nvSpPr>
          <p:cNvPr id="658559" name="Rectangle 127"/>
          <p:cNvSpPr>
            <a:spLocks noChangeArrowheads="1"/>
          </p:cNvSpPr>
          <p:nvPr/>
        </p:nvSpPr>
        <p:spPr bwMode="auto">
          <a:xfrm>
            <a:off x="6472238" y="7464425"/>
            <a:ext cx="80041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hlink"/>
                </a:solidFill>
                <a:effectLst/>
                <a:latin typeface="Arial" pitchFamily="34" charset="0"/>
                <a:ea typeface="+mn-ea"/>
                <a:cs typeface="+mn-cs"/>
              </a:rPr>
              <a:t>  THE NEW HEAVEN &amp; THE  NEW EARTH</a:t>
            </a:r>
            <a:endParaRPr lang="en-US" sz="7200">
              <a:solidFill>
                <a:schemeClr val="hlink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92" name="Rectangle 147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3193" name="Rectangle 148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93194" name="Rectangle 149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658582" name="Rectangle 150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3196" name="Group 151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58584" name="Text Box 15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93294" name="Group 153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8586" name="Rectangle 15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4N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658587" name="Rectangle 15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  3X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3295" name="Group 156"/>
            <p:cNvGrpSpPr>
              <a:grpSpLocks/>
            </p:cNvGrpSpPr>
            <p:nvPr/>
          </p:nvGrpSpPr>
          <p:grpSpPr bwMode="auto">
            <a:xfrm>
              <a:off x="1188" y="1175"/>
              <a:ext cx="1953" cy="246"/>
              <a:chOff x="1188" y="1175"/>
              <a:chExt cx="1953" cy="246"/>
            </a:xfrm>
          </p:grpSpPr>
          <p:grpSp>
            <p:nvGrpSpPr>
              <p:cNvPr id="93303" name="Group 15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0" cy="246"/>
                <a:chOff x="1188" y="1175"/>
                <a:chExt cx="1710" cy="246"/>
              </a:xfrm>
            </p:grpSpPr>
            <p:sp>
              <p:nvSpPr>
                <p:cNvPr id="658590" name="Rectangle 15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S</a:t>
                  </a:r>
                  <a:endParaRPr lang="en-US" sz="3600" b="1">
                    <a:solidFill>
                      <a:srgbClr val="FFEA18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306" name="Rectangle 15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2400" b="1">
                      <a:solidFill>
                        <a:srgbClr val="FF3300"/>
                      </a:solidFill>
                      <a:effectLst/>
                      <a:latin typeface="Arial" charset="0"/>
                    </a:rPr>
                    <a:t>Á</a:t>
                  </a:r>
                </a:p>
              </p:txBody>
            </p:sp>
            <p:sp>
              <p:nvSpPr>
                <p:cNvPr id="658592" name="Rectangle 16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593" name="Rectangle 16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M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594" name="Rectangle 16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595" name="Rectangle 16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V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596" name="Rectangle 16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H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597" name="Rectangle 16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7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L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598" name="Rectangle 16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17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2400" b="1">
                    <a:solidFill>
                      <a:srgbClr val="11B0C5"/>
                    </a:solidFill>
                    <a:effectLst/>
                    <a:latin typeface="" charset="0"/>
                    <a:ea typeface="+mn-ea"/>
                    <a:cs typeface="+mn-cs"/>
                  </a:rPr>
                  <a:t>T</a:t>
                </a:r>
                <a:endParaRPr lang="en-US" sz="3600" b="1">
                  <a:solidFill>
                    <a:srgbClr val="11B0C5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3296" name="Group 167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93299" name="Group 168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58601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8602" name="Line 17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8603" name="Line 171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8604" name="Rectangle 172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DDC07"/>
                </a:solidFill>
                <a:effectLst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58605" name="Rectangle 173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58606" name="Rectangle 174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3198" name="Picture 1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9" name="Rectangle 176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93200" name="Rectangle 177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3201" name="Rectangle 178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93202" name="Picture 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612" name="Rectangle 18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658613" name="Rectangle 181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pic>
        <p:nvPicPr>
          <p:cNvPr id="93205" name="Picture 1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833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1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188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1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Picture 18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1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Picture 1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Picture 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2" name="Picture 2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3" name="Picture 2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4" name="Picture 2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5" name="Picture 2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6" name="Picture 2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7" name="Picture 2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8" name="Group 274"/>
          <p:cNvGrpSpPr>
            <a:grpSpLocks/>
          </p:cNvGrpSpPr>
          <p:nvPr/>
        </p:nvGrpSpPr>
        <p:grpSpPr bwMode="auto">
          <a:xfrm>
            <a:off x="2098675" y="2589213"/>
            <a:ext cx="6515100" cy="3151187"/>
            <a:chOff x="1322" y="1631"/>
            <a:chExt cx="4104" cy="1985"/>
          </a:xfrm>
        </p:grpSpPr>
        <p:grpSp>
          <p:nvGrpSpPr>
            <p:cNvPr id="93266" name="Group 188"/>
            <p:cNvGrpSpPr>
              <a:grpSpLocks/>
            </p:cNvGrpSpPr>
            <p:nvPr/>
          </p:nvGrpSpPr>
          <p:grpSpPr bwMode="auto">
            <a:xfrm>
              <a:off x="1322" y="1631"/>
              <a:ext cx="4092" cy="590"/>
              <a:chOff x="1322" y="1631"/>
              <a:chExt cx="4092" cy="590"/>
            </a:xfrm>
          </p:grpSpPr>
          <p:pic>
            <p:nvPicPr>
              <p:cNvPr id="93287" name="Picture 189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22" y="171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8" name="Picture 190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62" y="179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9" name="Picture 191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30" y="187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90" name="Picture 192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54" y="1943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91" name="Picture 193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30" y="203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92" name="Picture 194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51" y="163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3267" name="Group 195"/>
            <p:cNvGrpSpPr>
              <a:grpSpLocks/>
            </p:cNvGrpSpPr>
            <p:nvPr/>
          </p:nvGrpSpPr>
          <p:grpSpPr bwMode="auto">
            <a:xfrm>
              <a:off x="1787" y="2273"/>
              <a:ext cx="3568" cy="422"/>
              <a:chOff x="1787" y="2273"/>
              <a:chExt cx="3568" cy="422"/>
            </a:xfrm>
          </p:grpSpPr>
          <p:pic>
            <p:nvPicPr>
              <p:cNvPr id="93283" name="Picture 196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804" y="2273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4" name="Picture 197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787" y="2353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5" name="Picture 198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812" y="2425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6" name="Picture 199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787" y="2505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3268" name="Group 201"/>
            <p:cNvGrpSpPr>
              <a:grpSpLocks/>
            </p:cNvGrpSpPr>
            <p:nvPr/>
          </p:nvGrpSpPr>
          <p:grpSpPr bwMode="auto">
            <a:xfrm>
              <a:off x="2483" y="2764"/>
              <a:ext cx="2943" cy="373"/>
              <a:chOff x="2483" y="2764"/>
              <a:chExt cx="2943" cy="373"/>
            </a:xfrm>
          </p:grpSpPr>
          <p:pic>
            <p:nvPicPr>
              <p:cNvPr id="93279" name="Picture 20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32" y="2764"/>
                <a:ext cx="2894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0" name="Picture 20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08" y="2836"/>
                <a:ext cx="2893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1" name="Picture 20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483" y="2908"/>
                <a:ext cx="2894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82" name="Picture 20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499" y="2972"/>
                <a:ext cx="2894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3269" name="Group 206"/>
            <p:cNvGrpSpPr>
              <a:grpSpLocks/>
            </p:cNvGrpSpPr>
            <p:nvPr/>
          </p:nvGrpSpPr>
          <p:grpSpPr bwMode="auto">
            <a:xfrm>
              <a:off x="2414" y="3236"/>
              <a:ext cx="2959" cy="380"/>
              <a:chOff x="2414" y="3236"/>
              <a:chExt cx="2959" cy="380"/>
            </a:xfrm>
          </p:grpSpPr>
          <p:pic>
            <p:nvPicPr>
              <p:cNvPr id="93274" name="Picture 207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15" y="3236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75" name="Picture 208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499" y="3308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76" name="Picture 209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62" y="3380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277" name="Picture 210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07" y="3452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8643" name="Text Box 211"/>
              <p:cNvSpPr txBox="1">
                <a:spLocks noChangeArrowheads="1"/>
              </p:cNvSpPr>
              <p:nvPr/>
            </p:nvSpPr>
            <p:spPr bwMode="auto">
              <a:xfrm>
                <a:off x="2414" y="3251"/>
                <a:ext cx="2364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45791" dir="3378596" algn="ctr" rotWithShape="0">
                  <a:srgbClr val="AAAAAA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2400">
                  <a:solidFill>
                    <a:schemeClr val="accent2"/>
                  </a:solidFill>
                  <a:effectLst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8650" name="Text Box 218"/>
            <p:cNvSpPr txBox="1">
              <a:spLocks noChangeArrowheads="1"/>
            </p:cNvSpPr>
            <p:nvPr/>
          </p:nvSpPr>
          <p:spPr bwMode="auto">
            <a:xfrm>
              <a:off x="1922" y="2331"/>
              <a:ext cx="2037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accent2"/>
                  </a:solidFill>
                  <a:effectLst/>
                  <a:latin typeface="Arial" pitchFamily="34" charset="0"/>
                  <a:ea typeface="Gulim" pitchFamily="34" charset="-127"/>
                  <a:cs typeface="+mn-cs"/>
                </a:rPr>
                <a:t>GIAO ƯỚC ĐẤT</a:t>
              </a:r>
              <a:endParaRPr lang="en-US" b="1">
                <a:solidFill>
                  <a:schemeClr val="accent2"/>
                </a:solidFill>
                <a:effectLst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3271" name="Text Box 219"/>
            <p:cNvSpPr txBox="1">
              <a:spLocks noChangeArrowheads="1"/>
            </p:cNvSpPr>
            <p:nvPr/>
          </p:nvSpPr>
          <p:spPr bwMode="auto">
            <a:xfrm>
              <a:off x="2381" y="2808"/>
              <a:ext cx="2610" cy="327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b="1">
                  <a:solidFill>
                    <a:schemeClr val="accent2"/>
                  </a:solidFill>
                  <a:effectLst/>
                  <a:latin typeface="Arial" charset="0"/>
                  <a:ea typeface="Gulim" charset="0"/>
                  <a:cs typeface="Gulim" charset="0"/>
                </a:rPr>
                <a:t>GIAO ƯỚC ĐA-VÍT</a:t>
              </a:r>
              <a:endParaRPr lang="en-US" b="1"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658652" name="Text Box 220"/>
            <p:cNvSpPr txBox="1">
              <a:spLocks noChangeArrowheads="1"/>
            </p:cNvSpPr>
            <p:nvPr/>
          </p:nvSpPr>
          <p:spPr bwMode="auto">
            <a:xfrm>
              <a:off x="2604" y="3281"/>
              <a:ext cx="236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accent2"/>
                  </a:solidFill>
                  <a:effectLst/>
                  <a:latin typeface="Arial" pitchFamily="34" charset="0"/>
                  <a:ea typeface="Gulim" pitchFamily="34" charset="-127"/>
                  <a:cs typeface="+mn-cs"/>
                </a:rPr>
                <a:t>GIAO ƯỚC MỚI</a:t>
              </a:r>
              <a:endParaRPr lang="en-US" b="1">
                <a:solidFill>
                  <a:schemeClr val="accent2"/>
                </a:solidFill>
                <a:effectLst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3273" name="Text Box 221"/>
            <p:cNvSpPr txBox="1">
              <a:spLocks noChangeArrowheads="1"/>
            </p:cNvSpPr>
            <p:nvPr/>
          </p:nvSpPr>
          <p:spPr bwMode="auto">
            <a:xfrm>
              <a:off x="1445" y="1721"/>
              <a:ext cx="3589" cy="40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ko-KR" sz="3600" b="1">
                  <a:solidFill>
                    <a:schemeClr val="accent1"/>
                  </a:solidFill>
                  <a:effectLst/>
                  <a:latin typeface="Arial" charset="0"/>
                  <a:ea typeface="Gulim" charset="0"/>
                  <a:cs typeface="Gulim" charset="0"/>
                </a:rPr>
                <a:t>GIAO ƯỚC ÁP-RA-HAM</a:t>
              </a:r>
              <a:endParaRPr lang="en-US" sz="3600" b="1">
                <a:solidFill>
                  <a:schemeClr val="accent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3219" name="Group 223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3234" name="Group 224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8657" name="AutoShape 225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58" name="AutoShape 226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59" name="AutoShape 227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0" name="AutoShape 228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1" name="AutoShape 229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2" name="AutoShape 230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3" name="AutoShape 231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4" name="AutoShape 232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5" name="AutoShape 233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6" name="AutoShape 234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7" name="AutoShape 235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8" name="AutoShape 236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69" name="AutoShape 237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0" name="AutoShape 238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1" name="AutoShape 239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3235" name="Group 240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8673" name="AutoShape 241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4" name="AutoShape 242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5" name="AutoShape 243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6" name="AutoShape 244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7" name="AutoShape 245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8" name="AutoShape 246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79" name="AutoShape 247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0" name="AutoShape 248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1" name="AutoShape 249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2" name="AutoShape 250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3" name="AutoShape 251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4" name="AutoShape 252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5" name="AutoShape 253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6" name="AutoShape 254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58687" name="AutoShape 255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8688" name="Line 256"/>
          <p:cNvSpPr>
            <a:spLocks noChangeShapeType="1"/>
          </p:cNvSpPr>
          <p:nvPr/>
        </p:nvSpPr>
        <p:spPr bwMode="auto">
          <a:xfrm>
            <a:off x="14462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3221" name="Group 263"/>
          <p:cNvGrpSpPr>
            <a:grpSpLocks/>
          </p:cNvGrpSpPr>
          <p:nvPr/>
        </p:nvGrpSpPr>
        <p:grpSpPr bwMode="auto">
          <a:xfrm>
            <a:off x="5932488" y="112713"/>
            <a:ext cx="1716087" cy="2197100"/>
            <a:chOff x="3737" y="71"/>
            <a:chExt cx="1081" cy="1384"/>
          </a:xfrm>
        </p:grpSpPr>
        <p:sp>
          <p:nvSpPr>
            <p:cNvPr id="658696" name="Rectangle 264"/>
            <p:cNvSpPr>
              <a:spLocks noChangeArrowheads="1"/>
            </p:cNvSpPr>
            <p:nvPr/>
          </p:nvSpPr>
          <p:spPr bwMode="auto">
            <a:xfrm rot="17945350">
              <a:off x="3232" y="810"/>
              <a:ext cx="1114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  <a:defRPr/>
              </a:pPr>
              <a:r>
                <a:rPr lang="en-US" sz="800" b="1">
                  <a:solidFill>
                    <a:schemeClr val="tx2"/>
                  </a:solidFill>
                  <a:effectLst/>
                  <a:latin typeface="Helvetica" charset="0"/>
                  <a:ea typeface="+mn-ea"/>
                  <a:cs typeface="+mn-cs"/>
                </a:rPr>
                <a:t> </a:t>
              </a:r>
              <a:r>
                <a:rPr lang="en-US" altLang="ko-KR" sz="1200" b="1">
                  <a:solidFill>
                    <a:schemeClr val="tx2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TIỆC CƯỚI CHIÊN CON </a:t>
              </a:r>
              <a:endParaRPr lang="en-US" sz="1200" b="1">
                <a:solidFill>
                  <a:schemeClr val="tx2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3230" name="Rectangle 265"/>
            <p:cNvSpPr>
              <a:spLocks noChangeArrowheads="1"/>
            </p:cNvSpPr>
            <p:nvPr/>
          </p:nvSpPr>
          <p:spPr bwMode="auto">
            <a:xfrm rot="-3654650">
              <a:off x="3615" y="1052"/>
              <a:ext cx="588" cy="92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ko-KR" sz="1200" b="1">
                  <a:solidFill>
                    <a:srgbClr val="00CCFF"/>
                  </a:solidFill>
                  <a:effectLst/>
                  <a:latin typeface="Helvetica" charset="0"/>
                  <a:ea typeface="Gulim" charset="0"/>
                  <a:cs typeface="Gulim" charset="0"/>
                </a:rPr>
                <a:t>SỰ TÁI LÂM </a:t>
              </a:r>
              <a:endParaRPr lang="en-US" sz="1200" b="1">
                <a:solidFill>
                  <a:srgbClr val="00CCFF"/>
                </a:solidFill>
                <a:effectLst/>
                <a:latin typeface="Helvetica" charset="0"/>
              </a:endParaRPr>
            </a:p>
          </p:txBody>
        </p:sp>
        <p:sp>
          <p:nvSpPr>
            <p:cNvPr id="658698" name="Rectangle 266"/>
            <p:cNvSpPr>
              <a:spLocks noChangeArrowheads="1"/>
            </p:cNvSpPr>
            <p:nvPr/>
          </p:nvSpPr>
          <p:spPr bwMode="auto">
            <a:xfrm rot="17945350">
              <a:off x="3746" y="798"/>
              <a:ext cx="106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ĐẤNG CHRIST CAI TRỊ </a:t>
              </a:r>
              <a:b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</a:b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       TRÊN MẶT ĐẤT </a:t>
              </a:r>
              <a:endParaRPr lang="en-US" sz="1200" b="1">
                <a:solidFill>
                  <a:srgbClr val="00FF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3232" name="Rectangle 267"/>
            <p:cNvSpPr>
              <a:spLocks noChangeArrowheads="1"/>
            </p:cNvSpPr>
            <p:nvPr/>
          </p:nvSpPr>
          <p:spPr bwMode="auto">
            <a:xfrm rot="-3654650">
              <a:off x="3932" y="659"/>
              <a:ext cx="1384" cy="20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SỰ PHÁN XÉT CỦA TÒA LỚN </a:t>
              </a:r>
              <a:b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</a:b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       VÀ TRẮNG </a:t>
              </a:r>
              <a:endParaRPr lang="en-US" sz="1200" b="1">
                <a:effectLst/>
                <a:latin typeface="Helvetica" charset="0"/>
              </a:endParaRPr>
            </a:p>
          </p:txBody>
        </p:sp>
        <p:sp>
          <p:nvSpPr>
            <p:cNvPr id="658700" name="Rectangle 268"/>
            <p:cNvSpPr>
              <a:spLocks noChangeArrowheads="1"/>
            </p:cNvSpPr>
            <p:nvPr/>
          </p:nvSpPr>
          <p:spPr bwMode="auto">
            <a:xfrm rot="17945350">
              <a:off x="4299" y="876"/>
              <a:ext cx="947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FF00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TRỜI MỚI, ĐẤT MỚI </a:t>
              </a:r>
              <a:endParaRPr lang="en-US" sz="1200" b="1">
                <a:solidFill>
                  <a:srgbClr val="FF00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</p:grpSp>
      <p:sp>
        <p:nvSpPr>
          <p:cNvPr id="658553" name="Rectangle 121"/>
          <p:cNvSpPr>
            <a:spLocks noChangeArrowheads="1"/>
          </p:cNvSpPr>
          <p:nvPr/>
        </p:nvSpPr>
        <p:spPr bwMode="auto">
          <a:xfrm>
            <a:off x="-15875" y="0"/>
            <a:ext cx="9159875" cy="6858000"/>
          </a:xfrm>
          <a:prstGeom prst="rect">
            <a:avLst/>
          </a:prstGeom>
          <a:solidFill>
            <a:srgbClr val="000109">
              <a:alpha val="75999"/>
            </a:srgbClr>
          </a:solidFill>
          <a:ln w="9525">
            <a:solidFill>
              <a:srgbClr val="000000">
                <a:alpha val="7200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8556" name="Rectangle 124"/>
          <p:cNvSpPr>
            <a:spLocks noChangeArrowheads="1"/>
          </p:cNvSpPr>
          <p:nvPr/>
        </p:nvSpPr>
        <p:spPr bwMode="auto">
          <a:xfrm>
            <a:off x="1289050" y="2492375"/>
            <a:ext cx="6831013" cy="4921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3200" b="1">
                <a:solidFill>
                  <a:schemeClr val="hlink"/>
                </a:solidFill>
                <a:effectLst/>
                <a:ea typeface="Gulim" charset="0"/>
                <a:cs typeface="Gulim" charset="0"/>
              </a:rPr>
              <a:t>SỰ TÁI LÂM C</a:t>
            </a:r>
            <a:r>
              <a:rPr lang="en-US" sz="3200" b="1">
                <a:solidFill>
                  <a:schemeClr val="hlink"/>
                </a:solidFill>
                <a:effectLst/>
              </a:rPr>
              <a:t>ỦA CHÚA GIÊ-XU</a:t>
            </a:r>
          </a:p>
        </p:txBody>
      </p:sp>
      <p:sp>
        <p:nvSpPr>
          <p:cNvPr id="658562" name="Rectangle 130"/>
          <p:cNvSpPr>
            <a:spLocks noChangeArrowheads="1"/>
          </p:cNvSpPr>
          <p:nvPr/>
        </p:nvSpPr>
        <p:spPr bwMode="auto">
          <a:xfrm>
            <a:off x="0" y="4295775"/>
            <a:ext cx="9144000" cy="4381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ko-KR" sz="3200" b="1">
                <a:solidFill>
                  <a:schemeClr val="hlink"/>
                </a:solidFill>
                <a:effectLst/>
                <a:ea typeface="Gulim" charset="0"/>
                <a:cs typeface="Gulim" charset="0"/>
              </a:rPr>
              <a:t>SỰ PHÁN XÉT CỦA TÒA LỚN VÀ TRẮNG </a:t>
            </a:r>
            <a:endParaRPr lang="en-US" sz="3200" b="1"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658565" name="Rectangle 133"/>
          <p:cNvSpPr>
            <a:spLocks noChangeArrowheads="1"/>
          </p:cNvSpPr>
          <p:nvPr/>
        </p:nvSpPr>
        <p:spPr bwMode="auto">
          <a:xfrm>
            <a:off x="0" y="339725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hlink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ko-KR" sz="3200" b="1" dirty="0">
                <a:solidFill>
                  <a:schemeClr val="hlink"/>
                </a:solidFill>
                <a:effectLst/>
                <a:latin typeface="Comic Sans MS" pitchFamily="66" charset="0"/>
                <a:ea typeface="Gulim" pitchFamily="34" charset="-127"/>
                <a:cs typeface="+mn-cs"/>
              </a:rPr>
              <a:t>ĐẤNG CHRIST CAI TRỊ TRÊN TRẦN GIAN</a:t>
            </a:r>
            <a:endParaRPr lang="en-US" sz="3200" dirty="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58568" name="Rectangle 136"/>
          <p:cNvSpPr>
            <a:spLocks noChangeArrowheads="1"/>
          </p:cNvSpPr>
          <p:nvPr/>
        </p:nvSpPr>
        <p:spPr bwMode="auto">
          <a:xfrm>
            <a:off x="428625" y="1611313"/>
            <a:ext cx="81121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hlink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ko-KR" sz="3200" b="1">
                <a:solidFill>
                  <a:schemeClr val="hlink"/>
                </a:solidFill>
                <a:effectLst/>
                <a:latin typeface="Comic Sans MS" pitchFamily="66" charset="0"/>
                <a:ea typeface="Gulim" pitchFamily="34" charset="-127"/>
                <a:cs typeface="+mn-cs"/>
              </a:rPr>
              <a:t>TIỆC CƯỚI CHIÊN CON </a:t>
            </a:r>
            <a:endParaRPr lang="en-US" sz="3200" b="1">
              <a:solidFill>
                <a:schemeClr val="hlink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8707" name="Rectangle 275"/>
          <p:cNvSpPr>
            <a:spLocks noChangeArrowheads="1"/>
          </p:cNvSpPr>
          <p:nvPr/>
        </p:nvSpPr>
        <p:spPr bwMode="auto">
          <a:xfrm>
            <a:off x="547688" y="5026025"/>
            <a:ext cx="80041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hlink"/>
                </a:solidFill>
                <a:effectLst/>
                <a:latin typeface="Arial" pitchFamily="34" charset="0"/>
                <a:ea typeface="+mn-ea"/>
                <a:cs typeface="+mn-cs"/>
              </a:rPr>
              <a:t>  </a:t>
            </a:r>
            <a:r>
              <a:rPr lang="en-US" altLang="ko-KR" sz="3200" b="1">
                <a:solidFill>
                  <a:schemeClr val="hlink"/>
                </a:solidFill>
                <a:effectLst/>
                <a:latin typeface="Comic Sans MS" pitchFamily="66" charset="0"/>
                <a:ea typeface="Gulim" pitchFamily="34" charset="-127"/>
                <a:cs typeface="+mn-cs"/>
              </a:rPr>
              <a:t>TRỜI MỚI, ĐẤT MỚI</a:t>
            </a:r>
            <a:r>
              <a:rPr lang="en-US" altLang="ko-KR" sz="32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Gulim" pitchFamily="34" charset="-127"/>
                <a:cs typeface="+mn-cs"/>
              </a:rPr>
              <a:t> </a:t>
            </a:r>
            <a:endParaRPr lang="en-US" sz="32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8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8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8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8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8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8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559" grpId="0"/>
      <p:bldP spid="658556" grpId="0"/>
      <p:bldP spid="658562" grpId="0"/>
      <p:bldP spid="658565" grpId="0"/>
      <p:bldP spid="658568" grpId="0"/>
      <p:bldP spid="65870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0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sp>
        <p:nvSpPr>
          <p:cNvPr id="94212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74343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4214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743432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800" b="1">
                  <a:effectLst/>
                  <a:latin typeface="" charset="0"/>
                  <a:ea typeface="+mn-ea"/>
                  <a:cs typeface="+mn-cs"/>
                </a:rPr>
                <a:t>G</a:t>
              </a:r>
            </a:p>
          </p:txBody>
        </p:sp>
        <p:grpSp>
          <p:nvGrpSpPr>
            <p:cNvPr id="94312" name="Group 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743434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68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4N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743435" name="Rectangle 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3600" b="1" i="1">
                    <a:solidFill>
                      <a:srgbClr val="FFEA18"/>
                    </a:solidFill>
                    <a:effectLst/>
                    <a:latin typeface="" charset="0"/>
                    <a:ea typeface="+mn-ea"/>
                    <a:cs typeface="+mn-cs"/>
                  </a:rPr>
                  <a:t>  3X</a:t>
                </a:r>
                <a:endParaRPr lang="en-US" sz="4800">
                  <a:solidFill>
                    <a:srgbClr val="FFEA18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313" name="Group 12"/>
            <p:cNvGrpSpPr>
              <a:grpSpLocks/>
            </p:cNvGrpSpPr>
            <p:nvPr/>
          </p:nvGrpSpPr>
          <p:grpSpPr bwMode="auto">
            <a:xfrm>
              <a:off x="1188" y="1175"/>
              <a:ext cx="1965" cy="249"/>
              <a:chOff x="1188" y="1175"/>
              <a:chExt cx="1965" cy="249"/>
            </a:xfrm>
          </p:grpSpPr>
          <p:grpSp>
            <p:nvGrpSpPr>
              <p:cNvPr id="94321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1" cy="249"/>
                <a:chOff x="1188" y="1175"/>
                <a:chExt cx="1711" cy="249"/>
              </a:xfrm>
            </p:grpSpPr>
            <p:sp>
              <p:nvSpPr>
                <p:cNvPr id="743438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09F32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S</a:t>
                  </a:r>
                  <a:endParaRPr lang="en-US" sz="3600" b="1">
                    <a:solidFill>
                      <a:srgbClr val="FFEA18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324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2400" b="1">
                      <a:solidFill>
                        <a:srgbClr val="FF3300"/>
                      </a:solidFill>
                      <a:effectLst/>
                      <a:latin typeface="Arial" charset="0"/>
                    </a:rPr>
                    <a:t>Á</a:t>
                  </a:r>
                </a:p>
              </p:txBody>
            </p:sp>
            <p:sp>
              <p:nvSpPr>
                <p:cNvPr id="743440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3441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M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3442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4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FC030C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G</a:t>
                  </a:r>
                  <a:endParaRPr lang="en-US" sz="3600" b="1">
                    <a:solidFill>
                      <a:srgbClr val="FC030C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3443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V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3444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H</a:t>
                  </a:r>
                  <a:endParaRPr lang="en-US" sz="3600" b="1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3445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8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defRPr/>
                  </a:pPr>
                  <a:r>
                    <a:rPr lang="en-US" sz="2400" b="1" dirty="0">
                      <a:solidFill>
                        <a:srgbClr val="08F220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L</a:t>
                  </a:r>
                  <a:endParaRPr lang="en-US" sz="3600" b="1" dirty="0">
                    <a:solidFill>
                      <a:srgbClr val="08F220"/>
                    </a:solidFill>
                    <a:effectLst/>
                    <a:latin typeface="Times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3446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defRPr/>
                </a:pPr>
                <a:r>
                  <a:rPr lang="en-US" sz="2400" b="1" dirty="0">
                    <a:solidFill>
                      <a:srgbClr val="11B0C5"/>
                    </a:solidFill>
                    <a:effectLst/>
                    <a:latin typeface="" charset="0"/>
                    <a:ea typeface="+mn-ea"/>
                    <a:cs typeface="+mn-cs"/>
                  </a:rPr>
                  <a:t>Y</a:t>
                </a:r>
                <a:endParaRPr lang="en-US" sz="3600" b="1" dirty="0">
                  <a:solidFill>
                    <a:srgbClr val="11B0C5"/>
                  </a:solidFill>
                  <a:effectLst/>
                  <a:latin typeface="Times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314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94317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74344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63500" dir="3187806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  <a:defRPr/>
                  </a:pPr>
                  <a:r>
                    <a:rPr lang="en-US" sz="6600" b="1" i="1">
                      <a:solidFill>
                        <a:srgbClr val="FF262D"/>
                      </a:solidFill>
                      <a:effectLst/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43450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3451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3452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DDC07"/>
                </a:solidFill>
                <a:effectLst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743453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4345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94216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solidFill>
                <a:srgbClr val="00DFCA"/>
              </a:solidFill>
              <a:effectLst/>
            </a:endParaRPr>
          </a:p>
        </p:txBody>
      </p:sp>
      <p:sp>
        <p:nvSpPr>
          <p:cNvPr id="94218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 b="1">
              <a:solidFill>
                <a:srgbClr val="FF262D"/>
              </a:solidFill>
              <a:effectLst/>
            </a:endParaRPr>
          </a:p>
        </p:txBody>
      </p:sp>
      <p:sp>
        <p:nvSpPr>
          <p:cNvPr id="94219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pPr algn="l"/>
            <a:endParaRPr lang="en-US" sz="1100">
              <a:solidFill>
                <a:srgbClr val="FF262D"/>
              </a:solidFill>
              <a:effectLst/>
            </a:endParaRPr>
          </a:p>
        </p:txBody>
      </p:sp>
      <p:pic>
        <p:nvPicPr>
          <p:cNvPr id="94220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434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endParaRPr lang="en-US" sz="3600">
              <a:solidFill>
                <a:srgbClr val="FF262D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pic>
        <p:nvPicPr>
          <p:cNvPr id="9422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2833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188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5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6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7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8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9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0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1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3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4" name="Picture 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5" name="Picture 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36" name="Group 139"/>
          <p:cNvGrpSpPr>
            <a:grpSpLocks/>
          </p:cNvGrpSpPr>
          <p:nvPr/>
        </p:nvGrpSpPr>
        <p:grpSpPr bwMode="auto">
          <a:xfrm>
            <a:off x="2098675" y="2589213"/>
            <a:ext cx="6515100" cy="3151187"/>
            <a:chOff x="1322" y="1631"/>
            <a:chExt cx="4104" cy="1985"/>
          </a:xfrm>
        </p:grpSpPr>
        <p:grpSp>
          <p:nvGrpSpPr>
            <p:cNvPr id="94284" name="Group 44"/>
            <p:cNvGrpSpPr>
              <a:grpSpLocks/>
            </p:cNvGrpSpPr>
            <p:nvPr/>
          </p:nvGrpSpPr>
          <p:grpSpPr bwMode="auto">
            <a:xfrm>
              <a:off x="1322" y="1631"/>
              <a:ext cx="4092" cy="590"/>
              <a:chOff x="1322" y="1631"/>
              <a:chExt cx="4092" cy="590"/>
            </a:xfrm>
          </p:grpSpPr>
          <p:pic>
            <p:nvPicPr>
              <p:cNvPr id="94305" name="Picture 45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22" y="171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6" name="Picture 46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62" y="179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7" name="Picture 47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30" y="187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8" name="Picture 48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54" y="1943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9" name="Picture 49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30" y="203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10" name="Picture 50"/>
              <p:cNvPicPr>
                <a:picLocks noChangeAspect="1" noChangeArrowheads="1"/>
              </p:cNvPicPr>
              <p:nvPr/>
            </p:nvPicPr>
            <p:blipFill>
              <a:blip r:embed="rId6">
                <a:lum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351" y="1631"/>
                <a:ext cx="4052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4285" name="Group 51"/>
            <p:cNvGrpSpPr>
              <a:grpSpLocks/>
            </p:cNvGrpSpPr>
            <p:nvPr/>
          </p:nvGrpSpPr>
          <p:grpSpPr bwMode="auto">
            <a:xfrm>
              <a:off x="1787" y="2273"/>
              <a:ext cx="3568" cy="422"/>
              <a:chOff x="1787" y="2273"/>
              <a:chExt cx="3568" cy="422"/>
            </a:xfrm>
          </p:grpSpPr>
          <p:pic>
            <p:nvPicPr>
              <p:cNvPr id="94301" name="Picture 52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804" y="2273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2" name="Picture 53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787" y="2353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3" name="Picture 54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812" y="2425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4" name="Picture 55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6">
                <a:off x="1787" y="2505"/>
                <a:ext cx="3543" cy="19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4286" name="Group 57"/>
            <p:cNvGrpSpPr>
              <a:grpSpLocks/>
            </p:cNvGrpSpPr>
            <p:nvPr/>
          </p:nvGrpSpPr>
          <p:grpSpPr bwMode="auto">
            <a:xfrm>
              <a:off x="2483" y="2764"/>
              <a:ext cx="2943" cy="373"/>
              <a:chOff x="2483" y="2764"/>
              <a:chExt cx="2943" cy="373"/>
            </a:xfrm>
          </p:grpSpPr>
          <p:pic>
            <p:nvPicPr>
              <p:cNvPr id="94297" name="Picture 5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32" y="2764"/>
                <a:ext cx="2894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298" name="Picture 5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08" y="2836"/>
                <a:ext cx="2893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299" name="Picture 6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483" y="2908"/>
                <a:ext cx="2894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300" name="Picture 6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499" y="2972"/>
                <a:ext cx="2894" cy="1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4287" name="Group 62"/>
            <p:cNvGrpSpPr>
              <a:grpSpLocks/>
            </p:cNvGrpSpPr>
            <p:nvPr/>
          </p:nvGrpSpPr>
          <p:grpSpPr bwMode="auto">
            <a:xfrm>
              <a:off x="2414" y="3236"/>
              <a:ext cx="2959" cy="380"/>
              <a:chOff x="2414" y="3236"/>
              <a:chExt cx="2959" cy="380"/>
            </a:xfrm>
          </p:grpSpPr>
          <p:pic>
            <p:nvPicPr>
              <p:cNvPr id="94292" name="Picture 63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15" y="3236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293" name="Picture 64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499" y="3308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294" name="Picture 65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62" y="3380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295" name="Picture 66"/>
              <p:cNvPicPr>
                <a:picLocks noChangeAspect="1" noChangeArrowheads="1"/>
              </p:cNvPicPr>
              <p:nvPr/>
            </p:nvPicPr>
            <p:blipFill>
              <a:blip r:embed="rId10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855">
                <a:off x="2507" y="3452"/>
                <a:ext cx="2811" cy="1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45791" dir="3378596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3491" name="Text Box 67"/>
              <p:cNvSpPr txBox="1">
                <a:spLocks noChangeArrowheads="1"/>
              </p:cNvSpPr>
              <p:nvPr/>
            </p:nvSpPr>
            <p:spPr bwMode="auto">
              <a:xfrm>
                <a:off x="2414" y="3251"/>
                <a:ext cx="2364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45791" dir="3378596" algn="ctr" rotWithShape="0">
                  <a:srgbClr val="AAAAAA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n-US" sz="2400">
                  <a:solidFill>
                    <a:schemeClr val="accent2"/>
                  </a:solidFill>
                  <a:effectLst/>
                  <a:latin typeface="Arial Black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3498" name="Text Box 74"/>
            <p:cNvSpPr txBox="1">
              <a:spLocks noChangeArrowheads="1"/>
            </p:cNvSpPr>
            <p:nvPr/>
          </p:nvSpPr>
          <p:spPr bwMode="auto">
            <a:xfrm>
              <a:off x="1922" y="2331"/>
              <a:ext cx="2037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accent2"/>
                  </a:solidFill>
                  <a:effectLst/>
                  <a:latin typeface="Arial" pitchFamily="34" charset="0"/>
                  <a:ea typeface="Gulim" pitchFamily="34" charset="-127"/>
                  <a:cs typeface="+mn-cs"/>
                </a:rPr>
                <a:t>GIAO ƯỚC ĐẤT</a:t>
              </a:r>
              <a:endParaRPr lang="en-US" b="1">
                <a:solidFill>
                  <a:schemeClr val="accent2"/>
                </a:solidFill>
                <a:effectLst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4289" name="Text Box 75"/>
            <p:cNvSpPr txBox="1">
              <a:spLocks noChangeArrowheads="1"/>
            </p:cNvSpPr>
            <p:nvPr/>
          </p:nvSpPr>
          <p:spPr bwMode="auto">
            <a:xfrm>
              <a:off x="2381" y="2808"/>
              <a:ext cx="2610" cy="327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 b="1">
                  <a:solidFill>
                    <a:schemeClr val="accent2"/>
                  </a:solidFill>
                  <a:effectLst/>
                  <a:latin typeface="Arial" charset="0"/>
                  <a:ea typeface="Gulim" charset="0"/>
                  <a:cs typeface="Gulim" charset="0"/>
                </a:rPr>
                <a:t>GIAO ƯỚC ĐA-VÍT</a:t>
              </a:r>
              <a:endParaRPr lang="en-US" b="1"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743500" name="Text Box 76"/>
            <p:cNvSpPr txBox="1">
              <a:spLocks noChangeArrowheads="1"/>
            </p:cNvSpPr>
            <p:nvPr/>
          </p:nvSpPr>
          <p:spPr bwMode="auto">
            <a:xfrm>
              <a:off x="2604" y="3281"/>
              <a:ext cx="236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rgbClr val="AAAAAA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b="1">
                  <a:solidFill>
                    <a:schemeClr val="accent2"/>
                  </a:solidFill>
                  <a:effectLst/>
                  <a:latin typeface="Arial" pitchFamily="34" charset="0"/>
                  <a:ea typeface="Gulim" pitchFamily="34" charset="-127"/>
                  <a:cs typeface="+mn-cs"/>
                </a:rPr>
                <a:t>GIAO ƯỚC MỚI</a:t>
              </a:r>
              <a:endParaRPr lang="en-US" b="1">
                <a:solidFill>
                  <a:schemeClr val="accent2"/>
                </a:solidFill>
                <a:effectLst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4291" name="Text Box 77"/>
            <p:cNvSpPr txBox="1">
              <a:spLocks noChangeArrowheads="1"/>
            </p:cNvSpPr>
            <p:nvPr/>
          </p:nvSpPr>
          <p:spPr bwMode="auto">
            <a:xfrm>
              <a:off x="1445" y="1721"/>
              <a:ext cx="3589" cy="40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ko-KR" sz="3600" b="1">
                  <a:solidFill>
                    <a:schemeClr val="accent1"/>
                  </a:solidFill>
                  <a:effectLst/>
                  <a:latin typeface="Arial" charset="0"/>
                  <a:ea typeface="Gulim" charset="0"/>
                  <a:cs typeface="Gulim" charset="0"/>
                </a:rPr>
                <a:t>GIAO ƯỚC ÁP-RA-HAM</a:t>
              </a:r>
              <a:endParaRPr lang="en-US" sz="3600" b="1">
                <a:solidFill>
                  <a:schemeClr val="accent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4237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4252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7435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253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743521" name="AutoShape 97" descr="Cork"/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2" name="AutoShape 98" descr="Cork"/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3" name="AutoShape 99" descr="Cork"/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4" name="AutoShape 100" descr="Cork"/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5" name="AutoShape 101" descr="Cork"/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6" name="AutoShape 102" descr="Cork"/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7" name="AutoShape 103" descr="Cork"/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8" name="AutoShape 104" descr="Cork"/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29" name="AutoShape 105" descr="Cork"/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30" name="AutoShape 106" descr="Cork"/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31" name="AutoShape 107" descr="Cork"/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32" name="AutoShape 108" descr="Cork"/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33" name="AutoShape 109" descr="Cork"/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34" name="AutoShape 110" descr="Cork"/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3535" name="AutoShape 111" descr="Cork"/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 sz="2400">
                  <a:solidFill>
                    <a:srgbClr val="FF262D"/>
                  </a:solidFill>
                  <a:effectLst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238" name="Text Box 112"/>
          <p:cNvSpPr txBox="1">
            <a:spLocks noChangeArrowheads="1"/>
          </p:cNvSpPr>
          <p:nvPr/>
        </p:nvSpPr>
        <p:spPr bwMode="auto">
          <a:xfrm>
            <a:off x="8224838" y="5589588"/>
            <a:ext cx="868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FFE957"/>
                </a:solidFill>
                <a:effectLst/>
              </a:rPr>
              <a:t> </a:t>
            </a:r>
            <a:endParaRPr lang="en-US" sz="2400">
              <a:solidFill>
                <a:srgbClr val="FFE957"/>
              </a:solidFill>
              <a:effectLst/>
            </a:endParaRPr>
          </a:p>
        </p:txBody>
      </p:sp>
      <p:sp>
        <p:nvSpPr>
          <p:cNvPr id="94239" name="Text Box 114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 TBBMI</a:t>
            </a:r>
          </a:p>
        </p:txBody>
      </p:sp>
      <p:sp>
        <p:nvSpPr>
          <p:cNvPr id="743539" name="Rectangle 115"/>
          <p:cNvSpPr>
            <a:spLocks noChangeArrowheads="1"/>
          </p:cNvSpPr>
          <p:nvPr/>
        </p:nvSpPr>
        <p:spPr bwMode="auto">
          <a:xfrm>
            <a:off x="7454900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743540" name="Rectangle 1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94242" name="Text Box 124"/>
          <p:cNvSpPr txBox="1">
            <a:spLocks noChangeArrowheads="1"/>
          </p:cNvSpPr>
          <p:nvPr/>
        </p:nvSpPr>
        <p:spPr bwMode="auto">
          <a:xfrm>
            <a:off x="120650" y="106363"/>
            <a:ext cx="2387600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effectLst/>
              </a:rPr>
              <a:t>MỘT CƠ CẤU </a:t>
            </a:r>
            <a:r>
              <a:rPr lang="en-US" altLang="ko-KR" sz="2400" b="1">
                <a:effectLst/>
                <a:ea typeface="Gulim" charset="0"/>
                <a:cs typeface="Gulim" charset="0"/>
              </a:rPr>
              <a:t>NIÊN ĐẠI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sz="2400" b="1">
                <a:effectLst/>
              </a:rPr>
              <a:t>KINH THÁNH</a:t>
            </a:r>
          </a:p>
        </p:txBody>
      </p:sp>
      <p:grpSp>
        <p:nvGrpSpPr>
          <p:cNvPr id="94243" name="Group 125"/>
          <p:cNvGrpSpPr>
            <a:grpSpLocks/>
          </p:cNvGrpSpPr>
          <p:nvPr/>
        </p:nvGrpSpPr>
        <p:grpSpPr bwMode="auto">
          <a:xfrm>
            <a:off x="5932488" y="112713"/>
            <a:ext cx="1716087" cy="2197100"/>
            <a:chOff x="3737" y="71"/>
            <a:chExt cx="1081" cy="1384"/>
          </a:xfrm>
        </p:grpSpPr>
        <p:sp>
          <p:nvSpPr>
            <p:cNvPr id="743550" name="Rectangle 126"/>
            <p:cNvSpPr>
              <a:spLocks noChangeArrowheads="1"/>
            </p:cNvSpPr>
            <p:nvPr/>
          </p:nvSpPr>
          <p:spPr bwMode="auto">
            <a:xfrm rot="17945350">
              <a:off x="3232" y="810"/>
              <a:ext cx="1114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  <a:defRPr/>
              </a:pPr>
              <a:r>
                <a:rPr lang="en-US" sz="800" b="1">
                  <a:solidFill>
                    <a:schemeClr val="tx2"/>
                  </a:solidFill>
                  <a:effectLst/>
                  <a:latin typeface="Helvetica" charset="0"/>
                  <a:ea typeface="+mn-ea"/>
                  <a:cs typeface="+mn-cs"/>
                </a:rPr>
                <a:t> </a:t>
              </a:r>
              <a:r>
                <a:rPr lang="en-US" altLang="ko-KR" sz="1200" b="1">
                  <a:solidFill>
                    <a:schemeClr val="tx2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TIỆC CƯỚI CHIÊN CON </a:t>
              </a:r>
              <a:endParaRPr lang="en-US" sz="1200" b="1">
                <a:solidFill>
                  <a:schemeClr val="tx2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4248" name="Rectangle 127"/>
            <p:cNvSpPr>
              <a:spLocks noChangeArrowheads="1"/>
            </p:cNvSpPr>
            <p:nvPr/>
          </p:nvSpPr>
          <p:spPr bwMode="auto">
            <a:xfrm rot="-3654650">
              <a:off x="3615" y="1052"/>
              <a:ext cx="588" cy="92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ko-KR" sz="1200" b="1">
                  <a:solidFill>
                    <a:srgbClr val="00CCFF"/>
                  </a:solidFill>
                  <a:effectLst/>
                  <a:latin typeface="Helvetica" charset="0"/>
                  <a:ea typeface="Gulim" charset="0"/>
                  <a:cs typeface="Gulim" charset="0"/>
                </a:rPr>
                <a:t>SỰ TÁI LÂM </a:t>
              </a:r>
              <a:endParaRPr lang="en-US" sz="1200" b="1">
                <a:solidFill>
                  <a:srgbClr val="00CCFF"/>
                </a:solidFill>
                <a:effectLst/>
                <a:latin typeface="Helvetica" charset="0"/>
              </a:endParaRPr>
            </a:p>
          </p:txBody>
        </p:sp>
        <p:sp>
          <p:nvSpPr>
            <p:cNvPr id="743552" name="Rectangle 128"/>
            <p:cNvSpPr>
              <a:spLocks noChangeArrowheads="1"/>
            </p:cNvSpPr>
            <p:nvPr/>
          </p:nvSpPr>
          <p:spPr bwMode="auto">
            <a:xfrm rot="17945350">
              <a:off x="3746" y="798"/>
              <a:ext cx="106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ĐẤNG CHRIST CAI TRỊ </a:t>
              </a:r>
              <a:b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</a:br>
              <a:r>
                <a:rPr lang="en-US" altLang="ko-KR" sz="1200" b="1">
                  <a:solidFill>
                    <a:srgbClr val="00FF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       TRÊN MẶT ĐẤT </a:t>
              </a:r>
              <a:endParaRPr lang="en-US" sz="1200" b="1">
                <a:solidFill>
                  <a:srgbClr val="00FF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  <p:sp>
          <p:nvSpPr>
            <p:cNvPr id="94250" name="Rectangle 129"/>
            <p:cNvSpPr>
              <a:spLocks noChangeArrowheads="1"/>
            </p:cNvSpPr>
            <p:nvPr/>
          </p:nvSpPr>
          <p:spPr bwMode="auto">
            <a:xfrm rot="-3654650">
              <a:off x="3932" y="659"/>
              <a:ext cx="1384" cy="208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SỰ PHÁN XÉT CỦA TÒA LỚN </a:t>
              </a:r>
              <a:b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</a:br>
              <a:r>
                <a:rPr lang="en-US" altLang="ko-KR" sz="1200" b="1">
                  <a:effectLst/>
                  <a:latin typeface="Helvetica" charset="0"/>
                  <a:ea typeface="Gulim" charset="0"/>
                  <a:cs typeface="Gulim" charset="0"/>
                </a:rPr>
                <a:t>       VÀ TRẮNG </a:t>
              </a:r>
              <a:endParaRPr lang="en-US" sz="1200" b="1">
                <a:effectLst/>
                <a:latin typeface="Helvetica" charset="0"/>
              </a:endParaRPr>
            </a:p>
          </p:txBody>
        </p:sp>
        <p:sp>
          <p:nvSpPr>
            <p:cNvPr id="743554" name="Rectangle 130"/>
            <p:cNvSpPr>
              <a:spLocks noChangeArrowheads="1"/>
            </p:cNvSpPr>
            <p:nvPr/>
          </p:nvSpPr>
          <p:spPr bwMode="auto">
            <a:xfrm rot="17945350">
              <a:off x="4299" y="876"/>
              <a:ext cx="947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chemeClr val="bg2"/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altLang="ko-KR" sz="1200" b="1">
                  <a:solidFill>
                    <a:srgbClr val="FF0000"/>
                  </a:solidFill>
                  <a:effectLst/>
                  <a:latin typeface="Helvetica" charset="0"/>
                  <a:ea typeface="Gulim" pitchFamily="34" charset="-127"/>
                  <a:cs typeface="+mn-cs"/>
                </a:rPr>
                <a:t>TRỜI MỚI, ĐẤT MỚI </a:t>
              </a:r>
              <a:endParaRPr lang="en-US" sz="1200" b="1">
                <a:solidFill>
                  <a:srgbClr val="FF0000"/>
                </a:solidFill>
                <a:effectLst/>
                <a:latin typeface="Helvetica" charset="0"/>
                <a:ea typeface="+mn-ea"/>
                <a:cs typeface="+mn-cs"/>
              </a:endParaRPr>
            </a:p>
          </p:txBody>
        </p:sp>
      </p:grpSp>
      <p:sp>
        <p:nvSpPr>
          <p:cNvPr id="743559" name="Line 135"/>
          <p:cNvSpPr>
            <a:spLocks noChangeShapeType="1"/>
          </p:cNvSpPr>
          <p:nvPr/>
        </p:nvSpPr>
        <p:spPr bwMode="auto">
          <a:xfrm>
            <a:off x="7872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3560" name="Line 136"/>
          <p:cNvSpPr>
            <a:spLocks noChangeShapeType="1"/>
          </p:cNvSpPr>
          <p:nvPr/>
        </p:nvSpPr>
        <p:spPr bwMode="auto">
          <a:xfrm>
            <a:off x="7999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43561" name="Line 137"/>
          <p:cNvSpPr>
            <a:spLocks noChangeShapeType="1"/>
          </p:cNvSpPr>
          <p:nvPr/>
        </p:nvSpPr>
        <p:spPr bwMode="auto">
          <a:xfrm>
            <a:off x="8126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4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7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0008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0009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0010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0011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 w="508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5238" name="Text Box 4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40044" name="Rectangle 4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0045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95241" name="Text Box 4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40048" name="Rectangle 48"/>
          <p:cNvSpPr>
            <a:spLocks noChangeArrowheads="1"/>
          </p:cNvSpPr>
          <p:nvPr/>
        </p:nvSpPr>
        <p:spPr bwMode="auto">
          <a:xfrm>
            <a:off x="7554913" y="6526213"/>
            <a:ext cx="7413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9.6.05B.</a:t>
            </a:r>
          </a:p>
        </p:txBody>
      </p:sp>
      <p:sp>
        <p:nvSpPr>
          <p:cNvPr id="640055" name="Text Box 55"/>
          <p:cNvSpPr txBox="1">
            <a:spLocks noChangeArrowheads="1"/>
          </p:cNvSpPr>
          <p:nvPr/>
        </p:nvSpPr>
        <p:spPr bwMode="auto">
          <a:xfrm>
            <a:off x="241300" y="838200"/>
            <a:ext cx="8623300" cy="12001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Arial" charset="0"/>
              </a:rPr>
              <a:t>Trong thế kỷ 21 phức tạp này, chúng ta có cần kính trọng giao ước pháp lý của 4,000 năm trước giữa Chúa và bạn hữu của Ngài là Áp-ra-ham không? (Sáng 12 &amp; 15)</a:t>
            </a:r>
          </a:p>
        </p:txBody>
      </p:sp>
      <p:sp>
        <p:nvSpPr>
          <p:cNvPr id="640056" name="Text Box 56"/>
          <p:cNvSpPr txBox="1">
            <a:spLocks noChangeArrowheads="1"/>
          </p:cNvSpPr>
          <p:nvPr/>
        </p:nvSpPr>
        <p:spPr bwMode="auto">
          <a:xfrm>
            <a:off x="0" y="2971800"/>
            <a:ext cx="9144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3080412" algn="ctr" rotWithShape="0">
              <a:schemeClr val="bg1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VÂNG … CẦN PHẢI KÍNH TRỌNG…  bởi vì… </a:t>
            </a:r>
            <a:b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</a:b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Chúa đã lặp lại giao ước đó với con trai của Áp-ra-ham là </a:t>
            </a:r>
            <a:r>
              <a:rPr lang="en-US" sz="2100" b="1">
                <a:solidFill>
                  <a:srgbClr val="99CCFF"/>
                </a:solidFill>
                <a:effectLst/>
                <a:latin typeface="Arial" charset="0"/>
                <a:cs typeface="+mn-cs"/>
              </a:rPr>
              <a:t>Y-SÁC</a:t>
            </a: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, trong Sáng Thế Ký 26.  </a:t>
            </a:r>
          </a:p>
          <a:p>
            <a:pPr>
              <a:lnSpc>
                <a:spcPct val="120000"/>
              </a:lnSpc>
              <a:defRPr/>
            </a:pP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Giao ước này được lặp lại với </a:t>
            </a:r>
            <a:r>
              <a:rPr lang="en-US" sz="2100" b="1">
                <a:solidFill>
                  <a:srgbClr val="99CCFF"/>
                </a:solidFill>
                <a:effectLst/>
                <a:latin typeface="Arial" charset="0"/>
                <a:cs typeface="+mn-cs"/>
              </a:rPr>
              <a:t>GIA-CỐP</a:t>
            </a: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 trong Sáng Thế Ký 35. </a:t>
            </a:r>
          </a:p>
          <a:p>
            <a:pPr>
              <a:lnSpc>
                <a:spcPct val="120000"/>
              </a:lnSpc>
              <a:defRPr/>
            </a:pP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Một lần nữa với  </a:t>
            </a:r>
            <a:r>
              <a:rPr lang="en-US" sz="2100" b="1">
                <a:solidFill>
                  <a:srgbClr val="99CCFF"/>
                </a:solidFill>
                <a:effectLst/>
                <a:latin typeface="Arial" charset="0"/>
                <a:cs typeface="+mn-cs"/>
              </a:rPr>
              <a:t>GIÔ-SÉP</a:t>
            </a: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 trong Sáng Thế Ký</a:t>
            </a:r>
            <a:r>
              <a:rPr lang="en-US" sz="21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48.</a:t>
            </a:r>
            <a:br>
              <a:rPr lang="en-US" sz="21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</a:b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Với </a:t>
            </a:r>
            <a:r>
              <a:rPr lang="en-US" sz="2100" b="1">
                <a:solidFill>
                  <a:srgbClr val="99CCFF"/>
                </a:solidFill>
                <a:effectLst/>
                <a:latin typeface="Arial" charset="0"/>
                <a:cs typeface="+mn-cs"/>
              </a:rPr>
              <a:t>MÔI-SE</a:t>
            </a: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 trong Xuất Ê-díp-tô Ký 6, và với </a:t>
            </a:r>
            <a:r>
              <a:rPr lang="en-US" sz="2100" b="1">
                <a:solidFill>
                  <a:srgbClr val="99CCFF"/>
                </a:solidFill>
                <a:effectLst/>
                <a:latin typeface="Arial" charset="0"/>
                <a:cs typeface="+mn-cs"/>
              </a:rPr>
              <a:t>GIÔ-SUÊ</a:t>
            </a:r>
            <a:r>
              <a:rPr lang="en-US" sz="2100" b="1">
                <a:solidFill>
                  <a:schemeClr val="folHlink"/>
                </a:solidFill>
                <a:effectLst/>
                <a:latin typeface="Arial" charset="0"/>
                <a:cs typeface="+mn-cs"/>
              </a:rPr>
              <a:t> trong Giô-suê 1. </a:t>
            </a:r>
          </a:p>
        </p:txBody>
      </p:sp>
      <p:sp>
        <p:nvSpPr>
          <p:cNvPr id="640057" name="Text Box 57"/>
          <p:cNvSpPr txBox="1">
            <a:spLocks noChangeArrowheads="1"/>
          </p:cNvSpPr>
          <p:nvPr/>
        </p:nvSpPr>
        <p:spPr bwMode="auto">
          <a:xfrm>
            <a:off x="774700" y="228600"/>
            <a:ext cx="7835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TỚI ĐÂY, LẠI CÓ MỘT CÂU HỎI:</a:t>
            </a:r>
          </a:p>
        </p:txBody>
      </p:sp>
      <p:sp>
        <p:nvSpPr>
          <p:cNvPr id="640058" name="Text Box 58"/>
          <p:cNvSpPr txBox="1">
            <a:spLocks noChangeArrowheads="1"/>
          </p:cNvSpPr>
          <p:nvPr/>
        </p:nvSpPr>
        <p:spPr bwMode="auto">
          <a:xfrm>
            <a:off x="225425" y="5435600"/>
            <a:ext cx="8609013" cy="955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effectLst/>
                <a:latin typeface="Arial" charset="0"/>
              </a:rPr>
              <a:t>Cuối cùng… quan trọng nhất là… Đấng Mê-si đã đến để giao ước đó được ứng nghiệm. </a:t>
            </a:r>
          </a:p>
        </p:txBody>
      </p:sp>
      <p:sp>
        <p:nvSpPr>
          <p:cNvPr id="640059" name="Text Box 59"/>
          <p:cNvSpPr txBox="1">
            <a:spLocks noChangeArrowheads="1"/>
          </p:cNvSpPr>
          <p:nvPr/>
        </p:nvSpPr>
        <p:spPr bwMode="auto">
          <a:xfrm>
            <a:off x="457200" y="2133600"/>
            <a:ext cx="81407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33CCFF"/>
                </a:solidFill>
                <a:effectLst/>
                <a:latin typeface="Arial" charset="0"/>
              </a:rPr>
              <a:t>(Nên nhớ: điều này có ở trong tất cả các bản dịch và ấn phẩm Kinh Thánh </a:t>
            </a:r>
            <a:r>
              <a:rPr lang="en-US" sz="2000" b="1" i="1" u="sng">
                <a:solidFill>
                  <a:srgbClr val="33CCFF"/>
                </a:solidFill>
                <a:effectLst/>
                <a:latin typeface="Arial" charset="0"/>
              </a:rPr>
              <a:t>chính xác</a:t>
            </a:r>
            <a:r>
              <a:rPr lang="en-US" sz="2000" b="1" i="1">
                <a:solidFill>
                  <a:srgbClr val="33CCFF"/>
                </a:solidFill>
                <a:effectLst/>
                <a:latin typeface="Arial" charset="0"/>
              </a:rPr>
              <a:t> trên khắp thế gìới!)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55" grpId="0" autoUpdateAnimBg="0"/>
      <p:bldP spid="640056" grpId="0" build="p" autoUpdateAnimBg="0"/>
      <p:bldP spid="640058" grpId="0" autoUpdateAnimBg="0"/>
      <p:bldP spid="64005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600">
              <a:effectLst/>
            </a:endParaRPr>
          </a:p>
        </p:txBody>
      </p:sp>
      <p:sp>
        <p:nvSpPr>
          <p:cNvPr id="97282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8450263" y="48577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506413" y="1397000"/>
            <a:ext cx="8088312" cy="37830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b="1">
                <a:solidFill>
                  <a:schemeClr val="folHlink"/>
                </a:solidFill>
                <a:effectLst/>
                <a:latin typeface="Times New Roman" charset="0"/>
              </a:rPr>
              <a:t>Bởi vì những lời hứa </a:t>
            </a:r>
            <a:r>
              <a:rPr lang="en-US" sz="4800" b="1" i="1" u="sng">
                <a:solidFill>
                  <a:schemeClr val="folHlink"/>
                </a:solidFill>
                <a:effectLst/>
                <a:latin typeface="Times New Roman" charset="0"/>
              </a:rPr>
              <a:t>vô điều kiện</a:t>
            </a:r>
            <a:r>
              <a:rPr lang="en-US" sz="4800" b="1">
                <a:solidFill>
                  <a:schemeClr val="folHlink"/>
                </a:solidFill>
                <a:effectLst/>
                <a:latin typeface="Times New Roman" charset="0"/>
              </a:rPr>
              <a:t> được chép trong Kinh Thánh của bạn … chúng ta phải đối diện với chúng bằng một cách nào đó!</a:t>
            </a:r>
          </a:p>
        </p:txBody>
      </p:sp>
      <p:sp>
        <p:nvSpPr>
          <p:cNvPr id="97285" name="Text Box 7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76</a:t>
            </a:r>
          </a:p>
        </p:txBody>
      </p:sp>
      <p:sp>
        <p:nvSpPr>
          <p:cNvPr id="97288" name="Rectangle 13"/>
          <p:cNvSpPr>
            <a:spLocks noChangeArrowheads="1"/>
          </p:cNvSpPr>
          <p:nvPr/>
        </p:nvSpPr>
        <p:spPr bwMode="auto">
          <a:xfrm>
            <a:off x="42863" y="287338"/>
            <a:ext cx="9144000" cy="6746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800" b="1">
                <a:effectLst/>
                <a:latin typeface="Times New Roman" charset="0"/>
              </a:rPr>
              <a:t>Như vậy…tất cả những điều này nói rằng: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600">
              <a:effectLst/>
            </a:endParaRPr>
          </a:p>
        </p:txBody>
      </p:sp>
      <p:sp>
        <p:nvSpPr>
          <p:cNvPr id="98306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98307" name="Text Box 13"/>
          <p:cNvSpPr txBox="1">
            <a:spLocks noChangeArrowheads="1"/>
          </p:cNvSpPr>
          <p:nvPr/>
        </p:nvSpPr>
        <p:spPr bwMode="auto">
          <a:xfrm>
            <a:off x="8882063" y="48196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757238" y="1230313"/>
            <a:ext cx="7559675" cy="445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ja-JP" alt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“</a:t>
            </a:r>
            <a:r>
              <a:rPr 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Trừ phi đức tin chúng ta được thiết lập trên </a:t>
            </a:r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các sự kiện</a:t>
            </a:r>
            <a:r>
              <a:rPr 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.  Nếu không, nó sẽ không hơn gì </a:t>
            </a:r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sự phỏng đoán</a:t>
            </a:r>
            <a:r>
              <a:rPr 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, </a:t>
            </a:r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mê tín </a:t>
            </a:r>
            <a:r>
              <a:rPr 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và </a:t>
            </a:r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giả định</a:t>
            </a:r>
            <a:r>
              <a:rPr 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.</a:t>
            </a:r>
            <a:r>
              <a:rPr lang="ja-JP" altLang="en-US" sz="4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”</a:t>
            </a:r>
            <a:endParaRPr lang="en-US" sz="44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algn="r">
              <a:defRPr/>
            </a:pPr>
            <a:endParaRPr lang="en-US" sz="24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algn="r">
              <a:defRPr/>
            </a:pPr>
            <a:r>
              <a:rPr lang="en-US" sz="24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Miles Stanford</a:t>
            </a:r>
          </a:p>
          <a:p>
            <a:pPr algn="r">
              <a:defRPr/>
            </a:pPr>
            <a:r>
              <a:rPr lang="en-US" sz="16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Các Nguyên Tắc Tăng Trưởng Thuộc Linh</a:t>
            </a:r>
            <a:endParaRPr lang="en-US" sz="32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98309" name="Text Box 20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1672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0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chemeClr val="folHlink"/>
                </a:solidFill>
                <a:effectLst/>
                <a:latin typeface="Times New Roman" charset="0"/>
              </a:rPr>
              <a:t>Có vài phương án ở đây:</a:t>
            </a: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87363" y="1339850"/>
            <a:ext cx="8361362" cy="582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1. Không để ý chúng vì chúng không thích hợp.</a:t>
            </a:r>
          </a:p>
        </p:txBody>
      </p:sp>
      <p:sp>
        <p:nvSpPr>
          <p:cNvPr id="538634" name="Rectangle 10"/>
          <p:cNvSpPr>
            <a:spLocks noChangeArrowheads="1"/>
          </p:cNvSpPr>
          <p:nvPr/>
        </p:nvSpPr>
        <p:spPr bwMode="auto">
          <a:xfrm>
            <a:off x="365125" y="2052638"/>
            <a:ext cx="8286750" cy="582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2. Quên chúng đi vì chúng thuộc về Cựu Ước</a:t>
            </a:r>
          </a:p>
        </p:txBody>
      </p:sp>
      <p:sp>
        <p:nvSpPr>
          <p:cNvPr id="538635" name="Rectangle 11"/>
          <p:cNvSpPr>
            <a:spLocks noChangeArrowheads="1"/>
          </p:cNvSpPr>
          <p:nvPr/>
        </p:nvSpPr>
        <p:spPr bwMode="auto">
          <a:xfrm>
            <a:off x="215900" y="2840038"/>
            <a:ext cx="8699500" cy="1566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3. Khám phá ý nghĩa và hàm ý của chúng một cách thông minh trong ngữ nghĩa tương lai của trái đất.</a:t>
            </a:r>
          </a:p>
        </p:txBody>
      </p:sp>
      <p:sp>
        <p:nvSpPr>
          <p:cNvPr id="99333" name="Text Box 1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38641" name="Rectangle 1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864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 autoUpdateAnimBg="0"/>
      <p:bldP spid="538634" grpId="0" autoUpdateAnimBg="0"/>
      <p:bldP spid="53863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15369" name="Rectangle 12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5370" name="Rectangle 13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5371" name="Rectangle 14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15372" name="Rectangle 15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3970" name="Text Box 34"/>
          <p:cNvSpPr txBox="1">
            <a:spLocks noChangeArrowheads="1"/>
          </p:cNvSpPr>
          <p:nvPr/>
        </p:nvSpPr>
        <p:spPr bwMode="auto">
          <a:xfrm>
            <a:off x="495300" y="4125913"/>
            <a:ext cx="16891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6600">
                <a:solidFill>
                  <a:schemeClr val="folHlink"/>
                </a:solidFill>
                <a:effectLst/>
                <a:latin typeface="Times New Roman" charset="0"/>
              </a:rPr>
              <a:t>“</a:t>
            </a:r>
            <a:r>
              <a:rPr lang="en-US" altLang="ja-JP" sz="6600">
                <a:solidFill>
                  <a:schemeClr val="folHlink"/>
                </a:solidFill>
                <a:effectLst/>
                <a:latin typeface="Times New Roman" charset="0"/>
              </a:rPr>
              <a:t>D</a:t>
            </a:r>
            <a:r>
              <a:rPr lang="ja-JP" altLang="en-US" sz="6600">
                <a:solidFill>
                  <a:schemeClr val="folHlink"/>
                </a:solidFill>
                <a:effectLst/>
                <a:latin typeface="Times New Roman" charset="0"/>
              </a:rPr>
              <a:t>”</a:t>
            </a:r>
            <a:endParaRPr lang="en-US" sz="66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sp>
        <p:nvSpPr>
          <p:cNvPr id="423972" name="Rectangle 36"/>
          <p:cNvSpPr>
            <a:spLocks noChangeArrowheads="1"/>
          </p:cNvSpPr>
          <p:nvPr/>
        </p:nvSpPr>
        <p:spPr bwMode="auto">
          <a:xfrm>
            <a:off x="3025775" y="4346575"/>
            <a:ext cx="2894013" cy="7366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ĐOẠN 21-24: </a:t>
            </a:r>
          </a:p>
          <a:p>
            <a:r>
              <a:rPr lang="en-US" sz="2400" b="1">
                <a:effectLst/>
                <a:latin typeface="Arial" charset="0"/>
                <a:cs typeface="Arial" charset="0"/>
              </a:rPr>
              <a:t>QUY LUẬT XÃ HỘI</a:t>
            </a:r>
          </a:p>
        </p:txBody>
      </p:sp>
      <p:sp>
        <p:nvSpPr>
          <p:cNvPr id="423973" name="Text Box 37"/>
          <p:cNvSpPr txBox="1">
            <a:spLocks noChangeArrowheads="1"/>
          </p:cNvSpPr>
          <p:nvPr/>
        </p:nvSpPr>
        <p:spPr bwMode="auto">
          <a:xfrm>
            <a:off x="2654300" y="5168900"/>
            <a:ext cx="6337300" cy="9667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Arial" charset="0"/>
              </a:rPr>
              <a:t>Quyền cá nhân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Arial" charset="0"/>
              </a:rPr>
              <a:t>   Quyền sở hữu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Arial" charset="0"/>
              </a:rPr>
              <a:t>      Những tiêu chuẩn liêm chính cá nhân...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423975" name="Line 39"/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3976" name="Line 40"/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23977" name="Text Box 41"/>
          <p:cNvSpPr txBox="1">
            <a:spLocks noChangeArrowheads="1"/>
          </p:cNvSpPr>
          <p:nvPr/>
        </p:nvSpPr>
        <p:spPr bwMode="auto">
          <a:xfrm>
            <a:off x="785813" y="5092700"/>
            <a:ext cx="2011362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folHlink"/>
                </a:solidFill>
                <a:effectLst/>
                <a:latin typeface="Arial" charset="0"/>
              </a:rPr>
              <a:t>DÂN SỰ</a:t>
            </a:r>
          </a:p>
        </p:txBody>
      </p:sp>
      <p:grpSp>
        <p:nvGrpSpPr>
          <p:cNvPr id="15379" name="Group 43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23980" name="Rectangle 4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3981" name="Oval 4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3982" name="Rectangle 46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3983" name="Rectangle 47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3984" name="Oval 48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23985" name="Rectangle 49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399" name="Rectangle 50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5400" name="Rectangle 51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423991" name="Oval 55"/>
          <p:cNvSpPr>
            <a:spLocks noChangeArrowheads="1"/>
          </p:cNvSpPr>
          <p:nvPr/>
        </p:nvSpPr>
        <p:spPr bwMode="auto">
          <a:xfrm>
            <a:off x="4625975" y="4525963"/>
            <a:ext cx="1465263" cy="60801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81" name="Text Box 5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423993" name="Rectangle 5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399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424003" name="Text Box 67"/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400" b="1">
              <a:solidFill>
                <a:schemeClr val="folHlink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15385" name="Group 72"/>
          <p:cNvGrpSpPr>
            <a:grpSpLocks/>
          </p:cNvGrpSpPr>
          <p:nvPr/>
        </p:nvGrpSpPr>
        <p:grpSpPr bwMode="auto">
          <a:xfrm>
            <a:off x="482600" y="393700"/>
            <a:ext cx="6973888" cy="3495675"/>
            <a:chOff x="304" y="248"/>
            <a:chExt cx="4393" cy="2202"/>
          </a:xfrm>
        </p:grpSpPr>
        <p:sp>
          <p:nvSpPr>
            <p:cNvPr id="15387" name="Rectangle 63"/>
            <p:cNvSpPr>
              <a:spLocks noChangeArrowheads="1"/>
            </p:cNvSpPr>
            <p:nvPr/>
          </p:nvSpPr>
          <p:spPr bwMode="auto">
            <a:xfrm>
              <a:off x="1244" y="1933"/>
              <a:ext cx="3373" cy="51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i="1">
                  <a:solidFill>
                    <a:srgbClr val="336699"/>
                  </a:solidFill>
                  <a:effectLst/>
                  <a:latin typeface="Arial" charset="0"/>
                </a:rPr>
                <a:t>  </a:t>
              </a:r>
              <a:r>
                <a:rPr lang="en-US" sz="2000" b="1" i="1">
                  <a:solidFill>
                    <a:srgbClr val="336699"/>
                  </a:solidFill>
                  <a:effectLst/>
                  <a:latin typeface="Arial" charset="0"/>
                </a:rPr>
                <a:t>Bảng Thứ Nh</a:t>
              </a:r>
              <a:r>
                <a:rPr lang="en-US" sz="2000" b="1" i="1">
                  <a:solidFill>
                    <a:srgbClr val="336699"/>
                  </a:solidFill>
                  <a:effectLst/>
                </a:rPr>
                <a:t>ì </a:t>
              </a:r>
              <a:r>
                <a:rPr lang="en-US" sz="2000" b="1" i="1">
                  <a:solidFill>
                    <a:srgbClr val="336699"/>
                  </a:solidFill>
                  <a:effectLst/>
                  <a:latin typeface="Arial" charset="0"/>
                </a:rPr>
                <a:t>– </a:t>
              </a:r>
            </a:p>
            <a:p>
              <a:r>
                <a:rPr lang="en-US" sz="2000" b="1" i="1">
                  <a:solidFill>
                    <a:srgbClr val="336699"/>
                  </a:solidFill>
                  <a:effectLst/>
                  <a:latin typeface="Arial" charset="0"/>
                </a:rPr>
                <a:t>Trách nhiệm đối với con người (Câu 13-17)</a:t>
              </a:r>
            </a:p>
          </p:txBody>
        </p:sp>
        <p:sp>
          <p:nvSpPr>
            <p:cNvPr id="15388" name="Text Box 66"/>
            <p:cNvSpPr txBox="1">
              <a:spLocks noChangeArrowheads="1"/>
            </p:cNvSpPr>
            <p:nvPr/>
          </p:nvSpPr>
          <p:spPr bwMode="auto">
            <a:xfrm>
              <a:off x="304" y="640"/>
              <a:ext cx="1160" cy="692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ja-JP" altLang="en-US" sz="6600">
                  <a:solidFill>
                    <a:srgbClr val="336699"/>
                  </a:solidFill>
                  <a:effectLst/>
                  <a:latin typeface="Times New Roman" charset="0"/>
                </a:rPr>
                <a:t>“</a:t>
              </a:r>
              <a:r>
                <a:rPr lang="en-US" altLang="ja-JP" sz="6600">
                  <a:solidFill>
                    <a:srgbClr val="336699"/>
                  </a:solidFill>
                  <a:effectLst/>
                </a:rPr>
                <a:t>Đ</a:t>
              </a:r>
              <a:r>
                <a:rPr lang="ja-JP" altLang="en-US" sz="6600">
                  <a:solidFill>
                    <a:srgbClr val="336699"/>
                  </a:solidFill>
                  <a:effectLst/>
                  <a:latin typeface="Times New Roman" charset="0"/>
                </a:rPr>
                <a:t>”</a:t>
              </a:r>
              <a:endParaRPr lang="en-US" sz="6600">
                <a:solidFill>
                  <a:srgbClr val="336699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389" name="Rectangle 68"/>
            <p:cNvSpPr>
              <a:spLocks noChangeArrowheads="1"/>
            </p:cNvSpPr>
            <p:nvPr/>
          </p:nvSpPr>
          <p:spPr bwMode="auto">
            <a:xfrm>
              <a:off x="1046" y="248"/>
              <a:ext cx="3651" cy="289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ja-JP" altLang="en-US" sz="2400" b="1">
                  <a:solidFill>
                    <a:schemeClr val="folHlink"/>
                  </a:solidFill>
                  <a:effectLst/>
                  <a:latin typeface="Arial" charset="0"/>
                  <a:ea typeface="Arial Unicode MS" charset="0"/>
                </a:rPr>
                <a:t>“</a:t>
              </a:r>
              <a:r>
                <a:rPr lang="en-US" altLang="ja-JP" sz="2400" b="1">
                  <a:solidFill>
                    <a:schemeClr val="folHlink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GIAO ƯỚC MÔI-SE</a:t>
              </a:r>
              <a:r>
                <a:rPr lang="ja-JP" altLang="en-US" sz="2400" b="1">
                  <a:solidFill>
                    <a:schemeClr val="folHlink"/>
                  </a:solidFill>
                  <a:effectLst/>
                  <a:latin typeface="Arial" charset="0"/>
                  <a:ea typeface="Arial Unicode MS" charset="0"/>
                </a:rPr>
                <a:t>”</a:t>
              </a:r>
              <a:endParaRPr lang="en-US" sz="2400" b="1">
                <a:solidFill>
                  <a:schemeClr val="folHlink"/>
                </a:solidFill>
                <a:effectLst/>
                <a:latin typeface="Arial" charset="0"/>
                <a:ea typeface="Arial Unicode MS" charset="0"/>
              </a:endParaRPr>
            </a:p>
          </p:txBody>
        </p:sp>
        <p:sp>
          <p:nvSpPr>
            <p:cNvPr id="15390" name="Rectangle 69"/>
            <p:cNvSpPr>
              <a:spLocks noChangeArrowheads="1"/>
            </p:cNvSpPr>
            <p:nvPr/>
          </p:nvSpPr>
          <p:spPr bwMode="auto">
            <a:xfrm>
              <a:off x="1682" y="635"/>
              <a:ext cx="2399" cy="47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 b="1">
                  <a:solidFill>
                    <a:srgbClr val="336699"/>
                  </a:solidFill>
                  <a:effectLst/>
                  <a:latin typeface="Arial" charset="0"/>
                </a:rPr>
                <a:t>XUẤT Ê-DÍP-TÔ KÝ ĐOẠN 20: </a:t>
              </a:r>
            </a:p>
            <a:p>
              <a:r>
                <a:rPr lang="en-US" sz="2400" b="1">
                  <a:solidFill>
                    <a:srgbClr val="336699"/>
                  </a:solidFill>
                  <a:effectLst/>
                  <a:latin typeface="Arial" charset="0"/>
                </a:rPr>
                <a:t>10 ĐIỀU RĂN DẠY</a:t>
              </a:r>
            </a:p>
          </p:txBody>
        </p:sp>
        <p:sp>
          <p:nvSpPr>
            <p:cNvPr id="15391" name="Text Box 70"/>
            <p:cNvSpPr txBox="1">
              <a:spLocks noChangeArrowheads="1"/>
            </p:cNvSpPr>
            <p:nvPr/>
          </p:nvSpPr>
          <p:spPr bwMode="auto">
            <a:xfrm>
              <a:off x="1293" y="1204"/>
              <a:ext cx="3168" cy="327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b="1">
                  <a:solidFill>
                    <a:srgbClr val="336699"/>
                  </a:solidFill>
                  <a:effectLst/>
                  <a:latin typeface="Times New Roman" charset="0"/>
                </a:rPr>
                <a:t>“</a:t>
              </a:r>
              <a:r>
                <a:rPr lang="en-US" altLang="ja-JP" b="1">
                  <a:solidFill>
                    <a:srgbClr val="336699"/>
                  </a:solidFill>
                  <a:effectLst/>
                  <a:latin typeface="Times New Roman" charset="0"/>
                </a:rPr>
                <a:t>M</a:t>
              </a:r>
              <a:r>
                <a:rPr lang="en-US" altLang="ja-JP" b="1">
                  <a:solidFill>
                    <a:srgbClr val="336699"/>
                  </a:solidFill>
                  <a:effectLst/>
                </a:rPr>
                <a:t>ười Điều Răn</a:t>
              </a:r>
              <a:r>
                <a:rPr lang="ja-JP" altLang="en-US" b="1">
                  <a:solidFill>
                    <a:srgbClr val="336699"/>
                  </a:solidFill>
                  <a:effectLst/>
                  <a:latin typeface="Times New Roman" charset="0"/>
                </a:rPr>
                <a:t>”</a:t>
              </a:r>
              <a:endParaRPr lang="en-US" b="1">
                <a:solidFill>
                  <a:srgbClr val="336699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392" name="Rectangle 71"/>
            <p:cNvSpPr>
              <a:spLocks noChangeArrowheads="1"/>
            </p:cNvSpPr>
            <p:nvPr/>
          </p:nvSpPr>
          <p:spPr bwMode="auto">
            <a:xfrm>
              <a:off x="1390" y="1592"/>
              <a:ext cx="2895" cy="44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 b="1" i="1">
                  <a:solidFill>
                    <a:srgbClr val="336699"/>
                  </a:solidFill>
                  <a:effectLst/>
                  <a:latin typeface="Helvetica" charset="0"/>
                </a:rPr>
                <a:t> </a:t>
              </a:r>
              <a:r>
                <a:rPr lang="en-US" sz="2000" b="1" i="1">
                  <a:solidFill>
                    <a:srgbClr val="336699"/>
                  </a:solidFill>
                  <a:effectLst/>
                  <a:latin typeface="Arial" charset="0"/>
                </a:rPr>
                <a:t>Bảng Thứ Nhất – </a:t>
              </a:r>
            </a:p>
            <a:p>
              <a:r>
                <a:rPr lang="en-US" sz="2000" b="1" i="1">
                  <a:solidFill>
                    <a:srgbClr val="336699"/>
                  </a:solidFill>
                  <a:effectLst/>
                  <a:latin typeface="Arial" charset="0"/>
                </a:rPr>
                <a:t>Trách nhiệm đối với Chúa (Câu 1-12)</a:t>
              </a:r>
            </a:p>
          </p:txBody>
        </p:sp>
      </p:grp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70" grpId="0" autoUpdateAnimBg="0"/>
      <p:bldP spid="423972" grpId="0" build="p" autoUpdateAnimBg="0" advAuto="0"/>
      <p:bldP spid="423973" grpId="0" build="p" autoUpdateAnimBg="0"/>
      <p:bldP spid="423977" grpId="0" autoUpdateAnimBg="0"/>
      <p:bldP spid="42399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600">
              <a:effectLst/>
            </a:endParaRPr>
          </a:p>
        </p:txBody>
      </p:sp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544778" name="Rectangle 10"/>
          <p:cNvSpPr>
            <a:spLocks noChangeArrowheads="1"/>
          </p:cNvSpPr>
          <p:nvPr/>
        </p:nvSpPr>
        <p:spPr bwMode="auto">
          <a:xfrm>
            <a:off x="222250" y="5114925"/>
            <a:ext cx="8699500" cy="950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folHlink"/>
                </a:solidFill>
                <a:effectLst/>
                <a:latin typeface="Times New Roman" charset="0"/>
              </a:rPr>
              <a:t>4. Quyết định rằng chúng có ý nghĩa gì cho tương lai của bạn và mối liên hệ của bạn với Chúa Giê-xu Christ.</a:t>
            </a: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84225" y="4460875"/>
            <a:ext cx="75596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effectLst/>
                <a:latin typeface="Times New Roman" charset="0"/>
              </a:rPr>
              <a:t>Nếu bạn chọn điều #3, thì … bạn phải</a:t>
            </a:r>
          </a:p>
        </p:txBody>
      </p:sp>
      <p:sp>
        <p:nvSpPr>
          <p:cNvPr id="100357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44782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478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100361" name="Rectangle 6"/>
          <p:cNvSpPr>
            <a:spLocks noChangeArrowheads="1"/>
          </p:cNvSpPr>
          <p:nvPr/>
        </p:nvSpPr>
        <p:spPr bwMode="auto">
          <a:xfrm>
            <a:off x="779463" y="355600"/>
            <a:ext cx="7559675" cy="766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336600"/>
                </a:solidFill>
                <a:effectLst/>
                <a:latin typeface="Times New Roman" charset="0"/>
              </a:rPr>
              <a:t>Có vài phương án ở đây: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87363" y="1339850"/>
            <a:ext cx="8361362" cy="5826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6600"/>
                </a:solidFill>
                <a:effectLst/>
                <a:latin typeface="Times New Roman" charset="0"/>
              </a:rPr>
              <a:t>1. Không để ý chúng vì chúng không thích hợp.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65125" y="2052638"/>
            <a:ext cx="8286750" cy="5826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6600"/>
                </a:solidFill>
                <a:effectLst/>
                <a:latin typeface="Times New Roman" charset="0"/>
              </a:rPr>
              <a:t>2. Quên chúng đi vì chúng thuộc về Cựu Ước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15900" y="2840038"/>
            <a:ext cx="8699500" cy="15668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  <a:effectLst/>
                <a:latin typeface="Times New Roman" charset="0"/>
              </a:rPr>
              <a:t>3. Khám phá ý nghĩa và hàm ý của chúng một cách thông minh trong ngữ nghĩa tương lai của trái đất.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8" grpId="0" autoUpdateAnimBg="0"/>
      <p:bldP spid="544779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600">
              <a:effectLst/>
            </a:endParaRPr>
          </a:p>
        </p:txBody>
      </p:sp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0" y="493713"/>
            <a:ext cx="9144000" cy="796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600" b="1">
                <a:solidFill>
                  <a:schemeClr val="folHlink"/>
                </a:solidFill>
                <a:effectLst/>
                <a:latin typeface="Times New Roman" charset="0"/>
              </a:rPr>
              <a:t>Câu Hỏi Cá Nhân Tối Quan Trọng:</a:t>
            </a: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269875" y="2087563"/>
            <a:ext cx="8720138" cy="798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600" b="1">
                <a:solidFill>
                  <a:schemeClr val="folHlink"/>
                </a:solidFill>
                <a:effectLst/>
                <a:latin typeface="Times New Roman" charset="0"/>
              </a:rPr>
              <a:t>Lời của Chúa có thật hay không?</a:t>
            </a:r>
          </a:p>
        </p:txBody>
      </p:sp>
      <p:sp>
        <p:nvSpPr>
          <p:cNvPr id="550922" name="Rectangle 10"/>
          <p:cNvSpPr>
            <a:spLocks noChangeArrowheads="1"/>
          </p:cNvSpPr>
          <p:nvPr/>
        </p:nvSpPr>
        <p:spPr bwMode="auto">
          <a:xfrm>
            <a:off x="98425" y="3814763"/>
            <a:ext cx="8961438" cy="221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600" b="1">
                <a:solidFill>
                  <a:schemeClr val="folHlink"/>
                </a:solidFill>
                <a:effectLst/>
                <a:latin typeface="Times New Roman" charset="0"/>
              </a:rPr>
              <a:t>Cho dù câu trả lời của bạn ra sao đi nữa, một câu hỏi mới sẽ tiếp nối theo lô-gíc.</a:t>
            </a:r>
          </a:p>
        </p:txBody>
      </p:sp>
      <p:sp>
        <p:nvSpPr>
          <p:cNvPr id="101382" name="Text Box 11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01383" name="Text Box 12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50925" name="Rectangle 13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0928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600">
              <a:effectLst/>
            </a:endParaRPr>
          </a:p>
        </p:txBody>
      </p:sp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407988" y="2255838"/>
            <a:ext cx="8362950" cy="2282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200" b="1">
                <a:solidFill>
                  <a:schemeClr val="folHlink"/>
                </a:solidFill>
                <a:effectLst/>
                <a:latin typeface="Times New Roman" charset="0"/>
              </a:rPr>
              <a:t>Chúng ta làm gì với Chúa Giê-xu?</a:t>
            </a:r>
          </a:p>
        </p:txBody>
      </p:sp>
      <p:sp>
        <p:nvSpPr>
          <p:cNvPr id="102404" name="Text Box 10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02405" name="Text Box 11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6831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6902450" y="13065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400">
              <a:effectLst/>
              <a:latin typeface="Helvetica" charset="0"/>
            </a:endParaRPr>
          </a:p>
        </p:txBody>
      </p:sp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8301038" y="119380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A27C"/>
                </a:solidFill>
                <a:effectLst/>
                <a:latin typeface="Helvetica" charset="0"/>
              </a:rPr>
              <a:t> </a:t>
            </a:r>
          </a:p>
        </p:txBody>
      </p:sp>
      <p:sp>
        <p:nvSpPr>
          <p:cNvPr id="751620" name="Rectangle 4"/>
          <p:cNvSpPr>
            <a:spLocks noChangeArrowheads="1"/>
          </p:cNvSpPr>
          <p:nvPr/>
        </p:nvSpPr>
        <p:spPr bwMode="auto">
          <a:xfrm>
            <a:off x="2089150" y="5475288"/>
            <a:ext cx="6804025" cy="3635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1800" b="1">
                <a:solidFill>
                  <a:srgbClr val="FAFD00"/>
                </a:solidFill>
                <a:effectLst/>
                <a:latin typeface="Helvetica" charset="0"/>
              </a:rPr>
              <a:t>C.S. Lewis</a:t>
            </a:r>
            <a:r>
              <a:rPr lang="ja-JP" altLang="en-US" sz="1800" b="1">
                <a:solidFill>
                  <a:srgbClr val="FAFD00"/>
                </a:solidFill>
                <a:effectLst/>
                <a:latin typeface="Helvetica" charset="0"/>
              </a:rPr>
              <a:t>’</a:t>
            </a:r>
            <a:r>
              <a:rPr lang="en-US" altLang="ja-JP" sz="18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altLang="ja-JP" sz="1800" b="1" i="1">
                <a:solidFill>
                  <a:srgbClr val="FAFD00"/>
                </a:solidFill>
                <a:effectLst/>
                <a:latin typeface="Helvetica" charset="0"/>
              </a:rPr>
              <a:t>Mere Christianity</a:t>
            </a:r>
            <a:r>
              <a:rPr lang="en-US" altLang="ja-JP" sz="1800" b="1">
                <a:solidFill>
                  <a:srgbClr val="FAFD00"/>
                </a:solidFill>
                <a:effectLst/>
                <a:latin typeface="Helvetica" charset="0"/>
              </a:rPr>
              <a:t>,  tr. 40-41</a:t>
            </a:r>
            <a:endParaRPr lang="en-US" sz="1200" b="1">
              <a:solidFill>
                <a:srgbClr val="FAFD00"/>
              </a:solidFill>
              <a:effectLst/>
              <a:latin typeface="Helvetica" charset="0"/>
            </a:endParaRPr>
          </a:p>
        </p:txBody>
      </p:sp>
      <p:sp>
        <p:nvSpPr>
          <p:cNvPr id="751622" name="Text Box 6"/>
          <p:cNvSpPr txBox="1">
            <a:spLocks noChangeArrowheads="1"/>
          </p:cNvSpPr>
          <p:nvPr/>
        </p:nvSpPr>
        <p:spPr bwMode="auto">
          <a:xfrm>
            <a:off x="469900" y="2232025"/>
            <a:ext cx="855027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300" b="1" dirty="0">
                <a:solidFill>
                  <a:schemeClr val="folHlink"/>
                </a:solidFill>
                <a:effectLst/>
                <a:latin typeface="Helvetica" charset="0"/>
                <a:ea typeface="+mn-ea"/>
                <a:cs typeface="+mn-cs"/>
              </a:rPr>
              <a:t>                                                                                </a:t>
            </a:r>
          </a:p>
        </p:txBody>
      </p:sp>
      <p:sp>
        <p:nvSpPr>
          <p:cNvPr id="751626" name="Text Box 10"/>
          <p:cNvSpPr txBox="1">
            <a:spLocks noChangeArrowheads="1"/>
          </p:cNvSpPr>
          <p:nvPr/>
        </p:nvSpPr>
        <p:spPr bwMode="auto">
          <a:xfrm>
            <a:off x="525463" y="703263"/>
            <a:ext cx="8347075" cy="54483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“</a:t>
            </a:r>
            <a:r>
              <a:rPr lang="en-US" altLang="ja-JP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Tôi đang cố gắng ngăn cản người nào nói điều ngu xuẩn mà người ta thường nói về Ngài:  </a:t>
            </a:r>
            <a:r>
              <a:rPr lang="en-US" altLang="ja-JP" sz="2400" b="1">
                <a:solidFill>
                  <a:srgbClr val="FAFD00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ja-JP" altLang="en-US" sz="2400" b="1">
                <a:solidFill>
                  <a:srgbClr val="FAFD00"/>
                </a:solidFill>
                <a:effectLst/>
                <a:latin typeface="Arial" charset="0"/>
                <a:cs typeface="Arial" charset="0"/>
              </a:rPr>
              <a:t>“</a:t>
            </a:r>
            <a:r>
              <a:rPr lang="en-US" altLang="ja-JP" sz="2400" b="1">
                <a:effectLst/>
                <a:latin typeface="Arial" charset="0"/>
                <a:cs typeface="Arial" charset="0"/>
              </a:rPr>
              <a:t>Tôi sẵn sàng chấp nhận Chúa Giê-xu như một người thầy đạo đức vĩ đại, nhưng tôi không tin lời Ngài tự xác nhận là Thượng Đế.</a:t>
            </a:r>
            <a:r>
              <a:rPr lang="ja-JP" altLang="en-US" sz="2400" b="1">
                <a:effectLst/>
                <a:latin typeface="Arial" charset="0"/>
                <a:cs typeface="Arial" charset="0"/>
              </a:rPr>
              <a:t>”</a:t>
            </a:r>
            <a:r>
              <a:rPr lang="en-US" altLang="ja-JP" sz="2400" b="1">
                <a:effectLst/>
                <a:latin typeface="Arial" charset="0"/>
                <a:cs typeface="Arial" charset="0"/>
              </a:rPr>
              <a:t>  </a:t>
            </a:r>
            <a:r>
              <a:rPr lang="en-US" altLang="ja-JP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Đó là một điều chúng ta không nên nói.  Một người như con người bình thường nói những điều như Chúa Giê-xu nói không phải là một người thầy đạo đức vĩ đại.  Người nói đó hoặc là một người mất trí – giống như một người nói mình là quả trứng luộc – hay là ông ta là Ma quỷ của Địa ngục.  Bạn phải quyết đinh cho mình.  </a:t>
            </a:r>
            <a:r>
              <a:rPr lang="en-US" altLang="ja-JP" sz="2400" b="1">
                <a:effectLst/>
                <a:latin typeface="Arial" charset="0"/>
                <a:cs typeface="Arial" charset="0"/>
              </a:rPr>
              <a:t>Hoặc là người đã và hiện là Con của Đức Chúa Trời; hay là người mất trí hoặc người nào đó tệ hơn nữa.</a:t>
            </a:r>
            <a:r>
              <a:rPr lang="ja-JP" altLang="en-US" sz="2400" b="1">
                <a:solidFill>
                  <a:srgbClr val="FAFD00"/>
                </a:solidFill>
                <a:effectLst/>
                <a:latin typeface="Arial" charset="0"/>
                <a:cs typeface="Arial" charset="0"/>
              </a:rPr>
              <a:t>”</a:t>
            </a:r>
            <a:r>
              <a:rPr lang="en-US" altLang="ja-JP" sz="2400" b="1">
                <a:solidFill>
                  <a:srgbClr val="FAFD00"/>
                </a:solidFill>
                <a:effectLst/>
                <a:latin typeface="Arial" charset="0"/>
                <a:cs typeface="Arial" charset="0"/>
              </a:rPr>
              <a:t>    </a:t>
            </a:r>
            <a:r>
              <a:rPr lang="en-US" altLang="ja-JP" sz="24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430" name="Text Box 12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03431" name="Text Box 13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51630" name="Rectangle 14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51631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5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20" grpId="0"/>
      <p:bldP spid="751622" grpId="0" autoUpdateAnimBg="0"/>
      <p:bldP spid="751626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6902450" y="18573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en-US" sz="1600">
              <a:effectLst/>
            </a:endParaRPr>
          </a:p>
        </p:txBody>
      </p:sp>
      <p:sp>
        <p:nvSpPr>
          <p:cNvPr id="104450" name="Text Box 3"/>
          <p:cNvSpPr txBox="1">
            <a:spLocks noChangeArrowheads="1"/>
          </p:cNvSpPr>
          <p:nvPr/>
        </p:nvSpPr>
        <p:spPr bwMode="auto">
          <a:xfrm>
            <a:off x="8294688" y="119063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</a:rPr>
              <a:t> </a:t>
            </a:r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14288" y="1163638"/>
            <a:ext cx="9144000" cy="34131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 b="1">
                <a:solidFill>
                  <a:schemeClr val="folHlink"/>
                </a:solidFill>
                <a:effectLst/>
                <a:latin typeface="Times New Roman" charset="0"/>
              </a:rPr>
              <a:t>Vậy thì một lần nữa, với câu hỏi:  </a:t>
            </a:r>
            <a:br>
              <a:rPr lang="en-US" sz="5400" b="1">
                <a:solidFill>
                  <a:schemeClr val="folHlink"/>
                </a:solidFill>
                <a:effectLst/>
                <a:latin typeface="Times New Roman" charset="0"/>
              </a:rPr>
            </a:br>
            <a:r>
              <a:rPr lang="en-US" sz="5400" b="1">
                <a:solidFill>
                  <a:schemeClr val="folHlink"/>
                </a:solidFill>
                <a:effectLst/>
                <a:latin typeface="Times New Roman" charset="0"/>
              </a:rPr>
              <a:t>         </a:t>
            </a:r>
            <a:br>
              <a:rPr lang="en-US" sz="5400" b="1">
                <a:solidFill>
                  <a:schemeClr val="folHlink"/>
                </a:solidFill>
                <a:effectLst/>
                <a:latin typeface="Times New Roman" charset="0"/>
              </a:rPr>
            </a:br>
            <a:r>
              <a:rPr lang="en-US" sz="5400" b="1" i="1" u="sng">
                <a:solidFill>
                  <a:schemeClr val="folHlink"/>
                </a:solidFill>
                <a:effectLst/>
                <a:latin typeface="Times New Roman" charset="0"/>
              </a:rPr>
              <a:t>BẠN</a:t>
            </a:r>
            <a:r>
              <a:rPr lang="en-US" sz="5400" b="1">
                <a:solidFill>
                  <a:schemeClr val="folHlink"/>
                </a:solidFill>
                <a:effectLst/>
                <a:latin typeface="Times New Roman" charset="0"/>
              </a:rPr>
              <a:t> làm gì với Chúa Giê-xu?</a:t>
            </a:r>
          </a:p>
        </p:txBody>
      </p:sp>
      <p:sp>
        <p:nvSpPr>
          <p:cNvPr id="104452" name="Text Box 5"/>
          <p:cNvSpPr txBox="1">
            <a:spLocks noChangeArrowheads="1"/>
          </p:cNvSpPr>
          <p:nvPr/>
        </p:nvSpPr>
        <p:spPr bwMode="auto">
          <a:xfrm>
            <a:off x="8653463" y="5264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104453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4691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rgbClr val="0A0A0A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EC14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382588" y="1778000"/>
            <a:ext cx="7899400" cy="32924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CC18"/>
                </a:solidFill>
                <a:effectLst/>
              </a:rPr>
              <a:t>                       •</a:t>
            </a:r>
            <a:r>
              <a:rPr lang="en-US" altLang="ko-KR" sz="2000" b="1">
                <a:solidFill>
                  <a:schemeClr val="folHlink"/>
                </a:solidFill>
                <a:effectLst/>
                <a:ea typeface="Gulim" charset="0"/>
                <a:cs typeface="Gulim" charset="0"/>
              </a:rPr>
              <a:t>Một ý tưởng gọi là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altLang="ko-KR" sz="2000" b="1">
                <a:solidFill>
                  <a:srgbClr val="99CCFF"/>
                </a:solidFill>
                <a:effectLst/>
                <a:ea typeface="Gulim" charset="0"/>
                <a:cs typeface="Gulim" charset="0"/>
              </a:rPr>
              <a:t>“Hồ Sơ Kinh Thánh”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endParaRPr lang="en-US" altLang="ja-JP" b="1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CC18"/>
                </a:solidFill>
                <a:effectLst/>
              </a:rPr>
              <a:t>•</a:t>
            </a:r>
            <a:r>
              <a:rPr lang="en-US" altLang="ko-KR" sz="2000" b="1">
                <a:solidFill>
                  <a:srgbClr val="99CCFF"/>
                </a:solidFill>
                <a:effectLst/>
                <a:ea typeface="Gulim" charset="0"/>
                <a:cs typeface="Gulim" charset="0"/>
              </a:rPr>
              <a:t>Chìa Khóa Tâm Trí</a:t>
            </a:r>
            <a:r>
              <a:rPr lang="en-US" altLang="ko-KR" sz="18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altLang="ko-KR" sz="2000" b="1">
                <a:solidFill>
                  <a:schemeClr val="folHlink"/>
                </a:solidFill>
                <a:effectLst/>
                <a:ea typeface="Gulim" charset="0"/>
                <a:cs typeface="Gulim" charset="0"/>
              </a:rPr>
              <a:t>để mở “Hồ sơ Kinh Thánh” … S 7 Y G </a:t>
            </a:r>
            <a:endParaRPr lang="en-US" sz="2000" b="1">
              <a:solidFill>
                <a:schemeClr val="folHlink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CC18"/>
                </a:solidFill>
                <a:effectLst/>
              </a:rPr>
              <a:t>•</a:t>
            </a:r>
            <a:r>
              <a:rPr lang="en-US" altLang="ko-KR" sz="2000" b="1">
                <a:solidFill>
                  <a:schemeClr val="folHlink"/>
                </a:solidFill>
                <a:effectLst/>
                <a:ea typeface="Gulim" charset="0"/>
                <a:cs typeface="Gulim" charset="0"/>
              </a:rPr>
              <a:t>Một</a:t>
            </a:r>
            <a:r>
              <a:rPr lang="en-US" altLang="ko-KR" sz="2000" b="1">
                <a:solidFill>
                  <a:srgbClr val="00DFCA"/>
                </a:solidFill>
                <a:effectLst/>
                <a:ea typeface="Gulim" charset="0"/>
                <a:cs typeface="Gulim" charset="0"/>
              </a:rPr>
              <a:t> Bản</a:t>
            </a:r>
            <a:r>
              <a:rPr lang="en-US" altLang="ko-KR" sz="2000" b="1">
                <a:solidFill>
                  <a:srgbClr val="99CCFF"/>
                </a:solidFill>
                <a:effectLst/>
                <a:ea typeface="Gulim" charset="0"/>
                <a:cs typeface="Gulim" charset="0"/>
              </a:rPr>
              <a:t> Đồ Tâm Trí</a:t>
            </a:r>
            <a:r>
              <a:rPr lang="en-US" altLang="ko-KR" sz="1800" b="1">
                <a:solidFill>
                  <a:srgbClr val="33CCFF"/>
                </a:solidFill>
                <a:effectLst/>
                <a:ea typeface="Gulim" charset="0"/>
                <a:cs typeface="Gulim" charset="0"/>
              </a:rPr>
              <a:t> </a:t>
            </a:r>
            <a:r>
              <a:rPr lang="en-US" altLang="ko-KR" sz="2000" b="1">
                <a:solidFill>
                  <a:schemeClr val="folHlink"/>
                </a:solidFill>
                <a:effectLst/>
                <a:ea typeface="Gulim" charset="0"/>
                <a:cs typeface="Gulim" charset="0"/>
              </a:rPr>
              <a:t>để xác định các sự kiện KT quan trọng</a:t>
            </a:r>
            <a:endParaRPr lang="en-US" sz="2000" b="1">
              <a:solidFill>
                <a:schemeClr val="folHlink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CC18"/>
                </a:solidFill>
                <a:effectLst/>
              </a:rPr>
              <a:t>•</a:t>
            </a:r>
            <a:r>
              <a:rPr lang="en-US" altLang="ko-KR" sz="2000" b="1">
                <a:solidFill>
                  <a:schemeClr val="folHlink"/>
                </a:solidFill>
                <a:effectLst/>
                <a:ea typeface="Gulim" charset="0"/>
                <a:cs typeface="Gulim" charset="0"/>
              </a:rPr>
              <a:t>Cốt lõi “CÂU CHUYỆN” Kinh Thánh</a:t>
            </a:r>
            <a:r>
              <a:rPr lang="en-US" sz="2000" b="1">
                <a:solidFill>
                  <a:schemeClr val="folHlink"/>
                </a:solidFill>
                <a:effectLst/>
              </a:rPr>
              <a:t>:</a:t>
            </a:r>
            <a:r>
              <a:rPr lang="en-US" sz="2000" b="1">
                <a:solidFill>
                  <a:srgbClr val="00DFCA"/>
                </a:solidFill>
                <a:effectLst/>
              </a:rPr>
              <a:t> </a:t>
            </a:r>
            <a:r>
              <a:rPr lang="ja-JP" altLang="en-US" sz="2400" b="1">
                <a:solidFill>
                  <a:srgbClr val="33CCFF"/>
                </a:solidFill>
                <a:effectLst/>
              </a:rPr>
              <a:t>“</a:t>
            </a:r>
            <a:r>
              <a:rPr lang="en-US" altLang="ko-KR" sz="2000" b="1">
                <a:solidFill>
                  <a:srgbClr val="33CCFF"/>
                </a:solidFill>
                <a:effectLst/>
                <a:ea typeface="Gulim" charset="0"/>
                <a:cs typeface="Gulim" charset="0"/>
              </a:rPr>
              <a:t>Bảng Niên Đại Nhanh </a:t>
            </a:r>
            <a:r>
              <a:rPr lang="ja-JP" altLang="en-US" sz="2400" b="1">
                <a:solidFill>
                  <a:srgbClr val="33CCFF"/>
                </a:solidFill>
                <a:effectLst/>
              </a:rPr>
              <a:t>”</a:t>
            </a:r>
            <a:endParaRPr lang="en-US" altLang="ja-JP" sz="2400" b="1">
              <a:solidFill>
                <a:srgbClr val="33CCFF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/>
              </a:rPr>
              <a:t>•</a:t>
            </a:r>
            <a:r>
              <a:rPr lang="en-US" sz="2000" b="1">
                <a:solidFill>
                  <a:schemeClr val="folHlink"/>
                </a:solidFill>
                <a:effectLst/>
              </a:rPr>
              <a:t>Một </a:t>
            </a:r>
            <a:r>
              <a:rPr lang="en-US" sz="2000" b="1">
                <a:solidFill>
                  <a:srgbClr val="99CCFF"/>
                </a:solidFill>
                <a:effectLst/>
              </a:rPr>
              <a:t>nền tảng Áp-ra-ham</a:t>
            </a:r>
            <a:r>
              <a:rPr lang="en-US" sz="2000" b="1">
                <a:effectLst/>
              </a:rPr>
              <a:t> </a:t>
            </a:r>
            <a:r>
              <a:rPr lang="en-US" sz="2000" b="1">
                <a:solidFill>
                  <a:schemeClr val="folHlink"/>
                </a:solidFill>
                <a:effectLst/>
              </a:rPr>
              <a:t>trong Kinh Thánh dẫn đến Mục vụ của Đức Chúa Giê-xu Christ. </a:t>
            </a:r>
          </a:p>
          <a:p>
            <a:pPr algn="l">
              <a:spcBef>
                <a:spcPct val="50000"/>
              </a:spcBef>
            </a:pPr>
            <a:endParaRPr lang="en-US" sz="2000" b="1">
              <a:solidFill>
                <a:schemeClr val="folHlink"/>
              </a:solidFill>
              <a:effectLst/>
            </a:endParaRPr>
          </a:p>
        </p:txBody>
      </p:sp>
      <p:sp>
        <p:nvSpPr>
          <p:cNvPr id="754693" name="AutoShape 5"/>
          <p:cNvSpPr>
            <a:spLocks noChangeArrowheads="1"/>
          </p:cNvSpPr>
          <p:nvPr/>
        </p:nvSpPr>
        <p:spPr bwMode="auto">
          <a:xfrm>
            <a:off x="228600" y="1649413"/>
            <a:ext cx="8382000" cy="34877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rgbClr val="0A0A0A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84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730500" y="228600"/>
            <a:ext cx="6108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40404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cs typeface="+mn-cs"/>
              </a:rPr>
              <a:t>Đ</a:t>
            </a: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ến bây giờ</a:t>
            </a:r>
            <a:r>
              <a:rPr lang="en-US" b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,</a:t>
            </a: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với Kinh Thánh…Căn Bản, bạn </a:t>
            </a: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cs typeface="+mn-cs"/>
              </a:rPr>
              <a:t>đ</a:t>
            </a: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ã có trong suy ngh</a:t>
            </a: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cs typeface="+mn-cs"/>
              </a:rPr>
              <a:t>ĩ của mình</a:t>
            </a:r>
            <a:r>
              <a:rPr lang="en-US" b="1" i="1">
                <a:solidFill>
                  <a:srgbClr val="FF0A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…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292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638" y="8299450"/>
            <a:ext cx="8247062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•Cốt lõi </a:t>
            </a:r>
            <a:r>
              <a:rPr lang="ja-JP" alt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“</a:t>
            </a:r>
            <a:r>
              <a:rPr 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CÂU CHUYỆN</a:t>
            </a:r>
            <a:r>
              <a:rPr lang="ja-JP" alt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”</a:t>
            </a:r>
            <a:r>
              <a:rPr 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KT: </a:t>
            </a:r>
            <a:r>
              <a:rPr lang="ja-JP" altLang="en-US" sz="2400" b="1">
                <a:solidFill>
                  <a:srgbClr val="43F22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“</a:t>
            </a:r>
            <a:r>
              <a:rPr lang="en-US" sz="2400" b="1">
                <a:solidFill>
                  <a:srgbClr val="43F22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Bảng Niên Đại Nhanh</a:t>
            </a:r>
            <a:r>
              <a:rPr lang="ja-JP" altLang="en-US" sz="2400" b="1">
                <a:solidFill>
                  <a:srgbClr val="43F22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”</a:t>
            </a:r>
            <a:r>
              <a:rPr 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>
              <a:solidFill>
                <a:srgbClr val="43F22C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75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54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5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54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54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1" grpId="0" animBg="1" autoUpdateAnimBg="0"/>
      <p:bldP spid="754692" grpId="0" build="p" autoUpdateAnimBg="0" advAuto="0"/>
      <p:bldP spid="754693" grpId="0" animBg="1"/>
      <p:bldP spid="11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6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9962" name="Rectangle 1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  <p:sp>
        <p:nvSpPr>
          <p:cNvPr id="509964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752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509966" name="Rectangle 14"/>
          <p:cNvSpPr>
            <a:spLocks noChangeArrowheads="1"/>
          </p:cNvSpPr>
          <p:nvPr/>
        </p:nvSpPr>
        <p:spPr bwMode="auto">
          <a:xfrm>
            <a:off x="7451725" y="65262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9.65.05b.</a:t>
            </a:r>
          </a:p>
        </p:txBody>
      </p:sp>
      <p:sp>
        <p:nvSpPr>
          <p:cNvPr id="509969" name="Rectangle 17"/>
          <p:cNvSpPr>
            <a:spLocks noChangeArrowheads="1"/>
          </p:cNvSpPr>
          <p:nvPr/>
        </p:nvSpPr>
        <p:spPr bwMode="auto">
          <a:xfrm>
            <a:off x="8086725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86</a:t>
            </a:r>
          </a:p>
        </p:txBody>
      </p:sp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  <a:cs typeface="MS PGothic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uLnTx/>
                <a:uFillTx/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46125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MS PGothic" charset="0"/>
              </a:rPr>
              <a:t>9.65.01.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61372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28" charset="0"/>
                <a:ea typeface="굴림" pitchFamily="34" charset="-127"/>
              </a:rPr>
              <a:t>BibleBasically.org • 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51712906"/>
      </p:ext>
    </p:extLst>
  </p:cSld>
  <p:clrMapOvr>
    <a:masterClrMapping/>
  </p:clrMapOvr>
  <p:transition spd="slow">
    <p:wheel spokes="0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Kinh Thánh…Căn Bản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40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84"/>
          <p:cNvSpPr>
            <a:spLocks noChangeArrowheads="1"/>
          </p:cNvSpPr>
          <p:nvPr/>
        </p:nvSpPr>
        <p:spPr bwMode="auto">
          <a:xfrm>
            <a:off x="1974850" y="3068638"/>
            <a:ext cx="5354638" cy="8207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rgbClr val="336699"/>
                </a:solidFill>
                <a:effectLst/>
                <a:latin typeface="Arial" charset="0"/>
              </a:rPr>
              <a:t>  </a:t>
            </a:r>
            <a:r>
              <a:rPr lang="en-US" sz="2000" b="1" i="1">
                <a:solidFill>
                  <a:srgbClr val="336699"/>
                </a:solidFill>
                <a:effectLst/>
                <a:latin typeface="Arial" charset="0"/>
              </a:rPr>
              <a:t>Bảng Thứ Nh</a:t>
            </a:r>
            <a:r>
              <a:rPr lang="en-US" sz="2000" b="1" i="1">
                <a:solidFill>
                  <a:srgbClr val="336699"/>
                </a:solidFill>
                <a:effectLst/>
              </a:rPr>
              <a:t>ì </a:t>
            </a:r>
            <a:r>
              <a:rPr lang="en-US" sz="2000" b="1" i="1">
                <a:solidFill>
                  <a:srgbClr val="336699"/>
                </a:solidFill>
                <a:effectLst/>
                <a:latin typeface="Arial" charset="0"/>
              </a:rPr>
              <a:t>– </a:t>
            </a:r>
          </a:p>
          <a:p>
            <a:r>
              <a:rPr lang="en-US" sz="2000" b="1" i="1">
                <a:solidFill>
                  <a:srgbClr val="336699"/>
                </a:solidFill>
                <a:effectLst/>
                <a:latin typeface="Arial" charset="0"/>
              </a:rPr>
              <a:t>Trách nhiệm đối với con người (Câu 13-17)</a:t>
            </a:r>
          </a:p>
        </p:txBody>
      </p:sp>
      <p:sp>
        <p:nvSpPr>
          <p:cNvPr id="16386" name="Text Box 1085"/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6600">
                <a:solidFill>
                  <a:srgbClr val="336699"/>
                </a:solidFill>
                <a:effectLst/>
                <a:latin typeface="Times New Roman" charset="0"/>
              </a:rPr>
              <a:t>“</a:t>
            </a:r>
            <a:r>
              <a:rPr lang="en-US" altLang="ja-JP" sz="6600">
                <a:solidFill>
                  <a:srgbClr val="336699"/>
                </a:solidFill>
                <a:effectLst/>
              </a:rPr>
              <a:t>Đ</a:t>
            </a:r>
            <a:r>
              <a:rPr lang="ja-JP" altLang="en-US" sz="6600">
                <a:solidFill>
                  <a:srgbClr val="336699"/>
                </a:solidFill>
                <a:effectLst/>
                <a:latin typeface="Times New Roman" charset="0"/>
              </a:rPr>
              <a:t>”</a:t>
            </a:r>
            <a:endParaRPr lang="en-US" sz="6600">
              <a:solidFill>
                <a:srgbClr val="336699"/>
              </a:solidFill>
              <a:effectLst/>
              <a:latin typeface="Times New Roman" charset="0"/>
            </a:endParaRPr>
          </a:p>
        </p:txBody>
      </p:sp>
      <p:sp>
        <p:nvSpPr>
          <p:cNvPr id="16387" name="Rectangle 1087"/>
          <p:cNvSpPr>
            <a:spLocks noChangeArrowheads="1"/>
          </p:cNvSpPr>
          <p:nvPr/>
        </p:nvSpPr>
        <p:spPr bwMode="auto">
          <a:xfrm>
            <a:off x="2670175" y="1008063"/>
            <a:ext cx="3844925" cy="7667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rgbClr val="336699"/>
                </a:solidFill>
                <a:effectLst/>
                <a:latin typeface="Arial" charset="0"/>
              </a:rPr>
              <a:t>XUẤT Ê-DÍP-TÔ KÝ ĐOẠN 20: </a:t>
            </a:r>
          </a:p>
          <a:p>
            <a:r>
              <a:rPr lang="en-US" sz="2400" b="1">
                <a:solidFill>
                  <a:srgbClr val="336699"/>
                </a:solidFill>
                <a:effectLst/>
                <a:latin typeface="Arial" charset="0"/>
              </a:rPr>
              <a:t>10 ĐIỀU RĂN</a:t>
            </a:r>
          </a:p>
        </p:txBody>
      </p:sp>
      <p:sp>
        <p:nvSpPr>
          <p:cNvPr id="16388" name="Text Box 1088"/>
          <p:cNvSpPr txBox="1">
            <a:spLocks noChangeArrowheads="1"/>
          </p:cNvSpPr>
          <p:nvPr/>
        </p:nvSpPr>
        <p:spPr bwMode="auto">
          <a:xfrm>
            <a:off x="2052638" y="1911350"/>
            <a:ext cx="5029200" cy="5191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336699"/>
                </a:solidFill>
                <a:effectLst/>
                <a:latin typeface="Times New Roman" charset="0"/>
              </a:rPr>
              <a:t>“</a:t>
            </a:r>
            <a:r>
              <a:rPr lang="en-US" altLang="ja-JP" b="1">
                <a:solidFill>
                  <a:srgbClr val="336699"/>
                </a:solidFill>
                <a:effectLst/>
                <a:latin typeface="Times New Roman" charset="0"/>
              </a:rPr>
              <a:t>M</a:t>
            </a:r>
            <a:r>
              <a:rPr lang="en-US" altLang="ja-JP" b="1">
                <a:solidFill>
                  <a:srgbClr val="336699"/>
                </a:solidFill>
                <a:effectLst/>
              </a:rPr>
              <a:t>ười Điều Răn</a:t>
            </a:r>
            <a:r>
              <a:rPr lang="ja-JP" altLang="en-US" b="1">
                <a:solidFill>
                  <a:srgbClr val="336699"/>
                </a:solidFill>
                <a:effectLst/>
                <a:latin typeface="Times New Roman" charset="0"/>
              </a:rPr>
              <a:t>”</a:t>
            </a:r>
            <a:endParaRPr lang="en-US" b="1">
              <a:solidFill>
                <a:srgbClr val="336699"/>
              </a:solidFill>
              <a:effectLst/>
              <a:latin typeface="Times New Roman" charset="0"/>
            </a:endParaRPr>
          </a:p>
        </p:txBody>
      </p:sp>
      <p:sp>
        <p:nvSpPr>
          <p:cNvPr id="16389" name="Rectangle 1089"/>
          <p:cNvSpPr>
            <a:spLocks noChangeArrowheads="1"/>
          </p:cNvSpPr>
          <p:nvPr/>
        </p:nvSpPr>
        <p:spPr bwMode="auto">
          <a:xfrm>
            <a:off x="2206625" y="2527300"/>
            <a:ext cx="4595813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 i="1">
                <a:solidFill>
                  <a:srgbClr val="336699"/>
                </a:solidFill>
                <a:effectLst/>
                <a:latin typeface="Helvetica" charset="0"/>
              </a:rPr>
              <a:t> </a:t>
            </a:r>
            <a:r>
              <a:rPr lang="en-US" sz="2000" b="1" i="1">
                <a:solidFill>
                  <a:srgbClr val="336699"/>
                </a:solidFill>
                <a:effectLst/>
                <a:latin typeface="Arial" charset="0"/>
              </a:rPr>
              <a:t>Bảng Thứ Nhất – </a:t>
            </a:r>
          </a:p>
          <a:p>
            <a:r>
              <a:rPr lang="en-US" sz="2000" b="1" i="1">
                <a:solidFill>
                  <a:srgbClr val="336699"/>
                </a:solidFill>
                <a:effectLst/>
                <a:latin typeface="Arial" charset="0"/>
              </a:rPr>
              <a:t>Trách nhiệm đối với Chúa (Câu 1-12)</a:t>
            </a:r>
          </a:p>
        </p:txBody>
      </p:sp>
      <p:grpSp>
        <p:nvGrpSpPr>
          <p:cNvPr id="16390" name="Group 1092"/>
          <p:cNvGrpSpPr>
            <a:grpSpLocks/>
          </p:cNvGrpSpPr>
          <p:nvPr/>
        </p:nvGrpSpPr>
        <p:grpSpPr bwMode="auto">
          <a:xfrm>
            <a:off x="495300" y="4125913"/>
            <a:ext cx="5619750" cy="1098550"/>
            <a:chOff x="312" y="2599"/>
            <a:chExt cx="3540" cy="692"/>
          </a:xfrm>
        </p:grpSpPr>
        <p:sp>
          <p:nvSpPr>
            <p:cNvPr id="16441" name="Text Box 1090"/>
            <p:cNvSpPr txBox="1">
              <a:spLocks noChangeArrowheads="1"/>
            </p:cNvSpPr>
            <p:nvPr/>
          </p:nvSpPr>
          <p:spPr bwMode="auto">
            <a:xfrm>
              <a:off x="312" y="2599"/>
              <a:ext cx="1064" cy="692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ja-JP" altLang="en-US" sz="6600">
                  <a:solidFill>
                    <a:srgbClr val="336699"/>
                  </a:solidFill>
                  <a:effectLst/>
                  <a:latin typeface="Times New Roman" charset="0"/>
                </a:rPr>
                <a:t>“</a:t>
              </a:r>
              <a:r>
                <a:rPr lang="en-US" altLang="ja-JP" sz="6600">
                  <a:solidFill>
                    <a:srgbClr val="336699"/>
                  </a:solidFill>
                  <a:effectLst/>
                  <a:latin typeface="Times New Roman" charset="0"/>
                </a:rPr>
                <a:t>D</a:t>
              </a:r>
              <a:r>
                <a:rPr lang="ja-JP" altLang="en-US" sz="6600">
                  <a:solidFill>
                    <a:srgbClr val="336699"/>
                  </a:solidFill>
                  <a:effectLst/>
                  <a:latin typeface="Times New Roman" charset="0"/>
                </a:rPr>
                <a:t>”</a:t>
              </a:r>
              <a:endParaRPr lang="en-US" sz="6600">
                <a:solidFill>
                  <a:srgbClr val="336699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442" name="Rectangle 1091"/>
            <p:cNvSpPr>
              <a:spLocks noChangeArrowheads="1"/>
            </p:cNvSpPr>
            <p:nvPr/>
          </p:nvSpPr>
          <p:spPr bwMode="auto">
            <a:xfrm>
              <a:off x="1906" y="2738"/>
              <a:ext cx="1946" cy="45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336699"/>
                  </a:solidFill>
                  <a:effectLst/>
                  <a:latin typeface="Arial" charset="0"/>
                </a:rPr>
                <a:t>ĐOẠN 21-24: </a:t>
              </a:r>
            </a:p>
            <a:p>
              <a:r>
                <a:rPr lang="en-US" sz="2400" b="1">
                  <a:solidFill>
                    <a:srgbClr val="336699"/>
                  </a:solidFill>
                  <a:effectLst/>
                  <a:latin typeface="Helvetica" charset="0"/>
                </a:rPr>
                <a:t>QUY </a:t>
              </a:r>
              <a:r>
                <a:rPr lang="en-US" sz="2400" b="1">
                  <a:solidFill>
                    <a:srgbClr val="336699"/>
                  </a:solidFill>
                  <a:effectLst/>
                </a:rPr>
                <a:t>ĐỊNH XÃ HỘI</a:t>
              </a:r>
              <a:endParaRPr lang="en-US" sz="2400" b="1">
                <a:solidFill>
                  <a:srgbClr val="336699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648194" name="Rectangle 1026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2" name="Rectangle 1027"/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6393" name="Rectangle 1028"/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6394" name="Rectangle 1029"/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800" b="1" i="1">
                <a:effectLst/>
                <a:latin typeface="Helvetica" charset="0"/>
              </a:rPr>
              <a:t>       </a:t>
            </a:r>
          </a:p>
        </p:txBody>
      </p:sp>
      <p:sp>
        <p:nvSpPr>
          <p:cNvPr id="16395" name="Rectangle 1030"/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 i="1">
                <a:effectLst/>
                <a:latin typeface="Helvetica" charset="0"/>
              </a:rPr>
              <a:t>                   </a:t>
            </a:r>
          </a:p>
        </p:txBody>
      </p:sp>
      <p:sp>
        <p:nvSpPr>
          <p:cNvPr id="16396" name="Rectangle 1031"/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</a:t>
            </a:r>
          </a:p>
        </p:txBody>
      </p:sp>
      <p:sp>
        <p:nvSpPr>
          <p:cNvPr id="16397" name="Rectangle 1033"/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</a:t>
            </a:r>
          </a:p>
        </p:txBody>
      </p:sp>
      <p:sp>
        <p:nvSpPr>
          <p:cNvPr id="16398" name="Rectangle 1035"/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     </a:t>
            </a:r>
          </a:p>
        </p:txBody>
      </p:sp>
      <p:sp>
        <p:nvSpPr>
          <p:cNvPr id="648205" name="Rectangle 1037"/>
          <p:cNvSpPr>
            <a:spLocks noChangeArrowheads="1"/>
          </p:cNvSpPr>
          <p:nvPr/>
        </p:nvSpPr>
        <p:spPr bwMode="auto">
          <a:xfrm>
            <a:off x="2965450" y="5286375"/>
            <a:ext cx="3211513" cy="7286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chemeClr val="folHlink"/>
                </a:solidFill>
                <a:effectLst/>
                <a:latin typeface="Arial" charset="0"/>
              </a:rPr>
              <a:t>ĐOẠN 25-31: </a:t>
            </a:r>
          </a:p>
          <a:p>
            <a:r>
              <a:rPr lang="en-US" sz="2400" b="1">
                <a:effectLst/>
                <a:latin typeface="Arial" charset="0"/>
              </a:rPr>
              <a:t>QUY LUẬT ĐỀN TẠM</a:t>
            </a:r>
          </a:p>
        </p:txBody>
      </p:sp>
      <p:sp>
        <p:nvSpPr>
          <p:cNvPr id="16400" name="Rectangle 1038"/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effectLst/>
                <a:latin typeface="Helvetica" charset="0"/>
              </a:rPr>
              <a:t>       </a:t>
            </a:r>
          </a:p>
        </p:txBody>
      </p:sp>
      <p:sp>
        <p:nvSpPr>
          <p:cNvPr id="16401" name="Rectangle 1039"/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effectLst/>
                <a:latin typeface="Helvetica" charset="0"/>
              </a:rPr>
              <a:t>         </a:t>
            </a:r>
          </a:p>
        </p:txBody>
      </p:sp>
      <p:sp>
        <p:nvSpPr>
          <p:cNvPr id="16402" name="Rectangle 1040"/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effectLst/>
                <a:latin typeface="Helvetica" charset="0"/>
              </a:rPr>
              <a:t>     </a:t>
            </a:r>
          </a:p>
        </p:txBody>
      </p:sp>
      <p:sp>
        <p:nvSpPr>
          <p:cNvPr id="16403" name="Rectangle 1041"/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100" b="1">
                <a:effectLst/>
                <a:latin typeface="Helvetica" charset="0"/>
              </a:rPr>
              <a:t> </a:t>
            </a:r>
          </a:p>
        </p:txBody>
      </p:sp>
      <p:sp>
        <p:nvSpPr>
          <p:cNvPr id="648210" name="Rectangle 1042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8215" name="Text Box 1047"/>
          <p:cNvSpPr txBox="1">
            <a:spLocks noChangeArrowheads="1"/>
          </p:cNvSpPr>
          <p:nvPr/>
        </p:nvSpPr>
        <p:spPr bwMode="auto">
          <a:xfrm>
            <a:off x="508000" y="5065713"/>
            <a:ext cx="17653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6600">
                <a:solidFill>
                  <a:schemeClr val="folHlink"/>
                </a:solidFill>
                <a:effectLst/>
                <a:latin typeface="Times New Roman" charset="0"/>
              </a:rPr>
              <a:t>“</a:t>
            </a:r>
            <a:r>
              <a:rPr lang="en-US" altLang="ja-JP" sz="6600">
                <a:solidFill>
                  <a:schemeClr val="folHlink"/>
                </a:solidFill>
                <a:effectLst/>
                <a:latin typeface="Times New Roman" charset="0"/>
              </a:rPr>
              <a:t>L</a:t>
            </a:r>
            <a:r>
              <a:rPr lang="ja-JP" altLang="en-US" sz="6600">
                <a:solidFill>
                  <a:schemeClr val="folHlink"/>
                </a:solidFill>
                <a:effectLst/>
                <a:latin typeface="Times New Roman" charset="0"/>
              </a:rPr>
              <a:t>”</a:t>
            </a:r>
            <a:endParaRPr lang="en-US" sz="6600">
              <a:solidFill>
                <a:schemeClr val="folHlink"/>
              </a:solidFill>
              <a:effectLst/>
              <a:latin typeface="Times New Roman" charset="0"/>
            </a:endParaRPr>
          </a:p>
        </p:txBody>
      </p:sp>
      <p:grpSp>
        <p:nvGrpSpPr>
          <p:cNvPr id="3" name="Group 1049"/>
          <p:cNvGrpSpPr>
            <a:grpSpLocks/>
          </p:cNvGrpSpPr>
          <p:nvPr/>
        </p:nvGrpSpPr>
        <p:grpSpPr bwMode="auto">
          <a:xfrm>
            <a:off x="1841500" y="2286000"/>
            <a:ext cx="1612900" cy="3786188"/>
            <a:chOff x="1160" y="1440"/>
            <a:chExt cx="1016" cy="2385"/>
          </a:xfrm>
        </p:grpSpPr>
        <p:sp>
          <p:nvSpPr>
            <p:cNvPr id="648218" name="Line 1050"/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19" name="Line 1051"/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20" name="Line 1052"/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48221" name="Rectangle 1053"/>
          <p:cNvSpPr>
            <a:spLocks noChangeArrowheads="1"/>
          </p:cNvSpPr>
          <p:nvPr/>
        </p:nvSpPr>
        <p:spPr bwMode="auto">
          <a:xfrm>
            <a:off x="2417763" y="2382838"/>
            <a:ext cx="5562600" cy="2903537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folHlink"/>
              </a:solidFill>
              <a:effectLst/>
              <a:latin typeface="Helvetica" charset="0"/>
            </a:endParaRPr>
          </a:p>
        </p:txBody>
      </p:sp>
      <p:sp>
        <p:nvSpPr>
          <p:cNvPr id="648222" name="Text Box 1054"/>
          <p:cNvSpPr txBox="1">
            <a:spLocks noChangeArrowheads="1"/>
          </p:cNvSpPr>
          <p:nvPr/>
        </p:nvSpPr>
        <p:spPr bwMode="auto">
          <a:xfrm>
            <a:off x="209550" y="6003925"/>
            <a:ext cx="4084638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Arial" charset="0"/>
              </a:rPr>
              <a:t>LỄ NGHI </a:t>
            </a:r>
          </a:p>
        </p:txBody>
      </p:sp>
      <p:grpSp>
        <p:nvGrpSpPr>
          <p:cNvPr id="16409" name="Group 1055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48224" name="Rectangle 1056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25" name="Oval 1057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26" name="Rectangle 1058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27" name="Rectangle 1059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28" name="Oval 1060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48229" name="Rectangle 1061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6436" name="Rectangle 1062"/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IX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X</a:t>
              </a:r>
              <a:endParaRPr lang="en-US" sz="1600" b="1">
                <a:effectLst/>
                <a:latin typeface="Krone" charset="0"/>
              </a:endParaRPr>
            </a:p>
          </p:txBody>
        </p:sp>
        <p:sp>
          <p:nvSpPr>
            <p:cNvPr id="16437" name="Rectangle 1063"/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III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IV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chemeClr val="bg2"/>
                  </a:solidFill>
                  <a:effectLst/>
                  <a:latin typeface="Krone" charset="0"/>
                </a:rPr>
                <a:t>V</a:t>
              </a:r>
              <a:endParaRPr lang="en-US" sz="1600" b="1">
                <a:effectLst/>
                <a:latin typeface="Krone" charset="0"/>
              </a:endParaRPr>
            </a:p>
          </p:txBody>
        </p:sp>
      </p:grpSp>
      <p:sp>
        <p:nvSpPr>
          <p:cNvPr id="16410" name="Text Box 1064"/>
          <p:cNvSpPr txBox="1">
            <a:spLocks noChangeArrowheads="1"/>
          </p:cNvSpPr>
          <p:nvPr/>
        </p:nvSpPr>
        <p:spPr bwMode="auto">
          <a:xfrm>
            <a:off x="3155950" y="2905125"/>
            <a:ext cx="44053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effectLst/>
            </a:endParaRPr>
          </a:p>
          <a:p>
            <a:pPr algn="l">
              <a:spcBef>
                <a:spcPct val="50000"/>
              </a:spcBef>
            </a:pPr>
            <a:endParaRPr lang="en-US" sz="1600">
              <a:effectLst/>
            </a:endParaRPr>
          </a:p>
          <a:p>
            <a:pPr algn="l">
              <a:spcBef>
                <a:spcPct val="50000"/>
              </a:spcBef>
            </a:pPr>
            <a:endParaRPr lang="en-US" sz="1600">
              <a:effectLst/>
            </a:endParaRPr>
          </a:p>
        </p:txBody>
      </p:sp>
      <p:sp>
        <p:nvSpPr>
          <p:cNvPr id="648233" name="Text Box 1065"/>
          <p:cNvSpPr txBox="1">
            <a:spLocks noChangeArrowheads="1"/>
          </p:cNvSpPr>
          <p:nvPr/>
        </p:nvSpPr>
        <p:spPr bwMode="auto">
          <a:xfrm>
            <a:off x="2863850" y="2601913"/>
            <a:ext cx="4657725" cy="4572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</a:rPr>
              <a:t>Quy Luật Đặc Biệt</a:t>
            </a:r>
          </a:p>
        </p:txBody>
      </p:sp>
      <p:sp>
        <p:nvSpPr>
          <p:cNvPr id="648234" name="Text Box 1066"/>
          <p:cNvSpPr txBox="1">
            <a:spLocks noChangeArrowheads="1"/>
          </p:cNvSpPr>
          <p:nvPr/>
        </p:nvSpPr>
        <p:spPr bwMode="auto">
          <a:xfrm>
            <a:off x="3209925" y="3449638"/>
            <a:ext cx="4770438" cy="4572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</a:rPr>
              <a:t>Một Hệ Thống Thờ Phượng </a:t>
            </a:r>
          </a:p>
        </p:txBody>
      </p:sp>
      <p:sp>
        <p:nvSpPr>
          <p:cNvPr id="648235" name="Text Box 1067"/>
          <p:cNvSpPr txBox="1">
            <a:spLocks noChangeArrowheads="1"/>
          </p:cNvSpPr>
          <p:nvPr/>
        </p:nvSpPr>
        <p:spPr bwMode="auto">
          <a:xfrm>
            <a:off x="3729038" y="4354513"/>
            <a:ext cx="4332287" cy="4572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</a:rPr>
              <a:t>Nguyên tắc cho cuộc sống</a:t>
            </a:r>
          </a:p>
        </p:txBody>
      </p:sp>
      <p:sp>
        <p:nvSpPr>
          <p:cNvPr id="648236" name="Rectangle 1068"/>
          <p:cNvSpPr>
            <a:spLocks noChangeArrowheads="1"/>
          </p:cNvSpPr>
          <p:nvPr/>
        </p:nvSpPr>
        <p:spPr bwMode="auto">
          <a:xfrm>
            <a:off x="2379663" y="2371725"/>
            <a:ext cx="5562600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 sz="1600" b="1">
              <a:solidFill>
                <a:schemeClr val="folHlink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8237" name="Text Box 1069"/>
          <p:cNvSpPr txBox="1">
            <a:spLocks noChangeArrowheads="1"/>
          </p:cNvSpPr>
          <p:nvPr/>
        </p:nvSpPr>
        <p:spPr bwMode="auto">
          <a:xfrm>
            <a:off x="2576513" y="2416175"/>
            <a:ext cx="5003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Hòm, Bàn và Chân đèn</a:t>
            </a:r>
          </a:p>
        </p:txBody>
      </p:sp>
      <p:sp>
        <p:nvSpPr>
          <p:cNvPr id="648238" name="Text Box 1070"/>
          <p:cNvSpPr txBox="1">
            <a:spLocks noChangeArrowheads="1"/>
          </p:cNvSpPr>
          <p:nvPr/>
        </p:nvSpPr>
        <p:spPr bwMode="auto">
          <a:xfrm>
            <a:off x="2684463" y="2797175"/>
            <a:ext cx="47244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 Xây dựng tổng quát</a:t>
            </a:r>
          </a:p>
        </p:txBody>
      </p:sp>
      <p:sp>
        <p:nvSpPr>
          <p:cNvPr id="648239" name="Text Box 1071"/>
          <p:cNvSpPr txBox="1">
            <a:spLocks noChangeArrowheads="1"/>
          </p:cNvSpPr>
          <p:nvPr/>
        </p:nvSpPr>
        <p:spPr bwMode="auto">
          <a:xfrm>
            <a:off x="2805113" y="3163888"/>
            <a:ext cx="4749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 Bàn thờ bằng đồng và Hành lang</a:t>
            </a:r>
          </a:p>
        </p:txBody>
      </p:sp>
      <p:sp>
        <p:nvSpPr>
          <p:cNvPr id="648240" name="Text Box 1072"/>
          <p:cNvSpPr txBox="1">
            <a:spLocks noChangeArrowheads="1"/>
          </p:cNvSpPr>
          <p:nvPr/>
        </p:nvSpPr>
        <p:spPr bwMode="auto">
          <a:xfrm>
            <a:off x="3016250" y="3573463"/>
            <a:ext cx="34290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 Thầy Tế lễ</a:t>
            </a:r>
          </a:p>
        </p:txBody>
      </p:sp>
      <p:sp>
        <p:nvSpPr>
          <p:cNvPr id="648241" name="Text Box 1073"/>
          <p:cNvSpPr txBox="1">
            <a:spLocks noChangeArrowheads="1"/>
          </p:cNvSpPr>
          <p:nvPr/>
        </p:nvSpPr>
        <p:spPr bwMode="auto">
          <a:xfrm>
            <a:off x="3187700" y="4000500"/>
            <a:ext cx="42926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Thánh hóa thầy Tế lễ</a:t>
            </a:r>
          </a:p>
        </p:txBody>
      </p:sp>
      <p:sp>
        <p:nvSpPr>
          <p:cNvPr id="648242" name="Text Box 1074"/>
          <p:cNvSpPr txBox="1">
            <a:spLocks noChangeArrowheads="1"/>
          </p:cNvSpPr>
          <p:nvPr/>
        </p:nvSpPr>
        <p:spPr bwMode="auto">
          <a:xfrm>
            <a:off x="3417888" y="4406900"/>
            <a:ext cx="5257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Bàn thờ xông hương và người thờ phượng </a:t>
            </a:r>
          </a:p>
        </p:txBody>
      </p:sp>
      <p:sp>
        <p:nvSpPr>
          <p:cNvPr id="648243" name="Text Box 1075"/>
          <p:cNvSpPr txBox="1">
            <a:spLocks noChangeArrowheads="1"/>
          </p:cNvSpPr>
          <p:nvPr/>
        </p:nvSpPr>
        <p:spPr bwMode="auto">
          <a:xfrm>
            <a:off x="3570288" y="4870450"/>
            <a:ext cx="5257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folHlink"/>
                </a:solidFill>
                <a:effectLst/>
                <a:latin typeface="Arial" charset="0"/>
                <a:cs typeface="Arial" charset="0"/>
              </a:rPr>
              <a:t>Người làm công và ngày thánh ...</a:t>
            </a:r>
          </a:p>
        </p:txBody>
      </p:sp>
      <p:sp>
        <p:nvSpPr>
          <p:cNvPr id="16422" name="Text Box 1076"/>
          <p:cNvSpPr txBox="1">
            <a:spLocks noChangeArrowheads="1"/>
          </p:cNvSpPr>
          <p:nvPr/>
        </p:nvSpPr>
        <p:spPr bwMode="auto">
          <a:xfrm>
            <a:off x="8764588" y="82550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</a:endParaRPr>
          </a:p>
        </p:txBody>
      </p:sp>
      <p:sp>
        <p:nvSpPr>
          <p:cNvPr id="648245" name="Oval 1077"/>
          <p:cNvSpPr>
            <a:spLocks noChangeArrowheads="1"/>
          </p:cNvSpPr>
          <p:nvPr/>
        </p:nvSpPr>
        <p:spPr bwMode="auto">
          <a:xfrm>
            <a:off x="4500563" y="5519738"/>
            <a:ext cx="1851025" cy="541337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24" name="Text Box 1078"/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48247" name="Rectangle 1079"/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+mn-cs"/>
              </a:rPr>
              <a:t>  </a:t>
            </a:r>
            <a:endParaRPr lang="en-US" sz="1400" b="1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8248" name="Rectangle 10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pic>
        <p:nvPicPr>
          <p:cNvPr id="648250" name="Picture 1082" descr="The Tabernacle at Timna, bb n032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10133" r="9976" b="13300"/>
          <a:stretch>
            <a:fillRect/>
          </a:stretch>
        </p:blipFill>
        <p:spPr bwMode="auto">
          <a:xfrm>
            <a:off x="442913" y="174625"/>
            <a:ext cx="2808287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28" name="Rectangle 1086"/>
          <p:cNvSpPr>
            <a:spLocks noChangeArrowheads="1"/>
          </p:cNvSpPr>
          <p:nvPr/>
        </p:nvSpPr>
        <p:spPr bwMode="auto">
          <a:xfrm>
            <a:off x="1660525" y="393700"/>
            <a:ext cx="5795963" cy="45878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400" b="1">
                <a:solidFill>
                  <a:schemeClr val="folHlink"/>
                </a:solidFill>
                <a:effectLst/>
                <a:latin typeface="Arial" charset="0"/>
                <a:ea typeface="Arial Unicode MS" charset="0"/>
              </a:rPr>
              <a:t>“</a:t>
            </a:r>
            <a:r>
              <a:rPr lang="en-US" altLang="ja-JP" sz="2400" b="1">
                <a:solidFill>
                  <a:schemeClr val="folHlink"/>
                </a:solidFill>
                <a:effectLst/>
                <a:latin typeface="Arial" charset="0"/>
                <a:ea typeface="Arial" charset="0"/>
                <a:cs typeface="Arial" charset="0"/>
              </a:rPr>
              <a:t>GIAO ƯỚC MÔI-SE</a:t>
            </a:r>
            <a:r>
              <a:rPr lang="ja-JP" altLang="en-US" sz="2400" b="1">
                <a:solidFill>
                  <a:schemeClr val="folHlink"/>
                </a:solidFill>
                <a:effectLst/>
                <a:latin typeface="Arial" charset="0"/>
                <a:ea typeface="Arial Unicode MS" charset="0"/>
              </a:rPr>
              <a:t>”</a:t>
            </a:r>
            <a:endParaRPr lang="en-US" sz="2400" b="1">
              <a:solidFill>
                <a:schemeClr val="folHlink"/>
              </a:solidFill>
              <a:effectLst/>
              <a:latin typeface="Arial" charset="0"/>
              <a:ea typeface="Arial Unicode MS" charset="0"/>
            </a:endParaRPr>
          </a:p>
        </p:txBody>
      </p:sp>
      <p:sp>
        <p:nvSpPr>
          <p:cNvPr id="59" name="Text Box 44"/>
          <p:cNvSpPr txBox="1">
            <a:spLocks noChangeArrowheads="1"/>
          </p:cNvSpPr>
          <p:nvPr/>
        </p:nvSpPr>
        <p:spPr bwMode="auto">
          <a:xfrm>
            <a:off x="8594725" y="6488113"/>
            <a:ext cx="4032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48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4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648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648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648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648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648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648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64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5" grpId="0" autoUpdateAnimBg="0"/>
      <p:bldP spid="648215" grpId="0" autoUpdateAnimBg="0"/>
      <p:bldP spid="648221" grpId="0" animBg="1" autoUpdateAnimBg="0"/>
      <p:bldP spid="648222" grpId="0" autoUpdateAnimBg="0"/>
      <p:bldP spid="648233" grpId="0" autoUpdateAnimBg="0"/>
      <p:bldP spid="648234" grpId="0" autoUpdateAnimBg="0"/>
      <p:bldP spid="648235" grpId="0" autoUpdateAnimBg="0"/>
      <p:bldP spid="648236" grpId="0" animBg="1" autoUpdateAnimBg="0"/>
      <p:bldP spid="648237" grpId="0" build="p" autoUpdateAnimBg="0" advAuto="1000"/>
      <p:bldP spid="648238" grpId="0" build="p" autoUpdateAnimBg="0"/>
      <p:bldP spid="648239" grpId="0" build="p" autoUpdateAnimBg="0"/>
      <p:bldP spid="648240" grpId="0" build="p" autoUpdateAnimBg="0"/>
      <p:bldP spid="648241" grpId="0" build="p" autoUpdateAnimBg="0"/>
      <p:bldP spid="648242" grpId="0" build="p" autoUpdateAnimBg="0"/>
      <p:bldP spid="648243" grpId="0" build="p" autoUpdateAnimBg="0"/>
      <p:bldP spid="648245" grpId="0" animBg="1"/>
      <p:bldP spid="648245" grpId="1" animBg="1"/>
      <p:bldP spid="64825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14155</TotalTime>
  <Words>4976</Words>
  <Application>Microsoft Macintosh PowerPoint</Application>
  <PresentationFormat>On-screen Show (4:3)</PresentationFormat>
  <Paragraphs>1318</Paragraphs>
  <Slides>88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88</vt:i4>
      </vt:variant>
    </vt:vector>
  </HeadingPairs>
  <TitlesOfParts>
    <vt:vector size="110" baseType="lpstr">
      <vt:lpstr>Batang</vt:lpstr>
      <vt:lpstr>Gulim</vt:lpstr>
      <vt:lpstr>Gulim</vt:lpstr>
      <vt:lpstr>HallmarkeCondBold</vt:lpstr>
      <vt:lpstr>ＭＳ Ｐゴシック</vt:lpstr>
      <vt:lpstr>ＭＳ Ｐゴシック</vt:lpstr>
      <vt:lpstr>Algerian</vt:lpstr>
      <vt:lpstr>Arial</vt:lpstr>
      <vt:lpstr>Arial Black</vt:lpstr>
      <vt:lpstr>Arial Narrow</vt:lpstr>
      <vt:lpstr>Arial Unicode MS</vt:lpstr>
      <vt:lpstr>Comic Sans MS</vt:lpstr>
      <vt:lpstr>Cooper Black</vt:lpstr>
      <vt:lpstr>Helvetica</vt:lpstr>
      <vt:lpstr>Krone</vt:lpstr>
      <vt:lpstr>Lucida Grande</vt:lpstr>
      <vt:lpstr>Times</vt:lpstr>
      <vt:lpstr>Times New Roman</vt:lpstr>
      <vt:lpstr>VNI-Times</vt:lpstr>
      <vt:lpstr>Pulse</vt:lpstr>
      <vt:lpstr>Blank Presentation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from Kursi</vt:lpstr>
      <vt:lpstr>PowerPoint Presentation</vt:lpstr>
      <vt:lpstr>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Thánh…Căn Bản—BibleStudyDownloads.org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542</cp:revision>
  <dcterms:created xsi:type="dcterms:W3CDTF">2000-11-12T00:20:10Z</dcterms:created>
  <dcterms:modified xsi:type="dcterms:W3CDTF">2018-09-24T08:36:03Z</dcterms:modified>
</cp:coreProperties>
</file>