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1" r:id="rId2"/>
  </p:sldMasterIdLst>
  <p:notesMasterIdLst>
    <p:notesMasterId r:id="rId109"/>
  </p:notesMasterIdLst>
  <p:sldIdLst>
    <p:sldId id="427" r:id="rId3"/>
    <p:sldId id="363" r:id="rId4"/>
    <p:sldId id="258" r:id="rId5"/>
    <p:sldId id="259" r:id="rId6"/>
    <p:sldId id="366" r:id="rId7"/>
    <p:sldId id="364" r:id="rId8"/>
    <p:sldId id="262" r:id="rId9"/>
    <p:sldId id="367" r:id="rId10"/>
    <p:sldId id="264" r:id="rId11"/>
    <p:sldId id="368" r:id="rId12"/>
    <p:sldId id="266" r:id="rId13"/>
    <p:sldId id="369" r:id="rId14"/>
    <p:sldId id="370"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371"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417" r:id="rId48"/>
    <p:sldId id="302" r:id="rId49"/>
    <p:sldId id="303" r:id="rId50"/>
    <p:sldId id="304" r:id="rId51"/>
    <p:sldId id="418" r:id="rId52"/>
    <p:sldId id="419" r:id="rId53"/>
    <p:sldId id="420" r:id="rId54"/>
    <p:sldId id="421" r:id="rId55"/>
    <p:sldId id="422" r:id="rId56"/>
    <p:sldId id="423" r:id="rId57"/>
    <p:sldId id="424" r:id="rId58"/>
    <p:sldId id="425"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4" r:id="rId100"/>
    <p:sldId id="355" r:id="rId101"/>
    <p:sldId id="362" r:id="rId102"/>
    <p:sldId id="356" r:id="rId103"/>
    <p:sldId id="357" r:id="rId104"/>
    <p:sldId id="358" r:id="rId105"/>
    <p:sldId id="359" r:id="rId106"/>
    <p:sldId id="428" r:id="rId107"/>
    <p:sldId id="429" r:id="rId10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BBFC77FB-9ED0-4EC9-95AA-A1379042E648}"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6CBB8FF1-D9AA-43F3-AF6F-95CC898621D3}"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D6A54A91-7C1E-43E1-BBE2-56A0F3C86217}"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EFAD535C-13BB-4B2B-9C38-A9221E4CAFDF}"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B393CE3-BFF6-4773-A19A-032CE7AFC24D}"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EE266B44-A6F8-4AB1-846B-1979562810F7}" styleName="">
    <a:tblBg/>
    <a:wholeTbl>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E7E7E7"/>
        </a:fontRef>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EE0A779-765E-4826-8253-9277ECEAE652}"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A4FB2CBF-34BD-4C40-9123-6F052474809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71" autoAdjust="0"/>
    <p:restoredTop sz="94621"/>
  </p:normalViewPr>
  <p:slideViewPr>
    <p:cSldViewPr snapToGrid="0" snapToObjects="1">
      <p:cViewPr varScale="1">
        <p:scale>
          <a:sx n="64" d="100"/>
          <a:sy n="64" d="100"/>
        </p:scale>
        <p:origin x="-152" y="-256"/>
      </p:cViewPr>
      <p:guideLst>
        <p:guide orient="horz" pos="4320"/>
        <p:guide pos="7680"/>
      </p:guideLst>
    </p:cSldViewPr>
  </p:slideViewPr>
  <p:outlineViewPr>
    <p:cViewPr>
      <p:scale>
        <a:sx n="33" d="100"/>
        <a:sy n="33" d="100"/>
      </p:scale>
      <p:origin x="0" y="-4688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slide" Target="slides/slide106.xml"/><Relationship Id="rId109"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printerSettings" Target="printerSettings/printerSettings1.bin"/><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1" name="Shape 891"/>
          <p:cNvSpPr>
            <a:spLocks noGrp="1" noRot="1" noChangeAspect="1"/>
          </p:cNvSpPr>
          <p:nvPr>
            <p:ph type="sldImg"/>
          </p:nvPr>
        </p:nvSpPr>
        <p:spPr>
          <a:xfrm>
            <a:off x="1143000" y="685800"/>
            <a:ext cx="4572000" cy="3429000"/>
          </a:xfrm>
          <a:prstGeom prst="rect">
            <a:avLst/>
          </a:prstGeom>
        </p:spPr>
        <p:txBody>
          <a:bodyPr/>
          <a:lstStyle/>
          <a:p>
            <a:endParaRPr/>
          </a:p>
        </p:txBody>
      </p:sp>
      <p:sp>
        <p:nvSpPr>
          <p:cNvPr id="892" name="Shape 8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19343115"/>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atlantipedia.ie/samples/tag/ignatius-donnelly/"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bc.co.uk/arts/yourpaintings/paintings/professor-john-fleming-17851857-125652" TargetMode="External"/><Relationship Id="rId4" Type="http://schemas.openxmlformats.org/officeDocument/2006/relationships/hyperlink" Target="http://britishbryozoans.myspecies.info/gallery?f%5B0%5D=tid:3356"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 Id="rId3" Type="http://schemas.openxmlformats.org/officeDocument/2006/relationships/hyperlink" Target="http://www.spurgeon.org/sermons/0041.htm"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 Id="rId3" Type="http://schemas.openxmlformats.org/officeDocument/2006/relationships/hyperlink" Target="http://www.spurgeon.org/sermons/0041.htm"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 Id="rId3" Type="http://schemas.openxmlformats.org/officeDocument/2006/relationships/hyperlink" Target="http://www.creationdays.dk/C.%20I.%20Scofield/0.php"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www.wts.edu/stayinformed/view.html?id=1225"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public_domain" TargetMode="External"/><Relationship Id="rId4" Type="http://schemas.openxmlformats.org/officeDocument/2006/relationships/hyperlink" Target="http://commons.wikimedia.org/wiki/User:Dcoetzee"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 Id="rId3" Type="http://schemas.openxmlformats.org/officeDocument/2006/relationships/hyperlink" Target="http://library.mcz.harvard.edu/history/images/mayr.jpg"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nssdc.gsfc.nasa.gov/image/planetary/saturn/hst_saturn_nicmos.jpg"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Shape 955"/>
          <p:cNvSpPr>
            <a:spLocks noGrp="1" noRot="1" noChangeAspect="1"/>
          </p:cNvSpPr>
          <p:nvPr>
            <p:ph type="sldImg"/>
          </p:nvPr>
        </p:nvSpPr>
        <p:spPr>
          <a:xfrm>
            <a:off x="381000" y="685800"/>
            <a:ext cx="6096000" cy="3429000"/>
          </a:xfrm>
          <a:prstGeom prst="rect">
            <a:avLst/>
          </a:prstGeom>
        </p:spPr>
        <p:txBody>
          <a:bodyPr/>
          <a:lstStyle/>
          <a:p>
            <a:endParaRPr/>
          </a:p>
        </p:txBody>
      </p:sp>
      <p:sp>
        <p:nvSpPr>
          <p:cNvPr id="956" name="Shape 956"/>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a:spLocks noGrp="1" noRot="1" noChangeAspect="1"/>
          </p:cNvSpPr>
          <p:nvPr>
            <p:ph type="sldImg"/>
          </p:nvPr>
        </p:nvSpPr>
        <p:spPr>
          <a:xfrm>
            <a:off x="381000" y="685800"/>
            <a:ext cx="6096000" cy="3429000"/>
          </a:xfrm>
          <a:prstGeom prst="rect">
            <a:avLst/>
          </a:prstGeom>
        </p:spPr>
        <p:txBody>
          <a:bodyPr/>
          <a:lstStyle/>
          <a:p>
            <a:endParaRPr/>
          </a:p>
        </p:txBody>
      </p:sp>
      <p:sp>
        <p:nvSpPr>
          <p:cNvPr id="1057" name="Shape 1057"/>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a:spLocks noGrp="1" noRot="1" noChangeAspect="1"/>
          </p:cNvSpPr>
          <p:nvPr>
            <p:ph type="sldImg"/>
          </p:nvPr>
        </p:nvSpPr>
        <p:spPr>
          <a:xfrm>
            <a:off x="381000" y="685800"/>
            <a:ext cx="6096000" cy="3429000"/>
          </a:xfrm>
          <a:prstGeom prst="rect">
            <a:avLst/>
          </a:prstGeom>
        </p:spPr>
        <p:txBody>
          <a:bodyPr/>
          <a:lstStyle/>
          <a:p>
            <a:endParaRPr/>
          </a:p>
        </p:txBody>
      </p:sp>
      <p:sp>
        <p:nvSpPr>
          <p:cNvPr id="1065" name="Shape 1065"/>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Werner was very kind and helpful to his students but extremely dogmatic about this speculative theory of the earth.  As such he had an enormous impact on his students, who swallowed his theory or at least his belief in millions of years for the age of the earth.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noRot="1" noChangeAspect="1"/>
          </p:cNvSpPr>
          <p:nvPr>
            <p:ph type="sldImg"/>
          </p:nvPr>
        </p:nvSpPr>
        <p:spPr>
          <a:xfrm>
            <a:off x="381000" y="685800"/>
            <a:ext cx="6096000" cy="3429000"/>
          </a:xfrm>
          <a:prstGeom prst="rect">
            <a:avLst/>
          </a:prstGeom>
        </p:spPr>
        <p:txBody>
          <a:bodyPr/>
          <a:lstStyle/>
          <a:p>
            <a:endParaRPr/>
          </a:p>
        </p:txBody>
      </p:sp>
      <p:sp>
        <p:nvSpPr>
          <p:cNvPr id="1073" name="Shape 1073"/>
          <p:cNvSpPr>
            <a:spLocks noGrp="1"/>
          </p:cNvSpPr>
          <p:nvPr>
            <p:ph type="body" sz="quarter" idx="1"/>
          </p:nvPr>
        </p:nvSpPr>
        <p:spPr>
          <a:prstGeom prst="rect">
            <a:avLst/>
          </a:prstGeom>
        </p:spPr>
        <p:txBody>
          <a:bodyPr/>
          <a:lstStyle/>
          <a:p>
            <a:pPr marL="42597" marR="42597" defTabSz="914400">
              <a:spcBef>
                <a:spcPts val="700"/>
              </a:spcBef>
              <a:buClr>
                <a:srgbClr val="FFFFFF"/>
              </a:buClr>
              <a:buFont typeface="Arial"/>
              <a:defRPr sz="2200"/>
            </a:pPr>
            <a:r>
              <a:rPr sz="1200" b="1">
                <a:uFill>
                  <a:solidFill>
                    <a:srgbClr val="000000"/>
                  </a:solidFill>
                </a:uFill>
                <a:latin typeface="Arial"/>
                <a:ea typeface="Arial"/>
                <a:cs typeface="Arial"/>
                <a:sym typeface="Arial"/>
              </a:rPr>
              <a:t>Hutton’s theory written in incomprehensible English was “translated” by John Playfair (mathematician at Univ. of Edinburgh) in </a:t>
            </a:r>
            <a:r>
              <a:rPr sz="1200" b="1" i="1">
                <a:uFill>
                  <a:solidFill>
                    <a:srgbClr val="000000"/>
                  </a:solidFill>
                </a:uFill>
                <a:latin typeface="Arial"/>
                <a:ea typeface="Arial"/>
                <a:cs typeface="Arial"/>
                <a:sym typeface="Arial"/>
              </a:rPr>
              <a:t>Illustrations of the Huttonian Theory of the Earth</a:t>
            </a:r>
            <a:r>
              <a:rPr sz="1200" b="1">
                <a:uFill>
                  <a:solidFill>
                    <a:srgbClr val="000000"/>
                  </a:solidFill>
                </a:uFill>
                <a:latin typeface="Arial"/>
                <a:ea typeface="Arial"/>
                <a:cs typeface="Arial"/>
                <a:sym typeface="Arial"/>
              </a:rPr>
              <a:t> (Edinburgh, 1802)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Shape 1080"/>
          <p:cNvSpPr>
            <a:spLocks noGrp="1" noRot="1" noChangeAspect="1"/>
          </p:cNvSpPr>
          <p:nvPr>
            <p:ph type="sldImg"/>
          </p:nvPr>
        </p:nvSpPr>
        <p:spPr>
          <a:xfrm>
            <a:off x="381000" y="685800"/>
            <a:ext cx="6096000" cy="3429000"/>
          </a:xfrm>
          <a:prstGeom prst="rect">
            <a:avLst/>
          </a:prstGeom>
        </p:spPr>
        <p:txBody>
          <a:bodyPr/>
          <a:lstStyle/>
          <a:p>
            <a:endParaRPr/>
          </a:p>
        </p:txBody>
      </p:sp>
      <p:sp>
        <p:nvSpPr>
          <p:cNvPr id="1081" name="Shape 1081"/>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He believed in multiple local or regional catastrophes.  All the animals were not killed in these events and creatures migrated in after the events to repopulate the flooded areas.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Shape 1088"/>
          <p:cNvSpPr>
            <a:spLocks noGrp="1" noRot="1" noChangeAspect="1"/>
          </p:cNvSpPr>
          <p:nvPr>
            <p:ph type="sldImg"/>
          </p:nvPr>
        </p:nvSpPr>
        <p:spPr>
          <a:xfrm>
            <a:off x="381000" y="685800"/>
            <a:ext cx="6096000" cy="3429000"/>
          </a:xfrm>
          <a:prstGeom prst="rect">
            <a:avLst/>
          </a:prstGeom>
        </p:spPr>
        <p:txBody>
          <a:bodyPr/>
          <a:lstStyle/>
          <a:p>
            <a:endParaRPr/>
          </a:p>
        </p:txBody>
      </p:sp>
      <p:sp>
        <p:nvSpPr>
          <p:cNvPr id="1089" name="Shape 1089"/>
          <p:cNvSpPr>
            <a:spLocks noGrp="1"/>
          </p:cNvSpPr>
          <p:nvPr>
            <p:ph type="body" sz="quarter" idx="1"/>
          </p:nvPr>
        </p:nvSpPr>
        <p:spPr>
          <a:prstGeom prst="rect">
            <a:avLst/>
          </a:prstGeom>
        </p:spPr>
        <p:txBody>
          <a:bodyPr/>
          <a:lstStyle/>
          <a:p>
            <a:pPr marL="42597" marR="42597" defTabSz="914400">
              <a:spcBef>
                <a:spcPts val="700"/>
              </a:spcBef>
              <a:buClr>
                <a:srgbClr val="FFFFFF"/>
              </a:buClr>
              <a:buFont typeface="Arial"/>
              <a:defRPr sz="2200">
                <a:solidFill>
                  <a:srgbClr val="232323"/>
                </a:solidFill>
              </a:defRPr>
            </a:pPr>
            <a:r>
              <a:rPr sz="1200">
                <a:uFill>
                  <a:solidFill>
                    <a:srgbClr val="232323"/>
                  </a:solidFill>
                </a:uFill>
                <a:latin typeface="Arial"/>
                <a:ea typeface="Arial"/>
                <a:cs typeface="Arial"/>
                <a:sym typeface="Arial"/>
              </a:rPr>
              <a:t>Source: </a:t>
            </a:r>
            <a:r>
              <a:rPr sz="1200" i="1">
                <a:uFill>
                  <a:solidFill>
                    <a:srgbClr val="232323"/>
                  </a:solidFill>
                </a:uFill>
                <a:latin typeface="Arial"/>
                <a:ea typeface="Arial"/>
                <a:cs typeface="Arial"/>
                <a:sym typeface="Arial"/>
              </a:rPr>
              <a:t>The Age of the Earth</a:t>
            </a:r>
            <a:r>
              <a:rPr sz="1200">
                <a:uFill>
                  <a:solidFill>
                    <a:srgbClr val="232323"/>
                  </a:solidFill>
                </a:uFill>
                <a:latin typeface="Arial"/>
                <a:ea typeface="Arial"/>
                <a:cs typeface="Arial"/>
                <a:sym typeface="Arial"/>
              </a:rPr>
              <a:t> (London: Institute of Geological Sciences), p. 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Shape 1096"/>
          <p:cNvSpPr>
            <a:spLocks noGrp="1" noRot="1" noChangeAspect="1"/>
          </p:cNvSpPr>
          <p:nvPr>
            <p:ph type="sldImg"/>
          </p:nvPr>
        </p:nvSpPr>
        <p:spPr>
          <a:xfrm>
            <a:off x="381000" y="685800"/>
            <a:ext cx="6096000" cy="3429000"/>
          </a:xfrm>
          <a:prstGeom prst="rect">
            <a:avLst/>
          </a:prstGeom>
        </p:spPr>
        <p:txBody>
          <a:bodyPr/>
          <a:lstStyle/>
          <a:p>
            <a:endParaRPr/>
          </a:p>
        </p:txBody>
      </p:sp>
      <p:sp>
        <p:nvSpPr>
          <p:cNvPr id="1097" name="Shape 1097"/>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Shape 1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146" name="Shape 1146"/>
          <p:cNvSpPr>
            <a:spLocks noGrp="1"/>
          </p:cNvSpPr>
          <p:nvPr>
            <p:ph type="body" sz="quarter" idx="1"/>
          </p:nvPr>
        </p:nvSpPr>
        <p:spPr>
          <a:prstGeom prst="rect">
            <a:avLst/>
          </a:prstGeom>
        </p:spPr>
        <p:txBody>
          <a:bodyPr/>
          <a:lstStyle/>
          <a:p>
            <a:r>
              <a:t>SB = Supernatural Beginning</a:t>
            </a:r>
          </a:p>
          <a:p>
            <a:r>
              <a:t>C = Catastrophe</a:t>
            </a:r>
          </a:p>
          <a:p>
            <a:r>
              <a:t>P = Present (today, our times)</a:t>
            </a:r>
          </a:p>
          <a:p>
            <a:r>
              <a:t>SCW = Supernatural Creation Week</a:t>
            </a:r>
          </a:p>
          <a:p>
            <a:r>
              <a:t>F = Flood (Noah’s)</a:t>
            </a:r>
          </a:p>
        </p:txBody>
      </p:sp>
    </p:spTree>
    <p:extLst>
      <p:ext uri="{BB962C8B-B14F-4D97-AF65-F5344CB8AC3E}">
        <p14:creationId xmlns:p14="http://schemas.microsoft.com/office/powerpoint/2010/main" val="360358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Shape 1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155" name="Shape 1155"/>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500" b="1">
                <a:uFill>
                  <a:solidFill>
                    <a:srgbClr val="000000"/>
                  </a:solidFill>
                </a:uFill>
                <a:latin typeface="Arial"/>
                <a:ea typeface="Arial"/>
                <a:cs typeface="Arial"/>
                <a:sym typeface="Arial"/>
              </a:defRPr>
            </a:pPr>
            <a:r>
              <a:t>Gap theory: there is a long period of time between Genesis 1:1 and Genesis 1:2</a:t>
            </a:r>
          </a:p>
          <a:p>
            <a:pPr marL="42597" marR="42597" defTabSz="914400">
              <a:spcBef>
                <a:spcPts val="400"/>
              </a:spcBef>
              <a:buClr>
                <a:srgbClr val="FFFFFF"/>
              </a:buClr>
              <a:buFont typeface="Arial"/>
              <a:defRPr sz="2500" b="1">
                <a:uFill>
                  <a:solidFill>
                    <a:srgbClr val="000000"/>
                  </a:solidFill>
                </a:uFill>
                <a:latin typeface="Arial"/>
                <a:ea typeface="Arial"/>
                <a:cs typeface="Arial"/>
                <a:sym typeface="Arial"/>
              </a:defRPr>
            </a:pPr>
            <a:endParaRPr/>
          </a:p>
          <a:p>
            <a: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pPr>
            <a:r>
              <a:t>Source: Ian Taylor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xfrm>
            <a:off x="381000" y="685800"/>
            <a:ext cx="6096000" cy="3429000"/>
          </a:xfrm>
          <a:prstGeom prst="rect">
            <a:avLst/>
          </a:prstGeom>
        </p:spPr>
        <p:txBody>
          <a:bodyPr/>
          <a:lstStyle/>
          <a:p>
            <a:endParaRPr/>
          </a:p>
        </p:txBody>
      </p:sp>
      <p:sp>
        <p:nvSpPr>
          <p:cNvPr id="1164" name="Shape 1164"/>
          <p:cNvSpPr>
            <a:spLocks noGrp="1"/>
          </p:cNvSpPr>
          <p:nvPr>
            <p:ph type="body" sz="quarter" idx="1"/>
          </p:nvPr>
        </p:nvSpPr>
        <p:spPr>
          <a:prstGeom prst="rect">
            <a:avLst/>
          </a:prstGeom>
        </p:spPr>
        <p:txBody>
          <a:bodyPr/>
          <a:lstStyle/>
          <a:p>
            <a:pPr>
              <a:defRPr sz="2700"/>
            </a:pPr>
            <a:r>
              <a:t>Day-age theory: the days of Genesis 1 are figurative of long periods of time (millions of years)</a:t>
            </a:r>
          </a:p>
          <a:p>
            <a:pPr>
              <a:defRPr sz="1500"/>
            </a:pPr>
            <a:endParaRPr/>
          </a:p>
          <a:p>
            <a:pPr>
              <a:defRPr sz="1500"/>
            </a:pPr>
            <a:r>
              <a:t>photo: </a:t>
            </a:r>
            <a:r>
              <a:rPr u="sng">
                <a:hlinkClick r:id="rId3"/>
              </a:rPr>
              <a:t>http://atlantipedia.ie/samples/tag/ignatius-donnelly/</a:t>
            </a:r>
            <a:r>
              <a:t>, accessed 2016 Jan 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Shape 1172"/>
          <p:cNvSpPr>
            <a:spLocks noGrp="1" noRot="1" noChangeAspect="1"/>
          </p:cNvSpPr>
          <p:nvPr>
            <p:ph type="sldImg"/>
          </p:nvPr>
        </p:nvSpPr>
        <p:spPr>
          <a:xfrm>
            <a:off x="381000" y="685800"/>
            <a:ext cx="6096000" cy="3429000"/>
          </a:xfrm>
          <a:prstGeom prst="rect">
            <a:avLst/>
          </a:prstGeom>
        </p:spPr>
        <p:txBody>
          <a:bodyPr/>
          <a:lstStyle/>
          <a:p>
            <a:endParaRPr/>
          </a:p>
        </p:txBody>
      </p:sp>
      <p:sp>
        <p:nvSpPr>
          <p:cNvPr id="1173" name="Shape 1173"/>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Shape 960"/>
          <p:cNvSpPr>
            <a:spLocks noGrp="1" noRot="1" noChangeAspect="1"/>
          </p:cNvSpPr>
          <p:nvPr>
            <p:ph type="sldImg"/>
          </p:nvPr>
        </p:nvSpPr>
        <p:spPr>
          <a:xfrm>
            <a:off x="381000" y="685800"/>
            <a:ext cx="6096000" cy="3429000"/>
          </a:xfrm>
          <a:prstGeom prst="rect">
            <a:avLst/>
          </a:prstGeom>
        </p:spPr>
        <p:txBody>
          <a:bodyPr/>
          <a:lstStyle/>
          <a:p>
            <a:endParaRPr/>
          </a:p>
        </p:txBody>
      </p:sp>
      <p:sp>
        <p:nvSpPr>
          <p:cNvPr id="961" name="Shape 961"/>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2400">
                <a:uFill>
                  <a:solidFill>
                    <a:srgbClr val="000000"/>
                  </a:solidFill>
                </a:uFill>
                <a:latin typeface="Arial"/>
                <a:ea typeface="Arial"/>
                <a:cs typeface="Arial"/>
                <a:sym typeface="Arial"/>
              </a:defRPr>
            </a:lvl1pPr>
          </a:lstStyle>
          <a:p>
            <a:r>
              <a:t>NASB</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185" name="Shape 1185"/>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Source: Ian Taylor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Shape 1193"/>
          <p:cNvSpPr>
            <a:spLocks noGrp="1" noRot="1" noChangeAspect="1"/>
          </p:cNvSpPr>
          <p:nvPr>
            <p:ph type="sldImg"/>
          </p:nvPr>
        </p:nvSpPr>
        <p:spPr>
          <a:xfrm>
            <a:off x="381000" y="685800"/>
            <a:ext cx="6096000" cy="3429000"/>
          </a:xfrm>
          <a:prstGeom prst="rect">
            <a:avLst/>
          </a:prstGeom>
        </p:spPr>
        <p:txBody>
          <a:bodyPr/>
          <a:lstStyle/>
          <a:p>
            <a:endParaRPr/>
          </a:p>
        </p:txBody>
      </p:sp>
      <p:sp>
        <p:nvSpPr>
          <p:cNvPr id="1194" name="Shape 1194"/>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000"/>
            </a:pPr>
            <a:r>
              <a:rPr>
                <a:uFill>
                  <a:solidFill>
                    <a:srgbClr val="000000"/>
                  </a:solidFill>
                </a:uFill>
                <a:latin typeface="Arial"/>
                <a:ea typeface="Arial"/>
                <a:cs typeface="Arial"/>
                <a:sym typeface="Arial"/>
              </a:rPr>
              <a:t>Fleming published his idea in a journal article in </a:t>
            </a:r>
            <a:r>
              <a:rPr b="1">
                <a:uFill>
                  <a:solidFill>
                    <a:srgbClr val="000000"/>
                  </a:solidFill>
                </a:uFill>
                <a:latin typeface="Arial"/>
                <a:ea typeface="Arial"/>
                <a:cs typeface="Arial"/>
                <a:sym typeface="Arial"/>
              </a:rPr>
              <a:t>1826</a:t>
            </a:r>
            <a:r>
              <a:rPr>
                <a:uFill>
                  <a:solidFill>
                    <a:srgbClr val="000000"/>
                  </a:solidFill>
                </a:uFill>
                <a:latin typeface="Arial"/>
                <a:ea typeface="Arial"/>
                <a:cs typeface="Arial"/>
                <a:sym typeface="Arial"/>
              </a:rPr>
              <a:t>.  He said the Bible describes a tranquil flood that didn’t displace the plants or </a:t>
            </a:r>
            <a:r>
              <a:rPr b="1">
                <a:uFill>
                  <a:solidFill>
                    <a:srgbClr val="000000"/>
                  </a:solidFill>
                </a:uFill>
                <a:latin typeface="Arial"/>
                <a:ea typeface="Arial"/>
                <a:cs typeface="Arial"/>
                <a:sym typeface="Arial"/>
              </a:rPr>
              <a:t>even the soil</a:t>
            </a:r>
            <a:r>
              <a:rPr>
                <a:uFill>
                  <a:solidFill>
                    <a:srgbClr val="000000"/>
                  </a:solidFill>
                </a:uFill>
                <a:latin typeface="Arial"/>
                <a:ea typeface="Arial"/>
                <a:cs typeface="Arial"/>
                <a:sym typeface="Arial"/>
              </a:rPr>
              <a:t> and therefore would have left no geological evidence.  </a:t>
            </a:r>
            <a:r>
              <a:rPr b="1">
                <a:uFill>
                  <a:solidFill>
                    <a:srgbClr val="000000"/>
                  </a:solidFill>
                </a:uFill>
                <a:latin typeface="Arial"/>
                <a:ea typeface="Arial"/>
                <a:cs typeface="Arial"/>
                <a:sym typeface="Arial"/>
              </a:rPr>
              <a:t>Lyell exploited Flemings argument</a:t>
            </a:r>
            <a:r>
              <a:rPr>
                <a:uFill>
                  <a:solidFill>
                    <a:srgbClr val="000000"/>
                  </a:solidFill>
                </a:uFill>
                <a:latin typeface="Arial"/>
                <a:ea typeface="Arial"/>
                <a:cs typeface="Arial"/>
                <a:sym typeface="Arial"/>
              </a:rPr>
              <a:t> to say the same, especially noting that the dove found an “olive branch” (the Bible says “olive leaf”).</a:t>
            </a:r>
          </a:p>
          <a:p>
            <a:pPr marL="42597" marR="42597" defTabSz="914400">
              <a:spcBef>
                <a:spcPts val="400"/>
              </a:spcBef>
              <a:buClr>
                <a:srgbClr val="000000"/>
              </a:buClr>
              <a:buFont typeface="Arial"/>
              <a:defRPr sz="2200"/>
            </a:pPr>
            <a:endParaRPr sz="1200">
              <a:uFill>
                <a:solidFill>
                  <a:srgbClr val="000000"/>
                </a:solidFill>
              </a:uFill>
              <a:latin typeface="Arial"/>
              <a:ea typeface="Arial"/>
              <a:cs typeface="Arial"/>
              <a:sym typeface="Arial"/>
            </a:endParaRPr>
          </a:p>
          <a:p>
            <a:pPr marL="42597" marR="42597" defTabSz="914400">
              <a:spcBef>
                <a:spcPts val="400"/>
              </a:spcBef>
              <a:buClr>
                <a:srgbClr val="000000"/>
              </a:buClr>
              <a:buFont typeface="Arial"/>
              <a:defRPr sz="1200">
                <a:latin typeface="Arial"/>
                <a:ea typeface="Arial"/>
                <a:cs typeface="Arial"/>
                <a:sym typeface="Arial"/>
              </a:defRPr>
            </a:pPr>
            <a:r>
              <a:rPr>
                <a:uFill>
                  <a:solidFill>
                    <a:srgbClr val="000000"/>
                  </a:solidFill>
                </a:uFill>
              </a:rPr>
              <a:t>Photo: </a:t>
            </a:r>
            <a:r>
              <a:rPr u="sng">
                <a:hlinkClick r:id="rId3"/>
              </a:rPr>
              <a:t>http://www.bbc.co.uk/arts/yourpaintings/paintings/professor-john-fleming-17851857-125652</a:t>
            </a:r>
            <a:r>
              <a:rPr>
                <a:uFill>
                  <a:solidFill>
                    <a:srgbClr val="000000"/>
                  </a:solidFill>
                </a:uFill>
              </a:rPr>
              <a:t>, accessed 2016 Jan 9, information about copyright in a link on this page.  I</a:t>
            </a:r>
            <a:r>
              <a:t> </a:t>
            </a:r>
            <a:r>
              <a:rPr>
                <a:uFill>
                  <a:solidFill>
                    <a:srgbClr val="000000"/>
                  </a:solidFill>
                </a:uFill>
              </a:rPr>
              <a:t>have in my picture/creation folder under Fleming, John 1785-1857</a:t>
            </a:r>
          </a:p>
          <a:p>
            <a:pPr marL="42597" marR="42597" defTabSz="914400">
              <a:spcBef>
                <a:spcPts val="400"/>
              </a:spcBef>
              <a:buClr>
                <a:srgbClr val="000000"/>
              </a:buClr>
              <a:buFont typeface="Arial"/>
              <a:defRPr sz="1200">
                <a:latin typeface="Arial"/>
                <a:ea typeface="Arial"/>
                <a:cs typeface="Arial"/>
                <a:sym typeface="Arial"/>
              </a:defRPr>
            </a:pPr>
            <a:endParaRPr>
              <a:uFill>
                <a:solidFill>
                  <a:srgbClr val="000000"/>
                </a:solidFill>
              </a:uFill>
            </a:endParaRPr>
          </a:p>
          <a:p>
            <a:pPr marL="42597" marR="42597" defTabSz="914400">
              <a:spcBef>
                <a:spcPts val="400"/>
              </a:spcBef>
              <a:buClr>
                <a:srgbClr val="000000"/>
              </a:buClr>
              <a:buFont typeface="Arial"/>
              <a:defRPr sz="1200">
                <a:latin typeface="Arial"/>
                <a:ea typeface="Arial"/>
                <a:cs typeface="Arial"/>
                <a:sym typeface="Arial"/>
              </a:defRPr>
            </a:pPr>
            <a:r>
              <a:rPr>
                <a:uFill>
                  <a:solidFill>
                    <a:srgbClr val="000000"/>
                  </a:solidFill>
                </a:uFill>
              </a:rPr>
              <a:t>A copyright free photo is at </a:t>
            </a:r>
            <a:r>
              <a:rPr u="sng">
                <a:hlinkClick r:id="rId4" invalidUrl="http://britishbryozoans.myspecies.info/gallery?f[0]=tid:3356"/>
              </a:rPr>
              <a:t>http://britishbryozoans.myspecies.info/gallery?f%5B0%5D=tid%3A3356</a:t>
            </a:r>
            <a:r>
              <a:rPr>
                <a:uFill>
                  <a:solidFill>
                    <a:srgbClr val="000000"/>
                  </a:solidFill>
                </a:uFill>
              </a:rPr>
              <a:t>, accessed 2016 Jan 9, which I have in my picture/creation folder under Fleming, John 1785-1857 B&amp;W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Shape 1202"/>
          <p:cNvSpPr>
            <a:spLocks noGrp="1" noRot="1" noChangeAspect="1"/>
          </p:cNvSpPr>
          <p:nvPr>
            <p:ph type="sldImg"/>
          </p:nvPr>
        </p:nvSpPr>
        <p:spPr>
          <a:xfrm>
            <a:off x="381000" y="685800"/>
            <a:ext cx="6096000" cy="3429000"/>
          </a:xfrm>
          <a:prstGeom prst="rect">
            <a:avLst/>
          </a:prstGeom>
        </p:spPr>
        <p:txBody>
          <a:bodyPr/>
          <a:lstStyle/>
          <a:p>
            <a:endParaRPr/>
          </a:p>
        </p:txBody>
      </p:sp>
      <p:sp>
        <p:nvSpPr>
          <p:cNvPr id="1203" name="Shape 1203"/>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700">
                <a:uFill>
                  <a:solidFill>
                    <a:srgbClr val="000000"/>
                  </a:solidFill>
                </a:uFill>
                <a:latin typeface="Arial"/>
                <a:ea typeface="Arial"/>
                <a:cs typeface="Arial"/>
                <a:sym typeface="Arial"/>
              </a:defRPr>
            </a:pPr>
            <a:r>
              <a:t>Local flood = localized in the Mesopotamian Valley of the Tigris and Euphrates rivers (modern-day Iraq)</a:t>
            </a:r>
          </a:p>
          <a:p>
            <a:pPr marL="42597" marR="42597" defTabSz="914400">
              <a:spcBef>
                <a:spcPts val="400"/>
              </a:spcBef>
              <a:buClr>
                <a:srgbClr val="000000"/>
              </a:buClr>
              <a:buFont typeface="Arial"/>
              <a:defRPr sz="2700">
                <a:uFill>
                  <a:solidFill>
                    <a:srgbClr val="000000"/>
                  </a:solidFill>
                </a:uFill>
                <a:latin typeface="Arial"/>
                <a:ea typeface="Arial"/>
                <a:cs typeface="Arial"/>
                <a:sym typeface="Arial"/>
              </a:defRPr>
            </a:pPr>
            <a:endParaRP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Source: my slide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Shape 1238"/>
          <p:cNvSpPr>
            <a:spLocks noGrp="1" noRot="1" noChangeAspect="1"/>
          </p:cNvSpPr>
          <p:nvPr>
            <p:ph type="sldImg"/>
          </p:nvPr>
        </p:nvSpPr>
        <p:spPr>
          <a:xfrm>
            <a:off x="381000" y="685800"/>
            <a:ext cx="6096000" cy="3429000"/>
          </a:xfrm>
          <a:prstGeom prst="rect">
            <a:avLst/>
          </a:prstGeom>
        </p:spPr>
        <p:txBody>
          <a:bodyPr/>
          <a:lstStyle/>
          <a:p>
            <a:endParaRPr/>
          </a:p>
        </p:txBody>
      </p:sp>
      <p:sp>
        <p:nvSpPr>
          <p:cNvPr id="1239" name="Shape 1239"/>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sz="1200" b="1">
                <a:uFill>
                  <a:solidFill>
                    <a:srgbClr val="000000"/>
                  </a:solidFill>
                </a:uFill>
                <a:latin typeface="Arial"/>
                <a:ea typeface="Arial"/>
                <a:cs typeface="Arial"/>
                <a:sym typeface="Arial"/>
              </a:rPr>
              <a:t>Diagrams from Wayne Grudem, </a:t>
            </a:r>
            <a:r>
              <a:rPr sz="1200" b="1" i="1">
                <a:uFill>
                  <a:solidFill>
                    <a:srgbClr val="000000"/>
                  </a:solidFill>
                </a:uFill>
                <a:latin typeface="Arial"/>
                <a:ea typeface="Arial"/>
                <a:cs typeface="Arial"/>
                <a:sym typeface="Arial"/>
              </a:rPr>
              <a:t>Systematic Theology </a:t>
            </a:r>
            <a:r>
              <a:rPr sz="1200" b="1">
                <a:uFill>
                  <a:solidFill>
                    <a:srgbClr val="000000"/>
                  </a:solidFill>
                </a:uFill>
                <a:latin typeface="Arial"/>
                <a:ea typeface="Arial"/>
                <a:cs typeface="Arial"/>
                <a:sym typeface="Arial"/>
              </a:rPr>
              <a:t>(1994), p 268.</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Shape 1253"/>
          <p:cNvSpPr>
            <a:spLocks noGrp="1" noRot="1" noChangeAspect="1"/>
          </p:cNvSpPr>
          <p:nvPr>
            <p:ph type="sldImg"/>
          </p:nvPr>
        </p:nvSpPr>
        <p:spPr>
          <a:xfrm>
            <a:off x="381000" y="685800"/>
            <a:ext cx="6096000" cy="3429000"/>
          </a:xfrm>
          <a:prstGeom prst="rect">
            <a:avLst/>
          </a:prstGeom>
        </p:spPr>
        <p:txBody>
          <a:bodyPr/>
          <a:lstStyle/>
          <a:p>
            <a:endParaRPr/>
          </a:p>
        </p:txBody>
      </p:sp>
      <p:sp>
        <p:nvSpPr>
          <p:cNvPr id="1254" name="Shape 1254"/>
          <p:cNvSpPr>
            <a:spLocks noGrp="1"/>
          </p:cNvSpPr>
          <p:nvPr>
            <p:ph type="body" sz="quarter" idx="1"/>
          </p:nvPr>
        </p:nvSpPr>
        <p:spPr>
          <a:prstGeom prst="rect">
            <a:avLst/>
          </a:prstGeom>
        </p:spPr>
        <p:txBody>
          <a:bodyPr/>
          <a:lstStyle>
            <a:lvl1pPr marL="42597" marR="42597" defTabSz="914400">
              <a:spcBef>
                <a:spcPts val="400"/>
              </a:spcBef>
              <a:buFont typeface="Arial"/>
              <a:defRPr sz="1200">
                <a:uFill>
                  <a:solidFill>
                    <a:srgbClr val="000000"/>
                  </a:solidFill>
                </a:uFill>
                <a:latin typeface="Arial"/>
                <a:ea typeface="Arial"/>
                <a:cs typeface="Arial"/>
                <a:sym typeface="Arial"/>
              </a:defRPr>
            </a:lvl1pPr>
          </a:lstStyle>
          <a:p>
            <a:r>
              <a:t>And many Christians who were influenced by these writers became semi-deists in their thinking about the world.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Shape 1262"/>
          <p:cNvSpPr>
            <a:spLocks noGrp="1" noRot="1" noChangeAspect="1"/>
          </p:cNvSpPr>
          <p:nvPr>
            <p:ph type="sldImg"/>
          </p:nvPr>
        </p:nvSpPr>
        <p:spPr>
          <a:xfrm>
            <a:off x="381000" y="685800"/>
            <a:ext cx="6096000" cy="3429000"/>
          </a:xfrm>
          <a:prstGeom prst="rect">
            <a:avLst/>
          </a:prstGeom>
        </p:spPr>
        <p:txBody>
          <a:bodyPr/>
          <a:lstStyle/>
          <a:p>
            <a:endParaRPr/>
          </a:p>
        </p:txBody>
      </p:sp>
      <p:sp>
        <p:nvSpPr>
          <p:cNvPr id="1263" name="Shape 1263"/>
          <p:cNvSpPr>
            <a:spLocks noGrp="1"/>
          </p:cNvSpPr>
          <p:nvPr>
            <p:ph type="body" sz="quarter" idx="1"/>
          </p:nvPr>
        </p:nvSpPr>
        <p:spPr>
          <a:prstGeom prst="rect">
            <a:avLst/>
          </a:prstGeom>
        </p:spPr>
        <p:txBody>
          <a:bodyPr/>
          <a:lstStyle/>
          <a:p>
            <a:pPr>
              <a:defRPr sz="1500">
                <a:latin typeface="Arial"/>
                <a:ea typeface="Arial"/>
                <a:cs typeface="Arial"/>
                <a:sym typeface="Arial"/>
              </a:defRPr>
            </a:pPr>
            <a:r>
              <a:rPr sz="1200">
                <a:uFill>
                  <a:solidFill>
                    <a:srgbClr val="000000"/>
                  </a:solidFill>
                </a:uFill>
              </a:rPr>
              <a:t>Original source of last part of quote is James Hutton, </a:t>
            </a:r>
            <a:r>
              <a:rPr sz="1200" i="1">
                <a:uFill>
                  <a:solidFill>
                    <a:srgbClr val="000000"/>
                  </a:solidFill>
                </a:uFill>
              </a:rPr>
              <a:t>Theory of the Earth</a:t>
            </a:r>
            <a:r>
              <a:rPr sz="1200">
                <a:uFill>
                  <a:solidFill>
                    <a:srgbClr val="000000"/>
                  </a:solidFill>
                </a:uFill>
              </a:rPr>
              <a:t> (Edinburgh: William Creech, 1795), Vol. 2, p 547.  I could not find the first part of the quote in Hutton’s vol. 1 or vol. 2.  I also didn’t find the first part of the quote in Hutton’s 1788 article.</a:t>
            </a:r>
          </a:p>
          <a:p>
            <a:pPr>
              <a:defRPr sz="1500">
                <a:latin typeface="Arial"/>
                <a:ea typeface="Arial"/>
                <a:cs typeface="Arial"/>
                <a:sym typeface="Arial"/>
              </a:defRPr>
            </a:pPr>
            <a:endParaRPr sz="1200">
              <a:uFill>
                <a:solidFill>
                  <a:srgbClr val="000000"/>
                </a:solidFill>
              </a:uFill>
            </a:endParaRPr>
          </a:p>
          <a:p>
            <a:pPr>
              <a:defRPr sz="1500">
                <a:latin typeface="Arial"/>
                <a:ea typeface="Arial"/>
                <a:cs typeface="Arial"/>
                <a:sym typeface="Arial"/>
              </a:defRPr>
            </a:pPr>
            <a:r>
              <a:rPr sz="1200">
                <a:uFill>
                  <a:solidFill>
                    <a:srgbClr val="000000"/>
                  </a:solidFill>
                </a:uFill>
              </a:rPr>
              <a:t>But the statement clearly reflects Hutton’s view.</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 name="Shape 1272"/>
          <p:cNvSpPr>
            <a:spLocks noGrp="1" noRot="1" noChangeAspect="1"/>
          </p:cNvSpPr>
          <p:nvPr>
            <p:ph type="sldImg"/>
          </p:nvPr>
        </p:nvSpPr>
        <p:spPr>
          <a:xfrm>
            <a:off x="381000" y="685800"/>
            <a:ext cx="6096000" cy="3429000"/>
          </a:xfrm>
          <a:prstGeom prst="rect">
            <a:avLst/>
          </a:prstGeom>
        </p:spPr>
        <p:txBody>
          <a:bodyPr/>
          <a:lstStyle/>
          <a:p>
            <a:endParaRPr/>
          </a:p>
        </p:txBody>
      </p:sp>
      <p:sp>
        <p:nvSpPr>
          <p:cNvPr id="1273" name="Shape 1273"/>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sz="1200">
                <a:uFill>
                  <a:solidFill>
                    <a:srgbClr val="000000"/>
                  </a:solidFill>
                </a:uFill>
                <a:latin typeface="Arial"/>
                <a:ea typeface="Arial"/>
                <a:cs typeface="Arial"/>
                <a:sym typeface="Arial"/>
              </a:rPr>
              <a:t>Quoted in Arthur Holmes, </a:t>
            </a:r>
            <a:r>
              <a:rPr sz="1200" i="1">
                <a:uFill>
                  <a:solidFill>
                    <a:srgbClr val="000000"/>
                  </a:solidFill>
                </a:uFill>
                <a:latin typeface="Arial"/>
                <a:ea typeface="Arial"/>
                <a:cs typeface="Arial"/>
                <a:sym typeface="Arial"/>
              </a:rPr>
              <a:t>Principles of Physical Geology</a:t>
            </a:r>
            <a:r>
              <a:rPr sz="1200">
                <a:uFill>
                  <a:solidFill>
                    <a:srgbClr val="000000"/>
                  </a:solidFill>
                </a:uFill>
                <a:latin typeface="Arial"/>
                <a:ea typeface="Arial"/>
                <a:cs typeface="Arial"/>
                <a:sym typeface="Arial"/>
              </a:rPr>
              <a:t>, (UK: Thomas Nelson &amp; Sons Ltd., 1965), pp. 43–44.</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Shape 1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146" name="Shape 1146"/>
          <p:cNvSpPr>
            <a:spLocks noGrp="1"/>
          </p:cNvSpPr>
          <p:nvPr>
            <p:ph type="body" sz="quarter" idx="1"/>
          </p:nvPr>
        </p:nvSpPr>
        <p:spPr>
          <a:prstGeom prst="rect">
            <a:avLst/>
          </a:prstGeom>
        </p:spPr>
        <p:txBody>
          <a:bodyPr/>
          <a:lstStyle/>
          <a:p>
            <a:r>
              <a:t>SB = Supernatural Beginning</a:t>
            </a:r>
          </a:p>
          <a:p>
            <a:r>
              <a:t>C = Catastrophe</a:t>
            </a:r>
          </a:p>
          <a:p>
            <a:r>
              <a:t>P = Present (today, our times)</a:t>
            </a:r>
          </a:p>
          <a:p>
            <a:r>
              <a:t>SCW = Supernatural Creation Week</a:t>
            </a:r>
          </a:p>
          <a:p>
            <a:r>
              <a:t>F = Flood (Noah’s)</a:t>
            </a:r>
          </a:p>
        </p:txBody>
      </p:sp>
    </p:spTree>
    <p:extLst>
      <p:ext uri="{BB962C8B-B14F-4D97-AF65-F5344CB8AC3E}">
        <p14:creationId xmlns:p14="http://schemas.microsoft.com/office/powerpoint/2010/main" val="1356118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 name="Shape 1346"/>
          <p:cNvSpPr>
            <a:spLocks noGrp="1" noRot="1" noChangeAspect="1"/>
          </p:cNvSpPr>
          <p:nvPr>
            <p:ph type="sldImg"/>
          </p:nvPr>
        </p:nvSpPr>
        <p:spPr>
          <a:xfrm>
            <a:off x="381000" y="685800"/>
            <a:ext cx="6096000" cy="3429000"/>
          </a:xfrm>
          <a:prstGeom prst="rect">
            <a:avLst/>
          </a:prstGeom>
        </p:spPr>
        <p:txBody>
          <a:bodyPr/>
          <a:lstStyle/>
          <a:p>
            <a:endParaRPr/>
          </a:p>
        </p:txBody>
      </p:sp>
      <p:sp>
        <p:nvSpPr>
          <p:cNvPr id="1347" name="Shape 1347"/>
          <p:cNvSpPr>
            <a:spLocks noGrp="1"/>
          </p:cNvSpPr>
          <p:nvPr>
            <p:ph type="body" sz="quarter" idx="1"/>
          </p:nvPr>
        </p:nvSpPr>
        <p:spPr>
          <a:prstGeom prst="rect">
            <a:avLst/>
          </a:prstGeom>
        </p:spPr>
        <p:txBody>
          <a:bodyPr/>
          <a:lstStyle>
            <a:lvl1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lvl1pPr>
          </a:lstStyle>
          <a:p>
            <a:r>
              <a:t>Quote from Lyell’s lecture at King’s College London, 4 May 1832</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 name="Shape 1355"/>
          <p:cNvSpPr>
            <a:spLocks noGrp="1" noRot="1" noChangeAspect="1"/>
          </p:cNvSpPr>
          <p:nvPr>
            <p:ph type="sldImg"/>
          </p:nvPr>
        </p:nvSpPr>
        <p:spPr>
          <a:xfrm>
            <a:off x="381000" y="685800"/>
            <a:ext cx="6096000" cy="3429000"/>
          </a:xfrm>
          <a:prstGeom prst="rect">
            <a:avLst/>
          </a:prstGeom>
        </p:spPr>
        <p:txBody>
          <a:bodyPr/>
          <a:lstStyle/>
          <a:p>
            <a:endParaRPr/>
          </a:p>
        </p:txBody>
      </p:sp>
      <p:sp>
        <p:nvSpPr>
          <p:cNvPr id="1356" name="Shape 1356"/>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400">
                <a:uFill>
                  <a:solidFill>
                    <a:srgbClr val="000000"/>
                  </a:solidFill>
                </a:uFill>
                <a:latin typeface="Arial"/>
                <a:ea typeface="Arial"/>
                <a:cs typeface="Arial"/>
                <a:sym typeface="Arial"/>
              </a:defRPr>
            </a:pPr>
            <a:r>
              <a:rPr sz="2800"/>
              <a:t>The quote is from Lyell’s letter on 14 June 1830 to fellow uniformitarian geologist, George Poulett Scrope </a:t>
            </a:r>
            <a:r>
              <a:t>(also a member of Parliament), whom Lyell was encouraging and instructing on how to write his article for the </a:t>
            </a:r>
            <a:r>
              <a:rPr i="1"/>
              <a:t>Quarterly Review</a:t>
            </a:r>
            <a:r>
              <a:t> to accomplish what Lyell prescribed above so that the British church leaders would accept the millions of years and reject Genesis.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hape 981"/>
          <p:cNvSpPr>
            <a:spLocks noGrp="1" noRot="1" noChangeAspect="1"/>
          </p:cNvSpPr>
          <p:nvPr>
            <p:ph type="sldImg"/>
          </p:nvPr>
        </p:nvSpPr>
        <p:spPr>
          <a:xfrm>
            <a:off x="381000" y="685800"/>
            <a:ext cx="6096000" cy="3429000"/>
          </a:xfrm>
          <a:prstGeom prst="rect">
            <a:avLst/>
          </a:prstGeom>
        </p:spPr>
        <p:txBody>
          <a:bodyPr/>
          <a:lstStyle/>
          <a:p>
            <a:endParaRPr/>
          </a:p>
        </p:txBody>
      </p:sp>
      <p:sp>
        <p:nvSpPr>
          <p:cNvPr id="982" name="Shape 982"/>
          <p:cNvSpPr>
            <a:spLocks noGrp="1"/>
          </p:cNvSpPr>
          <p:nvPr>
            <p:ph type="body" sz="quarter" idx="1"/>
          </p:nvPr>
        </p:nvSpPr>
        <p:spPr>
          <a:prstGeom prst="rect">
            <a:avLst/>
          </a:prstGeom>
        </p:spPr>
        <p:txBody>
          <a:bodyPr/>
          <a:lstStyle/>
          <a:p>
            <a:pPr>
              <a:defRPr sz="1200"/>
            </a:pPr>
            <a:r>
              <a:t>147703743_Thinkstock2012_GrandCanyon.jpg</a:t>
            </a:r>
          </a:p>
          <a:p>
            <a:pPr>
              <a:defRPr sz="1200"/>
            </a:pPr>
            <a:r>
              <a:t>Downloaded by Brandie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 name="Shape 1361"/>
          <p:cNvSpPr>
            <a:spLocks noGrp="1" noRot="1" noChangeAspect="1"/>
          </p:cNvSpPr>
          <p:nvPr>
            <p:ph type="sldImg"/>
          </p:nvPr>
        </p:nvSpPr>
        <p:spPr>
          <a:xfrm>
            <a:off x="381000" y="685800"/>
            <a:ext cx="6096000" cy="3429000"/>
          </a:xfrm>
          <a:prstGeom prst="rect">
            <a:avLst/>
          </a:prstGeom>
        </p:spPr>
        <p:txBody>
          <a:bodyPr/>
          <a:lstStyle/>
          <a:p>
            <a:endParaRPr/>
          </a:p>
        </p:txBody>
      </p:sp>
      <p:sp>
        <p:nvSpPr>
          <p:cNvPr id="1362" name="Shape 1362"/>
          <p:cNvSpPr>
            <a:spLocks noGrp="1"/>
          </p:cNvSpPr>
          <p:nvPr>
            <p:ph type="body" sz="quarter" idx="1"/>
          </p:nvPr>
        </p:nvSpPr>
        <p:spPr>
          <a:prstGeom prst="rect">
            <a:avLst/>
          </a:prstGeom>
        </p:spPr>
        <p:txBody>
          <a:bodyPr/>
          <a:lstStyle/>
          <a:p>
            <a:pPr>
              <a:defRPr sz="1800">
                <a:latin typeface="Arial"/>
                <a:ea typeface="Arial"/>
                <a:cs typeface="Arial"/>
                <a:sym typeface="Arial"/>
              </a:defRPr>
            </a:pPr>
            <a:r>
              <a:t>Letter 772, to his good friend Leonard Horner, 29 Aug. </a:t>
            </a:r>
            <a:r>
              <a:rPr b="1"/>
              <a:t>1844</a:t>
            </a:r>
            <a:r>
              <a:t>.  Darwin’s books on geology up to this point included:</a:t>
            </a:r>
          </a:p>
          <a:p>
            <a:pPr>
              <a:defRPr sz="1800">
                <a:latin typeface="Arial"/>
                <a:ea typeface="Arial"/>
                <a:cs typeface="Arial"/>
                <a:sym typeface="Arial"/>
              </a:defRPr>
            </a:pPr>
            <a:r>
              <a:rPr i="1"/>
              <a:t>Letters on Geology</a:t>
            </a:r>
            <a:r>
              <a:t> (1835)</a:t>
            </a:r>
          </a:p>
          <a:p>
            <a:pPr defTabSz="457200">
              <a:defRPr sz="1800">
                <a:latin typeface="Arial"/>
                <a:ea typeface="Arial"/>
                <a:cs typeface="Arial"/>
                <a:sym typeface="Arial"/>
              </a:defRPr>
            </a:pPr>
            <a:r>
              <a:rPr i="1"/>
              <a:t>Journal of researches into the geology &amp; natural history of the various countries visited by H.M.S. Beagle</a:t>
            </a:r>
            <a:r>
              <a:t> (1839)</a:t>
            </a:r>
          </a:p>
          <a:p>
            <a:pPr defTabSz="457200">
              <a:defRPr sz="1800" i="1">
                <a:latin typeface="Arial"/>
                <a:ea typeface="Arial"/>
                <a:cs typeface="Arial"/>
                <a:sym typeface="Arial"/>
              </a:defRPr>
            </a:pPr>
            <a:r>
              <a:t>The structure and distribution of coral reefs</a:t>
            </a:r>
            <a:r>
              <a:rPr i="0"/>
              <a:t> (1842)</a:t>
            </a:r>
          </a:p>
          <a:p>
            <a:pPr>
              <a:defRPr sz="1800">
                <a:latin typeface="Arial"/>
                <a:ea typeface="Arial"/>
                <a:cs typeface="Arial"/>
                <a:sym typeface="Arial"/>
              </a:defRPr>
            </a:pPr>
            <a:r>
              <a:rPr i="1"/>
              <a:t>Geological observations on the volcanic islands visited during the voyage of H.M.S. Beagle</a:t>
            </a:r>
            <a:r>
              <a:t> (1844)</a:t>
            </a:r>
          </a:p>
          <a:p>
            <a:pPr>
              <a:defRPr sz="1800">
                <a:latin typeface="Arial"/>
                <a:ea typeface="Arial"/>
                <a:cs typeface="Arial"/>
                <a:sym typeface="Arial"/>
              </a:defRPr>
            </a:pPr>
            <a:endParaRPr/>
          </a:p>
          <a:p>
            <a:pPr>
              <a:defRPr sz="1400">
                <a:latin typeface="Arial"/>
                <a:ea typeface="Arial"/>
                <a:cs typeface="Arial"/>
                <a:sym typeface="Arial"/>
              </a:defRPr>
            </a:pPr>
            <a:r>
              <a:t>photo: Wikimedia.org.  This work is based on a work in the public domain. It has been digitally enhanced and/or modified. This derivative work has been (or is hereby) released into the public domain by its author, D. Coetzee. This applies worldwide.  In some countries this may not be legally possible; if so, D. Coetzee grants anyone the right to use this work for any purpose, without any conditions, unless such conditions are required by law.</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 name="Shape 1489"/>
          <p:cNvSpPr>
            <a:spLocks noGrp="1" noRot="1" noChangeAspect="1"/>
          </p:cNvSpPr>
          <p:nvPr>
            <p:ph type="sldImg"/>
          </p:nvPr>
        </p:nvSpPr>
        <p:spPr>
          <a:xfrm>
            <a:off x="381000" y="685800"/>
            <a:ext cx="6096000" cy="3429000"/>
          </a:xfrm>
          <a:prstGeom prst="rect">
            <a:avLst/>
          </a:prstGeom>
        </p:spPr>
        <p:txBody>
          <a:bodyPr/>
          <a:lstStyle/>
          <a:p>
            <a:endParaRPr/>
          </a:p>
        </p:txBody>
      </p:sp>
      <p:sp>
        <p:nvSpPr>
          <p:cNvPr id="1490" name="Shape 1490"/>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000"/>
            </a:pPr>
            <a:r>
              <a:rPr>
                <a:uFill>
                  <a:solidFill>
                    <a:srgbClr val="000000"/>
                  </a:solidFill>
                </a:uFill>
                <a:latin typeface="Arial"/>
                <a:ea typeface="Arial"/>
                <a:cs typeface="Arial"/>
                <a:sym typeface="Arial"/>
              </a:rPr>
              <a:t>“Science” (from the Latin, </a:t>
            </a:r>
            <a:r>
              <a:rPr i="1">
                <a:uFill>
                  <a:solidFill>
                    <a:srgbClr val="000000"/>
                  </a:solidFill>
                </a:uFill>
                <a:latin typeface="Arial"/>
                <a:ea typeface="Arial"/>
                <a:cs typeface="Arial"/>
                <a:sym typeface="Arial"/>
              </a:rPr>
              <a:t>scientia</a:t>
            </a:r>
            <a:r>
              <a:rPr>
                <a:uFill>
                  <a:solidFill>
                    <a:srgbClr val="000000"/>
                  </a:solidFill>
                </a:uFill>
                <a:latin typeface="Arial"/>
                <a:ea typeface="Arial"/>
                <a:cs typeface="Arial"/>
                <a:sym typeface="Arial"/>
              </a:rPr>
              <a:t>, meaning knowledge) is the Greek, </a:t>
            </a:r>
            <a:r>
              <a:rPr i="1">
                <a:uFill>
                  <a:solidFill>
                    <a:srgbClr val="000000"/>
                  </a:solidFill>
                </a:uFill>
                <a:latin typeface="Arial"/>
                <a:ea typeface="Arial"/>
                <a:cs typeface="Arial"/>
                <a:sym typeface="Arial"/>
              </a:rPr>
              <a:t>gnosis</a:t>
            </a:r>
            <a:r>
              <a:rPr>
                <a:uFill>
                  <a:solidFill>
                    <a:srgbClr val="000000"/>
                  </a:solidFill>
                </a:uFill>
                <a:latin typeface="Arial"/>
                <a:ea typeface="Arial"/>
                <a:cs typeface="Arial"/>
                <a:sym typeface="Arial"/>
              </a:rPr>
              <a:t>, meaning knowledge.</a:t>
            </a:r>
          </a:p>
          <a:p>
            <a:pPr marL="42597" marR="42597" defTabSz="914400">
              <a:spcBef>
                <a:spcPts val="400"/>
              </a:spcBef>
              <a:buClr>
                <a:srgbClr val="000000"/>
              </a:buClr>
              <a:buFont typeface="Arial"/>
              <a:defRPr sz="3600"/>
            </a:pPr>
            <a:r>
              <a:rPr>
                <a:uFill>
                  <a:solidFill>
                    <a:srgbClr val="000000"/>
                  </a:solidFill>
                </a:uFill>
                <a:latin typeface="Arial"/>
                <a:ea typeface="Arial"/>
                <a:cs typeface="Arial"/>
                <a:sym typeface="Arial"/>
              </a:rPr>
              <a:t>NASB</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 name="Shape 1497"/>
          <p:cNvSpPr>
            <a:spLocks noGrp="1" noRot="1" noChangeAspect="1"/>
          </p:cNvSpPr>
          <p:nvPr>
            <p:ph type="sldImg"/>
          </p:nvPr>
        </p:nvSpPr>
        <p:spPr>
          <a:xfrm>
            <a:off x="381000" y="685800"/>
            <a:ext cx="6096000" cy="3429000"/>
          </a:xfrm>
          <a:prstGeom prst="rect">
            <a:avLst/>
          </a:prstGeom>
        </p:spPr>
        <p:txBody>
          <a:bodyPr/>
          <a:lstStyle/>
          <a:p>
            <a:endParaRPr/>
          </a:p>
        </p:txBody>
      </p:sp>
      <p:sp>
        <p:nvSpPr>
          <p:cNvPr id="1498" name="Shape 1498"/>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200"/>
            </a:pPr>
            <a:r>
              <a:rPr sz="1200" i="1">
                <a:uFill>
                  <a:solidFill>
                    <a:srgbClr val="000000"/>
                  </a:solidFill>
                </a:uFill>
                <a:latin typeface="Arial"/>
                <a:ea typeface="Arial"/>
                <a:cs typeface="Arial"/>
                <a:sym typeface="Arial"/>
              </a:rPr>
              <a:t>Charles Haddon Spurgeon</a:t>
            </a:r>
            <a:r>
              <a:rPr sz="1200">
                <a:uFill>
                  <a:solidFill>
                    <a:srgbClr val="000000"/>
                  </a:solidFill>
                </a:uFill>
                <a:latin typeface="Arial"/>
                <a:ea typeface="Arial"/>
                <a:cs typeface="Arial"/>
                <a:sym typeface="Arial"/>
              </a:rPr>
              <a:t> (1834-92) was 21 years old when he preached this sermon.</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This is at the beginning of his point that divine election is eternal.</a:t>
            </a:r>
          </a:p>
          <a:p>
            <a:pPr marL="42597" marR="42597" defTabSz="914400">
              <a:spcBef>
                <a:spcPts val="400"/>
              </a:spcBef>
              <a:buClr>
                <a:srgbClr val="FFFFFF"/>
              </a:buClr>
              <a:buFont typeface="Arial"/>
              <a:defRPr sz="1200" b="1">
                <a:solidFill>
                  <a:srgbClr val="FFFFFF"/>
                </a:solidFill>
                <a:uFill>
                  <a:solidFill>
                    <a:srgbClr val="FFFFFF"/>
                  </a:solidFill>
                </a:uFill>
                <a:latin typeface="Arial"/>
                <a:ea typeface="Arial"/>
                <a:cs typeface="Arial"/>
                <a:sym typeface="Arial"/>
              </a:defRPr>
            </a:pPr>
            <a:r>
              <a:t>Sermon was preached on 2 Sept. 1855.</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u="sng">
                <a:hlinkClick r:id="rId3"/>
              </a:rPr>
              <a:t>http://www.spurgeon.org/sermons/0041.htm</a:t>
            </a:r>
            <a:r>
              <a:t>, p. 10.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 name="Shape 1505"/>
          <p:cNvSpPr>
            <a:spLocks noGrp="1" noRot="1" noChangeAspect="1"/>
          </p:cNvSpPr>
          <p:nvPr>
            <p:ph type="sldImg"/>
          </p:nvPr>
        </p:nvSpPr>
        <p:spPr>
          <a:xfrm>
            <a:off x="381000" y="685800"/>
            <a:ext cx="6096000" cy="3429000"/>
          </a:xfrm>
          <a:prstGeom prst="rect">
            <a:avLst/>
          </a:prstGeom>
        </p:spPr>
        <p:txBody>
          <a:bodyPr/>
          <a:lstStyle/>
          <a:p>
            <a:endParaRPr/>
          </a:p>
        </p:txBody>
      </p:sp>
      <p:sp>
        <p:nvSpPr>
          <p:cNvPr id="1506" name="Shape 1506"/>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This is at the beginning of his point that divine election is eternal.</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u="sng">
                <a:hlinkClick r:id="rId3"/>
              </a:rPr>
              <a:t>http://www.spurgeon.org/sermons/0041.htm</a:t>
            </a:r>
            <a:r>
              <a:t>, p. 10.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 name="Shape 1513"/>
          <p:cNvSpPr>
            <a:spLocks noGrp="1" noRot="1" noChangeAspect="1"/>
          </p:cNvSpPr>
          <p:nvPr>
            <p:ph type="sldImg"/>
          </p:nvPr>
        </p:nvSpPr>
        <p:spPr>
          <a:xfrm>
            <a:off x="381000" y="685800"/>
            <a:ext cx="6096000" cy="3429000"/>
          </a:xfrm>
          <a:prstGeom prst="rect">
            <a:avLst/>
          </a:prstGeom>
        </p:spPr>
        <p:txBody>
          <a:bodyPr/>
          <a:lstStyle/>
          <a:p>
            <a:endParaRPr/>
          </a:p>
        </p:txBody>
      </p:sp>
      <p:sp>
        <p:nvSpPr>
          <p:cNvPr id="1514" name="Shape 1514"/>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That statement is all Scofield said about the gap (1917 edition).  No argument, nothing.  Just a bald assertion.  The 1967 edition said at v. 1, “Scripture gives no data for determining how long ago the universe was created.”  At v. 2, it gives two weak statements for the gap theory.</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The picture: </a:t>
            </a:r>
            <a:r>
              <a:rPr u="sng">
                <a:hlinkClick r:id="rId3" invalidUrl="http://www.creationdays.dk/C. I. Scofield/0.php"/>
              </a:rPr>
              <a:t>http://www.creationdays.dk/C.%20I.%20Scofield/0.php</a:t>
            </a:r>
            <a:r>
              <a:t> </a:t>
            </a:r>
          </a:p>
          <a:p>
            <a:pPr marL="42597" marR="42597" defTabSz="914400">
              <a:spcBef>
                <a:spcPts val="400"/>
              </a:spcBef>
              <a:buClr>
                <a:srgbClr val="000000"/>
              </a:buClr>
              <a:buFont typeface="Arial"/>
              <a:defRPr sz="2200"/>
            </a:pPr>
            <a:r>
              <a:rPr sz="1200" i="1">
                <a:uFill>
                  <a:solidFill>
                    <a:srgbClr val="000000"/>
                  </a:solidFill>
                </a:uFill>
                <a:latin typeface="Arial"/>
                <a:ea typeface="Arial"/>
                <a:cs typeface="Arial"/>
                <a:sym typeface="Arial"/>
              </a:rPr>
              <a:t>Scofield Reference Bible</a:t>
            </a:r>
            <a:r>
              <a:rPr sz="1200">
                <a:uFill>
                  <a:solidFill>
                    <a:srgbClr val="000000"/>
                  </a:solidFill>
                </a:uFill>
                <a:latin typeface="Arial"/>
                <a:ea typeface="Arial"/>
                <a:cs typeface="Arial"/>
                <a:sym typeface="Arial"/>
              </a:rPr>
              <a:t> (revised in 1967 and still in print) has been used by tens of millions of Christians worldwide, many of whom act as if Scofield’s notes are as inspired as the Biblical text.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 name="Shape 1531"/>
          <p:cNvSpPr>
            <a:spLocks noGrp="1" noRot="1" noChangeAspect="1"/>
          </p:cNvSpPr>
          <p:nvPr>
            <p:ph type="sldImg"/>
          </p:nvPr>
        </p:nvSpPr>
        <p:spPr>
          <a:xfrm>
            <a:off x="381000" y="685800"/>
            <a:ext cx="6096000" cy="3429000"/>
          </a:xfrm>
          <a:prstGeom prst="rect">
            <a:avLst/>
          </a:prstGeom>
        </p:spPr>
        <p:txBody>
          <a:bodyPr/>
          <a:lstStyle/>
          <a:p>
            <a:endParaRPr/>
          </a:p>
        </p:txBody>
      </p:sp>
      <p:sp>
        <p:nvSpPr>
          <p:cNvPr id="1532" name="Shape 1532"/>
          <p:cNvSpPr>
            <a:spLocks noGrp="1"/>
          </p:cNvSpPr>
          <p:nvPr>
            <p:ph type="body" sz="quarter" idx="1"/>
          </p:nvPr>
        </p:nvSpPr>
        <p:spPr>
          <a:prstGeom prst="rect">
            <a:avLst/>
          </a:prstGeom>
        </p:spPr>
        <p:txBody>
          <a:bodyPr/>
          <a:lstStyle/>
          <a:p>
            <a:pPr marL="271197" marR="42597" indent="-228600" defTabSz="914400">
              <a:spcBef>
                <a:spcPts val="400"/>
              </a:spcBef>
              <a:buClr>
                <a:srgbClr val="000000"/>
              </a:buClr>
              <a:buFont typeface="Arial"/>
              <a:defRPr sz="2400">
                <a:latin typeface="Arial"/>
                <a:ea typeface="Arial"/>
                <a:cs typeface="Arial"/>
                <a:sym typeface="Arial"/>
              </a:defRPr>
            </a:pPr>
            <a:r>
              <a:rPr>
                <a:uFill>
                  <a:solidFill>
                    <a:srgbClr val="000000"/>
                  </a:solidFill>
                </a:uFill>
              </a:rPr>
              <a:t>C. Hodge (1797-1878)—initially favored </a:t>
            </a:r>
            <a:r>
              <a:rPr b="1">
                <a:uFill>
                  <a:solidFill>
                    <a:srgbClr val="000000"/>
                  </a:solidFill>
                </a:uFill>
              </a:rPr>
              <a:t>gap theory</a:t>
            </a:r>
            <a:r>
              <a:rPr>
                <a:uFill>
                  <a:solidFill>
                    <a:srgbClr val="000000"/>
                  </a:solidFill>
                </a:uFill>
              </a:rPr>
              <a:t>, then by </a:t>
            </a:r>
            <a:r>
              <a:rPr b="1">
                <a:uFill>
                  <a:solidFill>
                    <a:srgbClr val="000000"/>
                  </a:solidFill>
                </a:uFill>
              </a:rPr>
              <a:t>1860</a:t>
            </a:r>
            <a:r>
              <a:rPr>
                <a:uFill>
                  <a:solidFill>
                    <a:srgbClr val="000000"/>
                  </a:solidFill>
                </a:uFill>
              </a:rPr>
              <a:t> he favored the </a:t>
            </a:r>
            <a:r>
              <a:rPr b="1">
                <a:uFill>
                  <a:solidFill>
                    <a:srgbClr val="000000"/>
                  </a:solidFill>
                </a:uFill>
              </a:rPr>
              <a:t>day-age view</a:t>
            </a:r>
            <a:r>
              <a:rPr>
                <a:uFill>
                  <a:solidFill>
                    <a:srgbClr val="000000"/>
                  </a:solidFill>
                </a:uFill>
              </a:rPr>
              <a:t>.  </a:t>
            </a:r>
          </a:p>
          <a:p>
            <a:pPr marL="271197" marR="42597" indent="-228600" defTabSz="914400">
              <a:spcBef>
                <a:spcPts val="400"/>
              </a:spcBef>
              <a:buClr>
                <a:srgbClr val="000000"/>
              </a:buClr>
              <a:buFont typeface="Arial"/>
              <a:defRPr sz="2400">
                <a:latin typeface="Arial"/>
                <a:ea typeface="Arial"/>
                <a:cs typeface="Arial"/>
                <a:sym typeface="Arial"/>
              </a:defRPr>
            </a:pPr>
            <a:r>
              <a:rPr>
                <a:uFill>
                  <a:solidFill>
                    <a:srgbClr val="000000"/>
                  </a:solidFill>
                </a:uFill>
              </a:rPr>
              <a:t>		He was adamantly opposed to Darwinism, but not to theistic evolution</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	In his 25-page chapter on the doctrine of creation (</a:t>
            </a:r>
            <a:r>
              <a:rPr i="1">
                <a:uFill>
                  <a:solidFill>
                    <a:srgbClr val="000000"/>
                  </a:solidFill>
                </a:uFill>
              </a:rPr>
              <a:t>Systematic Theology</a:t>
            </a:r>
            <a:r>
              <a:rPr>
                <a:uFill>
                  <a:solidFill>
                    <a:srgbClr val="000000"/>
                  </a:solidFill>
                </a:uFill>
              </a:rPr>
              <a:t>, 1871, vol. 1, pp. 550–574), Hodge mentions </a:t>
            </a:r>
            <a:r>
              <a:rPr b="1">
                <a:uFill>
                  <a:solidFill>
                    <a:srgbClr val="000000"/>
                  </a:solidFill>
                </a:uFill>
              </a:rPr>
              <a:t>6 verses</a:t>
            </a:r>
            <a:r>
              <a:rPr>
                <a:uFill>
                  <a:solidFill>
                    <a:srgbClr val="000000"/>
                  </a:solidFill>
                </a:uFill>
              </a:rPr>
              <a:t> from Genesis, but he </a:t>
            </a:r>
            <a:r>
              <a:rPr b="1">
                <a:uFill>
                  <a:solidFill>
                    <a:srgbClr val="000000"/>
                  </a:solidFill>
                </a:uFill>
              </a:rPr>
              <a:t>discusses none of the Biblical verses relevant to determining the length of the Creation days or the age of the earth</a:t>
            </a:r>
            <a:r>
              <a:rPr>
                <a:uFill>
                  <a:solidFill>
                    <a:srgbClr val="000000"/>
                  </a:solidFill>
                </a:uFill>
              </a:rPr>
              <a:t>.   In a couple of sentences he mentions the young-earth view and the gap theory, but gives no arguments against those views.  Rather he has several pages defending the day-age view (mostly by a lengthy quote by an OEC geologist [Dana]), but without using any Scripture from Genesis!</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A.A. Hodge toyed with belief in evolution, open to gap or day-age but not sure if Gen. 1-11 was history</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B.B. Warfield (1851-1921) open to theistic evolution, and even toyed with the idea that maybe, just maybe, human evolution (under God’s providential control, of course) could be harmonized with the Genesis 2 account of the origin of man</a:t>
            </a:r>
          </a:p>
          <a:p>
            <a:pPr marL="271197" marR="42597" indent="-228600" defTabSz="914400">
              <a:spcBef>
                <a:spcPts val="400"/>
              </a:spcBef>
              <a:buClr>
                <a:srgbClr val="000000"/>
              </a:buClr>
              <a:buFont typeface="Arial"/>
              <a:defRPr sz="1800">
                <a:latin typeface="Arial"/>
                <a:ea typeface="Arial"/>
                <a:cs typeface="Arial"/>
                <a:sym typeface="Arial"/>
              </a:defRPr>
            </a:pPr>
            <a:endParaRPr>
              <a:uFill>
                <a:solidFill>
                  <a:srgbClr val="000000"/>
                </a:solidFill>
              </a:uFill>
            </a:endParaRP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See Joseph Pipa &amp; David Hall, eds., </a:t>
            </a:r>
            <a:r>
              <a:rPr i="1">
                <a:uFill>
                  <a:solidFill>
                    <a:srgbClr val="000000"/>
                  </a:solidFill>
                </a:uFill>
              </a:rPr>
              <a:t>Did God Create in Six Days?</a:t>
            </a:r>
            <a:r>
              <a:rPr>
                <a:uFill>
                  <a:solidFill>
                    <a:srgbClr val="000000"/>
                  </a:solidFill>
                </a:uFill>
              </a:rPr>
              <a:t> (Taylor, SC: Southern Presbyterian Press, 1999), pp. 5-15.  All the contributing authors to this book were Reformed.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Shape 1544"/>
          <p:cNvSpPr>
            <a:spLocks noGrp="1" noRot="1" noChangeAspect="1"/>
          </p:cNvSpPr>
          <p:nvPr>
            <p:ph type="sldImg"/>
          </p:nvPr>
        </p:nvSpPr>
        <p:spPr>
          <a:prstGeom prst="rect">
            <a:avLst/>
          </a:prstGeom>
        </p:spPr>
        <p:txBody>
          <a:bodyPr/>
          <a:lstStyle/>
          <a:p>
            <a:endParaRPr/>
          </a:p>
        </p:txBody>
      </p:sp>
      <p:sp>
        <p:nvSpPr>
          <p:cNvPr id="1545" name="Shape 1545"/>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After Princeton he continued preaching with the National Council of Churches.  He had increasing health problems, esp. chest pains.  A doctor said there was nothing physically wrong with him and suggested that the symptoms were the result of his inner conflict about doubting Scripture even as he preached it to others.</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1957—left the ministry to become a secular journalist and author</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2001—died as an atheist after suffering from Alzheimer’s disease.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 name="Shape 1561"/>
          <p:cNvSpPr>
            <a:spLocks noGrp="1" noRot="1" noChangeAspect="1"/>
          </p:cNvSpPr>
          <p:nvPr>
            <p:ph type="sldImg"/>
          </p:nvPr>
        </p:nvSpPr>
        <p:spPr>
          <a:xfrm>
            <a:off x="381000" y="685800"/>
            <a:ext cx="6096000" cy="3429000"/>
          </a:xfrm>
          <a:prstGeom prst="rect">
            <a:avLst/>
          </a:prstGeom>
        </p:spPr>
        <p:txBody>
          <a:bodyPr/>
          <a:lstStyle/>
          <a:p>
            <a:endParaRPr/>
          </a:p>
        </p:txBody>
      </p:sp>
      <p:sp>
        <p:nvSpPr>
          <p:cNvPr id="1562" name="Shape 1562"/>
          <p:cNvSpPr>
            <a:spLocks noGrp="1"/>
          </p:cNvSpPr>
          <p:nvPr>
            <p:ph type="body" sz="quarter" idx="1"/>
          </p:nvPr>
        </p:nvSpPr>
        <p:spPr>
          <a:prstGeom prst="rect">
            <a:avLst/>
          </a:prstGeom>
        </p:spPr>
        <p:txBody>
          <a:bodyPr/>
          <a:lstStyle/>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C. Hodge (1797-1878)—initially favored gap theory, then by 1860 day-age, but was adamantly opposed to Darwinism, but not theistic evolution</a:t>
            </a:r>
          </a:p>
          <a:p>
            <a:pPr marL="271197" marR="42597" indent="-228600" defTabSz="914400">
              <a:spcBef>
                <a:spcPts val="400"/>
              </a:spcBef>
              <a:buClr>
                <a:srgbClr val="000000"/>
              </a:buClr>
              <a:buFont typeface="Arial"/>
              <a:defRPr sz="2200"/>
            </a:pPr>
            <a:r>
              <a:rPr sz="1200">
                <a:uFill>
                  <a:solidFill>
                    <a:srgbClr val="000000"/>
                  </a:solidFill>
                </a:uFill>
                <a:latin typeface="ＭＳ Ｐゴシック"/>
                <a:ea typeface="ＭＳ Ｐゴシック"/>
                <a:cs typeface="ＭＳ Ｐゴシック"/>
                <a:sym typeface="ＭＳ Ｐゴシック"/>
              </a:rPr>
              <a:t>	</a:t>
            </a:r>
            <a:r>
              <a:rPr sz="1200">
                <a:uFill>
                  <a:solidFill>
                    <a:srgbClr val="000000"/>
                  </a:solidFill>
                </a:uFill>
                <a:latin typeface="Arial"/>
                <a:ea typeface="Arial"/>
                <a:cs typeface="Arial"/>
                <a:sym typeface="Arial"/>
              </a:rPr>
              <a:t>In his 25-page chapter on the doctrine of creation (1871, vol. 1, pp. 550–574), Hodge mentions 6 verses from Genesis, but he discusses none of the Biblical verses relevant to determining the length of the Creation days or the age of the earth.   In a couple of sentences he mentions the young-earth view and the gap theory, but no arguments against those views.  Rather he has several pages defending the day-age view (mostly by a lengthy quote by an OEC geologist [Dana], but without using any Scripture from Genesis!</a:t>
            </a:r>
          </a:p>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A.A. Hodge toyed with belief in evolution, open to gap or day-age but not sure if Gen. 1-11 was history</a:t>
            </a:r>
          </a:p>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B.B. Warfield (1851-1921) open to theistic evolution, but not of man, but not sure</a:t>
            </a:r>
          </a:p>
          <a:p>
            <a:pPr marL="271197" marR="42597" indent="-228600" defTabSz="914400">
              <a:spcBef>
                <a:spcPts val="400"/>
              </a:spcBef>
              <a:buClr>
                <a:srgbClr val="000000"/>
              </a:buClr>
              <a:buFont typeface="Arial"/>
              <a:defRPr sz="2200"/>
            </a:pPr>
            <a:endParaRPr sz="1200">
              <a:uFill>
                <a:solidFill>
                  <a:srgbClr val="000000"/>
                </a:solidFill>
              </a:uFill>
              <a:latin typeface="Arial"/>
              <a:ea typeface="Arial"/>
              <a:cs typeface="Arial"/>
              <a:sym typeface="Arial"/>
            </a:endParaRPr>
          </a:p>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Based on Joseph Pipa &amp; David Hall, </a:t>
            </a:r>
            <a:r>
              <a:rPr sz="1200" i="1">
                <a:uFill>
                  <a:solidFill>
                    <a:srgbClr val="000000"/>
                  </a:solidFill>
                </a:uFill>
                <a:latin typeface="Arial"/>
                <a:ea typeface="Arial"/>
                <a:cs typeface="Arial"/>
                <a:sym typeface="Arial"/>
              </a:rPr>
              <a:t>Did God Create in Six Days?</a:t>
            </a:r>
            <a:r>
              <a:rPr sz="1200">
                <a:uFill>
                  <a:solidFill>
                    <a:srgbClr val="000000"/>
                  </a:solidFill>
                </a:uFill>
                <a:latin typeface="Arial"/>
                <a:ea typeface="Arial"/>
                <a:cs typeface="Arial"/>
                <a:sym typeface="Arial"/>
              </a:rPr>
              <a:t> (Taylor, SC: Southern Presbyterian Press, 1999), pp 5-15.</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 name="Shape 1567"/>
          <p:cNvSpPr>
            <a:spLocks noGrp="1" noRot="1" noChangeAspect="1"/>
          </p:cNvSpPr>
          <p:nvPr>
            <p:ph type="sldImg"/>
          </p:nvPr>
        </p:nvSpPr>
        <p:spPr>
          <a:prstGeom prst="rect">
            <a:avLst/>
          </a:prstGeom>
        </p:spPr>
        <p:txBody>
          <a:bodyPr/>
          <a:lstStyle/>
          <a:p>
            <a:endParaRPr/>
          </a:p>
        </p:txBody>
      </p:sp>
      <p:sp>
        <p:nvSpPr>
          <p:cNvPr id="1568" name="Shape 1568"/>
          <p:cNvSpPr>
            <a:spLocks noGrp="1"/>
          </p:cNvSpPr>
          <p:nvPr>
            <p:ph type="body" sz="quarter" idx="1"/>
          </p:nvPr>
        </p:nvSpPr>
        <p:spPr>
          <a:prstGeom prst="rect">
            <a:avLst/>
          </a:prstGeom>
        </p:spPr>
        <p:txBody>
          <a:bodyPr/>
          <a:lstStyle/>
          <a:p>
            <a:r>
              <a:t>Young is Professor Emeritus of Geology at Calvin College in Michigan and son of the famous OT professor, E.J. Young, at Westminster Theological Seminary (1936-68).</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5" name="Shape 1575"/>
          <p:cNvSpPr>
            <a:spLocks noGrp="1" noRot="1" noChangeAspect="1"/>
          </p:cNvSpPr>
          <p:nvPr>
            <p:ph type="sldImg"/>
          </p:nvPr>
        </p:nvSpPr>
        <p:spPr>
          <a:xfrm>
            <a:off x="381000" y="685800"/>
            <a:ext cx="6096000" cy="3429000"/>
          </a:xfrm>
          <a:prstGeom prst="rect">
            <a:avLst/>
          </a:prstGeom>
        </p:spPr>
        <p:txBody>
          <a:bodyPr/>
          <a:lstStyle/>
          <a:p>
            <a:endParaRPr/>
          </a:p>
        </p:txBody>
      </p:sp>
      <p:sp>
        <p:nvSpPr>
          <p:cNvPr id="1576" name="Shape 1576"/>
          <p:cNvSpPr>
            <a:spLocks noGrp="1"/>
          </p:cNvSpPr>
          <p:nvPr>
            <p:ph type="body" sz="quarter" idx="1"/>
          </p:nvPr>
        </p:nvSpPr>
        <p:spPr>
          <a:prstGeom prst="rect">
            <a:avLst/>
          </a:prstGeom>
        </p:spPr>
        <p:txBody>
          <a:bodyPr/>
          <a:lstStyle/>
          <a:p>
            <a:pPr marR="457200" defTabSz="457200">
              <a:defRPr sz="2000">
                <a:latin typeface="Times New Roman"/>
                <a:ea typeface="Times New Roman"/>
                <a:cs typeface="Times New Roman"/>
                <a:sym typeface="Times New Roman"/>
              </a:defRPr>
            </a:pPr>
            <a:r>
              <a:t>OT prof at Covenant Theological Seminary</a:t>
            </a:r>
          </a:p>
          <a:p>
            <a:pPr marR="457200" defTabSz="457200">
              <a:defRPr sz="2000">
                <a:latin typeface="Times New Roman"/>
                <a:ea typeface="Times New Roman"/>
                <a:cs typeface="Times New Roman"/>
                <a:sym typeface="Times New Roman"/>
              </a:defRPr>
            </a:pPr>
            <a:r>
              <a:t>Editor of the OT notes for the ESV Study Bible </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Picture: </a:t>
            </a:r>
            <a:r>
              <a:rPr u="sng">
                <a:hlinkClick r:id="rId3"/>
              </a:rPr>
              <a:t>http://www.wts.edu/stayinformed/view.html?id=1225</a:t>
            </a:r>
            <a:r>
              <a:t>, accessed 2013 Mar 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noRot="1" noChangeAspect="1"/>
          </p:cNvSpPr>
          <p:nvPr>
            <p:ph type="sldImg"/>
          </p:nvPr>
        </p:nvSpPr>
        <p:spPr>
          <a:xfrm>
            <a:off x="381000" y="685800"/>
            <a:ext cx="6096000" cy="3429000"/>
          </a:xfrm>
          <a:prstGeom prst="rect">
            <a:avLst/>
          </a:prstGeom>
        </p:spPr>
        <p:txBody>
          <a:bodyPr/>
          <a:lstStyle/>
          <a:p>
            <a:endParaRPr/>
          </a:p>
        </p:txBody>
      </p:sp>
      <p:sp>
        <p:nvSpPr>
          <p:cNvPr id="989" name="Shape 989"/>
          <p:cNvSpPr>
            <a:spLocks noGrp="1"/>
          </p:cNvSpPr>
          <p:nvPr>
            <p:ph type="body" sz="quarter" idx="1"/>
          </p:nvPr>
        </p:nvSpPr>
        <p:spPr>
          <a:prstGeom prst="rect">
            <a:avLst/>
          </a:prstGeom>
        </p:spPr>
        <p:txBody>
          <a:bodyPr/>
          <a:lstStyle/>
          <a:p>
            <a:r>
              <a:t>IMAGE: Wikimedia.org </a:t>
            </a:r>
            <a:r>
              <a:rPr sz="1200">
                <a:latin typeface="Times"/>
                <a:ea typeface="Times"/>
                <a:cs typeface="Times"/>
                <a:sym typeface="Times"/>
              </a:rPr>
              <a:t>This work is based on a work in the </a:t>
            </a:r>
            <a:r>
              <a:rPr sz="1200" u="sng">
                <a:solidFill>
                  <a:srgbClr val="0000EE"/>
                </a:solidFill>
                <a:latin typeface="Times"/>
                <a:ea typeface="Times"/>
                <a:cs typeface="Times"/>
                <a:sym typeface="Times"/>
                <a:hlinkClick r:id="rId3"/>
              </a:rPr>
              <a:t>public domain</a:t>
            </a:r>
            <a:r>
              <a:rPr sz="1200">
                <a:latin typeface="Times"/>
                <a:ea typeface="Times"/>
                <a:cs typeface="Times"/>
                <a:sym typeface="Times"/>
              </a:rPr>
              <a:t>. It has been digitally enhanced and/or modified. This derivative work has been (or is hereby) released into the </a:t>
            </a:r>
            <a:r>
              <a:rPr sz="1200" b="1" u="sng">
                <a:solidFill>
                  <a:srgbClr val="0000EE"/>
                </a:solidFill>
                <a:latin typeface="Times New Roman"/>
                <a:ea typeface="Times New Roman"/>
                <a:cs typeface="Times New Roman"/>
                <a:sym typeface="Times New Roman"/>
                <a:hlinkClick r:id="rId3"/>
              </a:rPr>
              <a:t>public domain</a:t>
            </a:r>
            <a:r>
              <a:rPr sz="1200">
                <a:latin typeface="Times"/>
                <a:ea typeface="Times"/>
                <a:cs typeface="Times"/>
                <a:sym typeface="Times"/>
              </a:rPr>
              <a:t> by its author, </a:t>
            </a:r>
            <a:r>
              <a:rPr sz="1200" b="1" u="sng">
                <a:solidFill>
                  <a:srgbClr val="0000EE"/>
                </a:solidFill>
                <a:latin typeface="Times New Roman"/>
                <a:ea typeface="Times New Roman"/>
                <a:cs typeface="Times New Roman"/>
                <a:sym typeface="Times New Roman"/>
                <a:hlinkClick r:id="rId4"/>
              </a:rPr>
              <a:t>Dcoetzee</a:t>
            </a:r>
            <a:r>
              <a:rPr sz="1200">
                <a:latin typeface="Times"/>
                <a:ea typeface="Times"/>
                <a:cs typeface="Times"/>
                <a:sym typeface="Times"/>
              </a:rPr>
              <a:t>. This applies worldwide.</a:t>
            </a:r>
          </a:p>
          <a:p>
            <a:pPr defTabSz="457200">
              <a:spcBef>
                <a:spcPts val="1200"/>
              </a:spcBef>
              <a:defRPr sz="1200">
                <a:latin typeface="Times"/>
                <a:ea typeface="Times"/>
                <a:cs typeface="Times"/>
                <a:sym typeface="Times"/>
              </a:defRPr>
            </a:pPr>
            <a:r>
              <a:rPr sz="1000"/>
              <a:t>In some countries this may not be legally possible; if so:</a:t>
            </a:r>
            <a:br>
              <a:rPr sz="1000"/>
            </a:br>
            <a:r>
              <a:rPr b="1" u="sng">
                <a:solidFill>
                  <a:srgbClr val="0000EE"/>
                </a:solidFill>
                <a:latin typeface="Times New Roman"/>
                <a:ea typeface="Times New Roman"/>
                <a:cs typeface="Times New Roman"/>
                <a:sym typeface="Times New Roman"/>
                <a:hlinkClick r:id="rId4"/>
              </a:rPr>
              <a:t>Dcoetzee</a:t>
            </a:r>
            <a:r>
              <a:t> grants anyone the right to use this work </a:t>
            </a:r>
            <a:r>
              <a:rPr b="1">
                <a:latin typeface="Times New Roman"/>
                <a:ea typeface="Times New Roman"/>
                <a:cs typeface="Times New Roman"/>
                <a:sym typeface="Times New Roman"/>
              </a:rPr>
              <a:t>for any purpose</a:t>
            </a:r>
            <a:r>
              <a:t>, without any conditions, unless such conditions are required by law.</a:t>
            </a:r>
          </a:p>
        </p:txBody>
      </p:sp>
    </p:spTree>
    <p:extLst>
      <p:ext uri="{BB962C8B-B14F-4D97-AF65-F5344CB8AC3E}">
        <p14:creationId xmlns:p14="http://schemas.microsoft.com/office/powerpoint/2010/main" val="2175564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 name="Shape 1606"/>
          <p:cNvSpPr>
            <a:spLocks noGrp="1" noRot="1" noChangeAspect="1"/>
          </p:cNvSpPr>
          <p:nvPr>
            <p:ph type="sldImg"/>
          </p:nvPr>
        </p:nvSpPr>
        <p:spPr>
          <a:prstGeom prst="rect">
            <a:avLst/>
          </a:prstGeom>
        </p:spPr>
        <p:txBody>
          <a:bodyPr/>
          <a:lstStyle/>
          <a:p>
            <a:endParaRPr/>
          </a:p>
        </p:txBody>
      </p:sp>
      <p:sp>
        <p:nvSpPr>
          <p:cNvPr id="1607" name="Shape 1607"/>
          <p:cNvSpPr>
            <a:spLocks noGrp="1"/>
          </p:cNvSpPr>
          <p:nvPr>
            <p:ph type="body" sz="quarter" idx="1"/>
          </p:nvPr>
        </p:nvSpPr>
        <p:spPr>
          <a:prstGeom prst="rect">
            <a:avLst/>
          </a:prstGeom>
        </p:spPr>
        <p:txBody>
          <a:bodyPr/>
          <a:lstStyle/>
          <a:p>
            <a:pPr>
              <a:defRPr sz="2500">
                <a:latin typeface="Arial"/>
                <a:ea typeface="Arial"/>
                <a:cs typeface="Arial"/>
                <a:sym typeface="Arial"/>
              </a:defRPr>
            </a:pPr>
            <a:r>
              <a:t>Jack Collins, Covenant Seminary		Wayne Grudem, Phoenix Seminary</a:t>
            </a:r>
          </a:p>
          <a:p>
            <a:pPr>
              <a:defRPr sz="2500">
                <a:latin typeface="Arial"/>
                <a:ea typeface="Arial"/>
                <a:cs typeface="Arial"/>
                <a:sym typeface="Arial"/>
              </a:defRPr>
            </a:pPr>
            <a:r>
              <a:t>Ken Keathley, SEBTS				Paul Copan, Palm Beach Atlantic Univ.</a:t>
            </a:r>
          </a:p>
          <a:p>
            <a:r>
              <a:t>Book published in 2016 by Kregel and Solid Rock Lectures, Financed by secular geologists from Am. Assoc. Pet. Geol., BioLogos (from Templeton Foundation grant $$$), and Amer. Sci. Affil.</a:t>
            </a:r>
          </a:p>
          <a:p>
            <a:r>
              <a:t>Contributing authors: 8 Christians and 3 non-Christians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 name="Shape 165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5" name="Shape 1655"/>
          <p:cNvSpPr>
            <a:spLocks noGrp="1"/>
          </p:cNvSpPr>
          <p:nvPr>
            <p:ph type="body" sz="quarter" idx="1"/>
          </p:nvPr>
        </p:nvSpPr>
        <p:spPr>
          <a:prstGeom prst="rect">
            <a:avLst/>
          </a:prstGeom>
        </p:spPr>
        <p:txBody>
          <a:bodyPr/>
          <a:lstStyle/>
          <a:p>
            <a:r>
              <a:t>NASB and NKJV</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 name="Shape 167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7" name="Shape 1677"/>
          <p:cNvSpPr>
            <a:spLocks noGrp="1"/>
          </p:cNvSpPr>
          <p:nvPr>
            <p:ph type="body" sz="quarter" idx="1"/>
          </p:nvPr>
        </p:nvSpPr>
        <p:spPr>
          <a:prstGeom prst="rect">
            <a:avLst/>
          </a:prstGeom>
        </p:spPr>
        <p:txBody>
          <a:bodyPr/>
          <a:lstStyle/>
          <a:p>
            <a:r>
              <a:t>The rockets and explosions image and the words on the image can be moved to reveal the individual letters in “GENESIS.”</a:t>
            </a:r>
          </a:p>
          <a:p>
            <a:endParaRPr/>
          </a:p>
          <a:p>
            <a:r>
              <a:t>After clicking on the image, double-click on the words on the image to translate the words.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 name="Shape 1691"/>
          <p:cNvSpPr>
            <a:spLocks noGrp="1" noRot="1" noChangeAspect="1"/>
          </p:cNvSpPr>
          <p:nvPr>
            <p:ph type="sldImg"/>
          </p:nvPr>
        </p:nvSpPr>
        <p:spPr>
          <a:xfrm>
            <a:off x="381000" y="685800"/>
            <a:ext cx="6096000" cy="3429000"/>
          </a:xfrm>
          <a:prstGeom prst="rect">
            <a:avLst/>
          </a:prstGeom>
        </p:spPr>
        <p:txBody>
          <a:bodyPr/>
          <a:lstStyle/>
          <a:p>
            <a:endParaRPr/>
          </a:p>
        </p:txBody>
      </p:sp>
      <p:sp>
        <p:nvSpPr>
          <p:cNvPr id="1692" name="Shape 1692"/>
          <p:cNvSpPr>
            <a:spLocks noGrp="1"/>
          </p:cNvSpPr>
          <p:nvPr>
            <p:ph type="body" sz="quarter" idx="1"/>
          </p:nvPr>
        </p:nvSpPr>
        <p:spPr>
          <a:prstGeom prst="rect">
            <a:avLst/>
          </a:prstGeom>
        </p:spPr>
        <p:txBody>
          <a:bodyPr/>
          <a:lstStyle/>
          <a:p>
            <a:r>
              <a:t>Letters are in individual text boxes: G-E-N-E-S-I-S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 name="Shape 1703"/>
          <p:cNvSpPr>
            <a:spLocks noGrp="1" noRot="1" noChangeAspect="1"/>
          </p:cNvSpPr>
          <p:nvPr>
            <p:ph type="sldImg"/>
          </p:nvPr>
        </p:nvSpPr>
        <p:spPr>
          <a:xfrm>
            <a:off x="381000" y="685800"/>
            <a:ext cx="6096000" cy="3429000"/>
          </a:xfrm>
          <a:prstGeom prst="rect">
            <a:avLst/>
          </a:prstGeom>
        </p:spPr>
        <p:txBody>
          <a:bodyPr/>
          <a:lstStyle/>
          <a:p>
            <a:endParaRPr/>
          </a:p>
        </p:txBody>
      </p:sp>
      <p:sp>
        <p:nvSpPr>
          <p:cNvPr id="1704" name="Shape 1704"/>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 name="Shape 1735"/>
          <p:cNvSpPr>
            <a:spLocks noGrp="1" noRot="1" noChangeAspect="1"/>
          </p:cNvSpPr>
          <p:nvPr>
            <p:ph type="sldImg"/>
          </p:nvPr>
        </p:nvSpPr>
        <p:spPr>
          <a:xfrm>
            <a:off x="381000" y="685800"/>
            <a:ext cx="6096000" cy="3429000"/>
          </a:xfrm>
          <a:prstGeom prst="rect">
            <a:avLst/>
          </a:prstGeom>
        </p:spPr>
        <p:txBody>
          <a:bodyPr/>
          <a:lstStyle/>
          <a:p>
            <a:endParaRPr/>
          </a:p>
        </p:txBody>
      </p:sp>
      <p:sp>
        <p:nvSpPr>
          <p:cNvPr id="1736" name="Shape 1736"/>
          <p:cNvSpPr>
            <a:spLocks noGrp="1"/>
          </p:cNvSpPr>
          <p:nvPr>
            <p:ph type="body" sz="quarter" idx="1"/>
          </p:nvPr>
        </p:nvSpPr>
        <p:spPr>
          <a:prstGeom prst="rect">
            <a:avLst/>
          </a:prstGeom>
        </p:spPr>
        <p:txBody>
          <a:bodyPr/>
          <a:lstStyle/>
          <a:p>
            <a:r>
              <a:t>The rockets and explosions image and the words on the image can be moved to reveal the individual letters in “GENESIS.”</a:t>
            </a:r>
          </a:p>
          <a:p>
            <a:endParaRPr/>
          </a:p>
          <a:p>
            <a:r>
              <a:t>After clicking on the image, double-click on the words on the image to translate the words.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 name="Shape 1786"/>
          <p:cNvSpPr>
            <a:spLocks noGrp="1" noRot="1" noChangeAspect="1"/>
          </p:cNvSpPr>
          <p:nvPr>
            <p:ph type="sldImg"/>
          </p:nvPr>
        </p:nvSpPr>
        <p:spPr>
          <a:xfrm>
            <a:off x="381000" y="685800"/>
            <a:ext cx="6096000" cy="3429000"/>
          </a:xfrm>
          <a:prstGeom prst="rect">
            <a:avLst/>
          </a:prstGeom>
        </p:spPr>
        <p:txBody>
          <a:bodyPr/>
          <a:lstStyle/>
          <a:p>
            <a:endParaRPr/>
          </a:p>
        </p:txBody>
      </p:sp>
      <p:sp>
        <p:nvSpPr>
          <p:cNvPr id="1787" name="Shape 1787"/>
          <p:cNvSpPr>
            <a:spLocks noGrp="1"/>
          </p:cNvSpPr>
          <p:nvPr>
            <p:ph type="body" sz="quarter" idx="1"/>
          </p:nvPr>
        </p:nvSpPr>
        <p:spPr>
          <a:prstGeom prst="rect">
            <a:avLst/>
          </a:prstGeom>
        </p:spPr>
        <p:txBody>
          <a:bodyPr/>
          <a:lstStyle/>
          <a:p>
            <a:r>
              <a:t>NASB</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8" name="Shape 1838"/>
          <p:cNvSpPr>
            <a:spLocks noGrp="1" noRot="1" noChangeAspect="1"/>
          </p:cNvSpPr>
          <p:nvPr>
            <p:ph type="sldImg"/>
          </p:nvPr>
        </p:nvSpPr>
        <p:spPr>
          <a:xfrm>
            <a:off x="381000" y="685800"/>
            <a:ext cx="6096000" cy="3429000"/>
          </a:xfrm>
          <a:prstGeom prst="rect">
            <a:avLst/>
          </a:prstGeom>
        </p:spPr>
        <p:txBody>
          <a:bodyPr/>
          <a:lstStyle/>
          <a:p>
            <a:endParaRPr/>
          </a:p>
        </p:txBody>
      </p:sp>
      <p:sp>
        <p:nvSpPr>
          <p:cNvPr id="1839" name="Shape 1839"/>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Denton is medical doctor and PhD molecular biologist.</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At the time of his book, he was an agnostic regarding the existence of God.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 name="Shape 1847"/>
          <p:cNvSpPr>
            <a:spLocks noGrp="1" noRot="1" noChangeAspect="1"/>
          </p:cNvSpPr>
          <p:nvPr>
            <p:ph type="sldImg"/>
          </p:nvPr>
        </p:nvSpPr>
        <p:spPr>
          <a:xfrm>
            <a:off x="381000" y="685800"/>
            <a:ext cx="6096000" cy="3429000"/>
          </a:xfrm>
          <a:prstGeom prst="rect">
            <a:avLst/>
          </a:prstGeom>
        </p:spPr>
        <p:txBody>
          <a:bodyPr/>
          <a:lstStyle/>
          <a:p>
            <a:endParaRPr/>
          </a:p>
        </p:txBody>
      </p:sp>
      <p:sp>
        <p:nvSpPr>
          <p:cNvPr id="1848" name="Shape 1848"/>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Mayr (1904-2005, died at age 100), Harvard zoologist</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Picture from </a:t>
            </a:r>
            <a:r>
              <a:rPr u="sng">
                <a:hlinkClick r:id="rId3"/>
              </a:rPr>
              <a:t>http://library.mcz.harvard.edu/history/images/mayr.jpg</a:t>
            </a:r>
            <a:r>
              <a:t>, accessed 19 Feb. 2004</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 name="Shape 1859"/>
          <p:cNvSpPr>
            <a:spLocks noGrp="1" noRot="1" noChangeAspect="1"/>
          </p:cNvSpPr>
          <p:nvPr>
            <p:ph type="sldImg"/>
          </p:nvPr>
        </p:nvSpPr>
        <p:spPr>
          <a:xfrm>
            <a:off x="381000" y="685800"/>
            <a:ext cx="6096000" cy="3429000"/>
          </a:xfrm>
          <a:prstGeom prst="rect">
            <a:avLst/>
          </a:prstGeom>
        </p:spPr>
        <p:txBody>
          <a:bodyPr/>
          <a:lstStyle/>
          <a:p>
            <a:endParaRPr/>
          </a:p>
        </p:txBody>
      </p:sp>
      <p:sp>
        <p:nvSpPr>
          <p:cNvPr id="1860" name="Shape 1860"/>
          <p:cNvSpPr>
            <a:spLocks noGrp="1"/>
          </p:cNvSpPr>
          <p:nvPr>
            <p:ph type="body" sz="quarter" idx="1"/>
          </p:nvPr>
        </p:nvSpPr>
        <p:spPr>
          <a:prstGeom prst="rect">
            <a:avLst/>
          </a:prstGeom>
        </p:spPr>
        <p:txBody>
          <a:bodyPr/>
          <a:lstStyle/>
          <a:p>
            <a:r>
              <a:t>NASB, except that in Prov. 29:25 is says “exalted” in place of “safe” since the Hebrew word has both connotation.  The person who trusts in the Lord will be exalted or lifted high up out of a snare.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Shape 995"/>
          <p:cNvSpPr>
            <a:spLocks noGrp="1" noRot="1" noChangeAspect="1"/>
          </p:cNvSpPr>
          <p:nvPr>
            <p:ph type="sldImg"/>
          </p:nvPr>
        </p:nvSpPr>
        <p:spPr>
          <a:xfrm>
            <a:off x="381000" y="685800"/>
            <a:ext cx="6096000" cy="3429000"/>
          </a:xfrm>
          <a:prstGeom prst="rect">
            <a:avLst/>
          </a:prstGeom>
        </p:spPr>
        <p:txBody>
          <a:bodyPr/>
          <a:lstStyle/>
          <a:p>
            <a:endParaRPr/>
          </a:p>
        </p:txBody>
      </p:sp>
      <p:sp>
        <p:nvSpPr>
          <p:cNvPr id="996" name="Shape 996"/>
          <p:cNvSpPr>
            <a:spLocks noGrp="1"/>
          </p:cNvSpPr>
          <p:nvPr>
            <p:ph type="body" sz="quarter" idx="1"/>
          </p:nvPr>
        </p:nvSpPr>
        <p:spPr>
          <a:prstGeom prst="rect">
            <a:avLst/>
          </a:prstGeom>
        </p:spPr>
        <p:txBody>
          <a:bodyPr/>
          <a:lstStyle>
            <a:lvl1pPr defTabSz="914400">
              <a:buClr>
                <a:srgbClr val="000000"/>
              </a:buClr>
              <a:defRPr sz="1200" u="sng">
                <a:uFill>
                  <a:solidFill>
                    <a:srgbClr val="000000"/>
                  </a:solidFill>
                </a:uFill>
                <a:latin typeface="DejaVu Sans Condensed"/>
                <a:ea typeface="DejaVu Sans Condensed"/>
                <a:cs typeface="DejaVu Sans Condensed"/>
                <a:sym typeface="DejaVu Sans Condensed"/>
                <a:hlinkClick r:id="rId3"/>
              </a:defRPr>
            </a:lvl1pPr>
          </a:lstStyle>
          <a:p>
            <a:pPr>
              <a:defRPr u="none"/>
            </a:pPr>
            <a:r>
              <a:rPr u="sng">
                <a:hlinkClick r:id="rId3"/>
              </a:rPr>
              <a:t>http://nssdc.gsfc.nasa.gov/image/planetary/saturn/hst_saturn_nicmos.jpg</a:t>
            </a:r>
          </a:p>
        </p:txBody>
      </p:sp>
    </p:spTree>
    <p:extLst>
      <p:ext uri="{BB962C8B-B14F-4D97-AF65-F5344CB8AC3E}">
        <p14:creationId xmlns:p14="http://schemas.microsoft.com/office/powerpoint/2010/main" val="5514731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7" name="Shape 1877"/>
          <p:cNvSpPr>
            <a:spLocks noGrp="1" noRot="1" noChangeAspect="1"/>
          </p:cNvSpPr>
          <p:nvPr>
            <p:ph type="sldImg"/>
          </p:nvPr>
        </p:nvSpPr>
        <p:spPr>
          <a:prstGeom prst="rect">
            <a:avLst/>
          </a:prstGeom>
        </p:spPr>
        <p:txBody>
          <a:bodyPr/>
          <a:lstStyle/>
          <a:p>
            <a:endParaRPr/>
          </a:p>
        </p:txBody>
      </p:sp>
      <p:sp>
        <p:nvSpPr>
          <p:cNvPr id="1878" name="Shape 1878"/>
          <p:cNvSpPr>
            <a:spLocks noGrp="1"/>
          </p:cNvSpPr>
          <p:nvPr>
            <p:ph type="body" sz="quarter" idx="1"/>
          </p:nvPr>
        </p:nvSpPr>
        <p:spPr>
          <a:prstGeom prst="rect">
            <a:avLst/>
          </a:prstGeom>
        </p:spPr>
        <p:txBody>
          <a:bodyPr/>
          <a:lstStyle/>
          <a:p>
            <a:r>
              <a:t>Answer the 130 most asked questions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106</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xfrm>
            <a:off x="381000" y="685800"/>
            <a:ext cx="6096000" cy="3429000"/>
          </a:xfrm>
          <a:prstGeom prst="rect">
            <a:avLst/>
          </a:prstGeom>
        </p:spPr>
        <p:txBody>
          <a:bodyPr/>
          <a:lstStyle/>
          <a:p>
            <a:endParaRPr/>
          </a:p>
        </p:txBody>
      </p:sp>
      <p:sp>
        <p:nvSpPr>
          <p:cNvPr id="1023" name="Shape 1023"/>
          <p:cNvSpPr>
            <a:spLocks noGrp="1"/>
          </p:cNvSpPr>
          <p:nvPr>
            <p:ph type="body" sz="quarter" idx="1"/>
          </p:nvPr>
        </p:nvSpPr>
        <p:spPr>
          <a:prstGeom prst="rect">
            <a:avLst/>
          </a:prstGeom>
        </p:spPr>
        <p:txBody>
          <a:bodyPr/>
          <a:lstStyle/>
          <a:p>
            <a:pPr marL="42597" marR="42597" defTabSz="914400">
              <a:buClr>
                <a:srgbClr val="000000"/>
              </a:buClr>
              <a:buFont typeface="Arial"/>
              <a:defRPr sz="2200"/>
            </a:pPr>
            <a:r>
              <a:rPr sz="1200">
                <a:uFill>
                  <a:solidFill>
                    <a:srgbClr val="000000"/>
                  </a:solidFill>
                </a:uFill>
                <a:latin typeface="Arial"/>
                <a:ea typeface="Arial"/>
                <a:cs typeface="Arial"/>
                <a:sym typeface="Arial"/>
              </a:rPr>
              <a:t>Mayr (died at 100+, 1904-2005), great evolutionary zoologist at Harvard.  </a:t>
            </a:r>
          </a:p>
          <a:p>
            <a:pPr marL="42597" marR="42597" defTabSz="914400">
              <a:buClr>
                <a:srgbClr val="000000"/>
              </a:buClr>
              <a:buFont typeface="Arial"/>
              <a:defRPr sz="2200"/>
            </a:pPr>
            <a:r>
              <a:rPr sz="1200">
                <a:uFill>
                  <a:solidFill>
                    <a:srgbClr val="000000"/>
                  </a:solidFill>
                </a:uFill>
                <a:latin typeface="Arial"/>
                <a:ea typeface="Arial"/>
                <a:cs typeface="Arial"/>
                <a:sym typeface="Arial"/>
              </a:rPr>
              <a:t>New York Times: “the Charles Darwin of the 20</a:t>
            </a:r>
            <a:r>
              <a:rPr sz="1200" baseline="29999">
                <a:uFill>
                  <a:solidFill>
                    <a:srgbClr val="000000"/>
                  </a:solidFill>
                </a:uFill>
                <a:latin typeface="Arial"/>
                <a:ea typeface="Arial"/>
                <a:cs typeface="Arial"/>
                <a:sym typeface="Arial"/>
              </a:rPr>
              <a:t>th</a:t>
            </a:r>
            <a:r>
              <a:rPr sz="1200">
                <a:uFill>
                  <a:solidFill>
                    <a:srgbClr val="000000"/>
                  </a:solidFill>
                </a:uFill>
                <a:latin typeface="Arial"/>
                <a:ea typeface="Arial"/>
                <a:cs typeface="Arial"/>
                <a:sym typeface="Arial"/>
              </a:rPr>
              <a:t> century”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Shape 1033"/>
          <p:cNvSpPr>
            <a:spLocks noGrp="1" noRot="1" noChangeAspect="1"/>
          </p:cNvSpPr>
          <p:nvPr>
            <p:ph type="sldImg"/>
          </p:nvPr>
        </p:nvSpPr>
        <p:spPr>
          <a:xfrm>
            <a:off x="381000" y="685800"/>
            <a:ext cx="6096000" cy="3429000"/>
          </a:xfrm>
          <a:prstGeom prst="rect">
            <a:avLst/>
          </a:prstGeom>
        </p:spPr>
        <p:txBody>
          <a:bodyPr/>
          <a:lstStyle/>
          <a:p>
            <a:endParaRPr/>
          </a:p>
        </p:txBody>
      </p:sp>
      <p:sp>
        <p:nvSpPr>
          <p:cNvPr id="1034" name="Shape 1034"/>
          <p:cNvSpPr>
            <a:spLocks noGrp="1"/>
          </p:cNvSpPr>
          <p:nvPr>
            <p:ph type="body" sz="quarter" idx="1"/>
          </p:nvPr>
        </p:nvSpPr>
        <p:spPr>
          <a:prstGeom prst="rect">
            <a:avLst/>
          </a:prstGeom>
        </p:spPr>
        <p:txBody>
          <a:bodyPr/>
          <a:lstStyle>
            <a:lvl1pPr marL="42597" marR="42597" defTabSz="914400">
              <a:spcBef>
                <a:spcPts val="400"/>
              </a:spcBef>
              <a:buClr>
                <a:srgbClr val="FFFFFF"/>
              </a:buClr>
              <a:buFont typeface="Arial"/>
              <a:defRPr sz="1200">
                <a:uFill>
                  <a:solidFill>
                    <a:srgbClr val="000000"/>
                  </a:solidFill>
                </a:uFill>
                <a:latin typeface="Arial"/>
                <a:ea typeface="Arial"/>
                <a:cs typeface="Arial"/>
                <a:sym typeface="Arial"/>
              </a:defRPr>
            </a:lvl1pPr>
          </a:lstStyle>
          <a:p>
            <a:pPr>
              <a:defRPr sz="2200">
                <a:uFillTx/>
                <a:latin typeface="Lucida Grande"/>
                <a:ea typeface="Lucida Grande"/>
                <a:cs typeface="Lucida Grande"/>
                <a:sym typeface="Lucida Grande"/>
              </a:defRPr>
            </a:pPr>
            <a:r>
              <a:rPr sz="1200">
                <a:uFill>
                  <a:solidFill>
                    <a:srgbClr val="000000"/>
                  </a:solidFill>
                </a:uFill>
                <a:latin typeface="Arial"/>
                <a:ea typeface="Arial"/>
                <a:cs typeface="Arial"/>
                <a:sym typeface="Arial"/>
              </a:rPr>
              <a:t>Source: Ian Taylor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noRot="1" noChangeAspect="1"/>
          </p:cNvSpPr>
          <p:nvPr>
            <p:ph type="sldImg"/>
          </p:nvPr>
        </p:nvSpPr>
        <p:spPr>
          <a:xfrm>
            <a:off x="381000" y="685800"/>
            <a:ext cx="6096000" cy="3429000"/>
          </a:xfrm>
          <a:prstGeom prst="rect">
            <a:avLst/>
          </a:prstGeom>
        </p:spPr>
        <p:txBody>
          <a:bodyPr/>
          <a:lstStyle/>
          <a:p>
            <a:endParaRPr/>
          </a:p>
        </p:txBody>
      </p:sp>
      <p:sp>
        <p:nvSpPr>
          <p:cNvPr id="1042" name="Shape 1042"/>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The Historical Perspective (Milton Keynes: Open University Press, 1973), p. 51.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Shape 1048"/>
          <p:cNvSpPr>
            <a:spLocks noGrp="1" noRot="1" noChangeAspect="1"/>
          </p:cNvSpPr>
          <p:nvPr>
            <p:ph type="sldImg"/>
          </p:nvPr>
        </p:nvSpPr>
        <p:spPr>
          <a:xfrm>
            <a:off x="381000" y="685800"/>
            <a:ext cx="6096000" cy="3429000"/>
          </a:xfrm>
          <a:prstGeom prst="rect">
            <a:avLst/>
          </a:prstGeom>
        </p:spPr>
        <p:txBody>
          <a:bodyPr/>
          <a:lstStyle/>
          <a:p>
            <a:endParaRPr/>
          </a:p>
        </p:txBody>
      </p:sp>
      <p:sp>
        <p:nvSpPr>
          <p:cNvPr id="1049" name="Shape 1049"/>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200"/>
            </a:pPr>
            <a:r>
              <a:rPr sz="1200">
                <a:uFill>
                  <a:solidFill>
                    <a:srgbClr val="000000"/>
                  </a:solidFill>
                </a:uFill>
                <a:latin typeface="Arial"/>
                <a:ea typeface="Arial"/>
                <a:cs typeface="Arial"/>
                <a:sym typeface="Arial"/>
              </a:rPr>
              <a:t>Picture from Roy A. Gallant, </a:t>
            </a:r>
            <a:r>
              <a:rPr sz="1200" i="1">
                <a:uFill>
                  <a:solidFill>
                    <a:srgbClr val="000000"/>
                  </a:solidFill>
                </a:uFill>
                <a:latin typeface="Arial"/>
                <a:ea typeface="Arial"/>
                <a:cs typeface="Arial"/>
                <a:sym typeface="Arial"/>
              </a:rPr>
              <a:t>National Geographic Picture Atlas of Our Universe</a:t>
            </a:r>
            <a:r>
              <a:rPr sz="1200">
                <a:uFill>
                  <a:solidFill>
                    <a:srgbClr val="000000"/>
                  </a:solidFill>
                </a:uFill>
                <a:latin typeface="Arial"/>
                <a:ea typeface="Arial"/>
                <a:cs typeface="Arial"/>
                <a:sym typeface="Arial"/>
              </a:rPr>
              <a:t> (Wash. DC: National Geographic Society, 1986), p. 38.  Similar to the diagram in Robert A. Wallace, Jack L. King and Gerald P. Sanders, </a:t>
            </a:r>
            <a:r>
              <a:rPr sz="1200" i="1">
                <a:uFill>
                  <a:solidFill>
                    <a:srgbClr val="000000"/>
                  </a:solidFill>
                </a:uFill>
                <a:latin typeface="Arial"/>
                <a:ea typeface="Arial"/>
                <a:cs typeface="Arial"/>
                <a:sym typeface="Arial"/>
              </a:rPr>
              <a:t>Biology: the Science of Life</a:t>
            </a:r>
            <a:r>
              <a:rPr sz="1200">
                <a:uFill>
                  <a:solidFill>
                    <a:srgbClr val="000000"/>
                  </a:solidFill>
                </a:uFill>
                <a:latin typeface="Arial"/>
                <a:ea typeface="Arial"/>
                <a:cs typeface="Arial"/>
                <a:sym typeface="Arial"/>
              </a:rPr>
              <a:t> (Glenview, IL: Scott, Foresman &amp; Co., 1986), p. 426.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cripture 1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97"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98"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9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6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088428" indent="0" algn="ctr">
              <a:buNone/>
              <a:defRPr/>
            </a:lvl2pPr>
            <a:lvl3pPr marL="2176857" indent="0" algn="ctr">
              <a:buNone/>
              <a:defRPr/>
            </a:lvl3pPr>
            <a:lvl4pPr marL="3265285" indent="0" algn="ctr">
              <a:buNone/>
              <a:defRPr/>
            </a:lvl4pPr>
            <a:lvl5pPr marL="4353714" indent="0" algn="ctr">
              <a:buNone/>
              <a:defRPr/>
            </a:lvl5pPr>
            <a:lvl6pPr marL="5442142" indent="0" algn="ctr">
              <a:buNone/>
              <a:defRPr/>
            </a:lvl6pPr>
            <a:lvl7pPr marL="6530568" indent="0" algn="ctr">
              <a:buNone/>
              <a:defRPr/>
            </a:lvl7pPr>
            <a:lvl8pPr marL="7618992" indent="0" algn="ctr">
              <a:buNone/>
              <a:defRPr/>
            </a:lvl8pPr>
            <a:lvl9pPr marL="8707425"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52522914"/>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07"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08"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09"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19" name="Rectangle"/>
          <p:cNvSpPr/>
          <p:nvPr/>
        </p:nvSpPr>
        <p:spPr>
          <a:xfrm>
            <a:off x="-177824" y="-165100"/>
            <a:ext cx="24742821" cy="139319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20"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21"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2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2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131"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32" name="image5.png" descr="image5.png"/>
          <p:cNvPicPr>
            <a:picLocks noChangeAspect="1"/>
          </p:cNvPicPr>
          <p:nvPr/>
        </p:nvPicPr>
        <p:blipFill>
          <a:blip r:embed="rId2" cstate="print">
            <a:extLst/>
          </a:blip>
          <a:stretch>
            <a:fillRect/>
          </a:stretch>
        </p:blipFill>
        <p:spPr>
          <a:xfrm>
            <a:off x="15521499" y="10274300"/>
            <a:ext cx="5601430" cy="2566989"/>
          </a:xfrm>
          <a:prstGeom prst="rect">
            <a:avLst/>
          </a:prstGeom>
        </p:spPr>
      </p:pic>
      <p:sp>
        <p:nvSpPr>
          <p:cNvPr id="13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3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14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43" name="image5.png" descr="image5.png"/>
          <p:cNvPicPr>
            <a:picLocks noChangeAspect="1"/>
          </p:cNvPicPr>
          <p:nvPr/>
        </p:nvPicPr>
        <p:blipFill>
          <a:blip r:embed="rId2" cstate="print">
            <a:extLst/>
          </a:blip>
          <a:stretch>
            <a:fillRect/>
          </a:stretch>
        </p:blipFill>
        <p:spPr>
          <a:xfrm>
            <a:off x="15521495" y="10274300"/>
            <a:ext cx="5601431" cy="2566989"/>
          </a:xfrm>
          <a:prstGeom prst="rect">
            <a:avLst/>
          </a:prstGeom>
        </p:spPr>
      </p:pic>
      <p:sp>
        <p:nvSpPr>
          <p:cNvPr id="14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5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54" name="image5.png" descr="image5.png"/>
          <p:cNvPicPr>
            <a:picLocks noChangeAspect="1"/>
          </p:cNvPicPr>
          <p:nvPr/>
        </p:nvPicPr>
        <p:blipFill>
          <a:blip r:embed="rId2" cstate="print">
            <a:extLst/>
          </a:blip>
          <a:stretch>
            <a:fillRect/>
          </a:stretch>
        </p:blipFill>
        <p:spPr>
          <a:xfrm>
            <a:off x="15521491" y="10274300"/>
            <a:ext cx="5601430" cy="2566989"/>
          </a:xfrm>
          <a:prstGeom prst="rect">
            <a:avLst/>
          </a:prstGeom>
        </p:spPr>
      </p:pic>
      <p:sp>
        <p:nvSpPr>
          <p:cNvPr id="15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164"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65"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6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7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6" name="image5.png" descr="image5.png"/>
          <p:cNvPicPr>
            <a:picLocks noChangeAspect="1"/>
          </p:cNvPicPr>
          <p:nvPr/>
        </p:nvPicPr>
        <p:blipFill>
          <a:blip r:embed="rId2" cstate="print">
            <a:extLst/>
          </a:blip>
          <a:stretch>
            <a:fillRect/>
          </a:stretch>
        </p:blipFill>
        <p:spPr>
          <a:xfrm>
            <a:off x="15521486" y="10274300"/>
            <a:ext cx="5601430" cy="2566989"/>
          </a:xfrm>
          <a:prstGeom prst="rect">
            <a:avLst/>
          </a:prstGeom>
        </p:spPr>
      </p:pic>
      <p:sp>
        <p:nvSpPr>
          <p:cNvPr id="17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186"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87" name="image5.png" descr="image5.png"/>
          <p:cNvPicPr>
            <a:picLocks noChangeAspect="1"/>
          </p:cNvPicPr>
          <p:nvPr/>
        </p:nvPicPr>
        <p:blipFill>
          <a:blip r:embed="rId2" cstate="print">
            <a:extLst/>
          </a:blip>
          <a:stretch>
            <a:fillRect/>
          </a:stretch>
        </p:blipFill>
        <p:spPr>
          <a:xfrm>
            <a:off x="15521480" y="10274300"/>
            <a:ext cx="5601430" cy="2566989"/>
          </a:xfrm>
          <a:prstGeom prst="rect">
            <a:avLst/>
          </a:prstGeom>
        </p:spPr>
      </p:pic>
      <p:sp>
        <p:nvSpPr>
          <p:cNvPr id="1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197"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98" name="image5.png" descr="image5.png"/>
          <p:cNvPicPr>
            <a:picLocks noChangeAspect="1"/>
          </p:cNvPicPr>
          <p:nvPr/>
        </p:nvPicPr>
        <p:blipFill>
          <a:blip r:embed="rId2" cstate="print">
            <a:extLst/>
          </a:blip>
          <a:stretch>
            <a:fillRect/>
          </a:stretch>
        </p:blipFill>
        <p:spPr>
          <a:xfrm>
            <a:off x="15521474" y="10274300"/>
            <a:ext cx="5601430" cy="2566989"/>
          </a:xfrm>
          <a:prstGeom prst="rect">
            <a:avLst/>
          </a:prstGeom>
        </p:spPr>
      </p:pic>
      <p:sp>
        <p:nvSpPr>
          <p:cNvPr id="19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0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copy">
    <p:spTree>
      <p:nvGrpSpPr>
        <p:cNvPr id="1" name=""/>
        <p:cNvGrpSpPr/>
        <p:nvPr/>
      </p:nvGrpSpPr>
      <p:grpSpPr>
        <a:xfrm>
          <a:off x="0" y="0"/>
          <a:ext cx="0" cy="0"/>
          <a:chOff x="0" y="0"/>
          <a:chExt cx="0" cy="0"/>
        </a:xfrm>
      </p:grpSpPr>
      <p:pic>
        <p:nvPicPr>
          <p:cNvPr id="21"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22" name="Title Text"/>
          <p:cNvSpPr txBox="1">
            <a:spLocks noGrp="1"/>
          </p:cNvSpPr>
          <p:nvPr>
            <p:ph type="title"/>
          </p:nvPr>
        </p:nvSpPr>
        <p:spPr>
          <a:xfrm>
            <a:off x="1778000" y="1384300"/>
            <a:ext cx="20828000" cy="100457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1">
    <p:spTree>
      <p:nvGrpSpPr>
        <p:cNvPr id="1" name=""/>
        <p:cNvGrpSpPr/>
        <p:nvPr/>
      </p:nvGrpSpPr>
      <p:grpSpPr>
        <a:xfrm>
          <a:off x="0" y="0"/>
          <a:ext cx="0" cy="0"/>
          <a:chOff x="0" y="0"/>
          <a:chExt cx="0" cy="0"/>
        </a:xfrm>
      </p:grpSpPr>
      <p:sp>
        <p:nvSpPr>
          <p:cNvPr id="20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09"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2">
    <p:spTree>
      <p:nvGrpSpPr>
        <p:cNvPr id="1" name=""/>
        <p:cNvGrpSpPr/>
        <p:nvPr/>
      </p:nvGrpSpPr>
      <p:grpSpPr>
        <a:xfrm>
          <a:off x="0" y="0"/>
          <a:ext cx="0" cy="0"/>
          <a:chOff x="0" y="0"/>
          <a:chExt cx="0" cy="0"/>
        </a:xfrm>
      </p:grpSpPr>
      <p:sp>
        <p:nvSpPr>
          <p:cNvPr id="21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20" name="image5.png" descr="image5.png"/>
          <p:cNvPicPr>
            <a:picLocks noChangeAspect="1"/>
          </p:cNvPicPr>
          <p:nvPr/>
        </p:nvPicPr>
        <p:blipFill>
          <a:blip r:embed="rId2" cstate="print">
            <a:extLst/>
          </a:blip>
          <a:stretch>
            <a:fillRect/>
          </a:stretch>
        </p:blipFill>
        <p:spPr>
          <a:xfrm>
            <a:off x="15521469" y="10274300"/>
            <a:ext cx="5601430" cy="2566989"/>
          </a:xfrm>
          <a:prstGeom prst="rect">
            <a:avLst/>
          </a:prstGeom>
        </p:spPr>
      </p:pic>
      <p:sp>
        <p:nvSpPr>
          <p:cNvPr id="22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2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3">
    <p:spTree>
      <p:nvGrpSpPr>
        <p:cNvPr id="1" name=""/>
        <p:cNvGrpSpPr/>
        <p:nvPr/>
      </p:nvGrpSpPr>
      <p:grpSpPr>
        <a:xfrm>
          <a:off x="0" y="0"/>
          <a:ext cx="0" cy="0"/>
          <a:chOff x="0" y="0"/>
          <a:chExt cx="0" cy="0"/>
        </a:xfrm>
      </p:grpSpPr>
      <p:sp>
        <p:nvSpPr>
          <p:cNvPr id="23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31"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3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4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4">
    <p:spTree>
      <p:nvGrpSpPr>
        <p:cNvPr id="1" name=""/>
        <p:cNvGrpSpPr/>
        <p:nvPr/>
      </p:nvGrpSpPr>
      <p:grpSpPr>
        <a:xfrm>
          <a:off x="0" y="0"/>
          <a:ext cx="0" cy="0"/>
          <a:chOff x="0" y="0"/>
          <a:chExt cx="0" cy="0"/>
        </a:xfrm>
      </p:grpSpPr>
      <p:sp>
        <p:nvSpPr>
          <p:cNvPr id="24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9"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5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5">
    <p:spTree>
      <p:nvGrpSpPr>
        <p:cNvPr id="1" name=""/>
        <p:cNvGrpSpPr/>
        <p:nvPr/>
      </p:nvGrpSpPr>
      <p:grpSpPr>
        <a:xfrm>
          <a:off x="0" y="0"/>
          <a:ext cx="0" cy="0"/>
          <a:chOff x="0" y="0"/>
          <a:chExt cx="0" cy="0"/>
        </a:xfrm>
      </p:grpSpPr>
      <p:sp>
        <p:nvSpPr>
          <p:cNvPr id="258"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59" name="image5.png" descr="image5.png"/>
          <p:cNvPicPr>
            <a:picLocks noChangeAspect="1"/>
          </p:cNvPicPr>
          <p:nvPr/>
        </p:nvPicPr>
        <p:blipFill>
          <a:blip r:embed="rId2" cstate="print">
            <a:extLst/>
          </a:blip>
          <a:stretch>
            <a:fillRect/>
          </a:stretch>
        </p:blipFill>
        <p:spPr>
          <a:xfrm>
            <a:off x="15521444" y="10274300"/>
            <a:ext cx="5601430" cy="2566989"/>
          </a:xfrm>
          <a:prstGeom prst="rect">
            <a:avLst/>
          </a:prstGeom>
        </p:spPr>
      </p:pic>
      <p:sp>
        <p:nvSpPr>
          <p:cNvPr id="26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6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6">
    <p:spTree>
      <p:nvGrpSpPr>
        <p:cNvPr id="1" name=""/>
        <p:cNvGrpSpPr/>
        <p:nvPr/>
      </p:nvGrpSpPr>
      <p:grpSpPr>
        <a:xfrm>
          <a:off x="0" y="0"/>
          <a:ext cx="0" cy="0"/>
          <a:chOff x="0" y="0"/>
          <a:chExt cx="0" cy="0"/>
        </a:xfrm>
      </p:grpSpPr>
      <p:sp>
        <p:nvSpPr>
          <p:cNvPr id="26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70" name="image5.png" descr="image5.png"/>
          <p:cNvPicPr>
            <a:picLocks noChangeAspect="1"/>
          </p:cNvPicPr>
          <p:nvPr/>
        </p:nvPicPr>
        <p:blipFill>
          <a:blip r:embed="rId2" cstate="print">
            <a:extLst/>
          </a:blip>
          <a:stretch>
            <a:fillRect/>
          </a:stretch>
        </p:blipFill>
        <p:spPr>
          <a:xfrm>
            <a:off x="15521469" y="10274300"/>
            <a:ext cx="5601430" cy="2566989"/>
          </a:xfrm>
          <a:prstGeom prst="rect">
            <a:avLst/>
          </a:prstGeom>
        </p:spPr>
      </p:pic>
      <p:sp>
        <p:nvSpPr>
          <p:cNvPr id="27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7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7">
    <p:spTree>
      <p:nvGrpSpPr>
        <p:cNvPr id="1" name=""/>
        <p:cNvGrpSpPr/>
        <p:nvPr/>
      </p:nvGrpSpPr>
      <p:grpSpPr>
        <a:xfrm>
          <a:off x="0" y="0"/>
          <a:ext cx="0" cy="0"/>
          <a:chOff x="0" y="0"/>
          <a:chExt cx="0" cy="0"/>
        </a:xfrm>
      </p:grpSpPr>
      <p:sp>
        <p:nvSpPr>
          <p:cNvPr id="28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81" name="image5.png" descr="image5.png"/>
          <p:cNvPicPr>
            <a:picLocks noChangeAspect="1"/>
          </p:cNvPicPr>
          <p:nvPr/>
        </p:nvPicPr>
        <p:blipFill>
          <a:blip r:embed="rId2" cstate="print">
            <a:extLst/>
          </a:blip>
          <a:stretch>
            <a:fillRect/>
          </a:stretch>
        </p:blipFill>
        <p:spPr>
          <a:xfrm>
            <a:off x="15521424" y="10274300"/>
            <a:ext cx="5601430" cy="2566989"/>
          </a:xfrm>
          <a:prstGeom prst="rect">
            <a:avLst/>
          </a:prstGeom>
        </p:spPr>
      </p:pic>
      <p:sp>
        <p:nvSpPr>
          <p:cNvPr id="28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83" name="Body Level One…"/>
          <p:cNvSpPr txBox="1">
            <a:spLocks noGrp="1"/>
          </p:cNvSpPr>
          <p:nvPr>
            <p:ph type="body" idx="1"/>
          </p:nvPr>
        </p:nvSpPr>
        <p:spPr>
          <a:xfrm>
            <a:off x="1219358" y="3200406"/>
            <a:ext cx="21948460" cy="10515594"/>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8">
    <p:spTree>
      <p:nvGrpSpPr>
        <p:cNvPr id="1" name=""/>
        <p:cNvGrpSpPr/>
        <p:nvPr/>
      </p:nvGrpSpPr>
      <p:grpSpPr>
        <a:xfrm>
          <a:off x="0" y="0"/>
          <a:ext cx="0" cy="0"/>
          <a:chOff x="0" y="0"/>
          <a:chExt cx="0" cy="0"/>
        </a:xfrm>
      </p:grpSpPr>
      <p:sp>
        <p:nvSpPr>
          <p:cNvPr id="291"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92"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9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9">
    <p:spTree>
      <p:nvGrpSpPr>
        <p:cNvPr id="1" name=""/>
        <p:cNvGrpSpPr/>
        <p:nvPr/>
      </p:nvGrpSpPr>
      <p:grpSpPr>
        <a:xfrm>
          <a:off x="0" y="0"/>
          <a:ext cx="0" cy="0"/>
          <a:chOff x="0" y="0"/>
          <a:chExt cx="0" cy="0"/>
        </a:xfrm>
      </p:grpSpPr>
      <p:sp>
        <p:nvSpPr>
          <p:cNvPr id="30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03" name="image5.png" descr="image5.png"/>
          <p:cNvPicPr>
            <a:picLocks noChangeAspect="1"/>
          </p:cNvPicPr>
          <p:nvPr/>
        </p:nvPicPr>
        <p:blipFill>
          <a:blip r:embed="rId2" cstate="print">
            <a:extLst/>
          </a:blip>
          <a:stretch>
            <a:fillRect/>
          </a:stretch>
        </p:blipFill>
        <p:spPr>
          <a:xfrm>
            <a:off x="15521455" y="10274300"/>
            <a:ext cx="5601430" cy="2566989"/>
          </a:xfrm>
          <a:prstGeom prst="rect">
            <a:avLst/>
          </a:prstGeom>
        </p:spPr>
      </p:pic>
      <p:sp>
        <p:nvSpPr>
          <p:cNvPr id="30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0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30"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31" name="Title Text"/>
          <p:cNvSpPr txBox="1">
            <a:spLocks noGrp="1"/>
          </p:cNvSpPr>
          <p:nvPr>
            <p:ph type="title"/>
          </p:nvPr>
        </p:nvSpPr>
        <p:spPr>
          <a:xfrm>
            <a:off x="1778000" y="1384300"/>
            <a:ext cx="20828000" cy="88265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32" name="Body Level One…"/>
          <p:cNvSpPr txBox="1">
            <a:spLocks noGrp="1"/>
          </p:cNvSpPr>
          <p:nvPr>
            <p:ph type="body" sz="quarter" idx="1"/>
          </p:nvPr>
        </p:nvSpPr>
        <p:spPr>
          <a:xfrm>
            <a:off x="1752600" y="10198100"/>
            <a:ext cx="20866100" cy="1689100"/>
          </a:xfrm>
          <a:prstGeom prst="rect">
            <a:avLst/>
          </a:prstGeom>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0">
    <p:spTree>
      <p:nvGrpSpPr>
        <p:cNvPr id="1" name=""/>
        <p:cNvGrpSpPr/>
        <p:nvPr/>
      </p:nvGrpSpPr>
      <p:grpSpPr>
        <a:xfrm>
          <a:off x="0" y="0"/>
          <a:ext cx="0" cy="0"/>
          <a:chOff x="0" y="0"/>
          <a:chExt cx="0" cy="0"/>
        </a:xfrm>
      </p:grpSpPr>
      <p:sp>
        <p:nvSpPr>
          <p:cNvPr id="31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14" name="image5.png" descr="image5.png"/>
          <p:cNvPicPr>
            <a:picLocks noChangeAspect="1"/>
          </p:cNvPicPr>
          <p:nvPr/>
        </p:nvPicPr>
        <p:blipFill>
          <a:blip r:embed="rId2" cstate="print">
            <a:extLst/>
          </a:blip>
          <a:stretch>
            <a:fillRect/>
          </a:stretch>
        </p:blipFill>
        <p:spPr>
          <a:xfrm>
            <a:off x="15521444" y="10274300"/>
            <a:ext cx="5601430" cy="2566989"/>
          </a:xfrm>
          <a:prstGeom prst="rect">
            <a:avLst/>
          </a:prstGeom>
        </p:spPr>
      </p:pic>
      <p:sp>
        <p:nvSpPr>
          <p:cNvPr id="31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1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1">
    <p:spTree>
      <p:nvGrpSpPr>
        <p:cNvPr id="1" name=""/>
        <p:cNvGrpSpPr/>
        <p:nvPr/>
      </p:nvGrpSpPr>
      <p:grpSpPr>
        <a:xfrm>
          <a:off x="0" y="0"/>
          <a:ext cx="0" cy="0"/>
          <a:chOff x="0" y="0"/>
          <a:chExt cx="0" cy="0"/>
        </a:xfrm>
      </p:grpSpPr>
      <p:sp>
        <p:nvSpPr>
          <p:cNvPr id="32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25" name="image5.png" descr="image5.png"/>
          <p:cNvPicPr>
            <a:picLocks noChangeAspect="1"/>
          </p:cNvPicPr>
          <p:nvPr/>
        </p:nvPicPr>
        <p:blipFill>
          <a:blip r:embed="rId2" cstate="print">
            <a:extLst/>
          </a:blip>
          <a:stretch>
            <a:fillRect/>
          </a:stretch>
        </p:blipFill>
        <p:spPr>
          <a:xfrm>
            <a:off x="15521469" y="10274300"/>
            <a:ext cx="5601430" cy="2566989"/>
          </a:xfrm>
          <a:prstGeom prst="rect">
            <a:avLst/>
          </a:prstGeom>
        </p:spPr>
      </p:pic>
      <p:sp>
        <p:nvSpPr>
          <p:cNvPr id="32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2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33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36" name="image5.png" descr="image5.png"/>
          <p:cNvPicPr>
            <a:picLocks noChangeAspect="1"/>
          </p:cNvPicPr>
          <p:nvPr/>
        </p:nvPicPr>
        <p:blipFill>
          <a:blip r:embed="rId2" cstate="print">
            <a:extLst/>
          </a:blip>
          <a:stretch>
            <a:fillRect/>
          </a:stretch>
        </p:blipFill>
        <p:spPr>
          <a:xfrm>
            <a:off x="15521435" y="10274300"/>
            <a:ext cx="5601430" cy="2566989"/>
          </a:xfrm>
          <a:prstGeom prst="rect">
            <a:avLst/>
          </a:prstGeom>
        </p:spPr>
      </p:pic>
      <p:sp>
        <p:nvSpPr>
          <p:cNvPr id="33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3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3">
    <p:spTree>
      <p:nvGrpSpPr>
        <p:cNvPr id="1" name=""/>
        <p:cNvGrpSpPr/>
        <p:nvPr/>
      </p:nvGrpSpPr>
      <p:grpSpPr>
        <a:xfrm>
          <a:off x="0" y="0"/>
          <a:ext cx="0" cy="0"/>
          <a:chOff x="0" y="0"/>
          <a:chExt cx="0" cy="0"/>
        </a:xfrm>
      </p:grpSpPr>
      <p:sp>
        <p:nvSpPr>
          <p:cNvPr id="34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47" name="image5.png" descr="image5.png"/>
          <p:cNvPicPr>
            <a:picLocks noChangeAspect="1"/>
          </p:cNvPicPr>
          <p:nvPr/>
        </p:nvPicPr>
        <p:blipFill>
          <a:blip r:embed="rId2" cstate="print">
            <a:extLst/>
          </a:blip>
          <a:stretch>
            <a:fillRect/>
          </a:stretch>
        </p:blipFill>
        <p:spPr>
          <a:xfrm>
            <a:off x="15521421" y="10274300"/>
            <a:ext cx="5601430" cy="2566989"/>
          </a:xfrm>
          <a:prstGeom prst="rect">
            <a:avLst/>
          </a:prstGeom>
        </p:spPr>
      </p:pic>
      <p:sp>
        <p:nvSpPr>
          <p:cNvPr id="34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57" name="image4.png" descr="image4.pn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358" name="Rounded Rectangle"/>
          <p:cNvSpPr/>
          <p:nvPr/>
        </p:nvSpPr>
        <p:spPr>
          <a:xfrm>
            <a:off x="4267200" y="1727200"/>
            <a:ext cx="15849600" cy="10236200"/>
          </a:xfrm>
          <a:prstGeom prst="roundRect">
            <a:avLst>
              <a:gd name="adj" fmla="val 1861"/>
            </a:avLst>
          </a:prstGeom>
          <a:solidFill>
            <a:srgbClr val="38220C"/>
          </a:solidFill>
          <a:ln w="63500">
            <a:solidFill>
              <a:srgbClr val="E7E7E7"/>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59" name="Title Text"/>
          <p:cNvSpPr txBox="1">
            <a:spLocks noGrp="1"/>
          </p:cNvSpPr>
          <p:nvPr>
            <p:ph type="title"/>
          </p:nvPr>
        </p:nvSpPr>
        <p:spPr>
          <a:xfrm>
            <a:off x="1739900" y="355600"/>
            <a:ext cx="20904200" cy="3441700"/>
          </a:xfrm>
          <a:prstGeom prst="rect">
            <a:avLst/>
          </a:prstGeom>
          <a:effectLst/>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r>
              <a:t>Title Text</a:t>
            </a:r>
          </a:p>
        </p:txBody>
      </p:sp>
      <p:sp>
        <p:nvSpPr>
          <p:cNvPr id="3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6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74"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5"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6"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37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3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86" name="FINAL LOGO process.pdf" descr="FINAL LOGO process.pdf"/>
          <p:cNvPicPr>
            <a:picLocks noChangeAspect="1"/>
          </p:cNvPicPr>
          <p:nvPr/>
        </p:nvPicPr>
        <p:blipFill>
          <a:blip r:embed="rId2" cstate="print">
            <a:extLst/>
          </a:blip>
          <a:stretch>
            <a:fillRect/>
          </a:stretch>
        </p:blipFill>
        <p:spPr>
          <a:xfrm>
            <a:off x="15519400" y="10274300"/>
            <a:ext cx="5600701" cy="2567657"/>
          </a:xfrm>
          <a:prstGeom prst="rect">
            <a:avLst/>
          </a:prstGeom>
          <a:ln w="12700">
            <a:miter lim="400000"/>
          </a:ln>
        </p:spPr>
      </p:pic>
      <p:sp>
        <p:nvSpPr>
          <p:cNvPr id="38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38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3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3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40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40"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1" name="Body Level One…"/>
          <p:cNvSpPr txBox="1">
            <a:spLocks noGrp="1"/>
          </p:cNvSpPr>
          <p:nvPr>
            <p:ph type="body" idx="1"/>
          </p:nvPr>
        </p:nvSpPr>
        <p:spPr>
          <a:xfrm>
            <a:off x="1765528" y="1346200"/>
            <a:ext cx="20868819" cy="10541001"/>
          </a:xfrm>
          <a:prstGeom prst="rect">
            <a:avLst/>
          </a:prstGeom>
          <a:ln w="9525">
            <a:round/>
          </a:ln>
        </p:spPr>
        <p:txBody>
          <a:bodyPr>
            <a:noAutofit/>
          </a:bodyPr>
          <a:lstStyle>
            <a:lvl1pPr defTabSz="914400">
              <a:defRPr>
                <a:uFill>
                  <a:solidFill>
                    <a:srgbClr val="E2DEAB"/>
                  </a:solidFill>
                </a:uFill>
              </a:defRPr>
            </a:lvl1pPr>
            <a:lvl2pPr defTabSz="914400">
              <a:defRPr>
                <a:uFill>
                  <a:solidFill>
                    <a:srgbClr val="E2DEAB"/>
                  </a:solidFill>
                </a:uFill>
              </a:defRPr>
            </a:lvl2pPr>
            <a:lvl3pPr defTabSz="914400">
              <a:defRPr>
                <a:uFill>
                  <a:solidFill>
                    <a:srgbClr val="E2DEAB"/>
                  </a:solidFill>
                </a:uFill>
              </a:defRPr>
            </a:lvl3pPr>
            <a:lvl4pPr defTabSz="914400">
              <a:defRPr>
                <a:uFill>
                  <a:solidFill>
                    <a:srgbClr val="E2DEAB"/>
                  </a:solidFill>
                </a:uFill>
              </a:defRPr>
            </a:lvl4pPr>
            <a:lvl5pPr defTabSz="914400">
              <a:defRPr>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pic>
        <p:nvPicPr>
          <p:cNvPr id="414"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1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pic>
        <p:nvPicPr>
          <p:cNvPr id="422"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430" name="hardgrunge-3.jpg" descr="hardgrung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31" name="Title Text"/>
          <p:cNvSpPr txBox="1">
            <a:spLocks noGrp="1"/>
          </p:cNvSpPr>
          <p:nvPr>
            <p:ph type="title"/>
          </p:nvPr>
        </p:nvSpPr>
        <p:spPr>
          <a:xfrm>
            <a:off x="1778000" y="1384300"/>
            <a:ext cx="20828000" cy="8826500"/>
          </a:xfrm>
          <a:prstGeom prst="rect">
            <a:avLst/>
          </a:prstGeom>
        </p:spPr>
        <p:txBody>
          <a:bodyPr/>
          <a:lstStyle>
            <a:lvl1pPr algn="l">
              <a:defRPr sz="7200">
                <a:solidFill>
                  <a:srgbClr val="EBEBEB"/>
                </a:solidFill>
                <a:latin typeface="DejaVu Sans Condensed"/>
                <a:ea typeface="DejaVu Sans Condensed"/>
                <a:cs typeface="DejaVu Sans Condensed"/>
                <a:sym typeface="DejaVu Sans Condensed"/>
              </a:defRPr>
            </a:lvl1pPr>
          </a:lstStyle>
          <a:p>
            <a:r>
              <a:t>Title Text</a:t>
            </a:r>
          </a:p>
        </p:txBody>
      </p:sp>
      <p:sp>
        <p:nvSpPr>
          <p:cNvPr id="432" name="Body Level One…"/>
          <p:cNvSpPr txBox="1">
            <a:spLocks noGrp="1"/>
          </p:cNvSpPr>
          <p:nvPr>
            <p:ph type="body" sz="quarter" idx="1"/>
          </p:nvPr>
        </p:nvSpPr>
        <p:spPr>
          <a:xfrm>
            <a:off x="1752600" y="10198100"/>
            <a:ext cx="20866100" cy="1689100"/>
          </a:xfrm>
          <a:prstGeom prst="rect">
            <a:avLst/>
          </a:prstGeom>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4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441" name="image5.png" descr="image5.png"/>
          <p:cNvPicPr>
            <a:picLocks noChangeAspect="1"/>
          </p:cNvPicPr>
          <p:nvPr/>
        </p:nvPicPr>
        <p:blipFill>
          <a:blip r:embed="rId2" cstate="print">
            <a:extLst/>
          </a:blip>
          <a:stretch>
            <a:fillRect/>
          </a:stretch>
        </p:blipFill>
        <p:spPr>
          <a:xfrm>
            <a:off x="15521762" y="10274300"/>
            <a:ext cx="5601430" cy="2566989"/>
          </a:xfrm>
          <a:prstGeom prst="rect">
            <a:avLst/>
          </a:prstGeom>
        </p:spPr>
      </p:pic>
      <p:sp>
        <p:nvSpPr>
          <p:cNvPr id="44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4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4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451" name="image6.png" descr="image6.pn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5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5">
    <p:spTree>
      <p:nvGrpSpPr>
        <p:cNvPr id="1" name=""/>
        <p:cNvGrpSpPr/>
        <p:nvPr/>
      </p:nvGrpSpPr>
      <p:grpSpPr>
        <a:xfrm>
          <a:off x="0" y="0"/>
          <a:ext cx="0" cy="0"/>
          <a:chOff x="0" y="0"/>
          <a:chExt cx="0" cy="0"/>
        </a:xfrm>
      </p:grpSpPr>
      <p:sp>
        <p:nvSpPr>
          <p:cNvPr id="45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460"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61"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4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4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493"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5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49"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508"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09" name="FINAL LOGO process.pdf" descr="FINAL LOGO process.pdf"/>
          <p:cNvPicPr>
            <a:picLocks noChangeAspect="1"/>
          </p:cNvPicPr>
          <p:nvPr/>
        </p:nvPicPr>
        <p:blipFill>
          <a:blip r:embed="rId2" cstate="print">
            <a:extLst/>
          </a:blip>
          <a:stretch>
            <a:fillRect/>
          </a:stretch>
        </p:blipFill>
        <p:spPr>
          <a:xfrm>
            <a:off x="15519400" y="10274300"/>
            <a:ext cx="5600701" cy="2567657"/>
          </a:xfrm>
          <a:prstGeom prst="rect">
            <a:avLst/>
          </a:prstGeom>
          <a:ln w="12700">
            <a:miter lim="400000"/>
          </a:ln>
        </p:spPr>
      </p:pic>
      <p:sp>
        <p:nvSpPr>
          <p:cNvPr id="510"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1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pic>
        <p:nvPicPr>
          <p:cNvPr id="518" name="12_KingdomChronicles_VBS.jpg" descr="12_KingdomChronicles_VBS.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5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6">
    <p:spTree>
      <p:nvGrpSpPr>
        <p:cNvPr id="1" name=""/>
        <p:cNvGrpSpPr/>
        <p:nvPr/>
      </p:nvGrpSpPr>
      <p:grpSpPr>
        <a:xfrm>
          <a:off x="0" y="0"/>
          <a:ext cx="0" cy="0"/>
          <a:chOff x="0" y="0"/>
          <a:chExt cx="0" cy="0"/>
        </a:xfrm>
      </p:grpSpPr>
      <p:sp>
        <p:nvSpPr>
          <p:cNvPr id="52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27"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28"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7">
    <p:spTree>
      <p:nvGrpSpPr>
        <p:cNvPr id="1" name=""/>
        <p:cNvGrpSpPr/>
        <p:nvPr/>
      </p:nvGrpSpPr>
      <p:grpSpPr>
        <a:xfrm>
          <a:off x="0" y="0"/>
          <a:ext cx="0" cy="0"/>
          <a:chOff x="0" y="0"/>
          <a:chExt cx="0" cy="0"/>
        </a:xfrm>
      </p:grpSpPr>
      <p:sp>
        <p:nvSpPr>
          <p:cNvPr id="53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37" name="image5.png" descr="image5.png"/>
          <p:cNvPicPr>
            <a:picLocks noChangeAspect="1"/>
          </p:cNvPicPr>
          <p:nvPr/>
        </p:nvPicPr>
        <p:blipFill>
          <a:blip r:embed="rId2" cstate="print">
            <a:extLst/>
          </a:blip>
          <a:stretch>
            <a:fillRect/>
          </a:stretch>
        </p:blipFill>
        <p:spPr>
          <a:xfrm>
            <a:off x="15521756" y="10274300"/>
            <a:ext cx="5601430" cy="2566989"/>
          </a:xfrm>
          <a:prstGeom prst="rect">
            <a:avLst/>
          </a:prstGeom>
        </p:spPr>
      </p:pic>
      <p:sp>
        <p:nvSpPr>
          <p:cNvPr id="5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3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548"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55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9"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5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Blank copy 4">
    <p:spTree>
      <p:nvGrpSpPr>
        <p:cNvPr id="1" name=""/>
        <p:cNvGrpSpPr/>
        <p:nvPr/>
      </p:nvGrpSpPr>
      <p:grpSpPr>
        <a:xfrm>
          <a:off x="0" y="0"/>
          <a:ext cx="0" cy="0"/>
          <a:chOff x="0" y="0"/>
          <a:chExt cx="0" cy="0"/>
        </a:xfrm>
      </p:grpSpPr>
      <p:sp>
        <p:nvSpPr>
          <p:cNvPr id="56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8">
    <p:spTree>
      <p:nvGrpSpPr>
        <p:cNvPr id="1" name=""/>
        <p:cNvGrpSpPr/>
        <p:nvPr/>
      </p:nvGrpSpPr>
      <p:grpSpPr>
        <a:xfrm>
          <a:off x="0" y="0"/>
          <a:ext cx="0" cy="0"/>
          <a:chOff x="0" y="0"/>
          <a:chExt cx="0" cy="0"/>
        </a:xfrm>
      </p:grpSpPr>
      <p:sp>
        <p:nvSpPr>
          <p:cNvPr id="58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83"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84"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8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59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3" name="AiGLogo_Spanish_Process.pdf" descr="AiGLogo_Spanish_Process.pdf"/>
          <p:cNvPicPr>
            <a:picLocks noChangeAspect="1"/>
          </p:cNvPicPr>
          <p:nvPr/>
        </p:nvPicPr>
        <p:blipFill>
          <a:blip r:embed="rId2" cstate="print">
            <a:extLst/>
          </a:blip>
          <a:stretch>
            <a:fillRect/>
          </a:stretch>
        </p:blipFill>
        <p:spPr>
          <a:xfrm>
            <a:off x="15519400" y="10274300"/>
            <a:ext cx="5592892" cy="2565400"/>
          </a:xfrm>
          <a:prstGeom prst="rect">
            <a:avLst/>
          </a:prstGeom>
          <a:ln w="12700">
            <a:miter lim="400000"/>
          </a:ln>
        </p:spPr>
      </p:pic>
      <p:sp>
        <p:nvSpPr>
          <p:cNvPr id="594"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5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8" name="image5.png" descr="image5.png"/>
          <p:cNvPicPr>
            <a:picLocks noChangeAspect="1"/>
          </p:cNvPicPr>
          <p:nvPr/>
        </p:nvPicPr>
        <p:blipFill>
          <a:blip r:embed="rId2" cstate="print">
            <a:extLst/>
          </a:blip>
          <a:stretch>
            <a:fillRect/>
          </a:stretch>
        </p:blipFill>
        <p:spPr>
          <a:xfrm>
            <a:off x="15521423" y="10274300"/>
            <a:ext cx="5601430" cy="2566989"/>
          </a:xfrm>
          <a:prstGeom prst="rect">
            <a:avLst/>
          </a:prstGeom>
        </p:spPr>
      </p:pic>
      <p:sp>
        <p:nvSpPr>
          <p:cNvPr id="5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0" name="Body Level One…"/>
          <p:cNvSpPr txBox="1">
            <a:spLocks noGrp="1"/>
          </p:cNvSpPr>
          <p:nvPr>
            <p:ph type="body" idx="1"/>
          </p:nvPr>
        </p:nvSpPr>
        <p:spPr>
          <a:xfrm>
            <a:off x="1219358" y="3200404"/>
            <a:ext cx="21948460" cy="10515596"/>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Blank copy 5">
    <p:spTree>
      <p:nvGrpSpPr>
        <p:cNvPr id="1" name=""/>
        <p:cNvGrpSpPr/>
        <p:nvPr/>
      </p:nvGrpSpPr>
      <p:grpSpPr>
        <a:xfrm>
          <a:off x="0" y="0"/>
          <a:ext cx="0" cy="0"/>
          <a:chOff x="0" y="0"/>
          <a:chExt cx="0" cy="0"/>
        </a:xfrm>
      </p:grpSpPr>
      <p:sp>
        <p:nvSpPr>
          <p:cNvPr id="6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6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610"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61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lank copy 6">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9">
    <p:spTree>
      <p:nvGrpSpPr>
        <p:cNvPr id="1" name=""/>
        <p:cNvGrpSpPr/>
        <p:nvPr/>
      </p:nvGrpSpPr>
      <p:grpSpPr>
        <a:xfrm>
          <a:off x="0" y="0"/>
          <a:ext cx="0" cy="0"/>
          <a:chOff x="0" y="0"/>
          <a:chExt cx="0" cy="0"/>
        </a:xfrm>
      </p:grpSpPr>
      <p:sp>
        <p:nvSpPr>
          <p:cNvPr id="6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27" name="image5.png" descr="image5.png"/>
          <p:cNvPicPr>
            <a:picLocks noChangeAspect="1"/>
          </p:cNvPicPr>
          <p:nvPr/>
        </p:nvPicPr>
        <p:blipFill>
          <a:blip r:embed="rId2" cstate="print">
            <a:extLst/>
          </a:blip>
          <a:stretch>
            <a:fillRect/>
          </a:stretch>
        </p:blipFill>
        <p:spPr>
          <a:xfrm>
            <a:off x="15521756" y="10274300"/>
            <a:ext cx="5601430" cy="2566989"/>
          </a:xfrm>
          <a:prstGeom prst="rect">
            <a:avLst/>
          </a:prstGeom>
        </p:spPr>
      </p:pic>
      <p:sp>
        <p:nvSpPr>
          <p:cNvPr id="62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2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37"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638"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64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65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661"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662" name="Title Text"/>
          <p:cNvSpPr txBox="1">
            <a:spLocks noGrp="1"/>
          </p:cNvSpPr>
          <p:nvPr>
            <p:ph type="title"/>
          </p:nvPr>
        </p:nvSpPr>
        <p:spPr>
          <a:xfrm>
            <a:off x="1778000" y="1397000"/>
            <a:ext cx="20828000" cy="17272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663" name="Body Level One…"/>
          <p:cNvSpPr txBox="1">
            <a:spLocks noGrp="1"/>
          </p:cNvSpPr>
          <p:nvPr>
            <p:ph type="body" idx="1"/>
          </p:nvPr>
        </p:nvSpPr>
        <p:spPr>
          <a:xfrm>
            <a:off x="1765300" y="3429000"/>
            <a:ext cx="20828000" cy="96520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67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7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80"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68" name="Sand_ocean.jpg" descr="Sand_ocean.jpg"/>
          <p:cNvPicPr>
            <a:picLocks noChangeAspect="1"/>
          </p:cNvPicPr>
          <p:nvPr/>
        </p:nvPicPr>
        <p:blipFill>
          <a:blip r:embed="rId2" cstate="print">
            <a:extLst/>
          </a:blip>
          <a:stretch>
            <a:fillRect/>
          </a:stretch>
        </p:blipFill>
        <p:spPr>
          <a:xfrm>
            <a:off x="0" y="0"/>
            <a:ext cx="24387175" cy="13716000"/>
          </a:xfrm>
          <a:prstGeom prst="rect">
            <a:avLst/>
          </a:prstGeom>
          <a:ln w="12700"/>
        </p:spPr>
      </p:pic>
      <p:sp>
        <p:nvSpPr>
          <p:cNvPr id="69" name="Title Text"/>
          <p:cNvSpPr txBox="1">
            <a:spLocks noGrp="1"/>
          </p:cNvSpPr>
          <p:nvPr>
            <p:ph type="title"/>
          </p:nvPr>
        </p:nvSpPr>
        <p:spPr>
          <a:xfrm>
            <a:off x="1778231" y="1041400"/>
            <a:ext cx="20830713" cy="1930401"/>
          </a:xfrm>
          <a:prstGeom prst="rect">
            <a:avLst/>
          </a:prstGeom>
          <a:ln>
            <a:round/>
          </a:ln>
          <a:effectLst/>
        </p:spPr>
        <p:txBody>
          <a:bodyPr lIns="50800" tIns="50800" rIns="50800" bIns="50800"/>
          <a:lstStyle>
            <a:lvl1pPr defTabSz="914400">
              <a:defRPr sz="11700">
                <a:effectLst>
                  <a:outerShdw blurRad="38100" dist="38100" dir="2700000" rotWithShape="0">
                    <a:srgbClr val="000000">
                      <a:alpha val="43137"/>
                    </a:srgbClr>
                  </a:outerShdw>
                </a:effectLst>
                <a:uFill>
                  <a:solidFill>
                    <a:srgbClr val="E2DEAB"/>
                  </a:solidFill>
                </a:uFill>
              </a:defRPr>
            </a:lvl1pPr>
          </a:lstStyle>
          <a:p>
            <a:r>
              <a:t>Title Text</a:t>
            </a:r>
          </a:p>
        </p:txBody>
      </p:sp>
      <p:sp>
        <p:nvSpPr>
          <p:cNvPr id="70" name="Body Level One…"/>
          <p:cNvSpPr txBox="1">
            <a:spLocks noGrp="1"/>
          </p:cNvSpPr>
          <p:nvPr>
            <p:ph type="body" idx="1"/>
          </p:nvPr>
        </p:nvSpPr>
        <p:spPr>
          <a:xfrm>
            <a:off x="1765528" y="2971800"/>
            <a:ext cx="20868819" cy="10744200"/>
          </a:xfrm>
          <a:prstGeom prst="rect">
            <a:avLst/>
          </a:prstGeom>
          <a:ln>
            <a:round/>
          </a:ln>
          <a:effectLst/>
        </p:spPr>
        <p:txBody>
          <a:bodyPr lIns="50800" tIns="50800" rIns="50800" bIns="50800">
            <a:noAutofit/>
          </a:bodyPr>
          <a:lstStyle>
            <a:lvl1pPr defTabSz="914400">
              <a:defRPr sz="8000">
                <a:effectLst>
                  <a:outerShdw blurRad="38100" dist="38100" dir="2700000" rotWithShape="0">
                    <a:srgbClr val="000000">
                      <a:alpha val="43137"/>
                    </a:srgbClr>
                  </a:outerShdw>
                </a:effectLst>
                <a:uFill>
                  <a:solidFill>
                    <a:srgbClr val="E2DEAB"/>
                  </a:solidFill>
                </a:uFill>
              </a:defRPr>
            </a:lvl1pPr>
            <a:lvl2pPr defTabSz="914400">
              <a:defRPr sz="8000">
                <a:effectLst>
                  <a:outerShdw blurRad="38100" dist="38100" dir="2700000" rotWithShape="0">
                    <a:srgbClr val="000000">
                      <a:alpha val="43137"/>
                    </a:srgbClr>
                  </a:outerShdw>
                </a:effectLst>
                <a:uFill>
                  <a:solidFill>
                    <a:srgbClr val="E2DEAB"/>
                  </a:solidFill>
                </a:uFill>
              </a:defRPr>
            </a:lvl2pPr>
            <a:lvl3pPr defTabSz="914400">
              <a:defRPr sz="8000">
                <a:effectLst>
                  <a:outerShdw blurRad="38100" dist="38100" dir="2700000" rotWithShape="0">
                    <a:srgbClr val="000000">
                      <a:alpha val="43137"/>
                    </a:srgbClr>
                  </a:outerShdw>
                </a:effectLst>
                <a:uFill>
                  <a:solidFill>
                    <a:srgbClr val="E2DEAB"/>
                  </a:solidFill>
                </a:uFill>
              </a:defRPr>
            </a:lvl3pPr>
            <a:lvl4pPr defTabSz="914400">
              <a:defRPr sz="8000">
                <a:effectLst>
                  <a:outerShdw blurRad="38100" dist="38100" dir="2700000" rotWithShape="0">
                    <a:srgbClr val="000000">
                      <a:alpha val="43137"/>
                    </a:srgbClr>
                  </a:outerShdw>
                </a:effectLst>
                <a:uFill>
                  <a:solidFill>
                    <a:srgbClr val="E2DEAB"/>
                  </a:solidFill>
                </a:uFill>
              </a:defRPr>
            </a:lvl4pPr>
            <a:lvl5pPr defTabSz="914400">
              <a:defRPr sz="8000">
                <a:effectLst>
                  <a:outerShdw blurRad="38100" dist="38100" dir="2700000" rotWithShape="0">
                    <a:srgbClr val="000000">
                      <a:alpha val="43137"/>
                    </a:srgbClr>
                  </a:outerShdw>
                </a:effectLst>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Helvetica"/>
                <a:ea typeface="Helvetica"/>
                <a:cs typeface="Helvetica"/>
                <a:sym typeface="Helvetica"/>
              </a:defRPr>
            </a:lvl1pPr>
          </a:lstStyle>
          <a:p>
            <a:r>
              <a:t>Title Text</a:t>
            </a:r>
          </a:p>
        </p:txBody>
      </p:sp>
      <p:sp>
        <p:nvSpPr>
          <p:cNvPr id="689"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696"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97"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705" name="SS logo.jpg" descr="SS logo.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70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7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7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72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731"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2"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3"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4" name="Title Text"/>
          <p:cNvSpPr txBox="1">
            <a:spLocks noGrp="1"/>
          </p:cNvSpPr>
          <p:nvPr>
            <p:ph type="title"/>
          </p:nvPr>
        </p:nvSpPr>
        <p:spPr>
          <a:xfrm>
            <a:off x="1866900" y="0"/>
            <a:ext cx="20637500" cy="2705100"/>
          </a:xfrm>
          <a:prstGeom prst="rect">
            <a:avLst/>
          </a:prstGeom>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735"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pic>
        <p:nvPicPr>
          <p:cNvPr id="750"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7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758" name="TextSlide.jpg" descr="TextSlide.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75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76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67" name="FINAL LOGO process.pdf" descr="FINAL LOGO process.pdf"/>
          <p:cNvPicPr>
            <a:picLocks noChangeAspect="1"/>
          </p:cNvPicPr>
          <p:nvPr/>
        </p:nvPicPr>
        <p:blipFill>
          <a:blip r:embed="rId2" cstate="print">
            <a:extLst/>
          </a:blip>
          <a:stretch>
            <a:fillRect/>
          </a:stretch>
        </p:blipFill>
        <p:spPr>
          <a:xfrm>
            <a:off x="15519400" y="10274300"/>
            <a:ext cx="5600701" cy="2567657"/>
          </a:xfrm>
          <a:prstGeom prst="rect">
            <a:avLst/>
          </a:prstGeom>
          <a:ln w="12700">
            <a:miter lim="400000"/>
          </a:ln>
        </p:spPr>
      </p:pic>
      <p:sp>
        <p:nvSpPr>
          <p:cNvPr id="768"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76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77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77" name="1600_AiGLogo_Slide_Navy-small.png" descr="1600_AiGLogo_Slide_Navy-small.png"/>
          <p:cNvPicPr>
            <a:picLocks noChangeAspect="1"/>
          </p:cNvPicPr>
          <p:nvPr/>
        </p:nvPicPr>
        <p:blipFill>
          <a:blip r:embed="rId2" cstate="print">
            <a:extLst/>
          </a:blip>
          <a:stretch>
            <a:fillRect/>
          </a:stretch>
        </p:blipFill>
        <p:spPr>
          <a:xfrm>
            <a:off x="68405" y="0"/>
            <a:ext cx="24247189" cy="13716000"/>
          </a:xfrm>
          <a:prstGeom prst="rect">
            <a:avLst/>
          </a:prstGeom>
          <a:ln w="12700">
            <a:miter lim="400000"/>
          </a:ln>
        </p:spPr>
      </p:pic>
      <p:sp>
        <p:nvSpPr>
          <p:cNvPr id="77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xfrm>
            <a:off x="22799515" y="13061950"/>
            <a:ext cx="368301" cy="381000"/>
          </a:xfrm>
          <a:prstGeom prst="rect">
            <a:avLst/>
          </a:prstGeom>
          <a:ln w="9525">
            <a:round/>
          </a:ln>
        </p:spPr>
        <p:txBody>
          <a:bodyPr lIns="101600" tIns="101600" rIns="101600" bIns="101600"/>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78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786" name="image9.png" descr="image9.png"/>
          <p:cNvPicPr>
            <a:picLocks noChangeAspect="1"/>
          </p:cNvPicPr>
          <p:nvPr/>
        </p:nvPicPr>
        <p:blipFill>
          <a:blip r:embed="rId2" cstate="print">
            <a:extLst/>
          </a:blip>
          <a:stretch>
            <a:fillRect/>
          </a:stretch>
        </p:blipFill>
        <p:spPr>
          <a:xfrm>
            <a:off x="15521423" y="10274300"/>
            <a:ext cx="5601430" cy="2566989"/>
          </a:xfrm>
          <a:prstGeom prst="rect">
            <a:avLst/>
          </a:prstGeom>
        </p:spPr>
      </p:pic>
      <p:sp>
        <p:nvSpPr>
          <p:cNvPr id="78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788" name="Body Level One…"/>
          <p:cNvSpPr txBox="1">
            <a:spLocks noGrp="1"/>
          </p:cNvSpPr>
          <p:nvPr>
            <p:ph type="body" idx="1"/>
          </p:nvPr>
        </p:nvSpPr>
        <p:spPr>
          <a:xfrm>
            <a:off x="1219358" y="3200404"/>
            <a:ext cx="21948460" cy="10515596"/>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8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796"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797" name="Title Text"/>
          <p:cNvSpPr txBox="1">
            <a:spLocks noGrp="1"/>
          </p:cNvSpPr>
          <p:nvPr>
            <p:ph type="title"/>
          </p:nvPr>
        </p:nvSpPr>
        <p:spPr>
          <a:xfrm>
            <a:off x="2374900" y="1384300"/>
            <a:ext cx="19596100" cy="15367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798" name="Body Level One…"/>
          <p:cNvSpPr txBox="1">
            <a:spLocks noGrp="1"/>
          </p:cNvSpPr>
          <p:nvPr>
            <p:ph type="body" idx="1"/>
          </p:nvPr>
        </p:nvSpPr>
        <p:spPr>
          <a:xfrm>
            <a:off x="2311400" y="3060700"/>
            <a:ext cx="19685000" cy="93599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806" name="CreationEvangelism_BlueScripture3.jpg" descr="CreationEvangelism_BlueScripture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807" name="Title Text"/>
          <p:cNvSpPr txBox="1">
            <a:spLocks noGrp="1"/>
          </p:cNvSpPr>
          <p:nvPr>
            <p:ph type="title"/>
          </p:nvPr>
        </p:nvSpPr>
        <p:spPr>
          <a:xfrm>
            <a:off x="2324100" y="1384300"/>
            <a:ext cx="19697700" cy="1562100"/>
          </a:xfrm>
          <a:prstGeom prst="rect">
            <a:avLst/>
          </a:prstGeom>
        </p:spPr>
        <p:txBody>
          <a:bodyPr/>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8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815" name="Relevance of Genesis in Today's World_Scripture.jpg" descr="Relevance of Genesis in Today's World_Scripture.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816" name="Title Text"/>
          <p:cNvSpPr txBox="1">
            <a:spLocks noGrp="1"/>
          </p:cNvSpPr>
          <p:nvPr>
            <p:ph type="title"/>
          </p:nvPr>
        </p:nvSpPr>
        <p:spPr>
          <a:xfrm>
            <a:off x="1778000" y="1384300"/>
            <a:ext cx="20828000" cy="9537700"/>
          </a:xfrm>
          <a:prstGeom prst="rect">
            <a:avLst/>
          </a:prstGeom>
        </p:spPr>
        <p:txBody>
          <a:bodyPr/>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817" name="Body Level One…"/>
          <p:cNvSpPr txBox="1">
            <a:spLocks noGrp="1"/>
          </p:cNvSpPr>
          <p:nvPr>
            <p:ph type="body" sz="quarter" idx="1"/>
          </p:nvPr>
        </p:nvSpPr>
        <p:spPr>
          <a:xfrm>
            <a:off x="1752600" y="10909300"/>
            <a:ext cx="20866100" cy="1689100"/>
          </a:xfrm>
          <a:prstGeom prst="rect">
            <a:avLst/>
          </a:prstGeom>
        </p:spPr>
        <p:txBody>
          <a:bodyPr>
            <a:noAutofit/>
          </a:bodyPr>
          <a:lstStyle>
            <a:lvl1pPr>
              <a:defRPr sz="3600">
                <a:solidFill>
                  <a:srgbClr val="FEFCDD"/>
                </a:solidFill>
              </a:defRPr>
            </a:lvl1pPr>
            <a:lvl2pPr>
              <a:defRPr sz="3600">
                <a:solidFill>
                  <a:srgbClr val="FEFCDD"/>
                </a:solidFill>
              </a:defRPr>
            </a:lvl2pPr>
            <a:lvl3pPr>
              <a:defRPr sz="3600">
                <a:solidFill>
                  <a:srgbClr val="FEFCDD"/>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81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2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2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pic>
        <p:nvPicPr>
          <p:cNvPr id="827" name="1601_AnswersInGenesis_Logo_Spot306C_BookLeft.png" descr="1601_AnswersInGenesis_Logo_Spot306C_BookLeft.png"/>
          <p:cNvPicPr>
            <a:picLocks noChangeAspect="1"/>
          </p:cNvPicPr>
          <p:nvPr/>
        </p:nvPicPr>
        <p:blipFill>
          <a:blip r:embed="rId2" cstate="print">
            <a:extLst/>
          </a:blip>
          <a:stretch>
            <a:fillRect/>
          </a:stretch>
        </p:blipFill>
        <p:spPr>
          <a:xfrm>
            <a:off x="17000725" y="10722895"/>
            <a:ext cx="4925093" cy="1606428"/>
          </a:xfrm>
          <a:prstGeom prst="rect">
            <a:avLst/>
          </a:prstGeom>
          <a:ln w="12700">
            <a:miter lim="400000"/>
          </a:ln>
        </p:spPr>
      </p:pic>
      <p:sp>
        <p:nvSpPr>
          <p:cNvPr id="8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3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836"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837"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8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3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84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848" name="Title Text"/>
          <p:cNvSpPr txBox="1">
            <a:spLocks noGrp="1"/>
          </p:cNvSpPr>
          <p:nvPr>
            <p:ph type="title"/>
          </p:nvPr>
        </p:nvSpPr>
        <p:spPr>
          <a:xfrm>
            <a:off x="1219358" y="549275"/>
            <a:ext cx="21948460" cy="2651126"/>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8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8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873" name="Title Text"/>
          <p:cNvSpPr txBox="1">
            <a:spLocks noGrp="1"/>
          </p:cNvSpPr>
          <p:nvPr>
            <p:ph type="title"/>
          </p:nvPr>
        </p:nvSpPr>
        <p:spPr>
          <a:xfrm>
            <a:off x="1778000" y="2298700"/>
            <a:ext cx="20828000" cy="4648200"/>
          </a:xfrm>
          <a:prstGeom prst="rect">
            <a:avLst/>
          </a:prstGeom>
          <a:effectLst/>
        </p:spPr>
        <p:txBody>
          <a:bodyPr lIns="50800" tIns="50800" rIns="50800" bIns="50800" anchor="b">
            <a:normAutofit/>
          </a:bodyPr>
          <a:lstStyle>
            <a:lvl1pPr algn="ctr">
              <a:defRPr sz="11200">
                <a:solidFill>
                  <a:srgbClr val="FFFFFF"/>
                </a:solidFill>
                <a:latin typeface="Helvetica Light"/>
                <a:ea typeface="Helvetica Light"/>
                <a:cs typeface="Helvetica Light"/>
                <a:sym typeface="Helvetica Light"/>
              </a:defRPr>
            </a:lvl1pPr>
          </a:lstStyle>
          <a:p>
            <a:r>
              <a:t>Title Text</a:t>
            </a:r>
          </a:p>
        </p:txBody>
      </p:sp>
      <p:sp>
        <p:nvSpPr>
          <p:cNvPr id="874" name="Body Level One…"/>
          <p:cNvSpPr txBox="1">
            <a:spLocks noGrp="1"/>
          </p:cNvSpPr>
          <p:nvPr>
            <p:ph type="body" sz="quarter" idx="1"/>
          </p:nvPr>
        </p:nvSpPr>
        <p:spPr>
          <a:xfrm>
            <a:off x="1778000" y="7073900"/>
            <a:ext cx="20828000" cy="1587500"/>
          </a:xfrm>
          <a:prstGeom prst="rect">
            <a:avLst/>
          </a:prstGeom>
          <a:effectLst/>
        </p:spPr>
        <p:txBody>
          <a:bodyPr lIns="50800" tIns="50800" rIns="50800" bIns="50800"/>
          <a:lstStyle>
            <a:lvl1pPr algn="ctr">
              <a:defRPr sz="4400">
                <a:solidFill>
                  <a:srgbClr val="FFFFFF"/>
                </a:solidFill>
                <a:latin typeface="Helvetica Light"/>
                <a:ea typeface="Helvetica Light"/>
                <a:cs typeface="Helvetica Light"/>
                <a:sym typeface="Helvetica Light"/>
              </a:defRPr>
            </a:lvl1pPr>
            <a:lvl2pPr indent="228600" algn="ctr">
              <a:defRPr sz="4400">
                <a:solidFill>
                  <a:srgbClr val="FFFFFF"/>
                </a:solidFill>
                <a:latin typeface="Helvetica Light"/>
                <a:ea typeface="Helvetica Light"/>
                <a:cs typeface="Helvetica Light"/>
                <a:sym typeface="Helvetica Light"/>
              </a:defRPr>
            </a:lvl2pPr>
            <a:lvl3pPr indent="457200" algn="ctr">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75"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88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8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84"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8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86"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87"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defTabSz="914400">
              <a:defRPr sz="6400">
                <a:uFill>
                  <a:solidFill>
                    <a:srgbClr val="000000"/>
                  </a:solidFill>
                </a:uFill>
              </a:defRPr>
            </a:pPr>
            <a:endParaRPr/>
          </a:p>
        </p:txBody>
      </p:sp>
      <p:sp>
        <p:nvSpPr>
          <p:cNvPr id="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0116805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11"/>
            <a:ext cx="20726400"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800"/>
            </a:lvl1pPr>
            <a:lvl2pPr marL="1088428" indent="0">
              <a:buNone/>
              <a:defRPr sz="4300"/>
            </a:lvl2pPr>
            <a:lvl3pPr marL="2176857" indent="0">
              <a:buNone/>
              <a:defRPr sz="3800"/>
            </a:lvl3pPr>
            <a:lvl4pPr marL="3265285" indent="0">
              <a:buNone/>
              <a:defRPr sz="3300"/>
            </a:lvl4pPr>
            <a:lvl5pPr marL="4353714" indent="0">
              <a:buNone/>
              <a:defRPr sz="3300"/>
            </a:lvl5pPr>
            <a:lvl6pPr marL="5442142" indent="0">
              <a:buNone/>
              <a:defRPr sz="3300"/>
            </a:lvl6pPr>
            <a:lvl7pPr marL="6530568" indent="0">
              <a:buNone/>
              <a:defRPr sz="3300"/>
            </a:lvl7pPr>
            <a:lvl8pPr marL="7618992" indent="0">
              <a:buNone/>
              <a:defRPr sz="3300"/>
            </a:lvl8pPr>
            <a:lvl9pPr marL="8707425" indent="0">
              <a:buNone/>
              <a:defRPr sz="33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7868861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32921024"/>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8" y="3070226"/>
            <a:ext cx="10778067"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8"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5954779"/>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4619685"/>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9671376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11"/>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83406070"/>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28" indent="0">
              <a:buNone/>
              <a:defRPr sz="6700"/>
            </a:lvl2pPr>
            <a:lvl3pPr marL="2176857" indent="0">
              <a:buNone/>
              <a:defRPr sz="5700"/>
            </a:lvl3pPr>
            <a:lvl4pPr marL="3265285" indent="0">
              <a:buNone/>
              <a:defRPr sz="4800"/>
            </a:lvl4pPr>
            <a:lvl5pPr marL="4353714" indent="0">
              <a:buNone/>
              <a:defRPr sz="4800"/>
            </a:lvl5pPr>
            <a:lvl6pPr marL="5442142" indent="0">
              <a:buNone/>
              <a:defRPr sz="4800"/>
            </a:lvl6pPr>
            <a:lvl7pPr marL="6530568" indent="0">
              <a:buNone/>
              <a:defRPr sz="4800"/>
            </a:lvl7pPr>
            <a:lvl8pPr marL="7618992" indent="0">
              <a:buNone/>
              <a:defRPr sz="4800"/>
            </a:lvl8pPr>
            <a:lvl9pPr marL="8707425" indent="0">
              <a:buNone/>
              <a:defRPr sz="4800"/>
            </a:lvl9pPr>
          </a:lstStyle>
          <a:p>
            <a:pPr lvl="0"/>
            <a:endParaRPr lang="en-US" noProof="0" smtClean="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88979839"/>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46796561"/>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6"/>
            <a:ext cx="5486400" cy="117062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55626"/>
            <a:ext cx="16052800" cy="117062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3923806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90" Type="http://schemas.openxmlformats.org/officeDocument/2006/relationships/theme" Target="../theme/theme1.xml"/><Relationship Id="rId91" Type="http://schemas.openxmlformats.org/officeDocument/2006/relationships/image" Target="../media/image2.jpe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2.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and_ocean.jpg" descr="Sand_ocean.jpg"/>
          <p:cNvPicPr>
            <a:picLocks noChangeAspect="1"/>
          </p:cNvPicPr>
          <p:nvPr/>
        </p:nvPicPr>
        <p:blipFill>
          <a:blip r:embed="rId91" cstate="print">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16000"/>
            <a:ext cx="20828000"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765300" y="2971800"/>
            <a:ext cx="20942300" cy="972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6" r:id="rId76"/>
    <p:sldLayoutId id="2147483727"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6" r:id="rId86"/>
    <p:sldLayoutId id="2147483737" r:id="rId87"/>
    <p:sldLayoutId id="2147483739" r:id="rId88"/>
    <p:sldLayoutId id="2147483740" r:id="rId89"/>
  </p:sldLayoutIdLst>
  <p:transition xmlns:p14="http://schemas.microsoft.com/office/powerpoint/2010/main" spd="med"/>
  <p:txStyles>
    <p:titleStyle>
      <a:lvl1pPr marL="0" marR="0" indent="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1pPr>
      <a:lvl2pPr marL="0" marR="0" indent="228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2pPr>
      <a:lvl3pPr marL="0" marR="0" indent="457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3pPr>
      <a:lvl4pPr marL="0" marR="0" indent="685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4pPr>
      <a:lvl5pPr marL="0" marR="0" indent="9144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5pPr>
      <a:lvl6pPr marL="0" marR="0" indent="11430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6pPr>
      <a:lvl7pPr marL="0" marR="0" indent="1371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7pPr>
      <a:lvl8pPr marL="0" marR="0" indent="1600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8pPr>
      <a:lvl9pPr marL="0" marR="0" indent="1828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7804161"/>
            <a:ext cx="9067800" cy="5899150"/>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37"/>
            <a:ext cx="21945600" cy="2279650"/>
          </a:xfrm>
          <a:prstGeom prst="rect">
            <a:avLst/>
          </a:prstGeom>
          <a:noFill/>
          <a:ln w="9525">
            <a:noFill/>
            <a:miter lim="800000"/>
            <a:headEnd/>
            <a:tailEnd/>
          </a:ln>
          <a:effectLst/>
        </p:spPr>
        <p:txBody>
          <a:bodyPr vert="horz" wrap="square" lIns="217686" tIns="108843" rIns="217686" bIns="108843"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11"/>
            <a:ext cx="21945600" cy="906145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defRPr sz="2400">
                <a:solidFill>
                  <a:srgbClr val="FFFFFF"/>
                </a:solidFill>
                <a:effectLst>
                  <a:outerShdw blurRad="38100" dist="38100" dir="2700000" algn="tl">
                    <a:srgbClr val="000000"/>
                  </a:outerShdw>
                </a:effectLst>
                <a:latin typeface="Arial" pitchFamily="-112" charset="0"/>
                <a:ea typeface="+mn-ea"/>
                <a:cs typeface="+mn-cs"/>
              </a:defRPr>
            </a:lvl1pPr>
          </a:lstStyle>
          <a:p>
            <a:pPr algn="l" defTabSz="2176857" fontAlgn="base" hangingPunct="1">
              <a:spcBef>
                <a:spcPct val="0"/>
              </a:spcBef>
              <a:spcAft>
                <a:spcPct val="0"/>
              </a:spcAft>
              <a:defRPr/>
            </a:pPr>
            <a:endParaRPr lang="en-US" kern="1200"/>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ct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fontAlgn="base" hangingPunct="1">
              <a:spcBef>
                <a:spcPct val="0"/>
              </a:spcBef>
              <a:spcAft>
                <a:spcPct val="0"/>
              </a:spcAft>
              <a:defRPr/>
            </a:pPr>
            <a:endParaRPr lang="en-US" kern="1200"/>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r">
              <a:defRPr sz="24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176857" fontAlgn="base" hangingPunct="1">
              <a:spcBef>
                <a:spcPct val="0"/>
              </a:spcBef>
              <a:spcAft>
                <a:spcPct val="0"/>
              </a:spcAft>
              <a:defRPr/>
            </a:pPr>
            <a:fld id="{61F442D0-A11F-2640-8129-5D1BEF7A3C1E}" type="slidenum">
              <a:rPr lang="en-US" kern="1200"/>
              <a:pPr defTabSz="2176857" fontAlgn="base" hangingPunct="1">
                <a:spcBef>
                  <a:spcPct val="0"/>
                </a:spcBef>
                <a:spcAft>
                  <a:spcPct val="0"/>
                </a:spcAft>
                <a:defRPr/>
              </a:pPr>
              <a:t>‹#›</a:t>
            </a:fld>
            <a:endParaRPr lang="en-US" kern="1200"/>
          </a:p>
        </p:txBody>
      </p:sp>
    </p:spTree>
    <p:extLst>
      <p:ext uri="{BB962C8B-B14F-4D97-AF65-F5344CB8AC3E}">
        <p14:creationId xmlns:p14="http://schemas.microsoft.com/office/powerpoint/2010/main" val="788721687"/>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088428"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6pPr>
      <a:lvl7pPr marL="2176857"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7pPr>
      <a:lvl8pPr marL="3265285"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8pPr>
      <a:lvl9pPr marL="4353714"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9pPr>
    </p:titleStyle>
    <p:bodyStyle>
      <a:lvl1pPr marL="816320" indent="-816320" algn="l" rtl="0" eaLnBrk="0" fontAlgn="base" hangingPunct="0">
        <a:spcBef>
          <a:spcPct val="20000"/>
        </a:spcBef>
        <a:spcAft>
          <a:spcPct val="0"/>
        </a:spcAft>
        <a:buClr>
          <a:schemeClr val="hlink"/>
        </a:buClr>
        <a:buSzPct val="75000"/>
        <a:buFont typeface="Wingdings" charset="0"/>
        <a:buChar char="l"/>
        <a:defRPr sz="7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768697" indent="-680271" algn="l" rtl="0" eaLnBrk="0" fontAlgn="base" hangingPunct="0">
        <a:spcBef>
          <a:spcPct val="20000"/>
        </a:spcBef>
        <a:spcAft>
          <a:spcPct val="0"/>
        </a:spcAft>
        <a:buClr>
          <a:schemeClr val="tx2"/>
        </a:buClr>
        <a:buSzPct val="75000"/>
        <a:buFont typeface="Wingdings" charset="0"/>
        <a:buChar char="l"/>
        <a:defRPr sz="6700">
          <a:solidFill>
            <a:schemeClr val="tx1"/>
          </a:solidFill>
          <a:effectLst>
            <a:outerShdw blurRad="38100" dist="38100" dir="2700000" algn="tl">
              <a:srgbClr val="000000"/>
            </a:outerShdw>
          </a:effectLst>
          <a:latin typeface="+mn-lt"/>
          <a:ea typeface="ＭＳ Ｐゴシック" pitchFamily="-111" charset="-128"/>
        </a:defRPr>
      </a:lvl2pPr>
      <a:lvl3pPr marL="2721071" indent="-544214" algn="l" rtl="0" eaLnBrk="0" fontAlgn="base" hangingPunct="0">
        <a:spcBef>
          <a:spcPct val="20000"/>
        </a:spcBef>
        <a:spcAft>
          <a:spcPct val="0"/>
        </a:spcAft>
        <a:buClr>
          <a:schemeClr val="accent2"/>
        </a:buClr>
        <a:buSzPct val="75000"/>
        <a:buFont typeface="Wingdings" charset="0"/>
        <a:buChar char="l"/>
        <a:defRPr sz="5700">
          <a:solidFill>
            <a:schemeClr val="tx1"/>
          </a:solidFill>
          <a:effectLst>
            <a:outerShdw blurRad="38100" dist="38100" dir="2700000" algn="tl">
              <a:srgbClr val="000000"/>
            </a:outerShdw>
          </a:effectLst>
          <a:latin typeface="+mn-lt"/>
          <a:ea typeface="ＭＳ Ｐゴシック" charset="0"/>
          <a:cs typeface="Geneva" charset="0"/>
        </a:defRPr>
      </a:lvl3pPr>
      <a:lvl4pPr marL="3809500" indent="-544214" algn="l" rtl="0" eaLnBrk="0" fontAlgn="base" hangingPunct="0">
        <a:spcBef>
          <a:spcPct val="20000"/>
        </a:spcBef>
        <a:spcAft>
          <a:spcPct val="0"/>
        </a:spcAft>
        <a:buClr>
          <a:schemeClr val="folHlink"/>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4pPr>
      <a:lvl5pPr marL="4897928" indent="-544214" algn="l" rtl="0" eaLnBrk="0" fontAlgn="base" hangingPunct="0">
        <a:spcBef>
          <a:spcPct val="20000"/>
        </a:spcBef>
        <a:spcAft>
          <a:spcPct val="0"/>
        </a:spcAft>
        <a:buClr>
          <a:schemeClr val="tx1"/>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5pPr>
      <a:lvl6pPr marL="5986356"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6pPr>
      <a:lvl7pPr marL="7074782"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7pPr>
      <a:lvl8pPr marL="8163209"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8pPr>
      <a:lvl9pPr marL="9251635"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088428" rtl="0" eaLnBrk="1" latinLnBrk="0" hangingPunct="1">
        <a:defRPr sz="4300" kern="1200">
          <a:solidFill>
            <a:schemeClr val="tx1"/>
          </a:solidFill>
          <a:latin typeface="+mn-lt"/>
          <a:ea typeface="+mn-ea"/>
          <a:cs typeface="+mn-cs"/>
        </a:defRPr>
      </a:lvl1pPr>
      <a:lvl2pPr marL="1088428" algn="l" defTabSz="1088428" rtl="0" eaLnBrk="1" latinLnBrk="0" hangingPunct="1">
        <a:defRPr sz="4300" kern="1200">
          <a:solidFill>
            <a:schemeClr val="tx1"/>
          </a:solidFill>
          <a:latin typeface="+mn-lt"/>
          <a:ea typeface="+mn-ea"/>
          <a:cs typeface="+mn-cs"/>
        </a:defRPr>
      </a:lvl2pPr>
      <a:lvl3pPr marL="2176857" algn="l" defTabSz="1088428" rtl="0" eaLnBrk="1" latinLnBrk="0" hangingPunct="1">
        <a:defRPr sz="4300" kern="1200">
          <a:solidFill>
            <a:schemeClr val="tx1"/>
          </a:solidFill>
          <a:latin typeface="+mn-lt"/>
          <a:ea typeface="+mn-ea"/>
          <a:cs typeface="+mn-cs"/>
        </a:defRPr>
      </a:lvl3pPr>
      <a:lvl4pPr marL="3265285" algn="l" defTabSz="1088428" rtl="0" eaLnBrk="1" latinLnBrk="0" hangingPunct="1">
        <a:defRPr sz="4300" kern="1200">
          <a:solidFill>
            <a:schemeClr val="tx1"/>
          </a:solidFill>
          <a:latin typeface="+mn-lt"/>
          <a:ea typeface="+mn-ea"/>
          <a:cs typeface="+mn-cs"/>
        </a:defRPr>
      </a:lvl4pPr>
      <a:lvl5pPr marL="4353714" algn="l" defTabSz="1088428" rtl="0" eaLnBrk="1" latinLnBrk="0" hangingPunct="1">
        <a:defRPr sz="4300" kern="1200">
          <a:solidFill>
            <a:schemeClr val="tx1"/>
          </a:solidFill>
          <a:latin typeface="+mn-lt"/>
          <a:ea typeface="+mn-ea"/>
          <a:cs typeface="+mn-cs"/>
        </a:defRPr>
      </a:lvl5pPr>
      <a:lvl6pPr marL="5442142" algn="l" defTabSz="1088428" rtl="0" eaLnBrk="1" latinLnBrk="0" hangingPunct="1">
        <a:defRPr sz="4300" kern="1200">
          <a:solidFill>
            <a:schemeClr val="tx1"/>
          </a:solidFill>
          <a:latin typeface="+mn-lt"/>
          <a:ea typeface="+mn-ea"/>
          <a:cs typeface="+mn-cs"/>
        </a:defRPr>
      </a:lvl6pPr>
      <a:lvl7pPr marL="6530568" algn="l" defTabSz="1088428" rtl="0" eaLnBrk="1" latinLnBrk="0" hangingPunct="1">
        <a:defRPr sz="4300" kern="1200">
          <a:solidFill>
            <a:schemeClr val="tx1"/>
          </a:solidFill>
          <a:latin typeface="+mn-lt"/>
          <a:ea typeface="+mn-ea"/>
          <a:cs typeface="+mn-cs"/>
        </a:defRPr>
      </a:lvl7pPr>
      <a:lvl8pPr marL="7618992" algn="l" defTabSz="1088428" rtl="0" eaLnBrk="1" latinLnBrk="0" hangingPunct="1">
        <a:defRPr sz="4300" kern="1200">
          <a:solidFill>
            <a:schemeClr val="tx1"/>
          </a:solidFill>
          <a:latin typeface="+mn-lt"/>
          <a:ea typeface="+mn-ea"/>
          <a:cs typeface="+mn-cs"/>
        </a:defRPr>
      </a:lvl8pPr>
      <a:lvl9pPr marL="8707425" algn="l" defTabSz="1088428"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4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145.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1" Type="http://schemas.openxmlformats.org/officeDocument/2006/relationships/slideLayout" Target="../slideLayouts/slideLayout89.xml"/><Relationship Id="rId2" Type="http://schemas.openxmlformats.org/officeDocument/2006/relationships/notesSlide" Target="../notesSlides/notesSlide5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151.png"/></Relationships>
</file>

<file path=ppt/slides/_rels/slide104.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1" Type="http://schemas.openxmlformats.org/officeDocument/2006/relationships/slideLayout" Target="../slideLayouts/slideLayout89.xml"/><Relationship Id="rId2" Type="http://schemas.openxmlformats.org/officeDocument/2006/relationships/image" Target="../media/image15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1" Type="http://schemas.openxmlformats.org/officeDocument/2006/relationships/slideLayout" Target="../slideLayouts/slideLayout100.xml"/><Relationship Id="rId2" Type="http://schemas.openxmlformats.org/officeDocument/2006/relationships/notesSlide" Target="../notesSlides/notesSlide5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 Id="rId3"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9.jpeg"/><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jpeg"/><Relationship Id="rId3"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9.jpeg"/><Relationship Id="rId3"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9.jpeg"/><Relationship Id="rId3"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1.jpe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21.jpeg"/><Relationship Id="rId1" Type="http://schemas.openxmlformats.org/officeDocument/2006/relationships/slideLayout" Target="../slideLayouts/slideLayout5.xml"/><Relationship Id="rId2"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3.png"/><Relationship Id="rId1" Type="http://schemas.openxmlformats.org/officeDocument/2006/relationships/slideLayout" Target="../slideLayouts/slideLayout5.xml"/><Relationship Id="rId2"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3.png"/><Relationship Id="rId1" Type="http://schemas.openxmlformats.org/officeDocument/2006/relationships/slideLayout" Target="../slideLayouts/slideLayout5.xml"/><Relationship Id="rId2"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3.png"/><Relationship Id="rId5" Type="http://schemas.openxmlformats.org/officeDocument/2006/relationships/image" Target="../media/image78.png"/><Relationship Id="rId1" Type="http://schemas.openxmlformats.org/officeDocument/2006/relationships/slideLayout" Target="../slideLayouts/slideLayout41.xml"/><Relationship Id="rId2"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8.png"/><Relationship Id="rId1" Type="http://schemas.openxmlformats.org/officeDocument/2006/relationships/slideLayout" Target="../slideLayouts/slideLayout41.xml"/><Relationship Id="rId2"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jpeg"/><Relationship Id="rId6" Type="http://schemas.openxmlformats.org/officeDocument/2006/relationships/image" Target="../media/image87.png"/><Relationship Id="rId7" Type="http://schemas.openxmlformats.org/officeDocument/2006/relationships/image" Target="../media/image88.jpeg"/><Relationship Id="rId8" Type="http://schemas.openxmlformats.org/officeDocument/2006/relationships/image" Target="../media/image89.png"/><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0.jpeg"/><Relationship Id="rId3" Type="http://schemas.openxmlformats.org/officeDocument/2006/relationships/image" Target="../media/image9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8.jpeg"/><Relationship Id="rId3" Type="http://schemas.openxmlformats.org/officeDocument/2006/relationships/image" Target="../media/image9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0.jpe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01.jpeg"/><Relationship Id="rId5" Type="http://schemas.openxmlformats.org/officeDocument/2006/relationships/image" Target="../media/image96.jpeg"/><Relationship Id="rId6" Type="http://schemas.openxmlformats.org/officeDocument/2006/relationships/image" Target="../media/image102.jpeg"/><Relationship Id="rId7" Type="http://schemas.openxmlformats.org/officeDocument/2006/relationships/image" Target="../media/image103.jpeg"/><Relationship Id="rId8" Type="http://schemas.openxmlformats.org/officeDocument/2006/relationships/image" Target="../media/image104.jpeg"/><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jpeg"/><Relationship Id="rId5" Type="http://schemas.openxmlformats.org/officeDocument/2006/relationships/image" Target="../media/image108.png"/><Relationship Id="rId1" Type="http://schemas.openxmlformats.org/officeDocument/2006/relationships/slideLayout" Target="../slideLayouts/slideLayout3.xml"/><Relationship Id="rId2" Type="http://schemas.openxmlformats.org/officeDocument/2006/relationships/image" Target="../media/image105.jpeg"/></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jpeg"/><Relationship Id="rId5" Type="http://schemas.openxmlformats.org/officeDocument/2006/relationships/image" Target="../media/image112.png"/><Relationship Id="rId6" Type="http://schemas.openxmlformats.org/officeDocument/2006/relationships/image" Target="../media/image113.jpeg"/><Relationship Id="rId7" Type="http://schemas.openxmlformats.org/officeDocument/2006/relationships/image" Target="../media/image114.png"/><Relationship Id="rId1" Type="http://schemas.openxmlformats.org/officeDocument/2006/relationships/slideLayout" Target="../slideLayouts/slideLayout3.xml"/><Relationship Id="rId2" Type="http://schemas.openxmlformats.org/officeDocument/2006/relationships/image" Target="../media/image10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1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1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1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18.jpeg"/></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5.xml"/><Relationship Id="rId2" Type="http://schemas.openxmlformats.org/officeDocument/2006/relationships/image" Target="../media/image11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22.jpeg"/></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0.png"/><Relationship Id="rId5" Type="http://schemas.openxmlformats.org/officeDocument/2006/relationships/image" Target="../media/image124.png"/><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0.png"/><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6.jpeg"/><Relationship Id="rId3" Type="http://schemas.openxmlformats.org/officeDocument/2006/relationships/image" Target="../media/image12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8.png"/><Relationship Id="rId3" Type="http://schemas.openxmlformats.org/officeDocument/2006/relationships/image" Target="../media/image129.png"/></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0.png"/><Relationship Id="rId5" Type="http://schemas.openxmlformats.org/officeDocument/2006/relationships/image" Target="../media/image124.png"/><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3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3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3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35.png"/><Relationship Id="rId3" Type="http://schemas.openxmlformats.org/officeDocument/2006/relationships/image" Target="../media/image13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15.png"/><Relationship Id="rId3" Type="http://schemas.openxmlformats.org/officeDocument/2006/relationships/image" Target="../media/image13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38.png"/></Relationships>
</file>

<file path=ppt/slides/_rels/slide96.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png"/><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97.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43.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rPr lang="uk-UA" dirty="0"/>
              <a:t>Д-р </a:t>
            </a:r>
            <a:r>
              <a:rPr lang="uk-UA" dirty="0" err="1"/>
              <a:t>Террі</a:t>
            </a:r>
            <a:r>
              <a:rPr lang="uk-UA" dirty="0"/>
              <a:t> </a:t>
            </a:r>
            <a:r>
              <a:rPr lang="uk-UA" dirty="0" err="1"/>
              <a:t>Мортенсон</a:t>
            </a:r>
            <a:endParaRPr dirty="0"/>
          </a:p>
        </p:txBody>
      </p:sp>
      <p:sp>
        <p:nvSpPr>
          <p:cNvPr id="906" name="Millions of Years:"/>
          <p:cNvSpPr txBox="1">
            <a:spLocks noGrp="1"/>
          </p:cNvSpPr>
          <p:nvPr>
            <p:ph type="subTitle" sz="quarter" idx="1"/>
          </p:nvPr>
        </p:nvSpPr>
        <p:spPr>
          <a:xfrm>
            <a:off x="-25400" y="4457700"/>
            <a:ext cx="24434800" cy="2580078"/>
          </a:xfrm>
          <a:prstGeom prst="rect">
            <a:avLst/>
          </a:prstGeom>
        </p:spPr>
        <p:txBody>
          <a:bodyPr>
            <a:normAutofit/>
          </a:bodyPr>
          <a:lstStyle>
            <a:lvl1pPr algn="ctr">
              <a:lnSpc>
                <a:spcPct val="90000"/>
              </a:lnSpc>
              <a:defRPr sz="13500">
                <a:latin typeface="+mn-lt"/>
                <a:ea typeface="+mn-ea"/>
                <a:cs typeface="+mn-cs"/>
                <a:sym typeface="GoudyTwenty"/>
              </a:defRPr>
            </a:lvl1pPr>
          </a:lstStyle>
          <a:p>
            <a:r>
              <a:rPr lang="uk-UA" dirty="0"/>
              <a:t>Мільйони років</a:t>
            </a:r>
            <a:r>
              <a:rPr dirty="0"/>
              <a:t>:</a:t>
            </a:r>
          </a:p>
        </p:txBody>
      </p:sp>
      <p:sp>
        <p:nvSpPr>
          <p:cNvPr id="907" name="the Idea’s origin and…"/>
          <p:cNvSpPr txBox="1"/>
          <p:nvPr/>
        </p:nvSpPr>
        <p:spPr>
          <a:xfrm>
            <a:off x="-25400" y="6885077"/>
            <a:ext cx="24434801" cy="3445865"/>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p>
            <a:pPr>
              <a:defRPr sz="10000">
                <a:solidFill>
                  <a:srgbClr val="F6A029"/>
                </a:solidFill>
                <a:latin typeface="+mn-lt"/>
                <a:ea typeface="+mn-ea"/>
                <a:cs typeface="+mn-cs"/>
                <a:sym typeface="GoudyTwenty"/>
              </a:defRPr>
            </a:pPr>
            <a:r>
              <a:rPr lang="uk-UA" dirty="0"/>
              <a:t>походження</a:t>
            </a:r>
            <a:r>
              <a:rPr dirty="0"/>
              <a:t> </a:t>
            </a:r>
            <a:r>
              <a:rPr lang="uk-UA" dirty="0"/>
              <a:t>ідеї і</a:t>
            </a:r>
            <a:r>
              <a:rPr dirty="0"/>
              <a:t> </a:t>
            </a:r>
          </a:p>
          <a:p>
            <a:pPr>
              <a:defRPr sz="10000">
                <a:solidFill>
                  <a:srgbClr val="F6A029"/>
                </a:solidFill>
                <a:latin typeface="+mn-lt"/>
                <a:ea typeface="+mn-ea"/>
                <a:cs typeface="+mn-cs"/>
                <a:sym typeface="GoudyTwenty"/>
              </a:defRPr>
            </a:pPr>
            <a:r>
              <a:rPr lang="uk-UA" dirty="0"/>
              <a:t>руйнівний</a:t>
            </a:r>
            <a:r>
              <a:rPr dirty="0"/>
              <a:t> </a:t>
            </a:r>
            <a:r>
              <a:rPr lang="uk-UA" dirty="0"/>
              <a:t>вплив</a:t>
            </a:r>
            <a:endParaRPr dirty="0"/>
          </a:p>
        </p:txBody>
      </p:sp>
    </p:spTree>
    <p:extLst>
      <p:ext uri="{BB962C8B-B14F-4D97-AF65-F5344CB8AC3E}">
        <p14:creationId xmlns:p14="http://schemas.microsoft.com/office/powerpoint/2010/main" val="4067942600"/>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 name="image8.jpg" descr="image8.jpg"/>
          <p:cNvPicPr>
            <a:picLocks noChangeAspect="1"/>
          </p:cNvPicPr>
          <p:nvPr/>
        </p:nvPicPr>
        <p:blipFill>
          <a:blip r:embed="rId2" cstate="print">
            <a:extLst/>
          </a:blip>
          <a:stretch>
            <a:fillRect/>
          </a:stretch>
        </p:blipFill>
        <p:spPr>
          <a:xfrm>
            <a:off x="0" y="0"/>
            <a:ext cx="24387175" cy="13716000"/>
          </a:xfrm>
          <a:prstGeom prst="rect">
            <a:avLst/>
          </a:prstGeom>
        </p:spPr>
      </p:pic>
      <p:sp>
        <p:nvSpPr>
          <p:cNvPr id="974" name="EXPERIMENTAL…"/>
          <p:cNvSpPr txBox="1"/>
          <p:nvPr/>
        </p:nvSpPr>
        <p:spPr>
          <a:xfrm>
            <a:off x="1222270" y="457200"/>
            <a:ext cx="22364701" cy="3506088"/>
          </a:xfrm>
          <a:prstGeom prst="rect">
            <a:avLst/>
          </a:prstGeom>
          <a:effectLst>
            <a:outerShdw blurRad="12700" dist="35921" dir="2700000" rotWithShape="0">
              <a:srgbClr val="000000"/>
            </a:outerShdw>
          </a:effectLst>
          <a:extLst>
            <a:ext uri="{C572A759-6A51-4108-AA02-DFA0A04FC94B}">
              <ma14:wrappingTextBoxFlag xmlns:ma14="http://schemas.microsoft.com/office/mac/drawingml/2011/main" val="1"/>
            </a:ext>
          </a:extLst>
        </p:spPr>
        <p:txBody>
          <a:bodyPr lIns="101600" tIns="101600" rIns="101600" bIns="101600">
            <a:spAutoFit/>
          </a:bodyPr>
          <a:lstStyle/>
          <a:p>
            <a:pPr algn="r">
              <a:lnSpc>
                <a:spcPct val="75000"/>
              </a:lnSpc>
              <a:buClr>
                <a:srgbClr val="FFFB00"/>
              </a:buClr>
            </a:pPr>
            <a:r>
              <a:rPr lang="uk-UA" sz="14300" dirty="0">
                <a:solidFill>
                  <a:srgbClr val="FFFB00"/>
                </a:solidFill>
                <a:uFill>
                  <a:solidFill>
                    <a:srgbClr val="FFFB00"/>
                  </a:solidFill>
                </a:uFill>
              </a:rPr>
              <a:t>ЕКСПЕРИМЕНТАЛЬНА</a:t>
            </a:r>
            <a:endParaRPr sz="14300" dirty="0">
              <a:solidFill>
                <a:srgbClr val="FFFB00"/>
              </a:solidFill>
              <a:uFill>
                <a:solidFill>
                  <a:srgbClr val="FFFB00"/>
                </a:solidFill>
              </a:uFill>
            </a:endParaRPr>
          </a:p>
          <a:p>
            <a:pPr algn="r">
              <a:lnSpc>
                <a:spcPct val="75000"/>
              </a:lnSpc>
              <a:buClr>
                <a:srgbClr val="000000"/>
              </a:buClr>
              <a:defRPr>
                <a:solidFill>
                  <a:srgbClr val="FFFFFF"/>
                </a:solidFill>
              </a:defRPr>
            </a:pPr>
            <a:r>
              <a:rPr lang="uk-UA" sz="14300" dirty="0"/>
              <a:t>НАУКА</a:t>
            </a:r>
            <a:endParaRPr sz="14300" dirty="0"/>
          </a:p>
        </p:txBody>
      </p:sp>
      <p:sp>
        <p:nvSpPr>
          <p:cNvPr id="975" name="OBSERVATIONAL…"/>
          <p:cNvSpPr txBox="1"/>
          <p:nvPr/>
        </p:nvSpPr>
        <p:spPr>
          <a:xfrm>
            <a:off x="360222" y="457200"/>
            <a:ext cx="22364700" cy="3506088"/>
          </a:xfrm>
          <a:prstGeom prst="rect">
            <a:avLst/>
          </a:prstGeom>
          <a:effectLst>
            <a:outerShdw blurRad="12700" dist="35921" dir="2700000" rotWithShape="0">
              <a:srgbClr val="000000"/>
            </a:outerShdw>
          </a:effectLst>
          <a:extLst>
            <a:ext uri="{C572A759-6A51-4108-AA02-DFA0A04FC94B}">
              <ma14:wrappingTextBoxFlag xmlns:ma14="http://schemas.microsoft.com/office/mac/drawingml/2011/main" val="1"/>
            </a:ext>
          </a:extLst>
        </p:spPr>
        <p:txBody>
          <a:bodyPr lIns="101600" tIns="101600" rIns="101600" bIns="101600">
            <a:spAutoFit/>
          </a:bodyPr>
          <a:lstStyle/>
          <a:p>
            <a:pPr algn="r">
              <a:lnSpc>
                <a:spcPct val="75000"/>
              </a:lnSpc>
              <a:buClr>
                <a:srgbClr val="FFFB00"/>
              </a:buClr>
            </a:pPr>
            <a:r>
              <a:rPr lang="uk-UA" sz="14300" dirty="0">
                <a:solidFill>
                  <a:srgbClr val="FFFB00"/>
                </a:solidFill>
                <a:uFill>
                  <a:solidFill>
                    <a:srgbClr val="FFFB00"/>
                  </a:solidFill>
                </a:uFill>
              </a:rPr>
              <a:t>СПОСТЕРЕЖНА</a:t>
            </a:r>
            <a:endParaRPr sz="14300" dirty="0">
              <a:solidFill>
                <a:srgbClr val="FFFB00"/>
              </a:solidFill>
              <a:uFill>
                <a:solidFill>
                  <a:srgbClr val="FFFB00"/>
                </a:solidFill>
              </a:uFill>
            </a:endParaRPr>
          </a:p>
          <a:p>
            <a:pPr algn="r">
              <a:lnSpc>
                <a:spcPct val="75000"/>
              </a:lnSpc>
              <a:buClr>
                <a:srgbClr val="000000"/>
              </a:buClr>
              <a:defRPr>
                <a:solidFill>
                  <a:srgbClr val="FFFFFF"/>
                </a:solidFill>
              </a:defRPr>
            </a:pPr>
            <a:r>
              <a:rPr lang="uk-UA" sz="14300" dirty="0"/>
              <a:t>НАУКА</a:t>
            </a:r>
            <a:endParaRPr sz="14300" dirty="0"/>
          </a:p>
        </p:txBody>
      </p:sp>
      <p:sp>
        <p:nvSpPr>
          <p:cNvPr id="5" name="Historical Geology…">
            <a:extLst>
              <a:ext uri="{FF2B5EF4-FFF2-40B4-BE49-F238E27FC236}">
                <a16:creationId xmlns:a16="http://schemas.microsoft.com/office/drawing/2014/main" xmlns="" id="{FA0E6665-EA13-E84A-8580-158E0BF7B9D4}"/>
              </a:ext>
            </a:extLst>
          </p:cNvPr>
          <p:cNvSpPr txBox="1"/>
          <p:nvPr/>
        </p:nvSpPr>
        <p:spPr>
          <a:xfrm>
            <a:off x="11049000" y="4984750"/>
            <a:ext cx="12357100" cy="6617196"/>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a:buClr>
                <a:srgbClr val="FFFEEC"/>
              </a:buClr>
              <a:buFont typeface="DejaVu Sans Condensed"/>
              <a:defRPr sz="8500"/>
            </a:pPr>
            <a:r>
              <a:rPr lang="uk-UA"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Біологія </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a:buClr>
                <a:srgbClr val="FFFEEC"/>
              </a:buClr>
              <a:buFont typeface="DejaVu Sans Condensed"/>
              <a:defRPr sz="8500"/>
            </a:pPr>
            <a:r>
              <a:rPr lang="uk-UA"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Хімія</a:t>
            </a:r>
          </a:p>
          <a:p>
            <a:pPr algn="r">
              <a:buClr>
                <a:srgbClr val="FFFEEC"/>
              </a:buClr>
              <a:buFont typeface="DejaVu Sans Condensed"/>
              <a:defRPr sz="8500"/>
            </a:pPr>
            <a:r>
              <a:rPr lang="uk-UA"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Фізика </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a:buClr>
                <a:srgbClr val="FFFEEC"/>
              </a:buClr>
              <a:buFont typeface="DejaVu Sans Condensed"/>
              <a:defRPr sz="8500"/>
            </a:pPr>
            <a:r>
              <a:rPr lang="uk-UA"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Інженерія </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a:buClr>
                <a:srgbClr val="FFFEEC"/>
              </a:buClr>
              <a:buFont typeface="DejaVu Sans Condensed"/>
              <a:defRPr sz="8500"/>
            </a:pPr>
            <a:r>
              <a:rPr lang="uk-UA"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Медичні дослідження</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p:txBody>
      </p:sp>
    </p:spTree>
    <p:extLst>
      <p:ext uri="{BB962C8B-B14F-4D97-AF65-F5344CB8AC3E}">
        <p14:creationId xmlns:p14="http://schemas.microsoft.com/office/powerpoint/2010/main" val="200434013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97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97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 grpId="0" animBg="1" advAuto="0"/>
      <p:bldP spid="975" grpId="0" animBg="1" advAuto="0"/>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NATS">
            <a:extLst>
              <a:ext uri="{FF2B5EF4-FFF2-40B4-BE49-F238E27FC236}">
                <a16:creationId xmlns:a16="http://schemas.microsoft.com/office/drawing/2014/main" xmlns="" id="{4ED9FBDB-B61E-1741-B2DA-8F8F43505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919" y="2545080"/>
            <a:ext cx="20318913" cy="413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xmlns="" id="{37B25179-2BB5-BB48-95DE-76EEC80F16B4}"/>
              </a:ext>
            </a:extLst>
          </p:cNvPr>
          <p:cNvSpPr>
            <a:spLocks noChangeArrowheads="1"/>
          </p:cNvSpPr>
          <p:nvPr/>
        </p:nvSpPr>
        <p:spPr bwMode="auto">
          <a:xfrm>
            <a:off x="3200400" y="8001635"/>
            <a:ext cx="17983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825500" rtl="0" eaLnBrk="1" fontAlgn="auto" latinLnBrk="0" hangingPunct="1">
              <a:lnSpc>
                <a:spcPct val="100000"/>
              </a:lnSpc>
              <a:spcBef>
                <a:spcPts val="0"/>
              </a:spcBef>
              <a:spcAft>
                <a:spcPts val="0"/>
              </a:spcAft>
              <a:buClrTx/>
              <a:buSzTx/>
              <a:buFontTx/>
              <a:buNone/>
              <a:tabLst/>
              <a:defRPr/>
            </a:pPr>
            <a:r>
              <a:rPr kumimoji="0" lang="en-US" altLang="en-US" sz="10000" b="1" i="0" u="none" strike="noStrike" kern="0" cap="none" spc="0" normalizeH="0" baseline="0" noProof="0" dirty="0" err="1">
                <a:ln>
                  <a:noFill/>
                </a:ln>
                <a:solidFill>
                  <a:srgbClr val="FFFF00"/>
                </a:solidFill>
                <a:effectLst/>
                <a:uLnTx/>
                <a:uFillTx/>
                <a:latin typeface="Arial Narrow" panose="020B0604020202020204" pitchFamily="34" charset="0"/>
                <a:cs typeface="Gill Sans"/>
                <a:sym typeface="Gill Sans"/>
              </a:rPr>
              <a:t>www.ScienceAndApologetics.org</a:t>
            </a:r>
            <a:endParaRPr kumimoji="0" lang="ru-RU" altLang="en-US" sz="10000" b="1" i="0" u="none" strike="noStrike" kern="0" cap="none" spc="0" normalizeH="0" baseline="0" noProof="0" dirty="0">
              <a:ln>
                <a:noFill/>
              </a:ln>
              <a:solidFill>
                <a:srgbClr val="FFFF00"/>
              </a:solidFill>
              <a:effectLst/>
              <a:uLnTx/>
              <a:uFillTx/>
              <a:latin typeface="Arial Narrow" panose="020B0604020202020204" pitchFamily="34" charset="0"/>
              <a:cs typeface="Gill Sans"/>
              <a:sym typeface="Gill Sans"/>
            </a:endParaRPr>
          </a:p>
        </p:txBody>
      </p:sp>
    </p:spTree>
  </p:cSld>
  <p:clrMapOvr>
    <a:masterClrMapping/>
  </p:clrMapOvr>
  <p:transition xmlns:p14="http://schemas.microsoft.com/office/powerpoint/2010/mai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2" name="Line"/>
          <p:cNvSpPr/>
          <p:nvPr/>
        </p:nvSpPr>
        <p:spPr>
          <a:xfrm>
            <a:off x="-50800" y="127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63" name="Line"/>
          <p:cNvSpPr/>
          <p:nvPr/>
        </p:nvSpPr>
        <p:spPr>
          <a:xfrm>
            <a:off x="-12700" y="136906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864" name="1400_Website_MobileFriendly_Slide.jpg" descr="1400_Website_MobileFriendly_Slide.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6" name="Answers Book 1, 2, 3 &amp; 4"/>
          <p:cNvSpPr txBox="1">
            <a:spLocks noGrp="1"/>
          </p:cNvSpPr>
          <p:nvPr>
            <p:ph type="title"/>
          </p:nvPr>
        </p:nvSpPr>
        <p:spPr>
          <a:xfrm>
            <a:off x="2247900" y="863600"/>
            <a:ext cx="20637500" cy="1828800"/>
          </a:xfrm>
          <a:prstGeom prst="rect">
            <a:avLst/>
          </a:prstGeom>
        </p:spPr>
        <p:txBody>
          <a:bodyPr anchor="t"/>
          <a:lstStyle/>
          <a:p>
            <a:r>
              <a:t>Answers Book 1, 2, 3 &amp; 4</a:t>
            </a:r>
          </a:p>
        </p:txBody>
      </p:sp>
      <p:sp>
        <p:nvSpPr>
          <p:cNvPr id="1867" name="Rounded Rectangle"/>
          <p:cNvSpPr/>
          <p:nvPr/>
        </p:nvSpPr>
        <p:spPr>
          <a:xfrm>
            <a:off x="3644900" y="1701800"/>
            <a:ext cx="1143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68" name="Rounded Rectangle"/>
          <p:cNvSpPr/>
          <p:nvPr/>
        </p:nvSpPr>
        <p:spPr>
          <a:xfrm>
            <a:off x="3746500" y="1892300"/>
            <a:ext cx="9652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69" name="Rounded Rectangle"/>
          <p:cNvSpPr/>
          <p:nvPr/>
        </p:nvSpPr>
        <p:spPr>
          <a:xfrm>
            <a:off x="3848100" y="20828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870" name="10-2-267_NewAnswersBook1_MultiFnt.png" descr="10-2-267_NewAnswersBook1_MultiFnt.png"/>
          <p:cNvPicPr>
            <a:picLocks noChangeAspect="1"/>
          </p:cNvPicPr>
          <p:nvPr/>
        </p:nvPicPr>
        <p:blipFill>
          <a:blip r:embed="rId3" cstate="print">
            <a:extLst/>
          </a:blip>
          <a:stretch>
            <a:fillRect/>
          </a:stretch>
        </p:blipFill>
        <p:spPr>
          <a:xfrm>
            <a:off x="-1244600" y="2279650"/>
            <a:ext cx="9512300" cy="9512300"/>
          </a:xfrm>
          <a:prstGeom prst="rect">
            <a:avLst/>
          </a:prstGeom>
          <a:ln w="12700">
            <a:miter lim="400000"/>
          </a:ln>
        </p:spPr>
      </p:pic>
      <p:pic>
        <p:nvPicPr>
          <p:cNvPr id="1871" name="10-2-321_NewAnswersBook2_MultiFnt.png" descr="10-2-321_NewAnswersBook2_MultiFnt.png"/>
          <p:cNvPicPr>
            <a:picLocks noChangeAspect="1"/>
          </p:cNvPicPr>
          <p:nvPr/>
        </p:nvPicPr>
        <p:blipFill>
          <a:blip r:embed="rId4" cstate="print">
            <a:extLst/>
          </a:blip>
          <a:stretch>
            <a:fillRect/>
          </a:stretch>
        </p:blipFill>
        <p:spPr>
          <a:xfrm>
            <a:off x="4038600" y="2279650"/>
            <a:ext cx="9512300" cy="9512300"/>
          </a:xfrm>
          <a:prstGeom prst="rect">
            <a:avLst/>
          </a:prstGeom>
          <a:ln w="12700">
            <a:miter lim="400000"/>
          </a:ln>
        </p:spPr>
      </p:pic>
      <p:pic>
        <p:nvPicPr>
          <p:cNvPr id="1872" name="10-2-378_NewAnswers3_MultiFnt.png" descr="10-2-378_NewAnswers3_MultiFnt.png"/>
          <p:cNvPicPr>
            <a:picLocks noChangeAspect="1"/>
          </p:cNvPicPr>
          <p:nvPr/>
        </p:nvPicPr>
        <p:blipFill>
          <a:blip r:embed="rId5" cstate="print">
            <a:extLst/>
          </a:blip>
          <a:stretch>
            <a:fillRect/>
          </a:stretch>
        </p:blipFill>
        <p:spPr>
          <a:xfrm>
            <a:off x="9271000" y="2279650"/>
            <a:ext cx="9512300" cy="9512300"/>
          </a:xfrm>
          <a:prstGeom prst="rect">
            <a:avLst/>
          </a:prstGeom>
          <a:ln w="12700">
            <a:miter lim="400000"/>
          </a:ln>
        </p:spPr>
      </p:pic>
      <p:sp>
        <p:nvSpPr>
          <p:cNvPr id="1873" name="90-7-538_NewAnswersBookSet"/>
          <p:cNvSpPr txBox="1"/>
          <p:nvPr/>
        </p:nvSpPr>
        <p:spPr>
          <a:xfrm>
            <a:off x="3048347" y="13589000"/>
            <a:ext cx="17297401"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stStyle>
          <a:p>
            <a:r>
              <a:t>90-7-538_NewAnswersBookSet</a:t>
            </a:r>
          </a:p>
        </p:txBody>
      </p:sp>
      <p:pic>
        <p:nvPicPr>
          <p:cNvPr id="1874" name="NewAnswersBook4_FRNT.png" descr="NewAnswersBook4_FRNT.png"/>
          <p:cNvPicPr>
            <a:picLocks noChangeAspect="1"/>
          </p:cNvPicPr>
          <p:nvPr/>
        </p:nvPicPr>
        <p:blipFill>
          <a:blip r:embed="rId6" cstate="print">
            <a:extLst/>
          </a:blip>
          <a:stretch>
            <a:fillRect/>
          </a:stretch>
        </p:blipFill>
        <p:spPr>
          <a:xfrm>
            <a:off x="14547850" y="2273300"/>
            <a:ext cx="9512300" cy="9512300"/>
          </a:xfrm>
          <a:prstGeom prst="rect">
            <a:avLst/>
          </a:prstGeom>
          <a:ln w="12700">
            <a:miter lim="400000"/>
          </a:ln>
        </p:spPr>
      </p:pic>
      <p:sp>
        <p:nvSpPr>
          <p:cNvPr id="1875" name="whole books—FREE online"/>
          <p:cNvSpPr/>
          <p:nvPr/>
        </p:nvSpPr>
        <p:spPr>
          <a:xfrm>
            <a:off x="1333059" y="5911850"/>
            <a:ext cx="16237512" cy="1371600"/>
          </a:xfrm>
          <a:prstGeom prst="rect">
            <a:avLst/>
          </a:prstGeom>
          <a:blipFill>
            <a:blip r:embed="rId7" cstate="print"/>
          </a:blip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r>
              <a:t>whole books—FREE online</a:t>
            </a:r>
          </a:p>
        </p:txBody>
      </p:sp>
      <p:sp>
        <p:nvSpPr>
          <p:cNvPr id="1876" name="www.AnswersInGenesis.org…"/>
          <p:cNvSpPr txBox="1"/>
          <p:nvPr/>
        </p:nvSpPr>
        <p:spPr>
          <a:xfrm>
            <a:off x="6023483" y="10744195"/>
            <a:ext cx="12311634"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9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pPr>
            <a:r>
              <a:t>www.AnswersInGenesis.org </a:t>
            </a:r>
          </a:p>
          <a:p>
            <a:pPr marL="40639" marR="40639" defTabSz="914400">
              <a:lnSpc>
                <a:spcPct val="9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pPr>
            <a:r>
              <a:t>Answers/Online Books.</a:t>
            </a:r>
          </a:p>
        </p:txBody>
      </p:sp>
    </p:spTree>
  </p:cSld>
  <p:clrMapOvr>
    <a:masterClrMapping/>
  </p:clrMapOvr>
  <p:transition xmlns:p14="http://schemas.microsoft.com/office/powerpoint/2010/mai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81" name="The New Answers Book 1"/>
          <p:cNvSpPr txBox="1"/>
          <p:nvPr/>
        </p:nvSpPr>
        <p:spPr>
          <a:xfrm>
            <a:off x="2389263" y="965200"/>
            <a:ext cx="20789901" cy="1790700"/>
          </a:xfrm>
          <a:prstGeom prst="rect">
            <a:avLst/>
          </a:prstGeom>
          <a:extLst>
            <a:ext uri="{C572A759-6A51-4108-AA02-DFA0A04FC94B}">
              <ma14:wrappingTextBoxFlag xmlns:ma14="http://schemas.microsoft.com/office/mac/drawingml/2011/main" val="1"/>
            </a:ext>
          </a:extLst>
        </p:spPr>
        <p:txBody>
          <a:bodyPr lIns="0" tIns="0" rIns="0" bIns="0" anchor="b">
            <a:spAutoFit/>
          </a:bodyPr>
          <a:lstStyle>
            <a:lvl1pPr defTabSz="914400">
              <a:buClr>
                <a:srgbClr val="444444"/>
              </a:buClr>
              <a:buFont typeface="Calibri"/>
              <a:defRPr sz="11600" b="1">
                <a:solidFill>
                  <a:srgbClr val="444444"/>
                </a:solidFill>
                <a:uFill>
                  <a:solidFill>
                    <a:srgbClr val="444444"/>
                  </a:solidFill>
                </a:uFill>
                <a:latin typeface="+mj-lt"/>
                <a:ea typeface="+mj-ea"/>
                <a:cs typeface="+mj-cs"/>
                <a:sym typeface="Calibri"/>
              </a:defRPr>
            </a:lvl1pPr>
          </a:lstStyle>
          <a:p>
            <a:pPr>
              <a:defRPr sz="6400" b="0">
                <a:solidFill>
                  <a:srgbClr val="000000"/>
                </a:solidFill>
                <a:uFill>
                  <a:solidFill>
                    <a:srgbClr val="000000"/>
                  </a:solidFill>
                </a:uFill>
                <a:latin typeface="Gill Sans"/>
                <a:ea typeface="Gill Sans"/>
                <a:cs typeface="Gill Sans"/>
                <a:sym typeface="Gill Sans"/>
              </a:defRPr>
            </a:pPr>
            <a:r>
              <a:rPr sz="11600" b="1">
                <a:solidFill>
                  <a:srgbClr val="444444"/>
                </a:solidFill>
                <a:uFill>
                  <a:solidFill>
                    <a:srgbClr val="444444"/>
                  </a:solidFill>
                </a:uFill>
                <a:latin typeface="+mj-lt"/>
                <a:ea typeface="+mj-ea"/>
                <a:cs typeface="+mj-cs"/>
                <a:sym typeface="Calibri"/>
              </a:rPr>
              <a:t>The New Answers Book 1</a:t>
            </a:r>
          </a:p>
        </p:txBody>
      </p:sp>
      <p:grpSp>
        <p:nvGrpSpPr>
          <p:cNvPr id="1885" name="Group"/>
          <p:cNvGrpSpPr/>
          <p:nvPr/>
        </p:nvGrpSpPr>
        <p:grpSpPr>
          <a:xfrm>
            <a:off x="3839847" y="1612900"/>
            <a:ext cx="977901" cy="495300"/>
            <a:chOff x="0" y="0"/>
            <a:chExt cx="977900" cy="495300"/>
          </a:xfrm>
        </p:grpSpPr>
        <p:sp>
          <p:nvSpPr>
            <p:cNvPr id="1882" name="Rounded Rectangle"/>
            <p:cNvSpPr/>
            <p:nvPr/>
          </p:nvSpPr>
          <p:spPr>
            <a:xfrm>
              <a:off x="0" y="0"/>
              <a:ext cx="9779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83" name="Rounded Rectangle"/>
            <p:cNvSpPr/>
            <p:nvPr/>
          </p:nvSpPr>
          <p:spPr>
            <a:xfrm>
              <a:off x="76200" y="190500"/>
              <a:ext cx="9017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84" name="Rounded Rectangle"/>
            <p:cNvSpPr/>
            <p:nvPr/>
          </p:nvSpPr>
          <p:spPr>
            <a:xfrm>
              <a:off x="215900" y="381000"/>
              <a:ext cx="762000" cy="114300"/>
            </a:xfrm>
            <a:prstGeom prst="roundRect">
              <a:avLst>
                <a:gd name="adj" fmla="val 33333"/>
              </a:avLst>
            </a:prstGeom>
            <a:solidFill>
              <a:srgbClr val="444444"/>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pic>
        <p:nvPicPr>
          <p:cNvPr id="1886" name="10-2-267_NewAnswersBook1_MultiRt.png" descr="10-2-267_NewAnswersBook1_MultiRt.png"/>
          <p:cNvPicPr>
            <a:picLocks noChangeAspect="1"/>
          </p:cNvPicPr>
          <p:nvPr/>
        </p:nvPicPr>
        <p:blipFill>
          <a:blip r:embed="rId2" cstate="print">
            <a:extLst/>
          </a:blip>
          <a:stretch>
            <a:fillRect/>
          </a:stretch>
        </p:blipFill>
        <p:spPr>
          <a:xfrm>
            <a:off x="-1219200" y="1905000"/>
            <a:ext cx="12166600" cy="12166600"/>
          </a:xfrm>
          <a:prstGeom prst="rect">
            <a:avLst/>
          </a:prstGeom>
          <a:ln w="12700">
            <a:miter lim="400000"/>
          </a:ln>
        </p:spPr>
      </p:pic>
      <p:sp>
        <p:nvSpPr>
          <p:cNvPr id="1887" name="gap theory?"/>
          <p:cNvSpPr txBox="1"/>
          <p:nvPr/>
        </p:nvSpPr>
        <p:spPr>
          <a:xfrm>
            <a:off x="8813800" y="3797300"/>
            <a:ext cx="7045312"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gap theory?</a:t>
            </a:r>
          </a:p>
        </p:txBody>
      </p:sp>
      <p:sp>
        <p:nvSpPr>
          <p:cNvPr id="1888" name="day-age theory?"/>
          <p:cNvSpPr txBox="1"/>
          <p:nvPr/>
        </p:nvSpPr>
        <p:spPr>
          <a:xfrm>
            <a:off x="8813800" y="4939096"/>
            <a:ext cx="7158985"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day-age theory?</a:t>
            </a:r>
          </a:p>
        </p:txBody>
      </p:sp>
      <p:sp>
        <p:nvSpPr>
          <p:cNvPr id="1889" name="races?"/>
          <p:cNvSpPr txBox="1"/>
          <p:nvPr/>
        </p:nvSpPr>
        <p:spPr>
          <a:xfrm>
            <a:off x="16404479" y="3797300"/>
            <a:ext cx="7158986"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races?</a:t>
            </a:r>
          </a:p>
        </p:txBody>
      </p:sp>
      <p:sp>
        <p:nvSpPr>
          <p:cNvPr id="1890" name="carbon-dating?"/>
          <p:cNvSpPr txBox="1"/>
          <p:nvPr/>
        </p:nvSpPr>
        <p:spPr>
          <a:xfrm>
            <a:off x="16404479" y="6007100"/>
            <a:ext cx="7158986"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carbon-dating?</a:t>
            </a:r>
          </a:p>
        </p:txBody>
      </p:sp>
      <p:sp>
        <p:nvSpPr>
          <p:cNvPr id="1891" name="distant starlight?"/>
          <p:cNvSpPr txBox="1"/>
          <p:nvPr/>
        </p:nvSpPr>
        <p:spPr>
          <a:xfrm>
            <a:off x="8813800" y="7097962"/>
            <a:ext cx="7158985"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r>
              <a:t>distant starlight?</a:t>
            </a:r>
          </a:p>
        </p:txBody>
      </p:sp>
      <p:sp>
        <p:nvSpPr>
          <p:cNvPr id="1892" name="dinosaurs?"/>
          <p:cNvSpPr txBox="1"/>
          <p:nvPr/>
        </p:nvSpPr>
        <p:spPr>
          <a:xfrm>
            <a:off x="16461316" y="7097962"/>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dinosaurs?</a:t>
            </a:r>
          </a:p>
        </p:txBody>
      </p:sp>
      <p:sp>
        <p:nvSpPr>
          <p:cNvPr id="1893" name="Cain’s wife?"/>
          <p:cNvSpPr txBox="1"/>
          <p:nvPr/>
        </p:nvSpPr>
        <p:spPr>
          <a:xfrm>
            <a:off x="8813800" y="6007100"/>
            <a:ext cx="7045312" cy="1168400"/>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Cain’s wife?</a:t>
            </a:r>
          </a:p>
        </p:txBody>
      </p:sp>
      <p:sp>
        <p:nvSpPr>
          <p:cNvPr id="1894" name="global Flood?"/>
          <p:cNvSpPr txBox="1"/>
          <p:nvPr/>
        </p:nvSpPr>
        <p:spPr>
          <a:xfrm>
            <a:off x="16461316" y="4939096"/>
            <a:ext cx="7045312" cy="116840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r>
              <a:t>global Flood?</a:t>
            </a:r>
          </a:p>
        </p:txBody>
      </p:sp>
    </p:spTree>
  </p:cSld>
  <p:clrMapOvr>
    <a:masterClrMapping/>
  </p:clrMapOvr>
  <p:transition xmlns:p14="http://schemas.microsoft.com/office/powerpoint/2010/mai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6" name="Rounded Rectangle"/>
          <p:cNvSpPr/>
          <p:nvPr/>
        </p:nvSpPr>
        <p:spPr>
          <a:xfrm>
            <a:off x="787400" y="876300"/>
            <a:ext cx="226314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97" name="Answers for Kids Vol. 1, 2, 3, 4, 5 &amp; 6"/>
          <p:cNvSpPr txBox="1">
            <a:spLocks noGrp="1"/>
          </p:cNvSpPr>
          <p:nvPr>
            <p:ph type="title"/>
          </p:nvPr>
        </p:nvSpPr>
        <p:spPr>
          <a:xfrm>
            <a:off x="1562100" y="876300"/>
            <a:ext cx="22174200" cy="1828800"/>
          </a:xfrm>
          <a:prstGeom prst="rect">
            <a:avLst/>
          </a:prstGeom>
        </p:spPr>
        <p:txBody>
          <a:bodyPr anchor="t"/>
          <a:lstStyle/>
          <a:p>
            <a:pPr>
              <a:defRPr sz="11200"/>
            </a:pPr>
            <a:r>
              <a:t>Answers for Kids Vol. 1</a:t>
            </a:r>
            <a:r>
              <a:rPr spc="-1008"/>
              <a:t>,</a:t>
            </a:r>
            <a:r>
              <a:t> 2</a:t>
            </a:r>
            <a:r>
              <a:rPr spc="-1008"/>
              <a:t>,</a:t>
            </a:r>
            <a:r>
              <a:t> 3</a:t>
            </a:r>
            <a:r>
              <a:rPr spc="-1008"/>
              <a:t>,</a:t>
            </a:r>
            <a:r>
              <a:t> 4</a:t>
            </a:r>
            <a:r>
              <a:rPr spc="-1008"/>
              <a:t>,</a:t>
            </a:r>
            <a:r>
              <a:t> </a:t>
            </a:r>
            <a:r>
              <a:rPr spc="-1008"/>
              <a:t>5</a:t>
            </a:r>
            <a:r>
              <a:t> </a:t>
            </a:r>
            <a:r>
              <a:rPr spc="-1568"/>
              <a:t>&amp;</a:t>
            </a:r>
            <a:r>
              <a:t> 6</a:t>
            </a:r>
          </a:p>
        </p:txBody>
      </p:sp>
      <p:sp>
        <p:nvSpPr>
          <p:cNvPr id="1898" name="Rounded Rectangle"/>
          <p:cNvSpPr/>
          <p:nvPr/>
        </p:nvSpPr>
        <p:spPr>
          <a:xfrm>
            <a:off x="1104900" y="1676400"/>
            <a:ext cx="1143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99" name="Rounded Rectangle"/>
          <p:cNvSpPr/>
          <p:nvPr/>
        </p:nvSpPr>
        <p:spPr>
          <a:xfrm>
            <a:off x="1206500" y="1866900"/>
            <a:ext cx="9652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900" name="Rounded Rectangle"/>
          <p:cNvSpPr/>
          <p:nvPr/>
        </p:nvSpPr>
        <p:spPr>
          <a:xfrm>
            <a:off x="1308100" y="20574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901" name="10-1-347_AnswersBookForKidsVol1.png" descr="10-1-347_AnswersBookForKidsVol1.png"/>
          <p:cNvPicPr>
            <a:picLocks noChangeAspect="1"/>
          </p:cNvPicPr>
          <p:nvPr/>
        </p:nvPicPr>
        <p:blipFill>
          <a:blip r:embed="rId2" cstate="print">
            <a:extLst/>
          </a:blip>
          <a:stretch>
            <a:fillRect/>
          </a:stretch>
        </p:blipFill>
        <p:spPr>
          <a:xfrm>
            <a:off x="1677415" y="2658315"/>
            <a:ext cx="6425337" cy="6425336"/>
          </a:xfrm>
          <a:prstGeom prst="rect">
            <a:avLst/>
          </a:prstGeom>
          <a:ln w="12700">
            <a:miter lim="400000"/>
          </a:ln>
        </p:spPr>
      </p:pic>
      <p:pic>
        <p:nvPicPr>
          <p:cNvPr id="1902" name="10-1-348_AnswersBookforKidsVol2_MultiFnt.png" descr="10-1-348_AnswersBookforKidsVol2_MultiFnt.png"/>
          <p:cNvPicPr>
            <a:picLocks noChangeAspect="1"/>
          </p:cNvPicPr>
          <p:nvPr/>
        </p:nvPicPr>
        <p:blipFill>
          <a:blip r:embed="rId3" cstate="print">
            <a:extLst/>
          </a:blip>
          <a:stretch>
            <a:fillRect/>
          </a:stretch>
        </p:blipFill>
        <p:spPr>
          <a:xfrm>
            <a:off x="6262533" y="2658315"/>
            <a:ext cx="6425337" cy="6425336"/>
          </a:xfrm>
          <a:prstGeom prst="rect">
            <a:avLst/>
          </a:prstGeom>
          <a:ln w="12700">
            <a:miter lim="400000"/>
          </a:ln>
        </p:spPr>
      </p:pic>
      <p:pic>
        <p:nvPicPr>
          <p:cNvPr id="1903" name="10-1-403_AnswersBookforKidsVol3_MultiFnt.png" descr="10-1-403_AnswersBookforKidsVol3_MultiFnt.png"/>
          <p:cNvPicPr>
            <a:picLocks noChangeAspect="1"/>
          </p:cNvPicPr>
          <p:nvPr/>
        </p:nvPicPr>
        <p:blipFill>
          <a:blip r:embed="rId4" cstate="print">
            <a:extLst/>
          </a:blip>
          <a:stretch>
            <a:fillRect/>
          </a:stretch>
        </p:blipFill>
        <p:spPr>
          <a:xfrm>
            <a:off x="10857932" y="2658315"/>
            <a:ext cx="6425337" cy="6425336"/>
          </a:xfrm>
          <a:prstGeom prst="rect">
            <a:avLst/>
          </a:prstGeom>
          <a:ln w="12700">
            <a:miter lim="400000"/>
          </a:ln>
        </p:spPr>
      </p:pic>
      <p:pic>
        <p:nvPicPr>
          <p:cNvPr id="1904" name="10-1-404_AnswersBookforKidsVol4_MutliFnt.png" descr="10-1-404_AnswersBookforKidsVol4_MutliFnt.png"/>
          <p:cNvPicPr>
            <a:picLocks noChangeAspect="1"/>
          </p:cNvPicPr>
          <p:nvPr/>
        </p:nvPicPr>
        <p:blipFill>
          <a:blip r:embed="rId5" cstate="print">
            <a:extLst/>
          </a:blip>
          <a:stretch>
            <a:fillRect/>
          </a:stretch>
        </p:blipFill>
        <p:spPr>
          <a:xfrm>
            <a:off x="15443051" y="2658315"/>
            <a:ext cx="6425336" cy="6425336"/>
          </a:xfrm>
          <a:prstGeom prst="rect">
            <a:avLst/>
          </a:prstGeom>
          <a:ln w="12700">
            <a:miter lim="400000"/>
          </a:ln>
        </p:spPr>
      </p:pic>
      <p:pic>
        <p:nvPicPr>
          <p:cNvPr id="1905" name="10-1-567_AnswersBookForKids_Vol6_FRNT.png" descr="10-1-567_AnswersBookForKids_Vol6_FRNT.png"/>
          <p:cNvPicPr>
            <a:picLocks noChangeAspect="1"/>
          </p:cNvPicPr>
          <p:nvPr/>
        </p:nvPicPr>
        <p:blipFill>
          <a:blip r:embed="rId6" cstate="print">
            <a:extLst/>
          </a:blip>
          <a:stretch>
            <a:fillRect/>
          </a:stretch>
        </p:blipFill>
        <p:spPr>
          <a:xfrm>
            <a:off x="6204978" y="7239653"/>
            <a:ext cx="6553202" cy="6553201"/>
          </a:xfrm>
          <a:prstGeom prst="rect">
            <a:avLst/>
          </a:prstGeom>
          <a:ln w="12700">
            <a:miter lim="400000"/>
          </a:ln>
        </p:spPr>
      </p:pic>
      <p:pic>
        <p:nvPicPr>
          <p:cNvPr id="1906" name="10-1-566_AnswersBookForKids_Vol5_FRNT.png" descr="10-1-566_AnswersBookForKids_Vol5_FRNT.png"/>
          <p:cNvPicPr>
            <a:picLocks noChangeAspect="1"/>
          </p:cNvPicPr>
          <p:nvPr/>
        </p:nvPicPr>
        <p:blipFill>
          <a:blip r:embed="rId7" cstate="print">
            <a:extLst/>
          </a:blip>
          <a:stretch>
            <a:fillRect/>
          </a:stretch>
        </p:blipFill>
        <p:spPr>
          <a:xfrm>
            <a:off x="10726547" y="7229372"/>
            <a:ext cx="6654802" cy="6654801"/>
          </a:xfrm>
          <a:prstGeom prst="rect">
            <a:avLst/>
          </a:prstGeom>
          <a:ln w="12700">
            <a:miter lim="400000"/>
          </a:ln>
        </p:spPr>
      </p:pic>
    </p:spTree>
  </p:cSld>
  <p:clrMapOvr>
    <a:masterClrMapping/>
  </p:clrMapOvr>
  <p:transition xmlns:p14="http://schemas.microsoft.com/office/powerpoint/2010/mai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89"/>
            <a:ext cx="7143664" cy="5044302"/>
          </a:xfrm>
        </p:spPr>
        <p:txBody>
          <a:bodyPr/>
          <a:lstStyle/>
          <a:p>
            <a:pPr algn="r"/>
            <a:r>
              <a:rPr lang="en-US" dirty="0" smtClean="0"/>
              <a:t>Black</a:t>
            </a:r>
            <a:endParaRPr lang="en-US" dirty="0"/>
          </a:p>
        </p:txBody>
      </p:sp>
    </p:spTree>
    <p:extLst>
      <p:ext uri="{BB962C8B-B14F-4D97-AF65-F5344CB8AC3E}">
        <p14:creationId xmlns:p14="http://schemas.microsoft.com/office/powerpoint/2010/main" val="15136793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33867" y="0"/>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17681" tIns="108840" rIns="217681" bIns="10884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2176809" eaLnBrk="1" fontAlgn="base" hangingPunct="1">
              <a:spcBef>
                <a:spcPct val="0"/>
              </a:spcBef>
              <a:spcAft>
                <a:spcPct val="0"/>
              </a:spcAft>
            </a:pPr>
            <a:r>
              <a:rPr lang="en-US" sz="9500" b="1" kern="1200">
                <a:solidFill>
                  <a:srgbClr val="FFFFFF"/>
                </a:solidFill>
                <a:latin typeface="Arial" charset="0"/>
                <a:cs typeface="Arial" charset="0"/>
              </a:rPr>
              <a:t>Get this presentation for free!</a:t>
            </a:r>
            <a:endParaRPr lang="en-US" sz="3300" b="1" kern="1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17791" y="1273965"/>
            <a:ext cx="24619592"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62" y="4444680"/>
            <a:ext cx="16408565" cy="6967188"/>
          </a:xfrm>
          <a:prstGeom prst="rect">
            <a:avLst/>
          </a:prstGeom>
        </p:spPr>
      </p:pic>
      <p:sp>
        <p:nvSpPr>
          <p:cNvPr id="7" name="Rectangle 1026"/>
          <p:cNvSpPr txBox="1">
            <a:spLocks noChangeArrowheads="1"/>
          </p:cNvSpPr>
          <p:nvPr/>
        </p:nvSpPr>
        <p:spPr bwMode="auto">
          <a:xfrm>
            <a:off x="0" y="12344400"/>
            <a:ext cx="24384000" cy="1371600"/>
          </a:xfrm>
          <a:prstGeom prst="rect">
            <a:avLst/>
          </a:prstGeom>
          <a:noFill/>
          <a:ln w="9525">
            <a:noFill/>
            <a:miter lim="800000"/>
            <a:headEnd/>
            <a:tailEnd/>
          </a:ln>
          <a:effectLst/>
        </p:spPr>
        <p:txBody>
          <a:bodyPr vert="horz" wrap="square" lIns="217681" tIns="108840" rIns="217681" bIns="10884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1088405" eaLnBrk="1" hangingPunct="1">
              <a:defRPr/>
            </a:pPr>
            <a:r>
              <a:rPr lang="uk-UA" sz="5700" b="1" kern="1200" dirty="0">
                <a:solidFill>
                  <a:srgbClr val="FFFFFF"/>
                </a:solidFill>
                <a:latin typeface="Arial" charset="0"/>
                <a:ea typeface="ＭＳ Ｐゴシック" charset="0"/>
              </a:rPr>
              <a:t>Творіння</a:t>
            </a:r>
            <a:r>
              <a:rPr lang="en-US" sz="5700" b="1" kern="1200" dirty="0">
                <a:solidFill>
                  <a:srgbClr val="FFFFFF"/>
                </a:solidFill>
                <a:latin typeface="Arial" charset="0"/>
                <a:ea typeface="ＭＳ Ｐゴシック" charset="0"/>
              </a:rPr>
              <a:t>  •  BibleStudyDownloads.org</a:t>
            </a:r>
            <a:endParaRPr lang="en-US" sz="2400" b="1" kern="12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3991815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Grand Canyon, USA"/>
          <p:cNvSpPr txBox="1">
            <a:spLocks noGrp="1"/>
          </p:cNvSpPr>
          <p:nvPr>
            <p:ph type="title"/>
          </p:nvPr>
        </p:nvSpPr>
        <p:spPr>
          <a:xfrm>
            <a:off x="3962400" y="12065000"/>
            <a:ext cx="15875000" cy="1854200"/>
          </a:xfrm>
          <a:prstGeom prst="rect">
            <a:avLst/>
          </a:prstGeom>
        </p:spPr>
        <p:txBody>
          <a:bodyPr/>
          <a:lstStyle>
            <a:lvl1pPr algn="ctr">
              <a:defRPr>
                <a:latin typeface="+mn-lt"/>
                <a:ea typeface="+mn-ea"/>
                <a:cs typeface="+mn-cs"/>
                <a:sym typeface="GoudyTwenty"/>
              </a:defRPr>
            </a:lvl1pPr>
          </a:lstStyle>
          <a:p>
            <a:r>
              <a:rPr lang="uk-UA" dirty="0"/>
              <a:t>Великий Каньйон, США</a:t>
            </a:r>
            <a:endParaRPr dirty="0"/>
          </a:p>
        </p:txBody>
      </p:sp>
      <p:grpSp>
        <p:nvGrpSpPr>
          <p:cNvPr id="980" name="121088266_Thinkstock2012_GrandCanyon.jpg"/>
          <p:cNvGrpSpPr/>
          <p:nvPr/>
        </p:nvGrpSpPr>
        <p:grpSpPr>
          <a:xfrm>
            <a:off x="4000500" y="1062831"/>
            <a:ext cx="15849600" cy="10668001"/>
            <a:chOff x="0" y="0"/>
            <a:chExt cx="15849600" cy="10668000"/>
          </a:xfrm>
        </p:grpSpPr>
        <p:pic>
          <p:nvPicPr>
            <p:cNvPr id="979" name="121088266_Thinkstock2012_GrandCanyon.jpg" descr="121088266_Thinkstock2012_GrandCanyon.jpg"/>
            <p:cNvPicPr>
              <a:picLocks noChangeAspect="1"/>
            </p:cNvPicPr>
            <p:nvPr/>
          </p:nvPicPr>
          <p:blipFill>
            <a:blip r:embed="rId3" cstate="print">
              <a:extLst/>
            </a:blip>
            <a:stretch>
              <a:fillRect/>
            </a:stretch>
          </p:blipFill>
          <p:spPr>
            <a:xfrm>
              <a:off x="317500" y="304800"/>
              <a:ext cx="15227300" cy="10045700"/>
            </a:xfrm>
            <a:prstGeom prst="rect">
              <a:avLst/>
            </a:prstGeom>
            <a:ln>
              <a:noFill/>
            </a:ln>
            <a:effectLst/>
          </p:spPr>
        </p:pic>
        <p:pic>
          <p:nvPicPr>
            <p:cNvPr id="978" name="121088266_Thinkstock2012_GrandCanyon.jpg" descr="121088266_Thinkstock2012_GrandCanyon.jpg"/>
            <p:cNvPicPr>
              <a:picLocks/>
            </p:cNvPicPr>
            <p:nvPr/>
          </p:nvPicPr>
          <p:blipFill>
            <a:blip r:embed="rId4" cstate="print">
              <a:extLst/>
            </a:blip>
            <a:stretch>
              <a:fillRect/>
            </a:stretch>
          </p:blipFill>
          <p:spPr>
            <a:xfrm>
              <a:off x="0" y="0"/>
              <a:ext cx="15849600" cy="10668000"/>
            </a:xfrm>
            <a:prstGeom prst="rect">
              <a:avLst/>
            </a:prstGeom>
            <a:effectLst/>
          </p:spPr>
        </p:pic>
      </p:grpSp>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Charles Darwin"/>
          <p:cNvSpPr txBox="1">
            <a:spLocks noGrp="1"/>
          </p:cNvSpPr>
          <p:nvPr>
            <p:ph type="title"/>
          </p:nvPr>
        </p:nvSpPr>
        <p:spPr>
          <a:xfrm>
            <a:off x="4254500" y="12065000"/>
            <a:ext cx="15875000" cy="1854200"/>
          </a:xfrm>
          <a:prstGeom prst="rect">
            <a:avLst/>
          </a:prstGeom>
        </p:spPr>
        <p:txBody>
          <a:bodyPr/>
          <a:lstStyle>
            <a:lvl1pPr algn="ctr">
              <a:defRPr>
                <a:latin typeface="+mn-lt"/>
                <a:ea typeface="+mn-ea"/>
                <a:cs typeface="+mn-cs"/>
                <a:sym typeface="GoudyTwenty"/>
              </a:defRPr>
            </a:lvl1pPr>
          </a:lstStyle>
          <a:p>
            <a:r>
              <a:rPr lang="uk-UA" dirty="0"/>
              <a:t>ЧАРЛЬЗ ДАРВІН</a:t>
            </a:r>
            <a:endParaRPr dirty="0"/>
          </a:p>
        </p:txBody>
      </p:sp>
      <p:grpSp>
        <p:nvGrpSpPr>
          <p:cNvPr id="987" name="WikipediaCommons_496px-Charles_Robert_Darwin_by_John_Collier_cropped.jpg"/>
          <p:cNvGrpSpPr/>
          <p:nvPr/>
        </p:nvGrpSpPr>
        <p:grpSpPr>
          <a:xfrm>
            <a:off x="7512675" y="647700"/>
            <a:ext cx="9340225" cy="11150600"/>
            <a:chOff x="0" y="0"/>
            <a:chExt cx="9340224" cy="11150600"/>
          </a:xfrm>
        </p:grpSpPr>
        <p:pic>
          <p:nvPicPr>
            <p:cNvPr id="986" name="WikipediaCommons_496px-Charles_Robert_Darwin_by_John_Collier_cropped.jpg" descr="WikipediaCommons_496px-Charles_Robert_Darwin_by_John_Collier_cropped.jpg"/>
            <p:cNvPicPr>
              <a:picLocks noChangeAspect="1"/>
            </p:cNvPicPr>
            <p:nvPr/>
          </p:nvPicPr>
          <p:blipFill>
            <a:blip r:embed="rId3" cstate="print">
              <a:extLst/>
            </a:blip>
            <a:stretch>
              <a:fillRect/>
            </a:stretch>
          </p:blipFill>
          <p:spPr>
            <a:xfrm>
              <a:off x="317500" y="304800"/>
              <a:ext cx="8717925" cy="10528300"/>
            </a:xfrm>
            <a:prstGeom prst="rect">
              <a:avLst/>
            </a:prstGeom>
            <a:ln>
              <a:noFill/>
            </a:ln>
            <a:effectLst/>
          </p:spPr>
        </p:pic>
        <p:pic>
          <p:nvPicPr>
            <p:cNvPr id="985" name="WikipediaCommons_496px-Charles_Robert_Darwin_by_John_Collier_cropped.jpg" descr="WikipediaCommons_496px-Charles_Robert_Darwin_by_John_Collier_cropped.jpg"/>
            <p:cNvPicPr>
              <a:picLocks/>
            </p:cNvPicPr>
            <p:nvPr/>
          </p:nvPicPr>
          <p:blipFill>
            <a:blip r:embed="rId4" cstate="print">
              <a:extLst/>
            </a:blip>
            <a:stretch>
              <a:fillRect/>
            </a:stretch>
          </p:blipFill>
          <p:spPr>
            <a:xfrm>
              <a:off x="0" y="0"/>
              <a:ext cx="9340225" cy="11150600"/>
            </a:xfrm>
            <a:prstGeom prst="rect">
              <a:avLst/>
            </a:prstGeom>
            <a:effectLst/>
          </p:spPr>
        </p:pic>
      </p:grpSp>
    </p:spTree>
    <p:extLst>
      <p:ext uri="{BB962C8B-B14F-4D97-AF65-F5344CB8AC3E}">
        <p14:creationId xmlns:p14="http://schemas.microsoft.com/office/powerpoint/2010/main" val="3167863771"/>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lvl1pPr defTabSz="914400">
              <a:buClr>
                <a:srgbClr val="000000"/>
              </a:buClr>
              <a:defRPr>
                <a:uFill>
                  <a:solidFill>
                    <a:srgbClr val="000000"/>
                  </a:solidFill>
                </a:uFill>
              </a:defRPr>
            </a:lvl1pPr>
          </a:lstStyle>
          <a:p>
            <a:r>
              <a:t>TitleAndActionSafe</a:t>
            </a:r>
          </a:p>
        </p:txBody>
      </p:sp>
      <p:sp>
        <p:nvSpPr>
          <p:cNvPr id="99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a:pPr/>
              <a:t>13</a:t>
            </a:fld>
            <a:endParaRPr/>
          </a:p>
        </p:txBody>
      </p:sp>
      <p:pic>
        <p:nvPicPr>
          <p:cNvPr id="993" name="droppedImage.pdf" descr="droppedImage.pdf"/>
          <p:cNvPicPr>
            <a:picLocks noChangeAspect="1"/>
          </p:cNvPicPr>
          <p:nvPr/>
        </p:nvPicPr>
        <p:blipFill>
          <a:blip r:embed="rId3" cstate="print">
            <a:extLst/>
          </a:blip>
          <a:stretch>
            <a:fillRect/>
          </a:stretch>
        </p:blipFill>
        <p:spPr>
          <a:xfrm>
            <a:off x="2298701" y="2651760"/>
            <a:ext cx="19786601" cy="8409306"/>
          </a:xfrm>
          <a:prstGeom prst="rect">
            <a:avLst/>
          </a:prstGeom>
          <a:ln w="12700">
            <a:miter lim="400000"/>
          </a:ln>
        </p:spPr>
      </p:pic>
      <p:sp>
        <p:nvSpPr>
          <p:cNvPr id="994" name="Saturn"/>
          <p:cNvSpPr txBox="1"/>
          <p:nvPr/>
        </p:nvSpPr>
        <p:spPr>
          <a:xfrm>
            <a:off x="4391255" y="2909341"/>
            <a:ext cx="3561873" cy="130805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8000">
                <a:solidFill>
                  <a:srgbClr val="FFFFFF"/>
                </a:solidFill>
                <a:uFill>
                  <a:solidFill>
                    <a:srgbClr val="FFFFFF"/>
                  </a:solidFill>
                </a:uFill>
                <a:latin typeface="DejaVu Sans Condensed"/>
                <a:ea typeface="DejaVu Sans Condensed"/>
                <a:cs typeface="DejaVu Sans Condensed"/>
                <a:sym typeface="DejaVu Sans Condensed"/>
              </a:defRPr>
            </a:lvl1pPr>
          </a:lstStyle>
          <a:p>
            <a:r>
              <a:rPr lang="uk-UA" dirty="0"/>
              <a:t>Сатурн</a:t>
            </a:r>
            <a:endParaRPr dirty="0"/>
          </a:p>
        </p:txBody>
      </p:sp>
    </p:spTree>
    <p:extLst>
      <p:ext uri="{BB962C8B-B14F-4D97-AF65-F5344CB8AC3E}">
        <p14:creationId xmlns:p14="http://schemas.microsoft.com/office/powerpoint/2010/main" val="2174456682"/>
      </p:ext>
    </p:extLst>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999" name="Origin SCIENCE"/>
          <p:cNvSpPr txBox="1"/>
          <p:nvPr/>
        </p:nvSpPr>
        <p:spPr>
          <a:xfrm>
            <a:off x="4708382" y="1168400"/>
            <a:ext cx="14967239" cy="192360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1" indent="0">
              <a:buClr>
                <a:srgbClr val="B6DE87"/>
              </a:buClr>
              <a:buFont typeface="GoudyTwenty"/>
              <a:defRPr sz="12500">
                <a:solidFill>
                  <a:srgbClr val="E2DEAB"/>
                </a:solidFill>
                <a:latin typeface="+mn-lt"/>
                <a:ea typeface="+mn-ea"/>
                <a:cs typeface="+mn-cs"/>
                <a:sym typeface="GoudyTwenty"/>
              </a:defRPr>
            </a:pPr>
            <a:r>
              <a:rPr lang="uk-UA" dirty="0">
                <a:solidFill>
                  <a:srgbClr val="FEFCDD"/>
                </a:solidFill>
              </a:rPr>
              <a:t>НАУКА </a:t>
            </a:r>
            <a:r>
              <a:rPr lang="uk-UA" dirty="0">
                <a:solidFill>
                  <a:srgbClr val="FFFFFF"/>
                </a:solidFill>
              </a:rPr>
              <a:t>Походження</a:t>
            </a:r>
            <a:endParaRPr dirty="0">
              <a:solidFill>
                <a:srgbClr val="FEFCDD"/>
              </a:solidFill>
            </a:endParaRPr>
          </a:p>
        </p:txBody>
      </p:sp>
      <p:sp>
        <p:nvSpPr>
          <p:cNvPr id="1000" name="“Legal-Historical Method”"/>
          <p:cNvSpPr txBox="1">
            <a:spLocks noGrp="1"/>
          </p:cNvSpPr>
          <p:nvPr>
            <p:ph type="body" sz="quarter" idx="1"/>
          </p:nvPr>
        </p:nvSpPr>
        <p:spPr>
          <a:xfrm>
            <a:off x="1511528" y="3225800"/>
            <a:ext cx="21348701" cy="1778001"/>
          </a:xfrm>
          <a:prstGeom prst="rect">
            <a:avLst/>
          </a:prstGeom>
        </p:spPr>
        <p:txBody>
          <a:bodyPr/>
          <a:lstStyle>
            <a:lvl1pPr algn="ctr">
              <a:buClr>
                <a:srgbClr val="F5F5F5"/>
              </a:buClr>
              <a:defRPr>
                <a:effectLst>
                  <a:outerShdw blurRad="38100" dist="38100" dir="2700000" rotWithShape="0">
                    <a:srgbClr val="000000">
                      <a:alpha val="43137"/>
                    </a:srgbClr>
                  </a:outerShdw>
                </a:effectLst>
              </a:defRPr>
            </a:lvl1pPr>
          </a:lstStyle>
          <a:p>
            <a:r>
              <a:rPr dirty="0"/>
              <a:t>“</a:t>
            </a:r>
            <a:r>
              <a:rPr lang="uk-UA" dirty="0"/>
              <a:t>Юридично</a:t>
            </a:r>
            <a:r>
              <a:rPr dirty="0"/>
              <a:t>-</a:t>
            </a:r>
            <a:r>
              <a:rPr lang="uk-UA" dirty="0"/>
              <a:t>історичний метод</a:t>
            </a:r>
            <a:r>
              <a:rPr dirty="0"/>
              <a:t>”</a:t>
            </a:r>
          </a:p>
        </p:txBody>
      </p:sp>
      <p:sp>
        <p:nvSpPr>
          <p:cNvPr id="1001" name="Line"/>
          <p:cNvSpPr/>
          <p:nvPr/>
        </p:nvSpPr>
        <p:spPr>
          <a:xfrm>
            <a:off x="6515671" y="4597400"/>
            <a:ext cx="11000234" cy="0"/>
          </a:xfrm>
          <a:prstGeom prst="line">
            <a:avLst/>
          </a:prstGeom>
          <a:blipFill>
            <a:blip r:embed="rId3" cstate="print"/>
          </a:blipFill>
          <a:ln w="635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2" name="The use of reliable, eyewitness testimony…"/>
          <p:cNvSpPr txBox="1"/>
          <p:nvPr/>
        </p:nvSpPr>
        <p:spPr>
          <a:xfrm>
            <a:off x="2641600" y="5435600"/>
            <a:ext cx="19100800" cy="654025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uk-UA" dirty="0">
                <a:solidFill>
                  <a:srgbClr val="FEFCDD"/>
                </a:solidFill>
                <a:uFill>
                  <a:solidFill>
                    <a:srgbClr val="FEFCDD"/>
                  </a:solidFill>
                </a:uFill>
              </a:rPr>
              <a:t>Використання </a:t>
            </a:r>
            <a:r>
              <a:rPr lang="uk-UA" dirty="0">
                <a:solidFill>
                  <a:srgbClr val="F6A036"/>
                </a:solidFill>
                <a:uFill>
                  <a:solidFill>
                    <a:srgbClr val="F6A036"/>
                  </a:solidFill>
                </a:uFill>
              </a:rPr>
              <a:t>надійного свідчення очевидців </a:t>
            </a:r>
            <a:r>
              <a:rPr dirty="0">
                <a:solidFill>
                  <a:srgbClr val="FEFCDD"/>
                </a:solidFill>
                <a:uFill>
                  <a:solidFill>
                    <a:srgbClr val="FEFCDD"/>
                  </a:solidFill>
                </a:uFill>
              </a:rPr>
              <a:t>(</a:t>
            </a:r>
            <a:r>
              <a:rPr lang="uk-UA" dirty="0">
                <a:solidFill>
                  <a:srgbClr val="FEFCDD"/>
                </a:solidFill>
                <a:uFill>
                  <a:solidFill>
                    <a:srgbClr val="FEFCDD"/>
                  </a:solidFill>
                </a:uFill>
              </a:rPr>
              <a:t>якщо це можливо</a:t>
            </a:r>
            <a:r>
              <a:rPr dirty="0">
                <a:solidFill>
                  <a:srgbClr val="FEFCDD"/>
                </a:solidFill>
                <a:uFill>
                  <a:solidFill>
                    <a:srgbClr val="FEFCDD"/>
                  </a:solidFill>
                </a:uFill>
              </a:rPr>
              <a:t>) </a:t>
            </a:r>
          </a:p>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uk-UA" dirty="0">
                <a:solidFill>
                  <a:srgbClr val="FEFCDD"/>
                </a:solidFill>
                <a:uFill>
                  <a:solidFill>
                    <a:srgbClr val="FEFCDD"/>
                  </a:solidFill>
                </a:uFill>
              </a:rPr>
              <a:t>і</a:t>
            </a:r>
            <a:r>
              <a:rPr dirty="0"/>
              <a:t> </a:t>
            </a:r>
            <a:r>
              <a:rPr lang="uk-UA" dirty="0">
                <a:solidFill>
                  <a:srgbClr val="F6A029"/>
                </a:solidFill>
                <a:uFill>
                  <a:solidFill>
                    <a:srgbClr val="F6A029"/>
                  </a:solidFill>
                </a:uFill>
              </a:rPr>
              <a:t>видимих доказів</a:t>
            </a:r>
            <a:r>
              <a:rPr lang="uk-UA" dirty="0">
                <a:solidFill>
                  <a:srgbClr val="FEFCDD"/>
                </a:solidFill>
                <a:uFill>
                  <a:solidFill>
                    <a:srgbClr val="FEFCDD"/>
                  </a:solidFill>
                </a:uFill>
              </a:rPr>
              <a:t>, щоб визначити</a:t>
            </a:r>
            <a:r>
              <a:rPr dirty="0">
                <a:solidFill>
                  <a:srgbClr val="E2DEAB"/>
                </a:solidFill>
                <a:uFill>
                  <a:solidFill>
                    <a:srgbClr val="E2DEAB"/>
                  </a:solidFill>
                </a:uFill>
              </a:rPr>
              <a:t> </a:t>
            </a:r>
            <a:r>
              <a:rPr lang="uk-UA" dirty="0">
                <a:solidFill>
                  <a:srgbClr val="F6A029"/>
                </a:solidFill>
                <a:uFill>
                  <a:solidFill>
                    <a:srgbClr val="F6A029"/>
                  </a:solidFill>
                </a:uFill>
              </a:rPr>
              <a:t>минулі</a:t>
            </a:r>
            <a:r>
              <a:rPr dirty="0">
                <a:solidFill>
                  <a:srgbClr val="F6A029"/>
                </a:solidFill>
                <a:uFill>
                  <a:solidFill>
                    <a:srgbClr val="F6A029"/>
                  </a:solidFill>
                </a:uFill>
              </a:rPr>
              <a:t>, </a:t>
            </a:r>
            <a:r>
              <a:rPr lang="uk-UA" dirty="0" err="1">
                <a:solidFill>
                  <a:srgbClr val="F6A029"/>
                </a:solidFill>
                <a:uFill>
                  <a:solidFill>
                    <a:srgbClr val="F6A029"/>
                  </a:solidFill>
                </a:uFill>
              </a:rPr>
              <a:t>неспостережні</a:t>
            </a:r>
            <a:r>
              <a:rPr lang="uk-UA" dirty="0">
                <a:solidFill>
                  <a:srgbClr val="F6A029"/>
                </a:solidFill>
                <a:uFill>
                  <a:solidFill>
                    <a:srgbClr val="F6A029"/>
                  </a:solidFill>
                </a:uFill>
              </a:rPr>
              <a:t>, неповторювані події</a:t>
            </a:r>
            <a:r>
              <a:rPr dirty="0">
                <a:solidFill>
                  <a:srgbClr val="F6A029"/>
                </a:solidFill>
                <a:uFill>
                  <a:solidFill>
                    <a:srgbClr val="F6A029"/>
                  </a:solidFill>
                </a:uFill>
              </a:rPr>
              <a:t>,</a:t>
            </a:r>
            <a:r>
              <a:rPr dirty="0">
                <a:solidFill>
                  <a:srgbClr val="FEFCDD"/>
                </a:solidFill>
                <a:uFill>
                  <a:solidFill>
                    <a:srgbClr val="FEFCDD"/>
                  </a:solidFill>
                </a:uFill>
              </a:rPr>
              <a:t> </a:t>
            </a:r>
            <a:r>
              <a:rPr lang="uk-UA" dirty="0">
                <a:solidFill>
                  <a:srgbClr val="FEFCDD"/>
                </a:solidFill>
                <a:uFill>
                  <a:solidFill>
                    <a:srgbClr val="FEFCDD"/>
                  </a:solidFill>
                </a:uFill>
              </a:rPr>
              <a:t>що виробили видимі свідчення, які ми бачимо</a:t>
            </a:r>
            <a:r>
              <a:rPr dirty="0">
                <a:solidFill>
                  <a:srgbClr val="FEFCDD"/>
                </a:solidFill>
                <a:uFill>
                  <a:solidFill>
                    <a:srgbClr val="FEFCDD"/>
                  </a:solidFill>
                </a:uFill>
              </a:rPr>
              <a:t> </a:t>
            </a:r>
            <a:r>
              <a:rPr lang="uk-UA" dirty="0">
                <a:solidFill>
                  <a:srgbClr val="F6A029"/>
                </a:solidFill>
                <a:uFill>
                  <a:solidFill>
                    <a:srgbClr val="F6A029"/>
                  </a:solidFill>
                </a:uFill>
              </a:rPr>
              <a:t>в теперішній час</a:t>
            </a:r>
            <a:r>
              <a:rPr dirty="0">
                <a:solidFill>
                  <a:srgbClr val="E2DEAB"/>
                </a:solidFill>
                <a:uFill>
                  <a:solidFill>
                    <a:srgbClr val="E2DEAB"/>
                  </a:solidFill>
                </a:uFill>
              </a:rPr>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00">
                                            <p:bg/>
                                          </p:spTgt>
                                        </p:tgtEl>
                                        <p:attrNameLst>
                                          <p:attrName>style.visibility</p:attrName>
                                        </p:attrNameLst>
                                      </p:cBhvr>
                                      <p:to>
                                        <p:strVal val="visible"/>
                                      </p:to>
                                    </p:set>
                                    <p:animEffect transition="in" filter="dissolve">
                                      <p:cBhvr>
                                        <p:cTn id="7" dur="500"/>
                                        <p:tgtEl>
                                          <p:spTgt spid="1000">
                                            <p:bg/>
                                          </p:spTgt>
                                        </p:tgtEl>
                                      </p:cBhvr>
                                    </p:animEffect>
                                  </p:childTnLst>
                                </p:cTn>
                              </p:par>
                              <p:par>
                                <p:cTn id="8" presetID="9" presetClass="entr" presetSubtype="0" fill="hold" grpId="1" nodeType="withEffect">
                                  <p:stCondLst>
                                    <p:cond delay="0"/>
                                  </p:stCondLst>
                                  <p:iterate>
                                    <p:tmAbs val="0"/>
                                  </p:iterate>
                                  <p:childTnLst>
                                    <p:set>
                                      <p:cBhvr>
                                        <p:cTn id="9" fill="hold"/>
                                        <p:tgtEl>
                                          <p:spTgt spid="1000">
                                            <p:txEl>
                                              <p:pRg st="0" end="0"/>
                                            </p:txEl>
                                          </p:spTgt>
                                        </p:tgtEl>
                                        <p:attrNameLst>
                                          <p:attrName>style.visibility</p:attrName>
                                        </p:attrNameLst>
                                      </p:cBhvr>
                                      <p:to>
                                        <p:strVal val="visible"/>
                                      </p:to>
                                    </p:set>
                                    <p:animEffect transition="in" filter="dissolve">
                                      <p:cBhvr>
                                        <p:cTn id="10" dur="500"/>
                                        <p:tgtEl>
                                          <p:spTgt spid="1000">
                                            <p:txEl>
                                              <p:pRg st="0" end="0"/>
                                            </p:txEl>
                                          </p:spTgt>
                                        </p:tgtEl>
                                      </p:cBhvr>
                                    </p:animEffect>
                                  </p:childTnLst>
                                </p:cTn>
                              </p:par>
                            </p:childTnLst>
                          </p:cTn>
                        </p:par>
                        <p:par>
                          <p:cTn id="11" fill="hold">
                            <p:stCondLst>
                              <p:cond delay="500"/>
                            </p:stCondLst>
                            <p:childTnLst>
                              <p:par>
                                <p:cTn id="12" presetID="9" presetClass="entr" fill="hold" grpId="2" nodeType="afterEffect">
                                  <p:stCondLst>
                                    <p:cond delay="0"/>
                                  </p:stCondLst>
                                  <p:iterate>
                                    <p:tmAbs val="0"/>
                                  </p:iterate>
                                  <p:childTnLst>
                                    <p:set>
                                      <p:cBhvr>
                                        <p:cTn id="13" fill="hold"/>
                                        <p:tgtEl>
                                          <p:spTgt spid="1001"/>
                                        </p:tgtEl>
                                        <p:attrNameLst>
                                          <p:attrName>style.visibility</p:attrName>
                                        </p:attrNameLst>
                                      </p:cBhvr>
                                      <p:to>
                                        <p:strVal val="visible"/>
                                      </p:to>
                                    </p:set>
                                    <p:animEffect transition="in" filter="dissolve">
                                      <p:cBhvr>
                                        <p:cTn id="14" dur="500"/>
                                        <p:tgtEl>
                                          <p:spTgt spid="100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3" nodeType="clickEffect">
                                  <p:stCondLst>
                                    <p:cond delay="0"/>
                                  </p:stCondLst>
                                  <p:iterate>
                                    <p:tmAbs val="0"/>
                                  </p:iterate>
                                  <p:childTnLst>
                                    <p:set>
                                      <p:cBhvr>
                                        <p:cTn id="18" fill="hold"/>
                                        <p:tgtEl>
                                          <p:spTgt spid="1002"/>
                                        </p:tgtEl>
                                        <p:attrNameLst>
                                          <p:attrName>style.visibility</p:attrName>
                                        </p:attrNameLst>
                                      </p:cBhvr>
                                      <p:to>
                                        <p:strVal val="visible"/>
                                      </p:to>
                                    </p:set>
                                    <p:animEffect transition="in" filter="dissolve">
                                      <p:cBhvr>
                                        <p:cTn id="19"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 grpId="1" build="p" bldLvl="5" animBg="1" advAuto="0"/>
      <p:bldP spid="1001" grpId="2" animBg="1" advAuto="0"/>
      <p:bldP spid="1002"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4" name="image6.png" descr="image6.png"/>
          <p:cNvPicPr>
            <a:picLocks noChangeAspect="1"/>
          </p:cNvPicPr>
          <p:nvPr/>
        </p:nvPicPr>
        <p:blipFill>
          <a:blip r:embed="rId2" cstate="print">
            <a:extLst/>
          </a:blip>
          <a:stretch>
            <a:fillRect/>
          </a:stretch>
        </p:blipFill>
        <p:spPr>
          <a:xfrm>
            <a:off x="0" y="0"/>
            <a:ext cx="24387175" cy="13716000"/>
          </a:xfrm>
          <a:prstGeom prst="rect">
            <a:avLst/>
          </a:prstGeom>
        </p:spPr>
      </p:pic>
      <p:sp>
        <p:nvSpPr>
          <p:cNvPr id="1005" name="Line"/>
          <p:cNvSpPr/>
          <p:nvPr/>
        </p:nvSpPr>
        <p:spPr>
          <a:xfrm>
            <a:off x="-50807" y="127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6" name="Line"/>
          <p:cNvSpPr/>
          <p:nvPr/>
        </p:nvSpPr>
        <p:spPr>
          <a:xfrm>
            <a:off x="-12703" y="136906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7" name="Rectangle"/>
          <p:cNvSpPr/>
          <p:nvPr/>
        </p:nvSpPr>
        <p:spPr>
          <a:xfrm>
            <a:off x="-50807" y="0"/>
            <a:ext cx="24463384" cy="13944600"/>
          </a:xfrm>
          <a:prstGeom prst="rect">
            <a:avLst/>
          </a:prstGeom>
          <a:solidFill>
            <a:srgbClr val="000000"/>
          </a:solidFill>
          <a:ln w="25400">
            <a:solidFill>
              <a:srgbClr val="000000"/>
            </a:solidFill>
          </a:ln>
        </p:spPr>
        <p:txBody>
          <a:bodyPr lIns="38100" tIns="38100" rIns="38100" bIns="38100"/>
          <a:lstStyle/>
          <a:p>
            <a:pPr defTabSz="914400">
              <a:buClr>
                <a:srgbClr val="000000"/>
              </a:buClr>
              <a:defRPr>
                <a:uFill>
                  <a:solidFill>
                    <a:srgbClr val="000000"/>
                  </a:solidFill>
                </a:uFill>
              </a:defRPr>
            </a:pPr>
            <a:endParaRPr/>
          </a:p>
        </p:txBody>
      </p:sp>
      <p:pic>
        <p:nvPicPr>
          <p:cNvPr id="1008" name="image10.jpg" descr="image10.jpg"/>
          <p:cNvPicPr>
            <a:picLocks noChangeAspect="1"/>
          </p:cNvPicPr>
          <p:nvPr/>
        </p:nvPicPr>
        <p:blipFill>
          <a:blip r:embed="rId3" cstate="print">
            <a:extLst/>
          </a:blip>
          <a:stretch>
            <a:fillRect/>
          </a:stretch>
        </p:blipFill>
        <p:spPr>
          <a:xfrm>
            <a:off x="-50807" y="-1"/>
            <a:ext cx="24450682" cy="13753510"/>
          </a:xfrm>
          <a:prstGeom prst="rect">
            <a:avLst/>
          </a:prstGeom>
          <a:ln w="12700"/>
        </p:spPr>
      </p:pic>
      <p:sp>
        <p:nvSpPr>
          <p:cNvPr id="1009" name="ORIGIN SCIENCE"/>
          <p:cNvSpPr txBox="1"/>
          <p:nvPr/>
        </p:nvSpPr>
        <p:spPr>
          <a:xfrm>
            <a:off x="10187065" y="596899"/>
            <a:ext cx="13258801" cy="3597908"/>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a:lnSpc>
                <a:spcPct val="80000"/>
              </a:lnSpc>
              <a:buClr>
                <a:srgbClr val="B6DE87"/>
              </a:buClr>
              <a:buFont typeface="DejaVu Sans Condensed"/>
              <a:defRPr sz="14300"/>
            </a:pPr>
            <a:r>
              <a:rPr lang="uk-UA" dirty="0">
                <a:solidFill>
                  <a:srgbClr val="FFFFFF"/>
                </a:solidFill>
                <a:effectLst>
                  <a:outerShdw blurRad="38100" dist="38100" dir="2700000" rotWithShape="0">
                    <a:srgbClr val="000000">
                      <a:alpha val="43137"/>
                    </a:srgbClr>
                  </a:outerShdw>
                </a:effectLst>
                <a:uFill>
                  <a:solidFill>
                    <a:srgbClr val="FFFFFF"/>
                  </a:solidFill>
                </a:uFill>
              </a:rPr>
              <a:t>НАУКА </a:t>
            </a:r>
            <a:r>
              <a:rPr lang="uk-UA" dirty="0">
                <a:solidFill>
                  <a:srgbClr val="B6DE87"/>
                </a:solidFill>
                <a:effectLst>
                  <a:outerShdw blurRad="38100" dist="38100" dir="2700000" rotWithShape="0">
                    <a:srgbClr val="000000">
                      <a:alpha val="43137"/>
                    </a:srgbClr>
                  </a:outerShdw>
                </a:effectLst>
                <a:uFill>
                  <a:solidFill>
                    <a:srgbClr val="B6DE87"/>
                  </a:solidFill>
                </a:uFill>
              </a:rPr>
              <a:t>ПОХОДЖЕНЯ</a:t>
            </a:r>
            <a:endParaRPr dirty="0">
              <a:solidFill>
                <a:srgbClr val="FFFEEC"/>
              </a:solidFill>
              <a:effectLst>
                <a:outerShdw blurRad="38100" dist="38100" dir="2700000" rotWithShape="0">
                  <a:srgbClr val="000000">
                    <a:alpha val="43137"/>
                  </a:srgbClr>
                </a:outerShdw>
              </a:effectLst>
              <a:uFill>
                <a:solidFill>
                  <a:srgbClr val="FFFEEC"/>
                </a:solidFill>
              </a:uFill>
            </a:endParaRPr>
          </a:p>
        </p:txBody>
      </p:sp>
      <p:sp>
        <p:nvSpPr>
          <p:cNvPr id="1010" name="Historical Geology…"/>
          <p:cNvSpPr txBox="1"/>
          <p:nvPr/>
        </p:nvSpPr>
        <p:spPr>
          <a:xfrm>
            <a:off x="11049000" y="4984750"/>
            <a:ext cx="12357100" cy="7925246"/>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a:buClr>
                <a:srgbClr val="FFFEEC"/>
              </a:buClr>
              <a:buFont typeface="DejaVu Sans Condensed"/>
              <a:defRPr sz="8500"/>
            </a:pPr>
            <a:r>
              <a:rPr lang="uk-UA"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Історична геологія</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a:buClr>
                <a:srgbClr val="FFFEEC"/>
              </a:buClr>
              <a:buFont typeface="DejaVu Sans Condensed"/>
              <a:defRPr sz="8500"/>
            </a:pPr>
            <a:r>
              <a:rPr lang="uk-UA"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Палеонтологія</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a:buClr>
                <a:srgbClr val="FFFEEC"/>
              </a:buClr>
              <a:buFont typeface="DejaVu Sans Condensed"/>
              <a:defRPr sz="8500"/>
            </a:pPr>
            <a:r>
              <a:rPr lang="uk-UA"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Археологія</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a:buClr>
                <a:srgbClr val="FFFEEC"/>
              </a:buClr>
              <a:buFont typeface="DejaVu Sans Condensed"/>
              <a:defRPr sz="8500"/>
            </a:pPr>
            <a:r>
              <a:rPr lang="uk-UA"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Космологія</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a:buClr>
                <a:srgbClr val="FFFEEC"/>
              </a:buClr>
              <a:buFont typeface="DejaVu Sans Condensed"/>
              <a:defRPr sz="8500"/>
            </a:pPr>
            <a:r>
              <a:rPr lang="uk-UA"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Кримінальне розслідування</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p:txBody>
      </p:sp>
      <p:sp>
        <p:nvSpPr>
          <p:cNvPr id="1011" name="HISTORICAL SCIENCE"/>
          <p:cNvSpPr txBox="1"/>
          <p:nvPr/>
        </p:nvSpPr>
        <p:spPr>
          <a:xfrm>
            <a:off x="8585200" y="596899"/>
            <a:ext cx="14871700" cy="3597908"/>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a:lnSpc>
                <a:spcPct val="80000"/>
              </a:lnSpc>
              <a:buClr>
                <a:srgbClr val="B6DE87"/>
              </a:buClr>
              <a:buFont typeface="DejaVu Sans Condensed"/>
              <a:defRPr sz="14300"/>
            </a:pPr>
            <a:r>
              <a:rPr lang="uk-UA" dirty="0">
                <a:solidFill>
                  <a:srgbClr val="B6DE87"/>
                </a:solidFill>
                <a:effectLst>
                  <a:outerShdw blurRad="38100" dist="38100" dir="2700000" rotWithShape="0">
                    <a:srgbClr val="000000">
                      <a:alpha val="43137"/>
                    </a:srgbClr>
                  </a:outerShdw>
                </a:effectLst>
                <a:uFill>
                  <a:solidFill>
                    <a:srgbClr val="B6DE87"/>
                  </a:solidFill>
                </a:uFill>
              </a:rPr>
              <a:t>ІСТОРИЧНА</a:t>
            </a:r>
            <a:r>
              <a:rPr dirty="0">
                <a:solidFill>
                  <a:srgbClr val="FFFFFF"/>
                </a:solidFill>
                <a:effectLst>
                  <a:outerShdw blurRad="38100" dist="38100" dir="2700000" rotWithShape="0">
                    <a:srgbClr val="000000">
                      <a:alpha val="43137"/>
                    </a:srgbClr>
                  </a:outerShdw>
                </a:effectLst>
                <a:uFill>
                  <a:solidFill>
                    <a:srgbClr val="FFFFFF"/>
                  </a:solidFill>
                </a:uFill>
              </a:rPr>
              <a:t> </a:t>
            </a:r>
            <a:r>
              <a:rPr lang="uk-UA" dirty="0">
                <a:solidFill>
                  <a:srgbClr val="FFFFFF"/>
                </a:solidFill>
                <a:effectLst>
                  <a:outerShdw blurRad="38100" dist="38100" dir="2700000" rotWithShape="0">
                    <a:srgbClr val="000000">
                      <a:alpha val="43137"/>
                    </a:srgbClr>
                  </a:outerShdw>
                </a:effectLst>
                <a:uFill>
                  <a:solidFill>
                    <a:srgbClr val="FFFFFF"/>
                  </a:solidFill>
                </a:uFill>
              </a:rPr>
              <a:t>НАУКА</a:t>
            </a:r>
            <a:endParaRPr dirty="0">
              <a:solidFill>
                <a:srgbClr val="FFFEEC"/>
              </a:solidFill>
              <a:effectLst>
                <a:outerShdw blurRad="38100" dist="38100" dir="2700000" rotWithShape="0">
                  <a:srgbClr val="000000">
                    <a:alpha val="43137"/>
                  </a:srgbClr>
                </a:outerShdw>
              </a:effectLst>
              <a:uFill>
                <a:solidFill>
                  <a:srgbClr val="FFFEEC"/>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00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 grpId="1" animBg="1" advAuto="0"/>
      <p:bldP spid="1011"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15" name="Abi's Grad.jpg"/>
          <p:cNvGrpSpPr/>
          <p:nvPr/>
        </p:nvGrpSpPr>
        <p:grpSpPr>
          <a:xfrm>
            <a:off x="3479800" y="550862"/>
            <a:ext cx="17424400" cy="12420601"/>
            <a:chOff x="0" y="0"/>
            <a:chExt cx="17424400" cy="12420600"/>
          </a:xfrm>
        </p:grpSpPr>
        <p:pic>
          <p:nvPicPr>
            <p:cNvPr id="1014" name="Abi's Grad.jpg" descr="Abi's Grad.jpg"/>
            <p:cNvPicPr>
              <a:picLocks/>
            </p:cNvPicPr>
            <p:nvPr/>
          </p:nvPicPr>
          <p:blipFill>
            <a:blip r:embed="rId2" cstate="print">
              <a:extLst/>
            </a:blip>
            <a:srcRect l="2615" r="2613"/>
            <a:stretch>
              <a:fillRect/>
            </a:stretch>
          </p:blipFill>
          <p:spPr>
            <a:xfrm>
              <a:off x="317500" y="304800"/>
              <a:ext cx="16802100" cy="11798300"/>
            </a:xfrm>
            <a:prstGeom prst="rect">
              <a:avLst/>
            </a:prstGeom>
            <a:ln>
              <a:noFill/>
            </a:ln>
            <a:effectLst/>
          </p:spPr>
        </p:pic>
        <p:pic>
          <p:nvPicPr>
            <p:cNvPr id="1013" name="Abi's Grad.jpg" descr="Abi's Grad.jpg"/>
            <p:cNvPicPr>
              <a:picLocks/>
            </p:cNvPicPr>
            <p:nvPr/>
          </p:nvPicPr>
          <p:blipFill>
            <a:blip r:embed="rId3" cstate="print">
              <a:extLst/>
            </a:blip>
            <a:stretch>
              <a:fillRect/>
            </a:stretch>
          </p:blipFill>
          <p:spPr>
            <a:xfrm>
              <a:off x="0" y="0"/>
              <a:ext cx="17424400" cy="12420600"/>
            </a:xfrm>
            <a:prstGeom prst="rect">
              <a:avLst/>
            </a:prstGeom>
            <a:effectLst/>
          </p:spPr>
        </p:pic>
      </p:gr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Evolution is a historical process that cannot be proven by the same arguments and methods by which purely physical or functional phenomena can be documented.”"/>
          <p:cNvSpPr txBox="1">
            <a:spLocks noGrp="1"/>
          </p:cNvSpPr>
          <p:nvPr>
            <p:ph type="title"/>
          </p:nvPr>
        </p:nvSpPr>
        <p:spPr>
          <a:xfrm>
            <a:off x="2476500" y="1397000"/>
            <a:ext cx="14741936" cy="7683500"/>
          </a:xfrm>
          <a:prstGeom prst="rect">
            <a:avLst/>
          </a:prstGeom>
        </p:spPr>
        <p:txBody>
          <a:bodyPr/>
          <a:lstStyle/>
          <a:p>
            <a:r>
              <a:rPr dirty="0"/>
              <a:t>“</a:t>
            </a:r>
            <a:r>
              <a:rPr lang="uk-UA" dirty="0"/>
              <a:t>Еволюція – це </a:t>
            </a:r>
            <a:r>
              <a:rPr lang="uk-UA" dirty="0">
                <a:solidFill>
                  <a:srgbClr val="F6A029"/>
                </a:solidFill>
              </a:rPr>
              <a:t>історичний</a:t>
            </a:r>
            <a:r>
              <a:rPr dirty="0"/>
              <a:t> </a:t>
            </a:r>
            <a:r>
              <a:rPr lang="uk-UA" dirty="0"/>
              <a:t>процес, який не може бути доведений тими самими аргументами і методами, якими може бути задокументований чистий фізичний або </a:t>
            </a:r>
            <a:r>
              <a:rPr lang="uk-UA" dirty="0">
                <a:solidFill>
                  <a:srgbClr val="FF9300"/>
                </a:solidFill>
              </a:rPr>
              <a:t>функціональний</a:t>
            </a:r>
            <a:r>
              <a:rPr dirty="0"/>
              <a:t> </a:t>
            </a:r>
            <a:r>
              <a:rPr lang="uk-UA" dirty="0"/>
              <a:t>феномен</a:t>
            </a:r>
            <a:r>
              <a:rPr dirty="0"/>
              <a:t>.”</a:t>
            </a:r>
          </a:p>
        </p:txBody>
      </p:sp>
      <p:sp>
        <p:nvSpPr>
          <p:cNvPr id="1018" name="Ernst Mayr, What Evolution Is (New York: Basic Books, 2001), p. 13."/>
          <p:cNvSpPr txBox="1">
            <a:spLocks noGrp="1"/>
          </p:cNvSpPr>
          <p:nvPr>
            <p:ph type="body" sz="quarter" idx="1"/>
          </p:nvPr>
        </p:nvSpPr>
        <p:spPr>
          <a:xfrm>
            <a:off x="2476500" y="11544300"/>
            <a:ext cx="19481800" cy="787400"/>
          </a:xfrm>
          <a:prstGeom prst="rect">
            <a:avLst/>
          </a:prstGeom>
        </p:spPr>
        <p:txBody>
          <a:bodyPr/>
          <a:lstStyle/>
          <a:p>
            <a:pPr>
              <a:defRPr sz="4800"/>
            </a:pPr>
            <a:r>
              <a:rPr lang="uk-UA" dirty="0"/>
              <a:t>Ернст </a:t>
            </a:r>
            <a:r>
              <a:rPr lang="uk-UA" dirty="0" err="1"/>
              <a:t>Мейр</a:t>
            </a:r>
            <a:r>
              <a:rPr dirty="0"/>
              <a:t>, </a:t>
            </a:r>
            <a:r>
              <a:rPr dirty="0">
                <a:latin typeface="DejaVu Sans Condensed Oblique"/>
                <a:ea typeface="DejaVu Sans Condensed Oblique"/>
                <a:cs typeface="DejaVu Sans Condensed Oblique"/>
                <a:sym typeface="DejaVu Sans Condensed Oblique"/>
              </a:rPr>
              <a:t>What Evolution Is</a:t>
            </a:r>
            <a:r>
              <a:rPr dirty="0"/>
              <a:t> (New York: Basic Books, 2001), p. 13.</a:t>
            </a:r>
          </a:p>
        </p:txBody>
      </p:sp>
      <p:grpSp>
        <p:nvGrpSpPr>
          <p:cNvPr id="1021" name="Mayr, Ernst--100 yrs.jpg"/>
          <p:cNvGrpSpPr/>
          <p:nvPr/>
        </p:nvGrpSpPr>
        <p:grpSpPr>
          <a:xfrm>
            <a:off x="17685754" y="1397000"/>
            <a:ext cx="4297947" cy="5768205"/>
            <a:chOff x="0" y="0"/>
            <a:chExt cx="4297946" cy="5768204"/>
          </a:xfrm>
        </p:grpSpPr>
        <p:pic>
          <p:nvPicPr>
            <p:cNvPr id="1020" name="Mayr, Ernst--100 yrs.jpg" descr="Mayr, Ernst--100 yrs.jpg"/>
            <p:cNvPicPr>
              <a:picLocks noChangeAspect="1"/>
            </p:cNvPicPr>
            <p:nvPr/>
          </p:nvPicPr>
          <p:blipFill>
            <a:blip r:embed="rId3" cstate="print">
              <a:extLst/>
            </a:blip>
            <a:stretch>
              <a:fillRect/>
            </a:stretch>
          </p:blipFill>
          <p:spPr>
            <a:xfrm>
              <a:off x="317500" y="304800"/>
              <a:ext cx="3675647" cy="5145905"/>
            </a:xfrm>
            <a:prstGeom prst="rect">
              <a:avLst/>
            </a:prstGeom>
            <a:ln>
              <a:noFill/>
            </a:ln>
            <a:effectLst/>
          </p:spPr>
        </p:pic>
        <p:pic>
          <p:nvPicPr>
            <p:cNvPr id="1019" name="Mayr, Ernst--100 yrs.jpg" descr="Mayr, Ernst--100 yrs.jpg"/>
            <p:cNvPicPr>
              <a:picLocks/>
            </p:cNvPicPr>
            <p:nvPr/>
          </p:nvPicPr>
          <p:blipFill>
            <a:blip r:embed="rId4" cstate="print">
              <a:extLst/>
            </a:blip>
            <a:stretch>
              <a:fillRect/>
            </a:stretch>
          </p:blipFill>
          <p:spPr>
            <a:xfrm>
              <a:off x="0" y="0"/>
              <a:ext cx="4297947" cy="5768205"/>
            </a:xfrm>
            <a:prstGeom prst="rect">
              <a:avLst/>
            </a:prstGeom>
            <a:effectLst/>
          </p:spPr>
        </p:pic>
      </p:grpSp>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New Theories of  Earth History"/>
          <p:cNvSpPr txBox="1">
            <a:spLocks noGrp="1"/>
          </p:cNvSpPr>
          <p:nvPr>
            <p:ph type="subTitle" sz="half" idx="1"/>
          </p:nvPr>
        </p:nvSpPr>
        <p:spPr>
          <a:xfrm>
            <a:off x="1714500" y="6489700"/>
            <a:ext cx="20942300" cy="4572000"/>
          </a:xfrm>
          <a:prstGeom prst="rect">
            <a:avLst/>
          </a:prstGeom>
        </p:spPr>
        <p:txBody>
          <a:bodyPr>
            <a:normAutofit/>
          </a:bodyPr>
          <a:lstStyle/>
          <a:p>
            <a:pPr algn="ctr" defTabSz="914400">
              <a:buClr>
                <a:srgbClr val="FFFFFF">
                  <a:alpha val="61000"/>
                </a:srgbClr>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pPr>
            <a:r>
              <a:rPr lang="uk-UA" dirty="0"/>
              <a:t>Нові теорії історії Землі</a:t>
            </a:r>
            <a:endParaRPr dirty="0"/>
          </a:p>
        </p:txBody>
      </p:sp>
      <p:sp>
        <p:nvSpPr>
          <p:cNvPr id="1026" name="1770–1830"/>
          <p:cNvSpPr txBox="1"/>
          <p:nvPr/>
        </p:nvSpPr>
        <p:spPr>
          <a:xfrm>
            <a:off x="7058660" y="2132335"/>
            <a:ext cx="10266681" cy="31267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FFFFF">
                  <a:alpha val="61000"/>
                </a:srgbClr>
              </a:buClr>
              <a:defRPr sz="11700">
                <a:solidFill>
                  <a:srgbClr val="FFFFFF">
                    <a:alpha val="60000"/>
                  </a:srgbClr>
                </a:solidFill>
                <a:effectLst>
                  <a:outerShdw blurRad="38100" dist="38100" dir="2700000" rotWithShape="0">
                    <a:srgbClr val="000000">
                      <a:alpha val="43137"/>
                    </a:srgbClr>
                  </a:outerShdw>
                </a:effectLst>
                <a:uFill>
                  <a:solidFill>
                    <a:srgbClr val="FFFFFF">
                      <a:alpha val="60000"/>
                    </a:srgbClr>
                  </a:solidFill>
                </a:uFill>
                <a:latin typeface="+mn-lt"/>
                <a:ea typeface="+mn-ea"/>
                <a:cs typeface="+mn-cs"/>
                <a:sym typeface="GoudyTwenty"/>
              </a:defRPr>
            </a:pPr>
            <a:r>
              <a:rPr sz="20000">
                <a:solidFill>
                  <a:srgbClr val="E2DEAB"/>
                </a:solidFill>
                <a:uFill>
                  <a:solidFill>
                    <a:srgbClr val="E2DEAB"/>
                  </a:solidFill>
                </a:uFill>
              </a:rPr>
              <a:t>1770–1830</a:t>
            </a:r>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Comte de Buffon…"/>
          <p:cNvSpPr txBox="1">
            <a:spLocks noGrp="1"/>
          </p:cNvSpPr>
          <p:nvPr>
            <p:ph type="title"/>
          </p:nvPr>
        </p:nvSpPr>
        <p:spPr>
          <a:xfrm>
            <a:off x="10947400" y="2006600"/>
            <a:ext cx="12242800" cy="87376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dirty="0" err="1"/>
              <a:t>Комте</a:t>
            </a:r>
            <a:r>
              <a:rPr lang="uk-UA" dirty="0"/>
              <a:t> де </a:t>
            </a:r>
            <a:r>
              <a:rPr lang="uk-UA" dirty="0" err="1"/>
              <a:t>Бюффон</a:t>
            </a:r>
            <a:endParaRPr dirty="0"/>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(1707–1788)</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uk-UA" dirty="0"/>
              <a:t>Натураліст </a:t>
            </a:r>
            <a:endParaRPr dirty="0"/>
          </a:p>
        </p:txBody>
      </p:sp>
      <p:grpSp>
        <p:nvGrpSpPr>
          <p:cNvPr id="1031" name="image12.jpg"/>
          <p:cNvGrpSpPr/>
          <p:nvPr/>
        </p:nvGrpSpPr>
        <p:grpSpPr>
          <a:xfrm>
            <a:off x="1309765" y="1320800"/>
            <a:ext cx="8095072" cy="11055467"/>
            <a:chOff x="0" y="0"/>
            <a:chExt cx="8095071" cy="11055466"/>
          </a:xfrm>
        </p:grpSpPr>
        <p:pic>
          <p:nvPicPr>
            <p:cNvPr id="1030" name="image12.jpg" descr="image12.jpg"/>
            <p:cNvPicPr>
              <a:picLocks/>
            </p:cNvPicPr>
            <p:nvPr/>
          </p:nvPicPr>
          <p:blipFill>
            <a:blip r:embed="rId3" cstate="print">
              <a:extLst/>
            </a:blip>
            <a:srcRect l="4920" r="4456"/>
            <a:stretch>
              <a:fillRect/>
            </a:stretch>
          </p:blipFill>
          <p:spPr>
            <a:xfrm>
              <a:off x="317500" y="304800"/>
              <a:ext cx="7472772" cy="10433167"/>
            </a:xfrm>
            <a:prstGeom prst="rect">
              <a:avLst/>
            </a:prstGeom>
            <a:ln>
              <a:noFill/>
            </a:ln>
            <a:effectLst/>
          </p:spPr>
        </p:pic>
        <p:pic>
          <p:nvPicPr>
            <p:cNvPr id="1029" name="image12.jpg" descr="image12.jpg"/>
            <p:cNvPicPr>
              <a:picLocks/>
            </p:cNvPicPr>
            <p:nvPr/>
          </p:nvPicPr>
          <p:blipFill>
            <a:blip r:embed="rId4" cstate="print">
              <a:extLst/>
            </a:blip>
            <a:stretch>
              <a:fillRect/>
            </a:stretch>
          </p:blipFill>
          <p:spPr>
            <a:xfrm>
              <a:off x="0" y="0"/>
              <a:ext cx="8095072" cy="11055467"/>
            </a:xfrm>
            <a:prstGeom prst="rect">
              <a:avLst/>
            </a:prstGeom>
            <a:effectLst/>
          </p:spPr>
        </p:pic>
      </p:grpSp>
      <p:sp>
        <p:nvSpPr>
          <p:cNvPr id="1032" name="Epochs of Nature (1778)"/>
          <p:cNvSpPr txBox="1"/>
          <p:nvPr/>
        </p:nvSpPr>
        <p:spPr>
          <a:xfrm>
            <a:off x="10948987" y="8178800"/>
            <a:ext cx="107188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latin typeface="DejaVu Sans Condensed Oblique"/>
                <a:ea typeface="DejaVu Sans Condensed Oblique"/>
                <a:cs typeface="DejaVu Sans Condensed Oblique"/>
                <a:sym typeface="DejaVu Sans Condensed Oblique"/>
              </a:rPr>
              <a:t>Епохи природи</a:t>
            </a:r>
            <a:r>
              <a:rPr dirty="0">
                <a:latin typeface="DejaVu Sans Condensed Oblique"/>
                <a:ea typeface="DejaVu Sans Condensed Oblique"/>
                <a:cs typeface="DejaVu Sans Condensed Oblique"/>
                <a:sym typeface="DejaVu Sans Condensed Oblique"/>
              </a:rPr>
              <a:t> </a:t>
            </a:r>
            <a:r>
              <a:rPr dirty="0"/>
              <a:t>(1778)</a:t>
            </a:r>
          </a:p>
        </p:txBody>
      </p:sp>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600_AiGLogo_Slide_NavyWhite.png" descr="1600_AiGLogo_Slide_NavyWhite.png"/>
          <p:cNvPicPr>
            <a:picLocks noChangeAspect="1"/>
          </p:cNvPicPr>
          <p:nvPr/>
        </p:nvPicPr>
        <p:blipFill>
          <a:blip r:embed="rId2" cstate="print">
            <a:extLst/>
          </a:blip>
          <a:stretch>
            <a:fillRect/>
          </a:stretch>
        </p:blipFill>
        <p:spPr>
          <a:xfrm>
            <a:off x="-58229" y="-39652"/>
            <a:ext cx="24500458" cy="13795304"/>
          </a:xfrm>
          <a:prstGeom prst="rect">
            <a:avLst/>
          </a:prstGeom>
          <a:ln w="12700">
            <a:miter lim="400000"/>
          </a:ln>
        </p:spPr>
      </p:pic>
    </p:spTree>
    <p:extLst>
      <p:ext uri="{BB962C8B-B14F-4D97-AF65-F5344CB8AC3E}">
        <p14:creationId xmlns:p14="http://schemas.microsoft.com/office/powerpoint/2010/main" val="2022678584"/>
      </p:ext>
    </p:extLst>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Pierre Laplace…"/>
          <p:cNvSpPr txBox="1">
            <a:spLocks noGrp="1"/>
          </p:cNvSpPr>
          <p:nvPr>
            <p:ph type="title"/>
          </p:nvPr>
        </p:nvSpPr>
        <p:spPr>
          <a:xfrm>
            <a:off x="2184400" y="1778000"/>
            <a:ext cx="12242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sz="9600" dirty="0" err="1"/>
              <a:t>Пьєр</a:t>
            </a:r>
            <a:r>
              <a:rPr lang="uk-UA" sz="9600" dirty="0"/>
              <a:t> Лаплас</a:t>
            </a:r>
            <a:endParaRPr sz="9600" dirty="0"/>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(1749–1827)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uk-UA" dirty="0"/>
              <a:t>Астроном </a:t>
            </a:r>
            <a:endParaRPr dirty="0"/>
          </a:p>
        </p:txBody>
      </p:sp>
      <p:sp>
        <p:nvSpPr>
          <p:cNvPr id="1037" name="Exposition of the System of the Universe (1796)"/>
          <p:cNvSpPr txBox="1"/>
          <p:nvPr/>
        </p:nvSpPr>
        <p:spPr>
          <a:xfrm>
            <a:off x="2135187" y="7874000"/>
            <a:ext cx="10718801" cy="2215991"/>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latin typeface="DejaVu Sans Condensed Oblique"/>
                <a:ea typeface="DejaVu Sans Condensed Oblique"/>
                <a:cs typeface="DejaVu Sans Condensed Oblique"/>
                <a:sym typeface="DejaVu Sans Condensed Oblique"/>
              </a:rPr>
              <a:t>Експозиція системи всесвіту</a:t>
            </a:r>
            <a:r>
              <a:rPr dirty="0">
                <a:latin typeface="DejaVu Sans Condensed Oblique"/>
                <a:ea typeface="DejaVu Sans Condensed Oblique"/>
                <a:cs typeface="DejaVu Sans Condensed Oblique"/>
                <a:sym typeface="DejaVu Sans Condensed Oblique"/>
              </a:rPr>
              <a:t> </a:t>
            </a:r>
            <a:r>
              <a:rPr dirty="0"/>
              <a:t>(1796)</a:t>
            </a:r>
          </a:p>
        </p:txBody>
      </p:sp>
      <p:grpSp>
        <p:nvGrpSpPr>
          <p:cNvPr id="1040" name="image13.jpg"/>
          <p:cNvGrpSpPr/>
          <p:nvPr/>
        </p:nvGrpSpPr>
        <p:grpSpPr>
          <a:xfrm>
            <a:off x="14474493" y="1346200"/>
            <a:ext cx="7866473" cy="11020267"/>
            <a:chOff x="0" y="0"/>
            <a:chExt cx="7866471" cy="11020266"/>
          </a:xfrm>
        </p:grpSpPr>
        <p:pic>
          <p:nvPicPr>
            <p:cNvPr id="1039" name="image13.jpg" descr="image13.jpg"/>
            <p:cNvPicPr>
              <a:picLocks/>
            </p:cNvPicPr>
            <p:nvPr/>
          </p:nvPicPr>
          <p:blipFill>
            <a:blip r:embed="rId3" cstate="print">
              <a:extLst/>
            </a:blip>
            <a:srcRect l="1601" r="8647"/>
            <a:stretch>
              <a:fillRect/>
            </a:stretch>
          </p:blipFill>
          <p:spPr>
            <a:xfrm>
              <a:off x="317500" y="304800"/>
              <a:ext cx="7244172" cy="10397967"/>
            </a:xfrm>
            <a:prstGeom prst="rect">
              <a:avLst/>
            </a:prstGeom>
            <a:ln>
              <a:noFill/>
            </a:ln>
            <a:effectLst/>
          </p:spPr>
        </p:pic>
        <p:pic>
          <p:nvPicPr>
            <p:cNvPr id="1038" name="image13.jpg" descr="image13.jpg"/>
            <p:cNvPicPr>
              <a:picLocks/>
            </p:cNvPicPr>
            <p:nvPr/>
          </p:nvPicPr>
          <p:blipFill>
            <a:blip r:embed="rId4" cstate="print">
              <a:extLst/>
            </a:blip>
            <a:stretch>
              <a:fillRect/>
            </a:stretch>
          </p:blipFill>
          <p:spPr>
            <a:xfrm>
              <a:off x="0" y="0"/>
              <a:ext cx="7866472" cy="11020267"/>
            </a:xfrm>
            <a:prstGeom prst="rect">
              <a:avLst/>
            </a:prstGeom>
            <a:effectLst/>
          </p:spPr>
        </p:pic>
      </p:grpSp>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Nebular Hypothesis"/>
          <p:cNvSpPr txBox="1">
            <a:spLocks noGrp="1"/>
          </p:cNvSpPr>
          <p:nvPr>
            <p:ph type="title"/>
          </p:nvPr>
        </p:nvSpPr>
        <p:spPr>
          <a:xfrm>
            <a:off x="4254500" y="12065000"/>
            <a:ext cx="15875000" cy="1854200"/>
          </a:xfrm>
          <a:prstGeom prst="rect">
            <a:avLst/>
          </a:prstGeom>
        </p:spPr>
        <p:txBody>
          <a:bodyPr/>
          <a:lstStyle>
            <a:lvl1pPr algn="ctr">
              <a:defRPr>
                <a:latin typeface="+mn-lt"/>
                <a:ea typeface="+mn-ea"/>
                <a:cs typeface="+mn-cs"/>
                <a:sym typeface="GoudyTwenty"/>
              </a:defRPr>
            </a:lvl1pPr>
          </a:lstStyle>
          <a:p>
            <a:r>
              <a:rPr lang="uk-UA" dirty="0" err="1"/>
              <a:t>Небулярна</a:t>
            </a:r>
            <a:r>
              <a:rPr lang="uk-UA" dirty="0"/>
              <a:t> гіпотеза</a:t>
            </a:r>
            <a:endParaRPr dirty="0"/>
          </a:p>
        </p:txBody>
      </p:sp>
      <p:grpSp>
        <p:nvGrpSpPr>
          <p:cNvPr id="1047" name="image14.jpg"/>
          <p:cNvGrpSpPr/>
          <p:nvPr/>
        </p:nvGrpSpPr>
        <p:grpSpPr>
          <a:xfrm>
            <a:off x="6110286" y="615505"/>
            <a:ext cx="12166601" cy="11061701"/>
            <a:chOff x="0" y="0"/>
            <a:chExt cx="12166600" cy="11061700"/>
          </a:xfrm>
        </p:grpSpPr>
        <p:pic>
          <p:nvPicPr>
            <p:cNvPr id="1046" name="image14.jpg" descr="image14.jpg"/>
            <p:cNvPicPr>
              <a:picLocks/>
            </p:cNvPicPr>
            <p:nvPr/>
          </p:nvPicPr>
          <p:blipFill>
            <a:blip r:embed="rId3" cstate="print">
              <a:extLst/>
            </a:blip>
            <a:srcRect t="23621"/>
            <a:stretch>
              <a:fillRect/>
            </a:stretch>
          </p:blipFill>
          <p:spPr>
            <a:xfrm>
              <a:off x="317500" y="304799"/>
              <a:ext cx="11544298" cy="10439400"/>
            </a:xfrm>
            <a:prstGeom prst="rect">
              <a:avLst/>
            </a:prstGeom>
            <a:ln>
              <a:noFill/>
            </a:ln>
            <a:effectLst/>
          </p:spPr>
        </p:pic>
        <p:pic>
          <p:nvPicPr>
            <p:cNvPr id="1045" name="image14.jpg" descr="image14.jpg"/>
            <p:cNvPicPr>
              <a:picLocks/>
            </p:cNvPicPr>
            <p:nvPr/>
          </p:nvPicPr>
          <p:blipFill>
            <a:blip r:embed="rId4" cstate="print">
              <a:extLst/>
            </a:blip>
            <a:stretch>
              <a:fillRect/>
            </a:stretch>
          </p:blipFill>
          <p:spPr>
            <a:xfrm>
              <a:off x="0" y="0"/>
              <a:ext cx="12166600" cy="11061700"/>
            </a:xfrm>
            <a:prstGeom prst="rect">
              <a:avLst/>
            </a:prstGeom>
            <a:effectLst/>
          </p:spPr>
        </p:pic>
      </p:gr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3" name="image15.jpg"/>
          <p:cNvGrpSpPr/>
          <p:nvPr/>
        </p:nvGrpSpPr>
        <p:grpSpPr>
          <a:xfrm>
            <a:off x="1228314" y="1346199"/>
            <a:ext cx="8396019" cy="11020268"/>
            <a:chOff x="0" y="0"/>
            <a:chExt cx="8396017" cy="11020266"/>
          </a:xfrm>
        </p:grpSpPr>
        <p:pic>
          <p:nvPicPr>
            <p:cNvPr id="1052" name="image15.jpg" descr="image15.jpg"/>
            <p:cNvPicPr>
              <a:picLocks/>
            </p:cNvPicPr>
            <p:nvPr/>
          </p:nvPicPr>
          <p:blipFill>
            <a:blip r:embed="rId3" cstate="print">
              <a:extLst/>
            </a:blip>
            <a:srcRect b="9084"/>
            <a:stretch>
              <a:fillRect/>
            </a:stretch>
          </p:blipFill>
          <p:spPr>
            <a:xfrm>
              <a:off x="317500" y="304800"/>
              <a:ext cx="7773718" cy="10397967"/>
            </a:xfrm>
            <a:prstGeom prst="rect">
              <a:avLst/>
            </a:prstGeom>
            <a:ln>
              <a:noFill/>
            </a:ln>
            <a:effectLst/>
          </p:spPr>
        </p:pic>
        <p:pic>
          <p:nvPicPr>
            <p:cNvPr id="1051" name="image15.jpg" descr="image15.jpg"/>
            <p:cNvPicPr>
              <a:picLocks/>
            </p:cNvPicPr>
            <p:nvPr/>
          </p:nvPicPr>
          <p:blipFill>
            <a:blip r:embed="rId4" cstate="print">
              <a:extLst/>
            </a:blip>
            <a:stretch>
              <a:fillRect/>
            </a:stretch>
          </p:blipFill>
          <p:spPr>
            <a:xfrm>
              <a:off x="0" y="0"/>
              <a:ext cx="8396018" cy="11020267"/>
            </a:xfrm>
            <a:prstGeom prst="rect">
              <a:avLst/>
            </a:prstGeom>
            <a:effectLst/>
          </p:spPr>
        </p:pic>
      </p:grpSp>
      <p:sp>
        <p:nvSpPr>
          <p:cNvPr id="1054" name="Jean Lamarck…"/>
          <p:cNvSpPr txBox="1">
            <a:spLocks noGrp="1"/>
          </p:cNvSpPr>
          <p:nvPr>
            <p:ph type="title"/>
          </p:nvPr>
        </p:nvSpPr>
        <p:spPr>
          <a:xfrm>
            <a:off x="10947400" y="2006600"/>
            <a:ext cx="12242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sz="9600" dirty="0" err="1"/>
              <a:t>Дан</a:t>
            </a:r>
            <a:r>
              <a:rPr lang="uk-UA" sz="9600" dirty="0"/>
              <a:t> </a:t>
            </a:r>
            <a:r>
              <a:rPr lang="uk-UA" sz="9600" dirty="0" err="1"/>
              <a:t>Ламарк</a:t>
            </a:r>
            <a:endParaRPr sz="9600" dirty="0"/>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(1744–1829)</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uk-UA" dirty="0"/>
              <a:t>Натураліст </a:t>
            </a:r>
            <a:endParaRPr dirty="0"/>
          </a:p>
        </p:txBody>
      </p:sp>
      <p:sp>
        <p:nvSpPr>
          <p:cNvPr id="1055" name="Philosophy of Zoology (1809)"/>
          <p:cNvSpPr txBox="1"/>
          <p:nvPr/>
        </p:nvSpPr>
        <p:spPr>
          <a:xfrm>
            <a:off x="10948987" y="8991600"/>
            <a:ext cx="11391901" cy="984885"/>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latin typeface="DejaVu Sans Condensed Oblique"/>
                <a:ea typeface="DejaVu Sans Condensed Oblique"/>
                <a:cs typeface="DejaVu Sans Condensed Oblique"/>
                <a:sym typeface="DejaVu Sans Condensed Oblique"/>
              </a:rPr>
              <a:t>Філософія зоології</a:t>
            </a:r>
            <a:r>
              <a:rPr dirty="0">
                <a:latin typeface="DejaVu Sans Condensed Oblique"/>
                <a:ea typeface="DejaVu Sans Condensed Oblique"/>
                <a:cs typeface="DejaVu Sans Condensed Oblique"/>
                <a:sym typeface="DejaVu Sans Condensed Oblique"/>
              </a:rPr>
              <a:t> </a:t>
            </a:r>
            <a:r>
              <a:rPr dirty="0"/>
              <a:t>(1809)</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Abraham Werner…"/>
          <p:cNvSpPr txBox="1">
            <a:spLocks noGrp="1"/>
          </p:cNvSpPr>
          <p:nvPr>
            <p:ph type="title"/>
          </p:nvPr>
        </p:nvSpPr>
        <p:spPr>
          <a:xfrm>
            <a:off x="2032000" y="1955800"/>
            <a:ext cx="13614400" cy="87376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dirty="0" err="1"/>
              <a:t>Абрахам</a:t>
            </a:r>
            <a:r>
              <a:rPr lang="uk-UA" dirty="0"/>
              <a:t> Вернер</a:t>
            </a:r>
            <a:endParaRPr dirty="0"/>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(1749–1817)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uk-UA" dirty="0"/>
              <a:t>Професор </a:t>
            </a:r>
            <a:r>
              <a:rPr lang="uk-UA" dirty="0" err="1"/>
              <a:t>мінелорогії</a:t>
            </a:r>
            <a:endParaRPr dirty="0"/>
          </a:p>
        </p:txBody>
      </p:sp>
      <p:sp>
        <p:nvSpPr>
          <p:cNvPr id="1060" name="Short Classification &amp; Description of the Various Rocks (1786)"/>
          <p:cNvSpPr txBox="1"/>
          <p:nvPr/>
        </p:nvSpPr>
        <p:spPr>
          <a:xfrm>
            <a:off x="2033587" y="7886700"/>
            <a:ext cx="10718801" cy="2659190"/>
          </a:xfrm>
          <a:prstGeom prst="rect">
            <a:avLst/>
          </a:prstGeom>
          <a:extLst>
            <a:ext uri="{C572A759-6A51-4108-AA02-DFA0A04FC94B}">
              <ma14:wrappingTextBoxFlag xmlns:ma14="http://schemas.microsoft.com/office/mac/drawingml/2011/main" val="1"/>
            </a:ext>
          </a:extLst>
        </p:spPr>
        <p:txBody>
          <a:bodyPr lIns="0" tIns="0" rIns="0" bIns="0">
            <a:spAutoFit/>
          </a:bodyPr>
          <a:lstStyle/>
          <a:p>
            <a:pPr marL="40639" marR="40639" algn="l" defTabSz="914400">
              <a:lnSpc>
                <a:spcPct val="90000"/>
              </a:lnSpc>
              <a:buClr>
                <a:srgbClr val="FFFFFF"/>
              </a:buClr>
              <a:buFont typeface="Arial"/>
              <a:defRPr sz="6400">
                <a:solidFill>
                  <a:srgbClr val="F6A029"/>
                </a:solidFill>
                <a:uFill>
                  <a:solidFill>
                    <a:srgbClr val="F6A029"/>
                  </a:solidFill>
                </a:uFill>
                <a:latin typeface="DejaVu Sans Condensed"/>
                <a:ea typeface="DejaVu Sans Condensed"/>
                <a:cs typeface="DejaVu Sans Condensed"/>
                <a:sym typeface="DejaVu Sans Condensed"/>
              </a:defRPr>
            </a:pPr>
            <a:r>
              <a:rPr lang="uk-UA" dirty="0">
                <a:latin typeface="DejaVu Sans Condensed Oblique"/>
                <a:ea typeface="DejaVu Sans Condensed Oblique"/>
                <a:cs typeface="DejaVu Sans Condensed Oblique"/>
                <a:sym typeface="DejaVu Sans Condensed Oblique"/>
              </a:rPr>
              <a:t>Коротка класифікація</a:t>
            </a:r>
            <a:r>
              <a:rPr dirty="0">
                <a:latin typeface="DejaVu Sans Condensed Oblique"/>
                <a:ea typeface="DejaVu Sans Condensed Oblique"/>
                <a:cs typeface="DejaVu Sans Condensed Oblique"/>
                <a:sym typeface="DejaVu Sans Condensed Oblique"/>
              </a:rPr>
              <a:t> &amp;</a:t>
            </a:r>
            <a:r>
              <a:rPr lang="uk-UA" dirty="0">
                <a:latin typeface="DejaVu Sans Condensed Oblique"/>
                <a:ea typeface="DejaVu Sans Condensed Oblique"/>
                <a:cs typeface="DejaVu Sans Condensed Oblique"/>
                <a:sym typeface="DejaVu Sans Condensed Oblique"/>
              </a:rPr>
              <a:t> описання різних каменів</a:t>
            </a:r>
            <a:r>
              <a:rPr dirty="0">
                <a:latin typeface="DejaVu Sans Condensed Oblique"/>
                <a:ea typeface="DejaVu Sans Condensed Oblique"/>
                <a:cs typeface="DejaVu Sans Condensed Oblique"/>
                <a:sym typeface="DejaVu Sans Condensed Oblique"/>
              </a:rPr>
              <a:t> </a:t>
            </a:r>
            <a:r>
              <a:rPr dirty="0"/>
              <a:t>(1786)</a:t>
            </a:r>
          </a:p>
        </p:txBody>
      </p:sp>
      <p:grpSp>
        <p:nvGrpSpPr>
          <p:cNvPr id="1063" name="image16.jpg"/>
          <p:cNvGrpSpPr/>
          <p:nvPr/>
        </p:nvGrpSpPr>
        <p:grpSpPr>
          <a:xfrm>
            <a:off x="14347493" y="1346198"/>
            <a:ext cx="7790273" cy="11010856"/>
            <a:chOff x="0" y="0"/>
            <a:chExt cx="7790271" cy="11010854"/>
          </a:xfrm>
        </p:grpSpPr>
        <p:pic>
          <p:nvPicPr>
            <p:cNvPr id="1062" name="image16.jpg" descr="image16.jpg"/>
            <p:cNvPicPr>
              <a:picLocks/>
            </p:cNvPicPr>
            <p:nvPr/>
          </p:nvPicPr>
          <p:blipFill>
            <a:blip r:embed="rId3" cstate="print">
              <a:extLst/>
            </a:blip>
            <a:srcRect l="4659" r="4466" b="12942"/>
            <a:stretch>
              <a:fillRect/>
            </a:stretch>
          </p:blipFill>
          <p:spPr>
            <a:xfrm>
              <a:off x="317500" y="304800"/>
              <a:ext cx="7167972" cy="10388555"/>
            </a:xfrm>
            <a:prstGeom prst="rect">
              <a:avLst/>
            </a:prstGeom>
            <a:ln>
              <a:noFill/>
            </a:ln>
            <a:effectLst/>
          </p:spPr>
        </p:pic>
        <p:pic>
          <p:nvPicPr>
            <p:cNvPr id="1061" name="image16.jpg" descr="image16.jpg"/>
            <p:cNvPicPr>
              <a:picLocks/>
            </p:cNvPicPr>
            <p:nvPr/>
          </p:nvPicPr>
          <p:blipFill>
            <a:blip r:embed="rId4" cstate="print">
              <a:extLst/>
            </a:blip>
            <a:stretch>
              <a:fillRect/>
            </a:stretch>
          </p:blipFill>
          <p:spPr>
            <a:xfrm>
              <a:off x="0" y="0"/>
              <a:ext cx="7790272" cy="11010855"/>
            </a:xfrm>
            <a:prstGeom prst="rect">
              <a:avLst/>
            </a:prstGeom>
            <a:effectLst/>
          </p:spPr>
        </p:pic>
      </p:gr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James Hutton…"/>
          <p:cNvSpPr txBox="1">
            <a:spLocks noGrp="1"/>
          </p:cNvSpPr>
          <p:nvPr>
            <p:ph type="title"/>
          </p:nvPr>
        </p:nvSpPr>
        <p:spPr>
          <a:xfrm>
            <a:off x="10934700" y="1346200"/>
            <a:ext cx="12750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sz="9600" dirty="0"/>
              <a:t>Джеймс </a:t>
            </a:r>
            <a:r>
              <a:rPr lang="uk-UA" sz="9600" dirty="0" err="1"/>
              <a:t>Геттон</a:t>
            </a:r>
            <a:r>
              <a:rPr sz="9600" dirty="0"/>
              <a:t>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(1726–1797)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uk-UA" dirty="0"/>
              <a:t>Лікар</a:t>
            </a:r>
            <a:r>
              <a:rPr dirty="0"/>
              <a:t>,</a:t>
            </a:r>
            <a:r>
              <a:rPr lang="uk-UA" dirty="0"/>
              <a:t> фермер</a:t>
            </a:r>
            <a:r>
              <a:rPr dirty="0"/>
              <a:t>,</a:t>
            </a:r>
            <a:r>
              <a:rPr lang="uk-UA" dirty="0"/>
              <a:t> геолог</a:t>
            </a:r>
            <a:endParaRPr dirty="0"/>
          </a:p>
        </p:txBody>
      </p:sp>
      <p:sp>
        <p:nvSpPr>
          <p:cNvPr id="1068" name="Theory of the Earth (1788, 1795)"/>
          <p:cNvSpPr txBox="1"/>
          <p:nvPr/>
        </p:nvSpPr>
        <p:spPr>
          <a:xfrm>
            <a:off x="10936287" y="8229600"/>
            <a:ext cx="12585701" cy="984885"/>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latin typeface="DejaVu Sans Condensed Oblique"/>
                <a:ea typeface="DejaVu Sans Condensed Oblique"/>
                <a:cs typeface="DejaVu Sans Condensed Oblique"/>
                <a:sym typeface="DejaVu Sans Condensed Oblique"/>
              </a:rPr>
              <a:t>Теорія Землі</a:t>
            </a:r>
            <a:r>
              <a:rPr dirty="0">
                <a:latin typeface="DejaVu Sans Condensed Oblique"/>
                <a:ea typeface="DejaVu Sans Condensed Oblique"/>
                <a:cs typeface="DejaVu Sans Condensed Oblique"/>
                <a:sym typeface="DejaVu Sans Condensed Oblique"/>
              </a:rPr>
              <a:t> </a:t>
            </a:r>
            <a:r>
              <a:rPr dirty="0"/>
              <a:t>(1788, 1795)</a:t>
            </a:r>
          </a:p>
        </p:txBody>
      </p:sp>
      <p:grpSp>
        <p:nvGrpSpPr>
          <p:cNvPr id="1071" name="image17.jpg"/>
          <p:cNvGrpSpPr/>
          <p:nvPr/>
        </p:nvGrpSpPr>
        <p:grpSpPr>
          <a:xfrm>
            <a:off x="1812593" y="1371599"/>
            <a:ext cx="7866473" cy="10989018"/>
            <a:chOff x="0" y="0"/>
            <a:chExt cx="7866471" cy="10989017"/>
          </a:xfrm>
        </p:grpSpPr>
        <p:pic>
          <p:nvPicPr>
            <p:cNvPr id="1070" name="image17.jpg" descr="image17.jpg"/>
            <p:cNvPicPr>
              <a:picLocks noChangeAspect="1"/>
            </p:cNvPicPr>
            <p:nvPr/>
          </p:nvPicPr>
          <p:blipFill>
            <a:blip r:embed="rId3" cstate="print">
              <a:extLst/>
            </a:blip>
            <a:srcRect l="3113" r="6614" b="4596"/>
            <a:stretch>
              <a:fillRect/>
            </a:stretch>
          </p:blipFill>
          <p:spPr>
            <a:xfrm>
              <a:off x="317500" y="304800"/>
              <a:ext cx="7244172" cy="10366718"/>
            </a:xfrm>
            <a:prstGeom prst="rect">
              <a:avLst/>
            </a:prstGeom>
            <a:ln>
              <a:noFill/>
            </a:ln>
            <a:effectLst/>
          </p:spPr>
        </p:pic>
        <p:pic>
          <p:nvPicPr>
            <p:cNvPr id="1069" name="image17.jpg" descr="image17.jpg"/>
            <p:cNvPicPr>
              <a:picLocks/>
            </p:cNvPicPr>
            <p:nvPr/>
          </p:nvPicPr>
          <p:blipFill>
            <a:blip r:embed="rId4" cstate="print">
              <a:extLst/>
            </a:blip>
            <a:stretch>
              <a:fillRect/>
            </a:stretch>
          </p:blipFill>
          <p:spPr>
            <a:xfrm>
              <a:off x="0" y="0"/>
              <a:ext cx="7866472" cy="10989018"/>
            </a:xfrm>
            <a:prstGeom prst="rect">
              <a:avLst/>
            </a:prstGeom>
            <a:effectLst/>
          </p:spPr>
        </p:pic>
      </p:gr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Georges Cuvier…"/>
          <p:cNvSpPr txBox="1">
            <a:spLocks noGrp="1"/>
          </p:cNvSpPr>
          <p:nvPr>
            <p:ph type="title"/>
          </p:nvPr>
        </p:nvSpPr>
        <p:spPr>
          <a:xfrm>
            <a:off x="2222500" y="2489200"/>
            <a:ext cx="12750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sz="9600" dirty="0"/>
              <a:t>Жорж </a:t>
            </a:r>
            <a:r>
              <a:rPr lang="uk-UA" sz="9600" dirty="0" err="1"/>
              <a:t>Кювьє</a:t>
            </a:r>
            <a:endParaRPr sz="9600" dirty="0"/>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(1769–1832)</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uk-UA" dirty="0"/>
              <a:t>Порівняльний анатом</a:t>
            </a:r>
            <a:r>
              <a:rPr dirty="0"/>
              <a:t>,</a:t>
            </a:r>
            <a:r>
              <a:rPr lang="uk-UA" dirty="0"/>
              <a:t> палеонтолог</a:t>
            </a:r>
            <a:endParaRPr dirty="0"/>
          </a:p>
        </p:txBody>
      </p:sp>
      <p:sp>
        <p:nvSpPr>
          <p:cNvPr id="1076" name="Theory of the Earth (1812)"/>
          <p:cNvSpPr txBox="1"/>
          <p:nvPr/>
        </p:nvSpPr>
        <p:spPr>
          <a:xfrm>
            <a:off x="2224087" y="9245600"/>
            <a:ext cx="10718801" cy="984885"/>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latin typeface="DejaVu Sans Condensed Oblique"/>
                <a:ea typeface="DejaVu Sans Condensed Oblique"/>
                <a:cs typeface="DejaVu Sans Condensed Oblique"/>
                <a:sym typeface="DejaVu Sans Condensed Oblique"/>
              </a:rPr>
              <a:t>Теорія Землі</a:t>
            </a:r>
            <a:r>
              <a:rPr dirty="0">
                <a:latin typeface="DejaVu Sans Condensed Oblique"/>
                <a:ea typeface="DejaVu Sans Condensed Oblique"/>
                <a:cs typeface="DejaVu Sans Condensed Oblique"/>
                <a:sym typeface="DejaVu Sans Condensed Oblique"/>
              </a:rPr>
              <a:t> </a:t>
            </a:r>
            <a:r>
              <a:rPr dirty="0"/>
              <a:t>(1812)</a:t>
            </a:r>
          </a:p>
        </p:txBody>
      </p:sp>
      <p:grpSp>
        <p:nvGrpSpPr>
          <p:cNvPr id="1079" name="image18.jpg"/>
          <p:cNvGrpSpPr/>
          <p:nvPr/>
        </p:nvGrpSpPr>
        <p:grpSpPr>
          <a:xfrm>
            <a:off x="14272801" y="1358899"/>
            <a:ext cx="7733769" cy="10989018"/>
            <a:chOff x="0" y="0"/>
            <a:chExt cx="7733768" cy="10989017"/>
          </a:xfrm>
        </p:grpSpPr>
        <p:pic>
          <p:nvPicPr>
            <p:cNvPr id="1078" name="image18.jpg" descr="image18.jpg"/>
            <p:cNvPicPr>
              <a:picLocks/>
            </p:cNvPicPr>
            <p:nvPr/>
          </p:nvPicPr>
          <p:blipFill>
            <a:blip r:embed="rId3" cstate="print">
              <a:extLst/>
            </a:blip>
            <a:srcRect l="15956" r="21276" b="4089"/>
            <a:stretch>
              <a:fillRect/>
            </a:stretch>
          </p:blipFill>
          <p:spPr>
            <a:xfrm>
              <a:off x="317500" y="304800"/>
              <a:ext cx="7111469" cy="10366718"/>
            </a:xfrm>
            <a:prstGeom prst="rect">
              <a:avLst/>
            </a:prstGeom>
            <a:ln>
              <a:noFill/>
            </a:ln>
            <a:effectLst/>
          </p:spPr>
        </p:pic>
        <p:pic>
          <p:nvPicPr>
            <p:cNvPr id="1077" name="image18.jpg" descr="image18.jpg"/>
            <p:cNvPicPr>
              <a:picLocks/>
            </p:cNvPicPr>
            <p:nvPr/>
          </p:nvPicPr>
          <p:blipFill>
            <a:blip r:embed="rId4" cstate="print">
              <a:extLst/>
            </a:blip>
            <a:stretch>
              <a:fillRect/>
            </a:stretch>
          </p:blipFill>
          <p:spPr>
            <a:xfrm>
              <a:off x="0" y="0"/>
              <a:ext cx="7733769" cy="10989018"/>
            </a:xfrm>
            <a:prstGeom prst="rect">
              <a:avLst/>
            </a:prstGeom>
            <a:effectLst/>
          </p:spPr>
        </p:pic>
      </p:gr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 name="image19.jpg"/>
          <p:cNvGrpSpPr/>
          <p:nvPr/>
        </p:nvGrpSpPr>
        <p:grpSpPr>
          <a:xfrm>
            <a:off x="1534779" y="1371599"/>
            <a:ext cx="8666683" cy="10989018"/>
            <a:chOff x="0" y="0"/>
            <a:chExt cx="8666681" cy="10989017"/>
          </a:xfrm>
        </p:grpSpPr>
        <p:pic>
          <p:nvPicPr>
            <p:cNvPr id="1084" name="image19.jpg" descr="image19.jpg"/>
            <p:cNvPicPr>
              <a:picLocks/>
            </p:cNvPicPr>
            <p:nvPr/>
          </p:nvPicPr>
          <p:blipFill>
            <a:blip r:embed="rId3" cstate="print">
              <a:extLst/>
            </a:blip>
            <a:srcRect l="12195" r="17332"/>
            <a:stretch>
              <a:fillRect/>
            </a:stretch>
          </p:blipFill>
          <p:spPr>
            <a:xfrm>
              <a:off x="317500" y="304800"/>
              <a:ext cx="8044382" cy="10366718"/>
            </a:xfrm>
            <a:prstGeom prst="rect">
              <a:avLst/>
            </a:prstGeom>
            <a:ln>
              <a:noFill/>
            </a:ln>
            <a:effectLst/>
          </p:spPr>
        </p:pic>
        <p:pic>
          <p:nvPicPr>
            <p:cNvPr id="1083" name="image19.jpg" descr="image19.jpg"/>
            <p:cNvPicPr>
              <a:picLocks/>
            </p:cNvPicPr>
            <p:nvPr/>
          </p:nvPicPr>
          <p:blipFill>
            <a:blip r:embed="rId4" cstate="print">
              <a:extLst/>
            </a:blip>
            <a:stretch>
              <a:fillRect/>
            </a:stretch>
          </p:blipFill>
          <p:spPr>
            <a:xfrm>
              <a:off x="0" y="0"/>
              <a:ext cx="8666682" cy="10989018"/>
            </a:xfrm>
            <a:prstGeom prst="rect">
              <a:avLst/>
            </a:prstGeom>
            <a:effectLst/>
          </p:spPr>
        </p:pic>
      </p:grpSp>
      <p:sp>
        <p:nvSpPr>
          <p:cNvPr id="1086" name="William Smith…"/>
          <p:cNvSpPr txBox="1">
            <a:spLocks noGrp="1"/>
          </p:cNvSpPr>
          <p:nvPr>
            <p:ph type="title"/>
          </p:nvPr>
        </p:nvSpPr>
        <p:spPr>
          <a:xfrm>
            <a:off x="11607800" y="20066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sz="9600" dirty="0"/>
              <a:t>Вільям Сміт</a:t>
            </a:r>
            <a:endParaRPr sz="9600" dirty="0"/>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(1769–1839)</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uk-UA" dirty="0"/>
              <a:t>Дренажний інженер</a:t>
            </a:r>
            <a:r>
              <a:rPr dirty="0"/>
              <a:t>,</a:t>
            </a:r>
            <a:r>
              <a:rPr lang="uk-UA" dirty="0"/>
              <a:t> геодезист, геолог</a:t>
            </a:r>
            <a:endParaRPr dirty="0"/>
          </a:p>
        </p:txBody>
      </p:sp>
      <p:sp>
        <p:nvSpPr>
          <p:cNvPr id="1087" name="“Father of English Stratigraphy”"/>
          <p:cNvSpPr txBox="1"/>
          <p:nvPr/>
        </p:nvSpPr>
        <p:spPr>
          <a:xfrm>
            <a:off x="11609387" y="8775700"/>
            <a:ext cx="12344401" cy="1969770"/>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dirty="0"/>
              <a:t>“</a:t>
            </a:r>
            <a:r>
              <a:rPr lang="uk-UA" dirty="0"/>
              <a:t>Батько англійської стратиграфії</a:t>
            </a:r>
            <a:r>
              <a:rPr dirty="0"/>
              <a:t>”</a:t>
            </a:r>
          </a:p>
        </p:txBody>
      </p:sp>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3" name="image20.jpg"/>
          <p:cNvGrpSpPr/>
          <p:nvPr/>
        </p:nvGrpSpPr>
        <p:grpSpPr>
          <a:xfrm>
            <a:off x="14172789" y="1371599"/>
            <a:ext cx="8119131" cy="10963618"/>
            <a:chOff x="0" y="0"/>
            <a:chExt cx="8119129" cy="10963617"/>
          </a:xfrm>
        </p:grpSpPr>
        <p:pic>
          <p:nvPicPr>
            <p:cNvPr id="1092" name="image20.jpg" descr="image20.jpg"/>
            <p:cNvPicPr>
              <a:picLocks/>
            </p:cNvPicPr>
            <p:nvPr/>
          </p:nvPicPr>
          <p:blipFill>
            <a:blip r:embed="rId3" cstate="print">
              <a:extLst/>
            </a:blip>
            <a:srcRect l="5001" t="5233" r="8301" b="7696"/>
            <a:stretch>
              <a:fillRect/>
            </a:stretch>
          </p:blipFill>
          <p:spPr>
            <a:xfrm>
              <a:off x="317500" y="304800"/>
              <a:ext cx="7496830" cy="10341318"/>
            </a:xfrm>
            <a:prstGeom prst="rect">
              <a:avLst/>
            </a:prstGeom>
            <a:ln>
              <a:noFill/>
            </a:ln>
            <a:effectLst/>
          </p:spPr>
        </p:pic>
        <p:pic>
          <p:nvPicPr>
            <p:cNvPr id="1091" name="image20.jpg" descr="image20.jpg"/>
            <p:cNvPicPr>
              <a:picLocks/>
            </p:cNvPicPr>
            <p:nvPr/>
          </p:nvPicPr>
          <p:blipFill>
            <a:blip r:embed="rId4" cstate="print">
              <a:extLst/>
            </a:blip>
            <a:stretch>
              <a:fillRect/>
            </a:stretch>
          </p:blipFill>
          <p:spPr>
            <a:xfrm>
              <a:off x="0" y="0"/>
              <a:ext cx="8119130" cy="10963618"/>
            </a:xfrm>
            <a:prstGeom prst="rect">
              <a:avLst/>
            </a:prstGeom>
            <a:effectLst/>
          </p:spPr>
        </p:pic>
      </p:grpSp>
      <p:sp>
        <p:nvSpPr>
          <p:cNvPr id="1094" name="Charles Lyell…"/>
          <p:cNvSpPr txBox="1">
            <a:spLocks noGrp="1"/>
          </p:cNvSpPr>
          <p:nvPr>
            <p:ph type="title"/>
          </p:nvPr>
        </p:nvSpPr>
        <p:spPr>
          <a:xfrm>
            <a:off x="2590800" y="24892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uk-UA" sz="9600" dirty="0">
                <a:latin typeface="+mn-lt"/>
                <a:ea typeface="+mn-ea"/>
                <a:cs typeface="+mn-cs"/>
                <a:sym typeface="GoudyTwenty"/>
              </a:rPr>
              <a:t>Чарльз </a:t>
            </a:r>
            <a:r>
              <a:rPr lang="uk-UA" sz="9600" dirty="0" err="1">
                <a:latin typeface="+mn-lt"/>
                <a:ea typeface="+mn-ea"/>
                <a:cs typeface="+mn-cs"/>
                <a:sym typeface="GoudyTwenty"/>
              </a:rPr>
              <a:t>Лайєль</a:t>
            </a:r>
            <a:r>
              <a:rPr sz="9600" dirty="0"/>
              <a:t>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(1797–1875)</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uk-UA" dirty="0"/>
              <a:t>Юрист, геолог</a:t>
            </a:r>
            <a:endParaRPr dirty="0"/>
          </a:p>
        </p:txBody>
      </p:sp>
      <p:sp>
        <p:nvSpPr>
          <p:cNvPr id="1095" name="Principles of Geology…"/>
          <p:cNvSpPr txBox="1"/>
          <p:nvPr/>
        </p:nvSpPr>
        <p:spPr>
          <a:xfrm>
            <a:off x="2592387" y="8509000"/>
            <a:ext cx="9867901" cy="1969770"/>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latin typeface="DejaVu Sans Condensed Oblique"/>
                <a:ea typeface="DejaVu Sans Condensed Oblique"/>
                <a:cs typeface="DejaVu Sans Condensed Oblique"/>
                <a:sym typeface="DejaVu Sans Condensed Oblique"/>
              </a:rPr>
              <a:t>Принципи геології</a:t>
            </a:r>
            <a:r>
              <a:rPr dirty="0">
                <a:latin typeface="DejaVu Sans Condensed Oblique"/>
                <a:ea typeface="DejaVu Sans Condensed Oblique"/>
                <a:cs typeface="DejaVu Sans Condensed Oblique"/>
                <a:sym typeface="DejaVu Sans Condensed Oblique"/>
              </a:rPr>
              <a:t> </a:t>
            </a:r>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(3 </a:t>
            </a:r>
            <a:r>
              <a:rPr lang="uk-UA" dirty="0"/>
              <a:t>т</a:t>
            </a:r>
            <a:r>
              <a:rPr dirty="0"/>
              <a:t>., 1830-33)</a:t>
            </a:r>
          </a:p>
        </p:txBody>
      </p:sp>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100" name="Buffon:…"/>
          <p:cNvSpPr txBox="1">
            <a:spLocks noGrp="1"/>
          </p:cNvSpPr>
          <p:nvPr>
            <p:ph type="body" sz="quarter" idx="1"/>
          </p:nvPr>
        </p:nvSpPr>
        <p:spPr>
          <a:xfrm>
            <a:off x="2591029" y="3429153"/>
            <a:ext cx="4408259" cy="9982047"/>
          </a:xfrm>
          <a:prstGeom prst="rect">
            <a:avLst/>
          </a:prstGeom>
          <a:effectLst/>
        </p:spPr>
        <p:txBody>
          <a:bodyPr/>
          <a:lstStyle/>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rPr lang="uk-UA" dirty="0" err="1"/>
              <a:t>Бюффон</a:t>
            </a:r>
            <a:r>
              <a:rPr dirty="0"/>
              <a:t>:</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lang="uk-UA" dirty="0"/>
              <a:t>Лаплас</a:t>
            </a:r>
            <a:r>
              <a:rPr dirty="0"/>
              <a:t>:</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rPr lang="uk-UA" dirty="0" err="1"/>
              <a:t>Ламарк</a:t>
            </a:r>
            <a:r>
              <a:rPr dirty="0"/>
              <a:t>:</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lang="uk-UA" dirty="0"/>
              <a:t>Вернер</a:t>
            </a:r>
            <a:r>
              <a:rPr dirty="0"/>
              <a:t>:</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rPr lang="uk-UA" dirty="0" err="1"/>
              <a:t>Геттон</a:t>
            </a:r>
            <a:r>
              <a:rPr dirty="0"/>
              <a:t>:</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lang="uk-UA" dirty="0" err="1"/>
              <a:t>Кювьє</a:t>
            </a:r>
            <a:r>
              <a:rPr dirty="0"/>
              <a:t>:</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rPr lang="uk-UA" dirty="0"/>
              <a:t>Сміт</a:t>
            </a:r>
            <a:r>
              <a:rPr dirty="0"/>
              <a:t>:</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lang="uk-UA" dirty="0" err="1"/>
              <a:t>Лаєль</a:t>
            </a:r>
            <a:r>
              <a:rPr dirty="0"/>
              <a:t>:</a:t>
            </a:r>
          </a:p>
        </p:txBody>
      </p:sp>
      <p:sp>
        <p:nvSpPr>
          <p:cNvPr id="1101" name="Old–Earth Theories (1778–1833)"/>
          <p:cNvSpPr txBox="1"/>
          <p:nvPr/>
        </p:nvSpPr>
        <p:spPr>
          <a:xfrm>
            <a:off x="915986" y="1371600"/>
            <a:ext cx="22644101" cy="1477328"/>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buClr>
                <a:srgbClr val="B6DE87"/>
              </a:buClr>
              <a:buFont typeface="GoudyTwenty"/>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uk-UA" sz="9600" dirty="0">
                <a:latin typeface="+mn-lt"/>
                <a:ea typeface="+mn-ea"/>
                <a:cs typeface="+mn-cs"/>
                <a:sym typeface="GoudyTwenty"/>
              </a:rPr>
              <a:t>Теорії старої Землі</a:t>
            </a:r>
            <a:r>
              <a:rPr sz="9600" dirty="0">
                <a:latin typeface="+mn-lt"/>
                <a:ea typeface="+mn-ea"/>
                <a:cs typeface="+mn-cs"/>
                <a:sym typeface="GoudyTwenty"/>
              </a:rPr>
              <a:t> (1778–1833)</a:t>
            </a:r>
          </a:p>
        </p:txBody>
      </p:sp>
      <p:sp>
        <p:nvSpPr>
          <p:cNvPr id="1102" name="Cooling earth, 75,000 years"/>
          <p:cNvSpPr txBox="1"/>
          <p:nvPr/>
        </p:nvSpPr>
        <p:spPr>
          <a:xfrm>
            <a:off x="6999287" y="3429155"/>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uk-UA" dirty="0"/>
              <a:t>Охолодження землі</a:t>
            </a:r>
            <a:r>
              <a:rPr dirty="0"/>
              <a:t>, 75,000 </a:t>
            </a:r>
            <a:r>
              <a:rPr lang="uk-UA" dirty="0"/>
              <a:t>років</a:t>
            </a:r>
            <a:endParaRPr dirty="0"/>
          </a:p>
        </p:txBody>
      </p:sp>
      <p:sp>
        <p:nvSpPr>
          <p:cNvPr id="1103" name="Nebular hypothesis, long ages"/>
          <p:cNvSpPr txBox="1"/>
          <p:nvPr/>
        </p:nvSpPr>
        <p:spPr>
          <a:xfrm>
            <a:off x="6999287" y="4568145"/>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err="1"/>
              <a:t>Небулярна</a:t>
            </a:r>
            <a:r>
              <a:rPr lang="uk-UA" dirty="0"/>
              <a:t> гіпотеза</a:t>
            </a:r>
            <a:r>
              <a:rPr dirty="0"/>
              <a:t>, </a:t>
            </a:r>
            <a:r>
              <a:rPr lang="uk-UA" dirty="0"/>
              <a:t>довгі ери</a:t>
            </a:r>
            <a:endParaRPr dirty="0"/>
          </a:p>
        </p:txBody>
      </p:sp>
      <p:sp>
        <p:nvSpPr>
          <p:cNvPr id="1104" name="Biological evolution, long ages"/>
          <p:cNvSpPr txBox="1"/>
          <p:nvPr/>
        </p:nvSpPr>
        <p:spPr>
          <a:xfrm>
            <a:off x="6999287" y="5670370"/>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uk-UA" dirty="0"/>
              <a:t>Біологічна еволюція</a:t>
            </a:r>
            <a:r>
              <a:rPr dirty="0"/>
              <a:t>, </a:t>
            </a:r>
            <a:r>
              <a:rPr lang="uk-UA" dirty="0"/>
              <a:t>довгі ери</a:t>
            </a:r>
            <a:endParaRPr dirty="0"/>
          </a:p>
        </p:txBody>
      </p:sp>
      <p:sp>
        <p:nvSpPr>
          <p:cNvPr id="1105" name="Receding ocean, 1 million years"/>
          <p:cNvSpPr txBox="1"/>
          <p:nvPr/>
        </p:nvSpPr>
        <p:spPr>
          <a:xfrm>
            <a:off x="6999287" y="6712962"/>
            <a:ext cx="16560800" cy="110799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Відступаючий океан</a:t>
            </a:r>
            <a:r>
              <a:rPr dirty="0"/>
              <a:t>, 1</a:t>
            </a:r>
            <a:r>
              <a:rPr lang="uk-UA" dirty="0"/>
              <a:t> мільйон років</a:t>
            </a:r>
            <a:endParaRPr dirty="0"/>
          </a:p>
        </p:txBody>
      </p:sp>
      <p:sp>
        <p:nvSpPr>
          <p:cNvPr id="1106" name="Uniformitarianism, no beginning?"/>
          <p:cNvSpPr txBox="1"/>
          <p:nvPr/>
        </p:nvSpPr>
        <p:spPr>
          <a:xfrm>
            <a:off x="6999287" y="7863459"/>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uk-UA" dirty="0" err="1"/>
              <a:t>Уніформітаріанізм</a:t>
            </a:r>
            <a:r>
              <a:rPr dirty="0"/>
              <a:t>, </a:t>
            </a:r>
            <a:r>
              <a:rPr lang="uk-UA" dirty="0"/>
              <a:t>без початку</a:t>
            </a:r>
            <a:r>
              <a:rPr dirty="0"/>
              <a:t>?</a:t>
            </a:r>
          </a:p>
        </p:txBody>
      </p:sp>
      <p:sp>
        <p:nvSpPr>
          <p:cNvPr id="1107" name="Catastrophism, millions of years"/>
          <p:cNvSpPr txBox="1"/>
          <p:nvPr/>
        </p:nvSpPr>
        <p:spPr>
          <a:xfrm>
            <a:off x="6999287" y="8954322"/>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Катастрофізм</a:t>
            </a:r>
            <a:r>
              <a:rPr dirty="0"/>
              <a:t>, </a:t>
            </a:r>
            <a:r>
              <a:rPr lang="uk-UA" dirty="0"/>
              <a:t>мільйони років</a:t>
            </a:r>
            <a:endParaRPr dirty="0"/>
          </a:p>
        </p:txBody>
      </p:sp>
      <p:sp>
        <p:nvSpPr>
          <p:cNvPr id="1108" name="Fossils date rocks, millions of years"/>
          <p:cNvSpPr txBox="1"/>
          <p:nvPr/>
        </p:nvSpPr>
        <p:spPr>
          <a:xfrm>
            <a:off x="6999287" y="10131958"/>
            <a:ext cx="16996786" cy="907941"/>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uk-UA" sz="5900" dirty="0"/>
              <a:t>Скам'янілості датують каміння</a:t>
            </a:r>
            <a:r>
              <a:rPr sz="5900" dirty="0"/>
              <a:t>, </a:t>
            </a:r>
            <a:r>
              <a:rPr lang="uk-UA" sz="5900" dirty="0"/>
              <a:t>мільйони років</a:t>
            </a:r>
            <a:endParaRPr sz="5900" dirty="0"/>
          </a:p>
        </p:txBody>
      </p:sp>
      <p:sp>
        <p:nvSpPr>
          <p:cNvPr id="1109" name="Uniformitarianism, millions of years"/>
          <p:cNvSpPr txBox="1"/>
          <p:nvPr/>
        </p:nvSpPr>
        <p:spPr>
          <a:xfrm>
            <a:off x="6999287" y="11124685"/>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err="1"/>
              <a:t>Уніформітаріанізм</a:t>
            </a:r>
            <a:r>
              <a:rPr dirty="0"/>
              <a:t>, </a:t>
            </a:r>
            <a:r>
              <a:rPr lang="uk-UA" dirty="0"/>
              <a:t>мільйони років</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02"/>
                                        </p:tgtEl>
                                        <p:attrNameLst>
                                          <p:attrName>style.visibility</p:attrName>
                                        </p:attrNameLst>
                                      </p:cBhvr>
                                      <p:to>
                                        <p:strVal val="visible"/>
                                      </p:to>
                                    </p:set>
                                    <p:animEffect transition="in" filter="dissolve">
                                      <p:cBhvr>
                                        <p:cTn id="7" dur="250"/>
                                        <p:tgtEl>
                                          <p:spTgt spid="11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103"/>
                                        </p:tgtEl>
                                        <p:attrNameLst>
                                          <p:attrName>style.visibility</p:attrName>
                                        </p:attrNameLst>
                                      </p:cBhvr>
                                      <p:to>
                                        <p:strVal val="visible"/>
                                      </p:to>
                                    </p:set>
                                    <p:animEffect transition="in" filter="dissolve">
                                      <p:cBhvr>
                                        <p:cTn id="12" dur="250"/>
                                        <p:tgtEl>
                                          <p:spTgt spid="110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104"/>
                                        </p:tgtEl>
                                        <p:attrNameLst>
                                          <p:attrName>style.visibility</p:attrName>
                                        </p:attrNameLst>
                                      </p:cBhvr>
                                      <p:to>
                                        <p:strVal val="visible"/>
                                      </p:to>
                                    </p:set>
                                    <p:animEffect transition="in" filter="dissolve">
                                      <p:cBhvr>
                                        <p:cTn id="17" dur="250"/>
                                        <p:tgtEl>
                                          <p:spTgt spid="110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105"/>
                                        </p:tgtEl>
                                        <p:attrNameLst>
                                          <p:attrName>style.visibility</p:attrName>
                                        </p:attrNameLst>
                                      </p:cBhvr>
                                      <p:to>
                                        <p:strVal val="visible"/>
                                      </p:to>
                                    </p:set>
                                    <p:animEffect transition="in" filter="dissolve">
                                      <p:cBhvr>
                                        <p:cTn id="22" dur="250"/>
                                        <p:tgtEl>
                                          <p:spTgt spid="110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106"/>
                                        </p:tgtEl>
                                        <p:attrNameLst>
                                          <p:attrName>style.visibility</p:attrName>
                                        </p:attrNameLst>
                                      </p:cBhvr>
                                      <p:to>
                                        <p:strVal val="visible"/>
                                      </p:to>
                                    </p:set>
                                    <p:animEffect transition="in" filter="dissolve">
                                      <p:cBhvr>
                                        <p:cTn id="27" dur="250"/>
                                        <p:tgtEl>
                                          <p:spTgt spid="110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107"/>
                                        </p:tgtEl>
                                        <p:attrNameLst>
                                          <p:attrName>style.visibility</p:attrName>
                                        </p:attrNameLst>
                                      </p:cBhvr>
                                      <p:to>
                                        <p:strVal val="visible"/>
                                      </p:to>
                                    </p:set>
                                    <p:animEffect transition="in" filter="dissolve">
                                      <p:cBhvr>
                                        <p:cTn id="32" dur="250"/>
                                        <p:tgtEl>
                                          <p:spTgt spid="110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1108"/>
                                        </p:tgtEl>
                                        <p:attrNameLst>
                                          <p:attrName>style.visibility</p:attrName>
                                        </p:attrNameLst>
                                      </p:cBhvr>
                                      <p:to>
                                        <p:strVal val="visible"/>
                                      </p:to>
                                    </p:set>
                                    <p:animEffect transition="in" filter="dissolve">
                                      <p:cBhvr>
                                        <p:cTn id="37" dur="250"/>
                                        <p:tgtEl>
                                          <p:spTgt spid="110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1109"/>
                                        </p:tgtEl>
                                        <p:attrNameLst>
                                          <p:attrName>style.visibility</p:attrName>
                                        </p:attrNameLst>
                                      </p:cBhvr>
                                      <p:to>
                                        <p:strVal val="visible"/>
                                      </p:to>
                                    </p:set>
                                    <p:animEffect transition="in" filter="dissolve">
                                      <p:cBhvr>
                                        <p:cTn id="42" dur="250"/>
                                        <p:tgtEl>
                                          <p:spTgt spid="1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 grpId="1" animBg="1" advAuto="0"/>
      <p:bldP spid="1103" grpId="2" animBg="1" advAuto="0"/>
      <p:bldP spid="1104" grpId="3" animBg="1" advAuto="0"/>
      <p:bldP spid="1105" grpId="4" animBg="1" advAuto="0"/>
      <p:bldP spid="1106" grpId="5" animBg="1" advAuto="0"/>
      <p:bldP spid="1107" grpId="6" animBg="1" advAuto="0"/>
      <p:bldP spid="1108" grpId="7" animBg="1" advAuto="0"/>
      <p:bldP spid="1109" grpId="8"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 name="Sand.jpg" descr="Sand.jpg"/>
          <p:cNvPicPr>
            <a:picLocks noChangeAspect="1"/>
          </p:cNvPicPr>
          <p:nvPr/>
        </p:nvPicPr>
        <p:blipFill>
          <a:blip r:embed="rId3" cstate="print">
            <a:extLst/>
          </a:blip>
          <a:stretch>
            <a:fillRect/>
          </a:stretch>
        </p:blipFill>
        <p:spPr>
          <a:xfrm>
            <a:off x="0" y="0"/>
            <a:ext cx="24384000" cy="13716000"/>
          </a:xfrm>
          <a:prstGeom prst="rect">
            <a:avLst/>
          </a:prstGeom>
          <a:ln w="12700">
            <a:miter lim="400000"/>
          </a:ln>
        </p:spPr>
      </p:pic>
      <p:sp>
        <p:nvSpPr>
          <p:cNvPr id="1112" name="Early 19th Century Views of Earth History"/>
          <p:cNvSpPr txBox="1">
            <a:spLocks noGrp="1"/>
          </p:cNvSpPr>
          <p:nvPr>
            <p:ph type="body" sz="quarter" idx="1"/>
          </p:nvPr>
        </p:nvSpPr>
        <p:spPr>
          <a:xfrm>
            <a:off x="891944" y="1346204"/>
            <a:ext cx="22339301" cy="1320801"/>
          </a:xfrm>
          <a:prstGeom prst="rect">
            <a:avLst/>
          </a:prstGeom>
          <a:effectLst/>
        </p:spPr>
        <p:txBody>
          <a:bodyPr/>
          <a:lstStyle/>
          <a:p>
            <a:pPr algn="ctr">
              <a:buClr>
                <a:srgbClr val="FFFEEC"/>
              </a:buClr>
              <a:buFont typeface="GoudyTwenty"/>
              <a:defRPr sz="6400">
                <a:effectLst>
                  <a:outerShdw blurRad="38100" dist="38100" dir="2700000" rotWithShape="0">
                    <a:srgbClr val="000000">
                      <a:alpha val="43137"/>
                    </a:srgbClr>
                  </a:outerShdw>
                </a:effectLst>
              </a:defRPr>
            </a:pPr>
            <a:r>
              <a:rPr lang="uk-UA" dirty="0">
                <a:latin typeface="+mn-lt"/>
                <a:ea typeface="+mn-ea"/>
                <a:cs typeface="+mn-cs"/>
                <a:sym typeface="GoudyTwenty"/>
              </a:rPr>
              <a:t>Погляди початку</a:t>
            </a:r>
            <a:r>
              <a:rPr dirty="0">
                <a:latin typeface="+mn-lt"/>
                <a:ea typeface="+mn-ea"/>
                <a:cs typeface="+mn-cs"/>
                <a:sym typeface="GoudyTwenty"/>
              </a:rPr>
              <a:t> 19</a:t>
            </a:r>
            <a:r>
              <a:rPr lang="uk-UA" baseline="30124" dirty="0" err="1">
                <a:latin typeface="+mn-lt"/>
                <a:ea typeface="+mn-ea"/>
                <a:cs typeface="+mn-cs"/>
                <a:sym typeface="GoudyTwenty"/>
              </a:rPr>
              <a:t>го</a:t>
            </a:r>
            <a:r>
              <a:rPr dirty="0">
                <a:latin typeface="+mn-lt"/>
                <a:ea typeface="+mn-ea"/>
                <a:cs typeface="+mn-cs"/>
                <a:sym typeface="GoudyTwenty"/>
              </a:rPr>
              <a:t> </a:t>
            </a:r>
            <a:r>
              <a:rPr lang="uk-UA" dirty="0">
                <a:latin typeface="+mn-lt"/>
                <a:ea typeface="+mn-ea"/>
                <a:cs typeface="+mn-cs"/>
                <a:sym typeface="GoudyTwenty"/>
              </a:rPr>
              <a:t>століття на історію Землі</a:t>
            </a:r>
            <a:endParaRPr dirty="0">
              <a:latin typeface="+mn-lt"/>
              <a:ea typeface="+mn-ea"/>
              <a:cs typeface="+mn-cs"/>
              <a:sym typeface="GoudyTwenty"/>
            </a:endParaRPr>
          </a:p>
        </p:txBody>
      </p:sp>
      <p:sp>
        <p:nvSpPr>
          <p:cNvPr id="1113" name="Catastrophist view (e.g., Cuvier, Smith)"/>
          <p:cNvSpPr txBox="1"/>
          <p:nvPr/>
        </p:nvSpPr>
        <p:spPr>
          <a:xfrm>
            <a:off x="2060423" y="2870200"/>
            <a:ext cx="20574001" cy="1046440"/>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4300"/>
              </a:spcBef>
              <a:buClr>
                <a:srgbClr val="B6DE87"/>
              </a:buClr>
              <a:defRPr sz="7200" b="1">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lvl1pPr>
          </a:lstStyle>
          <a:p>
            <a:pPr>
              <a:defRPr b="0"/>
            </a:pPr>
            <a:r>
              <a:rPr lang="uk-UA" sz="6800" b="1" dirty="0"/>
              <a:t>Погляд </a:t>
            </a:r>
            <a:r>
              <a:rPr lang="uk-UA" sz="6800" b="1" dirty="0" err="1"/>
              <a:t>катастрофістів</a:t>
            </a:r>
            <a:r>
              <a:rPr sz="6800" b="1" dirty="0"/>
              <a:t> (</a:t>
            </a:r>
            <a:r>
              <a:rPr lang="uk-UA" sz="6800" b="1" dirty="0" err="1"/>
              <a:t>напр</a:t>
            </a:r>
            <a:r>
              <a:rPr sz="6800" b="1" dirty="0"/>
              <a:t>. </a:t>
            </a:r>
            <a:r>
              <a:rPr lang="uk-UA" sz="6800" b="1" dirty="0" err="1"/>
              <a:t>Кювьє</a:t>
            </a:r>
            <a:r>
              <a:rPr lang="uk-UA" sz="6800" b="1" dirty="0"/>
              <a:t>)</a:t>
            </a:r>
            <a:endParaRPr sz="6800" b="1" dirty="0"/>
          </a:p>
        </p:txBody>
      </p:sp>
      <p:sp>
        <p:nvSpPr>
          <p:cNvPr id="1114" name="Biblical/Traditional view (Scriptural geologists)"/>
          <p:cNvSpPr txBox="1"/>
          <p:nvPr/>
        </p:nvSpPr>
        <p:spPr>
          <a:xfrm>
            <a:off x="0" y="10184854"/>
            <a:ext cx="24384000" cy="1123384"/>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a:spAutoFit/>
          </a:bodyPr>
          <a:lstStyle>
            <a:lvl1pPr defTabSz="914400">
              <a:buClr>
                <a:srgbClr val="B6DE87"/>
              </a:buClr>
              <a:buFont typeface="DejaVu Sans Condensed"/>
              <a:defRPr sz="72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uk-UA" sz="6800" dirty="0">
                <a:latin typeface="DejaVu Sans Condensed"/>
                <a:ea typeface="DejaVu Sans Condensed"/>
                <a:cs typeface="DejaVu Sans Condensed"/>
                <a:sym typeface="DejaVu Sans Condensed"/>
              </a:rPr>
              <a:t>Біблійний</a:t>
            </a:r>
            <a:r>
              <a:rPr sz="6800" dirty="0">
                <a:latin typeface="DejaVu Sans Condensed"/>
                <a:ea typeface="DejaVu Sans Condensed"/>
                <a:cs typeface="DejaVu Sans Condensed"/>
                <a:sym typeface="DejaVu Sans Condensed"/>
              </a:rPr>
              <a:t>/</a:t>
            </a:r>
            <a:r>
              <a:rPr lang="uk-UA" sz="6800" dirty="0">
                <a:latin typeface="DejaVu Sans Condensed"/>
                <a:ea typeface="DejaVu Sans Condensed"/>
                <a:cs typeface="DejaVu Sans Condensed"/>
                <a:sym typeface="DejaVu Sans Condensed"/>
              </a:rPr>
              <a:t>традиційний погляд</a:t>
            </a:r>
            <a:r>
              <a:rPr sz="6800" dirty="0">
                <a:latin typeface="DejaVu Sans Condensed"/>
                <a:ea typeface="DejaVu Sans Condensed"/>
                <a:cs typeface="DejaVu Sans Condensed"/>
                <a:sym typeface="DejaVu Sans Condensed"/>
              </a:rPr>
              <a:t> (</a:t>
            </a:r>
            <a:r>
              <a:rPr lang="uk-UA" sz="6800" dirty="0">
                <a:latin typeface="DejaVu Sans Condensed"/>
                <a:ea typeface="DejaVu Sans Condensed"/>
                <a:cs typeface="DejaVu Sans Condensed"/>
                <a:sym typeface="DejaVu Sans Condensed"/>
              </a:rPr>
              <a:t>геологи Писання</a:t>
            </a:r>
            <a:r>
              <a:rPr sz="6800" dirty="0">
                <a:latin typeface="DejaVu Sans Condensed"/>
                <a:ea typeface="DejaVu Sans Condensed"/>
                <a:cs typeface="DejaVu Sans Condensed"/>
                <a:sym typeface="DejaVu Sans Condensed"/>
              </a:rPr>
              <a:t>)</a:t>
            </a:r>
          </a:p>
        </p:txBody>
      </p:sp>
      <p:sp>
        <p:nvSpPr>
          <p:cNvPr id="1115" name="SCW"/>
          <p:cNvSpPr txBox="1"/>
          <p:nvPr/>
        </p:nvSpPr>
        <p:spPr>
          <a:xfrm>
            <a:off x="10471499" y="11355882"/>
            <a:ext cx="25400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a:latin typeface="DejaVu Sans Condensed"/>
                <a:ea typeface="DejaVu Sans Condensed"/>
                <a:cs typeface="DejaVu Sans Condensed"/>
                <a:sym typeface="DejaVu Sans Condensed"/>
              </a:rPr>
              <a:t>НТТ</a:t>
            </a:r>
            <a:endParaRPr sz="6600" b="0" dirty="0">
              <a:latin typeface="DejaVu Sans Condensed"/>
              <a:ea typeface="DejaVu Sans Condensed"/>
              <a:cs typeface="DejaVu Sans Condensed"/>
              <a:sym typeface="DejaVu Sans Condensed"/>
            </a:endParaRPr>
          </a:p>
        </p:txBody>
      </p:sp>
      <p:grpSp>
        <p:nvGrpSpPr>
          <p:cNvPr id="1118" name="Group"/>
          <p:cNvGrpSpPr/>
          <p:nvPr/>
        </p:nvGrpSpPr>
        <p:grpSpPr>
          <a:xfrm>
            <a:off x="12963549" y="11355882"/>
            <a:ext cx="2056080" cy="1092607"/>
            <a:chOff x="0" y="0"/>
            <a:chExt cx="2056079" cy="1092606"/>
          </a:xfrm>
        </p:grpSpPr>
        <p:sp>
          <p:nvSpPr>
            <p:cNvPr id="1116" name="Line"/>
            <p:cNvSpPr/>
            <p:nvPr/>
          </p:nvSpPr>
          <p:spPr>
            <a:xfrm>
              <a:off x="0" y="509974"/>
              <a:ext cx="135055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17" name="F"/>
            <p:cNvSpPr txBox="1"/>
            <p:nvPr/>
          </p:nvSpPr>
          <p:spPr>
            <a:xfrm>
              <a:off x="1406863" y="0"/>
              <a:ext cx="64921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П</a:t>
              </a:r>
              <a:endParaRPr sz="6600" b="0" dirty="0">
                <a:latin typeface="DejaVu Sans Condensed"/>
                <a:ea typeface="DejaVu Sans Condensed"/>
                <a:cs typeface="DejaVu Sans Condensed"/>
                <a:sym typeface="DejaVu Sans Condensed"/>
              </a:endParaRPr>
            </a:p>
          </p:txBody>
        </p:sp>
      </p:grpSp>
      <p:grpSp>
        <p:nvGrpSpPr>
          <p:cNvPr id="1121" name="Group"/>
          <p:cNvGrpSpPr/>
          <p:nvPr/>
        </p:nvGrpSpPr>
        <p:grpSpPr>
          <a:xfrm>
            <a:off x="14989382" y="11355882"/>
            <a:ext cx="5053435" cy="1092607"/>
            <a:chOff x="0" y="0"/>
            <a:chExt cx="5053434" cy="1092606"/>
          </a:xfrm>
        </p:grpSpPr>
        <p:sp>
          <p:nvSpPr>
            <p:cNvPr id="1119" name="Line"/>
            <p:cNvSpPr/>
            <p:nvPr/>
          </p:nvSpPr>
          <p:spPr>
            <a:xfrm>
              <a:off x="0" y="509974"/>
              <a:ext cx="4347098" cy="7034"/>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0" name="P"/>
            <p:cNvSpPr txBox="1"/>
            <p:nvPr/>
          </p:nvSpPr>
          <p:spPr>
            <a:xfrm>
              <a:off x="4511619"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Т</a:t>
              </a:r>
              <a:endParaRPr sz="6600" b="0" dirty="0">
                <a:latin typeface="DejaVu Sans Condensed"/>
                <a:ea typeface="DejaVu Sans Condensed"/>
                <a:cs typeface="DejaVu Sans Condensed"/>
                <a:sym typeface="DejaVu Sans Condensed"/>
              </a:endParaRPr>
            </a:p>
          </p:txBody>
        </p:sp>
      </p:grpSp>
      <p:sp>
        <p:nvSpPr>
          <p:cNvPr id="1122" name="(ca. 6000 years)"/>
          <p:cNvSpPr txBox="1"/>
          <p:nvPr/>
        </p:nvSpPr>
        <p:spPr>
          <a:xfrm>
            <a:off x="13010015" y="12122604"/>
            <a:ext cx="6360716"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uk-UA" sz="6600" b="0" dirty="0" err="1">
                <a:latin typeface="DejaVu Sans Condensed"/>
                <a:ea typeface="DejaVu Sans Condensed"/>
                <a:cs typeface="DejaVu Sans Condensed"/>
                <a:sym typeface="DejaVu Sans Condensed"/>
              </a:rPr>
              <a:t>бл</a:t>
            </a:r>
            <a:r>
              <a:rPr lang="uk-UA" sz="6600" b="0" dirty="0">
                <a:latin typeface="DejaVu Sans Condensed"/>
                <a:ea typeface="DejaVu Sans Condensed"/>
                <a:cs typeface="DejaVu Sans Condensed"/>
                <a:sym typeface="DejaVu Sans Condensed"/>
              </a:rPr>
              <a:t>. </a:t>
            </a:r>
            <a:r>
              <a:rPr sz="6600" b="0" dirty="0">
                <a:latin typeface="DejaVu Sans Condensed"/>
                <a:ea typeface="DejaVu Sans Condensed"/>
                <a:cs typeface="DejaVu Sans Condensed"/>
                <a:sym typeface="DejaVu Sans Condensed"/>
              </a:rPr>
              <a:t>6000</a:t>
            </a:r>
            <a:r>
              <a:rPr lang="uk-UA" sz="6600" b="0" dirty="0">
                <a:latin typeface="DejaVu Sans Condensed"/>
                <a:ea typeface="DejaVu Sans Condensed"/>
                <a:cs typeface="DejaVu Sans Condensed"/>
                <a:sym typeface="DejaVu Sans Condensed"/>
              </a:rPr>
              <a:t> років</a:t>
            </a:r>
            <a:r>
              <a:rPr sz="6600" b="0" dirty="0">
                <a:latin typeface="DejaVu Sans Condensed"/>
                <a:ea typeface="DejaVu Sans Condensed"/>
                <a:cs typeface="DejaVu Sans Condensed"/>
                <a:sym typeface="DejaVu Sans Condensed"/>
              </a:rPr>
              <a:t>)</a:t>
            </a:r>
          </a:p>
        </p:txBody>
      </p:sp>
      <p:sp>
        <p:nvSpPr>
          <p:cNvPr id="1123" name="SB"/>
          <p:cNvSpPr txBox="1"/>
          <p:nvPr/>
        </p:nvSpPr>
        <p:spPr>
          <a:xfrm>
            <a:off x="3536590" y="4042116"/>
            <a:ext cx="1221488"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a:latin typeface="DejaVu Sans Condensed"/>
                <a:ea typeface="DejaVu Sans Condensed"/>
                <a:cs typeface="DejaVu Sans Condensed"/>
                <a:sym typeface="DejaVu Sans Condensed"/>
              </a:rPr>
              <a:t>НП</a:t>
            </a:r>
            <a:endParaRPr sz="6600" b="0" dirty="0">
              <a:latin typeface="DejaVu Sans Condensed"/>
              <a:ea typeface="DejaVu Sans Condensed"/>
              <a:cs typeface="DejaVu Sans Condensed"/>
              <a:sym typeface="DejaVu Sans Condensed"/>
            </a:endParaRPr>
          </a:p>
        </p:txBody>
      </p:sp>
      <p:grpSp>
        <p:nvGrpSpPr>
          <p:cNvPr id="1126" name="Group"/>
          <p:cNvGrpSpPr/>
          <p:nvPr/>
        </p:nvGrpSpPr>
        <p:grpSpPr>
          <a:xfrm>
            <a:off x="4818019" y="4042116"/>
            <a:ext cx="2130135" cy="1092607"/>
            <a:chOff x="0" y="0"/>
            <a:chExt cx="2130134" cy="1092606"/>
          </a:xfrm>
        </p:grpSpPr>
        <p:sp>
          <p:nvSpPr>
            <p:cNvPr id="1124" name="Line"/>
            <p:cNvSpPr/>
            <p:nvPr/>
          </p:nvSpPr>
          <p:spPr>
            <a:xfrm>
              <a:off x="0" y="571546"/>
              <a:ext cx="1449033"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5" name="C"/>
            <p:cNvSpPr txBox="1"/>
            <p:nvPr/>
          </p:nvSpPr>
          <p:spPr>
            <a:xfrm>
              <a:off x="1512978" y="0"/>
              <a:ext cx="61715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К</a:t>
              </a:r>
              <a:endParaRPr sz="6600" b="0" dirty="0">
                <a:latin typeface="DejaVu Sans Condensed"/>
                <a:ea typeface="DejaVu Sans Condensed"/>
                <a:cs typeface="DejaVu Sans Condensed"/>
                <a:sym typeface="DejaVu Sans Condensed"/>
              </a:endParaRPr>
            </a:p>
          </p:txBody>
        </p:sp>
      </p:grpSp>
      <p:grpSp>
        <p:nvGrpSpPr>
          <p:cNvPr id="1129" name="Group"/>
          <p:cNvGrpSpPr/>
          <p:nvPr/>
        </p:nvGrpSpPr>
        <p:grpSpPr>
          <a:xfrm>
            <a:off x="7021154" y="4042116"/>
            <a:ext cx="2334036" cy="1092607"/>
            <a:chOff x="0" y="0"/>
            <a:chExt cx="2334035" cy="1092606"/>
          </a:xfrm>
        </p:grpSpPr>
        <p:sp>
          <p:nvSpPr>
            <p:cNvPr id="1127"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8" name="C"/>
            <p:cNvSpPr txBox="1"/>
            <p:nvPr/>
          </p:nvSpPr>
          <p:spPr>
            <a:xfrm>
              <a:off x="1716879" y="0"/>
              <a:ext cx="61715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К</a:t>
              </a:r>
              <a:endParaRPr sz="6600" b="0" dirty="0">
                <a:latin typeface="DejaVu Sans Condensed"/>
                <a:ea typeface="DejaVu Sans Condensed"/>
                <a:cs typeface="DejaVu Sans Condensed"/>
                <a:sym typeface="DejaVu Sans Condensed"/>
              </a:endParaRPr>
            </a:p>
          </p:txBody>
        </p:sp>
      </p:grpSp>
      <p:grpSp>
        <p:nvGrpSpPr>
          <p:cNvPr id="1132" name="Group"/>
          <p:cNvGrpSpPr/>
          <p:nvPr/>
        </p:nvGrpSpPr>
        <p:grpSpPr>
          <a:xfrm>
            <a:off x="9397320" y="4042116"/>
            <a:ext cx="2905252" cy="1092607"/>
            <a:chOff x="0" y="0"/>
            <a:chExt cx="2905250" cy="1092606"/>
          </a:xfrm>
        </p:grpSpPr>
        <p:sp>
          <p:nvSpPr>
            <p:cNvPr id="1130"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1" name="C"/>
            <p:cNvSpPr txBox="1"/>
            <p:nvPr/>
          </p:nvSpPr>
          <p:spPr>
            <a:xfrm>
              <a:off x="2288094" y="0"/>
              <a:ext cx="61715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К</a:t>
              </a:r>
              <a:endParaRPr sz="6600" b="0" dirty="0">
                <a:latin typeface="DejaVu Sans Condensed"/>
                <a:ea typeface="DejaVu Sans Condensed"/>
                <a:cs typeface="DejaVu Sans Condensed"/>
                <a:sym typeface="DejaVu Sans Condensed"/>
              </a:endParaRPr>
            </a:p>
          </p:txBody>
        </p:sp>
      </p:grpSp>
      <p:sp>
        <p:nvSpPr>
          <p:cNvPr id="1133" name="SB?"/>
          <p:cNvSpPr txBox="1"/>
          <p:nvPr/>
        </p:nvSpPr>
        <p:spPr>
          <a:xfrm>
            <a:off x="3742415" y="7610203"/>
            <a:ext cx="1221488"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a:latin typeface="DejaVu Sans Condensed"/>
                <a:ea typeface="DejaVu Sans Condensed"/>
                <a:cs typeface="DejaVu Sans Condensed"/>
                <a:sym typeface="DejaVu Sans Condensed"/>
              </a:rPr>
              <a:t>НП</a:t>
            </a:r>
            <a:endParaRPr sz="6600" b="0" dirty="0">
              <a:latin typeface="DejaVu Sans Condensed"/>
              <a:ea typeface="DejaVu Sans Condensed"/>
              <a:cs typeface="DejaVu Sans Condensed"/>
              <a:sym typeface="DejaVu Sans Condensed"/>
            </a:endParaRPr>
          </a:p>
        </p:txBody>
      </p:sp>
      <p:sp>
        <p:nvSpPr>
          <p:cNvPr id="1134" name="Uniformitarian view (e.g., Hutton, Lyell)"/>
          <p:cNvSpPr txBox="1"/>
          <p:nvPr/>
        </p:nvSpPr>
        <p:spPr>
          <a:xfrm>
            <a:off x="0" y="6470687"/>
            <a:ext cx="24384000" cy="1123384"/>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uk-UA" sz="6800" dirty="0" err="1">
                <a:latin typeface="DejaVu Sans Condensed"/>
                <a:ea typeface="DejaVu Sans Condensed"/>
                <a:cs typeface="DejaVu Sans Condensed"/>
                <a:sym typeface="DejaVu Sans Condensed"/>
              </a:rPr>
              <a:t>Уніформітаріанський</a:t>
            </a:r>
            <a:r>
              <a:rPr lang="uk-UA" sz="6800" dirty="0">
                <a:latin typeface="DejaVu Sans Condensed"/>
                <a:ea typeface="DejaVu Sans Condensed"/>
                <a:cs typeface="DejaVu Sans Condensed"/>
                <a:sym typeface="DejaVu Sans Condensed"/>
              </a:rPr>
              <a:t> погляд</a:t>
            </a:r>
            <a:r>
              <a:rPr sz="6800" dirty="0">
                <a:latin typeface="DejaVu Sans Condensed"/>
                <a:ea typeface="DejaVu Sans Condensed"/>
                <a:cs typeface="DejaVu Sans Condensed"/>
                <a:sym typeface="DejaVu Sans Condensed"/>
              </a:rPr>
              <a:t> (</a:t>
            </a:r>
            <a:r>
              <a:rPr lang="uk-UA" sz="6800" dirty="0" err="1">
                <a:latin typeface="DejaVu Sans Condensed"/>
                <a:ea typeface="DejaVu Sans Condensed"/>
                <a:cs typeface="DejaVu Sans Condensed"/>
                <a:sym typeface="DejaVu Sans Condensed"/>
              </a:rPr>
              <a:t>напр</a:t>
            </a:r>
            <a:r>
              <a:rPr sz="6800" dirty="0">
                <a:latin typeface="DejaVu Sans Condensed"/>
                <a:ea typeface="DejaVu Sans Condensed"/>
                <a:cs typeface="DejaVu Sans Condensed"/>
                <a:sym typeface="DejaVu Sans Condensed"/>
              </a:rPr>
              <a:t>. </a:t>
            </a:r>
            <a:r>
              <a:rPr lang="uk-UA" sz="6800" dirty="0" err="1">
                <a:latin typeface="DejaVu Sans Condensed"/>
                <a:ea typeface="DejaVu Sans Condensed"/>
                <a:cs typeface="DejaVu Sans Condensed"/>
                <a:sym typeface="DejaVu Sans Condensed"/>
              </a:rPr>
              <a:t>Геттон</a:t>
            </a:r>
            <a:r>
              <a:rPr sz="6800" dirty="0">
                <a:latin typeface="DejaVu Sans Condensed"/>
                <a:ea typeface="DejaVu Sans Condensed"/>
                <a:cs typeface="DejaVu Sans Condensed"/>
                <a:sym typeface="DejaVu Sans Condensed"/>
              </a:rPr>
              <a:t>,</a:t>
            </a:r>
            <a:r>
              <a:rPr lang="uk-UA" sz="6800" dirty="0">
                <a:latin typeface="DejaVu Sans Condensed"/>
                <a:ea typeface="DejaVu Sans Condensed"/>
                <a:cs typeface="DejaVu Sans Condensed"/>
                <a:sym typeface="DejaVu Sans Condensed"/>
              </a:rPr>
              <a:t> </a:t>
            </a:r>
            <a:r>
              <a:rPr sz="6800" dirty="0">
                <a:latin typeface="DejaVu Sans Condensed"/>
                <a:ea typeface="DejaVu Sans Condensed"/>
                <a:cs typeface="DejaVu Sans Condensed"/>
                <a:sym typeface="DejaVu Sans Condensed"/>
              </a:rPr>
              <a:t> </a:t>
            </a:r>
            <a:r>
              <a:rPr lang="uk-UA" sz="6800" dirty="0" err="1">
                <a:latin typeface="DejaVu Sans Condensed"/>
                <a:ea typeface="DejaVu Sans Condensed"/>
                <a:cs typeface="DejaVu Sans Condensed"/>
                <a:sym typeface="DejaVu Sans Condensed"/>
              </a:rPr>
              <a:t>Лаєль</a:t>
            </a:r>
            <a:r>
              <a:rPr sz="6800" dirty="0">
                <a:latin typeface="DejaVu Sans Condensed"/>
                <a:ea typeface="DejaVu Sans Condensed"/>
                <a:cs typeface="DejaVu Sans Condensed"/>
                <a:sym typeface="DejaVu Sans Condensed"/>
              </a:rPr>
              <a:t>)</a:t>
            </a:r>
          </a:p>
        </p:txBody>
      </p:sp>
      <p:grpSp>
        <p:nvGrpSpPr>
          <p:cNvPr id="1137" name="Group"/>
          <p:cNvGrpSpPr/>
          <p:nvPr/>
        </p:nvGrpSpPr>
        <p:grpSpPr>
          <a:xfrm>
            <a:off x="5155734" y="7652408"/>
            <a:ext cx="14887162" cy="1092607"/>
            <a:chOff x="0" y="0"/>
            <a:chExt cx="14887160" cy="1092606"/>
          </a:xfrm>
        </p:grpSpPr>
        <p:sp>
          <p:nvSpPr>
            <p:cNvPr id="1135"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6" name="P"/>
            <p:cNvSpPr txBox="1"/>
            <p:nvPr/>
          </p:nvSpPr>
          <p:spPr>
            <a:xfrm>
              <a:off x="14345345"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Т</a:t>
              </a:r>
              <a:endParaRPr sz="6600" b="0" dirty="0">
                <a:latin typeface="DejaVu Sans Condensed"/>
                <a:ea typeface="DejaVu Sans Condensed"/>
                <a:cs typeface="DejaVu Sans Condensed"/>
                <a:sym typeface="DejaVu Sans Condensed"/>
              </a:endParaRPr>
            </a:p>
          </p:txBody>
        </p:sp>
      </p:grpSp>
      <p:sp>
        <p:nvSpPr>
          <p:cNvPr id="1138" name="(millions of years)"/>
          <p:cNvSpPr txBox="1"/>
          <p:nvPr/>
        </p:nvSpPr>
        <p:spPr>
          <a:xfrm>
            <a:off x="7349207" y="48641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uk-UA" sz="6600" b="0" dirty="0">
                <a:latin typeface="DejaVu Sans Condensed"/>
                <a:ea typeface="DejaVu Sans Condensed"/>
                <a:cs typeface="DejaVu Sans Condensed"/>
                <a:sym typeface="DejaVu Sans Condensed"/>
              </a:rPr>
              <a:t>мільйони років</a:t>
            </a:r>
            <a:r>
              <a:rPr sz="6600" b="0" dirty="0">
                <a:latin typeface="DejaVu Sans Condensed"/>
                <a:ea typeface="DejaVu Sans Condensed"/>
                <a:cs typeface="DejaVu Sans Condensed"/>
                <a:sym typeface="DejaVu Sans Condensed"/>
              </a:rPr>
              <a:t>)</a:t>
            </a:r>
          </a:p>
        </p:txBody>
      </p:sp>
      <p:grpSp>
        <p:nvGrpSpPr>
          <p:cNvPr id="1143" name="Group"/>
          <p:cNvGrpSpPr/>
          <p:nvPr/>
        </p:nvGrpSpPr>
        <p:grpSpPr>
          <a:xfrm>
            <a:off x="12337512" y="4038600"/>
            <a:ext cx="7705306" cy="1096123"/>
            <a:chOff x="0" y="0"/>
            <a:chExt cx="7705305" cy="1096122"/>
          </a:xfrm>
        </p:grpSpPr>
        <p:sp>
          <p:nvSpPr>
            <p:cNvPr id="1139"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40" name="C"/>
            <p:cNvSpPr txBox="1"/>
            <p:nvPr/>
          </p:nvSpPr>
          <p:spPr>
            <a:xfrm>
              <a:off x="2463946" y="3516"/>
              <a:ext cx="61715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К</a:t>
              </a:r>
              <a:endParaRPr sz="6600" b="0" dirty="0">
                <a:latin typeface="DejaVu Sans Condensed"/>
                <a:ea typeface="DejaVu Sans Condensed"/>
                <a:cs typeface="DejaVu Sans Condensed"/>
                <a:sym typeface="DejaVu Sans Condensed"/>
              </a:endParaRPr>
            </a:p>
          </p:txBody>
        </p:sp>
        <p:sp>
          <p:nvSpPr>
            <p:cNvPr id="1141" name="P"/>
            <p:cNvSpPr txBox="1"/>
            <p:nvPr/>
          </p:nvSpPr>
          <p:spPr>
            <a:xfrm>
              <a:off x="7163490"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Т</a:t>
              </a:r>
              <a:endParaRPr sz="6600" b="0" dirty="0">
                <a:latin typeface="DejaVu Sans Condensed"/>
                <a:ea typeface="DejaVu Sans Condensed"/>
                <a:cs typeface="DejaVu Sans Condensed"/>
                <a:sym typeface="DejaVu Sans Condensed"/>
              </a:endParaRPr>
            </a:p>
          </p:txBody>
        </p:sp>
        <p:sp>
          <p:nvSpPr>
            <p:cNvPr id="1142"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44" name="(millions of years)"/>
          <p:cNvSpPr txBox="1"/>
          <p:nvPr/>
        </p:nvSpPr>
        <p:spPr>
          <a:xfrm>
            <a:off x="7315685" y="81788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uk-UA" sz="6600" b="0" dirty="0">
                <a:latin typeface="DejaVu Sans Condensed"/>
                <a:ea typeface="DejaVu Sans Condensed"/>
                <a:cs typeface="DejaVu Sans Condensed"/>
                <a:sym typeface="DejaVu Sans Condensed"/>
              </a:rPr>
              <a:t>мільйони років</a:t>
            </a:r>
            <a:r>
              <a:rPr sz="6600" b="0" dirty="0">
                <a:latin typeface="DejaVu Sans Condensed"/>
                <a:ea typeface="DejaVu Sans Condensed"/>
                <a:cs typeface="DejaVu Sans Condensed"/>
                <a:sym typeface="DejaVu Sans Condensed"/>
              </a:rPr>
              <a:t>)</a:t>
            </a:r>
          </a:p>
        </p:txBody>
      </p:sp>
    </p:spTree>
    <p:extLst>
      <p:ext uri="{BB962C8B-B14F-4D97-AF65-F5344CB8AC3E}">
        <p14:creationId xmlns:p14="http://schemas.microsoft.com/office/powerpoint/2010/main" val="4100919752"/>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113"/>
                                        </p:tgtEl>
                                        <p:attrNameLst>
                                          <p:attrName>style.visibility</p:attrName>
                                        </p:attrNameLst>
                                      </p:cBhvr>
                                      <p:to>
                                        <p:strVal val="visible"/>
                                      </p:to>
                                    </p:set>
                                    <p:animEffect transition="in" filter="dissolve">
                                      <p:cBhvr>
                                        <p:cTn id="7" dur="250"/>
                                        <p:tgtEl>
                                          <p:spTgt spid="1113"/>
                                        </p:tgtEl>
                                      </p:cBhvr>
                                    </p:animEffect>
                                  </p:childTnLst>
                                </p:cTn>
                              </p:par>
                            </p:childTnLst>
                          </p:cTn>
                        </p:par>
                        <p:par>
                          <p:cTn id="8" fill="hold">
                            <p:stCondLst>
                              <p:cond delay="250"/>
                            </p:stCondLst>
                            <p:childTnLst>
                              <p:par>
                                <p:cTn id="9" presetID="22" presetClass="entr" presetSubtype="8" fill="hold" grpId="0" nodeType="afterEffect">
                                  <p:stCondLst>
                                    <p:cond delay="0"/>
                                  </p:stCondLst>
                                  <p:iterate>
                                    <p:tmAbs val="0"/>
                                  </p:iterate>
                                  <p:childTnLst>
                                    <p:set>
                                      <p:cBhvr>
                                        <p:cTn id="10" fill="hold"/>
                                        <p:tgtEl>
                                          <p:spTgt spid="1123"/>
                                        </p:tgtEl>
                                        <p:attrNameLst>
                                          <p:attrName>style.visibility</p:attrName>
                                        </p:attrNameLst>
                                      </p:cBhvr>
                                      <p:to>
                                        <p:strVal val="visible"/>
                                      </p:to>
                                    </p:set>
                                    <p:animEffect transition="in" filter="wipe(left)">
                                      <p:cBhvr>
                                        <p:cTn id="11" dur="500"/>
                                        <p:tgtEl>
                                          <p:spTgt spid="11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p:tmAbs val="0"/>
                                  </p:iterate>
                                  <p:childTnLst>
                                    <p:set>
                                      <p:cBhvr>
                                        <p:cTn id="15" fill="hold"/>
                                        <p:tgtEl>
                                          <p:spTgt spid="1126"/>
                                        </p:tgtEl>
                                        <p:attrNameLst>
                                          <p:attrName>style.visibility</p:attrName>
                                        </p:attrNameLst>
                                      </p:cBhvr>
                                      <p:to>
                                        <p:strVal val="visible"/>
                                      </p:to>
                                    </p:set>
                                    <p:animEffect transition="in" filter="wipe(left)">
                                      <p:cBhvr>
                                        <p:cTn id="16" dur="250"/>
                                        <p:tgtEl>
                                          <p:spTgt spid="11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p:tmAbs val="0"/>
                                  </p:iterate>
                                  <p:childTnLst>
                                    <p:set>
                                      <p:cBhvr>
                                        <p:cTn id="20" fill="hold"/>
                                        <p:tgtEl>
                                          <p:spTgt spid="1129"/>
                                        </p:tgtEl>
                                        <p:attrNameLst>
                                          <p:attrName>style.visibility</p:attrName>
                                        </p:attrNameLst>
                                      </p:cBhvr>
                                      <p:to>
                                        <p:strVal val="visible"/>
                                      </p:to>
                                    </p:set>
                                    <p:animEffect transition="in" filter="wipe(left)">
                                      <p:cBhvr>
                                        <p:cTn id="21" dur="250"/>
                                        <p:tgtEl>
                                          <p:spTgt spid="11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p:tmAbs val="0"/>
                                  </p:iterate>
                                  <p:childTnLst>
                                    <p:set>
                                      <p:cBhvr>
                                        <p:cTn id="25" fill="hold"/>
                                        <p:tgtEl>
                                          <p:spTgt spid="1132"/>
                                        </p:tgtEl>
                                        <p:attrNameLst>
                                          <p:attrName>style.visibility</p:attrName>
                                        </p:attrNameLst>
                                      </p:cBhvr>
                                      <p:to>
                                        <p:strVal val="visible"/>
                                      </p:to>
                                    </p:set>
                                    <p:animEffect transition="in" filter="wipe(left)">
                                      <p:cBhvr>
                                        <p:cTn id="26" dur="250"/>
                                        <p:tgtEl>
                                          <p:spTgt spid="11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p:tmAbs val="0"/>
                                  </p:iterate>
                                  <p:childTnLst>
                                    <p:set>
                                      <p:cBhvr>
                                        <p:cTn id="30" fill="hold"/>
                                        <p:tgtEl>
                                          <p:spTgt spid="1143"/>
                                        </p:tgtEl>
                                        <p:attrNameLst>
                                          <p:attrName>style.visibility</p:attrName>
                                        </p:attrNameLst>
                                      </p:cBhvr>
                                      <p:to>
                                        <p:strVal val="visible"/>
                                      </p:to>
                                    </p:set>
                                    <p:animEffect transition="in" filter="wipe(left)">
                                      <p:cBhvr>
                                        <p:cTn id="31" dur="250"/>
                                        <p:tgtEl>
                                          <p:spTgt spid="1143"/>
                                        </p:tgtEl>
                                      </p:cBhvr>
                                    </p:animEffect>
                                  </p:childTnLst>
                                </p:cTn>
                              </p:par>
                            </p:childTnLst>
                          </p:cTn>
                        </p:par>
                        <p:par>
                          <p:cTn id="32" fill="hold">
                            <p:stCondLst>
                              <p:cond delay="250"/>
                            </p:stCondLst>
                            <p:childTnLst>
                              <p:par>
                                <p:cTn id="33" presetID="9" presetClass="entr" fill="hold" grpId="0" nodeType="afterEffect">
                                  <p:stCondLst>
                                    <p:cond delay="0"/>
                                  </p:stCondLst>
                                  <p:iterate>
                                    <p:tmAbs val="0"/>
                                  </p:iterate>
                                  <p:childTnLst>
                                    <p:set>
                                      <p:cBhvr>
                                        <p:cTn id="34" fill="hold"/>
                                        <p:tgtEl>
                                          <p:spTgt spid="1138"/>
                                        </p:tgtEl>
                                        <p:attrNameLst>
                                          <p:attrName>style.visibility</p:attrName>
                                        </p:attrNameLst>
                                      </p:cBhvr>
                                      <p:to>
                                        <p:strVal val="visible"/>
                                      </p:to>
                                    </p:set>
                                    <p:animEffect transition="in" filter="dissolve">
                                      <p:cBhvr>
                                        <p:cTn id="35" dur="250"/>
                                        <p:tgtEl>
                                          <p:spTgt spid="113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0" nodeType="clickEffect">
                                  <p:stCondLst>
                                    <p:cond delay="0"/>
                                  </p:stCondLst>
                                  <p:iterate>
                                    <p:tmAbs val="0"/>
                                  </p:iterate>
                                  <p:childTnLst>
                                    <p:set>
                                      <p:cBhvr>
                                        <p:cTn id="39" fill="hold"/>
                                        <p:tgtEl>
                                          <p:spTgt spid="1134"/>
                                        </p:tgtEl>
                                        <p:attrNameLst>
                                          <p:attrName>style.visibility</p:attrName>
                                        </p:attrNameLst>
                                      </p:cBhvr>
                                      <p:to>
                                        <p:strVal val="visible"/>
                                      </p:to>
                                    </p:set>
                                    <p:animEffect transition="in" filter="dissolve">
                                      <p:cBhvr>
                                        <p:cTn id="40" dur="250"/>
                                        <p:tgtEl>
                                          <p:spTgt spid="1134"/>
                                        </p:tgtEl>
                                      </p:cBhvr>
                                    </p:animEffect>
                                  </p:childTnLst>
                                </p:cTn>
                              </p:par>
                            </p:childTnLst>
                          </p:cTn>
                        </p:par>
                        <p:par>
                          <p:cTn id="41" fill="hold">
                            <p:stCondLst>
                              <p:cond delay="250"/>
                            </p:stCondLst>
                            <p:childTnLst>
                              <p:par>
                                <p:cTn id="42" presetID="22" presetClass="entr" presetSubtype="8" fill="hold" grpId="0" nodeType="afterEffect">
                                  <p:stCondLst>
                                    <p:cond delay="0"/>
                                  </p:stCondLst>
                                  <p:iterate>
                                    <p:tmAbs val="0"/>
                                  </p:iterate>
                                  <p:childTnLst>
                                    <p:set>
                                      <p:cBhvr>
                                        <p:cTn id="43" fill="hold"/>
                                        <p:tgtEl>
                                          <p:spTgt spid="1133"/>
                                        </p:tgtEl>
                                        <p:attrNameLst>
                                          <p:attrName>style.visibility</p:attrName>
                                        </p:attrNameLst>
                                      </p:cBhvr>
                                      <p:to>
                                        <p:strVal val="visible"/>
                                      </p:to>
                                    </p:set>
                                    <p:animEffect transition="in" filter="wipe(left)">
                                      <p:cBhvr>
                                        <p:cTn id="44" dur="250"/>
                                        <p:tgtEl>
                                          <p:spTgt spid="11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p:tmAbs val="0"/>
                                  </p:iterate>
                                  <p:childTnLst>
                                    <p:set>
                                      <p:cBhvr>
                                        <p:cTn id="48" fill="hold"/>
                                        <p:tgtEl>
                                          <p:spTgt spid="1137"/>
                                        </p:tgtEl>
                                        <p:attrNameLst>
                                          <p:attrName>style.visibility</p:attrName>
                                        </p:attrNameLst>
                                      </p:cBhvr>
                                      <p:to>
                                        <p:strVal val="visible"/>
                                      </p:to>
                                    </p:set>
                                    <p:animEffect transition="in" filter="wipe(left)">
                                      <p:cBhvr>
                                        <p:cTn id="49" dur="250"/>
                                        <p:tgtEl>
                                          <p:spTgt spid="1137"/>
                                        </p:tgtEl>
                                      </p:cBhvr>
                                    </p:animEffect>
                                  </p:childTnLst>
                                </p:cTn>
                              </p:par>
                            </p:childTnLst>
                          </p:cTn>
                        </p:par>
                        <p:par>
                          <p:cTn id="50" fill="hold">
                            <p:stCondLst>
                              <p:cond delay="250"/>
                            </p:stCondLst>
                            <p:childTnLst>
                              <p:par>
                                <p:cTn id="51" presetID="9" presetClass="entr" fill="hold" grpId="0" nodeType="afterEffect">
                                  <p:stCondLst>
                                    <p:cond delay="0"/>
                                  </p:stCondLst>
                                  <p:iterate>
                                    <p:tmAbs val="0"/>
                                  </p:iterate>
                                  <p:childTnLst>
                                    <p:set>
                                      <p:cBhvr>
                                        <p:cTn id="52" fill="hold"/>
                                        <p:tgtEl>
                                          <p:spTgt spid="1144"/>
                                        </p:tgtEl>
                                        <p:attrNameLst>
                                          <p:attrName>style.visibility</p:attrName>
                                        </p:attrNameLst>
                                      </p:cBhvr>
                                      <p:to>
                                        <p:strVal val="visible"/>
                                      </p:to>
                                    </p:set>
                                    <p:animEffect transition="in" filter="dissolve">
                                      <p:cBhvr>
                                        <p:cTn id="53" dur="250"/>
                                        <p:tgtEl>
                                          <p:spTgt spid="114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grpId="0" nodeType="clickEffect">
                                  <p:stCondLst>
                                    <p:cond delay="0"/>
                                  </p:stCondLst>
                                  <p:iterate>
                                    <p:tmAbs val="0"/>
                                  </p:iterate>
                                  <p:childTnLst>
                                    <p:set>
                                      <p:cBhvr>
                                        <p:cTn id="57" fill="hold"/>
                                        <p:tgtEl>
                                          <p:spTgt spid="1114"/>
                                        </p:tgtEl>
                                        <p:attrNameLst>
                                          <p:attrName>style.visibility</p:attrName>
                                        </p:attrNameLst>
                                      </p:cBhvr>
                                      <p:to>
                                        <p:strVal val="visible"/>
                                      </p:to>
                                    </p:set>
                                    <p:animEffect transition="in" filter="dissolve">
                                      <p:cBhvr>
                                        <p:cTn id="58" dur="250"/>
                                        <p:tgtEl>
                                          <p:spTgt spid="1114"/>
                                        </p:tgtEl>
                                      </p:cBhvr>
                                    </p:animEffect>
                                  </p:childTnLst>
                                </p:cTn>
                              </p:par>
                            </p:childTnLst>
                          </p:cTn>
                        </p:par>
                        <p:par>
                          <p:cTn id="59" fill="hold">
                            <p:stCondLst>
                              <p:cond delay="250"/>
                            </p:stCondLst>
                            <p:childTnLst>
                              <p:par>
                                <p:cTn id="60" presetID="22" presetClass="entr" presetSubtype="8" fill="hold" grpId="0" nodeType="afterEffect">
                                  <p:stCondLst>
                                    <p:cond delay="0"/>
                                  </p:stCondLst>
                                  <p:iterate>
                                    <p:tmAbs val="0"/>
                                  </p:iterate>
                                  <p:childTnLst>
                                    <p:set>
                                      <p:cBhvr>
                                        <p:cTn id="61" fill="hold"/>
                                        <p:tgtEl>
                                          <p:spTgt spid="1115"/>
                                        </p:tgtEl>
                                        <p:attrNameLst>
                                          <p:attrName>style.visibility</p:attrName>
                                        </p:attrNameLst>
                                      </p:cBhvr>
                                      <p:to>
                                        <p:strVal val="visible"/>
                                      </p:to>
                                    </p:set>
                                    <p:animEffect transition="in" filter="wipe(left)">
                                      <p:cBhvr>
                                        <p:cTn id="62" dur="250"/>
                                        <p:tgtEl>
                                          <p:spTgt spid="11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p:tmAbs val="0"/>
                                  </p:iterate>
                                  <p:childTnLst>
                                    <p:set>
                                      <p:cBhvr>
                                        <p:cTn id="66" fill="hold"/>
                                        <p:tgtEl>
                                          <p:spTgt spid="1118"/>
                                        </p:tgtEl>
                                        <p:attrNameLst>
                                          <p:attrName>style.visibility</p:attrName>
                                        </p:attrNameLst>
                                      </p:cBhvr>
                                      <p:to>
                                        <p:strVal val="visible"/>
                                      </p:to>
                                    </p:set>
                                    <p:animEffect transition="in" filter="wipe(left)">
                                      <p:cBhvr>
                                        <p:cTn id="67" dur="250"/>
                                        <p:tgtEl>
                                          <p:spTgt spid="11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iterate>
                                    <p:tmAbs val="0"/>
                                  </p:iterate>
                                  <p:childTnLst>
                                    <p:set>
                                      <p:cBhvr>
                                        <p:cTn id="71" fill="hold"/>
                                        <p:tgtEl>
                                          <p:spTgt spid="1121"/>
                                        </p:tgtEl>
                                        <p:attrNameLst>
                                          <p:attrName>style.visibility</p:attrName>
                                        </p:attrNameLst>
                                      </p:cBhvr>
                                      <p:to>
                                        <p:strVal val="visible"/>
                                      </p:to>
                                    </p:set>
                                    <p:animEffect transition="in" filter="wipe(left)">
                                      <p:cBhvr>
                                        <p:cTn id="72" dur="250"/>
                                        <p:tgtEl>
                                          <p:spTgt spid="1121"/>
                                        </p:tgtEl>
                                      </p:cBhvr>
                                    </p:animEffect>
                                  </p:childTnLst>
                                </p:cTn>
                              </p:par>
                            </p:childTnLst>
                          </p:cTn>
                        </p:par>
                        <p:par>
                          <p:cTn id="73" fill="hold">
                            <p:stCondLst>
                              <p:cond delay="250"/>
                            </p:stCondLst>
                            <p:childTnLst>
                              <p:par>
                                <p:cTn id="74" presetID="9" presetClass="entr" fill="hold" grpId="0" nodeType="afterEffect">
                                  <p:stCondLst>
                                    <p:cond delay="0"/>
                                  </p:stCondLst>
                                  <p:iterate>
                                    <p:tmAbs val="0"/>
                                  </p:iterate>
                                  <p:childTnLst>
                                    <p:set>
                                      <p:cBhvr>
                                        <p:cTn id="75" fill="hold"/>
                                        <p:tgtEl>
                                          <p:spTgt spid="1122"/>
                                        </p:tgtEl>
                                        <p:attrNameLst>
                                          <p:attrName>style.visibility</p:attrName>
                                        </p:attrNameLst>
                                      </p:cBhvr>
                                      <p:to>
                                        <p:strVal val="visible"/>
                                      </p:to>
                                    </p:set>
                                    <p:animEffect transition="in" filter="dissolve">
                                      <p:cBhvr>
                                        <p:cTn id="76" dur="250"/>
                                        <p:tgtEl>
                                          <p:spTgt spid="1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 grpId="0" animBg="1" advAuto="0"/>
      <p:bldP spid="1114" grpId="0" animBg="1" advAuto="0"/>
      <p:bldP spid="1115" grpId="0" animBg="1" advAuto="0"/>
      <p:bldP spid="1118" grpId="0" animBg="1" advAuto="0"/>
      <p:bldP spid="1121" grpId="0" animBg="1" advAuto="0"/>
      <p:bldP spid="1122" grpId="0" animBg="1" advAuto="0"/>
      <p:bldP spid="1123" grpId="0" animBg="1" advAuto="0"/>
      <p:bldP spid="1126" grpId="0" animBg="1" advAuto="0"/>
      <p:bldP spid="1129" grpId="0" animBg="1" advAuto="0"/>
      <p:bldP spid="1132" grpId="0" animBg="1" advAuto="0"/>
      <p:bldP spid="1133" grpId="0" animBg="1" advAuto="0"/>
      <p:bldP spid="1134" grpId="0" animBg="1" advAuto="0"/>
      <p:bldP spid="1137" grpId="0" animBg="1" advAuto="0"/>
      <p:bldP spid="1138" grpId="0" animBg="1" advAuto="0"/>
      <p:bldP spid="1143" grpId="0" animBg="1" advAuto="0"/>
      <p:bldP spid="1144"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rPr lang="uk-UA" dirty="0"/>
              <a:t>Д-р </a:t>
            </a:r>
            <a:r>
              <a:rPr lang="uk-UA" dirty="0" err="1"/>
              <a:t>Террі</a:t>
            </a:r>
            <a:r>
              <a:rPr lang="uk-UA" dirty="0"/>
              <a:t> </a:t>
            </a:r>
            <a:r>
              <a:rPr lang="uk-UA" dirty="0" err="1"/>
              <a:t>Мортенсон</a:t>
            </a:r>
            <a:endParaRPr dirty="0"/>
          </a:p>
        </p:txBody>
      </p:sp>
      <p:sp>
        <p:nvSpPr>
          <p:cNvPr id="902" name="Millions of Years:"/>
          <p:cNvSpPr txBox="1">
            <a:spLocks noGrp="1"/>
          </p:cNvSpPr>
          <p:nvPr>
            <p:ph type="subTitle" sz="half" idx="1"/>
          </p:nvPr>
        </p:nvSpPr>
        <p:spPr>
          <a:xfrm>
            <a:off x="-25400" y="4597400"/>
            <a:ext cx="24315288" cy="4072244"/>
          </a:xfrm>
          <a:prstGeom prst="rect">
            <a:avLst/>
          </a:prstGeom>
        </p:spPr>
        <p:txBody>
          <a:bodyPr/>
          <a:lstStyle>
            <a:lvl1pPr algn="ctr">
              <a:lnSpc>
                <a:spcPct val="90000"/>
              </a:lnSpc>
              <a:defRPr sz="13500">
                <a:latin typeface="+mn-lt"/>
                <a:ea typeface="+mn-ea"/>
                <a:cs typeface="+mn-cs"/>
                <a:sym typeface="GoudyTwenty"/>
              </a:defRPr>
            </a:lvl1pPr>
          </a:lstStyle>
          <a:p>
            <a:r>
              <a:rPr lang="uk-UA" dirty="0"/>
              <a:t>Мільйони років</a:t>
            </a:r>
            <a:r>
              <a:rPr dirty="0"/>
              <a:t>:</a:t>
            </a:r>
          </a:p>
        </p:txBody>
      </p:sp>
      <p:sp>
        <p:nvSpPr>
          <p:cNvPr id="903" name="Where Did the Idea Come From?"/>
          <p:cNvSpPr txBox="1"/>
          <p:nvPr/>
        </p:nvSpPr>
        <p:spPr>
          <a:xfrm>
            <a:off x="3393490" y="7139795"/>
            <a:ext cx="17477508" cy="4072245"/>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lvl1pPr>
              <a:defRPr sz="10000">
                <a:solidFill>
                  <a:srgbClr val="F6A029"/>
                </a:solidFill>
                <a:latin typeface="+mn-lt"/>
                <a:ea typeface="+mn-ea"/>
                <a:cs typeface="+mn-cs"/>
                <a:sym typeface="GoudyTwenty"/>
              </a:defRPr>
            </a:lvl1pPr>
          </a:lstStyle>
          <a:p>
            <a:r>
              <a:rPr lang="uk-UA" dirty="0"/>
              <a:t>Звідки з'явилась ця ідея</a:t>
            </a:r>
            <a:r>
              <a:rPr dirty="0"/>
              <a:t>?</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Thomas Chalmers (1780–1847)"/>
          <p:cNvSpPr txBox="1">
            <a:spLocks noGrp="1"/>
          </p:cNvSpPr>
          <p:nvPr>
            <p:ph type="title"/>
          </p:nvPr>
        </p:nvSpPr>
        <p:spPr>
          <a:xfrm>
            <a:off x="11353800" y="20066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uk-UA" sz="8500" dirty="0">
                <a:latin typeface="+mn-lt"/>
                <a:ea typeface="+mn-ea"/>
                <a:cs typeface="+mn-cs"/>
                <a:sym typeface="GoudyTwenty"/>
              </a:rPr>
              <a:t>Томас </a:t>
            </a:r>
            <a:r>
              <a:rPr lang="uk-UA" sz="8500" dirty="0" err="1">
                <a:latin typeface="+mn-lt"/>
                <a:ea typeface="+mn-ea"/>
                <a:cs typeface="+mn-cs"/>
                <a:sym typeface="GoudyTwenty"/>
              </a:rPr>
              <a:t>Чальмерс</a:t>
            </a:r>
            <a:r>
              <a:rPr lang="uk-UA" sz="8500" dirty="0">
                <a:latin typeface="+mn-lt"/>
                <a:ea typeface="+mn-ea"/>
                <a:cs typeface="+mn-cs"/>
                <a:sym typeface="GoudyTwenty"/>
              </a:rPr>
              <a:t> </a:t>
            </a:r>
            <a:r>
              <a:rPr sz="8500" dirty="0">
                <a:latin typeface="+mn-lt"/>
                <a:ea typeface="+mn-ea"/>
                <a:cs typeface="+mn-cs"/>
                <a:sym typeface="GoudyTwenty"/>
              </a:rPr>
              <a:t> </a:t>
            </a:r>
            <a:r>
              <a:rPr dirty="0"/>
              <a:t>(1780–1847)</a:t>
            </a:r>
          </a:p>
        </p:txBody>
      </p:sp>
      <p:sp>
        <p:nvSpPr>
          <p:cNvPr id="1149" name="gap theory"/>
          <p:cNvSpPr txBox="1"/>
          <p:nvPr/>
        </p:nvSpPr>
        <p:spPr>
          <a:xfrm>
            <a:off x="11355387" y="9156700"/>
            <a:ext cx="9867901" cy="1384995"/>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теорія</a:t>
            </a:r>
            <a:r>
              <a:rPr dirty="0"/>
              <a:t> </a:t>
            </a:r>
            <a:r>
              <a:rPr lang="uk-UA" dirty="0"/>
              <a:t>розриву</a:t>
            </a:r>
            <a:endParaRPr dirty="0"/>
          </a:p>
        </p:txBody>
      </p:sp>
      <p:grpSp>
        <p:nvGrpSpPr>
          <p:cNvPr id="1152" name="image21.jpg"/>
          <p:cNvGrpSpPr/>
          <p:nvPr/>
        </p:nvGrpSpPr>
        <p:grpSpPr>
          <a:xfrm>
            <a:off x="1360076" y="1371599"/>
            <a:ext cx="8889969" cy="10963618"/>
            <a:chOff x="0" y="0"/>
            <a:chExt cx="8889968" cy="10963617"/>
          </a:xfrm>
        </p:grpSpPr>
        <p:pic>
          <p:nvPicPr>
            <p:cNvPr id="1151" name="image21.jpg" descr="image21.jpg"/>
            <p:cNvPicPr>
              <a:picLocks/>
            </p:cNvPicPr>
            <p:nvPr/>
          </p:nvPicPr>
          <p:blipFill>
            <a:blip r:embed="rId3" cstate="print">
              <a:extLst/>
            </a:blip>
            <a:srcRect l="5945" r="10101" b="15819"/>
            <a:stretch>
              <a:fillRect/>
            </a:stretch>
          </p:blipFill>
          <p:spPr>
            <a:xfrm>
              <a:off x="317500" y="304800"/>
              <a:ext cx="8267669" cy="10341318"/>
            </a:xfrm>
            <a:prstGeom prst="rect">
              <a:avLst/>
            </a:prstGeom>
            <a:ln>
              <a:noFill/>
            </a:ln>
            <a:effectLst/>
          </p:spPr>
        </p:pic>
        <p:pic>
          <p:nvPicPr>
            <p:cNvPr id="1150" name="image21.jpg" descr="image21.jpg"/>
            <p:cNvPicPr>
              <a:picLocks/>
            </p:cNvPicPr>
            <p:nvPr/>
          </p:nvPicPr>
          <p:blipFill>
            <a:blip r:embed="rId4" cstate="print">
              <a:extLst/>
            </a:blip>
            <a:stretch>
              <a:fillRect/>
            </a:stretch>
          </p:blipFill>
          <p:spPr>
            <a:xfrm>
              <a:off x="0" y="0"/>
              <a:ext cx="8889969" cy="10963618"/>
            </a:xfrm>
            <a:prstGeom prst="rect">
              <a:avLst/>
            </a:prstGeom>
            <a:effectLst/>
          </p:spPr>
        </p:pic>
      </p:grpSp>
      <p:sp>
        <p:nvSpPr>
          <p:cNvPr id="1153" name="Presbyterian Minister…"/>
          <p:cNvSpPr txBox="1"/>
          <p:nvPr/>
        </p:nvSpPr>
        <p:spPr>
          <a:xfrm>
            <a:off x="11353800" y="4530309"/>
            <a:ext cx="10740120" cy="23185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uk-UA" dirty="0"/>
              <a:t>Пресвітеріанський </a:t>
            </a:r>
          </a:p>
          <a:p>
            <a: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uk-UA" dirty="0"/>
              <a:t>служитель і натураліст</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49"/>
                                        </p:tgtEl>
                                        <p:attrNameLst>
                                          <p:attrName>style.visibility</p:attrName>
                                        </p:attrNameLst>
                                      </p:cBhvr>
                                      <p:to>
                                        <p:strVal val="visible"/>
                                      </p:to>
                                    </p:set>
                                    <p:animEffect transition="in" filter="wipe(left)">
                                      <p:cBhvr>
                                        <p:cTn id="7" dur="5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George Stanley Faber…"/>
          <p:cNvSpPr txBox="1">
            <a:spLocks noGrp="1"/>
          </p:cNvSpPr>
          <p:nvPr>
            <p:ph type="body" sz="quarter" idx="1"/>
          </p:nvPr>
        </p:nvSpPr>
        <p:spPr>
          <a:xfrm>
            <a:off x="3195742" y="2364183"/>
            <a:ext cx="11817164" cy="4539411"/>
          </a:xfrm>
          <a:prstGeom prst="rect">
            <a:avLst/>
          </a:prstGeom>
          <a:ln w="9525">
            <a:round/>
          </a:ln>
        </p:spPr>
        <p:txBody>
          <a:bodyPr/>
          <a:lstStyle/>
          <a:p>
            <a:pPr algn="ctr" defTabSz="914400">
              <a:lnSpc>
                <a:spcPct val="90000"/>
              </a:lnSpc>
              <a:buClr>
                <a:srgbClr val="F5F5F5"/>
              </a:buClr>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dirty="0"/>
              <a:t>Джордж Стенлі </a:t>
            </a:r>
            <a:r>
              <a:rPr lang="uk-UA" dirty="0" err="1"/>
              <a:t>Фабер</a:t>
            </a:r>
            <a:endParaRPr dirty="0"/>
          </a:p>
          <a:p>
            <a:pPr algn="ctr" defTabSz="914400">
              <a:lnSpc>
                <a:spcPct val="90000"/>
              </a:lnSpc>
              <a:spcBef>
                <a:spcPts val="17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rPr dirty="0"/>
              <a:t>(1773–1854)</a:t>
            </a:r>
          </a:p>
        </p:txBody>
      </p:sp>
      <p:sp>
        <p:nvSpPr>
          <p:cNvPr id="1158" name="day-age theory"/>
          <p:cNvSpPr txBox="1"/>
          <p:nvPr/>
        </p:nvSpPr>
        <p:spPr>
          <a:xfrm>
            <a:off x="3195743" y="8731746"/>
            <a:ext cx="11817164" cy="1384995"/>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Теорія день</a:t>
            </a:r>
            <a:r>
              <a:rPr dirty="0"/>
              <a:t>-</a:t>
            </a:r>
            <a:r>
              <a:rPr lang="uk-UA" dirty="0"/>
              <a:t>вік</a:t>
            </a:r>
            <a:endParaRPr dirty="0"/>
          </a:p>
        </p:txBody>
      </p:sp>
      <p:sp>
        <p:nvSpPr>
          <p:cNvPr id="1159" name="Anglican Theologian"/>
          <p:cNvSpPr txBox="1"/>
          <p:nvPr/>
        </p:nvSpPr>
        <p:spPr>
          <a:xfrm>
            <a:off x="4236008" y="7071886"/>
            <a:ext cx="9736640"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uk-UA" dirty="0"/>
              <a:t>Англіканський теолог</a:t>
            </a:r>
            <a:endParaRPr dirty="0"/>
          </a:p>
        </p:txBody>
      </p:sp>
      <p:grpSp>
        <p:nvGrpSpPr>
          <p:cNvPr id="1162" name="Faber, George Stanley 1773-1854.jpg"/>
          <p:cNvGrpSpPr/>
          <p:nvPr/>
        </p:nvGrpSpPr>
        <p:grpSpPr>
          <a:xfrm>
            <a:off x="15889129" y="2360869"/>
            <a:ext cx="6580673" cy="8101430"/>
            <a:chOff x="0" y="0"/>
            <a:chExt cx="6580672" cy="8101428"/>
          </a:xfrm>
        </p:grpSpPr>
        <p:pic>
          <p:nvPicPr>
            <p:cNvPr id="1161" name="Faber, George Stanley 1773-1854.jpg" descr="Faber, George Stanley 1773-1854.jpg"/>
            <p:cNvPicPr>
              <a:picLocks noChangeAspect="1"/>
            </p:cNvPicPr>
            <p:nvPr/>
          </p:nvPicPr>
          <p:blipFill>
            <a:blip r:embed="rId3" cstate="print">
              <a:extLst/>
            </a:blip>
            <a:stretch>
              <a:fillRect/>
            </a:stretch>
          </p:blipFill>
          <p:spPr>
            <a:xfrm>
              <a:off x="317500" y="304800"/>
              <a:ext cx="5958373" cy="7479129"/>
            </a:xfrm>
            <a:prstGeom prst="rect">
              <a:avLst/>
            </a:prstGeom>
            <a:ln>
              <a:noFill/>
            </a:ln>
            <a:effectLst/>
          </p:spPr>
        </p:pic>
        <p:pic>
          <p:nvPicPr>
            <p:cNvPr id="1160" name="Faber, George Stanley 1773-1854.jpg" descr="Faber, George Stanley 1773-1854.jpg"/>
            <p:cNvPicPr>
              <a:picLocks/>
            </p:cNvPicPr>
            <p:nvPr/>
          </p:nvPicPr>
          <p:blipFill>
            <a:blip r:embed="rId4" cstate="print">
              <a:extLst/>
            </a:blip>
            <a:stretch>
              <a:fillRect/>
            </a:stretch>
          </p:blipFill>
          <p:spPr>
            <a:xfrm>
              <a:off x="-1" y="0"/>
              <a:ext cx="6580674" cy="8101429"/>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58"/>
                                        </p:tgtEl>
                                        <p:attrNameLst>
                                          <p:attrName>style.visibility</p:attrName>
                                        </p:attrNameLst>
                                      </p:cBhvr>
                                      <p:to>
                                        <p:strVal val="visible"/>
                                      </p:to>
                                    </p:set>
                                    <p:animEffect transition="in" filter="wipe(left)">
                                      <p:cBhvr>
                                        <p:cTn id="7" dur="500"/>
                                        <p:tgtEl>
                                          <p:spTgt spid="1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Hugh Miller…"/>
          <p:cNvSpPr txBox="1">
            <a:spLocks noGrp="1"/>
          </p:cNvSpPr>
          <p:nvPr>
            <p:ph type="title"/>
          </p:nvPr>
        </p:nvSpPr>
        <p:spPr>
          <a:xfrm>
            <a:off x="10109200" y="1485900"/>
            <a:ext cx="11836400" cy="3594100"/>
          </a:xfrm>
          <a:prstGeom prst="rect">
            <a:avLst/>
          </a:prstGeom>
        </p:spPr>
        <p:txBody>
          <a:bodyPr>
            <a:normAutofit/>
          </a:bodyPr>
          <a:lstStyle/>
          <a:p>
            <a:pPr defTabSz="886968">
              <a:defRPr sz="6984">
                <a:solidFill>
                  <a:srgbClr val="F6A029"/>
                </a:solidFill>
                <a:effectLst>
                  <a:outerShdw blurRad="36957" dist="36957" dir="2700000" rotWithShape="0">
                    <a:srgbClr val="000000">
                      <a:alpha val="43137"/>
                    </a:srgbClr>
                  </a:outerShdw>
                </a:effectLst>
                <a:uFill>
                  <a:solidFill>
                    <a:srgbClr val="F6A029"/>
                  </a:solidFill>
                </a:uFill>
                <a:latin typeface="+mn-lt"/>
                <a:ea typeface="+mn-ea"/>
                <a:cs typeface="+mn-cs"/>
                <a:sym typeface="GoudyTwenty"/>
              </a:defRPr>
            </a:pPr>
            <a:r>
              <a:rPr lang="uk-UA" sz="9312" dirty="0" err="1">
                <a:solidFill>
                  <a:srgbClr val="FEFCDD"/>
                </a:solidFill>
                <a:uFill>
                  <a:solidFill>
                    <a:srgbClr val="FEFCDD"/>
                  </a:solidFill>
                </a:uFill>
              </a:rPr>
              <a:t>Хью</a:t>
            </a:r>
            <a:r>
              <a:rPr lang="uk-UA" sz="9312" dirty="0">
                <a:solidFill>
                  <a:srgbClr val="FEFCDD"/>
                </a:solidFill>
                <a:uFill>
                  <a:solidFill>
                    <a:srgbClr val="FEFCDD"/>
                  </a:solidFill>
                </a:uFill>
              </a:rPr>
              <a:t> Міллер</a:t>
            </a:r>
            <a:r>
              <a:rPr sz="9312" dirty="0"/>
              <a:t> </a:t>
            </a:r>
          </a:p>
          <a:p>
            <a:pPr defTabSz="886968">
              <a:defRPr sz="6984">
                <a:solidFill>
                  <a:srgbClr val="FEFCDD"/>
                </a:solidFill>
                <a:effectLst>
                  <a:outerShdw blurRad="36957" dist="36957" dir="2700000" rotWithShape="0">
                    <a:srgbClr val="000000">
                      <a:alpha val="43137"/>
                    </a:srgbClr>
                  </a:outerShdw>
                </a:effectLst>
                <a:uFill>
                  <a:solidFill>
                    <a:srgbClr val="FEFCDD"/>
                  </a:solidFill>
                </a:uFill>
              </a:defRPr>
            </a:pPr>
            <a:r>
              <a:rPr dirty="0"/>
              <a:t>(1802–1856)</a:t>
            </a:r>
          </a:p>
        </p:txBody>
      </p:sp>
      <p:sp>
        <p:nvSpPr>
          <p:cNvPr id="1167" name="gap theory…"/>
          <p:cNvSpPr txBox="1"/>
          <p:nvPr/>
        </p:nvSpPr>
        <p:spPr>
          <a:xfrm>
            <a:off x="9393382" y="8089900"/>
            <a:ext cx="14187053" cy="2769989"/>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p>
            <a:pPr algn="l" defTabSz="914400">
              <a:buClr>
                <a:srgbClr val="F5F5F5"/>
              </a:buClr>
              <a:defRPr sz="90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b="1" dirty="0"/>
              <a:t>теорія розриву</a:t>
            </a:r>
            <a:r>
              <a:rPr dirty="0"/>
              <a:t> </a:t>
            </a:r>
            <a:r>
              <a:rPr lang="uk-UA" dirty="0"/>
              <a:t>пізніше</a:t>
            </a:r>
            <a:r>
              <a:rPr dirty="0"/>
              <a:t>, </a:t>
            </a:r>
            <a:r>
              <a:rPr lang="uk-UA" b="1" dirty="0"/>
              <a:t>теорія день</a:t>
            </a:r>
            <a:r>
              <a:rPr b="1" dirty="0"/>
              <a:t>-</a:t>
            </a:r>
            <a:r>
              <a:rPr lang="uk-UA" b="1" dirty="0"/>
              <a:t>вік</a:t>
            </a:r>
            <a:endParaRPr b="1" dirty="0"/>
          </a:p>
        </p:txBody>
      </p:sp>
      <p:grpSp>
        <p:nvGrpSpPr>
          <p:cNvPr id="1170" name="image22.jpg"/>
          <p:cNvGrpSpPr/>
          <p:nvPr/>
        </p:nvGrpSpPr>
        <p:grpSpPr>
          <a:xfrm>
            <a:off x="1234663" y="1371599"/>
            <a:ext cx="7716995" cy="10963618"/>
            <a:chOff x="0" y="0"/>
            <a:chExt cx="7716994" cy="10963617"/>
          </a:xfrm>
        </p:grpSpPr>
        <p:pic>
          <p:nvPicPr>
            <p:cNvPr id="1169" name="image22.jpg" descr="image22.jpg"/>
            <p:cNvPicPr>
              <a:picLocks noChangeAspect="1"/>
            </p:cNvPicPr>
            <p:nvPr/>
          </p:nvPicPr>
          <p:blipFill>
            <a:blip r:embed="rId3" cstate="print">
              <a:extLst/>
            </a:blip>
            <a:stretch>
              <a:fillRect/>
            </a:stretch>
          </p:blipFill>
          <p:spPr>
            <a:xfrm>
              <a:off x="317500" y="304800"/>
              <a:ext cx="7094695" cy="10341318"/>
            </a:xfrm>
            <a:prstGeom prst="rect">
              <a:avLst/>
            </a:prstGeom>
            <a:ln>
              <a:noFill/>
            </a:ln>
            <a:effectLst/>
          </p:spPr>
        </p:pic>
        <p:pic>
          <p:nvPicPr>
            <p:cNvPr id="1168" name="image22.jpg" descr="image22.jpg"/>
            <p:cNvPicPr>
              <a:picLocks/>
            </p:cNvPicPr>
            <p:nvPr/>
          </p:nvPicPr>
          <p:blipFill>
            <a:blip r:embed="rId4" cstate="print">
              <a:extLst/>
            </a:blip>
            <a:stretch>
              <a:fillRect/>
            </a:stretch>
          </p:blipFill>
          <p:spPr>
            <a:xfrm>
              <a:off x="0" y="0"/>
              <a:ext cx="7716995" cy="10963618"/>
            </a:xfrm>
            <a:prstGeom prst="rect">
              <a:avLst/>
            </a:prstGeom>
            <a:effectLst/>
          </p:spPr>
        </p:pic>
      </p:grpSp>
      <p:sp>
        <p:nvSpPr>
          <p:cNvPr id="1171" name="Geologist"/>
          <p:cNvSpPr txBox="1"/>
          <p:nvPr/>
        </p:nvSpPr>
        <p:spPr>
          <a:xfrm>
            <a:off x="10109200" y="4119106"/>
            <a:ext cx="3367910"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uk-UA" dirty="0"/>
              <a:t>Геолог </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67">
                                            <p:bg/>
                                          </p:spTgt>
                                        </p:tgtEl>
                                        <p:attrNameLst>
                                          <p:attrName>style.visibility</p:attrName>
                                        </p:attrNameLst>
                                      </p:cBhvr>
                                      <p:to>
                                        <p:strVal val="visible"/>
                                      </p:to>
                                    </p:set>
                                    <p:animEffect transition="in" filter="wipe(left)">
                                      <p:cBhvr>
                                        <p:cTn id="7" dur="500"/>
                                        <p:tgtEl>
                                          <p:spTgt spid="1167">
                                            <p:bg/>
                                          </p:spTgt>
                                        </p:tgtEl>
                                      </p:cBhvr>
                                    </p:animEffect>
                                  </p:childTnLst>
                                </p:cTn>
                              </p:par>
                              <p:par>
                                <p:cTn id="8" presetID="22" presetClass="entr" presetSubtype="8" fill="hold" grpId="1" nodeType="withEffect">
                                  <p:stCondLst>
                                    <p:cond delay="0"/>
                                  </p:stCondLst>
                                  <p:iterate>
                                    <p:tmAbs val="0"/>
                                  </p:iterate>
                                  <p:childTnLst>
                                    <p:set>
                                      <p:cBhvr>
                                        <p:cTn id="9" fill="hold"/>
                                        <p:tgtEl>
                                          <p:spTgt spid="1167">
                                            <p:txEl>
                                              <p:pRg st="0" end="0"/>
                                            </p:txEl>
                                          </p:spTgt>
                                        </p:tgtEl>
                                        <p:attrNameLst>
                                          <p:attrName>style.visibility</p:attrName>
                                        </p:attrNameLst>
                                      </p:cBhvr>
                                      <p:to>
                                        <p:strVal val="visible"/>
                                      </p:to>
                                    </p:set>
                                    <p:animEffect transition="in" filter="wipe(left)">
                                      <p:cBhvr>
                                        <p:cTn id="10" dur="500"/>
                                        <p:tgtEl>
                                          <p:spTgt spid="11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 grpId="1"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William Buckland…"/>
          <p:cNvSpPr txBox="1">
            <a:spLocks noGrp="1"/>
          </p:cNvSpPr>
          <p:nvPr>
            <p:ph type="body" sz="quarter" idx="1"/>
          </p:nvPr>
        </p:nvSpPr>
        <p:spPr>
          <a:xfrm>
            <a:off x="1363456" y="8966200"/>
            <a:ext cx="11264901" cy="2273300"/>
          </a:xfrm>
          <a:prstGeom prst="rect">
            <a:avLst/>
          </a:prstGeom>
          <a:ln w="9525">
            <a:round/>
          </a:ln>
        </p:spPr>
        <p:txBody>
          <a:bodyPr/>
          <a:lstStyle/>
          <a:p>
            <a:pPr algn="ctr" defTabSz="914400">
              <a:buClr>
                <a:srgbClr val="F5F5F5"/>
              </a:buClr>
              <a:defRPr sz="6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dirty="0"/>
              <a:t>Вільям </a:t>
            </a:r>
            <a:r>
              <a:rPr lang="uk-UA" dirty="0" err="1"/>
              <a:t>Бакленд</a:t>
            </a:r>
            <a:endParaRPr dirty="0"/>
          </a:p>
          <a:p>
            <a:pPr algn="ctr"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rPr sz="6000" dirty="0"/>
              <a:t>(1784</a:t>
            </a:r>
            <a:r>
              <a:rPr sz="5900" dirty="0"/>
              <a:t>–</a:t>
            </a:r>
            <a:r>
              <a:rPr sz="6000" dirty="0"/>
              <a:t>1856)</a:t>
            </a:r>
          </a:p>
        </p:txBody>
      </p:sp>
      <p:grpSp>
        <p:nvGrpSpPr>
          <p:cNvPr id="1178" name="image23.jpg"/>
          <p:cNvGrpSpPr/>
          <p:nvPr/>
        </p:nvGrpSpPr>
        <p:grpSpPr>
          <a:xfrm>
            <a:off x="14110188" y="927098"/>
            <a:ext cx="5826538" cy="7989155"/>
            <a:chOff x="0" y="0"/>
            <a:chExt cx="5826536" cy="7989154"/>
          </a:xfrm>
        </p:grpSpPr>
        <p:pic>
          <p:nvPicPr>
            <p:cNvPr id="1177" name="image23.jpg" descr="image23.jpg"/>
            <p:cNvPicPr>
              <a:picLocks noChangeAspect="1"/>
            </p:cNvPicPr>
            <p:nvPr/>
          </p:nvPicPr>
          <p:blipFill>
            <a:blip r:embed="rId3" cstate="print">
              <a:extLst/>
            </a:blip>
            <a:srcRect l="3447"/>
            <a:stretch>
              <a:fillRect/>
            </a:stretch>
          </p:blipFill>
          <p:spPr>
            <a:xfrm>
              <a:off x="317500" y="304800"/>
              <a:ext cx="5199173" cy="7366000"/>
            </a:xfrm>
            <a:prstGeom prst="rect">
              <a:avLst/>
            </a:prstGeom>
            <a:ln>
              <a:noFill/>
            </a:ln>
            <a:effectLst/>
          </p:spPr>
        </p:pic>
        <p:pic>
          <p:nvPicPr>
            <p:cNvPr id="1176" name="image23.jpg" descr="image23.jpg"/>
            <p:cNvPicPr>
              <a:picLocks/>
            </p:cNvPicPr>
            <p:nvPr/>
          </p:nvPicPr>
          <p:blipFill>
            <a:blip r:embed="rId4" cstate="print">
              <a:extLst/>
            </a:blip>
            <a:stretch>
              <a:fillRect/>
            </a:stretch>
          </p:blipFill>
          <p:spPr>
            <a:xfrm>
              <a:off x="0" y="0"/>
              <a:ext cx="5826537" cy="7989155"/>
            </a:xfrm>
            <a:prstGeom prst="rect">
              <a:avLst/>
            </a:prstGeom>
            <a:effectLst/>
          </p:spPr>
        </p:pic>
      </p:grpSp>
      <p:sp>
        <p:nvSpPr>
          <p:cNvPr id="1179" name="global, geologically limited flood"/>
          <p:cNvSpPr txBox="1"/>
          <p:nvPr/>
        </p:nvSpPr>
        <p:spPr>
          <a:xfrm>
            <a:off x="1526944" y="10851574"/>
            <a:ext cx="20853401" cy="2769989"/>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глобальний</a:t>
            </a:r>
            <a:r>
              <a:rPr dirty="0"/>
              <a:t>,</a:t>
            </a:r>
            <a:r>
              <a:rPr lang="uk-UA" dirty="0"/>
              <a:t> геологічно обмежений потоп</a:t>
            </a:r>
            <a:endParaRPr dirty="0"/>
          </a:p>
        </p:txBody>
      </p:sp>
      <p:grpSp>
        <p:nvGrpSpPr>
          <p:cNvPr id="1182" name="image24.jpg"/>
          <p:cNvGrpSpPr/>
          <p:nvPr/>
        </p:nvGrpSpPr>
        <p:grpSpPr>
          <a:xfrm>
            <a:off x="4082715" y="952653"/>
            <a:ext cx="5826538" cy="7942060"/>
            <a:chOff x="0" y="0"/>
            <a:chExt cx="5826536" cy="7942058"/>
          </a:xfrm>
        </p:grpSpPr>
        <p:pic>
          <p:nvPicPr>
            <p:cNvPr id="1181" name="image24.jpg" descr="image24.jpg"/>
            <p:cNvPicPr>
              <a:picLocks/>
            </p:cNvPicPr>
            <p:nvPr/>
          </p:nvPicPr>
          <p:blipFill>
            <a:blip r:embed="rId5" cstate="print">
              <a:extLst/>
            </a:blip>
            <a:srcRect r="53" b="7188"/>
            <a:stretch>
              <a:fillRect/>
            </a:stretch>
          </p:blipFill>
          <p:spPr>
            <a:xfrm>
              <a:off x="317500" y="304800"/>
              <a:ext cx="5204237" cy="7319759"/>
            </a:xfrm>
            <a:prstGeom prst="rect">
              <a:avLst/>
            </a:prstGeom>
            <a:ln>
              <a:noFill/>
            </a:ln>
            <a:effectLst/>
          </p:spPr>
        </p:pic>
        <p:pic>
          <p:nvPicPr>
            <p:cNvPr id="1180" name="image24.jpg" descr="image24.jpg"/>
            <p:cNvPicPr>
              <a:picLocks/>
            </p:cNvPicPr>
            <p:nvPr/>
          </p:nvPicPr>
          <p:blipFill>
            <a:blip r:embed="rId6" cstate="print">
              <a:extLst/>
            </a:blip>
            <a:stretch>
              <a:fillRect/>
            </a:stretch>
          </p:blipFill>
          <p:spPr>
            <a:xfrm>
              <a:off x="0" y="0"/>
              <a:ext cx="5826537" cy="7942059"/>
            </a:xfrm>
            <a:prstGeom prst="rect">
              <a:avLst/>
            </a:prstGeom>
            <a:effectLst/>
          </p:spPr>
        </p:pic>
      </p:grpSp>
      <p:sp>
        <p:nvSpPr>
          <p:cNvPr id="1183" name="Adam Sedgwick…"/>
          <p:cNvSpPr txBox="1"/>
          <p:nvPr/>
        </p:nvSpPr>
        <p:spPr>
          <a:xfrm>
            <a:off x="13208410" y="8966355"/>
            <a:ext cx="8813801" cy="1923604"/>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buClr>
                <a:srgbClr val="F5F5F5"/>
              </a:buClr>
              <a:defRPr sz="6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dirty="0"/>
              <a:t>Адам </a:t>
            </a:r>
            <a:r>
              <a:rPr lang="uk-UA" dirty="0" err="1"/>
              <a:t>Седжвік</a:t>
            </a:r>
            <a:endParaRPr dirty="0"/>
          </a:p>
          <a:p>
            <a:pPr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sz="6000" dirty="0"/>
              <a:t>(1785–1873)</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79">
                                            <p:bg/>
                                          </p:spTgt>
                                        </p:tgtEl>
                                        <p:attrNameLst>
                                          <p:attrName>style.visibility</p:attrName>
                                        </p:attrNameLst>
                                      </p:cBhvr>
                                      <p:to>
                                        <p:strVal val="visible"/>
                                      </p:to>
                                    </p:set>
                                    <p:animEffect transition="in" filter="wipe(left)">
                                      <p:cBhvr>
                                        <p:cTn id="7" dur="1000"/>
                                        <p:tgtEl>
                                          <p:spTgt spid="1179">
                                            <p:bg/>
                                          </p:spTgt>
                                        </p:tgtEl>
                                      </p:cBhvr>
                                    </p:animEffect>
                                  </p:childTnLst>
                                </p:cTn>
                              </p:par>
                              <p:par>
                                <p:cTn id="8" presetID="22" presetClass="entr" presetSubtype="8" fill="hold" grpId="1" nodeType="withEffect">
                                  <p:stCondLst>
                                    <p:cond delay="0"/>
                                  </p:stCondLst>
                                  <p:iterate>
                                    <p:tmAbs val="0"/>
                                  </p:iterate>
                                  <p:childTnLst>
                                    <p:set>
                                      <p:cBhvr>
                                        <p:cTn id="9" fill="hold"/>
                                        <p:tgtEl>
                                          <p:spTgt spid="1179">
                                            <p:txEl>
                                              <p:pRg st="0" end="0"/>
                                            </p:txEl>
                                          </p:spTgt>
                                        </p:tgtEl>
                                        <p:attrNameLst>
                                          <p:attrName>style.visibility</p:attrName>
                                        </p:attrNameLst>
                                      </p:cBhvr>
                                      <p:to>
                                        <p:strVal val="visible"/>
                                      </p:to>
                                    </p:set>
                                    <p:animEffect transition="in" filter="wipe(left)">
                                      <p:cBhvr>
                                        <p:cTn id="10" dur="1000"/>
                                        <p:tgtEl>
                                          <p:spTgt spid="1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John Fleming…"/>
          <p:cNvSpPr txBox="1">
            <a:spLocks noGrp="1"/>
          </p:cNvSpPr>
          <p:nvPr>
            <p:ph type="body" sz="quarter" idx="1"/>
          </p:nvPr>
        </p:nvSpPr>
        <p:spPr>
          <a:xfrm>
            <a:off x="2040440" y="1902082"/>
            <a:ext cx="13550371" cy="2982737"/>
          </a:xfrm>
          <a:prstGeom prst="rect">
            <a:avLst/>
          </a:prstGeom>
          <a:ln w="9525">
            <a:round/>
          </a:ln>
        </p:spPr>
        <p:txBody>
          <a:bodyPr/>
          <a:lstStyle/>
          <a:p>
            <a:pPr algn="ctr" defTabSz="914400">
              <a:spcBef>
                <a:spcPts val="2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sz="9600" dirty="0"/>
              <a:t>Джон Флемінг</a:t>
            </a:r>
            <a:endParaRPr sz="9600" dirty="0"/>
          </a:p>
          <a:p>
            <a:pPr algn="ctr" defTabSz="914400">
              <a:spcBef>
                <a:spcPts val="17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rPr dirty="0"/>
              <a:t>(1785–1857)</a:t>
            </a:r>
          </a:p>
        </p:txBody>
      </p:sp>
      <p:sp>
        <p:nvSpPr>
          <p:cNvPr id="1188" name="global, peaceful flood"/>
          <p:cNvSpPr txBox="1"/>
          <p:nvPr/>
        </p:nvSpPr>
        <p:spPr>
          <a:xfrm>
            <a:off x="3695766" y="8551495"/>
            <a:ext cx="10239719" cy="2769989"/>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глобальний, мирний потоп</a:t>
            </a:r>
            <a:endParaRPr dirty="0"/>
          </a:p>
        </p:txBody>
      </p:sp>
      <p:sp>
        <p:nvSpPr>
          <p:cNvPr id="1189" name="Presbyterian Minister &amp; Zoologist"/>
          <p:cNvSpPr txBox="1"/>
          <p:nvPr/>
        </p:nvSpPr>
        <p:spPr>
          <a:xfrm>
            <a:off x="4276956" y="5369824"/>
            <a:ext cx="9077339"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914400">
              <a:spcBef>
                <a:spcPts val="4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uk-UA" dirty="0"/>
              <a:t>Пресвітеріанський служитель і зоолог</a:t>
            </a:r>
            <a:endParaRPr dirty="0"/>
          </a:p>
        </p:txBody>
      </p:sp>
      <p:grpSp>
        <p:nvGrpSpPr>
          <p:cNvPr id="1192" name="Fleming, John 1785-1857.jpg"/>
          <p:cNvGrpSpPr/>
          <p:nvPr/>
        </p:nvGrpSpPr>
        <p:grpSpPr>
          <a:xfrm>
            <a:off x="15067455" y="1402843"/>
            <a:ext cx="7327310" cy="9286255"/>
            <a:chOff x="0" y="0"/>
            <a:chExt cx="7327308" cy="9286254"/>
          </a:xfrm>
        </p:grpSpPr>
        <p:pic>
          <p:nvPicPr>
            <p:cNvPr id="1191" name="Fleming, John 1785-1857.jpg" descr="Fleming, John 1785-1857.jpg"/>
            <p:cNvPicPr>
              <a:picLocks noChangeAspect="1"/>
            </p:cNvPicPr>
            <p:nvPr/>
          </p:nvPicPr>
          <p:blipFill>
            <a:blip r:embed="rId3" cstate="print">
              <a:extLst/>
            </a:blip>
            <a:stretch>
              <a:fillRect/>
            </a:stretch>
          </p:blipFill>
          <p:spPr>
            <a:xfrm>
              <a:off x="317500" y="304800"/>
              <a:ext cx="6705009" cy="8663955"/>
            </a:xfrm>
            <a:prstGeom prst="rect">
              <a:avLst/>
            </a:prstGeom>
            <a:ln>
              <a:noFill/>
            </a:ln>
            <a:effectLst/>
          </p:spPr>
        </p:pic>
        <p:pic>
          <p:nvPicPr>
            <p:cNvPr id="1190" name="Fleming, John 1785-1857.jpg" descr="Fleming, John 1785-1857.jpg"/>
            <p:cNvPicPr>
              <a:picLocks/>
            </p:cNvPicPr>
            <p:nvPr/>
          </p:nvPicPr>
          <p:blipFill>
            <a:blip r:embed="rId4" cstate="print">
              <a:extLst/>
            </a:blip>
            <a:stretch>
              <a:fillRect/>
            </a:stretch>
          </p:blipFill>
          <p:spPr>
            <a:xfrm>
              <a:off x="0" y="0"/>
              <a:ext cx="7327309" cy="9286255"/>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88"/>
                                        </p:tgtEl>
                                        <p:attrNameLst>
                                          <p:attrName>style.visibility</p:attrName>
                                        </p:attrNameLst>
                                      </p:cBhvr>
                                      <p:to>
                                        <p:strVal val="visible"/>
                                      </p:to>
                                    </p:set>
                                    <p:animEffect transition="in" filter="wipe(left)">
                                      <p:cBhvr>
                                        <p:cTn id="7" dur="500"/>
                                        <p:tgtEl>
                                          <p:spTgt spid="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John Pye Smith…"/>
          <p:cNvSpPr txBox="1">
            <a:spLocks noGrp="1"/>
          </p:cNvSpPr>
          <p:nvPr>
            <p:ph type="title"/>
          </p:nvPr>
        </p:nvSpPr>
        <p:spPr>
          <a:xfrm>
            <a:off x="11353800" y="2006600"/>
            <a:ext cx="11836400" cy="45974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dirty="0"/>
              <a:t>Джон Пай-Сміт</a:t>
            </a:r>
            <a:r>
              <a:rPr dirty="0"/>
              <a:t>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(1774–1851)</a:t>
            </a:r>
          </a:p>
        </p:txBody>
      </p:sp>
      <p:sp>
        <p:nvSpPr>
          <p:cNvPr id="1197" name="local flood"/>
          <p:cNvSpPr txBox="1"/>
          <p:nvPr/>
        </p:nvSpPr>
        <p:spPr>
          <a:xfrm>
            <a:off x="11355387" y="8432800"/>
            <a:ext cx="14579601" cy="1384995"/>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місцевий потоп</a:t>
            </a:r>
            <a:endParaRPr dirty="0"/>
          </a:p>
        </p:txBody>
      </p:sp>
      <p:sp>
        <p:nvSpPr>
          <p:cNvPr id="1198" name="Congregational Theologian"/>
          <p:cNvSpPr txBox="1"/>
          <p:nvPr/>
        </p:nvSpPr>
        <p:spPr>
          <a:xfrm>
            <a:off x="11328400" y="4754106"/>
            <a:ext cx="12408846"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uk-UA" dirty="0" err="1"/>
              <a:t>Конгрегаціональний</a:t>
            </a:r>
            <a:r>
              <a:rPr lang="uk-UA" dirty="0"/>
              <a:t> теолог</a:t>
            </a:r>
            <a:endParaRPr dirty="0"/>
          </a:p>
        </p:txBody>
      </p:sp>
      <p:grpSp>
        <p:nvGrpSpPr>
          <p:cNvPr id="1201" name="Pye Smith.jpg"/>
          <p:cNvGrpSpPr/>
          <p:nvPr/>
        </p:nvGrpSpPr>
        <p:grpSpPr>
          <a:xfrm>
            <a:off x="1109662" y="990600"/>
            <a:ext cx="8547101" cy="11518900"/>
            <a:chOff x="0" y="0"/>
            <a:chExt cx="8547100" cy="11518900"/>
          </a:xfrm>
        </p:grpSpPr>
        <p:pic>
          <p:nvPicPr>
            <p:cNvPr id="1200" name="Pye Smith.jpg" descr="Pye Smith.jpg"/>
            <p:cNvPicPr>
              <a:picLocks/>
            </p:cNvPicPr>
            <p:nvPr/>
          </p:nvPicPr>
          <p:blipFill>
            <a:blip r:embed="rId3" cstate="print">
              <a:extLst/>
            </a:blip>
            <a:srcRect l="10404" r="6358" b="26988"/>
            <a:stretch>
              <a:fillRect/>
            </a:stretch>
          </p:blipFill>
          <p:spPr>
            <a:xfrm>
              <a:off x="317500" y="304800"/>
              <a:ext cx="7924800" cy="10896600"/>
            </a:xfrm>
            <a:prstGeom prst="rect">
              <a:avLst/>
            </a:prstGeom>
            <a:ln>
              <a:noFill/>
            </a:ln>
            <a:effectLst/>
          </p:spPr>
        </p:pic>
        <p:pic>
          <p:nvPicPr>
            <p:cNvPr id="1199" name="Pye Smith.jpg" descr="Pye Smith.jpg"/>
            <p:cNvPicPr>
              <a:picLocks/>
            </p:cNvPicPr>
            <p:nvPr/>
          </p:nvPicPr>
          <p:blipFill>
            <a:blip r:embed="rId4" cstate="print">
              <a:extLst/>
            </a:blip>
            <a:stretch>
              <a:fillRect/>
            </a:stretch>
          </p:blipFill>
          <p:spPr>
            <a:xfrm>
              <a:off x="0" y="0"/>
              <a:ext cx="8547100" cy="115189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97"/>
                                        </p:tgtEl>
                                        <p:attrNameLst>
                                          <p:attrName>style.visibility</p:attrName>
                                        </p:attrNameLst>
                                      </p:cBhvr>
                                      <p:to>
                                        <p:strVal val="visible"/>
                                      </p:to>
                                    </p:set>
                                    <p:animEffect transition="in" filter="wipe(left)">
                                      <p:cBhvr>
                                        <p:cTn id="7" dur="500"/>
                                        <p:tgtEl>
                                          <p:spTgt spid="1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Liberal Theologians"/>
          <p:cNvSpPr txBox="1">
            <a:spLocks noGrp="1"/>
          </p:cNvSpPr>
          <p:nvPr>
            <p:ph type="body" sz="quarter" idx="1"/>
          </p:nvPr>
        </p:nvSpPr>
        <p:spPr>
          <a:xfrm>
            <a:off x="763588" y="3505200"/>
            <a:ext cx="22860001" cy="2235200"/>
          </a:xfrm>
          <a:prstGeom prst="rect">
            <a:avLst/>
          </a:prstGeom>
          <a:ln w="9525">
            <a:round/>
          </a:ln>
        </p:spPr>
        <p:txBody>
          <a:bodyPr/>
          <a:lstStyle>
            <a:lvl1pPr algn="ctr" defTabSz="914400">
              <a:spcBef>
                <a:spcPts val="2300"/>
              </a:spcBef>
              <a:buClr>
                <a:srgbClr val="F5F5F5"/>
              </a:buClr>
              <a:defRPr sz="11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r>
              <a:rPr lang="uk-UA" dirty="0"/>
              <a:t>Ліберальні богослови</a:t>
            </a:r>
            <a:endParaRPr dirty="0"/>
          </a:p>
        </p:txBody>
      </p:sp>
      <p:sp>
        <p:nvSpPr>
          <p:cNvPr id="1206" name="Genesis 1–11 is mythology."/>
          <p:cNvSpPr txBox="1"/>
          <p:nvPr/>
        </p:nvSpPr>
        <p:spPr>
          <a:xfrm>
            <a:off x="2225444" y="8775700"/>
            <a:ext cx="19939001" cy="1384995"/>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Буття </a:t>
            </a:r>
            <a:r>
              <a:rPr dirty="0"/>
              <a:t>1–11</a:t>
            </a:r>
            <a:r>
              <a:rPr lang="uk-UA" dirty="0"/>
              <a:t> це міфологія</a:t>
            </a:r>
            <a:r>
              <a:rPr dirty="0"/>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06"/>
                                        </p:tgtEl>
                                        <p:attrNameLst>
                                          <p:attrName>style.visibility</p:attrName>
                                        </p:attrNameLst>
                                      </p:cBhvr>
                                      <p:to>
                                        <p:strVal val="visible"/>
                                      </p:to>
                                    </p:set>
                                    <p:animEffect transition="in" filter="wipe(left)">
                                      <p:cBhvr>
                                        <p:cTn id="7" dur="500"/>
                                        <p:tgtEl>
                                          <p:spTgt spid="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209" name="Early 1800s: Compromises with…"/>
          <p:cNvSpPr txBox="1">
            <a:spLocks noGrp="1"/>
          </p:cNvSpPr>
          <p:nvPr>
            <p:ph type="body" sz="half" idx="1"/>
          </p:nvPr>
        </p:nvSpPr>
        <p:spPr>
          <a:xfrm>
            <a:off x="763588" y="1422400"/>
            <a:ext cx="22860001" cy="3556000"/>
          </a:xfrm>
          <a:prstGeom prst="rect">
            <a:avLst/>
          </a:prstGeom>
          <a:effectLst/>
        </p:spPr>
        <p:txBody>
          <a:bodyPr/>
          <a:lstStyle/>
          <a:p>
            <a:pPr algn="ctr">
              <a:lnSpc>
                <a:spcPct val="80000"/>
              </a:lnSpc>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lang="uk-UA" sz="9600" dirty="0"/>
              <a:t>Ранні роки</a:t>
            </a:r>
            <a:r>
              <a:rPr sz="9600" dirty="0"/>
              <a:t> 18</a:t>
            </a:r>
            <a:r>
              <a:rPr lang="uk-UA" sz="9600" dirty="0"/>
              <a:t>-го ст.</a:t>
            </a:r>
            <a:r>
              <a:rPr sz="9600" dirty="0"/>
              <a:t>: </a:t>
            </a:r>
            <a:r>
              <a:rPr lang="uk-UA" sz="9600" dirty="0"/>
              <a:t>Компроміс з геологією старої Землі</a:t>
            </a:r>
            <a:endParaRPr sz="9600" dirty="0"/>
          </a:p>
        </p:txBody>
      </p:sp>
      <p:sp>
        <p:nvSpPr>
          <p:cNvPr id="1210" name="1810s   gap theory (Chalmers)…"/>
          <p:cNvSpPr txBox="1"/>
          <p:nvPr/>
        </p:nvSpPr>
        <p:spPr>
          <a:xfrm>
            <a:off x="3417887" y="5575300"/>
            <a:ext cx="19621501" cy="5529719"/>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1810</a:t>
            </a:r>
            <a:r>
              <a:rPr lang="uk-UA" dirty="0" err="1"/>
              <a:t>-ті</a:t>
            </a:r>
            <a:r>
              <a:rPr dirty="0"/>
              <a:t> </a:t>
            </a:r>
            <a:r>
              <a:rPr lang="uk-UA" dirty="0"/>
              <a:t>теорія розриву</a:t>
            </a:r>
            <a:r>
              <a:rPr dirty="0"/>
              <a:t> (</a:t>
            </a:r>
            <a:r>
              <a:rPr lang="uk-UA" dirty="0" err="1"/>
              <a:t>Чальмерс</a:t>
            </a:r>
            <a:r>
              <a:rPr dirty="0"/>
              <a:t>)</a:t>
            </a:r>
          </a:p>
          <a:p>
            <a:pPr algn="l" defTabSz="914400">
              <a:lnSpc>
                <a:spcPct val="60000"/>
              </a:lnSpc>
              <a:spcBef>
                <a:spcPts val="4300"/>
              </a:spcBef>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1820</a:t>
            </a:r>
            <a:r>
              <a:rPr lang="uk-UA" dirty="0" err="1"/>
              <a:t>-ті</a:t>
            </a:r>
            <a:r>
              <a:rPr dirty="0"/>
              <a:t> </a:t>
            </a:r>
            <a:r>
              <a:rPr lang="uk-UA" dirty="0"/>
              <a:t>теорія день</a:t>
            </a:r>
            <a:r>
              <a:rPr dirty="0"/>
              <a:t>-</a:t>
            </a:r>
            <a:r>
              <a:rPr lang="uk-UA" dirty="0"/>
              <a:t>вік</a:t>
            </a:r>
            <a:r>
              <a:rPr dirty="0"/>
              <a:t> (</a:t>
            </a:r>
            <a:r>
              <a:rPr lang="uk-UA" dirty="0" err="1"/>
              <a:t>Фабер</a:t>
            </a:r>
            <a:r>
              <a:rPr dirty="0"/>
              <a:t>)</a:t>
            </a:r>
          </a:p>
          <a:p>
            <a:pPr algn="l" defTabSz="914400">
              <a:lnSpc>
                <a:spcPct val="60000"/>
              </a:lnSpc>
              <a:spcBef>
                <a:spcPts val="4300"/>
              </a:spcBef>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uk-UA" dirty="0"/>
              <a:t>глобальний мирний потоп</a:t>
            </a:r>
            <a:r>
              <a:rPr dirty="0"/>
              <a:t> (</a:t>
            </a:r>
            <a:r>
              <a:rPr lang="uk-UA" dirty="0" err="1"/>
              <a:t>Флеінг</a:t>
            </a:r>
            <a:r>
              <a:rPr dirty="0"/>
              <a:t>)</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1830</a:t>
            </a:r>
            <a:r>
              <a:rPr lang="uk-UA" dirty="0" err="1"/>
              <a:t>-ті</a:t>
            </a:r>
            <a:r>
              <a:rPr dirty="0"/>
              <a:t> </a:t>
            </a:r>
            <a:r>
              <a:rPr lang="uk-UA" dirty="0"/>
              <a:t>теорія місцевого потопу</a:t>
            </a:r>
            <a:r>
              <a:rPr dirty="0"/>
              <a:t> (</a:t>
            </a:r>
            <a:r>
              <a:rPr lang="uk-UA" dirty="0"/>
              <a:t>Пай-Сміт</a:t>
            </a:r>
            <a:r>
              <a:rPr dirty="0"/>
              <a:t>)</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             </a:t>
            </a:r>
            <a:r>
              <a:rPr lang="uk-UA" dirty="0"/>
              <a:t>Буття – це міф</a:t>
            </a:r>
            <a:r>
              <a:rPr dirty="0"/>
              <a:t> (</a:t>
            </a:r>
            <a:r>
              <a:rPr lang="uk-UA" dirty="0"/>
              <a:t>ліберали</a:t>
            </a:r>
            <a:r>
              <a:rPr dirty="0"/>
              <a:t>)</a:t>
            </a:r>
          </a:p>
        </p:txBody>
      </p:sp>
      <p:sp>
        <p:nvSpPr>
          <p:cNvPr id="1211" name="Line"/>
          <p:cNvSpPr/>
          <p:nvPr/>
        </p:nvSpPr>
        <p:spPr>
          <a:xfrm>
            <a:off x="4679903" y="4838700"/>
            <a:ext cx="15024147" cy="0"/>
          </a:xfrm>
          <a:prstGeom prst="line">
            <a:avLst/>
          </a:prstGeom>
          <a:blipFill>
            <a:blip r:embed="rId3" cstate="print"/>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10">
                                            <p:bg/>
                                          </p:spTgt>
                                        </p:tgtEl>
                                        <p:attrNameLst>
                                          <p:attrName>style.visibility</p:attrName>
                                        </p:attrNameLst>
                                      </p:cBhvr>
                                      <p:to>
                                        <p:strVal val="visible"/>
                                      </p:to>
                                    </p:set>
                                    <p:animEffect transition="in" filter="dissolve">
                                      <p:cBhvr>
                                        <p:cTn id="7" dur="500"/>
                                        <p:tgtEl>
                                          <p:spTgt spid="1210">
                                            <p:bg/>
                                          </p:spTgt>
                                        </p:tgtEl>
                                      </p:cBhvr>
                                    </p:animEffect>
                                  </p:childTnLst>
                                </p:cTn>
                              </p:par>
                              <p:par>
                                <p:cTn id="8" presetID="9" presetClass="entr" presetSubtype="0" fill="hold" grpId="1" nodeType="withEffect">
                                  <p:stCondLst>
                                    <p:cond delay="0"/>
                                  </p:stCondLst>
                                  <p:iterate>
                                    <p:tmAbs val="0"/>
                                  </p:iterate>
                                  <p:childTnLst>
                                    <p:set>
                                      <p:cBhvr>
                                        <p:cTn id="9" fill="hold"/>
                                        <p:tgtEl>
                                          <p:spTgt spid="1210">
                                            <p:txEl>
                                              <p:pRg st="0" end="0"/>
                                            </p:txEl>
                                          </p:spTgt>
                                        </p:tgtEl>
                                        <p:attrNameLst>
                                          <p:attrName>style.visibility</p:attrName>
                                        </p:attrNameLst>
                                      </p:cBhvr>
                                      <p:to>
                                        <p:strVal val="visible"/>
                                      </p:to>
                                    </p:set>
                                    <p:animEffect transition="in" filter="dissolve">
                                      <p:cBhvr>
                                        <p:cTn id="10" dur="500"/>
                                        <p:tgtEl>
                                          <p:spTgt spid="12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210">
                                            <p:txEl>
                                              <p:pRg st="1" end="1"/>
                                            </p:txEl>
                                          </p:spTgt>
                                        </p:tgtEl>
                                        <p:attrNameLst>
                                          <p:attrName>style.visibility</p:attrName>
                                        </p:attrNameLst>
                                      </p:cBhvr>
                                      <p:to>
                                        <p:strVal val="visible"/>
                                      </p:to>
                                    </p:set>
                                    <p:animEffect transition="in" filter="dissolve">
                                      <p:cBhvr>
                                        <p:cTn id="15" dur="500"/>
                                        <p:tgtEl>
                                          <p:spTgt spid="1210">
                                            <p:txEl>
                                              <p:pRg st="1" end="1"/>
                                            </p:txEl>
                                          </p:spTgt>
                                        </p:tgtEl>
                                      </p:cBhvr>
                                    </p:animEffect>
                                  </p:childTnLst>
                                </p:cTn>
                              </p:par>
                            </p:childTnLst>
                          </p:cTn>
                        </p:par>
                        <p:par>
                          <p:cTn id="16" fill="hold">
                            <p:stCondLst>
                              <p:cond delay="500"/>
                            </p:stCondLst>
                            <p:childTnLst>
                              <p:par>
                                <p:cTn id="17" presetID="9" presetClass="entr" fill="hold" grpId="1" nodeType="afterEffect">
                                  <p:stCondLst>
                                    <p:cond delay="0"/>
                                  </p:stCondLst>
                                  <p:iterate>
                                    <p:tmAbs val="0"/>
                                  </p:iterate>
                                  <p:childTnLst>
                                    <p:set>
                                      <p:cBhvr>
                                        <p:cTn id="18" fill="hold"/>
                                        <p:tgtEl>
                                          <p:spTgt spid="1210">
                                            <p:txEl>
                                              <p:pRg st="2" end="2"/>
                                            </p:txEl>
                                          </p:spTgt>
                                        </p:tgtEl>
                                        <p:attrNameLst>
                                          <p:attrName>style.visibility</p:attrName>
                                        </p:attrNameLst>
                                      </p:cBhvr>
                                      <p:to>
                                        <p:strVal val="visible"/>
                                      </p:to>
                                    </p:set>
                                    <p:animEffect transition="in" filter="dissolve">
                                      <p:cBhvr>
                                        <p:cTn id="19" dur="500"/>
                                        <p:tgtEl>
                                          <p:spTgt spid="121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1" nodeType="clickEffect">
                                  <p:stCondLst>
                                    <p:cond delay="0"/>
                                  </p:stCondLst>
                                  <p:iterate>
                                    <p:tmAbs val="0"/>
                                  </p:iterate>
                                  <p:childTnLst>
                                    <p:set>
                                      <p:cBhvr>
                                        <p:cTn id="23" fill="hold"/>
                                        <p:tgtEl>
                                          <p:spTgt spid="1210">
                                            <p:txEl>
                                              <p:pRg st="3" end="3"/>
                                            </p:txEl>
                                          </p:spTgt>
                                        </p:tgtEl>
                                        <p:attrNameLst>
                                          <p:attrName>style.visibility</p:attrName>
                                        </p:attrNameLst>
                                      </p:cBhvr>
                                      <p:to>
                                        <p:strVal val="visible"/>
                                      </p:to>
                                    </p:set>
                                    <p:animEffect transition="in" filter="dissolve">
                                      <p:cBhvr>
                                        <p:cTn id="24" dur="500"/>
                                        <p:tgtEl>
                                          <p:spTgt spid="1210">
                                            <p:txEl>
                                              <p:pRg st="3" end="3"/>
                                            </p:txEl>
                                          </p:spTgt>
                                        </p:tgtEl>
                                      </p:cBhvr>
                                    </p:animEffect>
                                  </p:childTnLst>
                                </p:cTn>
                              </p:par>
                            </p:childTnLst>
                          </p:cTn>
                        </p:par>
                        <p:par>
                          <p:cTn id="25" fill="hold">
                            <p:stCondLst>
                              <p:cond delay="500"/>
                            </p:stCondLst>
                            <p:childTnLst>
                              <p:par>
                                <p:cTn id="26" presetID="9" presetClass="entr" fill="hold" grpId="1" nodeType="afterEffect">
                                  <p:stCondLst>
                                    <p:cond delay="0"/>
                                  </p:stCondLst>
                                  <p:iterate>
                                    <p:tmAbs val="0"/>
                                  </p:iterate>
                                  <p:childTnLst>
                                    <p:set>
                                      <p:cBhvr>
                                        <p:cTn id="27" fill="hold"/>
                                        <p:tgtEl>
                                          <p:spTgt spid="1210">
                                            <p:txEl>
                                              <p:pRg st="4" end="4"/>
                                            </p:txEl>
                                          </p:spTgt>
                                        </p:tgtEl>
                                        <p:attrNameLst>
                                          <p:attrName>style.visibility</p:attrName>
                                        </p:attrNameLst>
                                      </p:cBhvr>
                                      <p:to>
                                        <p:strVal val="visible"/>
                                      </p:to>
                                    </p:set>
                                    <p:animEffect transition="in" filter="dissolve">
                                      <p:cBhvr>
                                        <p:cTn id="28" dur="500"/>
                                        <p:tgtEl>
                                          <p:spTgt spid="12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214" name="Early 1800s: Faithfulness to Scripture"/>
          <p:cNvSpPr txBox="1">
            <a:spLocks noGrp="1"/>
          </p:cNvSpPr>
          <p:nvPr>
            <p:ph type="body" sz="quarter" idx="1"/>
          </p:nvPr>
        </p:nvSpPr>
        <p:spPr>
          <a:xfrm>
            <a:off x="2198688" y="1422400"/>
            <a:ext cx="19989801" cy="3022600"/>
          </a:xfrm>
          <a:prstGeom prst="rect">
            <a:avLst/>
          </a:prstGeom>
          <a:effectLst/>
        </p:spPr>
        <p:txBody>
          <a:bodyPr/>
          <a:lstStyle/>
          <a:p>
            <a:pPr algn="ctr">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lang="uk-UA" sz="9600" dirty="0"/>
              <a:t>Ранні роки</a:t>
            </a:r>
            <a:r>
              <a:rPr sz="9600" dirty="0"/>
              <a:t> 18</a:t>
            </a:r>
            <a:r>
              <a:rPr lang="uk-UA" sz="9600" dirty="0"/>
              <a:t>-го ст.</a:t>
            </a:r>
            <a:r>
              <a:rPr sz="9600" dirty="0"/>
              <a:t>: </a:t>
            </a:r>
            <a:r>
              <a:rPr lang="uk-UA" sz="9600" dirty="0"/>
              <a:t>Вірність Писанню</a:t>
            </a:r>
            <a:endParaRPr sz="9600" dirty="0"/>
          </a:p>
        </p:txBody>
      </p:sp>
      <p:sp>
        <p:nvSpPr>
          <p:cNvPr id="1215" name="1820–50    young-earth creationism…"/>
          <p:cNvSpPr txBox="1"/>
          <p:nvPr/>
        </p:nvSpPr>
        <p:spPr>
          <a:xfrm>
            <a:off x="3532187" y="6604000"/>
            <a:ext cx="18872201" cy="1881028"/>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1820</a:t>
            </a:r>
            <a:r>
              <a:rPr sz="7100" dirty="0"/>
              <a:t>–</a:t>
            </a:r>
            <a:r>
              <a:rPr dirty="0"/>
              <a:t>50    </a:t>
            </a:r>
            <a:r>
              <a:rPr lang="uk-UA" dirty="0"/>
              <a:t>креаціонізм молодої </a:t>
            </a:r>
            <a:r>
              <a:rPr lang="uk-UA" dirty="0" err="1"/>
              <a:t>змлі</a:t>
            </a:r>
            <a:r>
              <a:rPr dirty="0"/>
              <a:t> </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		  		    (“</a:t>
            </a:r>
            <a:r>
              <a:rPr lang="uk-UA" dirty="0"/>
              <a:t>геологи Писання</a:t>
            </a:r>
            <a:r>
              <a:rPr dirty="0"/>
              <a:t>”)</a:t>
            </a:r>
          </a:p>
        </p:txBody>
      </p:sp>
      <p:sp>
        <p:nvSpPr>
          <p:cNvPr id="1216" name="Line"/>
          <p:cNvSpPr/>
          <p:nvPr/>
        </p:nvSpPr>
        <p:spPr>
          <a:xfrm>
            <a:off x="4489403" y="5156200"/>
            <a:ext cx="15176547" cy="0"/>
          </a:xfrm>
          <a:prstGeom prst="line">
            <a:avLst/>
          </a:prstGeom>
          <a:blipFill>
            <a:blip r:embed="rId3" cstate="print"/>
          </a:blipFill>
          <a:ln w="635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The Real Nature of the Debate"/>
          <p:cNvSpPr txBox="1">
            <a:spLocks noGrp="1"/>
          </p:cNvSpPr>
          <p:nvPr>
            <p:ph type="ctrTitle"/>
          </p:nvPr>
        </p:nvSpPr>
        <p:spPr>
          <a:xfrm>
            <a:off x="1879831" y="2286000"/>
            <a:ext cx="20830713" cy="4953001"/>
          </a:xfrm>
          <a:prstGeom prst="rect">
            <a:avLst/>
          </a:prstGeom>
          <a:ln>
            <a:round/>
          </a:ln>
          <a:effectLst/>
        </p:spPr>
        <p:txBody>
          <a:bodyPr lIns="50800" tIns="50800" rIns="50800" bIns="50800"/>
          <a:lstStyle>
            <a:lvl1pPr algn="ctr" defTabSz="914400">
              <a:defRPr sz="11700">
                <a:solidFill>
                  <a:srgbClr val="FEFCDD"/>
                </a:solidFill>
                <a:effectLst>
                  <a:outerShdw blurRad="38100" dist="38100" dir="2700000" rotWithShape="0">
                    <a:srgbClr val="000000">
                      <a:alpha val="43137"/>
                    </a:srgbClr>
                  </a:outerShdw>
                </a:effectLst>
                <a:uFill>
                  <a:solidFill>
                    <a:srgbClr val="FEFCDD"/>
                  </a:solidFill>
                </a:uFill>
              </a:defRPr>
            </a:lvl1pPr>
          </a:lstStyle>
          <a:p>
            <a:r>
              <a:rPr lang="uk-UA" dirty="0"/>
              <a:t>Реальна природа дебатів</a:t>
            </a:r>
            <a:endParaRPr dirty="0"/>
          </a:p>
        </p:txBody>
      </p:sp>
      <p:sp>
        <p:nvSpPr>
          <p:cNvPr id="1219" name="Philosophical and Religious…"/>
          <p:cNvSpPr txBox="1"/>
          <p:nvPr/>
        </p:nvSpPr>
        <p:spPr>
          <a:xfrm>
            <a:off x="1768242" y="7861300"/>
            <a:ext cx="20840701" cy="3488134"/>
          </a:xfrm>
          <a:prstGeom prst="rect">
            <a:avLst/>
          </a:prstGeom>
          <a:ln w="12700"/>
          <a:extLst>
            <a:ext uri="{C572A759-6A51-4108-AA02-DFA0A04FC94B}">
              <ma14:wrappingTextBoxFlag xmlns:ma14="http://schemas.microsoft.com/office/mac/drawingml/2011/main" val="1"/>
            </a:ext>
          </a:extLst>
        </p:spPr>
        <p:txBody>
          <a:bodyPr lIns="50800" tIns="50800" rIns="50800" bIns="50800">
            <a:spAutoFit/>
          </a:bodyPr>
          <a:lstStyle/>
          <a:p>
            <a:pPr defTabSz="914400">
              <a:buClr>
                <a:srgbClr val="B6DE87"/>
              </a:buClr>
              <a:defRPr sz="11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t>Філософський і релігійний конфлікт світоглядів</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19"/>
                                        </p:tgtEl>
                                        <p:attrNameLst>
                                          <p:attrName>style.visibility</p:attrName>
                                        </p:attrNameLst>
                                      </p:cBhvr>
                                      <p:to>
                                        <p:strVal val="visible"/>
                                      </p:to>
                                    </p:set>
                                    <p:animEffect transition="in" filter="dissolve">
                                      <p:cBhvr>
                                        <p:cTn id="7" dur="750"/>
                                        <p:tgtEl>
                                          <p:spTgt spid="1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rPr lang="uk-UA" dirty="0"/>
              <a:t>Д-р </a:t>
            </a:r>
            <a:r>
              <a:rPr lang="uk-UA" dirty="0" err="1"/>
              <a:t>Террі</a:t>
            </a:r>
            <a:r>
              <a:rPr lang="uk-UA" dirty="0"/>
              <a:t> </a:t>
            </a:r>
            <a:r>
              <a:rPr lang="uk-UA" dirty="0" err="1"/>
              <a:t>Мортенсон</a:t>
            </a:r>
            <a:endParaRPr dirty="0"/>
          </a:p>
        </p:txBody>
      </p:sp>
      <p:sp>
        <p:nvSpPr>
          <p:cNvPr id="906" name="Millions of Years:"/>
          <p:cNvSpPr txBox="1">
            <a:spLocks noGrp="1"/>
          </p:cNvSpPr>
          <p:nvPr>
            <p:ph type="subTitle" sz="quarter" idx="1"/>
          </p:nvPr>
        </p:nvSpPr>
        <p:spPr>
          <a:xfrm>
            <a:off x="-25400" y="4457700"/>
            <a:ext cx="24434800" cy="2580078"/>
          </a:xfrm>
          <a:prstGeom prst="rect">
            <a:avLst/>
          </a:prstGeom>
        </p:spPr>
        <p:txBody>
          <a:bodyPr>
            <a:normAutofit/>
          </a:bodyPr>
          <a:lstStyle>
            <a:lvl1pPr algn="ctr">
              <a:lnSpc>
                <a:spcPct val="90000"/>
              </a:lnSpc>
              <a:defRPr sz="13500">
                <a:latin typeface="+mn-lt"/>
                <a:ea typeface="+mn-ea"/>
                <a:cs typeface="+mn-cs"/>
                <a:sym typeface="GoudyTwenty"/>
              </a:defRPr>
            </a:lvl1pPr>
          </a:lstStyle>
          <a:p>
            <a:r>
              <a:rPr lang="uk-UA" dirty="0"/>
              <a:t>Мільйони років</a:t>
            </a:r>
            <a:r>
              <a:rPr dirty="0"/>
              <a:t>:</a:t>
            </a:r>
          </a:p>
        </p:txBody>
      </p:sp>
      <p:sp>
        <p:nvSpPr>
          <p:cNvPr id="907" name="the Idea’s origin and…"/>
          <p:cNvSpPr txBox="1"/>
          <p:nvPr/>
        </p:nvSpPr>
        <p:spPr>
          <a:xfrm>
            <a:off x="-25400" y="6885077"/>
            <a:ext cx="24434801" cy="3445865"/>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p>
            <a:pPr>
              <a:defRPr sz="10000">
                <a:solidFill>
                  <a:srgbClr val="F6A029"/>
                </a:solidFill>
                <a:latin typeface="+mn-lt"/>
                <a:ea typeface="+mn-ea"/>
                <a:cs typeface="+mn-cs"/>
                <a:sym typeface="GoudyTwenty"/>
              </a:defRPr>
            </a:pPr>
            <a:r>
              <a:rPr lang="uk-UA" dirty="0"/>
              <a:t>походження</a:t>
            </a:r>
            <a:r>
              <a:rPr dirty="0"/>
              <a:t> </a:t>
            </a:r>
            <a:r>
              <a:rPr lang="uk-UA" dirty="0"/>
              <a:t>ідеї і</a:t>
            </a:r>
            <a:r>
              <a:rPr dirty="0"/>
              <a:t> </a:t>
            </a:r>
          </a:p>
          <a:p>
            <a:pPr>
              <a:defRPr sz="10000">
                <a:solidFill>
                  <a:srgbClr val="F6A029"/>
                </a:solidFill>
                <a:latin typeface="+mn-lt"/>
                <a:ea typeface="+mn-ea"/>
                <a:cs typeface="+mn-cs"/>
                <a:sym typeface="GoudyTwenty"/>
              </a:defRPr>
            </a:pPr>
            <a:r>
              <a:rPr lang="uk-UA" dirty="0"/>
              <a:t>руйнівний</a:t>
            </a:r>
            <a:r>
              <a:rPr dirty="0"/>
              <a:t> </a:t>
            </a:r>
            <a:r>
              <a:rPr lang="uk-UA" dirty="0"/>
              <a:t>вплив</a:t>
            </a:r>
            <a:endParaRPr dirty="0"/>
          </a:p>
        </p:txBody>
      </p:sp>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Circle"/>
          <p:cNvSpPr/>
          <p:nvPr/>
        </p:nvSpPr>
        <p:spPr>
          <a:xfrm>
            <a:off x="2363786" y="1219200"/>
            <a:ext cx="4419601" cy="4419602"/>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222" name="GOD"/>
          <p:cNvSpPr txBox="1"/>
          <p:nvPr/>
        </p:nvSpPr>
        <p:spPr>
          <a:xfrm>
            <a:off x="2390851" y="2459504"/>
            <a:ext cx="4508501" cy="1923604"/>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5F5F5"/>
              </a:buClr>
              <a:buFont typeface="DejaVu Sans Condensed"/>
              <a:defRPr sz="12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uk-UA" sz="12000" b="1" dirty="0">
                <a:latin typeface="DejaVu Sans Condensed"/>
                <a:ea typeface="DejaVu Sans Condensed"/>
                <a:cs typeface="DejaVu Sans Condensed"/>
                <a:sym typeface="DejaVu Sans Condensed"/>
              </a:rPr>
              <a:t>БОГ</a:t>
            </a:r>
            <a:endParaRPr sz="12000" b="1" dirty="0">
              <a:latin typeface="DejaVu Sans Condensed"/>
              <a:ea typeface="DejaVu Sans Condensed"/>
              <a:cs typeface="DejaVu Sans Condensed"/>
              <a:sym typeface="DejaVu Sans Condensed"/>
            </a:endParaRPr>
          </a:p>
        </p:txBody>
      </p:sp>
      <p:grpSp>
        <p:nvGrpSpPr>
          <p:cNvPr id="1225" name="Group"/>
          <p:cNvGrpSpPr/>
          <p:nvPr/>
        </p:nvGrpSpPr>
        <p:grpSpPr>
          <a:xfrm>
            <a:off x="17527665" y="1219200"/>
            <a:ext cx="4535487" cy="4419603"/>
            <a:chOff x="0" y="0"/>
            <a:chExt cx="4535486" cy="4419602"/>
          </a:xfrm>
        </p:grpSpPr>
        <p:sp>
          <p:nvSpPr>
            <p:cNvPr id="1223" name="Circle"/>
            <p:cNvSpPr/>
            <p:nvPr/>
          </p:nvSpPr>
          <p:spPr>
            <a:xfrm>
              <a:off x="0" y="0"/>
              <a:ext cx="4419600" cy="4419602"/>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24" name="GOD"/>
            <p:cNvSpPr txBox="1"/>
            <p:nvPr/>
          </p:nvSpPr>
          <p:spPr>
            <a:xfrm>
              <a:off x="26985" y="1240303"/>
              <a:ext cx="4508501" cy="1923604"/>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buClr>
                  <a:srgbClr val="F5F5F5"/>
                </a:buClr>
                <a:buFont typeface="DejaVu Sans Condensed"/>
                <a:defRPr sz="12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uk-UA" sz="12000" b="1" dirty="0">
                  <a:latin typeface="DejaVu Sans Condensed"/>
                  <a:ea typeface="DejaVu Sans Condensed"/>
                  <a:cs typeface="DejaVu Sans Condensed"/>
                  <a:sym typeface="DejaVu Sans Condensed"/>
                </a:rPr>
                <a:t>БОГ</a:t>
              </a:r>
              <a:endParaRPr sz="12000" b="1" dirty="0">
                <a:latin typeface="DejaVu Sans Condensed"/>
                <a:ea typeface="DejaVu Sans Condensed"/>
                <a:cs typeface="DejaVu Sans Condensed"/>
                <a:sym typeface="DejaVu Sans Condensed"/>
              </a:endParaRPr>
            </a:p>
          </p:txBody>
        </p:sp>
      </p:grpSp>
      <p:sp>
        <p:nvSpPr>
          <p:cNvPr id="1226" name="Circle"/>
          <p:cNvSpPr/>
          <p:nvPr/>
        </p:nvSpPr>
        <p:spPr>
          <a:xfrm>
            <a:off x="2336878" y="6532095"/>
            <a:ext cx="4419601" cy="4419603"/>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227" name="The…"/>
          <p:cNvSpPr txBox="1"/>
          <p:nvPr/>
        </p:nvSpPr>
        <p:spPr>
          <a:xfrm>
            <a:off x="2247978" y="8075282"/>
            <a:ext cx="4508501" cy="118494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914400">
              <a:buClr>
                <a:srgbClr val="F5F5F5"/>
              </a:buClr>
              <a:buFont typeface="DejaVu Sans Condensed"/>
              <a:defRPr sz="6400">
                <a:solidFill>
                  <a:srgbClr val="E2DEAB"/>
                </a:solidFill>
                <a:uFill>
                  <a:solidFill>
                    <a:srgbClr val="E2DEAB"/>
                  </a:solidFill>
                </a:uFill>
              </a:defRPr>
            </a:pPr>
            <a:r>
              <a:rPr lang="uk-UA" sz="7200" b="1" dirty="0">
                <a:latin typeface="DejaVu Sans Condensed"/>
                <a:ea typeface="DejaVu Sans Condensed"/>
                <a:cs typeface="DejaVu Sans Condensed"/>
                <a:sym typeface="DejaVu Sans Condensed"/>
              </a:rPr>
              <a:t>Всесвіт </a:t>
            </a:r>
            <a:endParaRPr sz="7200" b="1" dirty="0">
              <a:latin typeface="DejaVu Sans Condensed"/>
              <a:ea typeface="DejaVu Sans Condensed"/>
              <a:cs typeface="DejaVu Sans Condensed"/>
              <a:sym typeface="DejaVu Sans Condensed"/>
            </a:endParaRPr>
          </a:p>
        </p:txBody>
      </p:sp>
      <p:grpSp>
        <p:nvGrpSpPr>
          <p:cNvPr id="1230" name="Group"/>
          <p:cNvGrpSpPr/>
          <p:nvPr/>
        </p:nvGrpSpPr>
        <p:grpSpPr>
          <a:xfrm>
            <a:off x="17411778" y="6532095"/>
            <a:ext cx="4508501" cy="4419604"/>
            <a:chOff x="-39687" y="0"/>
            <a:chExt cx="4508500" cy="4419602"/>
          </a:xfrm>
        </p:grpSpPr>
        <p:sp>
          <p:nvSpPr>
            <p:cNvPr id="1228" name="Circle"/>
            <p:cNvSpPr/>
            <p:nvPr/>
          </p:nvSpPr>
          <p:spPr>
            <a:xfrm>
              <a:off x="49212" y="0"/>
              <a:ext cx="4419601" cy="4419602"/>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29" name="The…"/>
            <p:cNvSpPr txBox="1"/>
            <p:nvPr/>
          </p:nvSpPr>
          <p:spPr>
            <a:xfrm>
              <a:off x="-39687" y="1543186"/>
              <a:ext cx="4508500" cy="1184939"/>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914400">
                <a:buClr>
                  <a:srgbClr val="F5F5F5"/>
                </a:buClr>
                <a:buFont typeface="DejaVu Sans Condensed"/>
                <a:defRPr sz="6400">
                  <a:solidFill>
                    <a:srgbClr val="E2DEAB"/>
                  </a:solidFill>
                  <a:uFill>
                    <a:solidFill>
                      <a:srgbClr val="E2DEAB"/>
                    </a:solidFill>
                  </a:uFill>
                </a:defRPr>
              </a:pPr>
              <a:r>
                <a:rPr lang="uk-UA" sz="7200" b="1" dirty="0">
                  <a:latin typeface="DejaVu Sans Condensed"/>
                  <a:ea typeface="DejaVu Sans Condensed"/>
                  <a:cs typeface="DejaVu Sans Condensed"/>
                  <a:sym typeface="DejaVu Sans Condensed"/>
                </a:rPr>
                <a:t>Всесвіт </a:t>
              </a:r>
              <a:endParaRPr sz="7200" b="1" dirty="0">
                <a:latin typeface="DejaVu Sans Condensed"/>
                <a:ea typeface="DejaVu Sans Condensed"/>
                <a:cs typeface="DejaVu Sans Condensed"/>
                <a:sym typeface="DejaVu Sans Condensed"/>
              </a:endParaRPr>
            </a:p>
          </p:txBody>
        </p:sp>
      </p:grpSp>
      <p:grpSp>
        <p:nvGrpSpPr>
          <p:cNvPr id="1233" name="Group"/>
          <p:cNvGrpSpPr/>
          <p:nvPr/>
        </p:nvGrpSpPr>
        <p:grpSpPr>
          <a:xfrm>
            <a:off x="9564765" y="3597785"/>
            <a:ext cx="4508501" cy="4419603"/>
            <a:chOff x="0" y="0"/>
            <a:chExt cx="4508500" cy="4419602"/>
          </a:xfrm>
        </p:grpSpPr>
        <p:sp>
          <p:nvSpPr>
            <p:cNvPr id="1231" name="Circle"/>
            <p:cNvSpPr/>
            <p:nvPr/>
          </p:nvSpPr>
          <p:spPr>
            <a:xfrm>
              <a:off x="49212" y="0"/>
              <a:ext cx="4419601" cy="4419602"/>
            </a:xfrm>
            <a:prstGeom prst="ellipse">
              <a:avLst/>
            </a:prstGeom>
            <a:noFill/>
            <a:ln w="152400" cap="flat">
              <a:solidFill>
                <a:srgbClr val="F6A029"/>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32" name="The…"/>
            <p:cNvSpPr txBox="1"/>
            <p:nvPr/>
          </p:nvSpPr>
          <p:spPr>
            <a:xfrm>
              <a:off x="0" y="1448547"/>
              <a:ext cx="4508500" cy="118494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914400">
                <a:buClr>
                  <a:srgbClr val="F5F5F5"/>
                </a:buClr>
                <a:buFont typeface="DejaVu Sans Condensed"/>
                <a:defRPr sz="6400">
                  <a:solidFill>
                    <a:srgbClr val="E2DEAB"/>
                  </a:solidFill>
                  <a:uFill>
                    <a:solidFill>
                      <a:srgbClr val="E2DEAB"/>
                    </a:solidFill>
                  </a:uFill>
                </a:defRPr>
              </a:pPr>
              <a:r>
                <a:rPr lang="uk-UA" sz="7200" b="1" dirty="0">
                  <a:latin typeface="DejaVu Sans Condensed"/>
                  <a:ea typeface="DejaVu Sans Condensed"/>
                  <a:cs typeface="DejaVu Sans Condensed"/>
                  <a:sym typeface="DejaVu Sans Condensed"/>
                </a:rPr>
                <a:t>Всесвіт </a:t>
              </a:r>
              <a:endParaRPr sz="7200" b="1" dirty="0">
                <a:latin typeface="DejaVu Sans Condensed"/>
                <a:ea typeface="DejaVu Sans Condensed"/>
                <a:cs typeface="DejaVu Sans Condensed"/>
                <a:sym typeface="DejaVu Sans Condensed"/>
              </a:endParaRPr>
            </a:p>
          </p:txBody>
        </p:sp>
      </p:grpSp>
      <p:sp>
        <p:nvSpPr>
          <p:cNvPr id="1234" name="Deism"/>
          <p:cNvSpPr txBox="1"/>
          <p:nvPr/>
        </p:nvSpPr>
        <p:spPr>
          <a:xfrm>
            <a:off x="1835228" y="11527304"/>
            <a:ext cx="5422901" cy="1554272"/>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EEC"/>
              </a:buClr>
              <a:buFont typeface="DejaVu Sans Condensed"/>
              <a:defRPr sz="9600" b="1">
                <a:solidFill>
                  <a:srgbClr val="FDCE15"/>
                </a:solidFill>
                <a:uFill>
                  <a:solidFill>
                    <a:srgbClr val="FDCE15"/>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uk-UA" sz="9600" b="1" dirty="0">
                <a:latin typeface="DejaVu Sans Condensed"/>
                <a:ea typeface="DejaVu Sans Condensed"/>
                <a:cs typeface="DejaVu Sans Condensed"/>
                <a:sym typeface="DejaVu Sans Condensed"/>
              </a:rPr>
              <a:t>Деїзм </a:t>
            </a:r>
            <a:endParaRPr sz="9600" b="1" dirty="0">
              <a:latin typeface="DejaVu Sans Condensed"/>
              <a:ea typeface="DejaVu Sans Condensed"/>
              <a:cs typeface="DejaVu Sans Condensed"/>
              <a:sym typeface="DejaVu Sans Condensed"/>
            </a:endParaRPr>
          </a:p>
        </p:txBody>
      </p:sp>
      <p:sp>
        <p:nvSpPr>
          <p:cNvPr id="1235" name="Atheism"/>
          <p:cNvSpPr txBox="1"/>
          <p:nvPr/>
        </p:nvSpPr>
        <p:spPr>
          <a:xfrm>
            <a:off x="8383665" y="11506200"/>
            <a:ext cx="6870701" cy="1554272"/>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EEC"/>
              </a:buClr>
              <a:buFont typeface="DejaVu Sans Condensed"/>
              <a:defRPr sz="96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uk-UA" sz="9600" b="1" dirty="0">
                <a:latin typeface="DejaVu Sans Condensed"/>
                <a:ea typeface="DejaVu Sans Condensed"/>
                <a:cs typeface="DejaVu Sans Condensed"/>
                <a:sym typeface="DejaVu Sans Condensed"/>
              </a:rPr>
              <a:t>Атеїзм</a:t>
            </a:r>
            <a:endParaRPr sz="9600" b="1" dirty="0">
              <a:latin typeface="DejaVu Sans Condensed"/>
              <a:ea typeface="DejaVu Sans Condensed"/>
              <a:cs typeface="DejaVu Sans Condensed"/>
              <a:sym typeface="DejaVu Sans Condensed"/>
            </a:endParaRPr>
          </a:p>
        </p:txBody>
      </p:sp>
      <p:sp>
        <p:nvSpPr>
          <p:cNvPr id="1236" name="Christianity"/>
          <p:cNvSpPr txBox="1"/>
          <p:nvPr/>
        </p:nvSpPr>
        <p:spPr>
          <a:xfrm>
            <a:off x="15241665" y="11527304"/>
            <a:ext cx="8775701" cy="1554272"/>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EEC"/>
              </a:buClr>
              <a:buFont typeface="DejaVu Sans Condensed"/>
              <a:defRPr sz="96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uk-UA" sz="9600" b="1" dirty="0">
                <a:latin typeface="DejaVu Sans Condensed"/>
                <a:ea typeface="DejaVu Sans Condensed"/>
                <a:cs typeface="DejaVu Sans Condensed"/>
                <a:sym typeface="DejaVu Sans Condensed"/>
              </a:rPr>
              <a:t>Християнство </a:t>
            </a:r>
            <a:endParaRPr sz="9600" b="1" dirty="0">
              <a:latin typeface="DejaVu Sans Condensed"/>
              <a:ea typeface="DejaVu Sans Condensed"/>
              <a:cs typeface="DejaVu Sans Condensed"/>
              <a:sym typeface="DejaVu Sans Condensed"/>
            </a:endParaRPr>
          </a:p>
        </p:txBody>
      </p:sp>
      <p:sp>
        <p:nvSpPr>
          <p:cNvPr id="1237" name="Shape"/>
          <p:cNvSpPr/>
          <p:nvPr/>
        </p:nvSpPr>
        <p:spPr>
          <a:xfrm>
            <a:off x="18842115" y="4398495"/>
            <a:ext cx="1714501" cy="2818181"/>
          </a:xfrm>
          <a:custGeom>
            <a:avLst/>
            <a:gdLst/>
            <a:ahLst/>
            <a:cxnLst>
              <a:cxn ang="0">
                <a:pos x="wd2" y="hd2"/>
              </a:cxn>
              <a:cxn ang="5400000">
                <a:pos x="wd2" y="hd2"/>
              </a:cxn>
              <a:cxn ang="10800000">
                <a:pos x="wd2" y="hd2"/>
              </a:cxn>
              <a:cxn ang="16200000">
                <a:pos x="wd2" y="hd2"/>
              </a:cxn>
            </a:cxnLst>
            <a:rect l="0" t="0" r="r" b="b"/>
            <a:pathLst>
              <a:path w="21600" h="21600" extrusionOk="0">
                <a:moveTo>
                  <a:pt x="0" y="15030"/>
                </a:moveTo>
                <a:lnTo>
                  <a:pt x="5400" y="15030"/>
                </a:lnTo>
                <a:lnTo>
                  <a:pt x="5400" y="0"/>
                </a:lnTo>
                <a:lnTo>
                  <a:pt x="16200" y="0"/>
                </a:lnTo>
                <a:lnTo>
                  <a:pt x="16200" y="15030"/>
                </a:lnTo>
                <a:lnTo>
                  <a:pt x="21600" y="1503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33"/>
                                        </p:tgtEl>
                                        <p:attrNameLst>
                                          <p:attrName>style.visibility</p:attrName>
                                        </p:attrNameLst>
                                      </p:cBhvr>
                                      <p:to>
                                        <p:strVal val="visible"/>
                                      </p:to>
                                    </p:set>
                                    <p:anim calcmode="lin" valueType="num">
                                      <p:cBhvr>
                                        <p:cTn id="7" dur="750" fill="hold"/>
                                        <p:tgtEl>
                                          <p:spTgt spid="1233"/>
                                        </p:tgtEl>
                                        <p:attrNameLst>
                                          <p:attrName>ppt_w</p:attrName>
                                        </p:attrNameLst>
                                      </p:cBhvr>
                                      <p:tavLst>
                                        <p:tav tm="0">
                                          <p:val>
                                            <p:fltVal val="0"/>
                                          </p:val>
                                        </p:tav>
                                        <p:tav tm="100000">
                                          <p:val>
                                            <p:strVal val="#ppt_w"/>
                                          </p:val>
                                        </p:tav>
                                      </p:tavLst>
                                    </p:anim>
                                    <p:anim calcmode="lin" valueType="num">
                                      <p:cBhvr>
                                        <p:cTn id="8" dur="750" fill="hold"/>
                                        <p:tgtEl>
                                          <p:spTgt spid="1233"/>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9" presetClass="entr" fill="hold" grpId="2" nodeType="afterEffect">
                                  <p:stCondLst>
                                    <p:cond delay="0"/>
                                  </p:stCondLst>
                                  <p:iterate>
                                    <p:tmAbs val="0"/>
                                  </p:iterate>
                                  <p:childTnLst>
                                    <p:set>
                                      <p:cBhvr>
                                        <p:cTn id="11" fill="hold"/>
                                        <p:tgtEl>
                                          <p:spTgt spid="1235"/>
                                        </p:tgtEl>
                                        <p:attrNameLst>
                                          <p:attrName>style.visibility</p:attrName>
                                        </p:attrNameLst>
                                      </p:cBhvr>
                                      <p:to>
                                        <p:strVal val="visible"/>
                                      </p:to>
                                    </p:set>
                                    <p:animEffect transition="in" filter="dissolve">
                                      <p:cBhvr>
                                        <p:cTn id="12" dur="750"/>
                                        <p:tgtEl>
                                          <p:spTgt spid="123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3" nodeType="clickEffect">
                                  <p:stCondLst>
                                    <p:cond delay="0"/>
                                  </p:stCondLst>
                                  <p:iterate>
                                    <p:tmAbs val="0"/>
                                  </p:iterate>
                                  <p:childTnLst>
                                    <p:set>
                                      <p:cBhvr>
                                        <p:cTn id="16" fill="hold"/>
                                        <p:tgtEl>
                                          <p:spTgt spid="1225"/>
                                        </p:tgtEl>
                                        <p:attrNameLst>
                                          <p:attrName>style.visibility</p:attrName>
                                        </p:attrNameLst>
                                      </p:cBhvr>
                                      <p:to>
                                        <p:strVal val="visible"/>
                                      </p:to>
                                    </p:set>
                                    <p:anim calcmode="lin" valueType="num">
                                      <p:cBhvr>
                                        <p:cTn id="17" dur="750" fill="hold"/>
                                        <p:tgtEl>
                                          <p:spTgt spid="1225"/>
                                        </p:tgtEl>
                                        <p:attrNameLst>
                                          <p:attrName>ppt_w</p:attrName>
                                        </p:attrNameLst>
                                      </p:cBhvr>
                                      <p:tavLst>
                                        <p:tav tm="0">
                                          <p:val>
                                            <p:fltVal val="0"/>
                                          </p:val>
                                        </p:tav>
                                        <p:tav tm="100000">
                                          <p:val>
                                            <p:strVal val="#ppt_w"/>
                                          </p:val>
                                        </p:tav>
                                      </p:tavLst>
                                    </p:anim>
                                    <p:anim calcmode="lin" valueType="num">
                                      <p:cBhvr>
                                        <p:cTn id="18" dur="750" fill="hold"/>
                                        <p:tgtEl>
                                          <p:spTgt spid="1225"/>
                                        </p:tgtEl>
                                        <p:attrNameLst>
                                          <p:attrName>ppt_h</p:attrName>
                                        </p:attrNameLst>
                                      </p:cBhvr>
                                      <p:tavLst>
                                        <p:tav tm="0">
                                          <p:val>
                                            <p:fltVal val="0"/>
                                          </p:val>
                                        </p:tav>
                                        <p:tav tm="100000">
                                          <p:val>
                                            <p:strVal val="#ppt_h"/>
                                          </p:val>
                                        </p:tav>
                                      </p:tavLst>
                                    </p:anim>
                                  </p:childTnLst>
                                </p:cTn>
                              </p:par>
                            </p:childTnLst>
                          </p:cTn>
                        </p:par>
                        <p:par>
                          <p:cTn id="19" fill="hold">
                            <p:stCondLst>
                              <p:cond delay="750"/>
                            </p:stCondLst>
                            <p:childTnLst>
                              <p:par>
                                <p:cTn id="20" presetID="23" presetClass="entr" presetSubtype="16" fill="hold" grpId="4" nodeType="afterEffect">
                                  <p:stCondLst>
                                    <p:cond delay="0"/>
                                  </p:stCondLst>
                                  <p:iterate>
                                    <p:tmAbs val="0"/>
                                  </p:iterate>
                                  <p:childTnLst>
                                    <p:set>
                                      <p:cBhvr>
                                        <p:cTn id="21" fill="hold"/>
                                        <p:tgtEl>
                                          <p:spTgt spid="1230"/>
                                        </p:tgtEl>
                                        <p:attrNameLst>
                                          <p:attrName>style.visibility</p:attrName>
                                        </p:attrNameLst>
                                      </p:cBhvr>
                                      <p:to>
                                        <p:strVal val="visible"/>
                                      </p:to>
                                    </p:set>
                                    <p:anim calcmode="lin" valueType="num">
                                      <p:cBhvr>
                                        <p:cTn id="22" dur="750" fill="hold"/>
                                        <p:tgtEl>
                                          <p:spTgt spid="1230"/>
                                        </p:tgtEl>
                                        <p:attrNameLst>
                                          <p:attrName>ppt_w</p:attrName>
                                        </p:attrNameLst>
                                      </p:cBhvr>
                                      <p:tavLst>
                                        <p:tav tm="0">
                                          <p:val>
                                            <p:fltVal val="0"/>
                                          </p:val>
                                        </p:tav>
                                        <p:tav tm="100000">
                                          <p:val>
                                            <p:strVal val="#ppt_w"/>
                                          </p:val>
                                        </p:tav>
                                      </p:tavLst>
                                    </p:anim>
                                    <p:anim calcmode="lin" valueType="num">
                                      <p:cBhvr>
                                        <p:cTn id="23" dur="750" fill="hold"/>
                                        <p:tgtEl>
                                          <p:spTgt spid="1230"/>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9" presetClass="entr" fill="hold" grpId="5" nodeType="afterEffect">
                                  <p:stCondLst>
                                    <p:cond delay="0"/>
                                  </p:stCondLst>
                                  <p:iterate>
                                    <p:tmAbs val="0"/>
                                  </p:iterate>
                                  <p:childTnLst>
                                    <p:set>
                                      <p:cBhvr>
                                        <p:cTn id="26" fill="hold"/>
                                        <p:tgtEl>
                                          <p:spTgt spid="1236"/>
                                        </p:tgtEl>
                                        <p:attrNameLst>
                                          <p:attrName>style.visibility</p:attrName>
                                        </p:attrNameLst>
                                      </p:cBhvr>
                                      <p:to>
                                        <p:strVal val="visible"/>
                                      </p:to>
                                    </p:set>
                                    <p:animEffect transition="in" filter="dissolve">
                                      <p:cBhvr>
                                        <p:cTn id="27" dur="750"/>
                                        <p:tgtEl>
                                          <p:spTgt spid="12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6" nodeType="clickEffect">
                                  <p:stCondLst>
                                    <p:cond delay="0"/>
                                  </p:stCondLst>
                                  <p:iterate>
                                    <p:tmAbs val="0"/>
                                  </p:iterate>
                                  <p:childTnLst>
                                    <p:set>
                                      <p:cBhvr>
                                        <p:cTn id="31" fill="hold"/>
                                        <p:tgtEl>
                                          <p:spTgt spid="1237"/>
                                        </p:tgtEl>
                                        <p:attrNameLst>
                                          <p:attrName>style.visibility</p:attrName>
                                        </p:attrNameLst>
                                      </p:cBhvr>
                                      <p:to>
                                        <p:strVal val="visible"/>
                                      </p:to>
                                    </p:set>
                                    <p:animEffect transition="in" filter="wipe(up)">
                                      <p:cBhvr>
                                        <p:cTn id="32" dur="750"/>
                                        <p:tgtEl>
                                          <p:spTgt spid="1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5" grpId="3" animBg="1" advAuto="0"/>
      <p:bldP spid="1230" grpId="4" animBg="1" advAuto="0"/>
      <p:bldP spid="1233" grpId="1" animBg="1" advAuto="0"/>
      <p:bldP spid="1235" grpId="2" animBg="1" advAuto="0"/>
      <p:bldP spid="1236" grpId="5" animBg="1" advAuto="0"/>
      <p:bldP spid="1237" grpId="6"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1" name="Sand.jpg" descr="Sand.jpg"/>
          <p:cNvPicPr>
            <a:picLocks noChangeAspect="1"/>
          </p:cNvPicPr>
          <p:nvPr/>
        </p:nvPicPr>
        <p:blipFill>
          <a:blip r:embed="rId3" cstate="print">
            <a:extLst/>
          </a:blip>
          <a:stretch>
            <a:fillRect/>
          </a:stretch>
        </p:blipFill>
        <p:spPr>
          <a:xfrm>
            <a:off x="0" y="0"/>
            <a:ext cx="24384000" cy="13716000"/>
          </a:xfrm>
          <a:prstGeom prst="rect">
            <a:avLst/>
          </a:prstGeom>
          <a:ln w="12700">
            <a:miter lim="400000"/>
          </a:ln>
        </p:spPr>
      </p:pic>
      <p:sp>
        <p:nvSpPr>
          <p:cNvPr id="1242" name="Buffon:…"/>
          <p:cNvSpPr txBox="1">
            <a:spLocks noGrp="1"/>
          </p:cNvSpPr>
          <p:nvPr>
            <p:ph type="body" sz="quarter" idx="1"/>
          </p:nvPr>
        </p:nvSpPr>
        <p:spPr>
          <a:xfrm>
            <a:off x="4610329" y="3721253"/>
            <a:ext cx="4408259" cy="9982047"/>
          </a:xfrm>
          <a:prstGeom prst="rect">
            <a:avLst/>
          </a:prstGeom>
          <a:effectLst/>
        </p:spPr>
        <p:txBody>
          <a:bodyPr/>
          <a:lstStyle/>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lang="uk-UA" dirty="0" err="1"/>
              <a:t>Бюффон</a:t>
            </a:r>
            <a:r>
              <a:rPr dirty="0"/>
              <a:t>:</a:t>
            </a:r>
          </a:p>
          <a:p>
            <a:pPr>
              <a:buClr>
                <a:srgbClr val="F5F5F5"/>
              </a:buClr>
              <a:defRPr>
                <a:effectLst>
                  <a:outerShdw blurRad="38100" dist="38100" dir="2700000" rotWithShape="0">
                    <a:srgbClr val="000000">
                      <a:alpha val="43137"/>
                    </a:srgbClr>
                  </a:outerShdw>
                </a:effectLst>
              </a:defRPr>
            </a:pPr>
            <a:r>
              <a:rPr lang="uk-UA" dirty="0"/>
              <a:t>Лаплас</a:t>
            </a:r>
            <a:r>
              <a:rPr dirty="0"/>
              <a:t>:</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lang="uk-UA" dirty="0" err="1"/>
              <a:t>Ламарк</a:t>
            </a:r>
            <a:r>
              <a:rPr dirty="0"/>
              <a:t>:</a:t>
            </a:r>
          </a:p>
          <a:p>
            <a:pPr>
              <a:buClr>
                <a:srgbClr val="F5F5F5"/>
              </a:buClr>
              <a:defRPr>
                <a:effectLst>
                  <a:outerShdw blurRad="38100" dist="38100" dir="2700000" rotWithShape="0">
                    <a:srgbClr val="000000">
                      <a:alpha val="43137"/>
                    </a:srgbClr>
                  </a:outerShdw>
                </a:effectLst>
              </a:defRPr>
            </a:pPr>
            <a:r>
              <a:rPr lang="uk-UA" dirty="0"/>
              <a:t>Вернер</a:t>
            </a:r>
            <a:r>
              <a:rPr dirty="0"/>
              <a:t>:</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lang="uk-UA" dirty="0" err="1"/>
              <a:t>Геттон</a:t>
            </a:r>
            <a:r>
              <a:rPr dirty="0"/>
              <a:t>:</a:t>
            </a:r>
          </a:p>
          <a:p>
            <a:pPr>
              <a:buClr>
                <a:srgbClr val="F5F5F5"/>
              </a:buClr>
              <a:defRPr>
                <a:effectLst>
                  <a:outerShdw blurRad="38100" dist="38100" dir="2700000" rotWithShape="0">
                    <a:srgbClr val="000000">
                      <a:alpha val="43137"/>
                    </a:srgbClr>
                  </a:outerShdw>
                </a:effectLst>
              </a:defRPr>
            </a:pPr>
            <a:r>
              <a:rPr lang="uk-UA" dirty="0" err="1"/>
              <a:t>Кювьє</a:t>
            </a:r>
            <a:r>
              <a:rPr dirty="0"/>
              <a:t>:</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rPr lang="uk-UA" dirty="0"/>
              <a:t>Сміт</a:t>
            </a:r>
            <a:r>
              <a:rPr dirty="0"/>
              <a:t>:</a:t>
            </a:r>
          </a:p>
          <a:p>
            <a:pPr>
              <a:buClr>
                <a:srgbClr val="F5F5F5"/>
              </a:buClr>
              <a:defRPr>
                <a:effectLst>
                  <a:outerShdw blurRad="38100" dist="38100" dir="2700000" rotWithShape="0">
                    <a:srgbClr val="000000">
                      <a:alpha val="43137"/>
                    </a:srgbClr>
                  </a:outerShdw>
                </a:effectLst>
              </a:defRPr>
            </a:pPr>
            <a:r>
              <a:rPr lang="uk-UA" dirty="0" err="1"/>
              <a:t>Лайєль</a:t>
            </a:r>
            <a:r>
              <a:rPr dirty="0"/>
              <a:t>:</a:t>
            </a:r>
          </a:p>
        </p:txBody>
      </p:sp>
      <p:sp>
        <p:nvSpPr>
          <p:cNvPr id="1243" name="Old–Earth Theology"/>
          <p:cNvSpPr txBox="1"/>
          <p:nvPr/>
        </p:nvSpPr>
        <p:spPr>
          <a:xfrm>
            <a:off x="915986" y="1371600"/>
            <a:ext cx="22644101" cy="1477328"/>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B6DE87"/>
              </a:buClr>
              <a:buFont typeface="GoudyTwenty"/>
              <a:defRPr sz="96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lang="uk-UA" sz="9600" dirty="0">
                <a:latin typeface="+mn-lt"/>
                <a:ea typeface="+mn-ea"/>
                <a:cs typeface="+mn-cs"/>
                <a:sym typeface="GoudyTwenty"/>
              </a:rPr>
              <a:t>Теологія старої Землі</a:t>
            </a:r>
            <a:endParaRPr sz="9600" dirty="0">
              <a:latin typeface="+mn-lt"/>
              <a:ea typeface="+mn-ea"/>
              <a:cs typeface="+mn-cs"/>
              <a:sym typeface="GoudyTwenty"/>
            </a:endParaRPr>
          </a:p>
        </p:txBody>
      </p:sp>
      <p:sp>
        <p:nvSpPr>
          <p:cNvPr id="1244" name="deist or vague theist"/>
          <p:cNvSpPr txBox="1"/>
          <p:nvPr/>
        </p:nvSpPr>
        <p:spPr>
          <a:xfrm>
            <a:off x="9018587" y="3721255"/>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деїст</a:t>
            </a:r>
            <a:r>
              <a:rPr dirty="0"/>
              <a:t> </a:t>
            </a:r>
            <a:r>
              <a:rPr lang="uk-UA" dirty="0"/>
              <a:t>або</a:t>
            </a:r>
            <a:r>
              <a:rPr dirty="0"/>
              <a:t> </a:t>
            </a:r>
            <a:r>
              <a:rPr lang="uk-UA" dirty="0"/>
              <a:t>нерішучий теїст</a:t>
            </a:r>
            <a:endParaRPr dirty="0"/>
          </a:p>
        </p:txBody>
      </p:sp>
      <p:sp>
        <p:nvSpPr>
          <p:cNvPr id="1245" name="open atheist"/>
          <p:cNvSpPr txBox="1"/>
          <p:nvPr/>
        </p:nvSpPr>
        <p:spPr>
          <a:xfrm>
            <a:off x="9018587" y="4812119"/>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lang="uk-UA" dirty="0"/>
              <a:t>відкритий атеїст</a:t>
            </a:r>
            <a:endParaRPr dirty="0"/>
          </a:p>
        </p:txBody>
      </p:sp>
      <p:sp>
        <p:nvSpPr>
          <p:cNvPr id="1246" name="deist or atheist"/>
          <p:cNvSpPr txBox="1"/>
          <p:nvPr/>
        </p:nvSpPr>
        <p:spPr>
          <a:xfrm>
            <a:off x="9018587" y="5927044"/>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деїст або атеїст</a:t>
            </a:r>
            <a:endParaRPr dirty="0"/>
          </a:p>
        </p:txBody>
      </p:sp>
      <p:sp>
        <p:nvSpPr>
          <p:cNvPr id="1247" name="deist or atheist"/>
          <p:cNvSpPr txBox="1"/>
          <p:nvPr/>
        </p:nvSpPr>
        <p:spPr>
          <a:xfrm>
            <a:off x="9018587" y="6993699"/>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lang="uk-UA" dirty="0"/>
              <a:t>деїст або атеїст</a:t>
            </a:r>
            <a:endParaRPr dirty="0"/>
          </a:p>
        </p:txBody>
      </p:sp>
      <p:sp>
        <p:nvSpPr>
          <p:cNvPr id="1248" name="deist or atheist"/>
          <p:cNvSpPr txBox="1"/>
          <p:nvPr/>
        </p:nvSpPr>
        <p:spPr>
          <a:xfrm>
            <a:off x="9018587" y="8108770"/>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деїст</a:t>
            </a:r>
            <a:r>
              <a:rPr dirty="0"/>
              <a:t> </a:t>
            </a:r>
            <a:r>
              <a:rPr lang="uk-UA" dirty="0"/>
              <a:t>або атеїст</a:t>
            </a:r>
            <a:endParaRPr dirty="0"/>
          </a:p>
        </p:txBody>
      </p:sp>
      <p:sp>
        <p:nvSpPr>
          <p:cNvPr id="1249" name="deist or vague theist"/>
          <p:cNvSpPr txBox="1"/>
          <p:nvPr/>
        </p:nvSpPr>
        <p:spPr>
          <a:xfrm>
            <a:off x="9018587" y="9188270"/>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lang="uk-UA" dirty="0"/>
              <a:t>деїст</a:t>
            </a:r>
            <a:r>
              <a:rPr dirty="0"/>
              <a:t> </a:t>
            </a:r>
            <a:r>
              <a:rPr lang="uk-UA" dirty="0"/>
              <a:t>або нерішучий теїст</a:t>
            </a:r>
            <a:endParaRPr dirty="0"/>
          </a:p>
        </p:txBody>
      </p:sp>
      <p:sp>
        <p:nvSpPr>
          <p:cNvPr id="1250" name="deist or vague theist"/>
          <p:cNvSpPr txBox="1"/>
          <p:nvPr/>
        </p:nvSpPr>
        <p:spPr>
          <a:xfrm>
            <a:off x="9018587" y="10314559"/>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uk-UA" dirty="0"/>
              <a:t>деїст</a:t>
            </a:r>
            <a:r>
              <a:rPr dirty="0"/>
              <a:t> </a:t>
            </a:r>
            <a:r>
              <a:rPr lang="uk-UA" dirty="0"/>
              <a:t>або нерішучий теїст</a:t>
            </a:r>
            <a:endParaRPr dirty="0"/>
          </a:p>
        </p:txBody>
      </p:sp>
      <p:sp>
        <p:nvSpPr>
          <p:cNvPr id="1251" name="deist or unitarian"/>
          <p:cNvSpPr txBox="1"/>
          <p:nvPr/>
        </p:nvSpPr>
        <p:spPr>
          <a:xfrm>
            <a:off x="9018587" y="11429485"/>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lang="uk-UA" dirty="0"/>
              <a:t>деїст</a:t>
            </a:r>
            <a:r>
              <a:rPr dirty="0"/>
              <a:t> </a:t>
            </a:r>
            <a:r>
              <a:rPr lang="uk-UA" dirty="0"/>
              <a:t>або </a:t>
            </a:r>
            <a:r>
              <a:rPr lang="uk-UA" dirty="0" err="1"/>
              <a:t>унітарин</a:t>
            </a:r>
            <a:endParaRPr dirty="0"/>
          </a:p>
        </p:txBody>
      </p:sp>
      <p:sp>
        <p:nvSpPr>
          <p:cNvPr id="1252" name="Line"/>
          <p:cNvSpPr/>
          <p:nvPr/>
        </p:nvSpPr>
        <p:spPr>
          <a:xfrm>
            <a:off x="2889212" y="3263900"/>
            <a:ext cx="18427777" cy="0"/>
          </a:xfrm>
          <a:prstGeom prst="line">
            <a:avLst/>
          </a:prstGeom>
          <a:blipFill>
            <a:blip r:embed="rId4" cstate="print"/>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44"/>
                                        </p:tgtEl>
                                        <p:attrNameLst>
                                          <p:attrName>style.visibility</p:attrName>
                                        </p:attrNameLst>
                                      </p:cBhvr>
                                      <p:to>
                                        <p:strVal val="visible"/>
                                      </p:to>
                                    </p:set>
                                    <p:animEffect transition="in" filter="dissolve">
                                      <p:cBhvr>
                                        <p:cTn id="7" dur="250"/>
                                        <p:tgtEl>
                                          <p:spTgt spid="12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245"/>
                                        </p:tgtEl>
                                        <p:attrNameLst>
                                          <p:attrName>style.visibility</p:attrName>
                                        </p:attrNameLst>
                                      </p:cBhvr>
                                      <p:to>
                                        <p:strVal val="visible"/>
                                      </p:to>
                                    </p:set>
                                    <p:animEffect transition="in" filter="dissolve">
                                      <p:cBhvr>
                                        <p:cTn id="12" dur="250"/>
                                        <p:tgtEl>
                                          <p:spTgt spid="12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246"/>
                                        </p:tgtEl>
                                        <p:attrNameLst>
                                          <p:attrName>style.visibility</p:attrName>
                                        </p:attrNameLst>
                                      </p:cBhvr>
                                      <p:to>
                                        <p:strVal val="visible"/>
                                      </p:to>
                                    </p:set>
                                    <p:animEffect transition="in" filter="dissolve">
                                      <p:cBhvr>
                                        <p:cTn id="17" dur="250"/>
                                        <p:tgtEl>
                                          <p:spTgt spid="12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247"/>
                                        </p:tgtEl>
                                        <p:attrNameLst>
                                          <p:attrName>style.visibility</p:attrName>
                                        </p:attrNameLst>
                                      </p:cBhvr>
                                      <p:to>
                                        <p:strVal val="visible"/>
                                      </p:to>
                                    </p:set>
                                    <p:animEffect transition="in" filter="dissolve">
                                      <p:cBhvr>
                                        <p:cTn id="22" dur="250"/>
                                        <p:tgtEl>
                                          <p:spTgt spid="12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248"/>
                                        </p:tgtEl>
                                        <p:attrNameLst>
                                          <p:attrName>style.visibility</p:attrName>
                                        </p:attrNameLst>
                                      </p:cBhvr>
                                      <p:to>
                                        <p:strVal val="visible"/>
                                      </p:to>
                                    </p:set>
                                    <p:animEffect transition="in" filter="dissolve">
                                      <p:cBhvr>
                                        <p:cTn id="27" dur="250"/>
                                        <p:tgtEl>
                                          <p:spTgt spid="124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249"/>
                                        </p:tgtEl>
                                        <p:attrNameLst>
                                          <p:attrName>style.visibility</p:attrName>
                                        </p:attrNameLst>
                                      </p:cBhvr>
                                      <p:to>
                                        <p:strVal val="visible"/>
                                      </p:to>
                                    </p:set>
                                    <p:animEffect transition="in" filter="dissolve">
                                      <p:cBhvr>
                                        <p:cTn id="32" dur="250"/>
                                        <p:tgtEl>
                                          <p:spTgt spid="124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1250"/>
                                        </p:tgtEl>
                                        <p:attrNameLst>
                                          <p:attrName>style.visibility</p:attrName>
                                        </p:attrNameLst>
                                      </p:cBhvr>
                                      <p:to>
                                        <p:strVal val="visible"/>
                                      </p:to>
                                    </p:set>
                                    <p:animEffect transition="in" filter="dissolve">
                                      <p:cBhvr>
                                        <p:cTn id="37" dur="250"/>
                                        <p:tgtEl>
                                          <p:spTgt spid="125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1251"/>
                                        </p:tgtEl>
                                        <p:attrNameLst>
                                          <p:attrName>style.visibility</p:attrName>
                                        </p:attrNameLst>
                                      </p:cBhvr>
                                      <p:to>
                                        <p:strVal val="visible"/>
                                      </p:to>
                                    </p:set>
                                    <p:animEffect transition="in" filter="dissolve">
                                      <p:cBhvr>
                                        <p:cTn id="42" dur="250"/>
                                        <p:tgtEl>
                                          <p:spTgt spid="1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4" grpId="1" animBg="1" advAuto="0"/>
      <p:bldP spid="1245" grpId="2" animBg="1" advAuto="0"/>
      <p:bldP spid="1246" grpId="3" animBg="1" advAuto="0"/>
      <p:bldP spid="1247" grpId="4" animBg="1" advAuto="0"/>
      <p:bldP spid="1248" grpId="5" animBg="1" advAuto="0"/>
      <p:bldP spid="1249" grpId="6" animBg="1" advAuto="0"/>
      <p:bldP spid="1250" grpId="7" animBg="1" advAuto="0"/>
      <p:bldP spid="1251" grpId="8"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The past history of our globe must…"/>
          <p:cNvSpPr txBox="1">
            <a:spLocks noGrp="1"/>
          </p:cNvSpPr>
          <p:nvPr>
            <p:ph type="title"/>
          </p:nvPr>
        </p:nvSpPr>
        <p:spPr>
          <a:xfrm>
            <a:off x="1136073" y="1549400"/>
            <a:ext cx="20326927" cy="9144000"/>
          </a:xfrm>
          <a:prstGeom prst="rect">
            <a:avLst/>
          </a:prstGeom>
        </p:spPr>
        <p:txBody>
          <a:bodyPr/>
          <a:lstStyle/>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dirty="0">
                <a:solidFill>
                  <a:srgbClr val="E2DEAB"/>
                </a:solidFill>
                <a:uFill>
                  <a:solidFill>
                    <a:srgbClr val="E2DEAB"/>
                  </a:solidFill>
                </a:uFill>
              </a:rPr>
              <a:t>“</a:t>
            </a:r>
            <a:r>
              <a:rPr lang="uk-UA" dirty="0">
                <a:solidFill>
                  <a:srgbClr val="E2DEAB"/>
                </a:solidFill>
                <a:uFill>
                  <a:solidFill>
                    <a:srgbClr val="E2DEAB"/>
                  </a:solidFill>
                </a:uFill>
              </a:rPr>
              <a:t>Минула історія нашої планети</a:t>
            </a:r>
            <a:r>
              <a:rPr dirty="0">
                <a:solidFill>
                  <a:srgbClr val="E2DEAB"/>
                </a:solidFill>
                <a:uFill>
                  <a:solidFill>
                    <a:srgbClr val="E2DEAB"/>
                  </a:solidFill>
                </a:uFill>
              </a:rPr>
              <a:t> </a:t>
            </a:r>
            <a:r>
              <a:rPr lang="uk-UA" dirty="0">
                <a:solidFill>
                  <a:srgbClr val="E2DEAB"/>
                </a:solidFill>
                <a:uFill>
                  <a:solidFill>
                    <a:srgbClr val="E2DEAB"/>
                  </a:solidFill>
                </a:uFill>
              </a:rPr>
              <a:t/>
            </a:r>
            <a:br>
              <a:rPr lang="uk-UA" dirty="0">
                <a:solidFill>
                  <a:srgbClr val="E2DEAB"/>
                </a:solidFill>
                <a:uFill>
                  <a:solidFill>
                    <a:srgbClr val="E2DEAB"/>
                  </a:solidFill>
                </a:uFill>
              </a:rPr>
            </a:br>
            <a:r>
              <a:rPr lang="uk-UA" dirty="0">
                <a:solidFill>
                  <a:srgbClr val="F6A029"/>
                </a:solidFill>
                <a:uFill>
                  <a:solidFill>
                    <a:srgbClr val="F6A029"/>
                  </a:solidFill>
                </a:uFill>
              </a:rPr>
              <a:t>повинна</a:t>
            </a:r>
            <a:r>
              <a:rPr dirty="0">
                <a:solidFill>
                  <a:srgbClr val="E2DEAB"/>
                </a:solidFill>
                <a:uFill>
                  <a:solidFill>
                    <a:srgbClr val="E2DEAB"/>
                  </a:solidFill>
                </a:uFill>
              </a:rPr>
              <a:t> </a:t>
            </a:r>
            <a:r>
              <a:rPr lang="uk-UA" dirty="0">
                <a:solidFill>
                  <a:srgbClr val="E2DEAB"/>
                </a:solidFill>
                <a:uFill>
                  <a:solidFill>
                    <a:srgbClr val="E2DEAB"/>
                  </a:solidFill>
                </a:uFill>
              </a:rPr>
              <a:t>бути пояснена тим, що </a:t>
            </a:r>
            <a:br>
              <a:rPr lang="uk-UA" dirty="0">
                <a:solidFill>
                  <a:srgbClr val="E2DEAB"/>
                </a:solidFill>
                <a:uFill>
                  <a:solidFill>
                    <a:srgbClr val="E2DEAB"/>
                  </a:solidFill>
                </a:uFill>
              </a:rPr>
            </a:br>
            <a:r>
              <a:rPr lang="uk-UA" dirty="0">
                <a:solidFill>
                  <a:srgbClr val="E2DEAB"/>
                </a:solidFill>
                <a:uFill>
                  <a:solidFill>
                    <a:srgbClr val="E2DEAB"/>
                  </a:solidFill>
                </a:uFill>
              </a:rPr>
              <a:t>можна</a:t>
            </a:r>
            <a:r>
              <a:rPr dirty="0">
                <a:solidFill>
                  <a:srgbClr val="E2DEAB"/>
                </a:solidFill>
                <a:uFill>
                  <a:solidFill>
                    <a:srgbClr val="E2DEAB"/>
                  </a:solidFill>
                </a:uFill>
              </a:rPr>
              <a:t> </a:t>
            </a:r>
          </a:p>
        </p:txBody>
      </p:sp>
      <p:sp>
        <p:nvSpPr>
          <p:cNvPr id="1257" name="James Hutton, quoted in Arthur Holmes, Principles of Physical Geology, 2nd ed. (Edinburgh, Scotland: Thomas Nelson and Sons Ltd., 1965), pp. 43–44."/>
          <p:cNvSpPr txBox="1">
            <a:spLocks noGrp="1"/>
          </p:cNvSpPr>
          <p:nvPr>
            <p:ph type="body" sz="quarter" idx="1"/>
          </p:nvPr>
        </p:nvSpPr>
        <p:spPr>
          <a:xfrm>
            <a:off x="1752600" y="11277600"/>
            <a:ext cx="20866100" cy="1219200"/>
          </a:xfrm>
          <a:prstGeom prst="rect">
            <a:avLst/>
          </a:prstGeom>
        </p:spPr>
        <p:txBody>
          <a:bodyPr/>
          <a:lstStyle/>
          <a:p>
            <a:r>
              <a:rPr lang="uk-UA" dirty="0">
                <a:effectLst>
                  <a:outerShdw blurRad="38100" dist="38100" dir="2700000" rotWithShape="0">
                    <a:srgbClr val="000000">
                      <a:alpha val="43137"/>
                    </a:srgbClr>
                  </a:outerShdw>
                </a:effectLst>
                <a:uFill>
                  <a:solidFill>
                    <a:srgbClr val="E2DEAB"/>
                  </a:solidFill>
                </a:uFill>
              </a:rPr>
              <a:t>Джеймс </a:t>
            </a:r>
            <a:r>
              <a:rPr lang="uk-UA" dirty="0" err="1">
                <a:effectLst>
                  <a:outerShdw blurRad="38100" dist="38100" dir="2700000" rotWithShape="0">
                    <a:srgbClr val="000000">
                      <a:alpha val="43137"/>
                    </a:srgbClr>
                  </a:outerShdw>
                </a:effectLst>
                <a:uFill>
                  <a:solidFill>
                    <a:srgbClr val="E2DEAB"/>
                  </a:solidFill>
                </a:uFill>
              </a:rPr>
              <a:t>Геттон</a:t>
            </a:r>
            <a:r>
              <a:rPr dirty="0">
                <a:effectLst>
                  <a:outerShdw blurRad="38100" dist="38100" dir="2700000" rotWithShape="0">
                    <a:srgbClr val="000000">
                      <a:alpha val="43137"/>
                    </a:srgbClr>
                  </a:outerShdw>
                </a:effectLst>
                <a:uFill>
                  <a:solidFill>
                    <a:srgbClr val="E2DEAB"/>
                  </a:solidFill>
                </a:uFill>
              </a:rPr>
              <a:t>, </a:t>
            </a:r>
            <a:r>
              <a:rPr lang="uk-UA" dirty="0">
                <a:effectLst>
                  <a:outerShdw blurRad="38100" dist="38100" dir="2700000" rotWithShape="0">
                    <a:srgbClr val="000000">
                      <a:alpha val="43137"/>
                    </a:srgbClr>
                  </a:outerShdw>
                </a:effectLst>
                <a:uFill>
                  <a:solidFill>
                    <a:srgbClr val="E2DEAB"/>
                  </a:solidFill>
                </a:uFill>
              </a:rPr>
              <a:t>цитата Артура </a:t>
            </a:r>
            <a:r>
              <a:rPr lang="uk-UA" dirty="0" err="1">
                <a:effectLst>
                  <a:outerShdw blurRad="38100" dist="38100" dir="2700000" rotWithShape="0">
                    <a:srgbClr val="000000">
                      <a:alpha val="43137"/>
                    </a:srgbClr>
                  </a:outerShdw>
                </a:effectLst>
                <a:uFill>
                  <a:solidFill>
                    <a:srgbClr val="E2DEAB"/>
                  </a:solidFill>
                </a:uFill>
              </a:rPr>
              <a:t>Холмся</a:t>
            </a:r>
            <a:r>
              <a:rPr dirty="0"/>
              <a:t>, </a:t>
            </a:r>
            <a:r>
              <a:rPr dirty="0">
                <a:latin typeface="DejaVu Sans Condensed Oblique"/>
                <a:ea typeface="DejaVu Sans Condensed Oblique"/>
                <a:cs typeface="DejaVu Sans Condensed Oblique"/>
                <a:sym typeface="DejaVu Sans Condensed Oblique"/>
              </a:rPr>
              <a:t>Principles of Physical Geology</a:t>
            </a:r>
            <a:r>
              <a:rPr dirty="0"/>
              <a:t>, 2</a:t>
            </a:r>
            <a:r>
              <a:rPr baseline="31999" dirty="0"/>
              <a:t>nd</a:t>
            </a:r>
            <a:r>
              <a:rPr dirty="0"/>
              <a:t> ed. (Edinburgh, Scotland: Thomas Nelson and Sons Ltd., 1965), pp. 43–44.</a:t>
            </a:r>
          </a:p>
        </p:txBody>
      </p:sp>
      <p:grpSp>
        <p:nvGrpSpPr>
          <p:cNvPr id="1260" name="image17.jpg"/>
          <p:cNvGrpSpPr/>
          <p:nvPr/>
        </p:nvGrpSpPr>
        <p:grpSpPr>
          <a:xfrm>
            <a:off x="17895887" y="1449434"/>
            <a:ext cx="5124451" cy="5764166"/>
            <a:chOff x="0" y="0"/>
            <a:chExt cx="5124450" cy="5764165"/>
          </a:xfrm>
        </p:grpSpPr>
        <p:pic>
          <p:nvPicPr>
            <p:cNvPr id="1259" name="image17.jpg" descr="image17.jpg"/>
            <p:cNvPicPr>
              <a:picLocks noChangeAspect="1"/>
            </p:cNvPicPr>
            <p:nvPr/>
          </p:nvPicPr>
          <p:blipFill>
            <a:blip r:embed="rId3" cstate="print">
              <a:extLst/>
            </a:blip>
            <a:srcRect l="3113" r="6614" b="23871"/>
            <a:stretch>
              <a:fillRect/>
            </a:stretch>
          </p:blipFill>
          <p:spPr>
            <a:xfrm>
              <a:off x="317500" y="304800"/>
              <a:ext cx="4502150" cy="5141866"/>
            </a:xfrm>
            <a:prstGeom prst="rect">
              <a:avLst/>
            </a:prstGeom>
            <a:ln>
              <a:noFill/>
            </a:ln>
            <a:effectLst/>
          </p:spPr>
        </p:pic>
        <p:pic>
          <p:nvPicPr>
            <p:cNvPr id="1258" name="image17.jpg" descr="image17.jpg"/>
            <p:cNvPicPr>
              <a:picLocks/>
            </p:cNvPicPr>
            <p:nvPr/>
          </p:nvPicPr>
          <p:blipFill>
            <a:blip r:embed="rId4" cstate="print">
              <a:extLst/>
            </a:blip>
            <a:stretch>
              <a:fillRect/>
            </a:stretch>
          </p:blipFill>
          <p:spPr>
            <a:xfrm>
              <a:off x="0" y="0"/>
              <a:ext cx="5124450" cy="5764166"/>
            </a:xfrm>
            <a:prstGeom prst="rect">
              <a:avLst/>
            </a:prstGeom>
            <a:effectLst/>
          </p:spPr>
        </p:pic>
      </p:grpSp>
      <p:sp>
        <p:nvSpPr>
          <p:cNvPr id="1261" name="by what can be seen to…"/>
          <p:cNvSpPr txBox="1"/>
          <p:nvPr/>
        </p:nvSpPr>
        <p:spPr>
          <a:xfrm>
            <a:off x="1052945" y="3671882"/>
            <a:ext cx="21538046" cy="564257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8"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E2DEAB"/>
                </a:solidFill>
                <a:uFill>
                  <a:solidFill>
                    <a:srgbClr val="E2DEAB"/>
                  </a:solidFill>
                </a:uFill>
              </a:rPr>
              <a:t> </a:t>
            </a:r>
            <a:r>
              <a:rPr lang="uk-UA" dirty="0">
                <a:solidFill>
                  <a:srgbClr val="E2DEAB"/>
                </a:solidFill>
                <a:uFill>
                  <a:solidFill>
                    <a:srgbClr val="E2DEAB"/>
                  </a:solidFill>
                </a:uFill>
              </a:rPr>
              <a:t> побачити, як воно </a:t>
            </a:r>
            <a:r>
              <a:rPr dirty="0">
                <a:solidFill>
                  <a:srgbClr val="E2DEAB"/>
                </a:solidFill>
                <a:uFill>
                  <a:solidFill>
                    <a:srgbClr val="E2DEAB"/>
                  </a:solidFill>
                </a:uFill>
              </a:rPr>
              <a:t> </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uk-UA" dirty="0">
                <a:solidFill>
                  <a:srgbClr val="E2DEAB"/>
                </a:solidFill>
                <a:uFill>
                  <a:solidFill>
                    <a:srgbClr val="E2DEAB"/>
                  </a:solidFill>
                </a:uFill>
              </a:rPr>
              <a:t>відбувається</a:t>
            </a:r>
            <a:r>
              <a:rPr dirty="0">
                <a:solidFill>
                  <a:srgbClr val="E2DEAB"/>
                </a:solidFill>
                <a:uFill>
                  <a:solidFill>
                    <a:srgbClr val="E2DEAB"/>
                  </a:solidFill>
                </a:uFill>
              </a:rPr>
              <a:t> </a:t>
            </a:r>
            <a:r>
              <a:rPr lang="uk-UA" dirty="0">
                <a:solidFill>
                  <a:srgbClr val="F6A029"/>
                </a:solidFill>
                <a:uFill>
                  <a:solidFill>
                    <a:srgbClr val="F6A029"/>
                  </a:solidFill>
                </a:uFill>
              </a:rPr>
              <a:t>тепер</a:t>
            </a:r>
            <a:r>
              <a:rPr dirty="0">
                <a:solidFill>
                  <a:srgbClr val="E2DEAB"/>
                </a:solidFill>
                <a:uFill>
                  <a:solidFill>
                    <a:srgbClr val="E2DEAB"/>
                  </a:solidFill>
                </a:uFill>
              </a:rPr>
              <a:t>. ... </a:t>
            </a:r>
            <a:r>
              <a:rPr lang="uk-UA" dirty="0">
                <a:solidFill>
                  <a:srgbClr val="E2DEAB"/>
                </a:solidFill>
                <a:uFill>
                  <a:solidFill>
                    <a:srgbClr val="E2DEAB"/>
                  </a:solidFill>
                </a:uFill>
              </a:rPr>
              <a:t>Ніякі </a:t>
            </a:r>
            <a:r>
              <a:rPr dirty="0">
                <a:solidFill>
                  <a:srgbClr val="E2DEAB"/>
                </a:solidFill>
                <a:uFill>
                  <a:solidFill>
                    <a:srgbClr val="E2DEAB"/>
                  </a:solidFill>
                </a:uFill>
              </a:rPr>
              <a:t> </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uk-UA" dirty="0">
                <a:solidFill>
                  <a:srgbClr val="F6A029"/>
                </a:solidFill>
                <a:uFill>
                  <a:solidFill>
                    <a:srgbClr val="F6A029"/>
                  </a:solidFill>
                </a:uFill>
              </a:rPr>
              <a:t>неприродні</a:t>
            </a:r>
            <a:r>
              <a:rPr lang="uk-UA" dirty="0">
                <a:solidFill>
                  <a:srgbClr val="E2DEAB"/>
                </a:solidFill>
                <a:uFill>
                  <a:solidFill>
                    <a:srgbClr val="E2DEAB"/>
                  </a:solidFill>
                </a:uFill>
              </a:rPr>
              <a:t> сили не впливали на</a:t>
            </a:r>
            <a:r>
              <a:rPr dirty="0">
                <a:solidFill>
                  <a:srgbClr val="E2DEAB"/>
                </a:solidFill>
                <a:uFill>
                  <a:solidFill>
                    <a:srgbClr val="E2DEAB"/>
                  </a:solidFill>
                </a:uFill>
              </a:rPr>
              <a:t> </a:t>
            </a:r>
          </a:p>
          <a:p>
            <a:pPr algn="l" defTabSz="914400">
              <a:buClr>
                <a:srgbClr val="B6DE87"/>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uk-UA" dirty="0">
                <a:solidFill>
                  <a:srgbClr val="E2DEAB"/>
                </a:solidFill>
                <a:uFill>
                  <a:solidFill>
                    <a:srgbClr val="E2DEAB"/>
                  </a:solidFill>
                </a:uFill>
              </a:rPr>
              <a:t>Землю</a:t>
            </a:r>
            <a:r>
              <a:rPr dirty="0">
                <a:solidFill>
                  <a:srgbClr val="E2DEAB"/>
                </a:solidFill>
                <a:uFill>
                  <a:solidFill>
                    <a:srgbClr val="E2DEAB"/>
                  </a:solidFill>
                </a:uFill>
              </a:rPr>
              <a:t>, </a:t>
            </a:r>
            <a:r>
              <a:rPr lang="uk-UA" dirty="0">
                <a:solidFill>
                  <a:srgbClr val="E2DEAB"/>
                </a:solidFill>
                <a:uFill>
                  <a:solidFill>
                    <a:srgbClr val="E2DEAB"/>
                  </a:solidFill>
                </a:uFill>
              </a:rPr>
              <a:t>ніяка дія не була застосована, </a:t>
            </a:r>
            <a:r>
              <a:rPr dirty="0">
                <a:solidFill>
                  <a:srgbClr val="E2DEAB"/>
                </a:solidFill>
                <a:uFill>
                  <a:solidFill>
                    <a:srgbClr val="E2DEAB"/>
                  </a:solidFill>
                </a:uFill>
              </a:rPr>
              <a:t> </a:t>
            </a:r>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uk-UA" dirty="0">
                <a:solidFill>
                  <a:srgbClr val="E2DEAB"/>
                </a:solidFill>
                <a:uFill>
                  <a:solidFill>
                    <a:srgbClr val="E2DEAB"/>
                  </a:solidFill>
                </a:uFill>
              </a:rPr>
              <a:t>окрім</a:t>
            </a:r>
            <a:r>
              <a:rPr dirty="0">
                <a:solidFill>
                  <a:srgbClr val="E2DEAB"/>
                </a:solidFill>
                <a:uFill>
                  <a:solidFill>
                    <a:srgbClr val="E2DEAB"/>
                  </a:solidFill>
                </a:uFill>
              </a:rPr>
              <a:t> </a:t>
            </a:r>
            <a:r>
              <a:rPr lang="uk-UA" dirty="0">
                <a:solidFill>
                  <a:srgbClr val="E2DEAB"/>
                </a:solidFill>
                <a:uFill>
                  <a:solidFill>
                    <a:srgbClr val="E2DEAB"/>
                  </a:solidFill>
                </a:uFill>
              </a:rPr>
              <a:t>тих, принципи яких ми знаємо</a:t>
            </a:r>
            <a:r>
              <a:rPr dirty="0">
                <a:solidFill>
                  <a:srgbClr val="E2DEAB"/>
                </a:solidFill>
                <a:uFill>
                  <a:solidFill>
                    <a:srgbClr val="E2DEAB"/>
                  </a:solidFill>
                </a:uFill>
              </a:rPr>
              <a:t>.”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261"/>
                                        </p:tgtEl>
                                        <p:attrNameLst>
                                          <p:attrName>style.visibility</p:attrName>
                                        </p:attrNameLst>
                                      </p:cBhvr>
                                      <p:to>
                                        <p:strVal val="visible"/>
                                      </p:to>
                                    </p:set>
                                    <p:animEffect transition="in" filter="wipe(up)">
                                      <p:cBhvr>
                                        <p:cTn id="7" dur="1000"/>
                                        <p:tgtEl>
                                          <p:spTgt spid="1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1"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But, surely, general deluges form…"/>
          <p:cNvSpPr txBox="1">
            <a:spLocks noGrp="1"/>
          </p:cNvSpPr>
          <p:nvPr>
            <p:ph type="title"/>
          </p:nvPr>
        </p:nvSpPr>
        <p:spPr>
          <a:xfrm>
            <a:off x="1191491" y="1574800"/>
            <a:ext cx="20309609" cy="5969000"/>
          </a:xfrm>
          <a:prstGeom prst="rect">
            <a:avLst/>
          </a:prstGeom>
        </p:spPr>
        <p:txBody>
          <a:bodyPr/>
          <a:lstStyle/>
          <a:p>
            <a:pPr defTabSz="914400">
              <a:defRPr>
                <a:effectLst>
                  <a:outerShdw blurRad="38100" dist="38100" dir="2700000" rotWithShape="0">
                    <a:srgbClr val="000000">
                      <a:alpha val="43137"/>
                    </a:srgbClr>
                  </a:outerShdw>
                </a:effectLst>
                <a:uFill>
                  <a:solidFill>
                    <a:srgbClr val="E2DEAB"/>
                  </a:solidFill>
                </a:uFill>
              </a:defRPr>
            </a:pPr>
            <a:r>
              <a:rPr dirty="0"/>
              <a:t>“</a:t>
            </a:r>
            <a:r>
              <a:rPr lang="uk-UA" dirty="0"/>
              <a:t>Але, дійсно, загальний потоп не </a:t>
            </a:r>
            <a:br>
              <a:rPr lang="uk-UA" dirty="0"/>
            </a:br>
            <a:r>
              <a:rPr lang="uk-UA" dirty="0"/>
              <a:t>брав </a:t>
            </a:r>
            <a:r>
              <a:rPr lang="uk-UA" dirty="0">
                <a:solidFill>
                  <a:srgbClr val="F6A029"/>
                </a:solidFill>
                <a:uFill>
                  <a:solidFill>
                    <a:srgbClr val="F6A029"/>
                  </a:solidFill>
                </a:uFill>
              </a:rPr>
              <a:t>брав участі</a:t>
            </a:r>
            <a:r>
              <a:rPr dirty="0"/>
              <a:t> </a:t>
            </a:r>
            <a:r>
              <a:rPr lang="uk-UA" dirty="0"/>
              <a:t>в теорії землі</a:t>
            </a:r>
            <a:r>
              <a:rPr dirty="0"/>
              <a:t>;  </a:t>
            </a:r>
          </a:p>
        </p:txBody>
      </p:sp>
      <p:sp>
        <p:nvSpPr>
          <p:cNvPr id="1266" name="James Hutton, Theory of the Earth (Edinburgh: William Creech, 1795), vol. 1, p. 273."/>
          <p:cNvSpPr txBox="1">
            <a:spLocks noGrp="1"/>
          </p:cNvSpPr>
          <p:nvPr>
            <p:ph type="body" sz="quarter" idx="1"/>
          </p:nvPr>
        </p:nvSpPr>
        <p:spPr>
          <a:xfrm>
            <a:off x="1752600" y="11290300"/>
            <a:ext cx="20866100" cy="14732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lang="uk-UA" dirty="0"/>
              <a:t>Джеймс </a:t>
            </a:r>
            <a:r>
              <a:rPr lang="uk-UA" dirty="0" err="1"/>
              <a:t>Геттон</a:t>
            </a:r>
            <a:r>
              <a:rPr dirty="0"/>
              <a:t>, </a:t>
            </a:r>
            <a:r>
              <a:rPr lang="uk-UA" dirty="0">
                <a:latin typeface="DejaVu Sans Condensed Oblique"/>
                <a:ea typeface="DejaVu Sans Condensed Oblique"/>
                <a:cs typeface="DejaVu Sans Condensed Oblique"/>
                <a:sym typeface="DejaVu Sans Condensed Oblique"/>
              </a:rPr>
              <a:t>Теорія Землі</a:t>
            </a:r>
            <a:r>
              <a:rPr dirty="0">
                <a:latin typeface="DejaVu Sans Condensed Oblique"/>
                <a:ea typeface="DejaVu Sans Condensed Oblique"/>
                <a:cs typeface="DejaVu Sans Condensed Oblique"/>
                <a:sym typeface="DejaVu Sans Condensed Oblique"/>
              </a:rPr>
              <a:t> </a:t>
            </a:r>
            <a:r>
              <a:rPr dirty="0"/>
              <a:t>(Edinburgh: William Creech, 1795), vol. 1, p. 273.</a:t>
            </a:r>
          </a:p>
        </p:txBody>
      </p:sp>
      <p:grpSp>
        <p:nvGrpSpPr>
          <p:cNvPr id="1269" name="image17.jpg"/>
          <p:cNvGrpSpPr/>
          <p:nvPr/>
        </p:nvGrpSpPr>
        <p:grpSpPr>
          <a:xfrm>
            <a:off x="17895887" y="1449434"/>
            <a:ext cx="5124451" cy="5764166"/>
            <a:chOff x="0" y="0"/>
            <a:chExt cx="5124450" cy="5764165"/>
          </a:xfrm>
        </p:grpSpPr>
        <p:pic>
          <p:nvPicPr>
            <p:cNvPr id="1268" name="image17.jpg" descr="image17.jpg"/>
            <p:cNvPicPr>
              <a:picLocks noChangeAspect="1"/>
            </p:cNvPicPr>
            <p:nvPr/>
          </p:nvPicPr>
          <p:blipFill>
            <a:blip r:embed="rId3" cstate="print">
              <a:extLst/>
            </a:blip>
            <a:srcRect l="3113" r="6614" b="23871"/>
            <a:stretch>
              <a:fillRect/>
            </a:stretch>
          </p:blipFill>
          <p:spPr>
            <a:xfrm>
              <a:off x="317500" y="304800"/>
              <a:ext cx="4502150" cy="5141866"/>
            </a:xfrm>
            <a:prstGeom prst="rect">
              <a:avLst/>
            </a:prstGeom>
            <a:ln>
              <a:noFill/>
            </a:ln>
            <a:effectLst/>
          </p:spPr>
        </p:pic>
        <p:pic>
          <p:nvPicPr>
            <p:cNvPr id="1267" name="image17.jpg" descr="image17.jpg"/>
            <p:cNvPicPr>
              <a:picLocks/>
            </p:cNvPicPr>
            <p:nvPr/>
          </p:nvPicPr>
          <p:blipFill>
            <a:blip r:embed="rId4" cstate="print">
              <a:extLst/>
            </a:blip>
            <a:stretch>
              <a:fillRect/>
            </a:stretch>
          </p:blipFill>
          <p:spPr>
            <a:xfrm>
              <a:off x="0" y="0"/>
              <a:ext cx="5124450" cy="5764166"/>
            </a:xfrm>
            <a:prstGeom prst="rect">
              <a:avLst/>
            </a:prstGeom>
            <a:effectLst/>
          </p:spPr>
        </p:pic>
      </p:grpSp>
      <p:sp>
        <p:nvSpPr>
          <p:cNvPr id="1270" name="The Present is the key to the past"/>
          <p:cNvSpPr txBox="1"/>
          <p:nvPr/>
        </p:nvSpPr>
        <p:spPr>
          <a:xfrm>
            <a:off x="1549631" y="7340601"/>
            <a:ext cx="20830713" cy="3797300"/>
          </a:xfrm>
          <a:prstGeom prst="rect">
            <a:avLst/>
          </a:prstGeom>
          <a:ln w="12700"/>
          <a:extLst>
            <a:ext uri="{C572A759-6A51-4108-AA02-DFA0A04FC94B}">
              <ma14:wrappingTextBoxFlag xmlns:ma14="http://schemas.microsoft.com/office/mac/drawingml/2011/main" val="1"/>
            </a:ext>
          </a:extLst>
        </p:spPr>
        <p:txBody>
          <a:bodyPr lIns="50800" tIns="50800" rIns="50800" bIns="50800"/>
          <a:lstStyle>
            <a:lvl1pPr defTabSz="914400">
              <a:buClr>
                <a:srgbClr val="FFFEEC"/>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lvl1pPr>
          </a:lstStyle>
          <a:p>
            <a:r>
              <a:rPr lang="uk-UA" dirty="0"/>
              <a:t>Теперішнє є ключем до минулого</a:t>
            </a:r>
            <a:endParaRPr dirty="0"/>
          </a:p>
        </p:txBody>
      </p:sp>
      <p:sp>
        <p:nvSpPr>
          <p:cNvPr id="1271" name="for, the purpose of this earth is…"/>
          <p:cNvSpPr txBox="1"/>
          <p:nvPr/>
        </p:nvSpPr>
        <p:spPr>
          <a:xfrm>
            <a:off x="1191491" y="3721100"/>
            <a:ext cx="20309609" cy="39751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uk-UA" dirty="0"/>
              <a:t>бо ціль цієї землі очевидно, щоб</a:t>
            </a:r>
            <a:endParaRPr dirty="0"/>
          </a:p>
          <a:p>
            <a: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uk-UA" dirty="0"/>
              <a:t>на ній перебувала рослинність і</a:t>
            </a:r>
            <a:r>
              <a:rPr dirty="0"/>
              <a:t> </a:t>
            </a:r>
          </a:p>
          <a:p>
            <a: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uk-UA" dirty="0"/>
              <a:t>тваринний світ</a:t>
            </a:r>
            <a:r>
              <a:rPr dirty="0"/>
              <a:t>,</a:t>
            </a:r>
            <a:r>
              <a:rPr lang="uk-UA" dirty="0"/>
              <a:t> а не щоб їх знищити</a:t>
            </a:r>
            <a:r>
              <a:rPr dirty="0"/>
              <a:t>.”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271"/>
                                        </p:tgtEl>
                                        <p:attrNameLst>
                                          <p:attrName>style.visibility</p:attrName>
                                        </p:attrNameLst>
                                      </p:cBhvr>
                                      <p:to>
                                        <p:strVal val="visible"/>
                                      </p:to>
                                    </p:set>
                                    <p:animEffect transition="in" filter="wipe(up)">
                                      <p:cBhvr>
                                        <p:cTn id="7" dur="500"/>
                                        <p:tgtEl>
                                          <p:spTgt spid="127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1270"/>
                                        </p:tgtEl>
                                        <p:attrNameLst>
                                          <p:attrName>style.visibility</p:attrName>
                                        </p:attrNameLst>
                                      </p:cBhvr>
                                      <p:to>
                                        <p:strVal val="visible"/>
                                      </p:to>
                                    </p:set>
                                    <p:anim calcmode="lin" valueType="num">
                                      <p:cBhvr>
                                        <p:cTn id="12" dur="500" fill="hold"/>
                                        <p:tgtEl>
                                          <p:spTgt spid="1270"/>
                                        </p:tgtEl>
                                        <p:attrNameLst>
                                          <p:attrName>ppt_w</p:attrName>
                                        </p:attrNameLst>
                                      </p:cBhvr>
                                      <p:tavLst>
                                        <p:tav tm="0">
                                          <p:val>
                                            <p:fltVal val="0"/>
                                          </p:val>
                                        </p:tav>
                                        <p:tav tm="100000">
                                          <p:val>
                                            <p:strVal val="#ppt_w"/>
                                          </p:val>
                                        </p:tav>
                                      </p:tavLst>
                                    </p:anim>
                                    <p:anim calcmode="lin" valueType="num">
                                      <p:cBhvr>
                                        <p:cTn id="13" dur="500" fill="hold"/>
                                        <p:tgtEl>
                                          <p:spTgt spid="12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2" animBg="1" advAuto="0"/>
      <p:bldP spid="1271"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7" name="image27.jpg"/>
          <p:cNvGrpSpPr/>
          <p:nvPr/>
        </p:nvGrpSpPr>
        <p:grpSpPr>
          <a:xfrm>
            <a:off x="3798887" y="457200"/>
            <a:ext cx="16981802" cy="12890501"/>
            <a:chOff x="0" y="0"/>
            <a:chExt cx="16981800" cy="12890500"/>
          </a:xfrm>
        </p:grpSpPr>
        <p:pic>
          <p:nvPicPr>
            <p:cNvPr id="1276" name="image27.jpg" descr="image27.jpg"/>
            <p:cNvPicPr>
              <a:picLocks noChangeAspect="1"/>
            </p:cNvPicPr>
            <p:nvPr/>
          </p:nvPicPr>
          <p:blipFill>
            <a:blip r:embed="rId2" cstate="print">
              <a:extLst/>
            </a:blip>
            <a:stretch>
              <a:fillRect/>
            </a:stretch>
          </p:blipFill>
          <p:spPr>
            <a:xfrm>
              <a:off x="317500" y="304800"/>
              <a:ext cx="16359501" cy="12268201"/>
            </a:xfrm>
            <a:prstGeom prst="rect">
              <a:avLst/>
            </a:prstGeom>
            <a:ln>
              <a:noFill/>
            </a:ln>
            <a:effectLst/>
          </p:spPr>
        </p:pic>
        <p:pic>
          <p:nvPicPr>
            <p:cNvPr id="1275" name="image27.jpg" descr="image27.jpg"/>
            <p:cNvPicPr>
              <a:picLocks/>
            </p:cNvPicPr>
            <p:nvPr/>
          </p:nvPicPr>
          <p:blipFill>
            <a:blip r:embed="rId3" cstate="print">
              <a:extLst/>
            </a:blip>
            <a:stretch>
              <a:fillRect/>
            </a:stretch>
          </p:blipFill>
          <p:spPr>
            <a:xfrm>
              <a:off x="0" y="0"/>
              <a:ext cx="16981801" cy="12890501"/>
            </a:xfrm>
            <a:prstGeom prst="rect">
              <a:avLst/>
            </a:prstGeom>
            <a:effectLst/>
          </p:spPr>
        </p:pic>
      </p:grpSp>
      <p:sp>
        <p:nvSpPr>
          <p:cNvPr id="1278" name="PRESENT WORLD"/>
          <p:cNvSpPr txBox="1"/>
          <p:nvPr/>
        </p:nvSpPr>
        <p:spPr>
          <a:xfrm>
            <a:off x="13133068" y="9453927"/>
            <a:ext cx="3403601" cy="1329595"/>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lnSpc>
                <a:spcPct val="90000"/>
              </a:lnSpc>
              <a:buClr>
                <a:srgbClr val="001E57"/>
              </a:buClr>
              <a:defRPr sz="4800">
                <a:solidFill>
                  <a:srgbClr val="001E57"/>
                </a:solidFill>
                <a:uFill>
                  <a:solidFill>
                    <a:srgbClr val="001E57"/>
                  </a:solidFill>
                </a:uFill>
              </a:defRPr>
            </a:lvl1pPr>
          </a:lstStyle>
          <a:p>
            <a:pPr>
              <a:defRPr sz="6400">
                <a:solidFill>
                  <a:srgbClr val="000000"/>
                </a:solidFill>
                <a:uFill>
                  <a:solidFill>
                    <a:srgbClr val="000000"/>
                  </a:solidFill>
                </a:uFill>
              </a:defRPr>
            </a:pPr>
            <a:r>
              <a:rPr lang="uk-UA" sz="4800" dirty="0">
                <a:solidFill>
                  <a:srgbClr val="001E57"/>
                </a:solidFill>
                <a:uFill>
                  <a:solidFill>
                    <a:srgbClr val="001E57"/>
                  </a:solidFill>
                </a:uFill>
              </a:rPr>
              <a:t>СУЧАСНИЙ СВІТ</a:t>
            </a:r>
            <a:endParaRPr sz="4800" dirty="0">
              <a:solidFill>
                <a:srgbClr val="001E57"/>
              </a:solidFill>
              <a:uFill>
                <a:solidFill>
                  <a:srgbClr val="001E57"/>
                </a:solidFill>
              </a:uFill>
            </a:endParaRPr>
          </a:p>
        </p:txBody>
      </p:sp>
      <p:sp>
        <p:nvSpPr>
          <p:cNvPr id="1279" name="The PRESENT is NOT…"/>
          <p:cNvSpPr txBox="1"/>
          <p:nvPr/>
        </p:nvSpPr>
        <p:spPr>
          <a:xfrm>
            <a:off x="12831845" y="925067"/>
            <a:ext cx="7671754" cy="1661993"/>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p>
            <a:pPr defTabSz="642937">
              <a:buClr>
                <a:srgbClr val="000000"/>
              </a:buClr>
              <a:defRPr sz="6400">
                <a:uFill>
                  <a:solidFill>
                    <a:srgbClr val="000000"/>
                  </a:solidFill>
                </a:uFill>
              </a:defRPr>
            </a:pPr>
            <a:r>
              <a:rPr lang="uk-UA" sz="5400" dirty="0"/>
              <a:t>ТЕПЕРІШНЄ</a:t>
            </a:r>
            <a:r>
              <a:rPr sz="5400" dirty="0"/>
              <a:t> </a:t>
            </a:r>
            <a:r>
              <a:rPr lang="uk-UA" sz="5400" b="1" dirty="0">
                <a:sym typeface="Arial Rounded MT Bold"/>
              </a:rPr>
              <a:t>НЕ</a:t>
            </a:r>
            <a:r>
              <a:rPr sz="5400" dirty="0"/>
              <a:t> </a:t>
            </a:r>
            <a:r>
              <a:rPr lang="uk-UA" sz="5400" dirty="0"/>
              <a:t>є ключем до МИНУЛОГО</a:t>
            </a:r>
            <a:r>
              <a:rPr sz="5400" dirty="0"/>
              <a:t>.</a:t>
            </a:r>
          </a:p>
        </p:txBody>
      </p:sp>
      <p:sp>
        <p:nvSpPr>
          <p:cNvPr id="1280" name="PAST?"/>
          <p:cNvSpPr txBox="1"/>
          <p:nvPr/>
        </p:nvSpPr>
        <p:spPr>
          <a:xfrm>
            <a:off x="16135687" y="3351922"/>
            <a:ext cx="4118532" cy="1015663"/>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lvl1pPr defTabSz="642937">
              <a:buClr>
                <a:srgbClr val="001E57"/>
              </a:buClr>
              <a:defRPr sz="7200">
                <a:solidFill>
                  <a:srgbClr val="001E57"/>
                </a:solidFill>
                <a:uFill>
                  <a:solidFill>
                    <a:srgbClr val="001E57"/>
                  </a:solidFill>
                </a:uFill>
              </a:defRPr>
            </a:lvl1pPr>
          </a:lstStyle>
          <a:p>
            <a:pPr>
              <a:defRPr sz="6400">
                <a:solidFill>
                  <a:srgbClr val="000000"/>
                </a:solidFill>
                <a:uFill>
                  <a:solidFill>
                    <a:srgbClr val="000000"/>
                  </a:solidFill>
                </a:uFill>
              </a:defRPr>
            </a:pPr>
            <a:r>
              <a:rPr lang="uk-UA" sz="6600" dirty="0">
                <a:solidFill>
                  <a:srgbClr val="001E57"/>
                </a:solidFill>
                <a:uFill>
                  <a:solidFill>
                    <a:srgbClr val="001E57"/>
                  </a:solidFill>
                </a:uFill>
              </a:rPr>
              <a:t>МИНУЛЕ</a:t>
            </a:r>
            <a:r>
              <a:rPr sz="6600" dirty="0">
                <a:solidFill>
                  <a:srgbClr val="001E57"/>
                </a:solidFill>
                <a:uFill>
                  <a:solidFill>
                    <a:srgbClr val="001E57"/>
                  </a:solidFill>
                </a:uFill>
              </a:rPr>
              <a:t>?</a:t>
            </a:r>
          </a:p>
        </p:txBody>
      </p:sp>
      <p:sp>
        <p:nvSpPr>
          <p:cNvPr id="1281" name="PAST…"/>
          <p:cNvSpPr txBox="1"/>
          <p:nvPr/>
        </p:nvSpPr>
        <p:spPr>
          <a:xfrm>
            <a:off x="4573666" y="9485677"/>
            <a:ext cx="3136901" cy="1329595"/>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642937">
              <a:lnSpc>
                <a:spcPct val="90000"/>
              </a:lnSpc>
              <a:buClr>
                <a:srgbClr val="00A3D7"/>
              </a:buClr>
              <a:defRPr sz="6400">
                <a:uFill>
                  <a:solidFill>
                    <a:srgbClr val="000000"/>
                  </a:solidFill>
                </a:uFill>
              </a:defRPr>
            </a:pPr>
            <a:r>
              <a:rPr lang="uk-UA" sz="4800" dirty="0">
                <a:solidFill>
                  <a:srgbClr val="00A3D7"/>
                </a:solidFill>
                <a:uFill>
                  <a:solidFill>
                    <a:srgbClr val="00A3D7"/>
                  </a:solidFill>
                </a:uFill>
              </a:rPr>
              <a:t>МИНУЛИЙ СВІТ</a:t>
            </a:r>
            <a:endParaRPr sz="4800" dirty="0">
              <a:solidFill>
                <a:srgbClr val="00A3D7"/>
              </a:solidFill>
              <a:uFill>
                <a:solidFill>
                  <a:srgbClr val="00A3D7"/>
                </a:solidFill>
              </a:uFill>
            </a:endParaRPr>
          </a:p>
        </p:txBody>
      </p:sp>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5" name="image28.jpg"/>
          <p:cNvGrpSpPr/>
          <p:nvPr/>
        </p:nvGrpSpPr>
        <p:grpSpPr>
          <a:xfrm>
            <a:off x="3800552" y="458391"/>
            <a:ext cx="16980214" cy="12889311"/>
            <a:chOff x="0" y="0"/>
            <a:chExt cx="16980213" cy="12889310"/>
          </a:xfrm>
        </p:grpSpPr>
        <p:pic>
          <p:nvPicPr>
            <p:cNvPr id="1284" name="image28.jpg" descr="image28.jpg"/>
            <p:cNvPicPr>
              <a:picLocks noChangeAspect="1"/>
            </p:cNvPicPr>
            <p:nvPr/>
          </p:nvPicPr>
          <p:blipFill>
            <a:blip r:embed="rId2" cstate="print">
              <a:extLst/>
            </a:blip>
            <a:stretch>
              <a:fillRect/>
            </a:stretch>
          </p:blipFill>
          <p:spPr>
            <a:xfrm>
              <a:off x="317500" y="304800"/>
              <a:ext cx="16357914" cy="12267011"/>
            </a:xfrm>
            <a:prstGeom prst="rect">
              <a:avLst/>
            </a:prstGeom>
            <a:ln>
              <a:noFill/>
            </a:ln>
            <a:effectLst/>
          </p:spPr>
        </p:pic>
        <p:pic>
          <p:nvPicPr>
            <p:cNvPr id="1283" name="image28.jpg" descr="image28.jpg"/>
            <p:cNvPicPr>
              <a:picLocks/>
            </p:cNvPicPr>
            <p:nvPr/>
          </p:nvPicPr>
          <p:blipFill>
            <a:blip r:embed="rId3" cstate="print">
              <a:extLst/>
            </a:blip>
            <a:stretch>
              <a:fillRect/>
            </a:stretch>
          </p:blipFill>
          <p:spPr>
            <a:xfrm>
              <a:off x="0" y="0"/>
              <a:ext cx="16980214" cy="12889311"/>
            </a:xfrm>
            <a:prstGeom prst="rect">
              <a:avLst/>
            </a:prstGeom>
            <a:effectLst/>
          </p:spPr>
        </p:pic>
      </p:grpSp>
      <p:sp>
        <p:nvSpPr>
          <p:cNvPr id="1286" name="PRESENT WORLD"/>
          <p:cNvSpPr txBox="1"/>
          <p:nvPr/>
        </p:nvSpPr>
        <p:spPr>
          <a:xfrm>
            <a:off x="13133068" y="9453927"/>
            <a:ext cx="3403601" cy="1329595"/>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lnSpc>
                <a:spcPct val="90000"/>
              </a:lnSpc>
              <a:buClr>
                <a:srgbClr val="001E57"/>
              </a:buClr>
              <a:defRPr sz="4800">
                <a:solidFill>
                  <a:srgbClr val="001E57"/>
                </a:solidFill>
                <a:uFill>
                  <a:solidFill>
                    <a:srgbClr val="001E57"/>
                  </a:solidFill>
                </a:uFill>
              </a:defRPr>
            </a:lvl1pPr>
          </a:lstStyle>
          <a:p>
            <a:pPr>
              <a:defRPr sz="6400">
                <a:solidFill>
                  <a:srgbClr val="000000"/>
                </a:solidFill>
                <a:uFill>
                  <a:solidFill>
                    <a:srgbClr val="000000"/>
                  </a:solidFill>
                </a:uFill>
              </a:defRPr>
            </a:pPr>
            <a:r>
              <a:rPr lang="uk-UA" sz="4800" dirty="0">
                <a:solidFill>
                  <a:srgbClr val="001E57"/>
                </a:solidFill>
                <a:uFill>
                  <a:solidFill>
                    <a:srgbClr val="001E57"/>
                  </a:solidFill>
                </a:uFill>
              </a:rPr>
              <a:t>СУЧАСНИЙ СВІТ</a:t>
            </a:r>
            <a:endParaRPr sz="4800" dirty="0">
              <a:solidFill>
                <a:srgbClr val="001E57"/>
              </a:solidFill>
              <a:uFill>
                <a:solidFill>
                  <a:srgbClr val="001E57"/>
                </a:solidFill>
              </a:uFill>
            </a:endParaRPr>
          </a:p>
        </p:txBody>
      </p:sp>
      <p:sp>
        <p:nvSpPr>
          <p:cNvPr id="1287" name="PAST…"/>
          <p:cNvSpPr txBox="1"/>
          <p:nvPr/>
        </p:nvSpPr>
        <p:spPr>
          <a:xfrm>
            <a:off x="4573666" y="9485677"/>
            <a:ext cx="3136901" cy="1329595"/>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642937">
              <a:lnSpc>
                <a:spcPct val="90000"/>
              </a:lnSpc>
              <a:buClr>
                <a:srgbClr val="00A3D7"/>
              </a:buClr>
              <a:defRPr sz="6400">
                <a:uFill>
                  <a:solidFill>
                    <a:srgbClr val="000000"/>
                  </a:solidFill>
                </a:uFill>
              </a:defRPr>
            </a:pPr>
            <a:r>
              <a:rPr lang="uk-UA" sz="4800" dirty="0">
                <a:solidFill>
                  <a:srgbClr val="00A3D7"/>
                </a:solidFill>
                <a:uFill>
                  <a:solidFill>
                    <a:srgbClr val="00A3D7"/>
                  </a:solidFill>
                </a:uFill>
              </a:rPr>
              <a:t>МИНУЛИЙ СВІТ</a:t>
            </a:r>
            <a:endParaRPr sz="4800" dirty="0">
              <a:solidFill>
                <a:srgbClr val="00A3D7"/>
              </a:solidFill>
              <a:uFill>
                <a:solidFill>
                  <a:srgbClr val="00A3D7"/>
                </a:solidFill>
              </a:uFill>
            </a:endParaRPr>
          </a:p>
        </p:txBody>
      </p:sp>
      <p:sp>
        <p:nvSpPr>
          <p:cNvPr id="1288" name="PAST and PRESENT!"/>
          <p:cNvSpPr txBox="1"/>
          <p:nvPr/>
        </p:nvSpPr>
        <p:spPr>
          <a:xfrm>
            <a:off x="16374346" y="2838559"/>
            <a:ext cx="3606801" cy="1815882"/>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buClr>
                <a:srgbClr val="001E57"/>
              </a:buClr>
              <a:defRPr sz="5400">
                <a:solidFill>
                  <a:srgbClr val="001E57"/>
                </a:solidFill>
                <a:uFill>
                  <a:solidFill>
                    <a:srgbClr val="001E57"/>
                  </a:solidFill>
                </a:uFill>
              </a:defRPr>
            </a:lvl1pPr>
          </a:lstStyle>
          <a:p>
            <a:pPr>
              <a:defRPr sz="6400">
                <a:solidFill>
                  <a:srgbClr val="000000"/>
                </a:solidFill>
                <a:uFill>
                  <a:solidFill>
                    <a:srgbClr val="000000"/>
                  </a:solidFill>
                </a:uFill>
              </a:defRPr>
            </a:pPr>
            <a:r>
              <a:rPr lang="uk-UA" sz="5400" dirty="0">
                <a:solidFill>
                  <a:srgbClr val="001E57"/>
                </a:solidFill>
                <a:uFill>
                  <a:solidFill>
                    <a:srgbClr val="001E57"/>
                  </a:solidFill>
                </a:uFill>
              </a:rPr>
              <a:t>МИНУЛЕ</a:t>
            </a:r>
            <a:r>
              <a:rPr sz="5400" dirty="0">
                <a:solidFill>
                  <a:srgbClr val="001E57"/>
                </a:solidFill>
                <a:uFill>
                  <a:solidFill>
                    <a:srgbClr val="001E57"/>
                  </a:solidFill>
                </a:uFill>
              </a:rPr>
              <a:t> </a:t>
            </a:r>
            <a:r>
              <a:rPr lang="uk-UA" dirty="0"/>
              <a:t>і</a:t>
            </a:r>
            <a:r>
              <a:rPr sz="5400" dirty="0">
                <a:solidFill>
                  <a:srgbClr val="001E57"/>
                </a:solidFill>
                <a:uFill>
                  <a:solidFill>
                    <a:srgbClr val="001E57"/>
                  </a:solidFill>
                </a:uFill>
              </a:rPr>
              <a:t> </a:t>
            </a:r>
            <a:r>
              <a:rPr lang="uk-UA" sz="5400" dirty="0">
                <a:solidFill>
                  <a:srgbClr val="001E57"/>
                </a:solidFill>
                <a:uFill>
                  <a:solidFill>
                    <a:srgbClr val="001E57"/>
                  </a:solidFill>
                </a:uFill>
              </a:rPr>
              <a:t>СУЧАСНЕ</a:t>
            </a:r>
            <a:r>
              <a:rPr sz="5400" dirty="0">
                <a:solidFill>
                  <a:srgbClr val="001E57"/>
                </a:solidFill>
                <a:uFill>
                  <a:solidFill>
                    <a:srgbClr val="001E57"/>
                  </a:solidFill>
                </a:uFill>
              </a:rPr>
              <a:t>!</a:t>
            </a:r>
          </a:p>
        </p:txBody>
      </p:sp>
      <p:sp>
        <p:nvSpPr>
          <p:cNvPr id="1289" name="Holy Bible"/>
          <p:cNvSpPr txBox="1"/>
          <p:nvPr/>
        </p:nvSpPr>
        <p:spPr>
          <a:xfrm rot="21480000">
            <a:off x="13036320" y="2177250"/>
            <a:ext cx="1651001" cy="26161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buClr>
                <a:srgbClr val="FFFFFF"/>
              </a:buClr>
              <a:defRPr sz="1700">
                <a:solidFill>
                  <a:srgbClr val="FFFFFF"/>
                </a:solidFill>
                <a:uFill>
                  <a:solidFill>
                    <a:srgbClr val="FFFFFF"/>
                  </a:solidFill>
                </a:uFill>
              </a:defRPr>
            </a:lvl1pPr>
          </a:lstStyle>
          <a:p>
            <a:pPr>
              <a:defRPr sz="6400">
                <a:solidFill>
                  <a:srgbClr val="000000"/>
                </a:solidFill>
                <a:uFill>
                  <a:solidFill>
                    <a:srgbClr val="000000"/>
                  </a:solidFill>
                </a:uFill>
              </a:defRPr>
            </a:pPr>
            <a:r>
              <a:rPr lang="uk-UA" sz="1700" b="1" dirty="0">
                <a:solidFill>
                  <a:srgbClr val="FFFFFF"/>
                </a:solidFill>
                <a:uFill>
                  <a:solidFill>
                    <a:srgbClr val="FFFFFF"/>
                  </a:solidFill>
                </a:uFill>
              </a:rPr>
              <a:t>Біблія </a:t>
            </a:r>
            <a:endParaRPr sz="1700" b="1" dirty="0">
              <a:solidFill>
                <a:srgbClr val="FFFFFF"/>
              </a:solidFill>
              <a:uFill>
                <a:solidFill>
                  <a:srgbClr val="FFFFFF"/>
                </a:solidFill>
              </a:uFill>
            </a:endParaRPr>
          </a:p>
        </p:txBody>
      </p:sp>
      <p:sp>
        <p:nvSpPr>
          <p:cNvPr id="1290" name="Rectangle"/>
          <p:cNvSpPr/>
          <p:nvPr/>
        </p:nvSpPr>
        <p:spPr>
          <a:xfrm>
            <a:off x="4118052" y="710802"/>
            <a:ext cx="7402514" cy="2562626"/>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291" name="100% Infallible Account of the All-knowing Eyewitness Creator!"/>
          <p:cNvSpPr txBox="1"/>
          <p:nvPr/>
        </p:nvSpPr>
        <p:spPr>
          <a:xfrm>
            <a:off x="4573587" y="795418"/>
            <a:ext cx="6946901" cy="2215991"/>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val="1"/>
            </a:ext>
          </a:extLst>
        </p:spPr>
        <p:txBody>
          <a:bodyPr lIns="0" tIns="0" rIns="0" bIns="0" anchor="ctr">
            <a:spAutoFit/>
          </a:bodyPr>
          <a:lstStyle/>
          <a:p>
            <a:pPr defTabSz="642937">
              <a:buClr>
                <a:srgbClr val="FFFFFF"/>
              </a:buClr>
              <a:defRPr sz="6400">
                <a:uFill>
                  <a:solidFill>
                    <a:srgbClr val="000000"/>
                  </a:solidFill>
                </a:uFill>
              </a:defRPr>
            </a:pPr>
            <a:r>
              <a:rPr sz="4800" dirty="0">
                <a:solidFill>
                  <a:srgbClr val="FFFFFF"/>
                </a:solidFill>
                <a:effectLst>
                  <a:outerShdw blurRad="38100" dist="38100" dir="2700000" rotWithShape="0">
                    <a:srgbClr val="000000">
                      <a:alpha val="43137"/>
                    </a:srgbClr>
                  </a:outerShdw>
                </a:effectLst>
                <a:uFill>
                  <a:solidFill>
                    <a:srgbClr val="FFFFFF"/>
                  </a:solidFill>
                </a:uFill>
              </a:rPr>
              <a:t>100% </a:t>
            </a:r>
            <a:r>
              <a:rPr lang="uk-UA" sz="4800" dirty="0">
                <a:solidFill>
                  <a:srgbClr val="FFFFFF"/>
                </a:solidFill>
                <a:effectLst>
                  <a:outerShdw blurRad="38100" dist="38100" dir="2700000" rotWithShape="0">
                    <a:srgbClr val="000000">
                      <a:alpha val="43137"/>
                    </a:srgbClr>
                  </a:outerShdw>
                </a:effectLst>
                <a:uFill>
                  <a:solidFill>
                    <a:srgbClr val="FFFFFF"/>
                  </a:solidFill>
                </a:uFill>
              </a:rPr>
              <a:t>безпомилкове описання Всезнаючого</a:t>
            </a:r>
            <a:r>
              <a:rPr sz="4800" dirty="0">
                <a:solidFill>
                  <a:srgbClr val="FFFFFF"/>
                </a:solidFill>
                <a:effectLst>
                  <a:outerShdw blurRad="38100" dist="38100" dir="2700000" rotWithShape="0">
                    <a:srgbClr val="000000">
                      <a:alpha val="43137"/>
                    </a:srgbClr>
                  </a:outerShdw>
                </a:effectLst>
                <a:uFill>
                  <a:solidFill>
                    <a:srgbClr val="FFFFFF"/>
                  </a:solidFill>
                </a:uFill>
              </a:rPr>
              <a:t> </a:t>
            </a:r>
            <a:r>
              <a:rPr lang="uk-UA" sz="4800" i="1" dirty="0">
                <a:solidFill>
                  <a:srgbClr val="FFFB00"/>
                </a:solidFill>
                <a:effectLst>
                  <a:outerShdw blurRad="38100" dist="38100" dir="2700000" rotWithShape="0">
                    <a:srgbClr val="000000">
                      <a:alpha val="43137"/>
                    </a:srgbClr>
                  </a:outerShdw>
                </a:effectLst>
                <a:uFill>
                  <a:solidFill>
                    <a:srgbClr val="FFFB00"/>
                  </a:solidFill>
                </a:uFill>
              </a:rPr>
              <a:t>Очевидця</a:t>
            </a:r>
            <a:r>
              <a:rPr sz="4800" dirty="0">
                <a:solidFill>
                  <a:srgbClr val="FFFFFF"/>
                </a:solidFill>
                <a:effectLst>
                  <a:outerShdw blurRad="38100" dist="38100" dir="2700000" rotWithShape="0">
                    <a:srgbClr val="000000">
                      <a:alpha val="43137"/>
                    </a:srgbClr>
                  </a:outerShdw>
                </a:effectLst>
                <a:uFill>
                  <a:solidFill>
                    <a:srgbClr val="FFFFFF"/>
                  </a:solidFill>
                </a:uFill>
              </a:rPr>
              <a:t> </a:t>
            </a:r>
            <a:r>
              <a:rPr lang="uk-UA" sz="4800" dirty="0">
                <a:solidFill>
                  <a:srgbClr val="FFFFFF"/>
                </a:solidFill>
                <a:effectLst>
                  <a:outerShdw blurRad="38100" dist="38100" dir="2700000" rotWithShape="0">
                    <a:srgbClr val="000000">
                      <a:alpha val="43137"/>
                    </a:srgbClr>
                  </a:outerShdw>
                </a:effectLst>
                <a:uFill>
                  <a:solidFill>
                    <a:srgbClr val="FFFFFF"/>
                  </a:solidFill>
                </a:uFill>
              </a:rPr>
              <a:t>Творця</a:t>
            </a:r>
            <a:r>
              <a:rPr sz="4800" dirty="0">
                <a:solidFill>
                  <a:srgbClr val="FFFFFF"/>
                </a:solidFill>
                <a:effectLst>
                  <a:outerShdw blurRad="38100" dist="38100" dir="2700000" rotWithShape="0">
                    <a:srgbClr val="000000">
                      <a:alpha val="43137"/>
                    </a:srgbClr>
                  </a:outerShdw>
                </a:effectLst>
                <a:uFill>
                  <a:solidFill>
                    <a:srgbClr val="FFFFFF"/>
                  </a:solidFill>
                </a:uFill>
              </a:rPr>
              <a:t>!</a:t>
            </a:r>
          </a:p>
        </p:txBody>
      </p:sp>
      <p:sp>
        <p:nvSpPr>
          <p:cNvPr id="1292" name="Rectangle"/>
          <p:cNvSpPr/>
          <p:nvPr/>
        </p:nvSpPr>
        <p:spPr>
          <a:xfrm>
            <a:off x="4109561" y="11001132"/>
            <a:ext cx="16379104" cy="2029226"/>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293" name="REVELATION is the key to the PAST and the PRESENT!"/>
          <p:cNvSpPr txBox="1"/>
          <p:nvPr/>
        </p:nvSpPr>
        <p:spPr>
          <a:xfrm>
            <a:off x="4408111" y="11018000"/>
            <a:ext cx="15798801" cy="2019301"/>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val="1"/>
            </a:ext>
          </a:extLst>
        </p:spPr>
        <p:txBody>
          <a:bodyPr lIns="0" tIns="0" rIns="0" bIns="0" anchor="ctr">
            <a:spAutoFit/>
          </a:bodyPr>
          <a:lstStyle/>
          <a:p>
            <a:pPr defTabSz="642937">
              <a:lnSpc>
                <a:spcPct val="90000"/>
              </a:lnSpc>
              <a:buClr>
                <a:srgbClr val="FFFFFF"/>
              </a:buClr>
              <a:defRPr sz="6400">
                <a:uFill>
                  <a:solidFill>
                    <a:srgbClr val="000000"/>
                  </a:solidFill>
                </a:uFill>
              </a:defRPr>
            </a:pPr>
            <a:r>
              <a:rPr lang="uk-UA" sz="7200" b="1" dirty="0">
                <a:solidFill>
                  <a:srgbClr val="FFFFFF"/>
                </a:solidFill>
                <a:uFill>
                  <a:solidFill>
                    <a:srgbClr val="FFFFFF"/>
                  </a:solidFill>
                </a:uFill>
              </a:rPr>
              <a:t>ОБ</a:t>
            </a:r>
            <a:r>
              <a:rPr lang="en-US" sz="7200" b="1" dirty="0">
                <a:solidFill>
                  <a:srgbClr val="FFFFFF"/>
                </a:solidFill>
                <a:uFill>
                  <a:solidFill>
                    <a:srgbClr val="FFFFFF"/>
                  </a:solidFill>
                </a:uFill>
              </a:rPr>
              <a:t>’</a:t>
            </a:r>
            <a:r>
              <a:rPr lang="uk-UA" sz="7200" b="1" dirty="0">
                <a:solidFill>
                  <a:srgbClr val="FFFFFF"/>
                </a:solidFill>
                <a:uFill>
                  <a:solidFill>
                    <a:srgbClr val="FFFFFF"/>
                  </a:solidFill>
                </a:uFill>
              </a:rPr>
              <a:t>ЯВЛЕННЯ</a:t>
            </a:r>
            <a:r>
              <a:rPr sz="7200" dirty="0">
                <a:solidFill>
                  <a:srgbClr val="FFFFFF"/>
                </a:solidFill>
                <a:uFill>
                  <a:solidFill>
                    <a:srgbClr val="FFFFFF"/>
                  </a:solidFill>
                </a:uFill>
              </a:rPr>
              <a:t> </a:t>
            </a:r>
            <a:r>
              <a:rPr lang="uk-UA" sz="7200" dirty="0">
                <a:solidFill>
                  <a:srgbClr val="FFFFFF"/>
                </a:solidFill>
                <a:uFill>
                  <a:solidFill>
                    <a:srgbClr val="FFFFFF"/>
                  </a:solidFill>
                </a:uFill>
              </a:rPr>
              <a:t>є</a:t>
            </a:r>
            <a:r>
              <a:rPr sz="7200" dirty="0">
                <a:solidFill>
                  <a:srgbClr val="FFFFFF"/>
                </a:solidFill>
                <a:uFill>
                  <a:solidFill>
                    <a:srgbClr val="FFFFFF"/>
                  </a:solidFill>
                </a:uFill>
              </a:rPr>
              <a:t> </a:t>
            </a:r>
            <a:r>
              <a:rPr lang="uk-UA" sz="7200" dirty="0">
                <a:solidFill>
                  <a:srgbClr val="FFFFFF"/>
                </a:solidFill>
                <a:uFill>
                  <a:solidFill>
                    <a:srgbClr val="FFFFFF"/>
                  </a:solidFill>
                </a:uFill>
              </a:rPr>
              <a:t>ключем до</a:t>
            </a:r>
            <a:r>
              <a:rPr sz="7200" dirty="0">
                <a:solidFill>
                  <a:srgbClr val="FFFFFF"/>
                </a:solidFill>
                <a:uFill>
                  <a:solidFill>
                    <a:srgbClr val="FFFFFF"/>
                  </a:solidFill>
                </a:uFill>
              </a:rPr>
              <a:t> </a:t>
            </a:r>
            <a:r>
              <a:rPr lang="uk-UA" sz="7200" b="1" dirty="0">
                <a:solidFill>
                  <a:srgbClr val="FFFFFF"/>
                </a:solidFill>
                <a:uFill>
                  <a:solidFill>
                    <a:srgbClr val="FFFFFF"/>
                  </a:solidFill>
                </a:uFill>
              </a:rPr>
              <a:t>МИНУЛОГО</a:t>
            </a:r>
            <a:r>
              <a:rPr sz="7200" b="1" dirty="0">
                <a:solidFill>
                  <a:srgbClr val="FFFFFF"/>
                </a:solidFill>
                <a:uFill>
                  <a:solidFill>
                    <a:srgbClr val="FFFFFF"/>
                  </a:solidFill>
                </a:uFill>
              </a:rPr>
              <a:t> </a:t>
            </a:r>
            <a:r>
              <a:rPr lang="uk-UA" sz="7200" dirty="0">
                <a:solidFill>
                  <a:srgbClr val="FFFFFF"/>
                </a:solidFill>
                <a:uFill>
                  <a:solidFill>
                    <a:srgbClr val="FFFFFF"/>
                  </a:solidFill>
                </a:uFill>
              </a:rPr>
              <a:t>і</a:t>
            </a:r>
            <a:r>
              <a:rPr sz="7200" dirty="0">
                <a:solidFill>
                  <a:srgbClr val="FFFFFF"/>
                </a:solidFill>
                <a:uFill>
                  <a:solidFill>
                    <a:srgbClr val="FFFFFF"/>
                  </a:solidFill>
                </a:uFill>
              </a:rPr>
              <a:t> </a:t>
            </a:r>
            <a:r>
              <a:rPr lang="uk-UA" sz="7200" b="1" dirty="0">
                <a:solidFill>
                  <a:srgbClr val="FFFFFF"/>
                </a:solidFill>
                <a:uFill>
                  <a:solidFill>
                    <a:srgbClr val="FFFFFF"/>
                  </a:solidFill>
                </a:uFill>
              </a:rPr>
              <a:t>СУЧАСНОГО</a:t>
            </a:r>
            <a:r>
              <a:rPr sz="7200" dirty="0">
                <a:solidFill>
                  <a:srgbClr val="FFFFFF"/>
                </a:solidFill>
                <a:uFill>
                  <a:solidFill>
                    <a:srgbClr val="FFFFFF"/>
                  </a:solidFill>
                </a:uFill>
              </a:rPr>
              <a:t>!</a:t>
            </a:r>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 name="Sand.jpg" descr="Sand.jpg"/>
          <p:cNvPicPr>
            <a:picLocks noChangeAspect="1"/>
          </p:cNvPicPr>
          <p:nvPr/>
        </p:nvPicPr>
        <p:blipFill>
          <a:blip r:embed="rId3" cstate="print">
            <a:extLst/>
          </a:blip>
          <a:stretch>
            <a:fillRect/>
          </a:stretch>
        </p:blipFill>
        <p:spPr>
          <a:xfrm>
            <a:off x="0" y="0"/>
            <a:ext cx="24384000" cy="13716000"/>
          </a:xfrm>
          <a:prstGeom prst="rect">
            <a:avLst/>
          </a:prstGeom>
          <a:ln w="12700">
            <a:miter lim="400000"/>
          </a:ln>
        </p:spPr>
      </p:pic>
      <p:sp>
        <p:nvSpPr>
          <p:cNvPr id="1112" name="Early 19th Century Views of Earth History"/>
          <p:cNvSpPr txBox="1">
            <a:spLocks noGrp="1"/>
          </p:cNvSpPr>
          <p:nvPr>
            <p:ph type="body" sz="quarter" idx="1"/>
          </p:nvPr>
        </p:nvSpPr>
        <p:spPr>
          <a:xfrm>
            <a:off x="891944" y="1346204"/>
            <a:ext cx="22339301" cy="1320801"/>
          </a:xfrm>
          <a:prstGeom prst="rect">
            <a:avLst/>
          </a:prstGeom>
          <a:effectLst/>
        </p:spPr>
        <p:txBody>
          <a:bodyPr/>
          <a:lstStyle/>
          <a:p>
            <a:pPr algn="ctr">
              <a:buClr>
                <a:srgbClr val="FFFEEC"/>
              </a:buClr>
              <a:buFont typeface="GoudyTwenty"/>
              <a:defRPr sz="6400">
                <a:effectLst>
                  <a:outerShdw blurRad="38100" dist="38100" dir="2700000" rotWithShape="0">
                    <a:srgbClr val="000000">
                      <a:alpha val="43137"/>
                    </a:srgbClr>
                  </a:outerShdw>
                </a:effectLst>
              </a:defRPr>
            </a:pPr>
            <a:r>
              <a:rPr lang="uk-UA" dirty="0">
                <a:latin typeface="+mn-lt"/>
                <a:ea typeface="+mn-ea"/>
                <a:cs typeface="+mn-cs"/>
                <a:sym typeface="GoudyTwenty"/>
              </a:rPr>
              <a:t>Погляди початку</a:t>
            </a:r>
            <a:r>
              <a:rPr dirty="0">
                <a:latin typeface="+mn-lt"/>
                <a:ea typeface="+mn-ea"/>
                <a:cs typeface="+mn-cs"/>
                <a:sym typeface="GoudyTwenty"/>
              </a:rPr>
              <a:t> 19</a:t>
            </a:r>
            <a:r>
              <a:rPr lang="uk-UA" baseline="30124" dirty="0" err="1">
                <a:latin typeface="+mn-lt"/>
                <a:ea typeface="+mn-ea"/>
                <a:cs typeface="+mn-cs"/>
                <a:sym typeface="GoudyTwenty"/>
              </a:rPr>
              <a:t>го</a:t>
            </a:r>
            <a:r>
              <a:rPr dirty="0">
                <a:latin typeface="+mn-lt"/>
                <a:ea typeface="+mn-ea"/>
                <a:cs typeface="+mn-cs"/>
                <a:sym typeface="GoudyTwenty"/>
              </a:rPr>
              <a:t> </a:t>
            </a:r>
            <a:r>
              <a:rPr lang="uk-UA" dirty="0">
                <a:latin typeface="+mn-lt"/>
                <a:ea typeface="+mn-ea"/>
                <a:cs typeface="+mn-cs"/>
                <a:sym typeface="GoudyTwenty"/>
              </a:rPr>
              <a:t>століття на історію Землі</a:t>
            </a:r>
            <a:endParaRPr dirty="0">
              <a:latin typeface="+mn-lt"/>
              <a:ea typeface="+mn-ea"/>
              <a:cs typeface="+mn-cs"/>
              <a:sym typeface="GoudyTwenty"/>
            </a:endParaRPr>
          </a:p>
        </p:txBody>
      </p:sp>
      <p:sp>
        <p:nvSpPr>
          <p:cNvPr id="1113" name="Catastrophist view (e.g., Cuvier, Smith)"/>
          <p:cNvSpPr txBox="1"/>
          <p:nvPr/>
        </p:nvSpPr>
        <p:spPr>
          <a:xfrm>
            <a:off x="2060423" y="2870200"/>
            <a:ext cx="20574001" cy="1046440"/>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4300"/>
              </a:spcBef>
              <a:buClr>
                <a:srgbClr val="B6DE87"/>
              </a:buClr>
              <a:defRPr sz="7200" b="1">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lvl1pPr>
          </a:lstStyle>
          <a:p>
            <a:pPr>
              <a:defRPr b="0"/>
            </a:pPr>
            <a:r>
              <a:rPr lang="uk-UA" sz="6800" b="1" dirty="0"/>
              <a:t>Погляд </a:t>
            </a:r>
            <a:r>
              <a:rPr lang="uk-UA" sz="6800" b="1" dirty="0" err="1"/>
              <a:t>катастрофістів</a:t>
            </a:r>
            <a:r>
              <a:rPr sz="6800" b="1" dirty="0"/>
              <a:t> (</a:t>
            </a:r>
            <a:r>
              <a:rPr lang="uk-UA" sz="6800" b="1" dirty="0" err="1"/>
              <a:t>напр</a:t>
            </a:r>
            <a:r>
              <a:rPr sz="6800" b="1" dirty="0"/>
              <a:t>. </a:t>
            </a:r>
            <a:r>
              <a:rPr lang="uk-UA" sz="6800" b="1" dirty="0" err="1"/>
              <a:t>Кювьє</a:t>
            </a:r>
            <a:r>
              <a:rPr lang="uk-UA" sz="6800" b="1" dirty="0"/>
              <a:t>)</a:t>
            </a:r>
            <a:endParaRPr sz="6800" b="1" dirty="0"/>
          </a:p>
        </p:txBody>
      </p:sp>
      <p:sp>
        <p:nvSpPr>
          <p:cNvPr id="1114" name="Biblical/Traditional view (Scriptural geologists)"/>
          <p:cNvSpPr txBox="1"/>
          <p:nvPr/>
        </p:nvSpPr>
        <p:spPr>
          <a:xfrm>
            <a:off x="0" y="10184854"/>
            <a:ext cx="24384000" cy="1123384"/>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a:spAutoFit/>
          </a:bodyPr>
          <a:lstStyle>
            <a:lvl1pPr defTabSz="914400">
              <a:buClr>
                <a:srgbClr val="B6DE87"/>
              </a:buClr>
              <a:buFont typeface="DejaVu Sans Condensed"/>
              <a:defRPr sz="72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uk-UA" sz="6800" dirty="0">
                <a:latin typeface="DejaVu Sans Condensed"/>
                <a:ea typeface="DejaVu Sans Condensed"/>
                <a:cs typeface="DejaVu Sans Condensed"/>
                <a:sym typeface="DejaVu Sans Condensed"/>
              </a:rPr>
              <a:t>Біблійний</a:t>
            </a:r>
            <a:r>
              <a:rPr sz="6800" dirty="0">
                <a:latin typeface="DejaVu Sans Condensed"/>
                <a:ea typeface="DejaVu Sans Condensed"/>
                <a:cs typeface="DejaVu Sans Condensed"/>
                <a:sym typeface="DejaVu Sans Condensed"/>
              </a:rPr>
              <a:t>/</a:t>
            </a:r>
            <a:r>
              <a:rPr lang="uk-UA" sz="6800" dirty="0">
                <a:latin typeface="DejaVu Sans Condensed"/>
                <a:ea typeface="DejaVu Sans Condensed"/>
                <a:cs typeface="DejaVu Sans Condensed"/>
                <a:sym typeface="DejaVu Sans Condensed"/>
              </a:rPr>
              <a:t>традиційний погляд</a:t>
            </a:r>
            <a:r>
              <a:rPr sz="6800" dirty="0">
                <a:latin typeface="DejaVu Sans Condensed"/>
                <a:ea typeface="DejaVu Sans Condensed"/>
                <a:cs typeface="DejaVu Sans Condensed"/>
                <a:sym typeface="DejaVu Sans Condensed"/>
              </a:rPr>
              <a:t> (</a:t>
            </a:r>
            <a:r>
              <a:rPr lang="uk-UA" sz="6800" dirty="0">
                <a:latin typeface="DejaVu Sans Condensed"/>
                <a:ea typeface="DejaVu Sans Condensed"/>
                <a:cs typeface="DejaVu Sans Condensed"/>
                <a:sym typeface="DejaVu Sans Condensed"/>
              </a:rPr>
              <a:t>геологи Писання</a:t>
            </a:r>
            <a:r>
              <a:rPr sz="6800" dirty="0">
                <a:latin typeface="DejaVu Sans Condensed"/>
                <a:ea typeface="DejaVu Sans Condensed"/>
                <a:cs typeface="DejaVu Sans Condensed"/>
                <a:sym typeface="DejaVu Sans Condensed"/>
              </a:rPr>
              <a:t>)</a:t>
            </a:r>
          </a:p>
        </p:txBody>
      </p:sp>
      <p:sp>
        <p:nvSpPr>
          <p:cNvPr id="1115" name="SCW"/>
          <p:cNvSpPr txBox="1"/>
          <p:nvPr/>
        </p:nvSpPr>
        <p:spPr>
          <a:xfrm>
            <a:off x="10471499" y="11355882"/>
            <a:ext cx="25400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a:latin typeface="DejaVu Sans Condensed"/>
                <a:ea typeface="DejaVu Sans Condensed"/>
                <a:cs typeface="DejaVu Sans Condensed"/>
                <a:sym typeface="DejaVu Sans Condensed"/>
              </a:rPr>
              <a:t>НТТ</a:t>
            </a:r>
            <a:endParaRPr sz="6600" b="0" dirty="0">
              <a:latin typeface="DejaVu Sans Condensed"/>
              <a:ea typeface="DejaVu Sans Condensed"/>
              <a:cs typeface="DejaVu Sans Condensed"/>
              <a:sym typeface="DejaVu Sans Condensed"/>
            </a:endParaRPr>
          </a:p>
        </p:txBody>
      </p:sp>
      <p:grpSp>
        <p:nvGrpSpPr>
          <p:cNvPr id="1118" name="Group"/>
          <p:cNvGrpSpPr/>
          <p:nvPr/>
        </p:nvGrpSpPr>
        <p:grpSpPr>
          <a:xfrm>
            <a:off x="12963549" y="11355882"/>
            <a:ext cx="2056080" cy="1092607"/>
            <a:chOff x="0" y="0"/>
            <a:chExt cx="2056079" cy="1092606"/>
          </a:xfrm>
        </p:grpSpPr>
        <p:sp>
          <p:nvSpPr>
            <p:cNvPr id="1116" name="Line"/>
            <p:cNvSpPr/>
            <p:nvPr/>
          </p:nvSpPr>
          <p:spPr>
            <a:xfrm>
              <a:off x="0" y="509974"/>
              <a:ext cx="135055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17" name="F"/>
            <p:cNvSpPr txBox="1"/>
            <p:nvPr/>
          </p:nvSpPr>
          <p:spPr>
            <a:xfrm>
              <a:off x="1406863" y="0"/>
              <a:ext cx="64921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П</a:t>
              </a:r>
              <a:endParaRPr sz="6600" b="0" dirty="0">
                <a:latin typeface="DejaVu Sans Condensed"/>
                <a:ea typeface="DejaVu Sans Condensed"/>
                <a:cs typeface="DejaVu Sans Condensed"/>
                <a:sym typeface="DejaVu Sans Condensed"/>
              </a:endParaRPr>
            </a:p>
          </p:txBody>
        </p:sp>
      </p:grpSp>
      <p:grpSp>
        <p:nvGrpSpPr>
          <p:cNvPr id="1121" name="Group"/>
          <p:cNvGrpSpPr/>
          <p:nvPr/>
        </p:nvGrpSpPr>
        <p:grpSpPr>
          <a:xfrm>
            <a:off x="14989382" y="11355882"/>
            <a:ext cx="5053435" cy="1092607"/>
            <a:chOff x="0" y="0"/>
            <a:chExt cx="5053434" cy="1092606"/>
          </a:xfrm>
        </p:grpSpPr>
        <p:sp>
          <p:nvSpPr>
            <p:cNvPr id="1119" name="Line"/>
            <p:cNvSpPr/>
            <p:nvPr/>
          </p:nvSpPr>
          <p:spPr>
            <a:xfrm>
              <a:off x="0" y="509974"/>
              <a:ext cx="4347098" cy="7034"/>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0" name="P"/>
            <p:cNvSpPr txBox="1"/>
            <p:nvPr/>
          </p:nvSpPr>
          <p:spPr>
            <a:xfrm>
              <a:off x="4511619"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Т</a:t>
              </a:r>
              <a:endParaRPr sz="6600" b="0" dirty="0">
                <a:latin typeface="DejaVu Sans Condensed"/>
                <a:ea typeface="DejaVu Sans Condensed"/>
                <a:cs typeface="DejaVu Sans Condensed"/>
                <a:sym typeface="DejaVu Sans Condensed"/>
              </a:endParaRPr>
            </a:p>
          </p:txBody>
        </p:sp>
      </p:grpSp>
      <p:sp>
        <p:nvSpPr>
          <p:cNvPr id="1122" name="(ca. 6000 years)"/>
          <p:cNvSpPr txBox="1"/>
          <p:nvPr/>
        </p:nvSpPr>
        <p:spPr>
          <a:xfrm>
            <a:off x="13010015" y="12122604"/>
            <a:ext cx="6360716"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uk-UA" sz="6600" b="0" dirty="0" err="1">
                <a:latin typeface="DejaVu Sans Condensed"/>
                <a:ea typeface="DejaVu Sans Condensed"/>
                <a:cs typeface="DejaVu Sans Condensed"/>
                <a:sym typeface="DejaVu Sans Condensed"/>
              </a:rPr>
              <a:t>бл</a:t>
            </a:r>
            <a:r>
              <a:rPr lang="uk-UA" sz="6600" b="0" dirty="0">
                <a:latin typeface="DejaVu Sans Condensed"/>
                <a:ea typeface="DejaVu Sans Condensed"/>
                <a:cs typeface="DejaVu Sans Condensed"/>
                <a:sym typeface="DejaVu Sans Condensed"/>
              </a:rPr>
              <a:t>. </a:t>
            </a:r>
            <a:r>
              <a:rPr sz="6600" b="0" dirty="0">
                <a:latin typeface="DejaVu Sans Condensed"/>
                <a:ea typeface="DejaVu Sans Condensed"/>
                <a:cs typeface="DejaVu Sans Condensed"/>
                <a:sym typeface="DejaVu Sans Condensed"/>
              </a:rPr>
              <a:t>6000</a:t>
            </a:r>
            <a:r>
              <a:rPr lang="uk-UA" sz="6600" b="0" dirty="0">
                <a:latin typeface="DejaVu Sans Condensed"/>
                <a:ea typeface="DejaVu Sans Condensed"/>
                <a:cs typeface="DejaVu Sans Condensed"/>
                <a:sym typeface="DejaVu Sans Condensed"/>
              </a:rPr>
              <a:t> років</a:t>
            </a:r>
            <a:r>
              <a:rPr sz="6600" b="0" dirty="0">
                <a:latin typeface="DejaVu Sans Condensed"/>
                <a:ea typeface="DejaVu Sans Condensed"/>
                <a:cs typeface="DejaVu Sans Condensed"/>
                <a:sym typeface="DejaVu Sans Condensed"/>
              </a:rPr>
              <a:t>)</a:t>
            </a:r>
          </a:p>
        </p:txBody>
      </p:sp>
      <p:sp>
        <p:nvSpPr>
          <p:cNvPr id="1123" name="SB"/>
          <p:cNvSpPr txBox="1"/>
          <p:nvPr/>
        </p:nvSpPr>
        <p:spPr>
          <a:xfrm>
            <a:off x="3536590" y="4042116"/>
            <a:ext cx="1221488"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a:latin typeface="DejaVu Sans Condensed"/>
                <a:ea typeface="DejaVu Sans Condensed"/>
                <a:cs typeface="DejaVu Sans Condensed"/>
                <a:sym typeface="DejaVu Sans Condensed"/>
              </a:rPr>
              <a:t>НП</a:t>
            </a:r>
            <a:endParaRPr sz="6600" b="0" dirty="0">
              <a:latin typeface="DejaVu Sans Condensed"/>
              <a:ea typeface="DejaVu Sans Condensed"/>
              <a:cs typeface="DejaVu Sans Condensed"/>
              <a:sym typeface="DejaVu Sans Condensed"/>
            </a:endParaRPr>
          </a:p>
        </p:txBody>
      </p:sp>
      <p:grpSp>
        <p:nvGrpSpPr>
          <p:cNvPr id="1126" name="Group"/>
          <p:cNvGrpSpPr/>
          <p:nvPr/>
        </p:nvGrpSpPr>
        <p:grpSpPr>
          <a:xfrm>
            <a:off x="4818019" y="4042116"/>
            <a:ext cx="2130135" cy="1092607"/>
            <a:chOff x="0" y="0"/>
            <a:chExt cx="2130134" cy="1092606"/>
          </a:xfrm>
        </p:grpSpPr>
        <p:sp>
          <p:nvSpPr>
            <p:cNvPr id="1124" name="Line"/>
            <p:cNvSpPr/>
            <p:nvPr/>
          </p:nvSpPr>
          <p:spPr>
            <a:xfrm>
              <a:off x="0" y="571546"/>
              <a:ext cx="1449033"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5" name="C"/>
            <p:cNvSpPr txBox="1"/>
            <p:nvPr/>
          </p:nvSpPr>
          <p:spPr>
            <a:xfrm>
              <a:off x="1512978" y="0"/>
              <a:ext cx="61715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К</a:t>
              </a:r>
              <a:endParaRPr sz="6600" b="0" dirty="0">
                <a:latin typeface="DejaVu Sans Condensed"/>
                <a:ea typeface="DejaVu Sans Condensed"/>
                <a:cs typeface="DejaVu Sans Condensed"/>
                <a:sym typeface="DejaVu Sans Condensed"/>
              </a:endParaRPr>
            </a:p>
          </p:txBody>
        </p:sp>
      </p:grpSp>
      <p:grpSp>
        <p:nvGrpSpPr>
          <p:cNvPr id="1129" name="Group"/>
          <p:cNvGrpSpPr/>
          <p:nvPr/>
        </p:nvGrpSpPr>
        <p:grpSpPr>
          <a:xfrm>
            <a:off x="7021154" y="4042116"/>
            <a:ext cx="2334036" cy="1092607"/>
            <a:chOff x="0" y="0"/>
            <a:chExt cx="2334035" cy="1092606"/>
          </a:xfrm>
        </p:grpSpPr>
        <p:sp>
          <p:nvSpPr>
            <p:cNvPr id="1127"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8" name="C"/>
            <p:cNvSpPr txBox="1"/>
            <p:nvPr/>
          </p:nvSpPr>
          <p:spPr>
            <a:xfrm>
              <a:off x="1716879" y="0"/>
              <a:ext cx="61715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К</a:t>
              </a:r>
              <a:endParaRPr sz="6600" b="0" dirty="0">
                <a:latin typeface="DejaVu Sans Condensed"/>
                <a:ea typeface="DejaVu Sans Condensed"/>
                <a:cs typeface="DejaVu Sans Condensed"/>
                <a:sym typeface="DejaVu Sans Condensed"/>
              </a:endParaRPr>
            </a:p>
          </p:txBody>
        </p:sp>
      </p:grpSp>
      <p:grpSp>
        <p:nvGrpSpPr>
          <p:cNvPr id="1132" name="Group"/>
          <p:cNvGrpSpPr/>
          <p:nvPr/>
        </p:nvGrpSpPr>
        <p:grpSpPr>
          <a:xfrm>
            <a:off x="9397320" y="4042116"/>
            <a:ext cx="2905252" cy="1092607"/>
            <a:chOff x="0" y="0"/>
            <a:chExt cx="2905250" cy="1092606"/>
          </a:xfrm>
        </p:grpSpPr>
        <p:sp>
          <p:nvSpPr>
            <p:cNvPr id="1130"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1" name="C"/>
            <p:cNvSpPr txBox="1"/>
            <p:nvPr/>
          </p:nvSpPr>
          <p:spPr>
            <a:xfrm>
              <a:off x="2288094" y="0"/>
              <a:ext cx="61715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К</a:t>
              </a:r>
              <a:endParaRPr sz="6600" b="0" dirty="0">
                <a:latin typeface="DejaVu Sans Condensed"/>
                <a:ea typeface="DejaVu Sans Condensed"/>
                <a:cs typeface="DejaVu Sans Condensed"/>
                <a:sym typeface="DejaVu Sans Condensed"/>
              </a:endParaRPr>
            </a:p>
          </p:txBody>
        </p:sp>
      </p:grpSp>
      <p:sp>
        <p:nvSpPr>
          <p:cNvPr id="1133" name="SB?"/>
          <p:cNvSpPr txBox="1"/>
          <p:nvPr/>
        </p:nvSpPr>
        <p:spPr>
          <a:xfrm>
            <a:off x="3742415" y="7610203"/>
            <a:ext cx="1221488"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a:latin typeface="DejaVu Sans Condensed"/>
                <a:ea typeface="DejaVu Sans Condensed"/>
                <a:cs typeface="DejaVu Sans Condensed"/>
                <a:sym typeface="DejaVu Sans Condensed"/>
              </a:rPr>
              <a:t>НП</a:t>
            </a:r>
            <a:endParaRPr sz="6600" b="0" dirty="0">
              <a:latin typeface="DejaVu Sans Condensed"/>
              <a:ea typeface="DejaVu Sans Condensed"/>
              <a:cs typeface="DejaVu Sans Condensed"/>
              <a:sym typeface="DejaVu Sans Condensed"/>
            </a:endParaRPr>
          </a:p>
        </p:txBody>
      </p:sp>
      <p:sp>
        <p:nvSpPr>
          <p:cNvPr id="1134" name="Uniformitarian view (e.g., Hutton, Lyell)"/>
          <p:cNvSpPr txBox="1"/>
          <p:nvPr/>
        </p:nvSpPr>
        <p:spPr>
          <a:xfrm>
            <a:off x="0" y="6470687"/>
            <a:ext cx="24384000" cy="1123384"/>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uk-UA" sz="6800" dirty="0" err="1">
                <a:latin typeface="DejaVu Sans Condensed"/>
                <a:ea typeface="DejaVu Sans Condensed"/>
                <a:cs typeface="DejaVu Sans Condensed"/>
                <a:sym typeface="DejaVu Sans Condensed"/>
              </a:rPr>
              <a:t>Уніформітаріанський</a:t>
            </a:r>
            <a:r>
              <a:rPr lang="uk-UA" sz="6800" dirty="0">
                <a:latin typeface="DejaVu Sans Condensed"/>
                <a:ea typeface="DejaVu Sans Condensed"/>
                <a:cs typeface="DejaVu Sans Condensed"/>
                <a:sym typeface="DejaVu Sans Condensed"/>
              </a:rPr>
              <a:t> погляд</a:t>
            </a:r>
            <a:r>
              <a:rPr sz="6800" dirty="0">
                <a:latin typeface="DejaVu Sans Condensed"/>
                <a:ea typeface="DejaVu Sans Condensed"/>
                <a:cs typeface="DejaVu Sans Condensed"/>
                <a:sym typeface="DejaVu Sans Condensed"/>
              </a:rPr>
              <a:t> (</a:t>
            </a:r>
            <a:r>
              <a:rPr lang="uk-UA" sz="6800" dirty="0" err="1">
                <a:latin typeface="DejaVu Sans Condensed"/>
                <a:ea typeface="DejaVu Sans Condensed"/>
                <a:cs typeface="DejaVu Sans Condensed"/>
                <a:sym typeface="DejaVu Sans Condensed"/>
              </a:rPr>
              <a:t>напр</a:t>
            </a:r>
            <a:r>
              <a:rPr sz="6800" dirty="0">
                <a:latin typeface="DejaVu Sans Condensed"/>
                <a:ea typeface="DejaVu Sans Condensed"/>
                <a:cs typeface="DejaVu Sans Condensed"/>
                <a:sym typeface="DejaVu Sans Condensed"/>
              </a:rPr>
              <a:t>. </a:t>
            </a:r>
            <a:r>
              <a:rPr lang="uk-UA" sz="6800" dirty="0" err="1">
                <a:latin typeface="DejaVu Sans Condensed"/>
                <a:ea typeface="DejaVu Sans Condensed"/>
                <a:cs typeface="DejaVu Sans Condensed"/>
                <a:sym typeface="DejaVu Sans Condensed"/>
              </a:rPr>
              <a:t>Геттон</a:t>
            </a:r>
            <a:r>
              <a:rPr sz="6800" dirty="0">
                <a:latin typeface="DejaVu Sans Condensed"/>
                <a:ea typeface="DejaVu Sans Condensed"/>
                <a:cs typeface="DejaVu Sans Condensed"/>
                <a:sym typeface="DejaVu Sans Condensed"/>
              </a:rPr>
              <a:t>,</a:t>
            </a:r>
            <a:r>
              <a:rPr lang="uk-UA" sz="6800" dirty="0">
                <a:latin typeface="DejaVu Sans Condensed"/>
                <a:ea typeface="DejaVu Sans Condensed"/>
                <a:cs typeface="DejaVu Sans Condensed"/>
                <a:sym typeface="DejaVu Sans Condensed"/>
              </a:rPr>
              <a:t> </a:t>
            </a:r>
            <a:r>
              <a:rPr sz="6800" dirty="0">
                <a:latin typeface="DejaVu Sans Condensed"/>
                <a:ea typeface="DejaVu Sans Condensed"/>
                <a:cs typeface="DejaVu Sans Condensed"/>
                <a:sym typeface="DejaVu Sans Condensed"/>
              </a:rPr>
              <a:t> </a:t>
            </a:r>
            <a:r>
              <a:rPr lang="uk-UA" sz="6800" dirty="0" err="1">
                <a:latin typeface="DejaVu Sans Condensed"/>
                <a:ea typeface="DejaVu Sans Condensed"/>
                <a:cs typeface="DejaVu Sans Condensed"/>
                <a:sym typeface="DejaVu Sans Condensed"/>
              </a:rPr>
              <a:t>Лаєль</a:t>
            </a:r>
            <a:r>
              <a:rPr sz="6800" dirty="0">
                <a:latin typeface="DejaVu Sans Condensed"/>
                <a:ea typeface="DejaVu Sans Condensed"/>
                <a:cs typeface="DejaVu Sans Condensed"/>
                <a:sym typeface="DejaVu Sans Condensed"/>
              </a:rPr>
              <a:t>)</a:t>
            </a:r>
          </a:p>
        </p:txBody>
      </p:sp>
      <p:grpSp>
        <p:nvGrpSpPr>
          <p:cNvPr id="1137" name="Group"/>
          <p:cNvGrpSpPr/>
          <p:nvPr/>
        </p:nvGrpSpPr>
        <p:grpSpPr>
          <a:xfrm>
            <a:off x="5155734" y="7652408"/>
            <a:ext cx="14887162" cy="1092607"/>
            <a:chOff x="0" y="0"/>
            <a:chExt cx="14887160" cy="1092606"/>
          </a:xfrm>
        </p:grpSpPr>
        <p:sp>
          <p:nvSpPr>
            <p:cNvPr id="1135"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6" name="P"/>
            <p:cNvSpPr txBox="1"/>
            <p:nvPr/>
          </p:nvSpPr>
          <p:spPr>
            <a:xfrm>
              <a:off x="14345345"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Т</a:t>
              </a:r>
              <a:endParaRPr sz="6600" b="0" dirty="0">
                <a:latin typeface="DejaVu Sans Condensed"/>
                <a:ea typeface="DejaVu Sans Condensed"/>
                <a:cs typeface="DejaVu Sans Condensed"/>
                <a:sym typeface="DejaVu Sans Condensed"/>
              </a:endParaRPr>
            </a:p>
          </p:txBody>
        </p:sp>
      </p:grpSp>
      <p:sp>
        <p:nvSpPr>
          <p:cNvPr id="1138" name="(millions of years)"/>
          <p:cNvSpPr txBox="1"/>
          <p:nvPr/>
        </p:nvSpPr>
        <p:spPr>
          <a:xfrm>
            <a:off x="7349207" y="48641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uk-UA" sz="6600" b="0" dirty="0">
                <a:latin typeface="DejaVu Sans Condensed"/>
                <a:ea typeface="DejaVu Sans Condensed"/>
                <a:cs typeface="DejaVu Sans Condensed"/>
                <a:sym typeface="DejaVu Sans Condensed"/>
              </a:rPr>
              <a:t>мільйони років</a:t>
            </a:r>
            <a:r>
              <a:rPr sz="6600" b="0" dirty="0">
                <a:latin typeface="DejaVu Sans Condensed"/>
                <a:ea typeface="DejaVu Sans Condensed"/>
                <a:cs typeface="DejaVu Sans Condensed"/>
                <a:sym typeface="DejaVu Sans Condensed"/>
              </a:rPr>
              <a:t>)</a:t>
            </a:r>
          </a:p>
        </p:txBody>
      </p:sp>
      <p:grpSp>
        <p:nvGrpSpPr>
          <p:cNvPr id="1143" name="Group"/>
          <p:cNvGrpSpPr/>
          <p:nvPr/>
        </p:nvGrpSpPr>
        <p:grpSpPr>
          <a:xfrm>
            <a:off x="12337512" y="4038600"/>
            <a:ext cx="7705306" cy="1096123"/>
            <a:chOff x="0" y="0"/>
            <a:chExt cx="7705305" cy="1096122"/>
          </a:xfrm>
        </p:grpSpPr>
        <p:sp>
          <p:nvSpPr>
            <p:cNvPr id="1139"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40" name="C"/>
            <p:cNvSpPr txBox="1"/>
            <p:nvPr/>
          </p:nvSpPr>
          <p:spPr>
            <a:xfrm>
              <a:off x="2463946" y="3516"/>
              <a:ext cx="617156"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К</a:t>
              </a:r>
              <a:endParaRPr sz="6600" b="0" dirty="0">
                <a:latin typeface="DejaVu Sans Condensed"/>
                <a:ea typeface="DejaVu Sans Condensed"/>
                <a:cs typeface="DejaVu Sans Condensed"/>
                <a:sym typeface="DejaVu Sans Condensed"/>
              </a:endParaRPr>
            </a:p>
          </p:txBody>
        </p:sp>
        <p:sp>
          <p:nvSpPr>
            <p:cNvPr id="1141" name="P"/>
            <p:cNvSpPr txBox="1"/>
            <p:nvPr/>
          </p:nvSpPr>
          <p:spPr>
            <a:xfrm>
              <a:off x="7163490"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uk-UA" sz="6600" b="0" dirty="0" err="1">
                  <a:latin typeface="DejaVu Sans Condensed"/>
                  <a:ea typeface="DejaVu Sans Condensed"/>
                  <a:cs typeface="DejaVu Sans Condensed"/>
                  <a:sym typeface="DejaVu Sans Condensed"/>
                </a:rPr>
                <a:t>Т</a:t>
              </a:r>
              <a:endParaRPr sz="6600" b="0" dirty="0">
                <a:latin typeface="DejaVu Sans Condensed"/>
                <a:ea typeface="DejaVu Sans Condensed"/>
                <a:cs typeface="DejaVu Sans Condensed"/>
                <a:sym typeface="DejaVu Sans Condensed"/>
              </a:endParaRPr>
            </a:p>
          </p:txBody>
        </p:sp>
        <p:sp>
          <p:nvSpPr>
            <p:cNvPr id="1142"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44" name="(millions of years)"/>
          <p:cNvSpPr txBox="1"/>
          <p:nvPr/>
        </p:nvSpPr>
        <p:spPr>
          <a:xfrm>
            <a:off x="7315685" y="81788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uk-UA" sz="6600" b="0" dirty="0">
                <a:latin typeface="DejaVu Sans Condensed"/>
                <a:ea typeface="DejaVu Sans Condensed"/>
                <a:cs typeface="DejaVu Sans Condensed"/>
                <a:sym typeface="DejaVu Sans Condensed"/>
              </a:rPr>
              <a:t>мільйони років</a:t>
            </a:r>
            <a:r>
              <a:rPr sz="6600" b="0" dirty="0">
                <a:latin typeface="DejaVu Sans Condensed"/>
                <a:ea typeface="DejaVu Sans Condensed"/>
                <a:cs typeface="DejaVu Sans Condensed"/>
                <a:sym typeface="DejaVu Sans Condensed"/>
              </a:rPr>
              <a:t>)</a:t>
            </a:r>
          </a:p>
        </p:txBody>
      </p:sp>
      <p:sp>
        <p:nvSpPr>
          <p:cNvPr id="36" name="Rectangle">
            <a:extLst>
              <a:ext uri="{FF2B5EF4-FFF2-40B4-BE49-F238E27FC236}">
                <a16:creationId xmlns:a16="http://schemas.microsoft.com/office/drawing/2014/main" xmlns="" id="{A514A958-7B90-D149-A166-BBF9C02D03EF}"/>
              </a:ext>
            </a:extLst>
          </p:cNvPr>
          <p:cNvSpPr/>
          <p:nvPr/>
        </p:nvSpPr>
        <p:spPr>
          <a:xfrm>
            <a:off x="-12700" y="9423400"/>
            <a:ext cx="24399875" cy="457200"/>
          </a:xfrm>
          <a:prstGeom prst="rect">
            <a:avLst/>
          </a:prstGeom>
          <a:solidFill>
            <a:srgbClr val="E2DEAB"/>
          </a:solidFill>
          <a:ln w="25400">
            <a:solidFill>
              <a:srgbClr val="000000"/>
            </a:solidFill>
          </a:ln>
          <a:effectLst>
            <a:outerShdw blurRad="292100" dist="50800" dir="5100000" rotWithShape="0">
              <a:srgbClr val="0E0E0E"/>
            </a:outerShdw>
          </a:effectLst>
        </p:spPr>
        <p:txBody>
          <a:bodyPr lIns="38100" tIns="38100" rIns="38100" bIns="38100"/>
          <a:lstStyle/>
          <a:p>
            <a:pPr defTabSz="914400">
              <a:buClr>
                <a:srgbClr val="000000"/>
              </a:buClr>
              <a:defRPr>
                <a:solidFill>
                  <a:srgbClr val="E2DEAB"/>
                </a:solidFill>
                <a:uFill>
                  <a:solidFill>
                    <a:srgbClr val="E2DEAB"/>
                  </a:solidFill>
                </a:uFill>
              </a:defRPr>
            </a:pPr>
            <a:endParaRPr/>
          </a:p>
        </p:txBody>
      </p:sp>
      <p:grpSp>
        <p:nvGrpSpPr>
          <p:cNvPr id="37" name="Group">
            <a:extLst>
              <a:ext uri="{FF2B5EF4-FFF2-40B4-BE49-F238E27FC236}">
                <a16:creationId xmlns:a16="http://schemas.microsoft.com/office/drawing/2014/main" xmlns="" id="{F4BA9CD0-E4F5-E542-BCED-F2F4135811B9}"/>
              </a:ext>
            </a:extLst>
          </p:cNvPr>
          <p:cNvGrpSpPr/>
          <p:nvPr/>
        </p:nvGrpSpPr>
        <p:grpSpPr>
          <a:xfrm>
            <a:off x="193963" y="2823685"/>
            <a:ext cx="24011892" cy="6350001"/>
            <a:chOff x="0" y="0"/>
            <a:chExt cx="23215600" cy="6350000"/>
          </a:xfrm>
        </p:grpSpPr>
        <p:sp>
          <p:nvSpPr>
            <p:cNvPr id="38" name="Rectangle">
              <a:extLst>
                <a:ext uri="{FF2B5EF4-FFF2-40B4-BE49-F238E27FC236}">
                  <a16:creationId xmlns:a16="http://schemas.microsoft.com/office/drawing/2014/main" xmlns="" id="{5ECBE351-FE9B-B14A-9B08-2B4205F5465D}"/>
                </a:ext>
              </a:extLst>
            </p:cNvPr>
            <p:cNvSpPr/>
            <p:nvPr/>
          </p:nvSpPr>
          <p:spPr>
            <a:xfrm>
              <a:off x="0" y="0"/>
              <a:ext cx="23215600" cy="6350000"/>
            </a:xfrm>
            <a:prstGeom prst="rect">
              <a:avLst/>
            </a:prstGeom>
            <a:solidFill>
              <a:srgbClr val="848C46">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39" name="The Present is the Key to the Past">
              <a:extLst>
                <a:ext uri="{FF2B5EF4-FFF2-40B4-BE49-F238E27FC236}">
                  <a16:creationId xmlns:a16="http://schemas.microsoft.com/office/drawing/2014/main" xmlns="" id="{D3203128-DD2D-2A49-AB0D-65C9B1973BCF}"/>
                </a:ext>
              </a:extLst>
            </p:cNvPr>
            <p:cNvSpPr txBox="1"/>
            <p:nvPr/>
          </p:nvSpPr>
          <p:spPr>
            <a:xfrm>
              <a:off x="2324100" y="2359498"/>
              <a:ext cx="17932400" cy="16129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FFFFFF"/>
                </a:buClr>
                <a:buFont typeface="DejaVu Sans Condensed"/>
                <a:defRPr sz="8000" b="1">
                  <a:solidFill>
                    <a:srgbClr val="E2DEAB"/>
                  </a:solidFill>
                  <a:effectLst>
                    <a:outerShdw blurRad="12700" dist="35920" dir="2700000" rotWithShape="0">
                      <a:srgbClr val="000000"/>
                    </a:outerShdw>
                  </a:effectLst>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uk-UA" sz="8000" b="1" dirty="0">
                  <a:latin typeface="DejaVu Sans Condensed"/>
                  <a:ea typeface="DejaVu Sans Condensed"/>
                  <a:cs typeface="DejaVu Sans Condensed"/>
                  <a:sym typeface="DejaVu Sans Condensed"/>
                </a:rPr>
                <a:t>Теперішнє є Ключем </a:t>
              </a:r>
            </a:p>
            <a:p>
              <a:pPr>
                <a:defRPr sz="6400" b="0">
                  <a:latin typeface="Gill Sans"/>
                  <a:ea typeface="Gill Sans"/>
                  <a:cs typeface="Gill Sans"/>
                  <a:sym typeface="Gill Sans"/>
                </a:defRPr>
              </a:pPr>
              <a:r>
                <a:rPr lang="uk-UA" sz="8000" b="1" dirty="0">
                  <a:latin typeface="DejaVu Sans Condensed"/>
                  <a:ea typeface="DejaVu Sans Condensed"/>
                  <a:cs typeface="DejaVu Sans Condensed"/>
                  <a:sym typeface="DejaVu Sans Condensed"/>
                </a:rPr>
                <a:t>до Минулого</a:t>
              </a:r>
              <a:endParaRPr sz="8000" b="1" dirty="0">
                <a:latin typeface="DejaVu Sans Condensed"/>
                <a:ea typeface="DejaVu Sans Condensed"/>
                <a:cs typeface="DejaVu Sans Condensed"/>
                <a:sym typeface="DejaVu Sans Condensed"/>
              </a:endParaRPr>
            </a:p>
          </p:txBody>
        </p:sp>
      </p:grpSp>
      <p:grpSp>
        <p:nvGrpSpPr>
          <p:cNvPr id="40" name="Group">
            <a:extLst>
              <a:ext uri="{FF2B5EF4-FFF2-40B4-BE49-F238E27FC236}">
                <a16:creationId xmlns:a16="http://schemas.microsoft.com/office/drawing/2014/main" xmlns="" id="{3F2A436A-C6D1-7746-801D-B23910ECC6D9}"/>
              </a:ext>
            </a:extLst>
          </p:cNvPr>
          <p:cNvGrpSpPr/>
          <p:nvPr/>
        </p:nvGrpSpPr>
        <p:grpSpPr>
          <a:xfrm>
            <a:off x="193963" y="10103833"/>
            <a:ext cx="24011892" cy="3327401"/>
            <a:chOff x="404815" y="-1787999"/>
            <a:chExt cx="24011891" cy="3327400"/>
          </a:xfrm>
        </p:grpSpPr>
        <p:sp>
          <p:nvSpPr>
            <p:cNvPr id="41" name="Rectangle">
              <a:extLst>
                <a:ext uri="{FF2B5EF4-FFF2-40B4-BE49-F238E27FC236}">
                  <a16:creationId xmlns:a16="http://schemas.microsoft.com/office/drawing/2014/main" xmlns="" id="{08EC29EC-8B16-F54F-8FC2-9E4AA38768FF}"/>
                </a:ext>
              </a:extLst>
            </p:cNvPr>
            <p:cNvSpPr/>
            <p:nvPr/>
          </p:nvSpPr>
          <p:spPr>
            <a:xfrm>
              <a:off x="404815" y="-1787999"/>
              <a:ext cx="24011891" cy="3327400"/>
            </a:xfrm>
            <a:prstGeom prst="rect">
              <a:avLst/>
            </a:prstGeom>
            <a:solidFill>
              <a:srgbClr val="A51E1F">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42" name="Revelation is the Key to the Past and the Present">
              <a:extLst>
                <a:ext uri="{FF2B5EF4-FFF2-40B4-BE49-F238E27FC236}">
                  <a16:creationId xmlns:a16="http://schemas.microsoft.com/office/drawing/2014/main" xmlns="" id="{9394F930-0B6A-2147-AD9F-A130B2A7E2E6}"/>
                </a:ext>
              </a:extLst>
            </p:cNvPr>
            <p:cNvSpPr txBox="1"/>
            <p:nvPr/>
          </p:nvSpPr>
          <p:spPr>
            <a:xfrm>
              <a:off x="2985456" y="-1348429"/>
              <a:ext cx="17665700" cy="2539156"/>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buClr>
                  <a:srgbClr val="FFFFFF"/>
                </a:buClr>
                <a:buFont typeface="DejaVu Sans Condensed"/>
                <a:defRPr sz="8000" b="1">
                  <a:solidFill>
                    <a:srgbClr val="E2DEAB"/>
                  </a:solidFill>
                  <a:effectLst>
                    <a:outerShdw blurRad="12700" dist="35920" dir="2700000" rotWithShape="0">
                      <a:srgbClr val="000000"/>
                    </a:outerShdw>
                  </a:effectLst>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uk-UA" sz="8000" b="1" dirty="0">
                  <a:latin typeface="DejaVu Sans Condensed"/>
                  <a:ea typeface="DejaVu Sans Condensed"/>
                  <a:cs typeface="DejaVu Sans Condensed"/>
                  <a:sym typeface="DejaVu Sans Condensed"/>
                </a:rPr>
                <a:t>Об'явлення є Ключем до Минулого і Теперішнього</a:t>
              </a:r>
              <a:endParaRPr sz="8000" b="1" dirty="0">
                <a:latin typeface="DejaVu Sans Condensed"/>
                <a:ea typeface="DejaVu Sans Condensed"/>
                <a:cs typeface="DejaVu Sans Condensed"/>
                <a:sym typeface="DejaVu Sans Condensed"/>
              </a:endParaRPr>
            </a:p>
          </p:txBody>
        </p:sp>
      </p:grpSp>
    </p:spTree>
    <p:extLst>
      <p:ext uri="{BB962C8B-B14F-4D97-AF65-F5344CB8AC3E}">
        <p14:creationId xmlns:p14="http://schemas.microsoft.com/office/powerpoint/2010/main" val="228936797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40"/>
                                        </p:tgtEl>
                                        <p:attrNameLst>
                                          <p:attrName>style.visibility</p:attrName>
                                        </p:attrNameLst>
                                      </p:cBhvr>
                                      <p:to>
                                        <p:strVal val="visible"/>
                                      </p:to>
                                    </p:set>
                                    <p:animEffect transition="in" filter="dissolv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advAuto="0"/>
      <p:bldP spid="37" grpId="0" animBg="1" advAuto="0"/>
      <p:bldP spid="40"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 name="“I have always been strongly…"/>
          <p:cNvSpPr txBox="1">
            <a:spLocks noGrp="1"/>
          </p:cNvSpPr>
          <p:nvPr>
            <p:ph type="title"/>
          </p:nvPr>
        </p:nvSpPr>
        <p:spPr>
          <a:prstGeom prst="rect">
            <a:avLst/>
          </a:prstGeom>
        </p:spPr>
        <p:txBody>
          <a:bodyPr>
            <a:noAutofit/>
          </a:bodyPr>
          <a:lstStyle/>
          <a:p>
            <a:pPr defTabSz="850391">
              <a:defRPr sz="6696">
                <a:solidFill>
                  <a:srgbClr val="F5F5F5"/>
                </a:solidFill>
                <a:effectLst>
                  <a:outerShdw blurRad="35433" dist="35433" dir="2700000" rotWithShape="0">
                    <a:srgbClr val="000000">
                      <a:alpha val="43137"/>
                    </a:srgbClr>
                  </a:outerShdw>
                </a:effectLst>
                <a:uFill>
                  <a:solidFill>
                    <a:srgbClr val="F5F5F5"/>
                  </a:solidFill>
                </a:uFill>
              </a:defRPr>
            </a:pPr>
            <a:r>
              <a:rPr dirty="0">
                <a:solidFill>
                  <a:srgbClr val="E2DEAB"/>
                </a:solidFill>
                <a:uFill>
                  <a:solidFill>
                    <a:srgbClr val="E2DEAB"/>
                  </a:solidFill>
                </a:uFill>
              </a:rPr>
              <a:t>“</a:t>
            </a:r>
            <a:r>
              <a:rPr lang="uk-UA" dirty="0">
                <a:solidFill>
                  <a:srgbClr val="E2DEAB"/>
                </a:solidFill>
                <a:uFill>
                  <a:solidFill>
                    <a:srgbClr val="E2DEAB"/>
                  </a:solidFill>
                </a:uFill>
              </a:rPr>
              <a:t>Я завжди був під сильним враженням</a:t>
            </a:r>
            <a:br>
              <a:rPr lang="uk-UA" dirty="0">
                <a:solidFill>
                  <a:srgbClr val="E2DEAB"/>
                </a:solidFill>
                <a:uFill>
                  <a:solidFill>
                    <a:srgbClr val="E2DEAB"/>
                  </a:solidFill>
                </a:uFill>
              </a:rPr>
            </a:br>
            <a:r>
              <a:rPr lang="uk-UA" dirty="0">
                <a:solidFill>
                  <a:srgbClr val="E2DEAB"/>
                </a:solidFill>
                <a:uFill>
                  <a:solidFill>
                    <a:srgbClr val="E2DEAB"/>
                  </a:solidFill>
                </a:uFill>
              </a:rPr>
              <a:t>від кількості спостережень чудового</a:t>
            </a:r>
            <a:r>
              <a:rPr dirty="0">
                <a:solidFill>
                  <a:srgbClr val="E2DEAB"/>
                </a:solidFill>
                <a:uFill>
                  <a:solidFill>
                    <a:srgbClr val="E2DEAB"/>
                  </a:solidFill>
                </a:uFill>
              </a:rPr>
              <a:t> </a:t>
            </a:r>
            <a:r>
              <a:rPr lang="en-US" dirty="0">
                <a:solidFill>
                  <a:srgbClr val="E2DEAB"/>
                </a:solidFill>
                <a:uFill>
                  <a:solidFill>
                    <a:srgbClr val="E2DEAB"/>
                  </a:solidFill>
                </a:uFill>
              </a:rPr>
              <a:t/>
            </a:r>
            <a:br>
              <a:rPr lang="en-US" dirty="0">
                <a:solidFill>
                  <a:srgbClr val="E2DEAB"/>
                </a:solidFill>
                <a:uFill>
                  <a:solidFill>
                    <a:srgbClr val="E2DEAB"/>
                  </a:solidFill>
                </a:uFill>
              </a:rPr>
            </a:br>
            <a:r>
              <a:rPr lang="uk-UA" dirty="0">
                <a:solidFill>
                  <a:srgbClr val="E2DEAB"/>
                </a:solidFill>
                <a:uFill>
                  <a:solidFill>
                    <a:srgbClr val="E2DEAB"/>
                  </a:solidFill>
                </a:uFill>
              </a:rPr>
              <a:t>письменника і вправного геолога,</a:t>
            </a:r>
            <a:r>
              <a:rPr dirty="0">
                <a:solidFill>
                  <a:srgbClr val="E2DEAB"/>
                </a:solidFill>
                <a:uFill>
                  <a:solidFill>
                    <a:srgbClr val="E2DEAB"/>
                  </a:solidFill>
                </a:uFill>
              </a:rPr>
              <a:t> </a:t>
            </a:r>
            <a:r>
              <a:rPr lang="uk-UA" dirty="0">
                <a:solidFill>
                  <a:srgbClr val="E2DEAB"/>
                </a:solidFill>
                <a:uFill>
                  <a:solidFill>
                    <a:srgbClr val="E2DEAB"/>
                  </a:solidFill>
                </a:uFill>
              </a:rPr>
              <a:t>який</a:t>
            </a:r>
            <a:r>
              <a:rPr lang="en-US" dirty="0">
                <a:solidFill>
                  <a:srgbClr val="E2DEAB"/>
                </a:solidFill>
                <a:uFill>
                  <a:solidFill>
                    <a:srgbClr val="E2DEAB"/>
                  </a:solidFill>
                </a:uFill>
              </a:rPr>
              <a:t/>
            </a:r>
            <a:br>
              <a:rPr lang="en-US" dirty="0">
                <a:solidFill>
                  <a:srgbClr val="E2DEAB"/>
                </a:solidFill>
                <a:uFill>
                  <a:solidFill>
                    <a:srgbClr val="E2DEAB"/>
                  </a:solidFill>
                </a:uFill>
              </a:rPr>
            </a:br>
            <a:r>
              <a:rPr lang="uk-UA" dirty="0">
                <a:solidFill>
                  <a:srgbClr val="E2DEAB"/>
                </a:solidFill>
                <a:uFill>
                  <a:solidFill>
                    <a:srgbClr val="E2DEAB"/>
                  </a:solidFill>
                </a:uFill>
              </a:rPr>
              <a:t>сказав, що</a:t>
            </a:r>
            <a:r>
              <a:rPr dirty="0">
                <a:solidFill>
                  <a:srgbClr val="E2DEAB"/>
                </a:solidFill>
                <a:uFill>
                  <a:solidFill>
                    <a:srgbClr val="E2DEAB"/>
                  </a:solidFill>
                </a:uFill>
              </a:rPr>
              <a:t> ‘</a:t>
            </a:r>
            <a:r>
              <a:rPr lang="uk-UA" dirty="0">
                <a:solidFill>
                  <a:srgbClr val="E2DEAB"/>
                </a:solidFill>
                <a:uFill>
                  <a:solidFill>
                    <a:srgbClr val="E2DEAB"/>
                  </a:solidFill>
                </a:uFill>
              </a:rPr>
              <a:t>заради об'явлення а також</a:t>
            </a:r>
            <a:r>
              <a:rPr dirty="0">
                <a:solidFill>
                  <a:srgbClr val="E2DEAB"/>
                </a:solidFill>
                <a:uFill>
                  <a:solidFill>
                    <a:srgbClr val="E2DEAB"/>
                  </a:solidFill>
                </a:uFill>
              </a:rPr>
              <a:t> </a:t>
            </a:r>
            <a:r>
              <a:rPr lang="en-US" dirty="0">
                <a:solidFill>
                  <a:srgbClr val="E2DEAB"/>
                </a:solidFill>
                <a:uFill>
                  <a:solidFill>
                    <a:srgbClr val="E2DEAB"/>
                  </a:solidFill>
                </a:uFill>
              </a:rPr>
              <a:t/>
            </a:r>
            <a:br>
              <a:rPr lang="en-US" dirty="0">
                <a:solidFill>
                  <a:srgbClr val="E2DEAB"/>
                </a:solidFill>
                <a:uFill>
                  <a:solidFill>
                    <a:srgbClr val="E2DEAB"/>
                  </a:solidFill>
                </a:uFill>
              </a:rPr>
            </a:br>
            <a:r>
              <a:rPr lang="uk-UA" dirty="0">
                <a:solidFill>
                  <a:srgbClr val="E2DEAB"/>
                </a:solidFill>
                <a:uFill>
                  <a:solidFill>
                    <a:srgbClr val="E2DEAB"/>
                  </a:solidFill>
                </a:uFill>
              </a:rPr>
              <a:t>і науки </a:t>
            </a:r>
            <a:r>
              <a:rPr dirty="0">
                <a:solidFill>
                  <a:srgbClr val="E2DEAB"/>
                </a:solidFill>
                <a:uFill>
                  <a:solidFill>
                    <a:srgbClr val="E2DEAB"/>
                  </a:solidFill>
                </a:uFill>
              </a:rPr>
              <a:t>—</a:t>
            </a:r>
            <a:r>
              <a:rPr lang="uk-UA" dirty="0">
                <a:solidFill>
                  <a:srgbClr val="E2DEAB"/>
                </a:solidFill>
                <a:uFill>
                  <a:solidFill>
                    <a:srgbClr val="E2DEAB"/>
                  </a:solidFill>
                </a:uFill>
              </a:rPr>
              <a:t> істини в усякій формі </a:t>
            </a:r>
            <a:r>
              <a:rPr dirty="0">
                <a:solidFill>
                  <a:srgbClr val="E2DEAB"/>
                </a:solidFill>
                <a:uFill>
                  <a:solidFill>
                    <a:srgbClr val="E2DEAB"/>
                  </a:solidFill>
                </a:uFill>
              </a:rPr>
              <a:t>—</a:t>
            </a:r>
            <a:r>
              <a:rPr lang="uk-UA" dirty="0">
                <a:solidFill>
                  <a:srgbClr val="E2DEAB"/>
                </a:solidFill>
                <a:uFill>
                  <a:solidFill>
                    <a:srgbClr val="E2DEAB"/>
                  </a:solidFill>
                </a:uFill>
              </a:rPr>
              <a:t/>
            </a:r>
            <a:br>
              <a:rPr lang="uk-UA" dirty="0">
                <a:solidFill>
                  <a:srgbClr val="E2DEAB"/>
                </a:solidFill>
                <a:uFill>
                  <a:solidFill>
                    <a:srgbClr val="E2DEAB"/>
                  </a:solidFill>
                </a:uFill>
              </a:rPr>
            </a:br>
            <a:r>
              <a:rPr lang="uk-UA" dirty="0">
                <a:solidFill>
                  <a:srgbClr val="E2DEAB"/>
                </a:solidFill>
                <a:uFill>
                  <a:solidFill>
                    <a:srgbClr val="E2DEAB"/>
                  </a:solidFill>
                </a:uFill>
              </a:rPr>
              <a:t>фізична частина геологічного</a:t>
            </a:r>
            <a:br>
              <a:rPr lang="uk-UA" dirty="0">
                <a:solidFill>
                  <a:srgbClr val="E2DEAB"/>
                </a:solidFill>
                <a:uFill>
                  <a:solidFill>
                    <a:srgbClr val="E2DEAB"/>
                  </a:solidFill>
                </a:uFill>
              </a:rPr>
            </a:br>
            <a:r>
              <a:rPr lang="uk-UA" dirty="0">
                <a:solidFill>
                  <a:srgbClr val="E2DEAB"/>
                </a:solidFill>
                <a:uFill>
                  <a:solidFill>
                    <a:srgbClr val="E2DEAB"/>
                  </a:solidFill>
                </a:uFill>
              </a:rPr>
              <a:t>дослідження слід проводити,</a:t>
            </a:r>
            <a:r>
              <a:rPr dirty="0">
                <a:solidFill>
                  <a:srgbClr val="E2DEAB"/>
                </a:solidFill>
                <a:uFill>
                  <a:solidFill>
                    <a:srgbClr val="E2DEAB"/>
                  </a:solidFill>
                </a:uFill>
              </a:rPr>
              <a:t> </a:t>
            </a:r>
            <a:r>
              <a:rPr lang="uk-UA" dirty="0">
                <a:solidFill>
                  <a:srgbClr val="F6A029"/>
                </a:solidFill>
                <a:uFill>
                  <a:solidFill>
                    <a:srgbClr val="F6A029"/>
                  </a:solidFill>
                </a:uFill>
              </a:rPr>
              <a:t>як ніби Писання і не існує</a:t>
            </a:r>
            <a:r>
              <a:rPr dirty="0">
                <a:solidFill>
                  <a:srgbClr val="E2DEAB"/>
                </a:solidFill>
                <a:uFill>
                  <a:solidFill>
                    <a:srgbClr val="E2DEAB"/>
                  </a:solidFill>
                </a:uFill>
              </a:rPr>
              <a:t>.’”</a:t>
            </a:r>
          </a:p>
        </p:txBody>
      </p:sp>
      <p:sp>
        <p:nvSpPr>
          <p:cNvPr id="1342" name="Charles Lyell, quoted in M.J.S. Rudwick, “Charles Lyell Speaks in the Lecture Theatre,” Brit. J. Hist. Sci., IX:2:32 (July 1976): 150."/>
          <p:cNvSpPr txBox="1">
            <a:spLocks noGrp="1"/>
          </p:cNvSpPr>
          <p:nvPr>
            <p:ph type="body" sz="quarter" idx="1"/>
          </p:nvPr>
        </p:nvSpPr>
        <p:spPr>
          <a:xfrm>
            <a:off x="1752600" y="110363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lang="uk-UA" dirty="0"/>
              <a:t>Чарльз </a:t>
            </a:r>
            <a:r>
              <a:rPr lang="uk-UA" dirty="0" err="1"/>
              <a:t>Лаєль</a:t>
            </a:r>
            <a:r>
              <a:rPr dirty="0"/>
              <a:t>, quoted in M.J.S. </a:t>
            </a:r>
            <a:r>
              <a:rPr dirty="0" err="1"/>
              <a:t>Rudwick</a:t>
            </a:r>
            <a:r>
              <a:rPr dirty="0"/>
              <a:t>, “Charles Lyell Speaks in the Lecture Theatre,” </a:t>
            </a:r>
            <a:r>
              <a:rPr dirty="0">
                <a:latin typeface="DejaVu Sans Condensed Oblique"/>
                <a:ea typeface="DejaVu Sans Condensed Oblique"/>
                <a:cs typeface="DejaVu Sans Condensed Oblique"/>
                <a:sym typeface="DejaVu Sans Condensed Oblique"/>
              </a:rPr>
              <a:t>Brit. J. Hist. Sci</a:t>
            </a:r>
            <a:r>
              <a:rPr dirty="0"/>
              <a:t>., IX:2:32 (July 1976): 150. </a:t>
            </a:r>
          </a:p>
        </p:txBody>
      </p:sp>
      <p:grpSp>
        <p:nvGrpSpPr>
          <p:cNvPr id="1345" name="image20.jpg"/>
          <p:cNvGrpSpPr/>
          <p:nvPr/>
        </p:nvGrpSpPr>
        <p:grpSpPr>
          <a:xfrm>
            <a:off x="17895887" y="1451223"/>
            <a:ext cx="5124451" cy="5942725"/>
            <a:chOff x="0" y="0"/>
            <a:chExt cx="5124450" cy="5942724"/>
          </a:xfrm>
        </p:grpSpPr>
        <p:pic>
          <p:nvPicPr>
            <p:cNvPr id="1344" name="image20.jpg" descr="image20.jpg"/>
            <p:cNvPicPr>
              <a:picLocks noChangeAspect="1"/>
            </p:cNvPicPr>
            <p:nvPr/>
          </p:nvPicPr>
          <p:blipFill>
            <a:blip r:embed="rId3" cstate="print">
              <a:extLst/>
            </a:blip>
            <a:srcRect l="15678" t="8343" r="13861" b="31018"/>
            <a:stretch>
              <a:fillRect/>
            </a:stretch>
          </p:blipFill>
          <p:spPr>
            <a:xfrm>
              <a:off x="317500" y="304800"/>
              <a:ext cx="4502150" cy="5320425"/>
            </a:xfrm>
            <a:prstGeom prst="rect">
              <a:avLst/>
            </a:prstGeom>
            <a:ln>
              <a:noFill/>
            </a:ln>
            <a:effectLst/>
          </p:spPr>
        </p:pic>
        <p:pic>
          <p:nvPicPr>
            <p:cNvPr id="1343" name="image20.jpg" descr="image20.jpg"/>
            <p:cNvPicPr>
              <a:picLocks/>
            </p:cNvPicPr>
            <p:nvPr/>
          </p:nvPicPr>
          <p:blipFill>
            <a:blip r:embed="rId4" cstate="print">
              <a:extLst/>
            </a:blip>
            <a:stretch>
              <a:fillRect/>
            </a:stretch>
          </p:blipFill>
          <p:spPr>
            <a:xfrm>
              <a:off x="0" y="0"/>
              <a:ext cx="5124450" cy="5942725"/>
            </a:xfrm>
            <a:prstGeom prst="rect">
              <a:avLst/>
            </a:prstGeom>
            <a:effectLst/>
          </p:spPr>
        </p:pic>
      </p:gr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 name="In his words, Lyell wanted to “free the science [of geology] from Moses.”"/>
          <p:cNvSpPr txBox="1">
            <a:spLocks noGrp="1"/>
          </p:cNvSpPr>
          <p:nvPr>
            <p:ph type="title"/>
          </p:nvPr>
        </p:nvSpPr>
        <p:spPr>
          <a:xfrm>
            <a:off x="3327400" y="2641600"/>
            <a:ext cx="14033500" cy="3556000"/>
          </a:xfrm>
          <a:prstGeom prst="rect">
            <a:avLst/>
          </a:prstGeom>
        </p:spPr>
        <p:txBody>
          <a:bodyPr>
            <a:normAutofit fontScale="90000"/>
          </a:bodyPr>
          <a:lstStyle/>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lang="uk-UA" dirty="0">
                <a:solidFill>
                  <a:srgbClr val="F4EDB7"/>
                </a:solidFill>
                <a:uFill>
                  <a:solidFill>
                    <a:srgbClr val="F4EDB7"/>
                  </a:solidFill>
                </a:uFill>
              </a:rPr>
              <a:t>В своїх словах </a:t>
            </a:r>
            <a:r>
              <a:rPr lang="uk-UA" dirty="0" err="1">
                <a:solidFill>
                  <a:srgbClr val="F4EDB7"/>
                </a:solidFill>
                <a:uFill>
                  <a:solidFill>
                    <a:srgbClr val="F4EDB7"/>
                  </a:solidFill>
                </a:uFill>
              </a:rPr>
              <a:t>Лаєль</a:t>
            </a:r>
            <a:r>
              <a:rPr lang="uk-UA" dirty="0">
                <a:solidFill>
                  <a:srgbClr val="F4EDB7"/>
                </a:solidFill>
                <a:uFill>
                  <a:solidFill>
                    <a:srgbClr val="F4EDB7"/>
                  </a:solidFill>
                </a:uFill>
              </a:rPr>
              <a:t> хотів</a:t>
            </a:r>
            <a:endParaRPr dirty="0">
              <a:solidFill>
                <a:srgbClr val="F4EDB7"/>
              </a:solidFill>
              <a:uFill>
                <a:solidFill>
                  <a:srgbClr val="F4EDB7"/>
                </a:solidFill>
              </a:uFill>
            </a:endParaRPr>
          </a:p>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dirty="0">
                <a:solidFill>
                  <a:srgbClr val="F4EDB7"/>
                </a:solidFill>
                <a:uFill>
                  <a:solidFill>
                    <a:srgbClr val="F4EDB7"/>
                  </a:solidFill>
                </a:uFill>
              </a:rPr>
              <a:t>“</a:t>
            </a:r>
            <a:r>
              <a:rPr lang="uk-UA" dirty="0">
                <a:solidFill>
                  <a:srgbClr val="F6A029"/>
                </a:solidFill>
                <a:uFill>
                  <a:solidFill>
                    <a:srgbClr val="F6A029"/>
                  </a:solidFill>
                </a:uFill>
              </a:rPr>
              <a:t>звільнити науку</a:t>
            </a:r>
            <a:r>
              <a:rPr dirty="0">
                <a:solidFill>
                  <a:srgbClr val="EC9E42"/>
                </a:solidFill>
                <a:uFill>
                  <a:solidFill>
                    <a:srgbClr val="EC9E42"/>
                  </a:solidFill>
                </a:uFill>
              </a:rPr>
              <a:t> </a:t>
            </a:r>
            <a:r>
              <a:rPr dirty="0">
                <a:solidFill>
                  <a:srgbClr val="F4EDB7"/>
                </a:solidFill>
                <a:uFill>
                  <a:solidFill>
                    <a:srgbClr val="F4EDB7"/>
                  </a:solidFill>
                </a:uFill>
              </a:rPr>
              <a:t>[</a:t>
            </a:r>
            <a:r>
              <a:rPr lang="uk-UA" dirty="0">
                <a:solidFill>
                  <a:srgbClr val="F4EDB7"/>
                </a:solidFill>
                <a:uFill>
                  <a:solidFill>
                    <a:srgbClr val="F4EDB7"/>
                  </a:solidFill>
                </a:uFill>
              </a:rPr>
              <a:t>геологію</a:t>
            </a:r>
            <a:r>
              <a:rPr dirty="0">
                <a:solidFill>
                  <a:srgbClr val="F4EDB7"/>
                </a:solidFill>
                <a:uFill>
                  <a:solidFill>
                    <a:srgbClr val="F4EDB7"/>
                  </a:solidFill>
                </a:uFill>
              </a:rPr>
              <a:t>]</a:t>
            </a:r>
            <a:r>
              <a:rPr lang="uk-UA" dirty="0">
                <a:solidFill>
                  <a:srgbClr val="F4EDB7"/>
                </a:solidFill>
                <a:uFill>
                  <a:solidFill>
                    <a:srgbClr val="F4EDB7"/>
                  </a:solidFill>
                </a:uFill>
              </a:rPr>
              <a:t> </a:t>
            </a:r>
            <a:r>
              <a:rPr lang="uk-UA" dirty="0">
                <a:solidFill>
                  <a:srgbClr val="F6A029"/>
                </a:solidFill>
                <a:uFill>
                  <a:solidFill>
                    <a:srgbClr val="F6A029"/>
                  </a:solidFill>
                </a:uFill>
              </a:rPr>
              <a:t>від Мойсея</a:t>
            </a:r>
            <a:r>
              <a:rPr dirty="0">
                <a:solidFill>
                  <a:srgbClr val="F4EDB7"/>
                </a:solidFill>
                <a:uFill>
                  <a:solidFill>
                    <a:srgbClr val="F4EDB7"/>
                  </a:solidFill>
                </a:uFill>
              </a:rPr>
              <a:t>.”</a:t>
            </a:r>
          </a:p>
        </p:txBody>
      </p:sp>
      <p:sp>
        <p:nvSpPr>
          <p:cNvPr id="1350" name="Charles Lyell, quoted in Katherine Lyell, Life, Letters and Journals of Sir Charles Lyell, Bart. (London: John Murray, 1881), vol. 1, p. 268."/>
          <p:cNvSpPr txBox="1">
            <a:spLocks noGrp="1"/>
          </p:cNvSpPr>
          <p:nvPr>
            <p:ph type="body" sz="quarter" idx="1"/>
          </p:nvPr>
        </p:nvSpPr>
        <p:spPr>
          <a:xfrm>
            <a:off x="1752600" y="115316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lang="uk-UA" dirty="0" err="1"/>
              <a:t>Чальз</a:t>
            </a:r>
            <a:r>
              <a:rPr lang="uk-UA" dirty="0"/>
              <a:t> </a:t>
            </a:r>
            <a:r>
              <a:rPr lang="uk-UA" dirty="0" err="1"/>
              <a:t>Лаєль</a:t>
            </a:r>
            <a:r>
              <a:rPr dirty="0"/>
              <a:t>, quoted in Katherine Lyell, </a:t>
            </a:r>
            <a:r>
              <a:rPr dirty="0">
                <a:latin typeface="DejaVu Sans Condensed Oblique"/>
                <a:ea typeface="DejaVu Sans Condensed Oblique"/>
                <a:cs typeface="DejaVu Sans Condensed Oblique"/>
                <a:sym typeface="DejaVu Sans Condensed Oblique"/>
              </a:rPr>
              <a:t>Life, Letters and Journals of Sir Charles Lyell, Bart.</a:t>
            </a:r>
            <a:r>
              <a:rPr dirty="0"/>
              <a:t> (London: John Murray, 1881), vol. 1, p. 268. </a:t>
            </a:r>
          </a:p>
        </p:txBody>
      </p:sp>
      <p:grpSp>
        <p:nvGrpSpPr>
          <p:cNvPr id="1353" name="image20.jpg"/>
          <p:cNvGrpSpPr/>
          <p:nvPr/>
        </p:nvGrpSpPr>
        <p:grpSpPr>
          <a:xfrm>
            <a:off x="17895887" y="1451223"/>
            <a:ext cx="5124451" cy="5942725"/>
            <a:chOff x="0" y="0"/>
            <a:chExt cx="5124450" cy="5942724"/>
          </a:xfrm>
        </p:grpSpPr>
        <p:pic>
          <p:nvPicPr>
            <p:cNvPr id="1352" name="image20.jpg" descr="image20.jpg"/>
            <p:cNvPicPr>
              <a:picLocks noChangeAspect="1"/>
            </p:cNvPicPr>
            <p:nvPr/>
          </p:nvPicPr>
          <p:blipFill>
            <a:blip r:embed="rId3" cstate="print">
              <a:extLst/>
            </a:blip>
            <a:srcRect l="15678" t="8343" r="13861" b="31018"/>
            <a:stretch>
              <a:fillRect/>
            </a:stretch>
          </p:blipFill>
          <p:spPr>
            <a:xfrm>
              <a:off x="317500" y="304800"/>
              <a:ext cx="4502150" cy="5320425"/>
            </a:xfrm>
            <a:prstGeom prst="rect">
              <a:avLst/>
            </a:prstGeom>
            <a:ln>
              <a:noFill/>
            </a:ln>
            <a:effectLst/>
          </p:spPr>
        </p:pic>
        <p:pic>
          <p:nvPicPr>
            <p:cNvPr id="1351" name="image20.jpg" descr="image20.jpg"/>
            <p:cNvPicPr>
              <a:picLocks/>
            </p:cNvPicPr>
            <p:nvPr/>
          </p:nvPicPr>
          <p:blipFill>
            <a:blip r:embed="rId4" cstate="print">
              <a:extLst/>
            </a:blip>
            <a:stretch>
              <a:fillRect/>
            </a:stretch>
          </p:blipFill>
          <p:spPr>
            <a:xfrm>
              <a:off x="0" y="0"/>
              <a:ext cx="5124450" cy="5942725"/>
            </a:xfrm>
            <a:prstGeom prst="rect">
              <a:avLst/>
            </a:prstGeom>
            <a:effectLst/>
          </p:spPr>
        </p:pic>
      </p:grpSp>
      <p:sp>
        <p:nvSpPr>
          <p:cNvPr id="1354" name="Silence God’s…"/>
          <p:cNvSpPr txBox="1"/>
          <p:nvPr/>
        </p:nvSpPr>
        <p:spPr>
          <a:xfrm>
            <a:off x="1373187" y="7391400"/>
            <a:ext cx="21640801" cy="3810001"/>
          </a:xfrm>
          <a:prstGeom prst="rect">
            <a:avLst/>
          </a:prstGeom>
          <a:ln w="12700"/>
          <a:extLst>
            <a:ext uri="{C572A759-6A51-4108-AA02-DFA0A04FC94B}">
              <ma14:wrappingTextBoxFlag xmlns:ma14="http://schemas.microsoft.com/office/mac/drawingml/2011/main" val="1"/>
            </a:ext>
          </a:extLst>
        </p:spPr>
        <p:txBody>
          <a:bodyPr lIns="50800" tIns="50800" rIns="50800" bIns="50800"/>
          <a:lstStyle/>
          <a:p>
            <a:pPr defTabSz="914400">
              <a:lnSpc>
                <a:spcPct val="80000"/>
              </a:lnSpc>
              <a:buClr>
                <a:srgbClr val="FFFEEC"/>
              </a:buClr>
              <a:defRPr sz="117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uk-UA" dirty="0"/>
              <a:t>Заставити замовкнути Боже свідчення очевидця</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4"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I always feel as if my books came half…"/>
          <p:cNvSpPr txBox="1">
            <a:spLocks noGrp="1"/>
          </p:cNvSpPr>
          <p:nvPr>
            <p:ph type="title"/>
          </p:nvPr>
        </p:nvSpPr>
        <p:spPr>
          <a:xfrm>
            <a:off x="1959574" y="1384300"/>
            <a:ext cx="20464850" cy="9537700"/>
          </a:xfrm>
          <a:prstGeom prst="rect">
            <a:avLst/>
          </a:prstGeom>
        </p:spPr>
        <p:txBody>
          <a:bodyPr/>
          <a:lstStyle/>
          <a:p>
            <a:pPr>
              <a:defRPr sz="6500">
                <a:effectLst>
                  <a:outerShdw blurRad="50800" dist="38100" dir="5400000" rotWithShape="0">
                    <a:srgbClr val="000000">
                      <a:alpha val="40000"/>
                    </a:srgbClr>
                  </a:outerShdw>
                </a:effectLst>
              </a:defRPr>
            </a:pPr>
            <a:r>
              <a:rPr dirty="0"/>
              <a:t>“</a:t>
            </a:r>
            <a:r>
              <a:rPr lang="uk-UA" dirty="0"/>
              <a:t>У мене завжди було відчуття, ніби</a:t>
            </a:r>
            <a:br>
              <a:rPr lang="uk-UA" dirty="0"/>
            </a:br>
            <a:r>
              <a:rPr lang="uk-UA" dirty="0"/>
              <a:t>мої книги наполовину вийшли з мозку</a:t>
            </a:r>
            <a:r>
              <a:rPr dirty="0"/>
              <a:t> </a:t>
            </a:r>
          </a:p>
          <a:p>
            <a:pPr>
              <a:defRPr sz="6500">
                <a:effectLst>
                  <a:outerShdw blurRad="50800" dist="38100" dir="5400000" rotWithShape="0">
                    <a:srgbClr val="000000">
                      <a:alpha val="40000"/>
                    </a:srgbClr>
                  </a:outerShdw>
                </a:effectLst>
              </a:defRPr>
            </a:pPr>
            <a:r>
              <a:rPr lang="uk-UA" dirty="0" err="1"/>
              <a:t>Лаєля</a:t>
            </a:r>
            <a:r>
              <a:rPr lang="uk-UA" dirty="0"/>
              <a:t> і що я ніколи не визнавав цього </a:t>
            </a:r>
            <a:r>
              <a:rPr dirty="0"/>
              <a:t> </a:t>
            </a:r>
          </a:p>
          <a:p>
            <a:pPr>
              <a:defRPr sz="6500">
                <a:effectLst>
                  <a:outerShdw blurRad="50800" dist="38100" dir="5400000" rotWithShape="0">
                    <a:srgbClr val="000000">
                      <a:alpha val="40000"/>
                    </a:srgbClr>
                  </a:outerShdw>
                </a:effectLst>
              </a:defRPr>
            </a:pPr>
            <a:r>
              <a:rPr lang="uk-UA" dirty="0"/>
              <a:t>достатньо</a:t>
            </a:r>
            <a:r>
              <a:rPr dirty="0"/>
              <a:t>, </a:t>
            </a:r>
            <a:r>
              <a:rPr lang="uk-UA" dirty="0"/>
              <a:t>і я не знаю, як я можу, без</a:t>
            </a:r>
            <a:r>
              <a:rPr dirty="0"/>
              <a:t> </a:t>
            </a:r>
          </a:p>
          <a:p>
            <a:pPr>
              <a:defRPr sz="6500">
                <a:effectLst>
                  <a:outerShdw blurRad="50800" dist="38100" dir="5400000" rotWithShape="0">
                    <a:srgbClr val="000000">
                      <a:alpha val="40000"/>
                    </a:srgbClr>
                  </a:outerShdw>
                </a:effectLst>
              </a:defRPr>
            </a:pPr>
            <a:r>
              <a:rPr lang="uk-UA" dirty="0"/>
              <a:t>того, щоб сказати це багатьма </a:t>
            </a:r>
            <a:br>
              <a:rPr lang="uk-UA" dirty="0"/>
            </a:br>
            <a:r>
              <a:rPr lang="uk-UA" dirty="0"/>
              <a:t>словами</a:t>
            </a:r>
            <a:r>
              <a:rPr dirty="0"/>
              <a:t> —</a:t>
            </a:r>
            <a:r>
              <a:rPr lang="uk-UA" dirty="0"/>
              <a:t> бо я завжди думав, що велика заслуга</a:t>
            </a:r>
            <a:r>
              <a:rPr dirty="0"/>
              <a:t> </a:t>
            </a:r>
            <a:r>
              <a:rPr lang="uk-UA" dirty="0">
                <a:latin typeface="DejaVu Sans Condensed Oblique"/>
                <a:ea typeface="DejaVu Sans Condensed Oblique"/>
                <a:cs typeface="DejaVu Sans Condensed Oblique"/>
                <a:sym typeface="DejaVu Sans Condensed Oblique"/>
              </a:rPr>
              <a:t>Принципів </a:t>
            </a:r>
            <a:r>
              <a:rPr dirty="0">
                <a:latin typeface="DejaVu Sans Condensed Oblique"/>
                <a:ea typeface="DejaVu Sans Condensed Oblique"/>
                <a:cs typeface="DejaVu Sans Condensed Oblique"/>
                <a:sym typeface="DejaVu Sans Condensed Oblique"/>
              </a:rPr>
              <a:t>[</a:t>
            </a:r>
            <a:r>
              <a:rPr lang="uk-UA" dirty="0">
                <a:latin typeface="DejaVu Sans Condensed Oblique"/>
                <a:ea typeface="DejaVu Sans Condensed Oblique"/>
                <a:cs typeface="DejaVu Sans Condensed Oblique"/>
                <a:sym typeface="DejaVu Sans Condensed Oblique"/>
              </a:rPr>
              <a:t>геології</a:t>
            </a:r>
            <a:r>
              <a:rPr dirty="0">
                <a:latin typeface="DejaVu Sans Condensed Oblique"/>
                <a:ea typeface="DejaVu Sans Condensed Oblique"/>
                <a:cs typeface="DejaVu Sans Condensed Oblique"/>
                <a:sym typeface="DejaVu Sans Condensed Oblique"/>
              </a:rPr>
              <a:t>]</a:t>
            </a:r>
            <a:r>
              <a:rPr dirty="0"/>
              <a:t>, </a:t>
            </a:r>
            <a:r>
              <a:rPr lang="uk-UA" dirty="0"/>
              <a:t>була в тому, що вона змінила весь тон розуму і тому коли бачимо те, чого ніколи </a:t>
            </a:r>
            <a:r>
              <a:rPr lang="uk-UA" dirty="0" err="1"/>
              <a:t>Лаєль</a:t>
            </a:r>
            <a:r>
              <a:rPr lang="uk-UA" dirty="0"/>
              <a:t> не бачив</a:t>
            </a:r>
            <a:r>
              <a:rPr dirty="0"/>
              <a:t>,</a:t>
            </a:r>
            <a:r>
              <a:rPr lang="uk-UA" dirty="0"/>
              <a:t> все-рівно це можна побачити крізь його очі</a:t>
            </a:r>
            <a:r>
              <a:rPr dirty="0"/>
              <a:t>.”</a:t>
            </a:r>
          </a:p>
        </p:txBody>
      </p:sp>
      <p:sp>
        <p:nvSpPr>
          <p:cNvPr id="1359" name="Charles Darwin, The Correspondence of Charles Darwin, Vol. 3 (Cambridge, UK: Cambridge Univ. Press, 1987), p. 55."/>
          <p:cNvSpPr txBox="1">
            <a:spLocks noGrp="1"/>
          </p:cNvSpPr>
          <p:nvPr>
            <p:ph type="body" sz="quarter" idx="1"/>
          </p:nvPr>
        </p:nvSpPr>
        <p:spPr>
          <a:xfrm>
            <a:off x="2018071" y="11486360"/>
            <a:ext cx="20463653" cy="1689101"/>
          </a:xfrm>
          <a:prstGeom prst="rect">
            <a:avLst/>
          </a:prstGeom>
          <a:effectLst>
            <a:outerShdw blurRad="50800" dist="38100" dir="5400000" rotWithShape="0">
              <a:srgbClr val="000000">
                <a:alpha val="40000"/>
              </a:srgbClr>
            </a:outerShdw>
          </a:effectLst>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lang="uk-UA" dirty="0"/>
              <a:t>Чарльз Дарвін</a:t>
            </a:r>
            <a:r>
              <a:rPr dirty="0"/>
              <a:t>, </a:t>
            </a:r>
            <a:r>
              <a:rPr dirty="0">
                <a:latin typeface="DejaVu Sans Condensed Oblique"/>
                <a:ea typeface="DejaVu Sans Condensed Oblique"/>
                <a:cs typeface="DejaVu Sans Condensed Oblique"/>
                <a:sym typeface="DejaVu Sans Condensed Oblique"/>
              </a:rPr>
              <a:t>The Correspondence of Charles Darwin, Vol. 3</a:t>
            </a:r>
            <a:r>
              <a:rPr dirty="0"/>
              <a:t> (Cambridge, UK: Cambridge Univ. Press, 1987), p. 55.</a:t>
            </a:r>
          </a:p>
        </p:txBody>
      </p:sp>
      <p:pic>
        <p:nvPicPr>
          <p:cNvPr id="1360" name="WikipediaCommons_496px-Charles_Robert_Darwin_by_John_Collier_cropped.jpg" descr="WikipediaCommons_496px-Charles_Robert_Darwin_by_John_Collier_cropped.jpg"/>
          <p:cNvPicPr>
            <a:picLocks noChangeAspect="1"/>
          </p:cNvPicPr>
          <p:nvPr/>
        </p:nvPicPr>
        <p:blipFill>
          <a:blip r:embed="rId3" cstate="print">
            <a:extLst/>
          </a:blip>
          <a:stretch>
            <a:fillRect/>
          </a:stretch>
        </p:blipFill>
        <p:spPr>
          <a:xfrm>
            <a:off x="17476587" y="1393914"/>
            <a:ext cx="4232143" cy="5110996"/>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Geologic TimescaleBlueBackground.jpg" descr="Geologic TimescaleBlueBackgrou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pic>
        <p:nvPicPr>
          <p:cNvPr id="1036" name="background!.png" descr="background!.png"/>
          <p:cNvPicPr>
            <a:picLocks noChangeAspect="1"/>
          </p:cNvPicPr>
          <p:nvPr/>
        </p:nvPicPr>
        <p:blipFill>
          <a:blip r:embed="rId3" cstate="print">
            <a:extLst/>
          </a:blip>
          <a:stretch>
            <a:fillRect/>
          </a:stretch>
        </p:blipFill>
        <p:spPr>
          <a:xfrm>
            <a:off x="0" y="0"/>
            <a:ext cx="24384001" cy="13716001"/>
          </a:xfrm>
          <a:prstGeom prst="rect">
            <a:avLst/>
          </a:prstGeom>
          <a:ln w="12700">
            <a:miter lim="400000"/>
          </a:ln>
        </p:spPr>
      </p:pic>
      <p:sp>
        <p:nvSpPr>
          <p:cNvPr id="1037" name="GEOLOGIC TIMESCALE"/>
          <p:cNvSpPr txBox="1"/>
          <p:nvPr/>
        </p:nvSpPr>
        <p:spPr>
          <a:xfrm>
            <a:off x="4662698" y="177754"/>
            <a:ext cx="15058610" cy="13183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900">
                <a:solidFill>
                  <a:srgbClr val="FFFFFF"/>
                </a:solidFill>
                <a:latin typeface="Times New Roman"/>
                <a:ea typeface="Times New Roman"/>
                <a:cs typeface="Times New Roman"/>
                <a:sym typeface="Times New Roman"/>
              </a:defRPr>
            </a:lvl1pPr>
          </a:lstStyle>
          <a:p>
            <a:r>
              <a:rPr lang="uk-UA" dirty="0"/>
              <a:t>ГЕОЛОГІЧНА ЧАСОВА ШКАЛА</a:t>
            </a:r>
            <a:endParaRPr dirty="0"/>
          </a:p>
        </p:txBody>
      </p:sp>
      <p:sp>
        <p:nvSpPr>
          <p:cNvPr id="1038" name="ERA"/>
          <p:cNvSpPr txBox="1"/>
          <p:nvPr/>
        </p:nvSpPr>
        <p:spPr>
          <a:xfrm>
            <a:off x="1413670" y="1359339"/>
            <a:ext cx="1312859"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uk-UA" dirty="0"/>
              <a:t>ЕРА</a:t>
            </a:r>
            <a:endParaRPr dirty="0"/>
          </a:p>
        </p:txBody>
      </p:sp>
      <p:sp>
        <p:nvSpPr>
          <p:cNvPr id="1039" name="CENOZOIC…"/>
          <p:cNvSpPr txBox="1"/>
          <p:nvPr/>
        </p:nvSpPr>
        <p:spPr>
          <a:xfrm>
            <a:off x="-4717" y="2184530"/>
            <a:ext cx="4368183" cy="15491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rPr lang="uk-UA" dirty="0"/>
              <a:t>К</a:t>
            </a:r>
            <a:r>
              <a:rPr lang="uk-UA" sz="4400" dirty="0"/>
              <a:t>ЕНОЗОЙСЬКА</a:t>
            </a:r>
            <a:endParaRPr dirty="0"/>
          </a:p>
          <a:p>
            <a:pPr>
              <a:defRPr sz="4000">
                <a:solidFill>
                  <a:srgbClr val="FFFFFF"/>
                </a:solidFill>
                <a:latin typeface="Helvetica Light"/>
                <a:ea typeface="Helvetica Light"/>
                <a:cs typeface="Helvetica Light"/>
                <a:sym typeface="Helvetica Light"/>
              </a:defRPr>
            </a:pPr>
            <a:r>
              <a:rPr lang="uk-UA" sz="4400" dirty="0"/>
              <a:t>недавнє життя</a:t>
            </a:r>
            <a:endParaRPr sz="4400" dirty="0"/>
          </a:p>
        </p:txBody>
      </p:sp>
      <p:sp>
        <p:nvSpPr>
          <p:cNvPr id="1040" name="MESOZOIC…"/>
          <p:cNvSpPr txBox="1"/>
          <p:nvPr/>
        </p:nvSpPr>
        <p:spPr>
          <a:xfrm>
            <a:off x="-32643" y="4466329"/>
            <a:ext cx="4398640" cy="14568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rPr lang="uk-UA" sz="4400" dirty="0"/>
              <a:t>МЕЗОЗОЙСЬКА</a:t>
            </a:r>
            <a:endParaRPr sz="4400" dirty="0"/>
          </a:p>
          <a:p>
            <a:pPr>
              <a:defRPr sz="4000">
                <a:solidFill>
                  <a:srgbClr val="FFFFFF"/>
                </a:solidFill>
                <a:latin typeface="Helvetica Light"/>
                <a:ea typeface="Helvetica Light"/>
                <a:cs typeface="Helvetica Light"/>
                <a:sym typeface="Helvetica Light"/>
              </a:defRPr>
            </a:pPr>
            <a:r>
              <a:rPr lang="uk-UA" sz="4400" dirty="0"/>
              <a:t>середнє життя</a:t>
            </a:r>
            <a:endParaRPr sz="4400" dirty="0"/>
          </a:p>
        </p:txBody>
      </p:sp>
      <p:sp>
        <p:nvSpPr>
          <p:cNvPr id="1041" name="PALEOZOIC…"/>
          <p:cNvSpPr txBox="1"/>
          <p:nvPr/>
        </p:nvSpPr>
        <p:spPr>
          <a:xfrm>
            <a:off x="335971" y="10564314"/>
            <a:ext cx="3544239" cy="20723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rPr lang="uk-UA" sz="4400" dirty="0"/>
              <a:t>ПАЛЕО</a:t>
            </a:r>
            <a:r>
              <a:rPr lang="en-US" sz="4400" dirty="0"/>
              <a:t>-</a:t>
            </a:r>
          </a:p>
          <a:p>
            <a:pPr>
              <a:defRPr sz="5000">
                <a:solidFill>
                  <a:srgbClr val="FFFFFF"/>
                </a:solidFill>
                <a:latin typeface="Helvetica Light"/>
                <a:ea typeface="Helvetica Light"/>
                <a:cs typeface="Helvetica Light"/>
                <a:sym typeface="Helvetica Light"/>
              </a:defRPr>
            </a:pPr>
            <a:r>
              <a:rPr lang="uk-UA" sz="4400" dirty="0"/>
              <a:t>ЗОЙСЬКА</a:t>
            </a:r>
            <a:endParaRPr sz="4400" dirty="0"/>
          </a:p>
          <a:p>
            <a:pPr>
              <a:defRPr sz="4000">
                <a:solidFill>
                  <a:srgbClr val="FFFFFF"/>
                </a:solidFill>
                <a:latin typeface="Helvetica Light"/>
                <a:ea typeface="Helvetica Light"/>
                <a:cs typeface="Helvetica Light"/>
                <a:sym typeface="Helvetica Light"/>
              </a:defRPr>
            </a:pPr>
            <a:r>
              <a:rPr lang="uk-UA" dirty="0"/>
              <a:t>середнє</a:t>
            </a:r>
            <a:r>
              <a:rPr dirty="0"/>
              <a:t> </a:t>
            </a:r>
            <a:r>
              <a:rPr lang="uk-UA" dirty="0"/>
              <a:t>життя</a:t>
            </a:r>
            <a:endParaRPr dirty="0"/>
          </a:p>
        </p:txBody>
      </p:sp>
      <p:sp>
        <p:nvSpPr>
          <p:cNvPr id="1042" name="PERIOD"/>
          <p:cNvSpPr txBox="1"/>
          <p:nvPr/>
        </p:nvSpPr>
        <p:spPr>
          <a:xfrm>
            <a:off x="6988191" y="1359339"/>
            <a:ext cx="2426946"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uk-UA" dirty="0"/>
              <a:t>ПЕРІОД</a:t>
            </a:r>
            <a:endParaRPr dirty="0"/>
          </a:p>
        </p:txBody>
      </p:sp>
      <p:sp>
        <p:nvSpPr>
          <p:cNvPr id="1043" name="EPOCH"/>
          <p:cNvSpPr txBox="1"/>
          <p:nvPr/>
        </p:nvSpPr>
        <p:spPr>
          <a:xfrm>
            <a:off x="12332740" y="1359339"/>
            <a:ext cx="2346796"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uk-UA" dirty="0"/>
              <a:t>ЕПОХА</a:t>
            </a:r>
            <a:endParaRPr dirty="0"/>
          </a:p>
        </p:txBody>
      </p:sp>
      <p:sp>
        <p:nvSpPr>
          <p:cNvPr id="1044" name="SUCCESSION OF LIFE"/>
          <p:cNvSpPr txBox="1"/>
          <p:nvPr/>
        </p:nvSpPr>
        <p:spPr>
          <a:xfrm>
            <a:off x="15500110" y="1359339"/>
            <a:ext cx="7705636"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uk-UA" dirty="0"/>
              <a:t>ПОСЛІДОВНІСТЬ ЖИТТЯ</a:t>
            </a:r>
            <a:endParaRPr dirty="0"/>
          </a:p>
        </p:txBody>
      </p:sp>
      <p:sp>
        <p:nvSpPr>
          <p:cNvPr id="1045" name="QUATERNARY"/>
          <p:cNvSpPr txBox="1"/>
          <p:nvPr/>
        </p:nvSpPr>
        <p:spPr>
          <a:xfrm>
            <a:off x="4317865" y="2568112"/>
            <a:ext cx="415338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uk-UA" dirty="0"/>
              <a:t>ЧЕТВЕРТИЧНИЙ</a:t>
            </a:r>
            <a:endParaRPr dirty="0"/>
          </a:p>
        </p:txBody>
      </p:sp>
      <p:sp>
        <p:nvSpPr>
          <p:cNvPr id="1046" name="TERTIARY"/>
          <p:cNvSpPr txBox="1"/>
          <p:nvPr/>
        </p:nvSpPr>
        <p:spPr>
          <a:xfrm>
            <a:off x="4398196" y="3281255"/>
            <a:ext cx="315310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uk-UA" dirty="0"/>
              <a:t>ТРЕТИЧНИЙ</a:t>
            </a:r>
            <a:endParaRPr dirty="0"/>
          </a:p>
        </p:txBody>
      </p:sp>
      <p:sp>
        <p:nvSpPr>
          <p:cNvPr id="1047" name="0-1 Million Years"/>
          <p:cNvSpPr txBox="1"/>
          <p:nvPr/>
        </p:nvSpPr>
        <p:spPr>
          <a:xfrm>
            <a:off x="8426097" y="2542712"/>
            <a:ext cx="417422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0-1 </a:t>
            </a:r>
            <a:r>
              <a:rPr lang="uk-UA" dirty="0"/>
              <a:t>Мільйон років</a:t>
            </a:r>
            <a:endParaRPr dirty="0"/>
          </a:p>
        </p:txBody>
      </p:sp>
      <p:sp>
        <p:nvSpPr>
          <p:cNvPr id="1048" name="62 Million Years"/>
          <p:cNvSpPr txBox="1"/>
          <p:nvPr/>
        </p:nvSpPr>
        <p:spPr>
          <a:xfrm>
            <a:off x="8597944" y="3281255"/>
            <a:ext cx="400750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62 </a:t>
            </a:r>
            <a:r>
              <a:rPr lang="uk-UA" dirty="0"/>
              <a:t>Мільйон років</a:t>
            </a:r>
            <a:endParaRPr dirty="0"/>
          </a:p>
        </p:txBody>
      </p:sp>
      <p:sp>
        <p:nvSpPr>
          <p:cNvPr id="1049" name="CRETACEOUS"/>
          <p:cNvSpPr txBox="1"/>
          <p:nvPr/>
        </p:nvSpPr>
        <p:spPr>
          <a:xfrm>
            <a:off x="4496203" y="4276896"/>
            <a:ext cx="2622514"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uk-UA" dirty="0"/>
              <a:t>МЕЛОВИЙ</a:t>
            </a:r>
            <a:endParaRPr dirty="0"/>
          </a:p>
        </p:txBody>
      </p:sp>
      <p:sp>
        <p:nvSpPr>
          <p:cNvPr id="1050" name="JURASSIC"/>
          <p:cNvSpPr txBox="1"/>
          <p:nvPr/>
        </p:nvSpPr>
        <p:spPr>
          <a:xfrm>
            <a:off x="4518232" y="5129739"/>
            <a:ext cx="2640146"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uk-UA" dirty="0"/>
              <a:t>ЮРСЬКИЙ</a:t>
            </a:r>
            <a:endParaRPr dirty="0"/>
          </a:p>
        </p:txBody>
      </p:sp>
      <p:sp>
        <p:nvSpPr>
          <p:cNvPr id="1051" name="72 Million Years"/>
          <p:cNvSpPr txBox="1"/>
          <p:nvPr/>
        </p:nvSpPr>
        <p:spPr>
          <a:xfrm>
            <a:off x="8596283" y="4327696"/>
            <a:ext cx="400750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72 </a:t>
            </a:r>
            <a:r>
              <a:rPr lang="uk-UA" dirty="0"/>
              <a:t>Мільйон років</a:t>
            </a:r>
            <a:endParaRPr dirty="0"/>
          </a:p>
        </p:txBody>
      </p:sp>
      <p:sp>
        <p:nvSpPr>
          <p:cNvPr id="1052" name="46 Million Years"/>
          <p:cNvSpPr txBox="1"/>
          <p:nvPr/>
        </p:nvSpPr>
        <p:spPr>
          <a:xfrm>
            <a:off x="8625780" y="5066239"/>
            <a:ext cx="400750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46 </a:t>
            </a:r>
            <a:r>
              <a:rPr lang="uk-UA" dirty="0"/>
              <a:t>Мільйон років</a:t>
            </a:r>
            <a:endParaRPr dirty="0"/>
          </a:p>
        </p:txBody>
      </p:sp>
      <p:sp>
        <p:nvSpPr>
          <p:cNvPr id="1053" name="TRIASSIC"/>
          <p:cNvSpPr txBox="1"/>
          <p:nvPr/>
        </p:nvSpPr>
        <p:spPr>
          <a:xfrm>
            <a:off x="4438843" y="5985681"/>
            <a:ext cx="3236463"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uk-UA" dirty="0"/>
              <a:t>ТРИАСОВИЙ</a:t>
            </a:r>
            <a:endParaRPr dirty="0"/>
          </a:p>
        </p:txBody>
      </p:sp>
      <p:sp>
        <p:nvSpPr>
          <p:cNvPr id="1054" name="49 Million Years"/>
          <p:cNvSpPr txBox="1"/>
          <p:nvPr/>
        </p:nvSpPr>
        <p:spPr>
          <a:xfrm>
            <a:off x="8604477" y="5972981"/>
            <a:ext cx="400750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49 </a:t>
            </a:r>
            <a:r>
              <a:rPr lang="uk-UA" dirty="0"/>
              <a:t>Мільйон років</a:t>
            </a:r>
            <a:endParaRPr dirty="0"/>
          </a:p>
        </p:txBody>
      </p:sp>
      <p:sp>
        <p:nvSpPr>
          <p:cNvPr id="1055" name="PERMIAN"/>
          <p:cNvSpPr txBox="1"/>
          <p:nvPr/>
        </p:nvSpPr>
        <p:spPr>
          <a:xfrm>
            <a:off x="4391155" y="6942766"/>
            <a:ext cx="3244479"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uk-UA" dirty="0"/>
              <a:t>ПЕРМСЬКИЙ</a:t>
            </a:r>
            <a:endParaRPr dirty="0"/>
          </a:p>
        </p:txBody>
      </p:sp>
      <p:sp>
        <p:nvSpPr>
          <p:cNvPr id="1056" name="50 Million Years"/>
          <p:cNvSpPr txBox="1"/>
          <p:nvPr/>
        </p:nvSpPr>
        <p:spPr>
          <a:xfrm>
            <a:off x="8590295" y="6930066"/>
            <a:ext cx="400750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50 </a:t>
            </a:r>
            <a:r>
              <a:rPr lang="uk-UA" dirty="0"/>
              <a:t>Мільйон років</a:t>
            </a:r>
            <a:endParaRPr dirty="0"/>
          </a:p>
        </p:txBody>
      </p:sp>
      <p:sp>
        <p:nvSpPr>
          <p:cNvPr id="1057" name="PENNSYLVANIAN"/>
          <p:cNvSpPr txBox="1"/>
          <p:nvPr/>
        </p:nvSpPr>
        <p:spPr>
          <a:xfrm>
            <a:off x="4886958" y="7908920"/>
            <a:ext cx="4074833"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rPr lang="uk-UA" dirty="0"/>
              <a:t>ПЕНСИЛЬВАНСЬКИЙ</a:t>
            </a:r>
            <a:endParaRPr dirty="0"/>
          </a:p>
        </p:txBody>
      </p:sp>
      <p:sp>
        <p:nvSpPr>
          <p:cNvPr id="1058" name="30 Million Years"/>
          <p:cNvSpPr txBox="1"/>
          <p:nvPr/>
        </p:nvSpPr>
        <p:spPr>
          <a:xfrm>
            <a:off x="9261559" y="7864034"/>
            <a:ext cx="3263714"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rPr sz="3200" dirty="0"/>
              <a:t>30 </a:t>
            </a:r>
            <a:r>
              <a:rPr lang="uk-UA" sz="3200" dirty="0"/>
              <a:t>Мільйон років</a:t>
            </a:r>
            <a:endParaRPr sz="3200" dirty="0"/>
          </a:p>
        </p:txBody>
      </p:sp>
      <p:sp>
        <p:nvSpPr>
          <p:cNvPr id="1059" name="MISSISSIPPIAN"/>
          <p:cNvSpPr txBox="1"/>
          <p:nvPr/>
        </p:nvSpPr>
        <p:spPr>
          <a:xfrm>
            <a:off x="4922318" y="8774243"/>
            <a:ext cx="3441647"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rPr lang="uk-UA" dirty="0"/>
              <a:t>МІССІССІПСЬКИЙ</a:t>
            </a:r>
            <a:endParaRPr dirty="0"/>
          </a:p>
        </p:txBody>
      </p:sp>
      <p:sp>
        <p:nvSpPr>
          <p:cNvPr id="1060" name="35 Million Years"/>
          <p:cNvSpPr txBox="1"/>
          <p:nvPr/>
        </p:nvSpPr>
        <p:spPr>
          <a:xfrm>
            <a:off x="9100772" y="8722572"/>
            <a:ext cx="3467296" cy="6258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rPr sz="3400" dirty="0"/>
              <a:t>35 </a:t>
            </a:r>
            <a:r>
              <a:rPr lang="uk-UA" sz="3400" dirty="0"/>
              <a:t>Мільйон років</a:t>
            </a:r>
            <a:endParaRPr sz="3400" dirty="0"/>
          </a:p>
        </p:txBody>
      </p:sp>
      <p:sp>
        <p:nvSpPr>
          <p:cNvPr id="1061" name="DEVONIAN"/>
          <p:cNvSpPr txBox="1"/>
          <p:nvPr/>
        </p:nvSpPr>
        <p:spPr>
          <a:xfrm>
            <a:off x="4352306" y="9706359"/>
            <a:ext cx="3557064"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ru-RU" dirty="0"/>
              <a:t>ДЕВОНСЬКИЙ</a:t>
            </a:r>
            <a:endParaRPr dirty="0"/>
          </a:p>
        </p:txBody>
      </p:sp>
      <p:sp>
        <p:nvSpPr>
          <p:cNvPr id="1062" name="60 Million Years"/>
          <p:cNvSpPr txBox="1"/>
          <p:nvPr/>
        </p:nvSpPr>
        <p:spPr>
          <a:xfrm>
            <a:off x="8602995" y="9693659"/>
            <a:ext cx="400750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60 </a:t>
            </a:r>
            <a:r>
              <a:rPr lang="uk-UA" dirty="0"/>
              <a:t>Мільйон років</a:t>
            </a:r>
            <a:endParaRPr dirty="0"/>
          </a:p>
        </p:txBody>
      </p:sp>
      <p:sp>
        <p:nvSpPr>
          <p:cNvPr id="1063" name="SILURIAN"/>
          <p:cNvSpPr txBox="1"/>
          <p:nvPr/>
        </p:nvSpPr>
        <p:spPr>
          <a:xfrm>
            <a:off x="4352646" y="10613100"/>
            <a:ext cx="3676006"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uk-UA" dirty="0"/>
              <a:t>СИЛУРІЙСЬКИ	</a:t>
            </a:r>
            <a:endParaRPr dirty="0"/>
          </a:p>
        </p:txBody>
      </p:sp>
      <p:sp>
        <p:nvSpPr>
          <p:cNvPr id="1064" name="20 Million Years"/>
          <p:cNvSpPr txBox="1"/>
          <p:nvPr/>
        </p:nvSpPr>
        <p:spPr>
          <a:xfrm>
            <a:off x="8617177" y="10556120"/>
            <a:ext cx="400750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20 </a:t>
            </a:r>
            <a:r>
              <a:rPr lang="uk-UA" dirty="0"/>
              <a:t>Мільйон років</a:t>
            </a:r>
            <a:endParaRPr dirty="0"/>
          </a:p>
        </p:txBody>
      </p:sp>
      <p:sp>
        <p:nvSpPr>
          <p:cNvPr id="1065" name="ORDOVICIAN"/>
          <p:cNvSpPr txBox="1"/>
          <p:nvPr/>
        </p:nvSpPr>
        <p:spPr>
          <a:xfrm>
            <a:off x="4322634" y="11484942"/>
            <a:ext cx="423673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uk-UA" dirty="0"/>
              <a:t>ОРДОВИКСЬКИЙ</a:t>
            </a:r>
            <a:endParaRPr dirty="0"/>
          </a:p>
        </p:txBody>
      </p:sp>
      <p:sp>
        <p:nvSpPr>
          <p:cNvPr id="1066" name="75 Million Years"/>
          <p:cNvSpPr txBox="1"/>
          <p:nvPr/>
        </p:nvSpPr>
        <p:spPr>
          <a:xfrm>
            <a:off x="8613601" y="11484942"/>
            <a:ext cx="400750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75 </a:t>
            </a:r>
            <a:r>
              <a:rPr lang="uk-UA" dirty="0"/>
              <a:t>Мільйон років</a:t>
            </a:r>
            <a:endParaRPr dirty="0"/>
          </a:p>
        </p:txBody>
      </p:sp>
      <p:sp>
        <p:nvSpPr>
          <p:cNvPr id="1067" name="CAMBRIAN"/>
          <p:cNvSpPr txBox="1"/>
          <p:nvPr/>
        </p:nvSpPr>
        <p:spPr>
          <a:xfrm>
            <a:off x="4305670" y="12349470"/>
            <a:ext cx="4004302"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uk-UA" dirty="0"/>
              <a:t>КЕМБРІЙСЬКИЙ</a:t>
            </a:r>
            <a:endParaRPr dirty="0"/>
          </a:p>
        </p:txBody>
      </p:sp>
      <p:sp>
        <p:nvSpPr>
          <p:cNvPr id="1068" name="100 Million Years"/>
          <p:cNvSpPr txBox="1"/>
          <p:nvPr/>
        </p:nvSpPr>
        <p:spPr>
          <a:xfrm>
            <a:off x="8327288" y="12311370"/>
            <a:ext cx="4286430"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dirty="0"/>
              <a:t>100 </a:t>
            </a:r>
            <a:r>
              <a:rPr lang="uk-UA" dirty="0"/>
              <a:t>Мільйон років</a:t>
            </a:r>
            <a:endParaRPr dirty="0"/>
          </a:p>
        </p:txBody>
      </p:sp>
      <p:sp>
        <p:nvSpPr>
          <p:cNvPr id="1069" name="CARBONIFEROUS"/>
          <p:cNvSpPr txBox="1"/>
          <p:nvPr/>
        </p:nvSpPr>
        <p:spPr>
          <a:xfrm rot="16200000">
            <a:off x="3647389" y="8447236"/>
            <a:ext cx="2186496" cy="3488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b="1">
                <a:solidFill>
                  <a:srgbClr val="FFFFFF"/>
                </a:solidFill>
                <a:latin typeface="Helvetica"/>
                <a:ea typeface="Helvetica"/>
                <a:cs typeface="Helvetica"/>
                <a:sym typeface="Helvetica"/>
              </a:defRPr>
            </a:lvl1pPr>
          </a:lstStyle>
          <a:p>
            <a:r>
              <a:rPr lang="uk-UA" sz="1600" dirty="0"/>
              <a:t>КАМЯНОВУГІЛЬНИЙ</a:t>
            </a:r>
            <a:endParaRPr sz="1600" dirty="0"/>
          </a:p>
        </p:txBody>
      </p:sp>
      <p:sp>
        <p:nvSpPr>
          <p:cNvPr id="1070" name="PRECAMBRIAN"/>
          <p:cNvSpPr txBox="1"/>
          <p:nvPr/>
        </p:nvSpPr>
        <p:spPr>
          <a:xfrm>
            <a:off x="4236758" y="13048137"/>
            <a:ext cx="4732066"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rPr lang="uk-UA" dirty="0"/>
              <a:t>ДОКЕМБРІЙСЬКИЙ</a:t>
            </a:r>
            <a:endParaRPr dirty="0"/>
          </a:p>
        </p:txBody>
      </p:sp>
      <p:grpSp>
        <p:nvGrpSpPr>
          <p:cNvPr id="38" name="Group">
            <a:extLst>
              <a:ext uri="{FF2B5EF4-FFF2-40B4-BE49-F238E27FC236}">
                <a16:creationId xmlns:a16="http://schemas.microsoft.com/office/drawing/2014/main" xmlns="" id="{A669420C-1C49-BA44-AC27-9B5C1DDE7CE4}"/>
              </a:ext>
            </a:extLst>
          </p:cNvPr>
          <p:cNvGrpSpPr/>
          <p:nvPr/>
        </p:nvGrpSpPr>
        <p:grpSpPr>
          <a:xfrm>
            <a:off x="-202355" y="2156597"/>
            <a:ext cx="12814301" cy="11811001"/>
            <a:chOff x="0" y="0"/>
            <a:chExt cx="12814300" cy="11811000"/>
          </a:xfrm>
        </p:grpSpPr>
        <p:sp>
          <p:nvSpPr>
            <p:cNvPr id="39" name="Rectangle">
              <a:extLst>
                <a:ext uri="{FF2B5EF4-FFF2-40B4-BE49-F238E27FC236}">
                  <a16:creationId xmlns:a16="http://schemas.microsoft.com/office/drawing/2014/main" xmlns="" id="{F9F6E2E0-FD64-954C-A0EF-78DE90A00AC7}"/>
                </a:ext>
              </a:extLst>
            </p:cNvPr>
            <p:cNvSpPr/>
            <p:nvPr/>
          </p:nvSpPr>
          <p:spPr>
            <a:xfrm>
              <a:off x="0" y="0"/>
              <a:ext cx="12814300" cy="11811000"/>
            </a:xfrm>
            <a:prstGeom prst="rect">
              <a:avLst/>
            </a:prstGeom>
            <a:solidFill>
              <a:srgbClr val="52171B"/>
            </a:solidFill>
            <a:ln w="25400" cap="flat">
              <a:noFill/>
              <a:round/>
            </a:ln>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40" name="According to Evolution">
              <a:extLst>
                <a:ext uri="{FF2B5EF4-FFF2-40B4-BE49-F238E27FC236}">
                  <a16:creationId xmlns:a16="http://schemas.microsoft.com/office/drawing/2014/main" xmlns="" id="{6E4FFD12-C3AA-CA43-9FBE-C0D386AF25A6}"/>
                </a:ext>
              </a:extLst>
            </p:cNvPr>
            <p:cNvSpPr txBox="1"/>
            <p:nvPr/>
          </p:nvSpPr>
          <p:spPr>
            <a:xfrm>
              <a:off x="961778" y="9698568"/>
              <a:ext cx="10261601" cy="1295401"/>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uk-UA" dirty="0"/>
                <a:t>Згідно еволюції</a:t>
              </a:r>
              <a:endParaRPr dirty="0"/>
            </a:p>
          </p:txBody>
        </p:sp>
        <p:sp>
          <p:nvSpPr>
            <p:cNvPr id="41" name="3.5 Billion Years">
              <a:extLst>
                <a:ext uri="{FF2B5EF4-FFF2-40B4-BE49-F238E27FC236}">
                  <a16:creationId xmlns:a16="http://schemas.microsoft.com/office/drawing/2014/main" xmlns="" id="{69A4D1B8-A0DE-B34D-BCF6-5A630BCC4CEE}"/>
                </a:ext>
              </a:extLst>
            </p:cNvPr>
            <p:cNvSpPr txBox="1"/>
            <p:nvPr/>
          </p:nvSpPr>
          <p:spPr>
            <a:xfrm>
              <a:off x="1393581" y="422697"/>
              <a:ext cx="9398001" cy="14689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dirty="0"/>
                <a:t>3.5 </a:t>
              </a:r>
              <a:r>
                <a:rPr lang="uk-UA" dirty="0"/>
                <a:t>мільярди років</a:t>
              </a:r>
              <a:endParaRPr dirty="0"/>
            </a:p>
          </p:txBody>
        </p:sp>
        <p:sp>
          <p:nvSpPr>
            <p:cNvPr id="42" name="Line">
              <a:extLst>
                <a:ext uri="{FF2B5EF4-FFF2-40B4-BE49-F238E27FC236}">
                  <a16:creationId xmlns:a16="http://schemas.microsoft.com/office/drawing/2014/main" xmlns="" id="{8763330F-A48E-9348-9756-181FCC8554D0}"/>
                </a:ext>
              </a:extLst>
            </p:cNvPr>
            <p:cNvSpPr/>
            <p:nvPr/>
          </p:nvSpPr>
          <p:spPr>
            <a:xfrm flipH="1">
              <a:off x="11987133" y="340752"/>
              <a:ext cx="1" cy="10951696"/>
            </a:xfrm>
            <a:prstGeom prst="line">
              <a:avLst/>
            </a:prstGeom>
            <a:noFill/>
            <a:ln w="190500" cap="flat">
              <a:solidFill>
                <a:srgbClr val="E2DEAB"/>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Tree>
    <p:extLst>
      <p:ext uri="{BB962C8B-B14F-4D97-AF65-F5344CB8AC3E}">
        <p14:creationId xmlns:p14="http://schemas.microsoft.com/office/powerpoint/2010/main" val="22714079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38"/>
                                        </p:tgtEl>
                                        <p:attrNameLst>
                                          <p:attrName>style.visibility</p:attrName>
                                        </p:attrNameLst>
                                      </p:cBhvr>
                                      <p:to>
                                        <p:strVal val="visible"/>
                                      </p:to>
                                    </p:set>
                                    <p:animEffect transition="in" filter="wipe(down)">
                                      <p:cBhvr>
                                        <p:cTn id="7" dur="499"/>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4"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365" name="Uniformitarian Naturalism"/>
          <p:cNvSpPr txBox="1"/>
          <p:nvPr/>
        </p:nvSpPr>
        <p:spPr>
          <a:xfrm>
            <a:off x="889000" y="965200"/>
            <a:ext cx="22860000" cy="2133600"/>
          </a:xfrm>
          <a:prstGeom prst="rect">
            <a:avLst/>
          </a:prstGeom>
          <a:extLst>
            <a:ext uri="{C572A759-6A51-4108-AA02-DFA0A04FC94B}">
              <ma14:wrappingTextBoxFlag xmlns:ma14="http://schemas.microsoft.com/office/mac/drawingml/2011/main" val="1"/>
            </a:ext>
          </a:extLst>
        </p:spPr>
        <p:txBody>
          <a:bodyPr lIns="0" tIns="0" rIns="0" bIns="0"/>
          <a:lstStyle>
            <a:lvl1pPr defTabSz="914400">
              <a:spcBef>
                <a:spcPts val="2300"/>
              </a:spcBef>
              <a:buClr>
                <a:srgbClr val="FFFEEC"/>
              </a:buClr>
              <a:buFont typeface="GoudyTwenty"/>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lang="uk-UA" sz="9600" dirty="0" err="1">
                <a:latin typeface="+mn-lt"/>
                <a:ea typeface="+mn-ea"/>
                <a:cs typeface="+mn-cs"/>
                <a:sym typeface="GoudyTwenty"/>
              </a:rPr>
              <a:t>Уніформітаріанський</a:t>
            </a:r>
            <a:r>
              <a:rPr lang="uk-UA" sz="9600" dirty="0">
                <a:latin typeface="+mn-lt"/>
                <a:ea typeface="+mn-ea"/>
                <a:cs typeface="+mn-cs"/>
                <a:sym typeface="GoudyTwenty"/>
              </a:rPr>
              <a:t> Натуралізм</a:t>
            </a:r>
            <a:endParaRPr sz="9600" dirty="0">
              <a:latin typeface="+mn-lt"/>
              <a:ea typeface="+mn-ea"/>
              <a:cs typeface="+mn-cs"/>
              <a:sym typeface="GoudyTwenty"/>
            </a:endParaRPr>
          </a:p>
        </p:txBody>
      </p:sp>
      <p:sp>
        <p:nvSpPr>
          <p:cNvPr id="1366" name="Nature is all that exists.…"/>
          <p:cNvSpPr txBox="1">
            <a:spLocks noGrp="1"/>
          </p:cNvSpPr>
          <p:nvPr>
            <p:ph type="body" idx="1"/>
          </p:nvPr>
        </p:nvSpPr>
        <p:spPr>
          <a:xfrm>
            <a:off x="1881187" y="3547919"/>
            <a:ext cx="20866101" cy="8559801"/>
          </a:xfrm>
          <a:prstGeom prst="rect">
            <a:avLst/>
          </a:prstGeom>
          <a:effectLst/>
        </p:spPr>
        <p:txBody>
          <a:bodyPr/>
          <a:lstStyle/>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uk-UA" sz="7000" dirty="0"/>
              <a:t>Природа – це все, що існує</a:t>
            </a:r>
            <a:r>
              <a:rPr sz="7000" dirty="0"/>
              <a:t>.</a:t>
            </a:r>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uk-UA" sz="7000" dirty="0"/>
              <a:t>Все може, і насправді повинно, бути пояснене </a:t>
            </a:r>
            <a:r>
              <a:rPr lang="uk-UA" sz="7000" dirty="0">
                <a:solidFill>
                  <a:srgbClr val="F6A029"/>
                </a:solidFill>
                <a:uFill>
                  <a:solidFill>
                    <a:srgbClr val="F6A029"/>
                  </a:solidFill>
                </a:uFill>
              </a:rPr>
              <a:t>часом</a:t>
            </a:r>
            <a:r>
              <a:rPr sz="7000" dirty="0"/>
              <a:t> </a:t>
            </a:r>
            <a:r>
              <a:rPr lang="uk-UA" sz="7000" dirty="0"/>
              <a:t>плюс</a:t>
            </a:r>
            <a:r>
              <a:rPr sz="7000" dirty="0"/>
              <a:t> </a:t>
            </a:r>
            <a:r>
              <a:rPr lang="uk-UA" sz="7000" dirty="0">
                <a:solidFill>
                  <a:srgbClr val="F6A029"/>
                </a:solidFill>
                <a:uFill>
                  <a:solidFill>
                    <a:srgbClr val="F6A029"/>
                  </a:solidFill>
                </a:uFill>
              </a:rPr>
              <a:t>випадком</a:t>
            </a:r>
            <a:r>
              <a:rPr sz="7000" dirty="0"/>
              <a:t> </a:t>
            </a:r>
            <a:r>
              <a:rPr lang="uk-UA" sz="7000" dirty="0"/>
              <a:t>плюс</a:t>
            </a:r>
            <a:r>
              <a:rPr sz="7000" dirty="0"/>
              <a:t> </a:t>
            </a:r>
            <a:r>
              <a:rPr lang="uk-UA" sz="7000" dirty="0">
                <a:solidFill>
                  <a:srgbClr val="F6A029"/>
                </a:solidFill>
                <a:uFill>
                  <a:solidFill>
                    <a:srgbClr val="F6A029"/>
                  </a:solidFill>
                </a:uFill>
              </a:rPr>
              <a:t>законами природи</a:t>
            </a:r>
            <a:r>
              <a:rPr lang="uk-UA" sz="7000" dirty="0"/>
              <a:t>, які працюють в природі</a:t>
            </a:r>
            <a:r>
              <a:rPr sz="7000" dirty="0"/>
              <a:t>.</a:t>
            </a:r>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uk-UA" sz="7000" dirty="0"/>
              <a:t>Процеси геологічних змін завжди відбувались в минулому з</a:t>
            </a:r>
            <a:r>
              <a:rPr sz="7000" dirty="0"/>
              <a:t> </a:t>
            </a:r>
            <a:r>
              <a:rPr lang="uk-UA" sz="7000" dirty="0">
                <a:solidFill>
                  <a:srgbClr val="F6A029"/>
                </a:solidFill>
                <a:uFill>
                  <a:solidFill>
                    <a:srgbClr val="F6A029"/>
                  </a:solidFill>
                </a:uFill>
              </a:rPr>
              <a:t>тією самою швидкістю, частотою і потужністю</a:t>
            </a:r>
            <a:r>
              <a:rPr lang="uk-UA" sz="7000" dirty="0"/>
              <a:t>, що і сьогодні</a:t>
            </a:r>
            <a:r>
              <a:rPr sz="7000" dirty="0"/>
              <a:t>.</a:t>
            </a:r>
          </a:p>
        </p:txBody>
      </p:sp>
      <p:sp>
        <p:nvSpPr>
          <p:cNvPr id="1367" name="Line"/>
          <p:cNvSpPr/>
          <p:nvPr/>
        </p:nvSpPr>
        <p:spPr>
          <a:xfrm>
            <a:off x="2889212" y="2882900"/>
            <a:ext cx="18427777" cy="0"/>
          </a:xfrm>
          <a:prstGeom prst="line">
            <a:avLst/>
          </a:prstGeom>
          <a:blipFill>
            <a:blip r:embed="rId3" cstate="print"/>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270783198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366">
                                            <p:bg/>
                                          </p:spTgt>
                                        </p:tgtEl>
                                        <p:attrNameLst>
                                          <p:attrName>style.visibility</p:attrName>
                                        </p:attrNameLst>
                                      </p:cBhvr>
                                      <p:to>
                                        <p:strVal val="visible"/>
                                      </p:to>
                                    </p:set>
                                    <p:animEffect transition="in" filter="dissolve">
                                      <p:cBhvr>
                                        <p:cTn id="7" dur="250"/>
                                        <p:tgtEl>
                                          <p:spTgt spid="1366">
                                            <p:bg/>
                                          </p:spTgt>
                                        </p:tgtEl>
                                      </p:cBhvr>
                                    </p:animEffect>
                                  </p:childTnLst>
                                </p:cTn>
                              </p:par>
                              <p:par>
                                <p:cTn id="8" presetID="9" presetClass="entr" presetSubtype="0" fill="hold" grpId="0" nodeType="withEffect">
                                  <p:stCondLst>
                                    <p:cond delay="0"/>
                                  </p:stCondLst>
                                  <p:iterate>
                                    <p:tmAbs val="0"/>
                                  </p:iterate>
                                  <p:childTnLst>
                                    <p:set>
                                      <p:cBhvr>
                                        <p:cTn id="9" fill="hold"/>
                                        <p:tgtEl>
                                          <p:spTgt spid="1366">
                                            <p:txEl>
                                              <p:pRg st="0" end="0"/>
                                            </p:txEl>
                                          </p:spTgt>
                                        </p:tgtEl>
                                        <p:attrNameLst>
                                          <p:attrName>style.visibility</p:attrName>
                                        </p:attrNameLst>
                                      </p:cBhvr>
                                      <p:to>
                                        <p:strVal val="visible"/>
                                      </p:to>
                                    </p:set>
                                    <p:animEffect transition="in" filter="dissolve">
                                      <p:cBhvr>
                                        <p:cTn id="10" dur="250"/>
                                        <p:tgtEl>
                                          <p:spTgt spid="13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1366">
                                            <p:txEl>
                                              <p:pRg st="1" end="1"/>
                                            </p:txEl>
                                          </p:spTgt>
                                        </p:tgtEl>
                                        <p:attrNameLst>
                                          <p:attrName>style.visibility</p:attrName>
                                        </p:attrNameLst>
                                      </p:cBhvr>
                                      <p:to>
                                        <p:strVal val="visible"/>
                                      </p:to>
                                    </p:set>
                                    <p:animEffect transition="in" filter="dissolve">
                                      <p:cBhvr>
                                        <p:cTn id="15" dur="250"/>
                                        <p:tgtEl>
                                          <p:spTgt spid="13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1366">
                                            <p:txEl>
                                              <p:pRg st="2" end="2"/>
                                            </p:txEl>
                                          </p:spTgt>
                                        </p:tgtEl>
                                        <p:attrNameLst>
                                          <p:attrName>style.visibility</p:attrName>
                                        </p:attrNameLst>
                                      </p:cBhvr>
                                      <p:to>
                                        <p:strVal val="visible"/>
                                      </p:to>
                                    </p:set>
                                    <p:animEffect transition="in" filter="dissolve">
                                      <p:cBhvr>
                                        <p:cTn id="20" dur="250"/>
                                        <p:tgtEl>
                                          <p:spTgt spid="13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 grpId="0"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 name="image29.png" descr="image29.png"/>
          <p:cNvPicPr>
            <a:picLocks noChangeAspect="1"/>
          </p:cNvPicPr>
          <p:nvPr/>
        </p:nvPicPr>
        <p:blipFill>
          <a:blip r:embed="rId2" cstate="print">
            <a:extLst/>
          </a:blip>
          <a:stretch>
            <a:fillRect/>
          </a:stretch>
        </p:blipFill>
        <p:spPr>
          <a:xfrm>
            <a:off x="15787687" y="1930399"/>
            <a:ext cx="4076805" cy="9842285"/>
          </a:xfrm>
          <a:prstGeom prst="rect">
            <a:avLst/>
          </a:prstGeom>
        </p:spPr>
      </p:pic>
      <p:sp>
        <p:nvSpPr>
          <p:cNvPr id="1370"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71" name="image30.png" descr="image30.png"/>
          <p:cNvPicPr>
            <a:picLocks noChangeAspect="1"/>
          </p:cNvPicPr>
          <p:nvPr/>
        </p:nvPicPr>
        <p:blipFill>
          <a:blip r:embed="rId3" cstate="print">
            <a:extLst/>
          </a:blip>
          <a:stretch>
            <a:fillRect/>
          </a:stretch>
        </p:blipFill>
        <p:spPr>
          <a:xfrm>
            <a:off x="3099281" y="2260603"/>
            <a:ext cx="3556465" cy="9559926"/>
          </a:xfrm>
          <a:prstGeom prst="rect">
            <a:avLst/>
          </a:prstGeom>
        </p:spPr>
      </p:pic>
      <p:sp>
        <p:nvSpPr>
          <p:cNvPr id="1372" name="Old-earth geologist"/>
          <p:cNvSpPr txBox="1"/>
          <p:nvPr/>
        </p:nvSpPr>
        <p:spPr>
          <a:xfrm>
            <a:off x="861553" y="943108"/>
            <a:ext cx="10629900" cy="806183"/>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lang="uk-UA" sz="7200" dirty="0" err="1">
                <a:latin typeface="DejaVu Sans Condensed" panose="020B0606030804020204" pitchFamily="34" charset="2"/>
                <a:ea typeface="DejaVu Sans Condensed" panose="020B0606030804020204" pitchFamily="34" charset="2"/>
                <a:cs typeface="DejaVu Sans Condensed" panose="020B0606030804020204" pitchFamily="34" charset="2"/>
                <a:sym typeface="Calibri"/>
              </a:rPr>
              <a:t>Староземельний</a:t>
            </a:r>
            <a:r>
              <a:rPr lang="uk-UA" sz="7200" dirty="0">
                <a:latin typeface="DejaVu Sans Condensed" panose="020B0606030804020204" pitchFamily="34" charset="2"/>
                <a:ea typeface="DejaVu Sans Condensed" panose="020B0606030804020204" pitchFamily="34" charset="2"/>
                <a:cs typeface="DejaVu Sans Condensed" panose="020B0606030804020204" pitchFamily="34" charset="2"/>
                <a:sym typeface="Calibri"/>
              </a:rPr>
              <a:t> геолог</a:t>
            </a:r>
            <a:endParaRPr sz="7200" dirty="0">
              <a:latin typeface="DejaVu Sans Condensed" panose="020B0606030804020204" pitchFamily="34" charset="2"/>
              <a:ea typeface="DejaVu Sans Condensed" panose="020B0606030804020204" pitchFamily="34" charset="2"/>
              <a:cs typeface="DejaVu Sans Condensed" panose="020B0606030804020204" pitchFamily="34" charset="2"/>
              <a:sym typeface="Calibri"/>
            </a:endParaRPr>
          </a:p>
        </p:txBody>
      </p:sp>
      <p:sp>
        <p:nvSpPr>
          <p:cNvPr id="1373" name="Christian"/>
          <p:cNvSpPr txBox="1"/>
          <p:nvPr/>
        </p:nvSpPr>
        <p:spPr>
          <a:xfrm>
            <a:off x="11887200" y="984290"/>
            <a:ext cx="11874500" cy="8254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lang="uk-UA" sz="7200" dirty="0">
                <a:latin typeface="DejaVu Sans" panose="020B0603030804020204" pitchFamily="34" charset="2"/>
                <a:ea typeface="DejaVu Sans" panose="020B0603030804020204" pitchFamily="34" charset="2"/>
                <a:cs typeface="DejaVu Sans" panose="020B0603030804020204" pitchFamily="34" charset="2"/>
                <a:sym typeface="Calibri"/>
              </a:rPr>
              <a:t>Християнин</a:t>
            </a:r>
            <a:endParaRPr sz="7200" dirty="0">
              <a:latin typeface="DejaVu Sans" panose="020B0603030804020204" pitchFamily="34" charset="2"/>
              <a:ea typeface="DejaVu Sans" panose="020B0603030804020204" pitchFamily="34" charset="2"/>
              <a:cs typeface="DejaVu Sans" panose="020B0603030804020204" pitchFamily="34" charset="2"/>
              <a:sym typeface="Calibri"/>
            </a:endParaRPr>
          </a:p>
        </p:txBody>
      </p:sp>
      <p:sp>
        <p:nvSpPr>
          <p:cNvPr id="1374" name="Line"/>
          <p:cNvSpPr/>
          <p:nvPr/>
        </p:nvSpPr>
        <p:spPr>
          <a:xfrm>
            <a:off x="6437808" y="7407275"/>
            <a:ext cx="1123257" cy="3955"/>
          </a:xfrm>
          <a:prstGeom prst="line">
            <a:avLst/>
          </a:prstGeom>
          <a:ln w="254000">
            <a:solidFill>
              <a:srgbClr val="F6A029"/>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5" name="Line"/>
          <p:cNvSpPr/>
          <p:nvPr/>
        </p:nvSpPr>
        <p:spPr>
          <a:xfrm>
            <a:off x="14757400" y="7366000"/>
            <a:ext cx="1123256" cy="3955"/>
          </a:xfrm>
          <a:prstGeom prst="line">
            <a:avLst/>
          </a:prstGeom>
          <a:ln w="254000">
            <a:solidFill>
              <a:srgbClr val="F6A029"/>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6" name="Line"/>
          <p:cNvSpPr/>
          <p:nvPr/>
        </p:nvSpPr>
        <p:spPr>
          <a:xfrm flipH="1" flipV="1">
            <a:off x="14859001" y="7251700"/>
            <a:ext cx="19149" cy="4616252"/>
          </a:xfrm>
          <a:prstGeom prst="line">
            <a:avLst/>
          </a:prstGeom>
          <a:ln w="2540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7" name="Line"/>
          <p:cNvSpPr/>
          <p:nvPr/>
        </p:nvSpPr>
        <p:spPr>
          <a:xfrm flipH="1" flipV="1">
            <a:off x="7594600" y="7289800"/>
            <a:ext cx="19148" cy="4616252"/>
          </a:xfrm>
          <a:prstGeom prst="line">
            <a:avLst/>
          </a:prstGeom>
          <a:ln w="2540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8" name="Rectangle"/>
          <p:cNvSpPr/>
          <p:nvPr/>
        </p:nvSpPr>
        <p:spPr>
          <a:xfrm>
            <a:off x="419100" y="12065000"/>
            <a:ext cx="11946170" cy="1600200"/>
          </a:xfrm>
          <a:prstGeom prst="rect">
            <a:avLst/>
          </a:prstGeom>
          <a:blipFill>
            <a:blip r:embed="rId4" cstate="print"/>
          </a:blip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79" name="Naturalistic Assumptions"/>
          <p:cNvSpPr txBox="1"/>
          <p:nvPr/>
        </p:nvSpPr>
        <p:spPr>
          <a:xfrm>
            <a:off x="-93556" y="12515402"/>
            <a:ext cx="12773932" cy="775597"/>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lvl1pPr defTabSz="914400">
              <a:lnSpc>
                <a:spcPct val="70000"/>
              </a:lnSpc>
              <a:buClr>
                <a:srgbClr val="E7E7E7"/>
              </a:buClr>
              <a:buFont typeface="Calibri"/>
              <a:defRPr sz="7200" b="1">
                <a:solidFill>
                  <a:srgbClr val="FFFFFF"/>
                </a:solidFill>
                <a:uFill>
                  <a:solidFill>
                    <a:srgbClr val="FFFFFF"/>
                  </a:solidFill>
                </a:uFill>
                <a:latin typeface="+mj-lt"/>
                <a:ea typeface="+mj-ea"/>
                <a:cs typeface="+mj-cs"/>
                <a:sym typeface="Calibri"/>
              </a:defRPr>
            </a:lvl1pPr>
          </a:lstStyle>
          <a:p>
            <a:pPr>
              <a:defRPr sz="6400" b="0">
                <a:latin typeface="Gill Sans"/>
                <a:ea typeface="Gill Sans"/>
                <a:cs typeface="Gill Sans"/>
                <a:sym typeface="Gill Sans"/>
              </a:defRPr>
            </a:pPr>
            <a:r>
              <a:rPr lang="uk-UA" sz="7200" b="1" dirty="0">
                <a:latin typeface="+mj-lt"/>
                <a:ea typeface="+mj-ea"/>
                <a:cs typeface="+mj-cs"/>
                <a:sym typeface="Calibri"/>
              </a:rPr>
              <a:t>Натуралістичні припущення </a:t>
            </a:r>
            <a:endParaRPr sz="7200" b="1" dirty="0">
              <a:latin typeface="+mj-lt"/>
              <a:ea typeface="+mj-ea"/>
              <a:cs typeface="+mj-cs"/>
              <a:sym typeface="Calibri"/>
            </a:endParaRPr>
          </a:p>
        </p:txBody>
      </p:sp>
      <p:sp>
        <p:nvSpPr>
          <p:cNvPr id="1380" name="Rectangle"/>
          <p:cNvSpPr/>
          <p:nvPr/>
        </p:nvSpPr>
        <p:spPr>
          <a:xfrm>
            <a:off x="13677900" y="12065000"/>
            <a:ext cx="9169400" cy="1600200"/>
          </a:xfrm>
          <a:prstGeom prst="rect">
            <a:avLst/>
          </a:prstGeom>
          <a:solidFill>
            <a:srgbClr val="FFFB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81" name="Biblical Assumptions"/>
          <p:cNvSpPr txBox="1"/>
          <p:nvPr/>
        </p:nvSpPr>
        <p:spPr>
          <a:xfrm>
            <a:off x="12365270" y="12533582"/>
            <a:ext cx="11874501" cy="733727"/>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uFill>
                  <a:solidFill>
                    <a:srgbClr val="000000"/>
                  </a:solidFill>
                </a:uFill>
                <a:latin typeface="+mj-lt"/>
                <a:ea typeface="+mj-ea"/>
                <a:cs typeface="+mj-cs"/>
                <a:sym typeface="Calibri"/>
              </a:defRPr>
            </a:lvl1pPr>
          </a:lstStyle>
          <a:p>
            <a:pPr>
              <a:defRPr sz="6400" b="0">
                <a:latin typeface="Gill Sans"/>
                <a:ea typeface="Gill Sans"/>
                <a:cs typeface="Gill Sans"/>
                <a:sym typeface="Gill Sans"/>
              </a:defRPr>
            </a:pPr>
            <a:r>
              <a:rPr lang="uk-UA" dirty="0">
                <a:latin typeface="DejaVu Sans Book" panose="020B0603030804020204" pitchFamily="34" charset="2"/>
                <a:ea typeface="DejaVu Sans Book" panose="020B0603030804020204" pitchFamily="34" charset="2"/>
                <a:cs typeface="DejaVu Sans Book" panose="020B0603030804020204" pitchFamily="34" charset="2"/>
              </a:rPr>
              <a:t>Біблійні</a:t>
            </a:r>
            <a:r>
              <a:rPr dirty="0">
                <a:latin typeface="DejaVu Sans Book" panose="020B0603030804020204" pitchFamily="34" charset="2"/>
                <a:ea typeface="DejaVu Sans Book" panose="020B0603030804020204" pitchFamily="34" charset="2"/>
                <a:cs typeface="DejaVu Sans Book" panose="020B0603030804020204" pitchFamily="34" charset="2"/>
                <a:sym typeface="Calibri"/>
              </a:rPr>
              <a:t> </a:t>
            </a:r>
            <a:r>
              <a:rPr lang="uk-UA" dirty="0">
                <a:latin typeface="DejaVu Sans Book" panose="020B0603030804020204" pitchFamily="34" charset="2"/>
                <a:ea typeface="DejaVu Sans Book" panose="020B0603030804020204" pitchFamily="34" charset="2"/>
                <a:cs typeface="DejaVu Sans Book" panose="020B0603030804020204" pitchFamily="34" charset="2"/>
                <a:sym typeface="Calibri"/>
              </a:rPr>
              <a:t>припущення</a:t>
            </a:r>
            <a:endParaRPr dirty="0">
              <a:latin typeface="DejaVu Sans Book" panose="020B0603030804020204" pitchFamily="34" charset="2"/>
              <a:ea typeface="DejaVu Sans Book" panose="020B0603030804020204" pitchFamily="34" charset="2"/>
              <a:cs typeface="DejaVu Sans Book" panose="020B0603030804020204" pitchFamily="34" charset="2"/>
              <a:sym typeface="Calibri"/>
            </a:endParaRPr>
          </a:p>
        </p:txBody>
      </p:sp>
    </p:spTree>
    <p:extLst>
      <p:ext uri="{BB962C8B-B14F-4D97-AF65-F5344CB8AC3E}">
        <p14:creationId xmlns:p14="http://schemas.microsoft.com/office/powerpoint/2010/main" val="3761558388"/>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374"/>
                                        </p:tgtEl>
                                        <p:attrNameLst>
                                          <p:attrName>style.visibility</p:attrName>
                                        </p:attrNameLst>
                                      </p:cBhvr>
                                      <p:to>
                                        <p:strVal val="visible"/>
                                      </p:to>
                                    </p:set>
                                    <p:animEffect transition="in" filter="wipe(left)">
                                      <p:cBhvr>
                                        <p:cTn id="7" dur="250"/>
                                        <p:tgtEl>
                                          <p:spTgt spid="1374"/>
                                        </p:tgtEl>
                                      </p:cBhvr>
                                    </p:animEffect>
                                  </p:childTnLst>
                                </p:cTn>
                              </p:par>
                            </p:childTnLst>
                          </p:cTn>
                        </p:par>
                        <p:par>
                          <p:cTn id="8" fill="hold">
                            <p:stCondLst>
                              <p:cond delay="250"/>
                            </p:stCondLst>
                            <p:childTnLst>
                              <p:par>
                                <p:cTn id="9" presetID="22" presetClass="entr" presetSubtype="1" fill="hold" grpId="0" nodeType="afterEffect">
                                  <p:stCondLst>
                                    <p:cond delay="0"/>
                                  </p:stCondLst>
                                  <p:iterate>
                                    <p:tmAbs val="0"/>
                                  </p:iterate>
                                  <p:childTnLst>
                                    <p:set>
                                      <p:cBhvr>
                                        <p:cTn id="10" fill="hold"/>
                                        <p:tgtEl>
                                          <p:spTgt spid="1377"/>
                                        </p:tgtEl>
                                        <p:attrNameLst>
                                          <p:attrName>style.visibility</p:attrName>
                                        </p:attrNameLst>
                                      </p:cBhvr>
                                      <p:to>
                                        <p:strVal val="visible"/>
                                      </p:to>
                                    </p:set>
                                    <p:animEffect transition="in" filter="wipe(up)">
                                      <p:cBhvr>
                                        <p:cTn id="11" dur="500"/>
                                        <p:tgtEl>
                                          <p:spTgt spid="1377"/>
                                        </p:tgtEl>
                                      </p:cBhvr>
                                    </p:animEffect>
                                  </p:childTnLst>
                                </p:cTn>
                              </p:par>
                            </p:childTnLst>
                          </p:cTn>
                        </p:par>
                        <p:par>
                          <p:cTn id="12" fill="hold">
                            <p:stCondLst>
                              <p:cond delay="750"/>
                            </p:stCondLst>
                            <p:childTnLst>
                              <p:par>
                                <p:cTn id="13" presetID="22" presetClass="entr" presetSubtype="1" fill="hold" grpId="0" nodeType="afterEffect">
                                  <p:stCondLst>
                                    <p:cond delay="0"/>
                                  </p:stCondLst>
                                  <p:iterate>
                                    <p:tmAbs val="0"/>
                                  </p:iterate>
                                  <p:childTnLst>
                                    <p:set>
                                      <p:cBhvr>
                                        <p:cTn id="14" fill="hold"/>
                                        <p:tgtEl>
                                          <p:spTgt spid="1379"/>
                                        </p:tgtEl>
                                        <p:attrNameLst>
                                          <p:attrName>style.visibility</p:attrName>
                                        </p:attrNameLst>
                                      </p:cBhvr>
                                      <p:to>
                                        <p:strVal val="visible"/>
                                      </p:to>
                                    </p:set>
                                    <p:animEffect transition="in" filter="wipe(up)">
                                      <p:cBhvr>
                                        <p:cTn id="15" dur="500"/>
                                        <p:tgtEl>
                                          <p:spTgt spid="1379"/>
                                        </p:tgtEl>
                                      </p:cBhvr>
                                    </p:animEffect>
                                  </p:childTnLst>
                                </p:cTn>
                              </p:par>
                              <p:par>
                                <p:cTn id="16" presetID="22" presetClass="entr" presetSubtype="1" fill="hold" grpId="0" nodeType="withEffect">
                                  <p:stCondLst>
                                    <p:cond delay="0"/>
                                  </p:stCondLst>
                                  <p:iterate>
                                    <p:tmAbs val="0"/>
                                  </p:iterate>
                                  <p:childTnLst>
                                    <p:set>
                                      <p:cBhvr>
                                        <p:cTn id="17" fill="hold"/>
                                        <p:tgtEl>
                                          <p:spTgt spid="1378"/>
                                        </p:tgtEl>
                                        <p:attrNameLst>
                                          <p:attrName>style.visibility</p:attrName>
                                        </p:attrNameLst>
                                      </p:cBhvr>
                                      <p:to>
                                        <p:strVal val="visible"/>
                                      </p:to>
                                    </p:set>
                                    <p:animEffect transition="in" filter="wipe(up)">
                                      <p:cBhvr>
                                        <p:cTn id="18" dur="500"/>
                                        <p:tgtEl>
                                          <p:spTgt spid="137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iterate>
                                    <p:tmAbs val="0"/>
                                  </p:iterate>
                                  <p:childTnLst>
                                    <p:set>
                                      <p:cBhvr>
                                        <p:cTn id="22" fill="hold"/>
                                        <p:tgtEl>
                                          <p:spTgt spid="1375"/>
                                        </p:tgtEl>
                                        <p:attrNameLst>
                                          <p:attrName>style.visibility</p:attrName>
                                        </p:attrNameLst>
                                      </p:cBhvr>
                                      <p:to>
                                        <p:strVal val="visible"/>
                                      </p:to>
                                    </p:set>
                                    <p:animEffect transition="in" filter="wipe(right)">
                                      <p:cBhvr>
                                        <p:cTn id="23" dur="250"/>
                                        <p:tgtEl>
                                          <p:spTgt spid="1375"/>
                                        </p:tgtEl>
                                      </p:cBhvr>
                                    </p:animEffect>
                                  </p:childTnLst>
                                </p:cTn>
                              </p:par>
                            </p:childTnLst>
                          </p:cTn>
                        </p:par>
                        <p:par>
                          <p:cTn id="24" fill="hold">
                            <p:stCondLst>
                              <p:cond delay="250"/>
                            </p:stCondLst>
                            <p:childTnLst>
                              <p:par>
                                <p:cTn id="25" presetID="22" presetClass="entr" presetSubtype="1" fill="hold" grpId="0" nodeType="afterEffect">
                                  <p:stCondLst>
                                    <p:cond delay="0"/>
                                  </p:stCondLst>
                                  <p:iterate>
                                    <p:tmAbs val="0"/>
                                  </p:iterate>
                                  <p:childTnLst>
                                    <p:set>
                                      <p:cBhvr>
                                        <p:cTn id="26" fill="hold"/>
                                        <p:tgtEl>
                                          <p:spTgt spid="1376"/>
                                        </p:tgtEl>
                                        <p:attrNameLst>
                                          <p:attrName>style.visibility</p:attrName>
                                        </p:attrNameLst>
                                      </p:cBhvr>
                                      <p:to>
                                        <p:strVal val="visible"/>
                                      </p:to>
                                    </p:set>
                                    <p:animEffect transition="in" filter="wipe(up)">
                                      <p:cBhvr>
                                        <p:cTn id="27" dur="500"/>
                                        <p:tgtEl>
                                          <p:spTgt spid="1376"/>
                                        </p:tgtEl>
                                      </p:cBhvr>
                                    </p:animEffect>
                                  </p:childTnLst>
                                </p:cTn>
                              </p:par>
                            </p:childTnLst>
                          </p:cTn>
                        </p:par>
                        <p:par>
                          <p:cTn id="28" fill="hold">
                            <p:stCondLst>
                              <p:cond delay="750"/>
                            </p:stCondLst>
                            <p:childTnLst>
                              <p:par>
                                <p:cTn id="29" presetID="22" presetClass="entr" presetSubtype="1" fill="hold" grpId="0" nodeType="afterEffect">
                                  <p:stCondLst>
                                    <p:cond delay="0"/>
                                  </p:stCondLst>
                                  <p:iterate>
                                    <p:tmAbs val="0"/>
                                  </p:iterate>
                                  <p:childTnLst>
                                    <p:set>
                                      <p:cBhvr>
                                        <p:cTn id="30" fill="hold"/>
                                        <p:tgtEl>
                                          <p:spTgt spid="1381"/>
                                        </p:tgtEl>
                                        <p:attrNameLst>
                                          <p:attrName>style.visibility</p:attrName>
                                        </p:attrNameLst>
                                      </p:cBhvr>
                                      <p:to>
                                        <p:strVal val="visible"/>
                                      </p:to>
                                    </p:set>
                                    <p:animEffect transition="in" filter="wipe(up)">
                                      <p:cBhvr>
                                        <p:cTn id="31" dur="500"/>
                                        <p:tgtEl>
                                          <p:spTgt spid="1381"/>
                                        </p:tgtEl>
                                      </p:cBhvr>
                                    </p:animEffect>
                                  </p:childTnLst>
                                </p:cTn>
                              </p:par>
                              <p:par>
                                <p:cTn id="32" presetID="22" presetClass="entr" presetSubtype="1" fill="hold" grpId="0" nodeType="withEffect">
                                  <p:stCondLst>
                                    <p:cond delay="0"/>
                                  </p:stCondLst>
                                  <p:iterate>
                                    <p:tmAbs val="0"/>
                                  </p:iterate>
                                  <p:childTnLst>
                                    <p:set>
                                      <p:cBhvr>
                                        <p:cTn id="33" fill="hold"/>
                                        <p:tgtEl>
                                          <p:spTgt spid="1380"/>
                                        </p:tgtEl>
                                        <p:attrNameLst>
                                          <p:attrName>style.visibility</p:attrName>
                                        </p:attrNameLst>
                                      </p:cBhvr>
                                      <p:to>
                                        <p:strVal val="visible"/>
                                      </p:to>
                                    </p:set>
                                    <p:animEffect transition="in" filter="wipe(up)">
                                      <p:cBhvr>
                                        <p:cTn id="34" dur="500"/>
                                        <p:tgtEl>
                                          <p:spTgt spid="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4" grpId="0" animBg="1" advAuto="0"/>
      <p:bldP spid="1375" grpId="0" animBg="1" advAuto="0"/>
      <p:bldP spid="1376" grpId="0" animBg="1" advAuto="0"/>
      <p:bldP spid="1377" grpId="0" animBg="1" advAuto="0"/>
      <p:bldP spid="1378" grpId="0" animBg="1" advAuto="0"/>
      <p:bldP spid="1379" grpId="0" animBg="1" advAuto="0"/>
      <p:bldP spid="1380" grpId="0" animBg="1" advAuto="0"/>
      <p:bldP spid="1381"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84" name="image29.png" descr="image29.png"/>
          <p:cNvPicPr>
            <a:picLocks noChangeAspect="1"/>
          </p:cNvPicPr>
          <p:nvPr/>
        </p:nvPicPr>
        <p:blipFill>
          <a:blip r:embed="rId2" cstate="print">
            <a:extLst/>
          </a:blip>
          <a:stretch>
            <a:fillRect/>
          </a:stretch>
        </p:blipFill>
        <p:spPr>
          <a:xfrm>
            <a:off x="15787687" y="1930399"/>
            <a:ext cx="4076805" cy="9842285"/>
          </a:xfrm>
          <a:prstGeom prst="rect">
            <a:avLst/>
          </a:prstGeom>
        </p:spPr>
      </p:pic>
      <p:pic>
        <p:nvPicPr>
          <p:cNvPr id="1385" name="image31.png" descr="image31.png"/>
          <p:cNvPicPr>
            <a:picLocks noChangeAspect="1"/>
          </p:cNvPicPr>
          <p:nvPr/>
        </p:nvPicPr>
        <p:blipFill>
          <a:blip r:embed="rId3" cstate="print">
            <a:extLst/>
          </a:blip>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386" name="image30.png" descr="image30.png"/>
          <p:cNvPicPr>
            <a:picLocks noChangeAspect="1"/>
          </p:cNvPicPr>
          <p:nvPr/>
        </p:nvPicPr>
        <p:blipFill>
          <a:blip r:embed="rId4" cstate="print">
            <a:extLst/>
          </a:blip>
          <a:stretch>
            <a:fillRect/>
          </a:stretch>
        </p:blipFill>
        <p:spPr>
          <a:xfrm>
            <a:off x="1714981" y="2260603"/>
            <a:ext cx="3556465" cy="9559926"/>
          </a:xfrm>
          <a:prstGeom prst="rect">
            <a:avLst/>
          </a:prstGeom>
        </p:spPr>
      </p:pic>
      <p:grpSp>
        <p:nvGrpSpPr>
          <p:cNvPr id="1389" name="Group"/>
          <p:cNvGrpSpPr/>
          <p:nvPr/>
        </p:nvGrpSpPr>
        <p:grpSpPr>
          <a:xfrm>
            <a:off x="7586015" y="4410823"/>
            <a:ext cx="4007508" cy="1662066"/>
            <a:chOff x="-85766" y="65588"/>
            <a:chExt cx="4007507" cy="1662064"/>
          </a:xfrm>
        </p:grpSpPr>
        <p:sp>
          <p:nvSpPr>
            <p:cNvPr id="1387"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88" name="Neutral…"/>
            <p:cNvSpPr txBox="1"/>
            <p:nvPr/>
          </p:nvSpPr>
          <p:spPr>
            <a:xfrm>
              <a:off x="-85766" y="114300"/>
              <a:ext cx="4007507" cy="1333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lang="uk-UA" sz="5000" b="1" dirty="0"/>
                <a:t>Нейтральна </a:t>
              </a:r>
            </a:p>
            <a:p>
              <a:pPr>
                <a:lnSpc>
                  <a:spcPct val="80000"/>
                </a:lnSpc>
                <a:defRPr sz="6400">
                  <a:solidFill>
                    <a:srgbClr val="D81E00"/>
                  </a:solidFill>
                  <a:latin typeface="Cooper Black"/>
                  <a:ea typeface="Cooper Black"/>
                  <a:cs typeface="Cooper Black"/>
                  <a:sym typeface="Cooper Black"/>
                </a:defRPr>
              </a:pPr>
              <a:r>
                <a:rPr lang="uk-UA" sz="5000" b="1" dirty="0"/>
                <a:t>територія</a:t>
              </a:r>
              <a:endParaRPr sz="5000" b="1" dirty="0"/>
            </a:p>
          </p:txBody>
        </p:sp>
      </p:grpSp>
    </p:spTree>
    <p:extLst>
      <p:ext uri="{BB962C8B-B14F-4D97-AF65-F5344CB8AC3E}">
        <p14:creationId xmlns:p14="http://schemas.microsoft.com/office/powerpoint/2010/main" val="2820247811"/>
      </p:ext>
    </p:extLst>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92" name="image31.png" descr="image31.png"/>
          <p:cNvPicPr>
            <a:picLocks noChangeAspect="1"/>
          </p:cNvPicPr>
          <p:nvPr/>
        </p:nvPicPr>
        <p:blipFill>
          <a:blip r:embed="rId2" cstate="print">
            <a:extLst/>
          </a:blip>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393" name="image32.png" descr="image32.png"/>
          <p:cNvPicPr>
            <a:picLocks noChangeAspect="1"/>
          </p:cNvPicPr>
          <p:nvPr/>
        </p:nvPicPr>
        <p:blipFill>
          <a:blip r:embed="rId3" cstate="print">
            <a:extLst/>
          </a:blip>
          <a:stretch>
            <a:fillRect/>
          </a:stretch>
        </p:blipFill>
        <p:spPr>
          <a:xfrm>
            <a:off x="15826260" y="6654800"/>
            <a:ext cx="3667603" cy="2844800"/>
          </a:xfrm>
          <a:prstGeom prst="rect">
            <a:avLst/>
          </a:prstGeom>
        </p:spPr>
      </p:pic>
      <p:pic>
        <p:nvPicPr>
          <p:cNvPr id="1394" name="image33.png" descr="image33.png"/>
          <p:cNvPicPr>
            <a:picLocks noChangeAspect="1"/>
          </p:cNvPicPr>
          <p:nvPr/>
        </p:nvPicPr>
        <p:blipFill>
          <a:blip r:embed="rId4" cstate="print">
            <a:extLst/>
          </a:blip>
          <a:stretch>
            <a:fillRect/>
          </a:stretch>
        </p:blipFill>
        <p:spPr>
          <a:xfrm>
            <a:off x="11152130" y="2538413"/>
            <a:ext cx="5822122" cy="9226551"/>
          </a:xfrm>
          <a:prstGeom prst="rect">
            <a:avLst/>
          </a:prstGeom>
        </p:spPr>
      </p:pic>
      <p:pic>
        <p:nvPicPr>
          <p:cNvPr id="1395" name="image30.png" descr="image30.png"/>
          <p:cNvPicPr>
            <a:picLocks noChangeAspect="1"/>
          </p:cNvPicPr>
          <p:nvPr/>
        </p:nvPicPr>
        <p:blipFill>
          <a:blip r:embed="rId5" cstate="print">
            <a:extLst/>
          </a:blip>
          <a:stretch>
            <a:fillRect/>
          </a:stretch>
        </p:blipFill>
        <p:spPr>
          <a:xfrm>
            <a:off x="1714981" y="2260603"/>
            <a:ext cx="3556465" cy="9559926"/>
          </a:xfrm>
          <a:prstGeom prst="rect">
            <a:avLst/>
          </a:prstGeom>
        </p:spPr>
      </p:pic>
      <p:sp>
        <p:nvSpPr>
          <p:cNvPr id="1396" name="But he’s still using his naturalistic assumptions!"/>
          <p:cNvSpPr txBox="1"/>
          <p:nvPr/>
        </p:nvSpPr>
        <p:spPr>
          <a:xfrm>
            <a:off x="498764" y="594253"/>
            <a:ext cx="11681217" cy="1551194"/>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lang="uk-UA" sz="7200" b="1" dirty="0">
                <a:latin typeface="+mj-lt"/>
                <a:ea typeface="+mj-ea"/>
                <a:cs typeface="+mj-cs"/>
                <a:sym typeface="Calibri"/>
              </a:rPr>
              <a:t>Але він все ще використовує натуралістичні припущення</a:t>
            </a:r>
            <a:r>
              <a:rPr sz="7200" b="1" dirty="0">
                <a:latin typeface="+mj-lt"/>
                <a:ea typeface="+mj-ea"/>
                <a:cs typeface="+mj-cs"/>
                <a:sym typeface="Calibri"/>
              </a:rPr>
              <a:t>!</a:t>
            </a:r>
          </a:p>
        </p:txBody>
      </p:sp>
      <p:sp>
        <p:nvSpPr>
          <p:cNvPr id="1397" name="Line"/>
          <p:cNvSpPr/>
          <p:nvPr/>
        </p:nvSpPr>
        <p:spPr>
          <a:xfrm flipV="1">
            <a:off x="4116089" y="2545457"/>
            <a:ext cx="4261446" cy="4335463"/>
          </a:xfrm>
          <a:prstGeom prst="line">
            <a:avLst/>
          </a:prstGeom>
          <a:ln w="2032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1400" name="Group"/>
          <p:cNvGrpSpPr/>
          <p:nvPr/>
        </p:nvGrpSpPr>
        <p:grpSpPr>
          <a:xfrm>
            <a:off x="7586013" y="4410823"/>
            <a:ext cx="4007508" cy="1662066"/>
            <a:chOff x="-85768" y="65588"/>
            <a:chExt cx="4007507" cy="1662064"/>
          </a:xfrm>
        </p:grpSpPr>
        <p:sp>
          <p:nvSpPr>
            <p:cNvPr id="1398"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99" name="Neutral…"/>
            <p:cNvSpPr txBox="1"/>
            <p:nvPr/>
          </p:nvSpPr>
          <p:spPr>
            <a:xfrm>
              <a:off x="-85768" y="114300"/>
              <a:ext cx="4007507" cy="1333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lang="uk-UA" sz="5000" b="1" dirty="0"/>
                <a:t>Нейтральна </a:t>
              </a:r>
            </a:p>
            <a:p>
              <a:pPr>
                <a:lnSpc>
                  <a:spcPct val="80000"/>
                </a:lnSpc>
                <a:defRPr sz="6400">
                  <a:solidFill>
                    <a:srgbClr val="D81E00"/>
                  </a:solidFill>
                  <a:latin typeface="Cooper Black"/>
                  <a:ea typeface="Cooper Black"/>
                  <a:cs typeface="Cooper Black"/>
                  <a:sym typeface="Cooper Black"/>
                </a:defRPr>
              </a:pPr>
              <a:r>
                <a:rPr lang="uk-UA" sz="5000" b="1" dirty="0"/>
                <a:t>територія</a:t>
              </a:r>
            </a:p>
          </p:txBody>
        </p:sp>
      </p:grpSp>
    </p:spTree>
    <p:extLst>
      <p:ext uri="{BB962C8B-B14F-4D97-AF65-F5344CB8AC3E}">
        <p14:creationId xmlns:p14="http://schemas.microsoft.com/office/powerpoint/2010/main" val="112248008"/>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96"/>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iterate>
                                    <p:tmAbs val="0"/>
                                  </p:iterate>
                                  <p:childTnLst>
                                    <p:set>
                                      <p:cBhvr>
                                        <p:cTn id="9" fill="hold"/>
                                        <p:tgtEl>
                                          <p:spTgt spid="1397"/>
                                        </p:tgtEl>
                                        <p:attrNameLst>
                                          <p:attrName>style.visibility</p:attrName>
                                        </p:attrNameLst>
                                      </p:cBhvr>
                                      <p:to>
                                        <p:strVal val="visible"/>
                                      </p:to>
                                    </p:set>
                                    <p:animEffect transition="in" filter="wipe(right)">
                                      <p:cBhvr>
                                        <p:cTn id="10" dur="500"/>
                                        <p:tgtEl>
                                          <p:spTgt spid="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 grpId="0" animBg="1" advAuto="0"/>
      <p:bldP spid="1397"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403" name="image31.png" descr="image31.png"/>
          <p:cNvPicPr>
            <a:picLocks noChangeAspect="1"/>
          </p:cNvPicPr>
          <p:nvPr/>
        </p:nvPicPr>
        <p:blipFill>
          <a:blip r:embed="rId2" cstate="print">
            <a:extLst/>
          </a:blip>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404" name="image35.png" descr="image35.png"/>
          <p:cNvPicPr>
            <a:picLocks noChangeAspect="1"/>
          </p:cNvPicPr>
          <p:nvPr/>
        </p:nvPicPr>
        <p:blipFill>
          <a:blip r:embed="rId3" cstate="print">
            <a:extLst/>
          </a:blip>
          <a:stretch>
            <a:fillRect/>
          </a:stretch>
        </p:blipFill>
        <p:spPr>
          <a:xfrm>
            <a:off x="17861723" y="10131958"/>
            <a:ext cx="2590126" cy="2610278"/>
          </a:xfrm>
          <a:prstGeom prst="rect">
            <a:avLst/>
          </a:prstGeom>
        </p:spPr>
      </p:pic>
      <p:pic>
        <p:nvPicPr>
          <p:cNvPr id="1405" name="image30.png" descr="image30.png"/>
          <p:cNvPicPr>
            <a:picLocks noChangeAspect="1"/>
          </p:cNvPicPr>
          <p:nvPr/>
        </p:nvPicPr>
        <p:blipFill>
          <a:blip r:embed="rId4" cstate="print">
            <a:extLst/>
          </a:blip>
          <a:stretch>
            <a:fillRect/>
          </a:stretch>
        </p:blipFill>
        <p:spPr>
          <a:xfrm>
            <a:off x="1714981" y="2260603"/>
            <a:ext cx="3556465" cy="9559926"/>
          </a:xfrm>
          <a:prstGeom prst="rect">
            <a:avLst/>
          </a:prstGeom>
        </p:spPr>
      </p:pic>
      <p:grpSp>
        <p:nvGrpSpPr>
          <p:cNvPr id="1408" name="Group"/>
          <p:cNvGrpSpPr/>
          <p:nvPr/>
        </p:nvGrpSpPr>
        <p:grpSpPr>
          <a:xfrm>
            <a:off x="7586013" y="4410823"/>
            <a:ext cx="4007508" cy="1662066"/>
            <a:chOff x="-85768" y="65588"/>
            <a:chExt cx="4007507" cy="1662064"/>
          </a:xfrm>
        </p:grpSpPr>
        <p:sp>
          <p:nvSpPr>
            <p:cNvPr id="1406"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07" name="Neutral…"/>
            <p:cNvSpPr txBox="1"/>
            <p:nvPr/>
          </p:nvSpPr>
          <p:spPr>
            <a:xfrm>
              <a:off x="-85768" y="114300"/>
              <a:ext cx="4007507" cy="1333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lang="uk-UA" sz="5000" b="1" dirty="0"/>
                <a:t>Нейтральна </a:t>
              </a:r>
            </a:p>
            <a:p>
              <a:pPr>
                <a:lnSpc>
                  <a:spcPct val="80000"/>
                </a:lnSpc>
                <a:defRPr sz="6400">
                  <a:solidFill>
                    <a:srgbClr val="D81E00"/>
                  </a:solidFill>
                  <a:latin typeface="Cooper Black"/>
                  <a:ea typeface="Cooper Black"/>
                  <a:cs typeface="Cooper Black"/>
                  <a:sym typeface="Cooper Black"/>
                </a:defRPr>
              </a:pPr>
              <a:r>
                <a:rPr lang="uk-UA" sz="5000" b="1" dirty="0"/>
                <a:t>територія</a:t>
              </a:r>
            </a:p>
          </p:txBody>
        </p:sp>
      </p:grpSp>
      <p:pic>
        <p:nvPicPr>
          <p:cNvPr id="1409" name="image34.png" descr="image34.png"/>
          <p:cNvPicPr>
            <a:picLocks noChangeAspect="1"/>
          </p:cNvPicPr>
          <p:nvPr/>
        </p:nvPicPr>
        <p:blipFill>
          <a:blip r:embed="rId5" cstate="print">
            <a:extLst/>
          </a:blip>
          <a:stretch>
            <a:fillRect/>
          </a:stretch>
        </p:blipFill>
        <p:spPr>
          <a:xfrm>
            <a:off x="9455618" y="2746249"/>
            <a:ext cx="3733801" cy="9074420"/>
          </a:xfrm>
          <a:prstGeom prst="rect">
            <a:avLst/>
          </a:prstGeom>
        </p:spPr>
      </p:pic>
    </p:spTree>
    <p:extLst>
      <p:ext uri="{BB962C8B-B14F-4D97-AF65-F5344CB8AC3E}">
        <p14:creationId xmlns:p14="http://schemas.microsoft.com/office/powerpoint/2010/main" val="239851935"/>
      </p:ext>
    </p:extLst>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412" name="image35.png" descr="image35.png"/>
          <p:cNvPicPr>
            <a:picLocks noChangeAspect="1"/>
          </p:cNvPicPr>
          <p:nvPr/>
        </p:nvPicPr>
        <p:blipFill>
          <a:blip r:embed="rId2" cstate="print">
            <a:extLst/>
          </a:blip>
          <a:stretch>
            <a:fillRect/>
          </a:stretch>
        </p:blipFill>
        <p:spPr>
          <a:xfrm>
            <a:off x="17861723" y="10131958"/>
            <a:ext cx="2590126" cy="2610278"/>
          </a:xfrm>
          <a:prstGeom prst="rect">
            <a:avLst/>
          </a:prstGeom>
        </p:spPr>
      </p:pic>
      <p:grpSp>
        <p:nvGrpSpPr>
          <p:cNvPr id="1417" name="Group"/>
          <p:cNvGrpSpPr/>
          <p:nvPr/>
        </p:nvGrpSpPr>
        <p:grpSpPr>
          <a:xfrm>
            <a:off x="4130803" y="1524156"/>
            <a:ext cx="4279901" cy="3009034"/>
            <a:chOff x="0" y="0"/>
            <a:chExt cx="4279900" cy="3009033"/>
          </a:xfrm>
        </p:grpSpPr>
        <p:grpSp>
          <p:nvGrpSpPr>
            <p:cNvPr id="1415" name="Group"/>
            <p:cNvGrpSpPr/>
            <p:nvPr/>
          </p:nvGrpSpPr>
          <p:grpSpPr>
            <a:xfrm>
              <a:off x="0" y="0"/>
              <a:ext cx="4279900" cy="3009033"/>
              <a:chOff x="0" y="0"/>
              <a:chExt cx="4279900" cy="3009032"/>
            </a:xfrm>
          </p:grpSpPr>
          <p:sp>
            <p:nvSpPr>
              <p:cNvPr id="1413" name="Oval"/>
              <p:cNvSpPr/>
              <p:nvPr/>
            </p:nvSpPr>
            <p:spPr>
              <a:xfrm>
                <a:off x="0" y="0"/>
                <a:ext cx="4279900" cy="2014760"/>
              </a:xfrm>
              <a:prstGeom prst="ellipse">
                <a:avLst/>
              </a:prstGeom>
              <a:solidFill>
                <a:srgbClr val="FFFFFF"/>
              </a:solidFill>
              <a:ln w="9525" cap="flat">
                <a:noFill/>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414" name="Triangle"/>
              <p:cNvSpPr/>
              <p:nvPr/>
            </p:nvSpPr>
            <p:spPr>
              <a:xfrm rot="7905546">
                <a:off x="605098" y="1954690"/>
                <a:ext cx="1459533" cy="6122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9701"/>
                    </a:lnTo>
                    <a:lnTo>
                      <a:pt x="344" y="0"/>
                    </a:lnTo>
                    <a:lnTo>
                      <a:pt x="0" y="21600"/>
                    </a:lnTo>
                    <a:close/>
                  </a:path>
                </a:pathLst>
              </a:custGeom>
              <a:solidFill>
                <a:srgbClr val="FFFFFF"/>
              </a:solidFill>
              <a:ln w="9525" cap="flat">
                <a:noFill/>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1416" name="I win!"/>
            <p:cNvSpPr txBox="1"/>
            <p:nvPr/>
          </p:nvSpPr>
          <p:spPr>
            <a:xfrm>
              <a:off x="247432" y="374348"/>
              <a:ext cx="3945863" cy="1217522"/>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buClr>
                  <a:srgbClr val="000000"/>
                </a:buClr>
                <a:buFont typeface="Comic Sans MS"/>
                <a:defRPr sz="8200">
                  <a:uFill>
                    <a:solidFill>
                      <a:srgbClr val="000000"/>
                    </a:solidFill>
                  </a:uFill>
                  <a:latin typeface="Comic Sans MS"/>
                  <a:ea typeface="Comic Sans MS"/>
                  <a:cs typeface="Comic Sans MS"/>
                  <a:sym typeface="Comic Sans MS"/>
                </a:defRPr>
              </a:lvl1pPr>
            </a:lstStyle>
            <a:p>
              <a:pPr>
                <a:defRPr>
                  <a:latin typeface="Gill Sans"/>
                  <a:ea typeface="Gill Sans"/>
                  <a:cs typeface="Gill Sans"/>
                  <a:sym typeface="Gill Sans"/>
                </a:defRPr>
              </a:pPr>
              <a:r>
                <a:rPr lang="uk-UA" sz="6000" dirty="0">
                  <a:latin typeface="Comic Sans MS"/>
                  <a:ea typeface="Comic Sans MS"/>
                  <a:cs typeface="Comic Sans MS"/>
                  <a:sym typeface="Comic Sans MS"/>
                </a:rPr>
                <a:t>Я переміг</a:t>
              </a:r>
              <a:r>
                <a:rPr sz="6000" dirty="0">
                  <a:latin typeface="Comic Sans MS"/>
                  <a:ea typeface="Comic Sans MS"/>
                  <a:cs typeface="Comic Sans MS"/>
                  <a:sym typeface="Comic Sans MS"/>
                </a:rPr>
                <a:t>!</a:t>
              </a:r>
            </a:p>
          </p:txBody>
        </p:sp>
      </p:grpSp>
      <p:pic>
        <p:nvPicPr>
          <p:cNvPr id="1418" name="image30.png" descr="image30.png"/>
          <p:cNvPicPr>
            <a:picLocks noChangeAspect="1"/>
          </p:cNvPicPr>
          <p:nvPr/>
        </p:nvPicPr>
        <p:blipFill>
          <a:blip r:embed="rId3" cstate="print">
            <a:extLst/>
          </a:blip>
          <a:stretch>
            <a:fillRect/>
          </a:stretch>
        </p:blipFill>
        <p:spPr>
          <a:xfrm>
            <a:off x="1714981" y="2260603"/>
            <a:ext cx="3556465" cy="9559926"/>
          </a:xfrm>
          <a:prstGeom prst="rect">
            <a:avLst/>
          </a:prstGeom>
        </p:spPr>
      </p:pic>
      <p:grpSp>
        <p:nvGrpSpPr>
          <p:cNvPr id="1423" name="Group"/>
          <p:cNvGrpSpPr/>
          <p:nvPr/>
        </p:nvGrpSpPr>
        <p:grpSpPr>
          <a:xfrm>
            <a:off x="3022993" y="3581400"/>
            <a:ext cx="11075844" cy="9607550"/>
            <a:chOff x="0" y="0"/>
            <a:chExt cx="11075842" cy="9607550"/>
          </a:xfrm>
        </p:grpSpPr>
        <p:pic>
          <p:nvPicPr>
            <p:cNvPr id="1419" name="image31.png" descr="image31.png"/>
            <p:cNvPicPr>
              <a:picLocks noChangeAspect="1"/>
            </p:cNvPicPr>
            <p:nvPr/>
          </p:nvPicPr>
          <p:blipFill>
            <a:blip r:embed="rId4" cstate="print">
              <a:extLst/>
            </a:blip>
            <a:stretch>
              <a:fillRect/>
            </a:stretch>
          </p:blipFill>
          <p:spPr>
            <a:xfrm>
              <a:off x="0" y="0"/>
              <a:ext cx="11075842" cy="9607550"/>
            </a:xfrm>
            <a:prstGeom prst="rect">
              <a:avLst/>
            </a:prstGeom>
            <a:ln w="9525" cap="flat">
              <a:noFill/>
              <a:round/>
            </a:ln>
            <a:effectLst>
              <a:outerShdw blurRad="50800" dist="38100" dir="2700000" rotWithShape="0">
                <a:srgbClr val="000000">
                  <a:alpha val="40000"/>
                </a:srgbClr>
              </a:outerShdw>
            </a:effectLst>
          </p:spPr>
        </p:pic>
        <p:grpSp>
          <p:nvGrpSpPr>
            <p:cNvPr id="1422" name="Group"/>
            <p:cNvGrpSpPr/>
            <p:nvPr/>
          </p:nvGrpSpPr>
          <p:grpSpPr>
            <a:xfrm>
              <a:off x="4563020" y="829423"/>
              <a:ext cx="4007507" cy="1662066"/>
              <a:chOff x="-85767" y="65588"/>
              <a:chExt cx="4007506" cy="1662064"/>
            </a:xfrm>
          </p:grpSpPr>
          <p:sp>
            <p:nvSpPr>
              <p:cNvPr id="1420"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21" name="Neutral…"/>
              <p:cNvSpPr txBox="1"/>
              <p:nvPr/>
            </p:nvSpPr>
            <p:spPr>
              <a:xfrm>
                <a:off x="-85767" y="114300"/>
                <a:ext cx="4007506" cy="1333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lang="uk-UA" sz="5000" b="1" dirty="0"/>
                  <a:t>Нейтральна </a:t>
                </a:r>
              </a:p>
              <a:p>
                <a:pPr>
                  <a:lnSpc>
                    <a:spcPct val="80000"/>
                  </a:lnSpc>
                  <a:defRPr sz="6400">
                    <a:solidFill>
                      <a:srgbClr val="D81E00"/>
                    </a:solidFill>
                    <a:latin typeface="Cooper Black"/>
                    <a:ea typeface="Cooper Black"/>
                    <a:cs typeface="Cooper Black"/>
                    <a:sym typeface="Cooper Black"/>
                  </a:defRPr>
                </a:pPr>
                <a:r>
                  <a:rPr lang="uk-UA" sz="5000" b="1" dirty="0"/>
                  <a:t>територія</a:t>
                </a:r>
              </a:p>
            </p:txBody>
          </p:sp>
        </p:grpSp>
      </p:grpSp>
      <p:pic>
        <p:nvPicPr>
          <p:cNvPr id="1424" name="image34.png" descr="image34.png"/>
          <p:cNvPicPr>
            <a:picLocks noChangeAspect="1"/>
          </p:cNvPicPr>
          <p:nvPr/>
        </p:nvPicPr>
        <p:blipFill>
          <a:blip r:embed="rId5" cstate="print">
            <a:extLst/>
          </a:blip>
          <a:stretch>
            <a:fillRect/>
          </a:stretch>
        </p:blipFill>
        <p:spPr>
          <a:xfrm>
            <a:off x="9455618" y="2746249"/>
            <a:ext cx="3733801" cy="9074420"/>
          </a:xfrm>
          <a:prstGeom prst="rect">
            <a:avLst/>
          </a:prstGeom>
        </p:spPr>
      </p:pic>
    </p:spTree>
    <p:extLst>
      <p:ext uri="{BB962C8B-B14F-4D97-AF65-F5344CB8AC3E}">
        <p14:creationId xmlns:p14="http://schemas.microsoft.com/office/powerpoint/2010/main" val="2541454304"/>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iterate>
                                    <p:tmAbs val="0"/>
                                  </p:iterate>
                                  <p:childTnLst>
                                    <p:animEffect transition="out" filter="wipe(down)">
                                      <p:cBhvr>
                                        <p:cTn id="6" dur="500" fill="hold"/>
                                        <p:tgtEl>
                                          <p:spTgt spid="1412"/>
                                        </p:tgtEl>
                                      </p:cBhvr>
                                    </p:animEffect>
                                    <p:set>
                                      <p:cBhvr>
                                        <p:cTn id="7" fill="hold">
                                          <p:stCondLst>
                                            <p:cond delay="500"/>
                                          </p:stCondLst>
                                        </p:cTn>
                                        <p:tgtEl>
                                          <p:spTgt spid="1412"/>
                                        </p:tgtEl>
                                        <p:attrNameLst>
                                          <p:attrName>style.visibility</p:attrName>
                                        </p:attrNameLst>
                                      </p:cBhvr>
                                      <p:to>
                                        <p:strVal val="hidden"/>
                                      </p:to>
                                    </p:set>
                                  </p:childTnLst>
                                </p:cTn>
                              </p:par>
                            </p:childTnLst>
                          </p:cTn>
                        </p:par>
                        <p:par>
                          <p:cTn id="8" fill="hold">
                            <p:stCondLst>
                              <p:cond delay="500"/>
                            </p:stCondLst>
                            <p:childTnLst>
                              <p:par>
                                <p:cTn id="9" presetID="22" presetClass="exit" presetSubtype="4" fill="hold" grpId="0" nodeType="afterEffect">
                                  <p:stCondLst>
                                    <p:cond delay="0"/>
                                  </p:stCondLst>
                                  <p:iterate>
                                    <p:tmAbs val="0"/>
                                  </p:iterate>
                                  <p:childTnLst>
                                    <p:animEffect transition="out" filter="wipe(down)">
                                      <p:cBhvr>
                                        <p:cTn id="10" dur="500" fill="hold"/>
                                        <p:tgtEl>
                                          <p:spTgt spid="1423"/>
                                        </p:tgtEl>
                                      </p:cBhvr>
                                    </p:animEffect>
                                    <p:set>
                                      <p:cBhvr>
                                        <p:cTn id="11" fill="hold">
                                          <p:stCondLst>
                                            <p:cond delay="500"/>
                                          </p:stCondLst>
                                        </p:cTn>
                                        <p:tgtEl>
                                          <p:spTgt spid="14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2" grpId="0" animBg="1" advAuto="0"/>
      <p:bldP spid="1423" grpId="0"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 name="Operation Science vs Origin Science"/>
          <p:cNvSpPr txBox="1">
            <a:spLocks noGrp="1"/>
          </p:cNvSpPr>
          <p:nvPr>
            <p:ph type="subTitle" idx="1"/>
          </p:nvPr>
        </p:nvSpPr>
        <p:spPr>
          <a:xfrm>
            <a:off x="1765300" y="2057400"/>
            <a:ext cx="20942300" cy="9775825"/>
          </a:xfrm>
          <a:prstGeom prst="rect">
            <a:avLst/>
          </a:prstGeom>
        </p:spPr>
        <p:txBody>
          <a:bodyPr/>
          <a:lstStyle/>
          <a:p>
            <a:pPr algn="ctr" defTabSz="914400">
              <a:lnSpc>
                <a:spcPct val="130000"/>
              </a:lnSpc>
              <a:buClr>
                <a:srgbClr val="B6DE87"/>
              </a:buClr>
              <a:defRPr sz="11700">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pPr>
            <a:r>
              <a:rPr lang="uk-UA" dirty="0">
                <a:solidFill>
                  <a:srgbClr val="FEFCDD"/>
                </a:solidFill>
                <a:uFill>
                  <a:solidFill>
                    <a:srgbClr val="FEFCDD"/>
                  </a:solidFill>
                </a:uFill>
              </a:rPr>
              <a:t>Оперативна </a:t>
            </a:r>
            <a:r>
              <a:rPr lang="uk-UA" dirty="0">
                <a:uFill>
                  <a:solidFill>
                    <a:srgbClr val="E2DEAB"/>
                  </a:solidFill>
                </a:uFill>
              </a:rPr>
              <a:t>Наука</a:t>
            </a:r>
            <a:r>
              <a:rPr dirty="0"/>
              <a:t/>
            </a:r>
            <a:br>
              <a:rPr dirty="0"/>
            </a:br>
            <a:r>
              <a:rPr lang="uk-UA" sz="11500" b="1" dirty="0">
                <a:solidFill>
                  <a:srgbClr val="F6A029"/>
                </a:solidFill>
                <a:uFill>
                  <a:solidFill>
                    <a:srgbClr val="F6A029"/>
                  </a:solidFill>
                </a:uFill>
                <a:latin typeface="DejaVu Sans Condensed"/>
                <a:ea typeface="DejaVu Sans Condensed"/>
                <a:cs typeface="DejaVu Sans Condensed"/>
                <a:sym typeface="DejaVu Sans Condensed"/>
              </a:rPr>
              <a:t>проти</a:t>
            </a:r>
            <a:r>
              <a:rPr dirty="0"/>
              <a:t/>
            </a:r>
            <a:br>
              <a:rPr dirty="0"/>
            </a:br>
            <a:r>
              <a:rPr lang="uk-UA" dirty="0"/>
              <a:t>Науки </a:t>
            </a:r>
            <a:r>
              <a:rPr lang="uk-UA" dirty="0">
                <a:solidFill>
                  <a:srgbClr val="FFFDDC"/>
                </a:solidFill>
              </a:rPr>
              <a:t>Походження</a:t>
            </a:r>
            <a:endParaRPr dirty="0">
              <a:solidFill>
                <a:srgbClr val="FFFDDC"/>
              </a:solidFill>
            </a:endParaRPr>
          </a:p>
        </p:txBody>
      </p:sp>
      <p:sp>
        <p:nvSpPr>
          <p:cNvPr id="1427" name="Line"/>
          <p:cNvSpPr/>
          <p:nvPr/>
        </p:nvSpPr>
        <p:spPr>
          <a:xfrm flipV="1">
            <a:off x="6060203" y="4230944"/>
            <a:ext cx="7766934" cy="46088"/>
          </a:xfrm>
          <a:prstGeom prst="line">
            <a:avLst/>
          </a:prstGeom>
          <a:blipFill>
            <a:blip r:embed="rId2" cstate="print"/>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428" name="Line"/>
          <p:cNvSpPr/>
          <p:nvPr/>
        </p:nvSpPr>
        <p:spPr>
          <a:xfrm>
            <a:off x="10686219" y="8813734"/>
            <a:ext cx="8103225" cy="57216"/>
          </a:xfrm>
          <a:prstGeom prst="line">
            <a:avLst/>
          </a:prstGeom>
          <a:blipFill>
            <a:blip r:embed="rId2" cstate="print"/>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1431" name="Group"/>
          <p:cNvGrpSpPr/>
          <p:nvPr/>
        </p:nvGrpSpPr>
        <p:grpSpPr>
          <a:xfrm>
            <a:off x="4660900" y="6826250"/>
            <a:ext cx="14960600" cy="4813300"/>
            <a:chOff x="0" y="0"/>
            <a:chExt cx="14960600" cy="4813300"/>
          </a:xfrm>
        </p:grpSpPr>
        <p:sp>
          <p:nvSpPr>
            <p:cNvPr id="1429" name="Rounded Rectangle"/>
            <p:cNvSpPr/>
            <p:nvPr/>
          </p:nvSpPr>
          <p:spPr>
            <a:xfrm>
              <a:off x="0" y="0"/>
              <a:ext cx="14960600" cy="4813300"/>
            </a:xfrm>
            <a:prstGeom prst="roundRect">
              <a:avLst>
                <a:gd name="adj" fmla="val 3958"/>
              </a:avLst>
            </a:prstGeom>
            <a:noFill/>
            <a:ln w="1524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30" name="Worldview is critical!"/>
            <p:cNvSpPr txBox="1"/>
            <p:nvPr/>
          </p:nvSpPr>
          <p:spPr>
            <a:xfrm>
              <a:off x="1399303" y="2715985"/>
              <a:ext cx="12363961" cy="14260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8600" b="1">
                  <a:solidFill>
                    <a:srgbClr val="FFFB00"/>
                  </a:solidFill>
                </a:defRPr>
              </a:lvl1pPr>
            </a:lstStyle>
            <a:p>
              <a:r>
                <a:rPr lang="uk-UA" dirty="0"/>
                <a:t>Світогляд критичний</a:t>
              </a:r>
              <a:r>
                <a:rPr dirty="0"/>
                <a:t>!</a:t>
              </a:r>
            </a:p>
          </p:txBody>
        </p:sp>
      </p:grpSp>
    </p:spTree>
    <p:extLst>
      <p:ext uri="{BB962C8B-B14F-4D97-AF65-F5344CB8AC3E}">
        <p14:creationId xmlns:p14="http://schemas.microsoft.com/office/powerpoint/2010/main" val="1759104737"/>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431"/>
                                        </p:tgtEl>
                                        <p:attrNameLst>
                                          <p:attrName>style.visibility</p:attrName>
                                        </p:attrNameLst>
                                      </p:cBhvr>
                                      <p:to>
                                        <p:strVal val="visible"/>
                                      </p:to>
                                    </p:set>
                                    <p:animEffect transition="in" filter="dissolve">
                                      <p:cBhvr>
                                        <p:cTn id="7" dur="500"/>
                                        <p:tgtEl>
                                          <p:spTgt spid="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1"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 name="121088266.jpg" descr="121088266.jpg"/>
          <p:cNvPicPr>
            <a:picLocks noChangeAspect="1"/>
          </p:cNvPicPr>
          <p:nvPr/>
        </p:nvPicPr>
        <p:blipFill>
          <a:blip r:embed="rId2" cstate="print">
            <a:extLst/>
          </a:blip>
          <a:srcRect l="556" t="12260" b="7327"/>
          <a:stretch>
            <a:fillRect/>
          </a:stretch>
        </p:blipFill>
        <p:spPr>
          <a:xfrm>
            <a:off x="7579999" y="4826000"/>
            <a:ext cx="9295200" cy="4953000"/>
          </a:xfrm>
          <a:prstGeom prst="rect">
            <a:avLst/>
          </a:prstGeom>
          <a:ln w="12700">
            <a:miter lim="400000"/>
          </a:ln>
        </p:spPr>
      </p:pic>
      <p:sp>
        <p:nvSpPr>
          <p:cNvPr id="1434" name="Rectangle"/>
          <p:cNvSpPr/>
          <p:nvPr/>
        </p:nvSpPr>
        <p:spPr>
          <a:xfrm>
            <a:off x="7556500" y="3721100"/>
            <a:ext cx="9296400" cy="11684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35" name="FACTS"/>
          <p:cNvSpPr txBox="1"/>
          <p:nvPr/>
        </p:nvSpPr>
        <p:spPr>
          <a:xfrm>
            <a:off x="9423400" y="3860800"/>
            <a:ext cx="5461000" cy="83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64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uk-UA" dirty="0"/>
              <a:t>ФАКТИ</a:t>
            </a:r>
            <a:endParaRPr dirty="0"/>
          </a:p>
        </p:txBody>
      </p:sp>
      <p:sp>
        <p:nvSpPr>
          <p:cNvPr id="1436" name="Rectangle"/>
          <p:cNvSpPr/>
          <p:nvPr/>
        </p:nvSpPr>
        <p:spPr>
          <a:xfrm>
            <a:off x="7543800" y="9017000"/>
            <a:ext cx="9321800" cy="10160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37" name="ROCKS AND FOSSILS"/>
          <p:cNvSpPr txBox="1"/>
          <p:nvPr/>
        </p:nvSpPr>
        <p:spPr>
          <a:xfrm>
            <a:off x="7543800" y="9207500"/>
            <a:ext cx="9321800"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48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uk-UA" dirty="0"/>
              <a:t>КАМІННЯ І СКАМ’ЯНІЛОСТІ</a:t>
            </a:r>
          </a:p>
          <a:p>
            <a:endParaRPr dirty="0"/>
          </a:p>
        </p:txBody>
      </p:sp>
      <p:sp>
        <p:nvSpPr>
          <p:cNvPr id="1438" name="Rectangle"/>
          <p:cNvSpPr/>
          <p:nvPr/>
        </p:nvSpPr>
        <p:spPr>
          <a:xfrm>
            <a:off x="7289800" y="3479800"/>
            <a:ext cx="9804400" cy="6756400"/>
          </a:xfrm>
          <a:prstGeom prst="rect">
            <a:avLst/>
          </a:prstGeom>
          <a:ln w="25400">
            <a:solidFill>
              <a:srgbClr val="E2DEAB"/>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450" name="Group"/>
          <p:cNvGrpSpPr/>
          <p:nvPr/>
        </p:nvGrpSpPr>
        <p:grpSpPr>
          <a:xfrm>
            <a:off x="15062200" y="584200"/>
            <a:ext cx="6807200" cy="4089401"/>
            <a:chOff x="0" y="0"/>
            <a:chExt cx="6807200" cy="4089400"/>
          </a:xfrm>
        </p:grpSpPr>
        <p:sp>
          <p:nvSpPr>
            <p:cNvPr id="1439" name="Biblical Assumptions"/>
            <p:cNvSpPr txBox="1"/>
            <p:nvPr/>
          </p:nvSpPr>
          <p:spPr>
            <a:xfrm>
              <a:off x="152400" y="293944"/>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uk-UA" sz="6600" dirty="0"/>
                <a:t>Біблійні припущення</a:t>
              </a:r>
              <a:endParaRPr sz="6600" dirty="0"/>
            </a:p>
          </p:txBody>
        </p:sp>
        <p:grpSp>
          <p:nvGrpSpPr>
            <p:cNvPr id="1444" name="Group"/>
            <p:cNvGrpSpPr/>
            <p:nvPr/>
          </p:nvGrpSpPr>
          <p:grpSpPr>
            <a:xfrm>
              <a:off x="431800" y="1701800"/>
              <a:ext cx="5961083" cy="609483"/>
              <a:chOff x="0" y="0"/>
              <a:chExt cx="5961082" cy="609482"/>
            </a:xfrm>
          </p:grpSpPr>
          <p:sp>
            <p:nvSpPr>
              <p:cNvPr id="1440" name="Line"/>
              <p:cNvSpPr/>
              <p:nvPr/>
            </p:nvSpPr>
            <p:spPr>
              <a:xfrm flipV="1">
                <a:off x="5943599"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443" name="Group"/>
              <p:cNvGrpSpPr/>
              <p:nvPr/>
            </p:nvGrpSpPr>
            <p:grpSpPr>
              <a:xfrm>
                <a:off x="0" y="0"/>
                <a:ext cx="5961083" cy="609483"/>
                <a:chOff x="0" y="0"/>
                <a:chExt cx="5961082" cy="609482"/>
              </a:xfrm>
            </p:grpSpPr>
            <p:sp>
              <p:nvSpPr>
                <p:cNvPr id="1441" name="Line"/>
                <p:cNvSpPr/>
                <p:nvPr/>
              </p:nvSpPr>
              <p:spPr>
                <a:xfrm flipV="1">
                  <a:off x="12700" y="596291"/>
                  <a:ext cx="5948383"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2"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sp>
          <p:nvSpPr>
            <p:cNvPr id="1445" name="Line"/>
            <p:cNvSpPr/>
            <p:nvPr/>
          </p:nvSpPr>
          <p:spPr>
            <a:xfrm flipH="1">
              <a:off x="520700" y="3314700"/>
              <a:ext cx="1" cy="675059"/>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6" name="Triangle"/>
            <p:cNvSpPr/>
            <p:nvPr/>
          </p:nvSpPr>
          <p:spPr>
            <a:xfrm rot="10800000">
              <a:off x="0" y="3556000"/>
              <a:ext cx="10287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47" name="Line"/>
            <p:cNvSpPr/>
            <p:nvPr/>
          </p:nvSpPr>
          <p:spPr>
            <a:xfrm flipV="1">
              <a:off x="520700" y="3327400"/>
              <a:ext cx="3093904" cy="13"/>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8" name="Line"/>
            <p:cNvSpPr/>
            <p:nvPr/>
          </p:nvSpPr>
          <p:spPr>
            <a:xfrm>
              <a:off x="3594100" y="2298700"/>
              <a:ext cx="0" cy="1041400"/>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9" name="Rectangle"/>
            <p:cNvSpPr/>
            <p:nvPr/>
          </p:nvSpPr>
          <p:spPr>
            <a:xfrm>
              <a:off x="431800" y="0"/>
              <a:ext cx="594360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458" name="Group"/>
          <p:cNvGrpSpPr/>
          <p:nvPr/>
        </p:nvGrpSpPr>
        <p:grpSpPr>
          <a:xfrm>
            <a:off x="12998447" y="10274300"/>
            <a:ext cx="8870954" cy="3455554"/>
            <a:chOff x="-1" y="0"/>
            <a:chExt cx="8870953" cy="3455554"/>
          </a:xfrm>
        </p:grpSpPr>
        <p:grpSp>
          <p:nvGrpSpPr>
            <p:cNvPr id="1454" name="Group"/>
            <p:cNvGrpSpPr/>
            <p:nvPr/>
          </p:nvGrpSpPr>
          <p:grpSpPr>
            <a:xfrm>
              <a:off x="-1" y="0"/>
              <a:ext cx="1670053" cy="1860777"/>
              <a:chOff x="0" y="0"/>
              <a:chExt cx="1670051" cy="1860776"/>
            </a:xfrm>
          </p:grpSpPr>
          <p:sp>
            <p:nvSpPr>
              <p:cNvPr id="1451" name="Triangle"/>
              <p:cNvSpPr/>
              <p:nvPr/>
            </p:nvSpPr>
            <p:spPr>
              <a:xfrm rot="5400000">
                <a:off x="889001" y="107972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52" name="Line"/>
              <p:cNvSpPr/>
              <p:nvPr/>
            </p:nvSpPr>
            <p:spPr>
              <a:xfrm flipV="1">
                <a:off x="1" y="1409900"/>
                <a:ext cx="1346261"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53" name="Line"/>
              <p:cNvSpPr/>
              <p:nvPr/>
            </p:nvSpPr>
            <p:spPr>
              <a:xfrm flipH="1">
                <a:off x="-1" y="0"/>
                <a:ext cx="2"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457" name="Group"/>
            <p:cNvGrpSpPr/>
            <p:nvPr/>
          </p:nvGrpSpPr>
          <p:grpSpPr>
            <a:xfrm>
              <a:off x="1936751" y="542925"/>
              <a:ext cx="6934201" cy="2912629"/>
              <a:chOff x="0" y="85725"/>
              <a:chExt cx="6934200" cy="2912629"/>
            </a:xfrm>
          </p:grpSpPr>
          <p:sp>
            <p:nvSpPr>
              <p:cNvPr id="1455" name="Young Earth…"/>
              <p:cNvSpPr txBox="1"/>
              <p:nvPr/>
            </p:nvSpPr>
            <p:spPr>
              <a:xfrm>
                <a:off x="190500" y="445654"/>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9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uk-UA" sz="6000" dirty="0"/>
                  <a:t>Молода Земля Всесвітній потоп</a:t>
                </a:r>
                <a:endParaRPr sz="6000" dirty="0"/>
              </a:p>
            </p:txBody>
          </p:sp>
          <p:sp>
            <p:nvSpPr>
              <p:cNvPr id="1456" name="Rectangle"/>
              <p:cNvSpPr/>
              <p:nvPr/>
            </p:nvSpPr>
            <p:spPr>
              <a:xfrm>
                <a:off x="0" y="85725"/>
                <a:ext cx="693420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466" name="Group"/>
          <p:cNvGrpSpPr/>
          <p:nvPr/>
        </p:nvGrpSpPr>
        <p:grpSpPr>
          <a:xfrm>
            <a:off x="2064824" y="10235973"/>
            <a:ext cx="9111237" cy="3268121"/>
            <a:chOff x="0" y="0"/>
            <a:chExt cx="9111236" cy="3268120"/>
          </a:xfrm>
        </p:grpSpPr>
        <p:grpSp>
          <p:nvGrpSpPr>
            <p:cNvPr id="1462" name="Group"/>
            <p:cNvGrpSpPr/>
            <p:nvPr/>
          </p:nvGrpSpPr>
          <p:grpSpPr>
            <a:xfrm>
              <a:off x="7403025" y="0"/>
              <a:ext cx="1708211" cy="1936977"/>
              <a:chOff x="0" y="0"/>
              <a:chExt cx="1708209" cy="1936976"/>
            </a:xfrm>
          </p:grpSpPr>
          <p:sp>
            <p:nvSpPr>
              <p:cNvPr id="1459" name="Triangle"/>
              <p:cNvSpPr/>
              <p:nvPr/>
            </p:nvSpPr>
            <p:spPr>
              <a:xfrm rot="16200000">
                <a:off x="-247650" y="1155926"/>
                <a:ext cx="1028700"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60" name="Line"/>
              <p:cNvSpPr/>
              <p:nvPr/>
            </p:nvSpPr>
            <p:spPr>
              <a:xfrm flipV="1">
                <a:off x="361950" y="1409900"/>
                <a:ext cx="1346260"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61" name="Line"/>
              <p:cNvSpPr/>
              <p:nvPr/>
            </p:nvSpPr>
            <p:spPr>
              <a:xfrm flipH="1">
                <a:off x="1708148" y="0"/>
                <a:ext cx="1"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465" name="Group"/>
            <p:cNvGrpSpPr/>
            <p:nvPr/>
          </p:nvGrpSpPr>
          <p:grpSpPr>
            <a:xfrm>
              <a:off x="0" y="597126"/>
              <a:ext cx="7179782" cy="2670994"/>
              <a:chOff x="0" y="0"/>
              <a:chExt cx="7179781" cy="2670993"/>
            </a:xfrm>
          </p:grpSpPr>
          <p:sp>
            <p:nvSpPr>
              <p:cNvPr id="1463" name="Old Earth…"/>
              <p:cNvSpPr txBox="1"/>
              <p:nvPr/>
            </p:nvSpPr>
            <p:spPr>
              <a:xfrm>
                <a:off x="273503" y="194493"/>
                <a:ext cx="6596810" cy="2476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ts val="54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uk-UA" sz="5300" dirty="0"/>
                  <a:t>Стара Земля</a:t>
                </a:r>
                <a:endParaRPr sz="5300" dirty="0"/>
              </a:p>
              <a:p>
                <a:pPr>
                  <a:lnSpc>
                    <a:spcPts val="54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uk-UA" sz="5300" dirty="0"/>
                  <a:t>Не було всесвітнього потопу</a:t>
                </a:r>
                <a:endParaRPr sz="5300" dirty="0"/>
              </a:p>
            </p:txBody>
          </p:sp>
          <p:sp>
            <p:nvSpPr>
              <p:cNvPr id="1464" name="Rectangle"/>
              <p:cNvSpPr/>
              <p:nvPr/>
            </p:nvSpPr>
            <p:spPr>
              <a:xfrm>
                <a:off x="0" y="0"/>
                <a:ext cx="7179781"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480" name="Group"/>
          <p:cNvGrpSpPr/>
          <p:nvPr/>
        </p:nvGrpSpPr>
        <p:grpSpPr>
          <a:xfrm>
            <a:off x="2933700" y="584200"/>
            <a:ext cx="6667500" cy="4102102"/>
            <a:chOff x="0" y="0"/>
            <a:chExt cx="6667500" cy="4102101"/>
          </a:xfrm>
        </p:grpSpPr>
        <p:grpSp>
          <p:nvGrpSpPr>
            <p:cNvPr id="1478" name="Group"/>
            <p:cNvGrpSpPr/>
            <p:nvPr/>
          </p:nvGrpSpPr>
          <p:grpSpPr>
            <a:xfrm>
              <a:off x="342899" y="0"/>
              <a:ext cx="6324601" cy="4102101"/>
              <a:chOff x="0" y="0"/>
              <a:chExt cx="6324600" cy="4102100"/>
            </a:xfrm>
          </p:grpSpPr>
          <p:grpSp>
            <p:nvGrpSpPr>
              <p:cNvPr id="1476" name="Group"/>
              <p:cNvGrpSpPr/>
              <p:nvPr/>
            </p:nvGrpSpPr>
            <p:grpSpPr>
              <a:xfrm>
                <a:off x="0" y="1676900"/>
                <a:ext cx="6324601" cy="2425201"/>
                <a:chOff x="0" y="0"/>
                <a:chExt cx="6324600" cy="2425199"/>
              </a:xfrm>
            </p:grpSpPr>
            <p:sp>
              <p:nvSpPr>
                <p:cNvPr id="1467" name="Line"/>
                <p:cNvSpPr/>
                <p:nvPr/>
              </p:nvSpPr>
              <p:spPr>
                <a:xfrm flipV="1">
                  <a:off x="5943611"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475" name="Group"/>
                <p:cNvGrpSpPr/>
                <p:nvPr/>
              </p:nvGrpSpPr>
              <p:grpSpPr>
                <a:xfrm>
                  <a:off x="0" y="12582"/>
                  <a:ext cx="6324601" cy="2412618"/>
                  <a:chOff x="0" y="0"/>
                  <a:chExt cx="6324600" cy="2412616"/>
                </a:xfrm>
              </p:grpSpPr>
              <p:grpSp>
                <p:nvGrpSpPr>
                  <p:cNvPr id="1470" name="Group"/>
                  <p:cNvGrpSpPr/>
                  <p:nvPr/>
                </p:nvGrpSpPr>
                <p:grpSpPr>
                  <a:xfrm>
                    <a:off x="0" y="0"/>
                    <a:ext cx="5961084" cy="609483"/>
                    <a:chOff x="0" y="0"/>
                    <a:chExt cx="5961083" cy="609482"/>
                  </a:xfrm>
                </p:grpSpPr>
                <p:sp>
                  <p:nvSpPr>
                    <p:cNvPr id="1468" name="Line"/>
                    <p:cNvSpPr/>
                    <p:nvPr/>
                  </p:nvSpPr>
                  <p:spPr>
                    <a:xfrm flipV="1">
                      <a:off x="12700" y="596291"/>
                      <a:ext cx="5948384"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69"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471" name="Line"/>
                  <p:cNvSpPr/>
                  <p:nvPr/>
                </p:nvSpPr>
                <p:spPr>
                  <a:xfrm flipH="1">
                    <a:off x="2743200" y="596516"/>
                    <a:ext cx="1" cy="1041401"/>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2" name="Line"/>
                  <p:cNvSpPr/>
                  <p:nvPr/>
                </p:nvSpPr>
                <p:spPr>
                  <a:xfrm flipV="1">
                    <a:off x="2735396" y="1637903"/>
                    <a:ext cx="3093905" cy="14"/>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3" name="Line"/>
                  <p:cNvSpPr/>
                  <p:nvPr/>
                </p:nvSpPr>
                <p:spPr>
                  <a:xfrm>
                    <a:off x="5816600" y="1637916"/>
                    <a:ext cx="1" cy="675060"/>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4" name="Triangle"/>
                  <p:cNvSpPr/>
                  <p:nvPr/>
                </p:nvSpPr>
                <p:spPr>
                  <a:xfrm rot="10800000">
                    <a:off x="5295900" y="187921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sp>
            <p:nvSpPr>
              <p:cNvPr id="1477" name="Rectangle"/>
              <p:cNvSpPr/>
              <p:nvPr/>
            </p:nvSpPr>
            <p:spPr>
              <a:xfrm>
                <a:off x="0" y="0"/>
                <a:ext cx="5943601"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479" name="Naturalistic…"/>
            <p:cNvSpPr txBox="1"/>
            <p:nvPr/>
          </p:nvSpPr>
          <p:spPr>
            <a:xfrm>
              <a:off x="0" y="356113"/>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uk-UA" sz="6400" dirty="0"/>
                <a:t>Натуралістичні припущення</a:t>
              </a:r>
              <a:endParaRPr sz="6400" dirty="0"/>
            </a:p>
          </p:txBody>
        </p:sp>
      </p:grpSp>
      <p:sp>
        <p:nvSpPr>
          <p:cNvPr id="1481" name="Rectangle"/>
          <p:cNvSpPr/>
          <p:nvPr/>
        </p:nvSpPr>
        <p:spPr>
          <a:xfrm>
            <a:off x="3251200" y="584200"/>
            <a:ext cx="18211800" cy="2286000"/>
          </a:xfrm>
          <a:prstGeom prst="rect">
            <a:avLst/>
          </a:prstGeom>
          <a:ln w="114300">
            <a:solidFill>
              <a:srgbClr val="F6A029"/>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484" name="Group"/>
          <p:cNvGrpSpPr/>
          <p:nvPr/>
        </p:nvGrpSpPr>
        <p:grpSpPr>
          <a:xfrm>
            <a:off x="4771379" y="3479800"/>
            <a:ext cx="14820901" cy="6756400"/>
            <a:chOff x="0" y="0"/>
            <a:chExt cx="14820900" cy="6756400"/>
          </a:xfrm>
        </p:grpSpPr>
        <p:sp>
          <p:nvSpPr>
            <p:cNvPr id="1482" name="Rectangle"/>
            <p:cNvSpPr/>
            <p:nvPr/>
          </p:nvSpPr>
          <p:spPr>
            <a:xfrm>
              <a:off x="258638" y="0"/>
              <a:ext cx="13893801" cy="6756400"/>
            </a:xfrm>
            <a:prstGeom prst="rect">
              <a:avLst/>
            </a:prstGeom>
            <a:solidFill>
              <a:srgbClr val="270D0A"/>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83" name="It’s a battle of worldviews."/>
            <p:cNvSpPr txBox="1"/>
            <p:nvPr/>
          </p:nvSpPr>
          <p:spPr>
            <a:xfrm>
              <a:off x="0" y="1365127"/>
              <a:ext cx="14820900" cy="37959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400">
                  <a:solidFill>
                    <a:srgbClr val="E2DEAB"/>
                  </a:solidFill>
                </a:defRPr>
              </a:lvl1pPr>
            </a:lstStyle>
            <a:p>
              <a:r>
                <a:rPr lang="uk-UA" sz="12000" dirty="0">
                  <a:latin typeface="DejaVu Sans Condensed" panose="020B0606030804020204" pitchFamily="34" charset="2"/>
                  <a:ea typeface="DejaVu Sans Condensed" panose="020B0606030804020204" pitchFamily="34" charset="2"/>
                  <a:cs typeface="DejaVu Sans Condensed" panose="020B0606030804020204" pitchFamily="34" charset="2"/>
                </a:rPr>
                <a:t>Це боротьба світоглядів</a:t>
              </a:r>
              <a:endParaRPr sz="1200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grpSp>
      <p:sp>
        <p:nvSpPr>
          <p:cNvPr id="1485" name="Line"/>
          <p:cNvSpPr/>
          <p:nvPr/>
        </p:nvSpPr>
        <p:spPr>
          <a:xfrm flipV="1">
            <a:off x="9804400" y="1739885"/>
            <a:ext cx="4852464" cy="16"/>
          </a:xfrm>
          <a:prstGeom prst="line">
            <a:avLst/>
          </a:prstGeom>
          <a:ln w="127000">
            <a:solidFill>
              <a:srgbClr val="F6A029"/>
            </a:solidFill>
            <a:miter lim="400000"/>
            <a:headEnd type="stealth"/>
            <a:tail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331809302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480"/>
                                        </p:tgtEl>
                                        <p:attrNameLst>
                                          <p:attrName>style.visibility</p:attrName>
                                        </p:attrNameLst>
                                      </p:cBhvr>
                                      <p:to>
                                        <p:strVal val="visible"/>
                                      </p:to>
                                    </p:set>
                                    <p:animEffect transition="in" filter="wipe(up)">
                                      <p:cBhvr>
                                        <p:cTn id="7" dur="500"/>
                                        <p:tgtEl>
                                          <p:spTgt spid="1480"/>
                                        </p:tgtEl>
                                      </p:cBhvr>
                                    </p:animEffect>
                                  </p:childTnLst>
                                </p:cTn>
                              </p:par>
                            </p:childTnLst>
                          </p:cTn>
                        </p:par>
                        <p:par>
                          <p:cTn id="8" fill="hold">
                            <p:stCondLst>
                              <p:cond delay="500"/>
                            </p:stCondLst>
                            <p:childTnLst>
                              <p:par>
                                <p:cTn id="9" presetID="22" presetClass="entr" presetSubtype="2" fill="hold" grpId="0" nodeType="afterEffect">
                                  <p:stCondLst>
                                    <p:cond delay="0"/>
                                  </p:stCondLst>
                                  <p:iterate>
                                    <p:tmAbs val="0"/>
                                  </p:iterate>
                                  <p:childTnLst>
                                    <p:set>
                                      <p:cBhvr>
                                        <p:cTn id="10" fill="hold"/>
                                        <p:tgtEl>
                                          <p:spTgt spid="1466"/>
                                        </p:tgtEl>
                                        <p:attrNameLst>
                                          <p:attrName>style.visibility</p:attrName>
                                        </p:attrNameLst>
                                      </p:cBhvr>
                                      <p:to>
                                        <p:strVal val="visible"/>
                                      </p:to>
                                    </p:set>
                                    <p:animEffect transition="in" filter="wipe(right)">
                                      <p:cBhvr>
                                        <p:cTn id="11" dur="500"/>
                                        <p:tgtEl>
                                          <p:spTgt spid="146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p:tmAbs val="0"/>
                                  </p:iterate>
                                  <p:childTnLst>
                                    <p:set>
                                      <p:cBhvr>
                                        <p:cTn id="15" fill="hold"/>
                                        <p:tgtEl>
                                          <p:spTgt spid="1450"/>
                                        </p:tgtEl>
                                        <p:attrNameLst>
                                          <p:attrName>style.visibility</p:attrName>
                                        </p:attrNameLst>
                                      </p:cBhvr>
                                      <p:to>
                                        <p:strVal val="visible"/>
                                      </p:to>
                                    </p:set>
                                    <p:animEffect transition="in" filter="wipe(up)">
                                      <p:cBhvr>
                                        <p:cTn id="16" dur="500"/>
                                        <p:tgtEl>
                                          <p:spTgt spid="1450"/>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1458"/>
                                        </p:tgtEl>
                                        <p:attrNameLst>
                                          <p:attrName>style.visibility</p:attrName>
                                        </p:attrNameLst>
                                      </p:cBhvr>
                                      <p:to>
                                        <p:strVal val="visible"/>
                                      </p:to>
                                    </p:set>
                                    <p:animEffect transition="in" filter="wipe(left)">
                                      <p:cBhvr>
                                        <p:cTn id="20" dur="500"/>
                                        <p:tgtEl>
                                          <p:spTgt spid="145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p:tmAbs val="0"/>
                                  </p:iterate>
                                  <p:childTnLst>
                                    <p:set>
                                      <p:cBhvr>
                                        <p:cTn id="24" fill="hold"/>
                                        <p:tgtEl>
                                          <p:spTgt spid="1481"/>
                                        </p:tgtEl>
                                        <p:attrNameLst>
                                          <p:attrName>style.visibility</p:attrName>
                                        </p:attrNameLst>
                                      </p:cBhvr>
                                      <p:to>
                                        <p:strVal val="visible"/>
                                      </p:to>
                                    </p:set>
                                    <p:anim calcmode="lin" valueType="num">
                                      <p:cBhvr>
                                        <p:cTn id="25" dur="500" fill="hold"/>
                                        <p:tgtEl>
                                          <p:spTgt spid="1481"/>
                                        </p:tgtEl>
                                        <p:attrNameLst>
                                          <p:attrName>ppt_w</p:attrName>
                                        </p:attrNameLst>
                                      </p:cBhvr>
                                      <p:tavLst>
                                        <p:tav tm="0">
                                          <p:val>
                                            <p:fltVal val="0"/>
                                          </p:val>
                                        </p:tav>
                                        <p:tav tm="100000">
                                          <p:val>
                                            <p:strVal val="#ppt_w"/>
                                          </p:val>
                                        </p:tav>
                                      </p:tavLst>
                                    </p:anim>
                                    <p:anim calcmode="lin" valueType="num">
                                      <p:cBhvr>
                                        <p:cTn id="26" dur="500" fill="hold"/>
                                        <p:tgtEl>
                                          <p:spTgt spid="1481"/>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iterate>
                                    <p:tmAbs val="0"/>
                                  </p:iterate>
                                  <p:childTnLst>
                                    <p:set>
                                      <p:cBhvr>
                                        <p:cTn id="28" fill="hold"/>
                                        <p:tgtEl>
                                          <p:spTgt spid="1484"/>
                                        </p:tgtEl>
                                        <p:attrNameLst>
                                          <p:attrName>style.visibility</p:attrName>
                                        </p:attrNameLst>
                                      </p:cBhvr>
                                      <p:to>
                                        <p:strVal val="visible"/>
                                      </p:to>
                                    </p:set>
                                    <p:anim calcmode="lin" valueType="num">
                                      <p:cBhvr>
                                        <p:cTn id="29" dur="500" fill="hold"/>
                                        <p:tgtEl>
                                          <p:spTgt spid="1484"/>
                                        </p:tgtEl>
                                        <p:attrNameLst>
                                          <p:attrName>ppt_w</p:attrName>
                                        </p:attrNameLst>
                                      </p:cBhvr>
                                      <p:tavLst>
                                        <p:tav tm="0">
                                          <p:val>
                                            <p:fltVal val="0"/>
                                          </p:val>
                                        </p:tav>
                                        <p:tav tm="100000">
                                          <p:val>
                                            <p:strVal val="#ppt_w"/>
                                          </p:val>
                                        </p:tav>
                                      </p:tavLst>
                                    </p:anim>
                                    <p:anim calcmode="lin" valueType="num">
                                      <p:cBhvr>
                                        <p:cTn id="30" dur="500" fill="hold"/>
                                        <p:tgtEl>
                                          <p:spTgt spid="1484"/>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23" presetClass="entr" presetSubtype="16" fill="hold" grpId="0" nodeType="afterEffect">
                                  <p:stCondLst>
                                    <p:cond delay="0"/>
                                  </p:stCondLst>
                                  <p:iterate type="lt">
                                    <p:tmAbs val="0"/>
                                  </p:iterate>
                                  <p:childTnLst>
                                    <p:set>
                                      <p:cBhvr>
                                        <p:cTn id="33" fill="hold"/>
                                        <p:tgtEl>
                                          <p:spTgt spid="1485"/>
                                        </p:tgtEl>
                                        <p:attrNameLst>
                                          <p:attrName>style.visibility</p:attrName>
                                        </p:attrNameLst>
                                      </p:cBhvr>
                                      <p:to>
                                        <p:strVal val="visible"/>
                                      </p:to>
                                    </p:set>
                                    <p:anim calcmode="lin" valueType="num">
                                      <p:cBhvr>
                                        <p:cTn id="34" dur="500" fill="hold"/>
                                        <p:tgtEl>
                                          <p:spTgt spid="1485"/>
                                        </p:tgtEl>
                                        <p:attrNameLst>
                                          <p:attrName>ppt_w</p:attrName>
                                        </p:attrNameLst>
                                      </p:cBhvr>
                                      <p:tavLst>
                                        <p:tav tm="0">
                                          <p:val>
                                            <p:fltVal val="0"/>
                                          </p:val>
                                        </p:tav>
                                        <p:tav tm="100000">
                                          <p:val>
                                            <p:strVal val="#ppt_w"/>
                                          </p:val>
                                        </p:tav>
                                      </p:tavLst>
                                    </p:anim>
                                    <p:anim calcmode="lin" valueType="num">
                                      <p:cBhvr>
                                        <p:cTn id="35" dur="500" fill="hold"/>
                                        <p:tgtEl>
                                          <p:spTgt spid="14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0" grpId="0" animBg="1" advAuto="0"/>
      <p:bldP spid="1458" grpId="0" animBg="1" advAuto="0"/>
      <p:bldP spid="1466" grpId="0" animBg="1" advAuto="0"/>
      <p:bldP spid="1480" grpId="0" animBg="1" advAuto="0"/>
      <p:bldP spid="1481" grpId="0" animBg="1" advAuto="0"/>
      <p:bldP spid="1484" grpId="0" animBg="1" advAuto="0"/>
      <p:bldP spid="1485"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1 Timothy 6:20–21"/>
          <p:cNvSpPr txBox="1">
            <a:spLocks noGrp="1"/>
          </p:cNvSpPr>
          <p:nvPr>
            <p:ph type="ctrTitle"/>
          </p:nvPr>
        </p:nvSpPr>
        <p:spPr>
          <a:prstGeom prst="rect">
            <a:avLst/>
          </a:prstGeom>
        </p:spPr>
        <p:txBody>
          <a:bodyPr/>
          <a:lstStyle/>
          <a:p>
            <a:r>
              <a:rPr dirty="0"/>
              <a:t>1 </a:t>
            </a:r>
            <a:r>
              <a:rPr lang="uk-UA" dirty="0"/>
              <a:t>Тимофію</a:t>
            </a:r>
            <a:r>
              <a:rPr dirty="0"/>
              <a:t> 6:20–21</a:t>
            </a:r>
          </a:p>
        </p:txBody>
      </p:sp>
      <p:sp>
        <p:nvSpPr>
          <p:cNvPr id="1488" name="20 O Timothy, guard what was entrusted to you, avoiding worldly and empty chatter and the opposing arguments of what is falsely called “knowledge”— 21 which some have professed and thus gone astray from the faith. Grace be with you."/>
          <p:cNvSpPr txBox="1">
            <a:spLocks noGrp="1"/>
          </p:cNvSpPr>
          <p:nvPr>
            <p:ph type="subTitle" idx="1"/>
          </p:nvPr>
        </p:nvSpPr>
        <p:spPr>
          <a:xfrm>
            <a:off x="1993900" y="2971800"/>
            <a:ext cx="20383500" cy="9728200"/>
          </a:xfrm>
          <a:prstGeom prst="rect">
            <a:avLst/>
          </a:prstGeom>
        </p:spPr>
        <p:txBody>
          <a:bodyPr>
            <a:normAutofit/>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20</a:t>
            </a:r>
            <a:r>
              <a:rPr dirty="0">
                <a:solidFill>
                  <a:srgbClr val="E2DEAB"/>
                </a:solidFill>
                <a:uFill>
                  <a:solidFill>
                    <a:srgbClr val="E2DEAB"/>
                  </a:solidFill>
                </a:uFill>
              </a:rPr>
              <a:t> </a:t>
            </a:r>
            <a:r>
              <a:rPr lang="uk-UA" dirty="0">
                <a:solidFill>
                  <a:srgbClr val="E2DEAB"/>
                </a:solidFill>
                <a:uFill>
                  <a:solidFill>
                    <a:srgbClr val="E2DEAB"/>
                  </a:solidFill>
                </a:uFill>
              </a:rPr>
              <a:t>О Тимофію, бережи передання, стережися марного базікання та суперечок </a:t>
            </a:r>
            <a:r>
              <a:rPr lang="uk-UA" dirty="0">
                <a:solidFill>
                  <a:srgbClr val="F6A029"/>
                </a:solidFill>
                <a:uFill>
                  <a:solidFill>
                    <a:srgbClr val="F6A029"/>
                  </a:solidFill>
                </a:uFill>
              </a:rPr>
              <a:t>знання, неправдиво названого так</a:t>
            </a:r>
            <a:r>
              <a:rPr dirty="0">
                <a:solidFill>
                  <a:srgbClr val="E2DEAB"/>
                </a:solidFill>
                <a:uFill>
                  <a:solidFill>
                    <a:srgbClr val="E2DEAB"/>
                  </a:solidFill>
                </a:uFill>
              </a:rPr>
              <a:t>— </a:t>
            </a:r>
            <a:r>
              <a:rPr sz="3600" dirty="0">
                <a:solidFill>
                  <a:srgbClr val="E2DEAB"/>
                </a:solidFill>
                <a:uFill>
                  <a:solidFill>
                    <a:srgbClr val="E2DEAB"/>
                  </a:solidFill>
                </a:uFill>
              </a:rPr>
              <a:t>21</a:t>
            </a:r>
            <a:r>
              <a:rPr dirty="0">
                <a:solidFill>
                  <a:srgbClr val="E2DEAB"/>
                </a:solidFill>
                <a:uFill>
                  <a:solidFill>
                    <a:srgbClr val="E2DEAB"/>
                  </a:solidFill>
                </a:uFill>
              </a:rPr>
              <a:t> </a:t>
            </a:r>
            <a:r>
              <a:rPr lang="uk-UA" dirty="0">
                <a:solidFill>
                  <a:srgbClr val="E2DEAB"/>
                </a:solidFill>
                <a:uFill>
                  <a:solidFill>
                    <a:srgbClr val="E2DEAB"/>
                  </a:solidFill>
                </a:uFill>
              </a:rPr>
              <a:t>Дехто віддався йому, та й від віри відпав</a:t>
            </a:r>
            <a:r>
              <a:rPr dirty="0">
                <a:solidFill>
                  <a:srgbClr val="E2DEAB"/>
                </a:solidFill>
                <a:uFill>
                  <a:solidFill>
                    <a:srgbClr val="E2DEAB"/>
                  </a:solidFill>
                </a:uFill>
              </a:rPr>
              <a:t>.</a:t>
            </a:r>
          </a:p>
        </p:txBody>
      </p:sp>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 name="“Can any man tell me when the…"/>
          <p:cNvSpPr txBox="1">
            <a:spLocks noGrp="1"/>
          </p:cNvSpPr>
          <p:nvPr>
            <p:ph type="title"/>
          </p:nvPr>
        </p:nvSpPr>
        <p:spPr>
          <a:prstGeom prst="rect">
            <a:avLst/>
          </a:prstGeom>
        </p:spPr>
        <p:txBody>
          <a:bodyPr/>
          <a:lstStyle/>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dirty="0">
                <a:solidFill>
                  <a:srgbClr val="E2DEAB"/>
                </a:solidFill>
                <a:uFill>
                  <a:solidFill>
                    <a:srgbClr val="E2DEAB"/>
                  </a:solidFill>
                </a:uFill>
              </a:rPr>
              <a:t>“</a:t>
            </a:r>
            <a:r>
              <a:rPr lang="uk-UA" dirty="0">
                <a:solidFill>
                  <a:srgbClr val="E2DEAB"/>
                </a:solidFill>
                <a:uFill>
                  <a:solidFill>
                    <a:srgbClr val="E2DEAB"/>
                  </a:solidFill>
                </a:uFill>
              </a:rPr>
              <a:t>Чи може мені хтось сказати</a:t>
            </a:r>
            <a:r>
              <a:rPr dirty="0">
                <a:solidFill>
                  <a:srgbClr val="E2DEAB"/>
                </a:solidFill>
                <a:uFill>
                  <a:solidFill>
                    <a:srgbClr val="E2DEAB"/>
                  </a:solidFill>
                </a:uFill>
              </a:rPr>
              <a:t> </a:t>
            </a:r>
            <a:r>
              <a:rPr lang="uk-UA" dirty="0">
                <a:solidFill>
                  <a:srgbClr val="F6A029"/>
                </a:solidFill>
                <a:uFill>
                  <a:solidFill>
                    <a:srgbClr val="F6A029"/>
                  </a:solidFill>
                </a:uFill>
              </a:rPr>
              <a:t>коли</a:t>
            </a:r>
            <a:br>
              <a:rPr lang="uk-UA" dirty="0">
                <a:solidFill>
                  <a:srgbClr val="F6A029"/>
                </a:solidFill>
                <a:uFill>
                  <a:solidFill>
                    <a:srgbClr val="F6A029"/>
                  </a:solidFill>
                </a:uFill>
              </a:rPr>
            </a:br>
            <a:r>
              <a:rPr lang="uk-UA" dirty="0">
                <a:solidFill>
                  <a:srgbClr val="F6A029"/>
                </a:solidFill>
                <a:uFill>
                  <a:solidFill>
                    <a:srgbClr val="F6A029"/>
                  </a:solidFill>
                </a:uFill>
              </a:rPr>
              <a:t>був початок</a:t>
            </a:r>
            <a:r>
              <a:rPr dirty="0">
                <a:solidFill>
                  <a:srgbClr val="E2DEAB"/>
                </a:solidFill>
                <a:uFill>
                  <a:solidFill>
                    <a:srgbClr val="E2DEAB"/>
                  </a:solidFill>
                </a:uFill>
              </a:rPr>
              <a:t>? </a:t>
            </a:r>
            <a:r>
              <a:rPr lang="uk-UA" dirty="0">
                <a:solidFill>
                  <a:srgbClr val="E2DEAB"/>
                </a:solidFill>
                <a:uFill>
                  <a:solidFill>
                    <a:srgbClr val="E2DEAB"/>
                  </a:solidFill>
                </a:uFill>
              </a:rPr>
              <a:t>Багато років назад ми</a:t>
            </a:r>
            <a:br>
              <a:rPr lang="uk-UA" dirty="0">
                <a:solidFill>
                  <a:srgbClr val="E2DEAB"/>
                </a:solidFill>
                <a:uFill>
                  <a:solidFill>
                    <a:srgbClr val="E2DEAB"/>
                  </a:solidFill>
                </a:uFill>
              </a:rPr>
            </a:br>
            <a:r>
              <a:rPr lang="uk-UA" dirty="0">
                <a:solidFill>
                  <a:srgbClr val="E2DEAB"/>
                </a:solidFill>
                <a:uFill>
                  <a:solidFill>
                    <a:srgbClr val="E2DEAB"/>
                  </a:solidFill>
                </a:uFill>
              </a:rPr>
              <a:t>думали, що початок світу був коли</a:t>
            </a:r>
            <a:br>
              <a:rPr lang="uk-UA" dirty="0">
                <a:solidFill>
                  <a:srgbClr val="E2DEAB"/>
                </a:solidFill>
                <a:uFill>
                  <a:solidFill>
                    <a:srgbClr val="E2DEAB"/>
                  </a:solidFill>
                </a:uFill>
              </a:rPr>
            </a:br>
            <a:r>
              <a:rPr lang="uk-UA" dirty="0">
                <a:solidFill>
                  <a:srgbClr val="E2DEAB"/>
                </a:solidFill>
                <a:uFill>
                  <a:solidFill>
                    <a:srgbClr val="E2DEAB"/>
                  </a:solidFill>
                </a:uFill>
              </a:rPr>
              <a:t>в ньому з'явився Адам</a:t>
            </a:r>
            <a:r>
              <a:rPr dirty="0">
                <a:solidFill>
                  <a:srgbClr val="E2DEAB"/>
                </a:solidFill>
                <a:uFill>
                  <a:solidFill>
                    <a:srgbClr val="E2DEAB"/>
                  </a:solidFill>
                </a:uFill>
              </a:rPr>
              <a:t>;”</a:t>
            </a:r>
          </a:p>
        </p:txBody>
      </p:sp>
      <p:sp>
        <p:nvSpPr>
          <p:cNvPr id="1493" name="C.H. Spurgeon, “Election” (1855), The New Park Street Pulpit (Pasadena, TX: Pilgrim Publ. 1990), vol. 1, p. 318."/>
          <p:cNvSpPr txBox="1">
            <a:spLocks noGrp="1"/>
          </p:cNvSpPr>
          <p:nvPr>
            <p:ph type="body" sz="quarter" idx="1"/>
          </p:nvPr>
        </p:nvSpPr>
        <p:spPr>
          <a:xfrm>
            <a:off x="1778000" y="11036300"/>
            <a:ext cx="143764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lang="uk-UA" dirty="0"/>
              <a:t>Чарльз </a:t>
            </a:r>
            <a:r>
              <a:rPr lang="uk-UA" dirty="0" err="1"/>
              <a:t>Сперджен</a:t>
            </a:r>
            <a:r>
              <a:rPr dirty="0"/>
              <a:t>, “Election” (1855), </a:t>
            </a:r>
            <a:r>
              <a:rPr dirty="0">
                <a:latin typeface="DejaVu Sans Condensed Oblique"/>
                <a:ea typeface="DejaVu Sans Condensed Oblique"/>
                <a:cs typeface="DejaVu Sans Condensed Oblique"/>
                <a:sym typeface="DejaVu Sans Condensed Oblique"/>
              </a:rPr>
              <a:t>The New Park Street Pulpit</a:t>
            </a:r>
            <a:r>
              <a:rPr dirty="0"/>
              <a:t> (Pasadena, TX: Pilgrim Publ. 1990), vol. 1, p. 318.</a:t>
            </a:r>
          </a:p>
        </p:txBody>
      </p:sp>
      <p:grpSp>
        <p:nvGrpSpPr>
          <p:cNvPr id="1496" name="image37.jpg"/>
          <p:cNvGrpSpPr/>
          <p:nvPr/>
        </p:nvGrpSpPr>
        <p:grpSpPr>
          <a:xfrm>
            <a:off x="17819687" y="1295555"/>
            <a:ext cx="5360988" cy="7625121"/>
            <a:chOff x="0" y="0"/>
            <a:chExt cx="5360987" cy="7625120"/>
          </a:xfrm>
        </p:grpSpPr>
        <p:pic>
          <p:nvPicPr>
            <p:cNvPr id="1495" name="image37.jpg" descr="image37.jpg"/>
            <p:cNvPicPr>
              <a:picLocks noChangeAspect="1"/>
            </p:cNvPicPr>
            <p:nvPr/>
          </p:nvPicPr>
          <p:blipFill>
            <a:blip r:embed="rId3" cstate="print">
              <a:extLst/>
            </a:blip>
            <a:srcRect b="8008"/>
            <a:stretch>
              <a:fillRect/>
            </a:stretch>
          </p:blipFill>
          <p:spPr>
            <a:xfrm>
              <a:off x="317500" y="304800"/>
              <a:ext cx="4738688" cy="7002821"/>
            </a:xfrm>
            <a:prstGeom prst="rect">
              <a:avLst/>
            </a:prstGeom>
            <a:ln>
              <a:noFill/>
            </a:ln>
            <a:effectLst/>
          </p:spPr>
        </p:pic>
        <p:pic>
          <p:nvPicPr>
            <p:cNvPr id="1494" name="image37.jpg" descr="image37.jpg"/>
            <p:cNvPicPr>
              <a:picLocks/>
            </p:cNvPicPr>
            <p:nvPr/>
          </p:nvPicPr>
          <p:blipFill>
            <a:blip r:embed="rId4" cstate="print">
              <a:extLst/>
            </a:blip>
            <a:stretch>
              <a:fillRect/>
            </a:stretch>
          </p:blipFill>
          <p:spPr>
            <a:xfrm>
              <a:off x="0" y="0"/>
              <a:ext cx="5360988" cy="7625121"/>
            </a:xfrm>
            <a:prstGeom prst="rect">
              <a:avLst/>
            </a:prstGeom>
            <a:effectLst/>
          </p:spPr>
        </p:pic>
      </p:gr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2 Corinthians 10:4–5"/>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dirty="0"/>
              <a:t>2 </a:t>
            </a:r>
            <a:r>
              <a:rPr lang="uk-UA" dirty="0" err="1"/>
              <a:t>Коринтян</a:t>
            </a:r>
            <a:r>
              <a:rPr dirty="0"/>
              <a:t> 10:4–5</a:t>
            </a:r>
          </a:p>
        </p:txBody>
      </p:sp>
      <p:sp>
        <p:nvSpPr>
          <p:cNvPr id="954" name="4 For the weapons of our warfare are not of the flesh, but divinely powerful for the destruction of fortresses.…"/>
          <p:cNvSpPr txBox="1">
            <a:spLocks noGrp="1"/>
          </p:cNvSpPr>
          <p:nvPr>
            <p:ph type="subTitle" idx="1"/>
          </p:nvPr>
        </p:nvSpPr>
        <p:spPr>
          <a:prstGeom prst="rect">
            <a:avLst/>
          </a:prstGeom>
        </p:spPr>
        <p:txBody>
          <a:bodyPr>
            <a:normAutofit/>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4</a:t>
            </a:r>
            <a:r>
              <a:rPr dirty="0">
                <a:solidFill>
                  <a:srgbClr val="E2DEAB"/>
                </a:solidFill>
                <a:uFill>
                  <a:solidFill>
                    <a:srgbClr val="E2DEAB"/>
                  </a:solidFill>
                </a:uFill>
              </a:rPr>
              <a:t> </a:t>
            </a:r>
            <a:r>
              <a:rPr lang="uk-UA" dirty="0">
                <a:solidFill>
                  <a:srgbClr val="E2DEAB"/>
                </a:solidFill>
                <a:uFill>
                  <a:solidFill>
                    <a:srgbClr val="E2DEAB"/>
                  </a:solidFill>
                </a:uFill>
              </a:rPr>
              <a:t>Зброя бо </a:t>
            </a:r>
            <a:r>
              <a:rPr lang="uk-UA" dirty="0">
                <a:solidFill>
                  <a:srgbClr val="F6A029"/>
                </a:solidFill>
                <a:uFill>
                  <a:solidFill>
                    <a:srgbClr val="F6A029"/>
                  </a:solidFill>
                </a:uFill>
              </a:rPr>
              <a:t>нашого воювання</a:t>
            </a:r>
            <a:r>
              <a:rPr dirty="0">
                <a:solidFill>
                  <a:srgbClr val="B6DE87"/>
                </a:solidFill>
                <a:uFill>
                  <a:solidFill>
                    <a:srgbClr val="B6DE87"/>
                  </a:solidFill>
                </a:uFill>
              </a:rPr>
              <a:t> </a:t>
            </a:r>
            <a:r>
              <a:rPr lang="uk-UA" dirty="0">
                <a:solidFill>
                  <a:srgbClr val="E2DEAB"/>
                </a:solidFill>
                <a:uFill>
                  <a:solidFill>
                    <a:srgbClr val="E2DEAB"/>
                  </a:solidFill>
                </a:uFill>
              </a:rPr>
              <a:t>не тілесна, але міцна Богом на зруйнування твердинь, ми руйнуємо </a:t>
            </a:r>
            <a:r>
              <a:rPr lang="uk-UA" dirty="0">
                <a:solidFill>
                  <a:srgbClr val="F6A029"/>
                </a:solidFill>
                <a:uFill>
                  <a:solidFill>
                    <a:srgbClr val="F6A029"/>
                  </a:solidFill>
                </a:uFill>
              </a:rPr>
              <a:t>задуми</a:t>
            </a:r>
            <a:r>
              <a:rPr lang="uk-UA" dirty="0">
                <a:solidFill>
                  <a:srgbClr val="E2DEAB"/>
                </a:solidFill>
                <a:uFill>
                  <a:solidFill>
                    <a:srgbClr val="E2DEAB"/>
                  </a:solidFill>
                </a:uFill>
              </a:rPr>
              <a:t>,</a:t>
            </a:r>
            <a:endParaRPr dirty="0">
              <a:solidFill>
                <a:srgbClr val="E2DEAB"/>
              </a:solidFill>
              <a:uFill>
                <a:solidFill>
                  <a:srgbClr val="E2DEAB"/>
                </a:solidFill>
              </a:uFill>
            </a:endParaRP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5</a:t>
            </a:r>
            <a:r>
              <a:rPr dirty="0">
                <a:solidFill>
                  <a:srgbClr val="E2DEAB"/>
                </a:solidFill>
                <a:uFill>
                  <a:solidFill>
                    <a:srgbClr val="E2DEAB"/>
                  </a:solidFill>
                </a:uFill>
              </a:rPr>
              <a:t> </a:t>
            </a:r>
            <a:r>
              <a:rPr lang="uk-UA" dirty="0">
                <a:solidFill>
                  <a:srgbClr val="E2DEAB"/>
                </a:solidFill>
                <a:uFill>
                  <a:solidFill>
                    <a:srgbClr val="E2DEAB"/>
                  </a:solidFill>
                </a:uFill>
              </a:rPr>
              <a:t>і </a:t>
            </a:r>
            <a:r>
              <a:rPr lang="uk-UA" dirty="0">
                <a:solidFill>
                  <a:srgbClr val="F6A029"/>
                </a:solidFill>
                <a:uFill>
                  <a:solidFill>
                    <a:srgbClr val="F6A029"/>
                  </a:solidFill>
                </a:uFill>
              </a:rPr>
              <a:t>всяке винесення, що підіймається проти пізнання Бога</a:t>
            </a:r>
            <a:r>
              <a:rPr dirty="0">
                <a:solidFill>
                  <a:srgbClr val="E2DEAB"/>
                </a:solidFill>
                <a:uFill>
                  <a:solidFill>
                    <a:srgbClr val="E2DEAB"/>
                  </a:solidFill>
                </a:uFill>
              </a:rPr>
              <a:t>, </a:t>
            </a:r>
            <a:r>
              <a:rPr lang="uk-UA" dirty="0">
                <a:solidFill>
                  <a:srgbClr val="E2DEAB"/>
                </a:solidFill>
                <a:uFill>
                  <a:solidFill>
                    <a:srgbClr val="E2DEAB"/>
                  </a:solidFill>
                </a:uFill>
              </a:rPr>
              <a:t>і полонимо </a:t>
            </a:r>
            <a:r>
              <a:rPr lang="uk-UA" dirty="0">
                <a:solidFill>
                  <a:srgbClr val="F6A029"/>
                </a:solidFill>
                <a:uFill>
                  <a:solidFill>
                    <a:srgbClr val="F6A029"/>
                  </a:solidFill>
                </a:uFill>
              </a:rPr>
              <a:t>всяке знання </a:t>
            </a:r>
            <a:r>
              <a:rPr lang="uk-UA" dirty="0">
                <a:solidFill>
                  <a:srgbClr val="E2DEAB"/>
                </a:solidFill>
                <a:uFill>
                  <a:solidFill>
                    <a:srgbClr val="E2DEAB"/>
                  </a:solidFill>
                </a:uFill>
              </a:rPr>
              <a:t>на послух Христові</a:t>
            </a:r>
            <a:r>
              <a:rPr dirty="0">
                <a:solidFill>
                  <a:srgbClr val="E2DEAB"/>
                </a:solidFill>
                <a:uFill>
                  <a:solidFill>
                    <a:srgbClr val="E2DEAB"/>
                  </a:solidFill>
                </a:uFill>
              </a:rPr>
              <a:t>.</a:t>
            </a:r>
            <a:r>
              <a:rPr lang="ru-RU" dirty="0">
                <a:uFill>
                  <a:solidFill>
                    <a:srgbClr val="E2DEAB"/>
                  </a:solidFill>
                </a:uFill>
              </a:rPr>
              <a:t> </a:t>
            </a:r>
            <a:endParaRPr dirty="0">
              <a:solidFill>
                <a:srgbClr val="E2DEAB"/>
              </a:solidFill>
              <a:uFill>
                <a:solidFill>
                  <a:srgbClr val="E2DEAB"/>
                </a:solidFill>
              </a:uFill>
            </a:endParaRPr>
          </a:p>
        </p:txBody>
      </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 name="“but we have discovered that…"/>
          <p:cNvSpPr txBox="1">
            <a:spLocks noGrp="1"/>
          </p:cNvSpPr>
          <p:nvPr>
            <p:ph type="title"/>
          </p:nvPr>
        </p:nvSpPr>
        <p:spPr>
          <a:xfrm>
            <a:off x="1778000" y="1384300"/>
            <a:ext cx="20828000" cy="9613900"/>
          </a:xfrm>
          <a:prstGeom prst="rect">
            <a:avLst/>
          </a:prstGeom>
        </p:spPr>
        <p:txBody>
          <a:bodyPr/>
          <a:lstStyle/>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dirty="0">
                <a:solidFill>
                  <a:srgbClr val="E2DEAB"/>
                </a:solidFill>
                <a:uFill>
                  <a:solidFill>
                    <a:srgbClr val="E2DEAB"/>
                  </a:solidFill>
                </a:uFill>
              </a:rPr>
              <a:t>“</a:t>
            </a:r>
            <a:r>
              <a:rPr lang="uk-UA" dirty="0">
                <a:solidFill>
                  <a:srgbClr val="F6A029"/>
                </a:solidFill>
                <a:uFill>
                  <a:solidFill>
                    <a:srgbClr val="F6A029"/>
                  </a:solidFill>
                </a:uFill>
              </a:rPr>
              <a:t>але ми відкрили, що за тисячі років</a:t>
            </a:r>
            <a:br>
              <a:rPr lang="uk-UA" dirty="0">
                <a:solidFill>
                  <a:srgbClr val="F6A029"/>
                </a:solidFill>
                <a:uFill>
                  <a:solidFill>
                    <a:srgbClr val="F6A029"/>
                  </a:solidFill>
                </a:uFill>
              </a:rPr>
            </a:br>
            <a:r>
              <a:rPr lang="uk-UA" dirty="0">
                <a:solidFill>
                  <a:srgbClr val="F6A029"/>
                </a:solidFill>
                <a:uFill>
                  <a:solidFill>
                    <a:srgbClr val="F6A029"/>
                  </a:solidFill>
                </a:uFill>
              </a:rPr>
              <a:t>до того, як</a:t>
            </a:r>
            <a:r>
              <a:rPr dirty="0">
                <a:solidFill>
                  <a:srgbClr val="E2DEAB"/>
                </a:solidFill>
                <a:uFill>
                  <a:solidFill>
                    <a:srgbClr val="E2DEAB"/>
                  </a:solidFill>
                </a:uFill>
              </a:rPr>
              <a:t> </a:t>
            </a:r>
            <a:r>
              <a:rPr lang="uk-UA" dirty="0">
                <a:solidFill>
                  <a:srgbClr val="E2DEAB"/>
                </a:solidFill>
                <a:uFill>
                  <a:solidFill>
                    <a:srgbClr val="E2DEAB"/>
                  </a:solidFill>
                </a:uFill>
              </a:rPr>
              <a:t>Бог готував хаотичну </a:t>
            </a:r>
            <a:br>
              <a:rPr lang="uk-UA" dirty="0">
                <a:solidFill>
                  <a:srgbClr val="E2DEAB"/>
                </a:solidFill>
                <a:uFill>
                  <a:solidFill>
                    <a:srgbClr val="E2DEAB"/>
                  </a:solidFill>
                </a:uFill>
              </a:rPr>
            </a:br>
            <a:r>
              <a:rPr lang="uk-UA" dirty="0">
                <a:solidFill>
                  <a:srgbClr val="E2DEAB"/>
                </a:solidFill>
                <a:uFill>
                  <a:solidFill>
                    <a:srgbClr val="E2DEAB"/>
                  </a:solidFill>
                </a:uFill>
              </a:rPr>
              <a:t>матерію щоб вона була придатна</a:t>
            </a:r>
            <a:r>
              <a:rPr dirty="0">
                <a:solidFill>
                  <a:srgbClr val="E2DEAB"/>
                </a:solidFill>
                <a:uFill>
                  <a:solidFill>
                    <a:srgbClr val="E2DEAB"/>
                  </a:solidFill>
                </a:uFill>
              </a:rPr>
              <a:t> </a:t>
            </a:r>
          </a:p>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lang="uk-UA" dirty="0">
                <a:solidFill>
                  <a:srgbClr val="E2DEAB"/>
                </a:solidFill>
                <a:uFill>
                  <a:solidFill>
                    <a:srgbClr val="E2DEAB"/>
                  </a:solidFill>
                </a:uFill>
              </a:rPr>
              <a:t>для перебування людини, вклавши</a:t>
            </a:r>
            <a:br>
              <a:rPr lang="uk-UA" dirty="0">
                <a:solidFill>
                  <a:srgbClr val="E2DEAB"/>
                </a:solidFill>
                <a:uFill>
                  <a:solidFill>
                    <a:srgbClr val="E2DEAB"/>
                  </a:solidFill>
                </a:uFill>
              </a:rPr>
            </a:br>
            <a:r>
              <a:rPr lang="uk-UA" dirty="0">
                <a:solidFill>
                  <a:srgbClr val="F6A029"/>
                </a:solidFill>
                <a:uFill>
                  <a:solidFill>
                    <a:srgbClr val="F6A029"/>
                  </a:solidFill>
                </a:uFill>
              </a:rPr>
              <a:t>раси</a:t>
            </a:r>
            <a:r>
              <a:rPr dirty="0">
                <a:solidFill>
                  <a:srgbClr val="F6A029"/>
                </a:solidFill>
                <a:uFill>
                  <a:solidFill>
                    <a:srgbClr val="F6A029"/>
                  </a:solidFill>
                </a:uFill>
              </a:rPr>
              <a:t> </a:t>
            </a:r>
            <a:r>
              <a:rPr lang="uk-UA" dirty="0">
                <a:solidFill>
                  <a:srgbClr val="F6A029"/>
                </a:solidFill>
                <a:uFill>
                  <a:solidFill>
                    <a:srgbClr val="F6A029"/>
                  </a:solidFill>
                </a:uFill>
              </a:rPr>
              <a:t>створінь в неї</a:t>
            </a:r>
            <a:r>
              <a:rPr dirty="0">
                <a:solidFill>
                  <a:srgbClr val="F6A029"/>
                </a:solidFill>
                <a:uFill>
                  <a:solidFill>
                    <a:srgbClr val="F6A029"/>
                  </a:solidFill>
                </a:uFill>
              </a:rPr>
              <a:t>,</a:t>
            </a:r>
            <a:r>
              <a:rPr lang="uk-UA" dirty="0">
                <a:solidFill>
                  <a:srgbClr val="F6A029"/>
                </a:solidFill>
                <a:uFill>
                  <a:solidFill>
                    <a:srgbClr val="F6A029"/>
                  </a:solidFill>
                </a:uFill>
              </a:rPr>
              <a:t> які могли </a:t>
            </a:r>
            <a:br>
              <a:rPr lang="uk-UA" dirty="0">
                <a:solidFill>
                  <a:srgbClr val="F6A029"/>
                </a:solidFill>
                <a:uFill>
                  <a:solidFill>
                    <a:srgbClr val="F6A029"/>
                  </a:solidFill>
                </a:uFill>
              </a:rPr>
            </a:br>
            <a:r>
              <a:rPr lang="uk-UA" dirty="0">
                <a:solidFill>
                  <a:srgbClr val="F6A029"/>
                </a:solidFill>
                <a:uFill>
                  <a:solidFill>
                    <a:srgbClr val="F6A029"/>
                  </a:solidFill>
                </a:uFill>
              </a:rPr>
              <a:t>померти і залишити сліди</a:t>
            </a:r>
            <a:r>
              <a:rPr dirty="0">
                <a:solidFill>
                  <a:srgbClr val="B6DE87"/>
                </a:solidFill>
                <a:uFill>
                  <a:solidFill>
                    <a:srgbClr val="B6DE87"/>
                  </a:solidFill>
                </a:uFill>
              </a:rPr>
              <a:t> </a:t>
            </a:r>
            <a:r>
              <a:rPr lang="uk-UA" dirty="0">
                <a:solidFill>
                  <a:srgbClr val="E2DEAB"/>
                </a:solidFill>
                <a:uFill>
                  <a:solidFill>
                    <a:srgbClr val="E2DEAB"/>
                  </a:solidFill>
                </a:uFill>
              </a:rPr>
              <a:t>Його</a:t>
            </a:r>
            <a:br>
              <a:rPr lang="uk-UA" dirty="0">
                <a:solidFill>
                  <a:srgbClr val="E2DEAB"/>
                </a:solidFill>
                <a:uFill>
                  <a:solidFill>
                    <a:srgbClr val="E2DEAB"/>
                  </a:solidFill>
                </a:uFill>
              </a:rPr>
            </a:br>
            <a:r>
              <a:rPr lang="uk-UA" dirty="0">
                <a:solidFill>
                  <a:srgbClr val="E2DEAB"/>
                </a:solidFill>
                <a:uFill>
                  <a:solidFill>
                    <a:srgbClr val="E2DEAB"/>
                  </a:solidFill>
                </a:uFill>
              </a:rPr>
              <a:t>творіння і надзвичайної здібності, </a:t>
            </a:r>
            <a:br>
              <a:rPr lang="uk-UA" dirty="0">
                <a:solidFill>
                  <a:srgbClr val="E2DEAB"/>
                </a:solidFill>
                <a:uFill>
                  <a:solidFill>
                    <a:srgbClr val="E2DEAB"/>
                  </a:solidFill>
                </a:uFill>
              </a:rPr>
            </a:br>
            <a:r>
              <a:rPr lang="uk-UA" dirty="0">
                <a:solidFill>
                  <a:srgbClr val="E2DEAB"/>
                </a:solidFill>
                <a:uFill>
                  <a:solidFill>
                    <a:srgbClr val="E2DEAB"/>
                  </a:solidFill>
                </a:uFill>
              </a:rPr>
              <a:t>ще до того, як Він приклав Свою </a:t>
            </a:r>
            <a:br>
              <a:rPr lang="uk-UA" dirty="0">
                <a:solidFill>
                  <a:srgbClr val="E2DEAB"/>
                </a:solidFill>
                <a:uFill>
                  <a:solidFill>
                    <a:srgbClr val="E2DEAB"/>
                  </a:solidFill>
                </a:uFill>
              </a:rPr>
            </a:br>
            <a:r>
              <a:rPr lang="uk-UA" dirty="0">
                <a:solidFill>
                  <a:srgbClr val="E2DEAB"/>
                </a:solidFill>
                <a:uFill>
                  <a:solidFill>
                    <a:srgbClr val="E2DEAB"/>
                  </a:solidFill>
                </a:uFill>
              </a:rPr>
              <a:t>руку до людини</a:t>
            </a:r>
            <a:r>
              <a:rPr dirty="0">
                <a:solidFill>
                  <a:srgbClr val="E2DEAB"/>
                </a:solidFill>
                <a:uFill>
                  <a:solidFill>
                    <a:srgbClr val="E2DEAB"/>
                  </a:solidFill>
                </a:uFill>
              </a:rPr>
              <a:t>.”</a:t>
            </a:r>
          </a:p>
        </p:txBody>
      </p:sp>
      <p:sp>
        <p:nvSpPr>
          <p:cNvPr id="1501" name="C.H. Spurgeon, “Election” (1855), The New Park Street Pulpit (Pasadena, TX: Pilgrim Publ. 1990), vol. 1, p. 318."/>
          <p:cNvSpPr txBox="1">
            <a:spLocks noGrp="1"/>
          </p:cNvSpPr>
          <p:nvPr>
            <p:ph type="body" sz="quarter" idx="1"/>
          </p:nvPr>
        </p:nvSpPr>
        <p:spPr>
          <a:xfrm>
            <a:off x="1752600" y="11722100"/>
            <a:ext cx="143764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lang="uk-UA" dirty="0"/>
              <a:t>Чарльз </a:t>
            </a:r>
            <a:r>
              <a:rPr lang="uk-UA" dirty="0" err="1"/>
              <a:t>Сперджен</a:t>
            </a:r>
            <a:r>
              <a:rPr dirty="0"/>
              <a:t>, “Election” (1855), </a:t>
            </a:r>
            <a:r>
              <a:rPr dirty="0">
                <a:latin typeface="DejaVu Sans Condensed Oblique"/>
                <a:ea typeface="DejaVu Sans Condensed Oblique"/>
                <a:cs typeface="DejaVu Sans Condensed Oblique"/>
                <a:sym typeface="DejaVu Sans Condensed Oblique"/>
              </a:rPr>
              <a:t>The New Park Street Pulpit </a:t>
            </a:r>
            <a:r>
              <a:rPr dirty="0"/>
              <a:t>(Pasadena, TX: Pilgrim Publ. 1990), vol. 1, p. 318.</a:t>
            </a:r>
          </a:p>
        </p:txBody>
      </p:sp>
      <p:grpSp>
        <p:nvGrpSpPr>
          <p:cNvPr id="1504" name="image37.jpg"/>
          <p:cNvGrpSpPr/>
          <p:nvPr/>
        </p:nvGrpSpPr>
        <p:grpSpPr>
          <a:xfrm>
            <a:off x="17819687" y="1295555"/>
            <a:ext cx="5360988" cy="7625121"/>
            <a:chOff x="0" y="0"/>
            <a:chExt cx="5360987" cy="7625120"/>
          </a:xfrm>
        </p:grpSpPr>
        <p:pic>
          <p:nvPicPr>
            <p:cNvPr id="1503" name="image37.jpg" descr="image37.jpg"/>
            <p:cNvPicPr>
              <a:picLocks noChangeAspect="1"/>
            </p:cNvPicPr>
            <p:nvPr/>
          </p:nvPicPr>
          <p:blipFill>
            <a:blip r:embed="rId3" cstate="print">
              <a:extLst/>
            </a:blip>
            <a:srcRect b="8008"/>
            <a:stretch>
              <a:fillRect/>
            </a:stretch>
          </p:blipFill>
          <p:spPr>
            <a:xfrm>
              <a:off x="317500" y="304800"/>
              <a:ext cx="4738688" cy="7002821"/>
            </a:xfrm>
            <a:prstGeom prst="rect">
              <a:avLst/>
            </a:prstGeom>
            <a:ln>
              <a:noFill/>
            </a:ln>
            <a:effectLst/>
          </p:spPr>
        </p:pic>
        <p:pic>
          <p:nvPicPr>
            <p:cNvPr id="1502" name="image37.jpg" descr="image37.jpg"/>
            <p:cNvPicPr>
              <a:picLocks/>
            </p:cNvPicPr>
            <p:nvPr/>
          </p:nvPicPr>
          <p:blipFill>
            <a:blip r:embed="rId4" cstate="print">
              <a:extLst/>
            </a:blip>
            <a:stretch>
              <a:fillRect/>
            </a:stretch>
          </p:blipFill>
          <p:spPr>
            <a:xfrm>
              <a:off x="0" y="0"/>
              <a:ext cx="5360988" cy="7625121"/>
            </a:xfrm>
            <a:prstGeom prst="rect">
              <a:avLst/>
            </a:prstGeom>
            <a:effectLst/>
          </p:spPr>
        </p:pic>
      </p:gr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 name="C.I. Scofield…"/>
          <p:cNvSpPr txBox="1">
            <a:spLocks noGrp="1"/>
          </p:cNvSpPr>
          <p:nvPr>
            <p:ph type="title"/>
          </p:nvPr>
        </p:nvSpPr>
        <p:spPr>
          <a:xfrm>
            <a:off x="10947400" y="1447800"/>
            <a:ext cx="12242800" cy="5410200"/>
          </a:xfrm>
          <a:prstGeom prst="rect">
            <a:avLst/>
          </a:prstGeom>
        </p:spPr>
        <p:txBody>
          <a:bodyPr/>
          <a:lstStyle/>
          <a:p>
            <a:pPr defTabSz="914400">
              <a:lnSpc>
                <a:spcPct val="90000"/>
              </a:lnSpc>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C.I. </a:t>
            </a:r>
            <a:r>
              <a:rPr lang="uk-UA" sz="9600" dirty="0" err="1"/>
              <a:t>Скоуфілд</a:t>
            </a:r>
            <a:r>
              <a:rPr sz="9600" dirty="0"/>
              <a:t> </a:t>
            </a:r>
          </a:p>
          <a:p>
            <a:pPr defTabSz="914400">
              <a:lnSpc>
                <a:spcPct val="90000"/>
              </a:lnSpc>
              <a:defRPr>
                <a:solidFill>
                  <a:srgbClr val="FEFCDD"/>
                </a:solidFill>
                <a:effectLst>
                  <a:outerShdw blurRad="38100" dist="38100" dir="2700000" rotWithShape="0">
                    <a:srgbClr val="000000">
                      <a:alpha val="43137"/>
                    </a:srgbClr>
                  </a:outerShdw>
                </a:effectLst>
                <a:uFill>
                  <a:solidFill>
                    <a:srgbClr val="FEFCDD"/>
                  </a:solidFill>
                </a:uFill>
              </a:defRPr>
            </a:pPr>
            <a:r>
              <a:rPr dirty="0"/>
              <a:t>(1843–1921) </a:t>
            </a:r>
          </a:p>
          <a:p>
            <a:pPr defTabSz="914400">
              <a:lnSpc>
                <a:spcPct val="90000"/>
              </a:lnSpc>
              <a:defRPr sz="1200">
                <a:effectLst>
                  <a:outerShdw blurRad="38100" dist="38100" dir="2700000" rotWithShape="0">
                    <a:srgbClr val="000000">
                      <a:alpha val="43137"/>
                    </a:srgbClr>
                  </a:outerShdw>
                </a:effectLst>
                <a:uFill>
                  <a:solidFill>
                    <a:srgbClr val="E2DEAB"/>
                  </a:solidFill>
                </a:uFill>
              </a:defRPr>
            </a:pPr>
            <a:r>
              <a:rPr lang="uk-UA" dirty="0"/>
              <a:t>біб</a:t>
            </a:r>
            <a:endParaRPr dirty="0"/>
          </a:p>
          <a:p>
            <a:pPr defTabSz="914400">
              <a:defRPr>
                <a:solidFill>
                  <a:srgbClr val="F6A029"/>
                </a:solidFill>
                <a:effectLst>
                  <a:outerShdw blurRad="38100" dist="38100" dir="2700000" rotWithShape="0">
                    <a:srgbClr val="000000">
                      <a:alpha val="43137"/>
                    </a:srgbClr>
                  </a:outerShdw>
                </a:effectLst>
                <a:uFill>
                  <a:solidFill>
                    <a:srgbClr val="F6A029"/>
                  </a:solidFill>
                </a:uFill>
              </a:defRPr>
            </a:pPr>
            <a:r>
              <a:rPr lang="uk-UA" dirty="0"/>
              <a:t>Біблія </a:t>
            </a:r>
            <a:r>
              <a:rPr lang="uk-UA" dirty="0" err="1"/>
              <a:t>Скоуфілда</a:t>
            </a:r>
            <a:endParaRPr dirty="0"/>
          </a:p>
          <a:p>
            <a:pPr defTabSz="914400">
              <a:defRPr>
                <a:effectLst>
                  <a:outerShdw blurRad="38100" dist="38100" dir="2700000" rotWithShape="0">
                    <a:srgbClr val="000000">
                      <a:alpha val="43137"/>
                    </a:srgbClr>
                  </a:outerShdw>
                </a:effectLst>
                <a:uFill>
                  <a:solidFill>
                    <a:srgbClr val="E2DEAB"/>
                  </a:solidFill>
                </a:uFill>
              </a:defRPr>
            </a:pPr>
            <a:r>
              <a:rPr dirty="0"/>
              <a:t>(1909)</a:t>
            </a:r>
          </a:p>
        </p:txBody>
      </p:sp>
      <p:sp>
        <p:nvSpPr>
          <p:cNvPr id="1509" name="Gap Theory…"/>
          <p:cNvSpPr txBox="1"/>
          <p:nvPr/>
        </p:nvSpPr>
        <p:spPr>
          <a:xfrm>
            <a:off x="10948987" y="7239000"/>
            <a:ext cx="11887201" cy="5180393"/>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lnSpc>
                <a:spcPct val="70000"/>
              </a:lnSpc>
              <a:spcBef>
                <a:spcPts val="4300"/>
              </a:spcBef>
              <a:buClr>
                <a:srgbClr val="B6DE87"/>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b="1" dirty="0"/>
              <a:t>Теорія розриву</a:t>
            </a:r>
            <a:endParaRPr b="1" dirty="0"/>
          </a:p>
          <a:p>
            <a:pPr defTabSz="914400">
              <a:spcBef>
                <a:spcPts val="4300"/>
              </a:spcBef>
              <a:buClr>
                <a:srgbClr val="F5F5F5"/>
              </a:buClr>
              <a:defRPr sz="64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a:t>
            </a:r>
            <a:r>
              <a:rPr lang="uk-UA" dirty="0"/>
              <a:t>Перший акт творіння вказує на невизначене минуле</a:t>
            </a:r>
            <a:r>
              <a:rPr dirty="0"/>
              <a:t>,</a:t>
            </a:r>
            <a:r>
              <a:rPr lang="uk-UA" dirty="0"/>
              <a:t> і дає можливість для усіх геологічних віків</a:t>
            </a:r>
            <a:r>
              <a:rPr dirty="0"/>
              <a:t>.”</a:t>
            </a:r>
          </a:p>
        </p:txBody>
      </p:sp>
      <p:grpSp>
        <p:nvGrpSpPr>
          <p:cNvPr id="1512" name="Scofield, CI new.jpg"/>
          <p:cNvGrpSpPr/>
          <p:nvPr/>
        </p:nvGrpSpPr>
        <p:grpSpPr>
          <a:xfrm>
            <a:off x="2374900" y="1524000"/>
            <a:ext cx="7418849" cy="10655300"/>
            <a:chOff x="0" y="0"/>
            <a:chExt cx="7418848" cy="10655299"/>
          </a:xfrm>
        </p:grpSpPr>
        <p:pic>
          <p:nvPicPr>
            <p:cNvPr id="1511" name="Scofield, CI new.jpg" descr="Scofield, CI new.jpg"/>
            <p:cNvPicPr>
              <a:picLocks noChangeAspect="1"/>
            </p:cNvPicPr>
            <p:nvPr/>
          </p:nvPicPr>
          <p:blipFill>
            <a:blip r:embed="rId3" cstate="print">
              <a:extLst/>
            </a:blip>
            <a:stretch>
              <a:fillRect/>
            </a:stretch>
          </p:blipFill>
          <p:spPr>
            <a:xfrm>
              <a:off x="317500" y="304800"/>
              <a:ext cx="6796549" cy="10033000"/>
            </a:xfrm>
            <a:prstGeom prst="rect">
              <a:avLst/>
            </a:prstGeom>
            <a:ln>
              <a:noFill/>
            </a:ln>
            <a:effectLst/>
          </p:spPr>
        </p:pic>
        <p:pic>
          <p:nvPicPr>
            <p:cNvPr id="1510" name="Scofield, CI new.jpg" descr="Scofield, CI new.jpg"/>
            <p:cNvPicPr>
              <a:picLocks/>
            </p:cNvPicPr>
            <p:nvPr/>
          </p:nvPicPr>
          <p:blipFill>
            <a:blip r:embed="rId4" cstate="print">
              <a:extLst/>
            </a:blip>
            <a:stretch>
              <a:fillRect/>
            </a:stretch>
          </p:blipFill>
          <p:spPr>
            <a:xfrm>
              <a:off x="0" y="0"/>
              <a:ext cx="7418849" cy="106553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09"/>
                                        </p:tgtEl>
                                        <p:attrNameLst>
                                          <p:attrName>style.visibility</p:attrName>
                                        </p:attrNameLst>
                                      </p:cBhvr>
                                      <p:to>
                                        <p:strVal val="visible"/>
                                      </p:to>
                                    </p:set>
                                    <p:anim calcmode="lin" valueType="num">
                                      <p:cBhvr>
                                        <p:cTn id="7" dur="500" fill="hold"/>
                                        <p:tgtEl>
                                          <p:spTgt spid="1509"/>
                                        </p:tgtEl>
                                        <p:attrNameLst>
                                          <p:attrName>ppt_w</p:attrName>
                                        </p:attrNameLst>
                                      </p:cBhvr>
                                      <p:tavLst>
                                        <p:tav tm="0">
                                          <p:val>
                                            <p:fltVal val="0"/>
                                          </p:val>
                                        </p:tav>
                                        <p:tav tm="100000">
                                          <p:val>
                                            <p:strVal val="#ppt_w"/>
                                          </p:val>
                                        </p:tav>
                                      </p:tavLst>
                                    </p:anim>
                                    <p:anim calcmode="lin" valueType="num">
                                      <p:cBhvr>
                                        <p:cTn id="8" dur="500" fill="hold"/>
                                        <p:tgtEl>
                                          <p:spTgt spid="15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 grpId="1"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Princeton Seminary"/>
          <p:cNvSpPr txBox="1">
            <a:spLocks noGrp="1"/>
          </p:cNvSpPr>
          <p:nvPr>
            <p:ph type="body" sz="quarter" idx="4294967295"/>
          </p:nvPr>
        </p:nvSpPr>
        <p:spPr>
          <a:xfrm>
            <a:off x="4268787" y="533400"/>
            <a:ext cx="15316201" cy="4127500"/>
          </a:xfrm>
          <a:prstGeom prst="rect">
            <a:avLst/>
          </a:prstGeom>
          <a:ln w="9525">
            <a:round/>
          </a:ln>
          <a:effectLst/>
        </p:spPr>
        <p:txBody>
          <a:bodyPr>
            <a:normAutofit/>
          </a:bodyPr>
          <a:lstStyle>
            <a:lvl1pPr algn="ctr" defTabSz="914400">
              <a:spcBef>
                <a:spcPts val="10200"/>
              </a:spcBef>
              <a:buClr>
                <a:srgbClr val="B6DE87"/>
              </a:buClr>
              <a:defRPr sz="9600" b="1">
                <a:effectLst>
                  <a:outerShdw blurRad="38100" dist="38100" dir="2700000" rotWithShape="0">
                    <a:srgbClr val="000000">
                      <a:alpha val="43137"/>
                    </a:srgbClr>
                  </a:outerShdw>
                </a:effectLst>
                <a:uFill>
                  <a:solidFill>
                    <a:srgbClr val="E2DEAB"/>
                  </a:solidFill>
                </a:uFill>
              </a:defRPr>
            </a:lvl1pPr>
          </a:lstStyle>
          <a:p>
            <a:pPr>
              <a:defRPr sz="7200" b="0"/>
            </a:pPr>
            <a:r>
              <a:rPr lang="uk-UA" sz="9600" b="1" dirty="0"/>
              <a:t>Семінарія </a:t>
            </a:r>
            <a:r>
              <a:rPr lang="uk-UA" sz="9600" b="1" dirty="0" err="1"/>
              <a:t>Прінстона</a:t>
            </a:r>
            <a:endParaRPr sz="9600" b="1" dirty="0"/>
          </a:p>
        </p:txBody>
      </p:sp>
      <p:sp>
        <p:nvSpPr>
          <p:cNvPr id="1517" name="Shape"/>
          <p:cNvSpPr/>
          <p:nvPr/>
        </p:nvSpPr>
        <p:spPr>
          <a:xfrm>
            <a:off x="11507865" y="4876800"/>
            <a:ext cx="838201" cy="977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grpSp>
        <p:nvGrpSpPr>
          <p:cNvPr id="1520" name="Hodge, Charles 2.png"/>
          <p:cNvGrpSpPr/>
          <p:nvPr/>
        </p:nvGrpSpPr>
        <p:grpSpPr>
          <a:xfrm>
            <a:off x="18072100" y="1841500"/>
            <a:ext cx="3340100" cy="3784600"/>
            <a:chOff x="0" y="0"/>
            <a:chExt cx="3340100" cy="3784600"/>
          </a:xfrm>
        </p:grpSpPr>
        <p:pic>
          <p:nvPicPr>
            <p:cNvPr id="1519" name="Hodge, Charles 2.png" descr="Hodge, Charles 2.png"/>
            <p:cNvPicPr>
              <a:picLocks/>
            </p:cNvPicPr>
            <p:nvPr/>
          </p:nvPicPr>
          <p:blipFill>
            <a:blip r:embed="rId3" cstate="print">
              <a:extLst/>
            </a:blip>
            <a:srcRect l="26583" t="9693" r="22968" b="51318"/>
            <a:stretch>
              <a:fillRect/>
            </a:stretch>
          </p:blipFill>
          <p:spPr>
            <a:xfrm>
              <a:off x="317500" y="304800"/>
              <a:ext cx="2717800" cy="3162300"/>
            </a:xfrm>
            <a:prstGeom prst="rect">
              <a:avLst/>
            </a:prstGeom>
            <a:ln>
              <a:noFill/>
            </a:ln>
            <a:effectLst/>
          </p:spPr>
        </p:pic>
        <p:pic>
          <p:nvPicPr>
            <p:cNvPr id="1518" name="Hodge, Charles 2.png" descr="Hodge, Charles 2.png"/>
            <p:cNvPicPr>
              <a:picLocks/>
            </p:cNvPicPr>
            <p:nvPr/>
          </p:nvPicPr>
          <p:blipFill>
            <a:blip r:embed="rId4" cstate="print">
              <a:extLst/>
            </a:blip>
            <a:stretch>
              <a:fillRect/>
            </a:stretch>
          </p:blipFill>
          <p:spPr>
            <a:xfrm>
              <a:off x="0" y="0"/>
              <a:ext cx="3340100" cy="3784600"/>
            </a:xfrm>
            <a:prstGeom prst="rect">
              <a:avLst/>
            </a:prstGeom>
            <a:effectLst/>
          </p:spPr>
        </p:pic>
      </p:grpSp>
      <p:grpSp>
        <p:nvGrpSpPr>
          <p:cNvPr id="1523" name="Hodge, AA.jpg"/>
          <p:cNvGrpSpPr/>
          <p:nvPr/>
        </p:nvGrpSpPr>
        <p:grpSpPr>
          <a:xfrm>
            <a:off x="2565400" y="5270500"/>
            <a:ext cx="3340100" cy="3987800"/>
            <a:chOff x="0" y="0"/>
            <a:chExt cx="3340100" cy="3987800"/>
          </a:xfrm>
        </p:grpSpPr>
        <p:pic>
          <p:nvPicPr>
            <p:cNvPr id="1522" name="Hodge, AA.jpg" descr="Hodge, AA.jpg"/>
            <p:cNvPicPr>
              <a:picLocks/>
            </p:cNvPicPr>
            <p:nvPr/>
          </p:nvPicPr>
          <p:blipFill>
            <a:blip r:embed="rId5" cstate="print">
              <a:extLst/>
            </a:blip>
            <a:srcRect l="19968" t="6558" r="20665" b="35720"/>
            <a:stretch>
              <a:fillRect/>
            </a:stretch>
          </p:blipFill>
          <p:spPr>
            <a:xfrm>
              <a:off x="317500" y="304800"/>
              <a:ext cx="2717800" cy="3365500"/>
            </a:xfrm>
            <a:prstGeom prst="rect">
              <a:avLst/>
            </a:prstGeom>
            <a:ln>
              <a:noFill/>
            </a:ln>
            <a:effectLst/>
          </p:spPr>
        </p:pic>
        <p:pic>
          <p:nvPicPr>
            <p:cNvPr id="1521" name="Hodge, AA.jpg" descr="Hodge, AA.jpg"/>
            <p:cNvPicPr>
              <a:picLocks/>
            </p:cNvPicPr>
            <p:nvPr/>
          </p:nvPicPr>
          <p:blipFill>
            <a:blip r:embed="rId6" cstate="print">
              <a:extLst/>
            </a:blip>
            <a:stretch>
              <a:fillRect/>
            </a:stretch>
          </p:blipFill>
          <p:spPr>
            <a:xfrm>
              <a:off x="0" y="0"/>
              <a:ext cx="3340100" cy="3987800"/>
            </a:xfrm>
            <a:prstGeom prst="rect">
              <a:avLst/>
            </a:prstGeom>
            <a:effectLst/>
          </p:spPr>
        </p:pic>
      </p:grpSp>
      <p:grpSp>
        <p:nvGrpSpPr>
          <p:cNvPr id="1526" name="Warfield, BB.jpg"/>
          <p:cNvGrpSpPr/>
          <p:nvPr/>
        </p:nvGrpSpPr>
        <p:grpSpPr>
          <a:xfrm>
            <a:off x="18073687" y="8509000"/>
            <a:ext cx="3340101" cy="3670300"/>
            <a:chOff x="0" y="0"/>
            <a:chExt cx="3340100" cy="3670300"/>
          </a:xfrm>
        </p:grpSpPr>
        <p:pic>
          <p:nvPicPr>
            <p:cNvPr id="1525" name="Warfield, BB.jpg" descr="Warfield, BB.jpg"/>
            <p:cNvPicPr>
              <a:picLocks/>
            </p:cNvPicPr>
            <p:nvPr/>
          </p:nvPicPr>
          <p:blipFill>
            <a:blip r:embed="rId7" cstate="print">
              <a:extLst/>
            </a:blip>
            <a:stretch>
              <a:fillRect/>
            </a:stretch>
          </p:blipFill>
          <p:spPr>
            <a:xfrm>
              <a:off x="317500" y="304800"/>
              <a:ext cx="2717800" cy="3048000"/>
            </a:xfrm>
            <a:prstGeom prst="rect">
              <a:avLst/>
            </a:prstGeom>
            <a:ln>
              <a:noFill/>
            </a:ln>
            <a:effectLst/>
          </p:spPr>
        </p:pic>
        <p:pic>
          <p:nvPicPr>
            <p:cNvPr id="1524" name="Warfield, BB.jpg" descr="Warfield, BB.jpg"/>
            <p:cNvPicPr>
              <a:picLocks/>
            </p:cNvPicPr>
            <p:nvPr/>
          </p:nvPicPr>
          <p:blipFill>
            <a:blip r:embed="rId8" cstate="print">
              <a:extLst/>
            </a:blip>
            <a:stretch>
              <a:fillRect/>
            </a:stretch>
          </p:blipFill>
          <p:spPr>
            <a:xfrm>
              <a:off x="0" y="0"/>
              <a:ext cx="3340100" cy="3670300"/>
            </a:xfrm>
            <a:prstGeom prst="rect">
              <a:avLst/>
            </a:prstGeom>
            <a:effectLst/>
          </p:spPr>
        </p:pic>
      </p:grpSp>
      <p:sp>
        <p:nvSpPr>
          <p:cNvPr id="1527" name="B.B. Warfield (1851–1921)…"/>
          <p:cNvSpPr txBox="1"/>
          <p:nvPr/>
        </p:nvSpPr>
        <p:spPr>
          <a:xfrm>
            <a:off x="6573478" y="9651908"/>
            <a:ext cx="11237051" cy="25401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t>Б</a:t>
            </a:r>
            <a:r>
              <a:rPr dirty="0"/>
              <a:t>.</a:t>
            </a:r>
            <a:r>
              <a:rPr lang="uk-UA" dirty="0"/>
              <a:t>Б</a:t>
            </a:r>
            <a:r>
              <a:rPr dirty="0"/>
              <a:t>. </a:t>
            </a:r>
            <a:r>
              <a:rPr lang="uk-UA" dirty="0" err="1"/>
              <a:t>Уарфілд</a:t>
            </a:r>
            <a:r>
              <a:rPr dirty="0"/>
              <a:t> (1851–1921)</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uk-UA" dirty="0"/>
              <a:t>Теїстична еволюція</a:t>
            </a:r>
            <a:r>
              <a:rPr dirty="0"/>
              <a:t>?</a:t>
            </a:r>
          </a:p>
        </p:txBody>
      </p:sp>
      <p:sp>
        <p:nvSpPr>
          <p:cNvPr id="1528" name="A.A. Hodge (1823–1886)…"/>
          <p:cNvSpPr txBox="1"/>
          <p:nvPr/>
        </p:nvSpPr>
        <p:spPr>
          <a:xfrm>
            <a:off x="7150666" y="5632359"/>
            <a:ext cx="10086094" cy="25401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A.A. </a:t>
            </a:r>
            <a:r>
              <a:rPr lang="uk-UA" dirty="0"/>
              <a:t>Ходж</a:t>
            </a:r>
            <a:r>
              <a:rPr dirty="0"/>
              <a:t> (1823–1886)</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uk-UA" dirty="0"/>
              <a:t>Теїстична еволюція</a:t>
            </a:r>
            <a:r>
              <a:rPr dirty="0"/>
              <a:t>??</a:t>
            </a:r>
          </a:p>
        </p:txBody>
      </p:sp>
      <p:sp>
        <p:nvSpPr>
          <p:cNvPr id="1529" name="Charles Hodge (1779–1878)…"/>
          <p:cNvSpPr txBox="1"/>
          <p:nvPr/>
        </p:nvSpPr>
        <p:spPr>
          <a:xfrm>
            <a:off x="5310311" y="2457359"/>
            <a:ext cx="13233401" cy="25401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t>Чарльз Ходж</a:t>
            </a:r>
            <a:r>
              <a:rPr dirty="0"/>
              <a:t> (1779–1878)</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uk-UA" dirty="0"/>
              <a:t>Стара Земля</a:t>
            </a:r>
            <a:endParaRPr dirty="0"/>
          </a:p>
        </p:txBody>
      </p:sp>
      <p:sp>
        <p:nvSpPr>
          <p:cNvPr id="1530" name="Shape"/>
          <p:cNvSpPr/>
          <p:nvPr/>
        </p:nvSpPr>
        <p:spPr>
          <a:xfrm>
            <a:off x="11569700" y="8102600"/>
            <a:ext cx="838200" cy="977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17"/>
                                        </p:tgtEl>
                                        <p:attrNameLst>
                                          <p:attrName>style.visibility</p:attrName>
                                        </p:attrNameLst>
                                      </p:cBhvr>
                                      <p:to>
                                        <p:strVal val="visible"/>
                                      </p:to>
                                    </p:set>
                                    <p:animEffect transition="in" filter="wipe(up)">
                                      <p:cBhvr>
                                        <p:cTn id="7" dur="250"/>
                                        <p:tgtEl>
                                          <p:spTgt spid="1517"/>
                                        </p:tgtEl>
                                      </p:cBhvr>
                                    </p:animEffect>
                                  </p:childTnLst>
                                </p:cTn>
                              </p:par>
                            </p:childTnLst>
                          </p:cTn>
                        </p:par>
                        <p:par>
                          <p:cTn id="8" fill="hold">
                            <p:stCondLst>
                              <p:cond delay="250"/>
                            </p:stCondLst>
                            <p:childTnLst>
                              <p:par>
                                <p:cTn id="9" presetID="22" presetClass="entr" presetSubtype="1" fill="hold" grpId="2" nodeType="afterEffect">
                                  <p:stCondLst>
                                    <p:cond delay="0"/>
                                  </p:stCondLst>
                                  <p:iterate>
                                    <p:tmAbs val="0"/>
                                  </p:iterate>
                                  <p:childTnLst>
                                    <p:set>
                                      <p:cBhvr>
                                        <p:cTn id="10" fill="hold"/>
                                        <p:tgtEl>
                                          <p:spTgt spid="1528"/>
                                        </p:tgtEl>
                                        <p:attrNameLst>
                                          <p:attrName>style.visibility</p:attrName>
                                        </p:attrNameLst>
                                      </p:cBhvr>
                                      <p:to>
                                        <p:strVal val="visible"/>
                                      </p:to>
                                    </p:set>
                                    <p:animEffect transition="in" filter="wipe(up)">
                                      <p:cBhvr>
                                        <p:cTn id="11" dur="250"/>
                                        <p:tgtEl>
                                          <p:spTgt spid="1528"/>
                                        </p:tgtEl>
                                      </p:cBhvr>
                                    </p:animEffect>
                                  </p:childTnLst>
                                </p:cTn>
                              </p:par>
                            </p:childTnLst>
                          </p:cTn>
                        </p:par>
                        <p:par>
                          <p:cTn id="12" fill="hold">
                            <p:stCondLst>
                              <p:cond delay="500"/>
                            </p:stCondLst>
                            <p:childTnLst>
                              <p:par>
                                <p:cTn id="13" presetID="9" presetClass="entr" fill="hold" grpId="3" nodeType="afterEffect">
                                  <p:stCondLst>
                                    <p:cond delay="0"/>
                                  </p:stCondLst>
                                  <p:iterate>
                                    <p:tmAbs val="0"/>
                                  </p:iterate>
                                  <p:childTnLst>
                                    <p:set>
                                      <p:cBhvr>
                                        <p:cTn id="14" fill="hold"/>
                                        <p:tgtEl>
                                          <p:spTgt spid="1523"/>
                                        </p:tgtEl>
                                        <p:attrNameLst>
                                          <p:attrName>style.visibility</p:attrName>
                                        </p:attrNameLst>
                                      </p:cBhvr>
                                      <p:to>
                                        <p:strVal val="visible"/>
                                      </p:to>
                                    </p:set>
                                    <p:animEffect transition="in" filter="dissolve">
                                      <p:cBhvr>
                                        <p:cTn id="15" dur="250"/>
                                        <p:tgtEl>
                                          <p:spTgt spid="15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4" nodeType="clickEffect">
                                  <p:stCondLst>
                                    <p:cond delay="0"/>
                                  </p:stCondLst>
                                  <p:iterate>
                                    <p:tmAbs val="0"/>
                                  </p:iterate>
                                  <p:childTnLst>
                                    <p:set>
                                      <p:cBhvr>
                                        <p:cTn id="19" fill="hold"/>
                                        <p:tgtEl>
                                          <p:spTgt spid="1530"/>
                                        </p:tgtEl>
                                        <p:attrNameLst>
                                          <p:attrName>style.visibility</p:attrName>
                                        </p:attrNameLst>
                                      </p:cBhvr>
                                      <p:to>
                                        <p:strVal val="visible"/>
                                      </p:to>
                                    </p:set>
                                    <p:animEffect transition="in" filter="wipe(up)">
                                      <p:cBhvr>
                                        <p:cTn id="20" dur="250"/>
                                        <p:tgtEl>
                                          <p:spTgt spid="1530"/>
                                        </p:tgtEl>
                                      </p:cBhvr>
                                    </p:animEffect>
                                  </p:childTnLst>
                                </p:cTn>
                              </p:par>
                            </p:childTnLst>
                          </p:cTn>
                        </p:par>
                        <p:par>
                          <p:cTn id="21" fill="hold">
                            <p:stCondLst>
                              <p:cond delay="250"/>
                            </p:stCondLst>
                            <p:childTnLst>
                              <p:par>
                                <p:cTn id="22" presetID="22" presetClass="entr" presetSubtype="1" fill="hold" grpId="5" nodeType="afterEffect">
                                  <p:stCondLst>
                                    <p:cond delay="0"/>
                                  </p:stCondLst>
                                  <p:iterate>
                                    <p:tmAbs val="0"/>
                                  </p:iterate>
                                  <p:childTnLst>
                                    <p:set>
                                      <p:cBhvr>
                                        <p:cTn id="23" fill="hold"/>
                                        <p:tgtEl>
                                          <p:spTgt spid="1527"/>
                                        </p:tgtEl>
                                        <p:attrNameLst>
                                          <p:attrName>style.visibility</p:attrName>
                                        </p:attrNameLst>
                                      </p:cBhvr>
                                      <p:to>
                                        <p:strVal val="visible"/>
                                      </p:to>
                                    </p:set>
                                    <p:animEffect transition="in" filter="wipe(up)">
                                      <p:cBhvr>
                                        <p:cTn id="24" dur="250"/>
                                        <p:tgtEl>
                                          <p:spTgt spid="1527"/>
                                        </p:tgtEl>
                                      </p:cBhvr>
                                    </p:animEffect>
                                  </p:childTnLst>
                                </p:cTn>
                              </p:par>
                            </p:childTnLst>
                          </p:cTn>
                        </p:par>
                        <p:par>
                          <p:cTn id="25" fill="hold">
                            <p:stCondLst>
                              <p:cond delay="500"/>
                            </p:stCondLst>
                            <p:childTnLst>
                              <p:par>
                                <p:cTn id="26" presetID="9" presetClass="entr" fill="hold" grpId="6" nodeType="afterEffect">
                                  <p:stCondLst>
                                    <p:cond delay="0"/>
                                  </p:stCondLst>
                                  <p:iterate>
                                    <p:tmAbs val="0"/>
                                  </p:iterate>
                                  <p:childTnLst>
                                    <p:set>
                                      <p:cBhvr>
                                        <p:cTn id="27" fill="hold"/>
                                        <p:tgtEl>
                                          <p:spTgt spid="1526"/>
                                        </p:tgtEl>
                                        <p:attrNameLst>
                                          <p:attrName>style.visibility</p:attrName>
                                        </p:attrNameLst>
                                      </p:cBhvr>
                                      <p:to>
                                        <p:strVal val="visible"/>
                                      </p:to>
                                    </p:set>
                                    <p:animEffect transition="in" filter="dissolve">
                                      <p:cBhvr>
                                        <p:cTn id="28" dur="250"/>
                                        <p:tgtEl>
                                          <p:spTgt spid="1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1" animBg="1" advAuto="0"/>
      <p:bldP spid="1523" grpId="3" animBg="1" advAuto="0"/>
      <p:bldP spid="1526" grpId="6" animBg="1" advAuto="0"/>
      <p:bldP spid="1527" grpId="5" animBg="1" advAuto="0"/>
      <p:bldP spid="1528" grpId="2" animBg="1" advAuto="0"/>
      <p:bldP spid="1530" grpId="4"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1915–2001"/>
          <p:cNvSpPr txBox="1">
            <a:spLocks noGrp="1"/>
          </p:cNvSpPr>
          <p:nvPr>
            <p:ph type="title"/>
          </p:nvPr>
        </p:nvSpPr>
        <p:spPr>
          <a:xfrm>
            <a:off x="13538200" y="10071100"/>
            <a:ext cx="4800600" cy="1549400"/>
          </a:xfrm>
          <a:prstGeom prst="rect">
            <a:avLst/>
          </a:prstGeom>
        </p:spPr>
        <p:txBody>
          <a:bodyPr/>
          <a:lstStyle>
            <a:lvl1pPr>
              <a:defRPr sz="9600">
                <a:latin typeface="+mn-lt"/>
                <a:ea typeface="+mn-ea"/>
                <a:cs typeface="+mn-cs"/>
                <a:sym typeface="GoudyTwenty"/>
              </a:defRPr>
            </a:lvl1pPr>
          </a:lstStyle>
          <a:p>
            <a:r>
              <a:t>1915–2001</a:t>
            </a:r>
          </a:p>
        </p:txBody>
      </p:sp>
      <p:grpSp>
        <p:nvGrpSpPr>
          <p:cNvPr id="1537" name="image43.jpg"/>
          <p:cNvGrpSpPr/>
          <p:nvPr/>
        </p:nvGrpSpPr>
        <p:grpSpPr>
          <a:xfrm>
            <a:off x="3949700" y="558800"/>
            <a:ext cx="8522883" cy="12598400"/>
            <a:chOff x="0" y="0"/>
            <a:chExt cx="8522882" cy="12598400"/>
          </a:xfrm>
        </p:grpSpPr>
        <p:pic>
          <p:nvPicPr>
            <p:cNvPr id="1536" name="image43.jpg" descr="image43.jpg"/>
            <p:cNvPicPr>
              <a:picLocks noChangeAspect="1"/>
            </p:cNvPicPr>
            <p:nvPr/>
          </p:nvPicPr>
          <p:blipFill>
            <a:blip r:embed="rId3" cstate="print">
              <a:extLst/>
            </a:blip>
            <a:srcRect l="873" t="2213" r="47790" b="554"/>
            <a:stretch>
              <a:fillRect/>
            </a:stretch>
          </p:blipFill>
          <p:spPr>
            <a:xfrm>
              <a:off x="317500" y="304800"/>
              <a:ext cx="7900583" cy="11976100"/>
            </a:xfrm>
            <a:prstGeom prst="rect">
              <a:avLst/>
            </a:prstGeom>
            <a:ln>
              <a:noFill/>
            </a:ln>
            <a:effectLst/>
          </p:spPr>
        </p:pic>
        <p:pic>
          <p:nvPicPr>
            <p:cNvPr id="1535" name="image43.jpg" descr="image43.jpg"/>
            <p:cNvPicPr>
              <a:picLocks/>
            </p:cNvPicPr>
            <p:nvPr/>
          </p:nvPicPr>
          <p:blipFill>
            <a:blip r:embed="rId4" cstate="print">
              <a:extLst/>
            </a:blip>
            <a:stretch>
              <a:fillRect/>
            </a:stretch>
          </p:blipFill>
          <p:spPr>
            <a:xfrm>
              <a:off x="0" y="0"/>
              <a:ext cx="8522883" cy="12598400"/>
            </a:xfrm>
            <a:prstGeom prst="rect">
              <a:avLst/>
            </a:prstGeom>
            <a:effectLst/>
          </p:spPr>
        </p:pic>
      </p:grpSp>
      <p:grpSp>
        <p:nvGrpSpPr>
          <p:cNvPr id="1540" name="image43.jpg"/>
          <p:cNvGrpSpPr/>
          <p:nvPr/>
        </p:nvGrpSpPr>
        <p:grpSpPr>
          <a:xfrm>
            <a:off x="11188700" y="3289300"/>
            <a:ext cx="9232900" cy="6489700"/>
            <a:chOff x="0" y="0"/>
            <a:chExt cx="9232900" cy="6489700"/>
          </a:xfrm>
        </p:grpSpPr>
        <p:pic>
          <p:nvPicPr>
            <p:cNvPr id="1539" name="image43.jpg" descr="image43.jpg"/>
            <p:cNvPicPr>
              <a:picLocks noChangeAspect="1"/>
            </p:cNvPicPr>
            <p:nvPr/>
          </p:nvPicPr>
          <p:blipFill>
            <a:blip r:embed="rId3" cstate="print">
              <a:extLst/>
            </a:blip>
            <a:srcRect l="48511" t="26983" r="1336" b="30315"/>
            <a:stretch>
              <a:fillRect/>
            </a:stretch>
          </p:blipFill>
          <p:spPr>
            <a:xfrm>
              <a:off x="317500" y="304800"/>
              <a:ext cx="8610600" cy="5867400"/>
            </a:xfrm>
            <a:prstGeom prst="rect">
              <a:avLst/>
            </a:prstGeom>
            <a:ln>
              <a:noFill/>
            </a:ln>
            <a:effectLst/>
          </p:spPr>
        </p:pic>
        <p:pic>
          <p:nvPicPr>
            <p:cNvPr id="1538" name="image43.jpg" descr="image43.jpg"/>
            <p:cNvPicPr>
              <a:picLocks/>
            </p:cNvPicPr>
            <p:nvPr/>
          </p:nvPicPr>
          <p:blipFill>
            <a:blip r:embed="rId5" cstate="print">
              <a:extLst/>
            </a:blip>
            <a:stretch>
              <a:fillRect/>
            </a:stretch>
          </p:blipFill>
          <p:spPr>
            <a:xfrm>
              <a:off x="0" y="0"/>
              <a:ext cx="9232900" cy="6489700"/>
            </a:xfrm>
            <a:prstGeom prst="rect">
              <a:avLst/>
            </a:prstGeom>
            <a:effectLst/>
          </p:spPr>
        </p:pic>
      </p:grpSp>
      <p:grpSp>
        <p:nvGrpSpPr>
          <p:cNvPr id="1543" name="image43.jpg"/>
          <p:cNvGrpSpPr/>
          <p:nvPr/>
        </p:nvGrpSpPr>
        <p:grpSpPr>
          <a:xfrm>
            <a:off x="6972300" y="3733800"/>
            <a:ext cx="4254500" cy="5575300"/>
            <a:chOff x="0" y="0"/>
            <a:chExt cx="4254500" cy="5575300"/>
          </a:xfrm>
        </p:grpSpPr>
        <p:pic>
          <p:nvPicPr>
            <p:cNvPr id="1542" name="image43.jpg" descr="image43.jpg"/>
            <p:cNvPicPr>
              <a:picLocks noChangeAspect="1"/>
            </p:cNvPicPr>
            <p:nvPr/>
          </p:nvPicPr>
          <p:blipFill>
            <a:blip r:embed="rId3" cstate="print">
              <a:extLst/>
            </a:blip>
            <a:srcRect l="20513" t="27990" r="55884" b="31796"/>
            <a:stretch>
              <a:fillRect/>
            </a:stretch>
          </p:blipFill>
          <p:spPr>
            <a:xfrm>
              <a:off x="317500" y="304800"/>
              <a:ext cx="3632200" cy="4953000"/>
            </a:xfrm>
            <a:prstGeom prst="rect">
              <a:avLst/>
            </a:prstGeom>
            <a:ln>
              <a:noFill/>
            </a:ln>
            <a:effectLst/>
          </p:spPr>
        </p:pic>
        <p:pic>
          <p:nvPicPr>
            <p:cNvPr id="1541" name="image43.jpg" descr="image43.jpg"/>
            <p:cNvPicPr>
              <a:picLocks/>
            </p:cNvPicPr>
            <p:nvPr/>
          </p:nvPicPr>
          <p:blipFill>
            <a:blip r:embed="rId6" cstate="print">
              <a:extLst/>
            </a:blip>
            <a:stretch>
              <a:fillRect/>
            </a:stretch>
          </p:blipFill>
          <p:spPr>
            <a:xfrm>
              <a:off x="0" y="0"/>
              <a:ext cx="4254500" cy="55753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37"/>
                                        </p:tgtEl>
                                        <p:attrNameLst>
                                          <p:attrName>style.visibility</p:attrName>
                                        </p:attrNameLst>
                                      </p:cBhvr>
                                      <p:to>
                                        <p:strVal val="visible"/>
                                      </p:to>
                                    </p:set>
                                    <p:animEffect transition="in" filter="dissolve">
                                      <p:cBhvr>
                                        <p:cTn id="7" dur="750"/>
                                        <p:tgtEl>
                                          <p:spTgt spid="1537"/>
                                        </p:tgtEl>
                                      </p:cBhvr>
                                    </p:animEffect>
                                  </p:childTnLst>
                                </p:cTn>
                              </p:par>
                            </p:childTnLst>
                          </p:cTn>
                        </p:par>
                        <p:par>
                          <p:cTn id="8" fill="hold">
                            <p:stCondLst>
                              <p:cond delay="750"/>
                            </p:stCondLst>
                            <p:childTnLst>
                              <p:par>
                                <p:cTn id="9" presetID="9" presetClass="exit" fill="hold" grpId="2" nodeType="afterEffect">
                                  <p:stCondLst>
                                    <p:cond delay="0"/>
                                  </p:stCondLst>
                                  <p:iterate>
                                    <p:tmAbs val="0"/>
                                  </p:iterate>
                                  <p:childTnLst>
                                    <p:animEffect transition="out" filter="dissolve">
                                      <p:cBhvr>
                                        <p:cTn id="10" dur="750" fill="hold"/>
                                        <p:tgtEl>
                                          <p:spTgt spid="1543"/>
                                        </p:tgtEl>
                                      </p:cBhvr>
                                    </p:animEffect>
                                    <p:set>
                                      <p:cBhvr>
                                        <p:cTn id="11" fill="hold">
                                          <p:stCondLst>
                                            <p:cond delay="749"/>
                                          </p:stCondLst>
                                        </p:cTn>
                                        <p:tgtEl>
                                          <p:spTgt spid="15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 grpId="1" animBg="1" advAuto="0"/>
      <p:bldP spid="1543" grpId="2"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I believe that there is no supreme…"/>
          <p:cNvSpPr txBox="1">
            <a:spLocks noGrp="1"/>
          </p:cNvSpPr>
          <p:nvPr>
            <p:ph type="title"/>
          </p:nvPr>
        </p:nvSpPr>
        <p:spPr>
          <a:prstGeom prst="rect">
            <a:avLst/>
          </a:prstGeom>
        </p:spPr>
        <p:txBody>
          <a:bodyPr/>
          <a:lstStyle/>
          <a:p>
            <a:pPr defTabSz="914400">
              <a:lnSpc>
                <a:spcPct val="90000"/>
              </a:lnSpc>
              <a:defRPr>
                <a:effectLst>
                  <a:outerShdw blurRad="38100" dist="38100" dir="2700000" rotWithShape="0">
                    <a:srgbClr val="000000">
                      <a:alpha val="43137"/>
                    </a:srgbClr>
                  </a:outerShdw>
                </a:effectLst>
                <a:uFill>
                  <a:solidFill>
                    <a:srgbClr val="E2DEAB"/>
                  </a:solidFill>
                </a:uFill>
              </a:defRPr>
            </a:pPr>
            <a:r>
              <a:rPr lang="uk-UA" dirty="0"/>
              <a:t>Я вірю, що немає вищої істоти з</a:t>
            </a:r>
            <a:br>
              <a:rPr lang="uk-UA" dirty="0"/>
            </a:br>
            <a:r>
              <a:rPr lang="uk-UA" dirty="0"/>
              <a:t>атрибутами людини </a:t>
            </a:r>
            <a:r>
              <a:rPr dirty="0"/>
              <a:t>—</a:t>
            </a:r>
            <a:r>
              <a:rPr lang="uk-UA" dirty="0"/>
              <a:t> немає Бога</a:t>
            </a:r>
            <a:br>
              <a:rPr lang="uk-UA" dirty="0"/>
            </a:br>
            <a:r>
              <a:rPr lang="uk-UA" dirty="0"/>
              <a:t>в</a:t>
            </a:r>
            <a:r>
              <a:rPr dirty="0"/>
              <a:t> </a:t>
            </a:r>
            <a:r>
              <a:rPr lang="uk-UA" dirty="0"/>
              <a:t>біблійному сенсі </a:t>
            </a:r>
            <a:r>
              <a:rPr dirty="0"/>
              <a:t>—</a:t>
            </a:r>
            <a:r>
              <a:rPr lang="uk-UA" dirty="0"/>
              <a:t> але що життя</a:t>
            </a:r>
            <a:br>
              <a:rPr lang="uk-UA" dirty="0"/>
            </a:br>
            <a:r>
              <a:rPr lang="uk-UA" dirty="0"/>
              <a:t>є</a:t>
            </a:r>
            <a:r>
              <a:rPr dirty="0"/>
              <a:t> </a:t>
            </a:r>
            <a:r>
              <a:rPr lang="uk-UA" dirty="0"/>
              <a:t>результатом позачасових </a:t>
            </a:r>
            <a:br>
              <a:rPr lang="uk-UA" dirty="0"/>
            </a:br>
            <a:r>
              <a:rPr lang="uk-UA" dirty="0"/>
              <a:t>еволюційних сил, що досягли свого</a:t>
            </a:r>
            <a:br>
              <a:rPr lang="uk-UA" dirty="0"/>
            </a:br>
            <a:r>
              <a:rPr lang="uk-UA" dirty="0"/>
              <a:t>теперішнього стану через мільйони</a:t>
            </a:r>
            <a:br>
              <a:rPr lang="uk-UA" dirty="0"/>
            </a:br>
            <a:r>
              <a:rPr lang="uk-UA" dirty="0"/>
              <a:t>років.</a:t>
            </a:r>
            <a:r>
              <a:rPr dirty="0"/>
              <a:t> </a:t>
            </a:r>
          </a:p>
          <a:p>
            <a:pPr defTabSz="914400">
              <a:lnSpc>
                <a:spcPct val="90000"/>
              </a:lnSpc>
              <a:defRPr>
                <a:effectLst>
                  <a:outerShdw blurRad="38100" dist="38100" dir="2700000" rotWithShape="0">
                    <a:srgbClr val="000000">
                      <a:alpha val="43137"/>
                    </a:srgbClr>
                  </a:outerShdw>
                </a:effectLst>
                <a:uFill>
                  <a:solidFill>
                    <a:srgbClr val="E2DEAB"/>
                  </a:solidFill>
                </a:uFill>
              </a:defRPr>
            </a:pPr>
            <a:endParaRPr dirty="0"/>
          </a:p>
        </p:txBody>
      </p:sp>
      <p:sp>
        <p:nvSpPr>
          <p:cNvPr id="1548" name="Charles Templeton, Farewell to God  (Toronto: McClelland &amp; Stewart, 1996), p. 232."/>
          <p:cNvSpPr txBox="1">
            <a:spLocks noGrp="1"/>
          </p:cNvSpPr>
          <p:nvPr>
            <p:ph type="body" sz="quarter" idx="1"/>
          </p:nvPr>
        </p:nvSpPr>
        <p:spPr>
          <a:xfrm>
            <a:off x="1752600" y="11620500"/>
            <a:ext cx="20866100" cy="1689100"/>
          </a:xfrm>
          <a:prstGeom prst="rect">
            <a:avLst/>
          </a:prstGeom>
        </p:spPr>
        <p:txBody>
          <a:bodyPr/>
          <a:lstStyle/>
          <a:p>
            <a:pPr defTabSz="914400">
              <a:lnSpc>
                <a:spcPct val="90000"/>
              </a:lnSpc>
              <a:buClr>
                <a:srgbClr val="F5F5F5"/>
              </a:buClr>
              <a:defRPr>
                <a:effectLst>
                  <a:outerShdw blurRad="38100" dist="38100" dir="2700000" rotWithShape="0">
                    <a:srgbClr val="000000">
                      <a:alpha val="43137"/>
                    </a:srgbClr>
                  </a:outerShdw>
                </a:effectLst>
                <a:uFill>
                  <a:solidFill>
                    <a:srgbClr val="E2DEAB"/>
                  </a:solidFill>
                </a:uFill>
              </a:defRPr>
            </a:pPr>
            <a:r>
              <a:rPr lang="uk-UA" dirty="0"/>
              <a:t>Чарльз </a:t>
            </a:r>
            <a:r>
              <a:rPr lang="uk-UA" dirty="0" err="1"/>
              <a:t>Темплтон</a:t>
            </a:r>
            <a:r>
              <a:rPr dirty="0"/>
              <a:t>, </a:t>
            </a:r>
            <a:r>
              <a:rPr dirty="0">
                <a:latin typeface="DejaVu Sans Condensed Oblique"/>
                <a:ea typeface="DejaVu Sans Condensed Oblique"/>
                <a:cs typeface="DejaVu Sans Condensed Oblique"/>
                <a:sym typeface="DejaVu Sans Condensed Oblique"/>
              </a:rPr>
              <a:t>Farewell to God </a:t>
            </a:r>
            <a:r>
              <a:rPr dirty="0"/>
              <a:t> (Toronto: McClelland &amp; Stewart, 1996), p. 232. </a:t>
            </a:r>
          </a:p>
        </p:txBody>
      </p:sp>
      <p:grpSp>
        <p:nvGrpSpPr>
          <p:cNvPr id="1551" name="image43.jpg"/>
          <p:cNvGrpSpPr/>
          <p:nvPr/>
        </p:nvGrpSpPr>
        <p:grpSpPr>
          <a:xfrm>
            <a:off x="17819687" y="1295399"/>
            <a:ext cx="5360988" cy="5834857"/>
            <a:chOff x="0" y="0"/>
            <a:chExt cx="5360987" cy="5834855"/>
          </a:xfrm>
        </p:grpSpPr>
        <p:pic>
          <p:nvPicPr>
            <p:cNvPr id="1550" name="image43.jpg" descr="image43.jpg"/>
            <p:cNvPicPr>
              <a:picLocks noChangeAspect="1"/>
            </p:cNvPicPr>
            <p:nvPr/>
          </p:nvPicPr>
          <p:blipFill>
            <a:blip r:embed="rId2" cstate="print">
              <a:extLst/>
            </a:blip>
            <a:srcRect l="18929" t="26224" r="54837" b="37720"/>
            <a:stretch>
              <a:fillRect/>
            </a:stretch>
          </p:blipFill>
          <p:spPr>
            <a:xfrm>
              <a:off x="317500" y="304800"/>
              <a:ext cx="4738688" cy="5212556"/>
            </a:xfrm>
            <a:prstGeom prst="rect">
              <a:avLst/>
            </a:prstGeom>
            <a:ln>
              <a:noFill/>
            </a:ln>
            <a:effectLst/>
          </p:spPr>
        </p:pic>
        <p:pic>
          <p:nvPicPr>
            <p:cNvPr id="1549" name="image43.jpg" descr="image43.jpg"/>
            <p:cNvPicPr>
              <a:picLocks/>
            </p:cNvPicPr>
            <p:nvPr/>
          </p:nvPicPr>
          <p:blipFill>
            <a:blip r:embed="rId3" cstate="print">
              <a:extLst/>
            </a:blip>
            <a:stretch>
              <a:fillRect/>
            </a:stretch>
          </p:blipFill>
          <p:spPr>
            <a:xfrm>
              <a:off x="0" y="0"/>
              <a:ext cx="5360988" cy="5834856"/>
            </a:xfrm>
            <a:prstGeom prst="rect">
              <a:avLst/>
            </a:prstGeom>
            <a:effectLst/>
          </p:spPr>
        </p:pic>
      </p:grpSp>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Princeton Seminary"/>
          <p:cNvSpPr txBox="1">
            <a:spLocks noGrp="1"/>
          </p:cNvSpPr>
          <p:nvPr>
            <p:ph type="body" sz="quarter" idx="4294967295"/>
          </p:nvPr>
        </p:nvSpPr>
        <p:spPr>
          <a:xfrm>
            <a:off x="4268787" y="533400"/>
            <a:ext cx="15316201" cy="4127500"/>
          </a:xfrm>
          <a:prstGeom prst="rect">
            <a:avLst/>
          </a:prstGeom>
          <a:ln w="9525">
            <a:round/>
          </a:ln>
          <a:effectLst/>
        </p:spPr>
        <p:txBody>
          <a:bodyPr>
            <a:normAutofit/>
          </a:bodyPr>
          <a:lstStyle>
            <a:lvl1pPr algn="ctr" defTabSz="914400">
              <a:spcBef>
                <a:spcPts val="10200"/>
              </a:spcBef>
              <a:buClr>
                <a:srgbClr val="B6DE87"/>
              </a:buClr>
              <a:defRPr sz="9600" b="1">
                <a:effectLst>
                  <a:outerShdw blurRad="38100" dist="38100" dir="2700000" rotWithShape="0">
                    <a:srgbClr val="000000">
                      <a:alpha val="43137"/>
                    </a:srgbClr>
                  </a:outerShdw>
                </a:effectLst>
                <a:uFill>
                  <a:solidFill>
                    <a:srgbClr val="E2DEAB"/>
                  </a:solidFill>
                </a:uFill>
              </a:defRPr>
            </a:lvl1pPr>
          </a:lstStyle>
          <a:p>
            <a:pPr>
              <a:defRPr sz="7200" b="0"/>
            </a:pPr>
            <a:r>
              <a:rPr lang="uk-UA" sz="9600" b="1" dirty="0"/>
              <a:t>Семінарія </a:t>
            </a:r>
            <a:r>
              <a:rPr lang="uk-UA" sz="9600" b="1" dirty="0" err="1"/>
              <a:t>Прінстона</a:t>
            </a:r>
            <a:endParaRPr sz="9600" b="1" dirty="0"/>
          </a:p>
        </p:txBody>
      </p:sp>
      <p:sp>
        <p:nvSpPr>
          <p:cNvPr id="1554" name="B.B. Warfield (1851–1921)…"/>
          <p:cNvSpPr txBox="1"/>
          <p:nvPr/>
        </p:nvSpPr>
        <p:spPr>
          <a:xfrm>
            <a:off x="6573478" y="7607209"/>
            <a:ext cx="11237051" cy="25401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t>Б</a:t>
            </a:r>
            <a:r>
              <a:rPr dirty="0"/>
              <a:t>.</a:t>
            </a:r>
            <a:r>
              <a:rPr lang="uk-UA" dirty="0"/>
              <a:t>Б</a:t>
            </a:r>
            <a:r>
              <a:rPr dirty="0"/>
              <a:t>. </a:t>
            </a:r>
            <a:r>
              <a:rPr lang="uk-UA" dirty="0" err="1"/>
              <a:t>Уарфілд</a:t>
            </a:r>
            <a:r>
              <a:rPr dirty="0"/>
              <a:t> (1851–1921)</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uk-UA" dirty="0"/>
              <a:t>Теїстична еволюція</a:t>
            </a:r>
            <a:r>
              <a:rPr dirty="0"/>
              <a:t>?</a:t>
            </a:r>
          </a:p>
        </p:txBody>
      </p:sp>
      <p:sp>
        <p:nvSpPr>
          <p:cNvPr id="1555" name="A.A. Hodge (1823–1886)…"/>
          <p:cNvSpPr txBox="1"/>
          <p:nvPr/>
        </p:nvSpPr>
        <p:spPr>
          <a:xfrm>
            <a:off x="7150666" y="4837958"/>
            <a:ext cx="10086094" cy="2096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A.A. </a:t>
            </a:r>
            <a:r>
              <a:rPr lang="uk-UA" dirty="0"/>
              <a:t>Ходж</a:t>
            </a:r>
            <a:r>
              <a:rPr dirty="0"/>
              <a:t> (1823–1886)</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uk-UA" dirty="0"/>
              <a:t>Теїстична еволюція</a:t>
            </a:r>
            <a:r>
              <a:rPr dirty="0"/>
              <a:t>??</a:t>
            </a:r>
          </a:p>
        </p:txBody>
      </p:sp>
      <p:sp>
        <p:nvSpPr>
          <p:cNvPr id="1556" name="Charles Hodge (1779–1878)…"/>
          <p:cNvSpPr txBox="1"/>
          <p:nvPr/>
        </p:nvSpPr>
        <p:spPr>
          <a:xfrm>
            <a:off x="5310311" y="2183658"/>
            <a:ext cx="13233401" cy="20969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t>Чарльз Ходж</a:t>
            </a:r>
            <a:r>
              <a:rPr dirty="0"/>
              <a:t> (1779–1878)</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uk-UA" dirty="0"/>
              <a:t>Стара Земля</a:t>
            </a:r>
            <a:endParaRPr dirty="0"/>
          </a:p>
        </p:txBody>
      </p:sp>
      <p:sp>
        <p:nvSpPr>
          <p:cNvPr id="1557" name="Shape"/>
          <p:cNvSpPr/>
          <p:nvPr/>
        </p:nvSpPr>
        <p:spPr>
          <a:xfrm>
            <a:off x="11506200" y="69342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58" name="Shape"/>
          <p:cNvSpPr/>
          <p:nvPr/>
        </p:nvSpPr>
        <p:spPr>
          <a:xfrm>
            <a:off x="11506200" y="42418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59" name="Shape"/>
          <p:cNvSpPr/>
          <p:nvPr/>
        </p:nvSpPr>
        <p:spPr>
          <a:xfrm>
            <a:off x="11506200" y="99187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60" name="Charles Templeton (1915–2001)…"/>
          <p:cNvSpPr txBox="1"/>
          <p:nvPr/>
        </p:nvSpPr>
        <p:spPr>
          <a:xfrm>
            <a:off x="5569305" y="10452009"/>
            <a:ext cx="13248820" cy="25401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uk-UA" dirty="0"/>
              <a:t>Чарльз </a:t>
            </a:r>
            <a:r>
              <a:rPr lang="uk-UA" dirty="0" err="1"/>
              <a:t>Темплтон</a:t>
            </a:r>
            <a:r>
              <a:rPr dirty="0"/>
              <a:t> (1915–2001)</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uk-UA" dirty="0" err="1"/>
              <a:t>Відступрництво</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58"/>
                                        </p:tgtEl>
                                        <p:attrNameLst>
                                          <p:attrName>style.visibility</p:attrName>
                                        </p:attrNameLst>
                                      </p:cBhvr>
                                      <p:to>
                                        <p:strVal val="visible"/>
                                      </p:to>
                                    </p:set>
                                    <p:animEffect transition="in" filter="wipe(up)">
                                      <p:cBhvr>
                                        <p:cTn id="7" dur="250"/>
                                        <p:tgtEl>
                                          <p:spTgt spid="1558"/>
                                        </p:tgtEl>
                                      </p:cBhvr>
                                    </p:animEffect>
                                  </p:childTnLst>
                                </p:cTn>
                              </p:par>
                            </p:childTnLst>
                          </p:cTn>
                        </p:par>
                        <p:par>
                          <p:cTn id="8" fill="hold">
                            <p:stCondLst>
                              <p:cond delay="250"/>
                            </p:stCondLst>
                            <p:childTnLst>
                              <p:par>
                                <p:cTn id="9" presetID="22" presetClass="entr" presetSubtype="1" fill="hold" grpId="2" nodeType="afterEffect">
                                  <p:stCondLst>
                                    <p:cond delay="0"/>
                                  </p:stCondLst>
                                  <p:iterate>
                                    <p:tmAbs val="0"/>
                                  </p:iterate>
                                  <p:childTnLst>
                                    <p:set>
                                      <p:cBhvr>
                                        <p:cTn id="10" fill="hold"/>
                                        <p:tgtEl>
                                          <p:spTgt spid="1555"/>
                                        </p:tgtEl>
                                        <p:attrNameLst>
                                          <p:attrName>style.visibility</p:attrName>
                                        </p:attrNameLst>
                                      </p:cBhvr>
                                      <p:to>
                                        <p:strVal val="visible"/>
                                      </p:to>
                                    </p:set>
                                    <p:animEffect transition="in" filter="wipe(up)">
                                      <p:cBhvr>
                                        <p:cTn id="11" dur="250"/>
                                        <p:tgtEl>
                                          <p:spTgt spid="15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3" nodeType="clickEffect">
                                  <p:stCondLst>
                                    <p:cond delay="0"/>
                                  </p:stCondLst>
                                  <p:iterate>
                                    <p:tmAbs val="0"/>
                                  </p:iterate>
                                  <p:childTnLst>
                                    <p:set>
                                      <p:cBhvr>
                                        <p:cTn id="15" fill="hold"/>
                                        <p:tgtEl>
                                          <p:spTgt spid="1557"/>
                                        </p:tgtEl>
                                        <p:attrNameLst>
                                          <p:attrName>style.visibility</p:attrName>
                                        </p:attrNameLst>
                                      </p:cBhvr>
                                      <p:to>
                                        <p:strVal val="visible"/>
                                      </p:to>
                                    </p:set>
                                    <p:animEffect transition="in" filter="wipe(up)">
                                      <p:cBhvr>
                                        <p:cTn id="16" dur="250"/>
                                        <p:tgtEl>
                                          <p:spTgt spid="1557"/>
                                        </p:tgtEl>
                                      </p:cBhvr>
                                    </p:animEffect>
                                  </p:childTnLst>
                                </p:cTn>
                              </p:par>
                            </p:childTnLst>
                          </p:cTn>
                        </p:par>
                        <p:par>
                          <p:cTn id="17" fill="hold">
                            <p:stCondLst>
                              <p:cond delay="250"/>
                            </p:stCondLst>
                            <p:childTnLst>
                              <p:par>
                                <p:cTn id="18" presetID="22" presetClass="entr" presetSubtype="1" fill="hold" grpId="4" nodeType="afterEffect">
                                  <p:stCondLst>
                                    <p:cond delay="0"/>
                                  </p:stCondLst>
                                  <p:iterate>
                                    <p:tmAbs val="0"/>
                                  </p:iterate>
                                  <p:childTnLst>
                                    <p:set>
                                      <p:cBhvr>
                                        <p:cTn id="19" fill="hold"/>
                                        <p:tgtEl>
                                          <p:spTgt spid="1554"/>
                                        </p:tgtEl>
                                        <p:attrNameLst>
                                          <p:attrName>style.visibility</p:attrName>
                                        </p:attrNameLst>
                                      </p:cBhvr>
                                      <p:to>
                                        <p:strVal val="visible"/>
                                      </p:to>
                                    </p:set>
                                    <p:animEffect transition="in" filter="wipe(up)">
                                      <p:cBhvr>
                                        <p:cTn id="20" dur="250"/>
                                        <p:tgtEl>
                                          <p:spTgt spid="15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5" nodeType="clickEffect">
                                  <p:stCondLst>
                                    <p:cond delay="0"/>
                                  </p:stCondLst>
                                  <p:iterate>
                                    <p:tmAbs val="0"/>
                                  </p:iterate>
                                  <p:childTnLst>
                                    <p:set>
                                      <p:cBhvr>
                                        <p:cTn id="24" fill="hold"/>
                                        <p:tgtEl>
                                          <p:spTgt spid="1559"/>
                                        </p:tgtEl>
                                        <p:attrNameLst>
                                          <p:attrName>style.visibility</p:attrName>
                                        </p:attrNameLst>
                                      </p:cBhvr>
                                      <p:to>
                                        <p:strVal val="visible"/>
                                      </p:to>
                                    </p:set>
                                    <p:animEffect transition="in" filter="wipe(up)">
                                      <p:cBhvr>
                                        <p:cTn id="25" dur="250"/>
                                        <p:tgtEl>
                                          <p:spTgt spid="1559"/>
                                        </p:tgtEl>
                                      </p:cBhvr>
                                    </p:animEffect>
                                  </p:childTnLst>
                                </p:cTn>
                              </p:par>
                            </p:childTnLst>
                          </p:cTn>
                        </p:par>
                        <p:par>
                          <p:cTn id="26" fill="hold">
                            <p:stCondLst>
                              <p:cond delay="250"/>
                            </p:stCondLst>
                            <p:childTnLst>
                              <p:par>
                                <p:cTn id="27" presetID="22" presetClass="entr" presetSubtype="1" fill="hold" grpId="6" nodeType="afterEffect">
                                  <p:stCondLst>
                                    <p:cond delay="0"/>
                                  </p:stCondLst>
                                  <p:iterate>
                                    <p:tmAbs val="0"/>
                                  </p:iterate>
                                  <p:childTnLst>
                                    <p:set>
                                      <p:cBhvr>
                                        <p:cTn id="28" fill="hold"/>
                                        <p:tgtEl>
                                          <p:spTgt spid="1560"/>
                                        </p:tgtEl>
                                        <p:attrNameLst>
                                          <p:attrName>style.visibility</p:attrName>
                                        </p:attrNameLst>
                                      </p:cBhvr>
                                      <p:to>
                                        <p:strVal val="visible"/>
                                      </p:to>
                                    </p:set>
                                    <p:animEffect transition="in" filter="wipe(up)">
                                      <p:cBhvr>
                                        <p:cTn id="29" dur="250"/>
                                        <p:tgtEl>
                                          <p:spTgt spid="1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4" grpId="4" animBg="1" advAuto="0"/>
      <p:bldP spid="1555" grpId="2" animBg="1" advAuto="0"/>
      <p:bldP spid="1557" grpId="3" animBg="1" advAuto="0"/>
      <p:bldP spid="1558" grpId="1" animBg="1" advAuto="0"/>
      <p:bldP spid="1559" grpId="5" animBg="1" advAuto="0"/>
      <p:bldP spid="1560" grpId="6" animBg="1" advAuto="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4" name="“The Christian who believes that the…"/>
          <p:cNvSpPr txBox="1">
            <a:spLocks noGrp="1"/>
          </p:cNvSpPr>
          <p:nvPr>
            <p:ph type="title"/>
          </p:nvPr>
        </p:nvSpPr>
        <p:spPr>
          <a:xfrm>
            <a:off x="1778000" y="1384300"/>
            <a:ext cx="20828000" cy="9338528"/>
          </a:xfrm>
          <a:prstGeom prst="rect">
            <a:avLst/>
          </a:prstGeom>
        </p:spPr>
        <p:txBody>
          <a:bodyPr/>
          <a:lstStyle/>
          <a:p>
            <a:pPr marR="457200" defTabSz="457200">
              <a:defRPr sz="7000"/>
            </a:pPr>
            <a:r>
              <a:t>“The Christian who believes that the </a:t>
            </a:r>
          </a:p>
          <a:p>
            <a:pPr marR="457200" defTabSz="457200">
              <a:defRPr sz="7000"/>
            </a:pPr>
            <a:r>
              <a:t>idea of an ancient earth is unbiblical </a:t>
            </a:r>
          </a:p>
          <a:p>
            <a:pPr marR="457200" defTabSz="457200">
              <a:defRPr sz="7000"/>
            </a:pPr>
            <a:r>
              <a:t>would do better to deny the validity of </a:t>
            </a:r>
          </a:p>
          <a:p>
            <a:pPr marR="457200" defTabSz="457200">
              <a:defRPr sz="7000"/>
            </a:pPr>
            <a:r>
              <a:t>any kind of historical geology and insist </a:t>
            </a:r>
          </a:p>
          <a:p>
            <a:pPr marR="457200" defTabSz="457200">
              <a:defRPr sz="7000"/>
            </a:pPr>
            <a:r>
              <a:t>that the rocks must be the product of </a:t>
            </a:r>
          </a:p>
          <a:p>
            <a:pPr marR="457200" defTabSz="457200">
              <a:defRPr sz="7000"/>
            </a:pPr>
            <a:r>
              <a:t>pure miracle rather than try to explain them in terms of the [Noahic] flood.  An examination of the earth </a:t>
            </a:r>
            <a:r>
              <a:rPr>
                <a:solidFill>
                  <a:srgbClr val="FF9300"/>
                </a:solidFill>
              </a:rPr>
              <a:t>apart from ideological presuppositions</a:t>
            </a:r>
            <a:r>
              <a:t> is bound to lead to the conclusion that it is ancient.”</a:t>
            </a:r>
          </a:p>
        </p:txBody>
      </p:sp>
      <p:pic>
        <p:nvPicPr>
          <p:cNvPr id="1565" name="Davis Young--Calvin College.jpg" descr="Davis Young--Calvin College.jpg"/>
          <p:cNvPicPr>
            <a:picLocks noChangeAspect="1"/>
          </p:cNvPicPr>
          <p:nvPr/>
        </p:nvPicPr>
        <p:blipFill>
          <a:blip r:embed="rId3" cstate="print">
            <a:extLst/>
          </a:blip>
          <a:srcRect l="8274" t="10055" r="46711" b="56624"/>
          <a:stretch>
            <a:fillRect/>
          </a:stretch>
        </p:blipFill>
        <p:spPr>
          <a:xfrm>
            <a:off x="18453307" y="1531557"/>
            <a:ext cx="4199927" cy="4875827"/>
          </a:xfrm>
          <a:prstGeom prst="rect">
            <a:avLst/>
          </a:prstGeom>
          <a:ln w="25400">
            <a:solidFill>
              <a:srgbClr val="FEFCDC"/>
            </a:solidFill>
            <a:miter lim="400000"/>
          </a:ln>
          <a:effectLst>
            <a:outerShdw blurRad="190500" dist="8455" dir="5400000" rotWithShape="0">
              <a:srgbClr val="000000"/>
            </a:outerShdw>
          </a:effectLst>
        </p:spPr>
      </p:pic>
      <p:sp>
        <p:nvSpPr>
          <p:cNvPr id="1566" name="Davis Young, “The Discovery of Terrestrial History,” in Howard J. Van Till, Robert E. Snow, John H. Stek and Davis A. Young, Portraits of Creation (Grand Rapids: Eerdmans, 1990), p. 81."/>
          <p:cNvSpPr txBox="1">
            <a:spLocks noGrp="1"/>
          </p:cNvSpPr>
          <p:nvPr>
            <p:ph type="body" sz="quarter" idx="1"/>
          </p:nvPr>
        </p:nvSpPr>
        <p:spPr>
          <a:xfrm>
            <a:off x="1752600" y="11290300"/>
            <a:ext cx="20866100" cy="1311933"/>
          </a:xfrm>
          <a:prstGeom prst="rect">
            <a:avLst/>
          </a:prstGeom>
        </p:spPr>
        <p:txBody>
          <a:bodyPr/>
          <a:lstStyle/>
          <a:p>
            <a:pPr marR="457200" defTabSz="457200">
              <a:defRPr sz="3800"/>
            </a:pPr>
            <a:r>
              <a:t>Davis Young, “The Discovery of Terrestrial History,” in Howard J. Van Till, Robert E. Snow, John H. Stek and Davis A. Young, </a:t>
            </a:r>
            <a:r>
              <a:rPr>
                <a:latin typeface="DejaVu Sans Condensed Oblique"/>
                <a:ea typeface="DejaVu Sans Condensed Oblique"/>
                <a:cs typeface="DejaVu Sans Condensed Oblique"/>
                <a:sym typeface="DejaVu Sans Condensed Oblique"/>
              </a:rPr>
              <a:t>Portraits of Creation</a:t>
            </a:r>
            <a:r>
              <a:t> (Grand Rapids: Eerdmans, 1990), p. 81.</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64"/>
                                        </p:tgtEl>
                                        <p:attrNameLst>
                                          <p:attrName>style.visibility</p:attrName>
                                        </p:attrNameLst>
                                      </p:cBhvr>
                                      <p:to>
                                        <p:strVal val="visible"/>
                                      </p:to>
                                    </p:set>
                                    <p:animEffect transition="in" filter="wipe(up)">
                                      <p:cBhvr>
                                        <p:cTn id="7" dur="499"/>
                                        <p:tgtEl>
                                          <p:spTgt spid="1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C. John Collins, Science and Faith: Friends or Foes? (Wheaton: Crossways, 2003), p. 250."/>
          <p:cNvSpPr txBox="1">
            <a:spLocks noGrp="1"/>
          </p:cNvSpPr>
          <p:nvPr>
            <p:ph type="body" sz="quarter" idx="1"/>
          </p:nvPr>
        </p:nvSpPr>
        <p:spPr>
          <a:xfrm>
            <a:off x="2463800" y="11036300"/>
            <a:ext cx="19519900" cy="1689100"/>
          </a:xfrm>
          <a:prstGeom prst="rect">
            <a:avLst/>
          </a:prstGeom>
        </p:spPr>
        <p:txBody>
          <a:bodyPr/>
          <a:lstStyle/>
          <a:p>
            <a:pPr>
              <a:defRPr sz="4600">
                <a:solidFill>
                  <a:srgbClr val="F4EDB7"/>
                </a:solidFill>
              </a:defRPr>
            </a:pPr>
            <a:r>
              <a:rPr dirty="0"/>
              <a:t>C. </a:t>
            </a:r>
            <a:r>
              <a:rPr lang="uk-UA" dirty="0"/>
              <a:t>Джон</a:t>
            </a:r>
            <a:r>
              <a:rPr dirty="0"/>
              <a:t> </a:t>
            </a:r>
            <a:r>
              <a:rPr lang="uk-UA" dirty="0" err="1"/>
              <a:t>Коллінс</a:t>
            </a:r>
            <a:r>
              <a:rPr dirty="0"/>
              <a:t>, </a:t>
            </a:r>
            <a:r>
              <a:rPr dirty="0">
                <a:latin typeface="DejaVu Sans Condensed Oblique"/>
                <a:ea typeface="DejaVu Sans Condensed Oblique"/>
                <a:cs typeface="DejaVu Sans Condensed Oblique"/>
                <a:sym typeface="DejaVu Sans Condensed Oblique"/>
              </a:rPr>
              <a:t>Science and Faith: Friends or Foes?</a:t>
            </a:r>
            <a:r>
              <a:rPr dirty="0"/>
              <a:t> (Wheaton: Crossways, 2003), p. 250</a:t>
            </a:r>
            <a:r>
              <a:rPr dirty="0">
                <a:effectLst>
                  <a:outerShdw blurRad="38100" dist="38100" dir="2700000" rotWithShape="0">
                    <a:srgbClr val="000000">
                      <a:alpha val="43137"/>
                    </a:srgbClr>
                  </a:outerShdw>
                </a:effectLst>
                <a:uFill>
                  <a:solidFill>
                    <a:srgbClr val="F4EDB7"/>
                  </a:solidFill>
                </a:uFill>
              </a:rPr>
              <a:t>.</a:t>
            </a:r>
          </a:p>
        </p:txBody>
      </p:sp>
      <p:sp>
        <p:nvSpPr>
          <p:cNvPr id="1571" name="“I conclude, then that I have no  reason to disbelieve the standard  theories of the geologists,  including their estimate for the age  of the earth.  They may be wrong,  for all I know; but if they are wrong, it’s not  because they have improperly smuggled philosophical assumptions into their work.”"/>
          <p:cNvSpPr txBox="1">
            <a:spLocks noGrp="1"/>
          </p:cNvSpPr>
          <p:nvPr>
            <p:ph type="title"/>
          </p:nvPr>
        </p:nvSpPr>
        <p:spPr>
          <a:xfrm>
            <a:off x="2022764" y="1384300"/>
            <a:ext cx="19960936" cy="9385300"/>
          </a:xfrm>
          <a:prstGeom prst="rect">
            <a:avLst/>
          </a:prstGeom>
        </p:spPr>
        <p:txBody>
          <a:bodyPr/>
          <a:lstStyle/>
          <a:p>
            <a:pPr defTabSz="457200">
              <a:defRPr sz="7600">
                <a:solidFill>
                  <a:srgbClr val="F4EDB7"/>
                </a:solidFill>
              </a:defRPr>
            </a:pPr>
            <a:r>
              <a:rPr dirty="0"/>
              <a:t>“</a:t>
            </a:r>
            <a:r>
              <a:rPr lang="uk-UA" dirty="0"/>
              <a:t>Я прийшов до висновку</a:t>
            </a:r>
            <a:r>
              <a:rPr dirty="0"/>
              <a:t>,</a:t>
            </a:r>
            <a:r>
              <a:rPr lang="uk-UA" dirty="0"/>
              <a:t> що в</a:t>
            </a:r>
            <a:br>
              <a:rPr lang="uk-UA" dirty="0"/>
            </a:br>
            <a:r>
              <a:rPr lang="uk-UA" dirty="0">
                <a:solidFill>
                  <a:srgbClr val="F6A029"/>
                </a:solidFill>
              </a:rPr>
              <a:t>мене</a:t>
            </a:r>
            <a:r>
              <a:rPr dirty="0">
                <a:solidFill>
                  <a:srgbClr val="F6A029"/>
                </a:solidFill>
              </a:rPr>
              <a:t> </a:t>
            </a:r>
            <a:r>
              <a:rPr lang="uk-UA" dirty="0">
                <a:solidFill>
                  <a:srgbClr val="F6A029"/>
                </a:solidFill>
              </a:rPr>
              <a:t>немає причин не вірити</a:t>
            </a:r>
            <a:br>
              <a:rPr lang="uk-UA" dirty="0">
                <a:solidFill>
                  <a:srgbClr val="F6A029"/>
                </a:solidFill>
              </a:rPr>
            </a:br>
            <a:r>
              <a:rPr lang="uk-UA" dirty="0">
                <a:solidFill>
                  <a:srgbClr val="F6A029"/>
                </a:solidFill>
              </a:rPr>
              <a:t>стандартним</a:t>
            </a:r>
            <a:r>
              <a:rPr dirty="0">
                <a:solidFill>
                  <a:srgbClr val="F6A029"/>
                </a:solidFill>
              </a:rPr>
              <a:t> </a:t>
            </a:r>
            <a:r>
              <a:rPr lang="uk-UA" dirty="0">
                <a:solidFill>
                  <a:srgbClr val="F6A029"/>
                </a:solidFill>
              </a:rPr>
              <a:t>теоріям геологів</a:t>
            </a:r>
            <a:r>
              <a:rPr dirty="0"/>
              <a:t>, </a:t>
            </a:r>
          </a:p>
          <a:p>
            <a:pPr defTabSz="457200">
              <a:defRPr sz="7600">
                <a:solidFill>
                  <a:srgbClr val="F4EDB7"/>
                </a:solidFill>
              </a:defRPr>
            </a:pPr>
            <a:r>
              <a:rPr lang="uk-UA" dirty="0"/>
              <a:t>включно з їх оцінкою віку землі</a:t>
            </a:r>
            <a:r>
              <a:rPr dirty="0"/>
              <a:t>.</a:t>
            </a:r>
            <a:r>
              <a:rPr lang="uk-UA" dirty="0"/>
              <a:t/>
            </a:r>
            <a:br>
              <a:rPr lang="uk-UA" dirty="0"/>
            </a:br>
            <a:r>
              <a:rPr lang="uk-UA" dirty="0">
                <a:solidFill>
                  <a:srgbClr val="F6A029"/>
                </a:solidFill>
              </a:rPr>
              <a:t>Вони можуть бути не праві</a:t>
            </a:r>
            <a:r>
              <a:rPr dirty="0">
                <a:solidFill>
                  <a:srgbClr val="F6A029"/>
                </a:solidFill>
              </a:rPr>
              <a:t>, </a:t>
            </a:r>
            <a:r>
              <a:rPr lang="uk-UA" dirty="0">
                <a:solidFill>
                  <a:srgbClr val="F6A029"/>
                </a:solidFill>
              </a:rPr>
              <a:t>я це</a:t>
            </a:r>
            <a:endParaRPr dirty="0">
              <a:solidFill>
                <a:srgbClr val="F6A029"/>
              </a:solidFill>
            </a:endParaRPr>
          </a:p>
          <a:p>
            <a:pPr defTabSz="457200">
              <a:defRPr sz="7600">
                <a:solidFill>
                  <a:srgbClr val="F4EDB7"/>
                </a:solidFill>
              </a:defRPr>
            </a:pPr>
            <a:r>
              <a:rPr lang="uk-UA" dirty="0">
                <a:solidFill>
                  <a:srgbClr val="F6A029"/>
                </a:solidFill>
              </a:rPr>
              <a:t>допускаю</a:t>
            </a:r>
            <a:r>
              <a:rPr dirty="0"/>
              <a:t>; </a:t>
            </a:r>
            <a:r>
              <a:rPr lang="uk-UA" dirty="0"/>
              <a:t>але якщо вони помиляються, це не тому, що вони неправильно тлумачать </a:t>
            </a:r>
            <a:r>
              <a:rPr lang="uk-UA" dirty="0">
                <a:solidFill>
                  <a:srgbClr val="FF9300"/>
                </a:solidFill>
              </a:rPr>
              <a:t>філософські припущення</a:t>
            </a:r>
            <a:r>
              <a:rPr dirty="0"/>
              <a:t> </a:t>
            </a:r>
            <a:r>
              <a:rPr lang="uk-UA" dirty="0"/>
              <a:t>в своїй праці</a:t>
            </a:r>
            <a:r>
              <a:rPr dirty="0"/>
              <a:t>.”</a:t>
            </a:r>
          </a:p>
        </p:txBody>
      </p:sp>
      <p:grpSp>
        <p:nvGrpSpPr>
          <p:cNvPr id="1574" name="Collins, C John.jpg"/>
          <p:cNvGrpSpPr/>
          <p:nvPr/>
        </p:nvGrpSpPr>
        <p:grpSpPr>
          <a:xfrm>
            <a:off x="17907000" y="1270000"/>
            <a:ext cx="4445000" cy="5817942"/>
            <a:chOff x="0" y="0"/>
            <a:chExt cx="4445000" cy="5817941"/>
          </a:xfrm>
        </p:grpSpPr>
        <p:pic>
          <p:nvPicPr>
            <p:cNvPr id="1573" name="Collins, C John.jpg" descr="Collins, C John.jpg"/>
            <p:cNvPicPr>
              <a:picLocks noChangeAspect="1"/>
            </p:cNvPicPr>
            <p:nvPr/>
          </p:nvPicPr>
          <p:blipFill>
            <a:blip r:embed="rId3" cstate="print">
              <a:extLst/>
            </a:blip>
            <a:stretch>
              <a:fillRect/>
            </a:stretch>
          </p:blipFill>
          <p:spPr>
            <a:xfrm>
              <a:off x="317500" y="304800"/>
              <a:ext cx="3822700" cy="5195642"/>
            </a:xfrm>
            <a:prstGeom prst="rect">
              <a:avLst/>
            </a:prstGeom>
            <a:ln>
              <a:noFill/>
            </a:ln>
            <a:effectLst/>
          </p:spPr>
        </p:pic>
        <p:pic>
          <p:nvPicPr>
            <p:cNvPr id="1572" name="Collins, C John.jpg" descr="Collins, C John.jpg"/>
            <p:cNvPicPr>
              <a:picLocks/>
            </p:cNvPicPr>
            <p:nvPr/>
          </p:nvPicPr>
          <p:blipFill>
            <a:blip r:embed="rId4" cstate="print">
              <a:extLst/>
            </a:blip>
            <a:stretch>
              <a:fillRect/>
            </a:stretch>
          </p:blipFill>
          <p:spPr>
            <a:xfrm>
              <a:off x="0" y="0"/>
              <a:ext cx="4445000" cy="5817942"/>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71"/>
                                        </p:tgtEl>
                                        <p:attrNameLst>
                                          <p:attrName>style.visibility</p:attrName>
                                        </p:attrNameLst>
                                      </p:cBhvr>
                                      <p:to>
                                        <p:strVal val="visible"/>
                                      </p:to>
                                    </p:set>
                                    <p:animEffect transition="in" filter="wipe(up)">
                                      <p:cBhvr>
                                        <p:cTn id="7" dur="500"/>
                                        <p:tgtEl>
                                          <p:spTgt spid="1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1"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8" name="“Although our conclusions are  tentative, at this point in our  understanding, Scripture seems to  be more easily understood to  suggest (but not to require) a  young-earth view, while the  observable facts of creation seem  increasingly to favor an old-earth view.”"/>
          <p:cNvSpPr txBox="1">
            <a:spLocks noGrp="1"/>
          </p:cNvSpPr>
          <p:nvPr>
            <p:ph type="title"/>
          </p:nvPr>
        </p:nvSpPr>
        <p:spPr>
          <a:xfrm>
            <a:off x="2413000" y="1384300"/>
            <a:ext cx="19519900" cy="9690100"/>
          </a:xfrm>
          <a:prstGeom prst="rect">
            <a:avLst/>
          </a:prstGeom>
        </p:spPr>
        <p:txBody>
          <a:bodyPr/>
          <a:lstStyle/>
          <a:p>
            <a:pPr defTabSz="457200">
              <a:defRPr>
                <a:solidFill>
                  <a:srgbClr val="FFFFFF"/>
                </a:solidFill>
              </a:defRPr>
            </a:pPr>
            <a:r>
              <a:rPr dirty="0">
                <a:solidFill>
                  <a:srgbClr val="F4EDB7"/>
                </a:solidFill>
              </a:rPr>
              <a:t>“</a:t>
            </a:r>
            <a:r>
              <a:rPr lang="uk-UA" dirty="0">
                <a:solidFill>
                  <a:srgbClr val="F4EDB7"/>
                </a:solidFill>
              </a:rPr>
              <a:t>Хоча наші висновки попередні,  </a:t>
            </a:r>
            <a:r>
              <a:rPr dirty="0">
                <a:solidFill>
                  <a:srgbClr val="F4EDB7"/>
                </a:solidFill>
              </a:rPr>
              <a:t> </a:t>
            </a:r>
          </a:p>
          <a:p>
            <a:pPr defTabSz="457200">
              <a:defRPr>
                <a:solidFill>
                  <a:srgbClr val="FFFFFF"/>
                </a:solidFill>
              </a:defRPr>
            </a:pPr>
            <a:r>
              <a:rPr lang="uk-UA" dirty="0">
                <a:solidFill>
                  <a:srgbClr val="F4EDB7"/>
                </a:solidFill>
              </a:rPr>
              <a:t>на</a:t>
            </a:r>
            <a:r>
              <a:rPr dirty="0">
                <a:solidFill>
                  <a:srgbClr val="F4EDB7"/>
                </a:solidFill>
              </a:rPr>
              <a:t> </a:t>
            </a:r>
            <a:r>
              <a:rPr lang="uk-UA" dirty="0">
                <a:solidFill>
                  <a:srgbClr val="F4EDB7"/>
                </a:solidFill>
              </a:rPr>
              <a:t>даний момент нашого </a:t>
            </a:r>
            <a:br>
              <a:rPr lang="uk-UA" dirty="0">
                <a:solidFill>
                  <a:srgbClr val="F4EDB7"/>
                </a:solidFill>
              </a:rPr>
            </a:br>
            <a:r>
              <a:rPr lang="uk-UA" dirty="0">
                <a:solidFill>
                  <a:srgbClr val="F4EDB7"/>
                </a:solidFill>
              </a:rPr>
              <a:t>розуміння</a:t>
            </a:r>
            <a:r>
              <a:rPr dirty="0">
                <a:solidFill>
                  <a:srgbClr val="F4EDB7"/>
                </a:solidFill>
              </a:rPr>
              <a:t>, </a:t>
            </a:r>
            <a:r>
              <a:rPr lang="uk-UA" dirty="0">
                <a:solidFill>
                  <a:srgbClr val="F4EDB7"/>
                </a:solidFill>
              </a:rPr>
              <a:t>Писання виглядає</a:t>
            </a:r>
            <a:br>
              <a:rPr lang="uk-UA" dirty="0">
                <a:solidFill>
                  <a:srgbClr val="F4EDB7"/>
                </a:solidFill>
              </a:rPr>
            </a:br>
            <a:r>
              <a:rPr lang="uk-UA" dirty="0">
                <a:solidFill>
                  <a:srgbClr val="F4EDB7"/>
                </a:solidFill>
              </a:rPr>
              <a:t>дає</a:t>
            </a:r>
            <a:r>
              <a:rPr dirty="0">
                <a:solidFill>
                  <a:srgbClr val="F4EDB7"/>
                </a:solidFill>
              </a:rPr>
              <a:t> </a:t>
            </a:r>
            <a:r>
              <a:rPr lang="uk-UA" dirty="0">
                <a:solidFill>
                  <a:srgbClr val="F4EDB7"/>
                </a:solidFill>
              </a:rPr>
              <a:t>нам розуміння </a:t>
            </a:r>
            <a:r>
              <a:rPr lang="uk-UA" dirty="0">
                <a:solidFill>
                  <a:srgbClr val="F4EDB7"/>
                </a:solidFill>
                <a:latin typeface="DejaVu Sans Condensed Oblique"/>
                <a:ea typeface="DejaVu Sans Condensed Oblique"/>
                <a:cs typeface="DejaVu Sans Condensed Oblique"/>
                <a:sym typeface="DejaVu Sans Condensed Oblique"/>
              </a:rPr>
              <a:t>поради</a:t>
            </a:r>
            <a:r>
              <a:rPr dirty="0">
                <a:solidFill>
                  <a:srgbClr val="F4EDB7"/>
                </a:solidFill>
              </a:rPr>
              <a:t> (</a:t>
            </a:r>
            <a:r>
              <a:rPr lang="uk-UA" dirty="0">
                <a:solidFill>
                  <a:srgbClr val="F4EDB7"/>
                </a:solidFill>
              </a:rPr>
              <a:t>а не </a:t>
            </a:r>
            <a:br>
              <a:rPr lang="uk-UA" dirty="0">
                <a:solidFill>
                  <a:srgbClr val="F4EDB7"/>
                </a:solidFill>
              </a:rPr>
            </a:br>
            <a:r>
              <a:rPr lang="uk-UA" dirty="0">
                <a:solidFill>
                  <a:srgbClr val="F4EDB7"/>
                </a:solidFill>
              </a:rPr>
              <a:t>вимоги</a:t>
            </a:r>
            <a:r>
              <a:rPr dirty="0">
                <a:solidFill>
                  <a:srgbClr val="F4EDB7"/>
                </a:solidFill>
              </a:rPr>
              <a:t>) </a:t>
            </a:r>
            <a:r>
              <a:rPr lang="uk-UA" dirty="0">
                <a:solidFill>
                  <a:srgbClr val="F4EDB7"/>
                </a:solidFill>
              </a:rPr>
              <a:t>щодо бачення молодої</a:t>
            </a:r>
            <a:br>
              <a:rPr lang="uk-UA" dirty="0">
                <a:solidFill>
                  <a:srgbClr val="F4EDB7"/>
                </a:solidFill>
              </a:rPr>
            </a:br>
            <a:r>
              <a:rPr lang="uk-UA" dirty="0">
                <a:solidFill>
                  <a:srgbClr val="F4EDB7"/>
                </a:solidFill>
              </a:rPr>
              <a:t>землі</a:t>
            </a:r>
            <a:r>
              <a:rPr dirty="0">
                <a:solidFill>
                  <a:srgbClr val="F4EDB7"/>
                </a:solidFill>
              </a:rPr>
              <a:t>, </a:t>
            </a:r>
            <a:r>
              <a:rPr lang="uk-UA" dirty="0">
                <a:solidFill>
                  <a:srgbClr val="F4EDB7"/>
                </a:solidFill>
              </a:rPr>
              <a:t>тоді як </a:t>
            </a:r>
            <a:r>
              <a:rPr lang="uk-UA" dirty="0">
                <a:solidFill>
                  <a:srgbClr val="F6A029"/>
                </a:solidFill>
              </a:rPr>
              <a:t>очевидні факти</a:t>
            </a:r>
            <a:r>
              <a:rPr dirty="0"/>
              <a:t> </a:t>
            </a:r>
            <a:r>
              <a:rPr lang="uk-UA" dirty="0"/>
              <a:t/>
            </a:r>
            <a:br>
              <a:rPr lang="uk-UA" dirty="0"/>
            </a:br>
            <a:r>
              <a:rPr lang="uk-UA" dirty="0">
                <a:solidFill>
                  <a:srgbClr val="F4EDB7"/>
                </a:solidFill>
              </a:rPr>
              <a:t>творіння</a:t>
            </a:r>
            <a:r>
              <a:rPr dirty="0">
                <a:solidFill>
                  <a:srgbClr val="F4EDB7"/>
                </a:solidFill>
              </a:rPr>
              <a:t> </a:t>
            </a:r>
            <a:r>
              <a:rPr lang="uk-UA" dirty="0">
                <a:solidFill>
                  <a:srgbClr val="F4EDB7"/>
                </a:solidFill>
              </a:rPr>
              <a:t>все більше схиляють нас на</a:t>
            </a:r>
            <a:r>
              <a:rPr dirty="0"/>
              <a:t> </a:t>
            </a:r>
            <a:r>
              <a:rPr lang="uk-UA" dirty="0">
                <a:solidFill>
                  <a:srgbClr val="F6A029"/>
                </a:solidFill>
              </a:rPr>
              <a:t>користь бачення старої землі</a:t>
            </a:r>
            <a:r>
              <a:rPr dirty="0">
                <a:solidFill>
                  <a:srgbClr val="FEFCDD"/>
                </a:solidFill>
              </a:rPr>
              <a:t>.”</a:t>
            </a:r>
          </a:p>
        </p:txBody>
      </p:sp>
      <p:sp>
        <p:nvSpPr>
          <p:cNvPr id="1579" name="Wayne Grudem, Systematic Theology (Grand Rapids: Zondervan, 1994), p. 307."/>
          <p:cNvSpPr txBox="1">
            <a:spLocks noGrp="1"/>
          </p:cNvSpPr>
          <p:nvPr>
            <p:ph type="body" sz="quarter" idx="1"/>
          </p:nvPr>
        </p:nvSpPr>
        <p:spPr>
          <a:xfrm>
            <a:off x="2413000" y="11633200"/>
            <a:ext cx="19519900" cy="1689100"/>
          </a:xfrm>
          <a:prstGeom prst="rect">
            <a:avLst/>
          </a:prstGeom>
        </p:spPr>
        <p:txBody>
          <a:bodyPr/>
          <a:lstStyle/>
          <a:p>
            <a:pPr>
              <a:defRPr sz="4200"/>
            </a:pPr>
            <a:r>
              <a:rPr lang="uk-UA" dirty="0" err="1">
                <a:effectLst>
                  <a:outerShdw blurRad="38100" dist="38100" dir="2700000" rotWithShape="0">
                    <a:srgbClr val="000000">
                      <a:alpha val="43137"/>
                    </a:srgbClr>
                  </a:outerShdw>
                </a:effectLst>
                <a:uFill>
                  <a:solidFill>
                    <a:srgbClr val="E2DEAB"/>
                  </a:solidFill>
                </a:uFill>
              </a:rPr>
              <a:t>Уейн</a:t>
            </a:r>
            <a:r>
              <a:rPr lang="uk-UA" dirty="0">
                <a:effectLst>
                  <a:outerShdw blurRad="38100" dist="38100" dir="2700000" rotWithShape="0">
                    <a:srgbClr val="000000">
                      <a:alpha val="43137"/>
                    </a:srgbClr>
                  </a:outerShdw>
                </a:effectLst>
                <a:uFill>
                  <a:solidFill>
                    <a:srgbClr val="E2DEAB"/>
                  </a:solidFill>
                </a:uFill>
              </a:rPr>
              <a:t> </a:t>
            </a:r>
            <a:r>
              <a:rPr lang="uk-UA" dirty="0" err="1">
                <a:effectLst>
                  <a:outerShdw blurRad="38100" dist="38100" dir="2700000" rotWithShape="0">
                    <a:srgbClr val="000000">
                      <a:alpha val="43137"/>
                    </a:srgbClr>
                  </a:outerShdw>
                </a:effectLst>
                <a:uFill>
                  <a:solidFill>
                    <a:srgbClr val="E2DEAB"/>
                  </a:solidFill>
                </a:uFill>
              </a:rPr>
              <a:t>Грудем</a:t>
            </a:r>
            <a:r>
              <a:rPr dirty="0">
                <a:effectLst>
                  <a:outerShdw blurRad="38100" dist="38100" dir="2700000" rotWithShape="0">
                    <a:srgbClr val="000000">
                      <a:alpha val="43137"/>
                    </a:srgbClr>
                  </a:outerShdw>
                </a:effectLst>
                <a:uFill>
                  <a:solidFill>
                    <a:srgbClr val="E2DEAB"/>
                  </a:solidFill>
                </a:uFill>
              </a:rPr>
              <a:t>, </a:t>
            </a:r>
            <a:r>
              <a:rPr dirty="0">
                <a:effectLst>
                  <a:outerShdw blurRad="38100" dist="38100" dir="2700000" rotWithShape="0">
                    <a:srgbClr val="000000">
                      <a:alpha val="43137"/>
                    </a:srgbClr>
                  </a:outerShdw>
                </a:effectLst>
                <a:uFill>
                  <a:solidFill>
                    <a:srgbClr val="E2DEAB"/>
                  </a:solidFill>
                </a:uFill>
                <a:latin typeface="DejaVu Sans Condensed Oblique"/>
                <a:ea typeface="DejaVu Sans Condensed Oblique"/>
                <a:cs typeface="DejaVu Sans Condensed Oblique"/>
                <a:sym typeface="DejaVu Sans Condensed Oblique"/>
              </a:rPr>
              <a:t>Systematic Theology</a:t>
            </a:r>
            <a:r>
              <a:rPr dirty="0">
                <a:effectLst>
                  <a:outerShdw blurRad="38100" dist="38100" dir="2700000" rotWithShape="0">
                    <a:srgbClr val="000000">
                      <a:alpha val="43137"/>
                    </a:srgbClr>
                  </a:outerShdw>
                </a:effectLst>
                <a:uFill>
                  <a:solidFill>
                    <a:srgbClr val="E2DEAB"/>
                  </a:solidFill>
                </a:uFill>
              </a:rPr>
              <a:t> (Grand Rapids: </a:t>
            </a:r>
            <a:r>
              <a:rPr dirty="0" err="1">
                <a:effectLst>
                  <a:outerShdw blurRad="38100" dist="38100" dir="2700000" rotWithShape="0">
                    <a:srgbClr val="000000">
                      <a:alpha val="43137"/>
                    </a:srgbClr>
                  </a:outerShdw>
                </a:effectLst>
                <a:uFill>
                  <a:solidFill>
                    <a:srgbClr val="E2DEAB"/>
                  </a:solidFill>
                </a:uFill>
              </a:rPr>
              <a:t>Zondervan</a:t>
            </a:r>
            <a:r>
              <a:rPr dirty="0">
                <a:effectLst>
                  <a:outerShdw blurRad="38100" dist="38100" dir="2700000" rotWithShape="0">
                    <a:srgbClr val="000000">
                      <a:alpha val="43137"/>
                    </a:srgbClr>
                  </a:outerShdw>
                </a:effectLst>
                <a:uFill>
                  <a:solidFill>
                    <a:srgbClr val="E2DEAB"/>
                  </a:solidFill>
                </a:uFill>
              </a:rPr>
              <a:t>, 1994), p. 307.</a:t>
            </a:r>
          </a:p>
        </p:txBody>
      </p:sp>
      <p:grpSp>
        <p:nvGrpSpPr>
          <p:cNvPr id="1582" name="Grudem, Wayne.jpg"/>
          <p:cNvGrpSpPr/>
          <p:nvPr/>
        </p:nvGrpSpPr>
        <p:grpSpPr>
          <a:xfrm>
            <a:off x="17119600" y="1386983"/>
            <a:ext cx="5270500" cy="6448918"/>
            <a:chOff x="0" y="0"/>
            <a:chExt cx="5270500" cy="6448916"/>
          </a:xfrm>
        </p:grpSpPr>
        <p:pic>
          <p:nvPicPr>
            <p:cNvPr id="1581" name="Grudem, Wayne.jpg" descr="Grudem, Wayne.jpg"/>
            <p:cNvPicPr>
              <a:picLocks noChangeAspect="1"/>
            </p:cNvPicPr>
            <p:nvPr/>
          </p:nvPicPr>
          <p:blipFill>
            <a:blip r:embed="rId2" cstate="print">
              <a:extLst/>
            </a:blip>
            <a:stretch>
              <a:fillRect/>
            </a:stretch>
          </p:blipFill>
          <p:spPr>
            <a:xfrm>
              <a:off x="317500" y="304800"/>
              <a:ext cx="4648200" cy="5826617"/>
            </a:xfrm>
            <a:prstGeom prst="rect">
              <a:avLst/>
            </a:prstGeom>
            <a:ln>
              <a:noFill/>
            </a:ln>
            <a:effectLst/>
          </p:spPr>
        </p:pic>
        <p:pic>
          <p:nvPicPr>
            <p:cNvPr id="1580" name="Grudem, Wayne.jpg" descr="Grudem, Wayne.jpg"/>
            <p:cNvPicPr>
              <a:picLocks/>
            </p:cNvPicPr>
            <p:nvPr/>
          </p:nvPicPr>
          <p:blipFill>
            <a:blip r:embed="rId3" cstate="print">
              <a:extLst/>
            </a:blip>
            <a:stretch>
              <a:fillRect/>
            </a:stretch>
          </p:blipFill>
          <p:spPr>
            <a:xfrm>
              <a:off x="0" y="0"/>
              <a:ext cx="5270500" cy="6448917"/>
            </a:xfrm>
            <a:prstGeom prst="rect">
              <a:avLst/>
            </a:prstGeom>
            <a:effectLst/>
          </p:spPr>
        </p:pic>
      </p:grpSp>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4" name="“The only recourse that flood…"/>
          <p:cNvSpPr txBox="1">
            <a:spLocks noGrp="1"/>
          </p:cNvSpPr>
          <p:nvPr>
            <p:ph type="title"/>
          </p:nvPr>
        </p:nvSpPr>
        <p:spPr>
          <a:xfrm>
            <a:off x="1778000" y="1327029"/>
            <a:ext cx="20828000" cy="9133365"/>
          </a:xfrm>
          <a:prstGeom prst="rect">
            <a:avLst/>
          </a:prstGeom>
        </p:spPr>
        <p:txBody>
          <a:bodyPr/>
          <a:lstStyle/>
          <a:p>
            <a:pPr marR="457200" defTabSz="457200"/>
            <a:r>
              <a:t>“The only recourse that flood </a:t>
            </a:r>
          </a:p>
          <a:p>
            <a:pPr marR="457200" defTabSz="457200"/>
            <a:r>
              <a:t>catastrophists have to save their </a:t>
            </a:r>
          </a:p>
          <a:p>
            <a:pPr marR="457200" defTabSz="457200"/>
            <a:r>
              <a:t>theory is to appeal to a pure miracle </a:t>
            </a:r>
          </a:p>
          <a:p>
            <a:pPr marR="457200" defTabSz="457200"/>
            <a:r>
              <a:t>and thus eliminate entirely the </a:t>
            </a:r>
          </a:p>
          <a:p>
            <a:pPr marR="457200" defTabSz="457200"/>
            <a:r>
              <a:t>possibility of historical geology. We </a:t>
            </a:r>
          </a:p>
          <a:p>
            <a:pPr marR="457200" defTabSz="457200"/>
            <a:r>
              <a:t>think that would be a more honest </a:t>
            </a:r>
          </a:p>
          <a:p>
            <a:pPr marR="457200" defTabSz="457200"/>
            <a:r>
              <a:t>course of action for young-earth </a:t>
            </a:r>
          </a:p>
          <a:p>
            <a:pPr marR="457200" defTabSz="457200"/>
            <a:r>
              <a:t>advocates to take.”</a:t>
            </a:r>
          </a:p>
        </p:txBody>
      </p:sp>
      <p:sp>
        <p:nvSpPr>
          <p:cNvPr id="1585" name="Kenneth D. Keathley and Mark F. Rooker, 40 Questions about Creation and Evolution (Grand Rapids, MI: Kregel, 2014), p. 307–308."/>
          <p:cNvSpPr txBox="1">
            <a:spLocks noGrp="1"/>
          </p:cNvSpPr>
          <p:nvPr>
            <p:ph type="body" sz="quarter" idx="1"/>
          </p:nvPr>
        </p:nvSpPr>
        <p:spPr>
          <a:xfrm>
            <a:off x="1752600" y="10769600"/>
            <a:ext cx="20866100" cy="1689100"/>
          </a:xfrm>
          <a:prstGeom prst="rect">
            <a:avLst/>
          </a:prstGeom>
        </p:spPr>
        <p:txBody>
          <a:bodyPr/>
          <a:lstStyle/>
          <a:p>
            <a:pPr marR="457200" defTabSz="457200">
              <a:defRPr sz="4000"/>
            </a:pPr>
            <a:r>
              <a:t>Kenneth D. Keathley and Mark F. Rooker, </a:t>
            </a:r>
            <a:r>
              <a:rPr>
                <a:latin typeface="DejaVu Sans Condensed Oblique"/>
                <a:ea typeface="DejaVu Sans Condensed Oblique"/>
                <a:cs typeface="DejaVu Sans Condensed Oblique"/>
                <a:sym typeface="DejaVu Sans Condensed Oblique"/>
              </a:rPr>
              <a:t>40 Questions about Creation and Evolution </a:t>
            </a:r>
            <a:r>
              <a:t>(Grand Rapids, MI: Kregel, 2014), p. 307–308.</a:t>
            </a:r>
          </a:p>
        </p:txBody>
      </p:sp>
      <p:pic>
        <p:nvPicPr>
          <p:cNvPr id="1586" name="Keathley-Rooker 40 Questions cover.jpg" descr="Keathley-Rooker 40 Questions cover.jpg"/>
          <p:cNvPicPr>
            <a:picLocks noChangeAspect="1"/>
          </p:cNvPicPr>
          <p:nvPr/>
        </p:nvPicPr>
        <p:blipFill>
          <a:blip r:embed="rId2" cstate="print">
            <a:extLst/>
          </a:blip>
          <a:stretch>
            <a:fillRect/>
          </a:stretch>
        </p:blipFill>
        <p:spPr>
          <a:xfrm>
            <a:off x="18268029" y="1479436"/>
            <a:ext cx="4229101" cy="6337301"/>
          </a:xfrm>
          <a:prstGeom prst="rect">
            <a:avLst/>
          </a:prstGeom>
          <a:ln w="12700">
            <a:miter lim="400000"/>
          </a:ln>
          <a:effectLst>
            <a:outerShdw blurRad="190500" dist="8455" dir="5400000" rotWithShape="0">
              <a:srgbClr val="000000"/>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84"/>
                                        </p:tgtEl>
                                        <p:attrNameLst>
                                          <p:attrName>style.visibility</p:attrName>
                                        </p:attrNameLst>
                                      </p:cBhvr>
                                      <p:to>
                                        <p:strVal val="visible"/>
                                      </p:to>
                                    </p:set>
                                    <p:animEffect transition="in" filter="dissolve">
                                      <p:cBhvr>
                                        <p:cTn id="7" dur="499"/>
                                        <p:tgtEl>
                                          <p:spTgt spid="1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4"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Colossians 2:8"/>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rPr lang="uk-UA" dirty="0" err="1"/>
              <a:t>Колосян</a:t>
            </a:r>
            <a:r>
              <a:rPr dirty="0"/>
              <a:t> 2:8</a:t>
            </a:r>
          </a:p>
        </p:txBody>
      </p:sp>
      <p:sp>
        <p:nvSpPr>
          <p:cNvPr id="959" name="8 See to it that no one takes you captive through philosophy and empty deception, according to the tradition of men, according to the elementary principles of the world, rather than according to Christ."/>
          <p:cNvSpPr txBox="1">
            <a:spLocks noGrp="1"/>
          </p:cNvSpPr>
          <p:nvPr>
            <p:ph type="subTitle" idx="1"/>
          </p:nvPr>
        </p:nvSpPr>
        <p:spPr>
          <a:xfrm>
            <a:off x="1765300" y="2971800"/>
            <a:ext cx="20358100" cy="9728200"/>
          </a:xfrm>
          <a:prstGeom prst="rect">
            <a:avLst/>
          </a:prstGeom>
        </p:spPr>
        <p:txBody>
          <a:bodyPr>
            <a:normAutofit/>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8</a:t>
            </a:r>
            <a:r>
              <a:rPr dirty="0">
                <a:solidFill>
                  <a:srgbClr val="E2DEAB"/>
                </a:solidFill>
                <a:uFill>
                  <a:solidFill>
                    <a:srgbClr val="E2DEAB"/>
                  </a:solidFill>
                </a:uFill>
              </a:rPr>
              <a:t> </a:t>
            </a:r>
            <a:r>
              <a:rPr lang="uk-UA" dirty="0">
                <a:solidFill>
                  <a:srgbClr val="E2DEAB"/>
                </a:solidFill>
                <a:uFill>
                  <a:solidFill>
                    <a:srgbClr val="E2DEAB"/>
                  </a:solidFill>
                </a:uFill>
              </a:rPr>
              <a:t>Стережіться, щоб ніхто вас не звів </a:t>
            </a:r>
            <a:r>
              <a:rPr lang="uk-UA" dirty="0">
                <a:solidFill>
                  <a:srgbClr val="F6A029"/>
                </a:solidFill>
                <a:uFill>
                  <a:solidFill>
                    <a:srgbClr val="F6A029"/>
                  </a:solidFill>
                </a:uFill>
              </a:rPr>
              <a:t>філософією </a:t>
            </a:r>
            <a:r>
              <a:rPr lang="uk-UA" dirty="0">
                <a:solidFill>
                  <a:srgbClr val="E2DEAB"/>
                </a:solidFill>
                <a:uFill>
                  <a:solidFill>
                    <a:srgbClr val="E2DEAB"/>
                  </a:solidFill>
                </a:uFill>
              </a:rPr>
              <a:t>та </a:t>
            </a:r>
            <a:r>
              <a:rPr lang="uk-UA" dirty="0">
                <a:solidFill>
                  <a:srgbClr val="F6A029"/>
                </a:solidFill>
                <a:uFill>
                  <a:solidFill>
                    <a:srgbClr val="F6A029"/>
                  </a:solidFill>
                </a:uFill>
              </a:rPr>
              <a:t>марною оманою </a:t>
            </a:r>
            <a:r>
              <a:rPr lang="uk-UA" dirty="0">
                <a:solidFill>
                  <a:srgbClr val="E2DEAB"/>
                </a:solidFill>
                <a:uFill>
                  <a:solidFill>
                    <a:srgbClr val="E2DEAB"/>
                  </a:solidFill>
                </a:uFill>
              </a:rPr>
              <a:t>за</a:t>
            </a:r>
            <a:r>
              <a:rPr dirty="0">
                <a:solidFill>
                  <a:srgbClr val="E2DEAB"/>
                </a:solidFill>
                <a:uFill>
                  <a:solidFill>
                    <a:srgbClr val="E2DEAB"/>
                  </a:solidFill>
                </a:uFill>
              </a:rPr>
              <a:t> </a:t>
            </a:r>
            <a:r>
              <a:rPr lang="uk-UA" dirty="0">
                <a:solidFill>
                  <a:srgbClr val="F6A029"/>
                </a:solidFill>
                <a:uFill>
                  <a:solidFill>
                    <a:srgbClr val="F6A029"/>
                  </a:solidFill>
                </a:uFill>
              </a:rPr>
              <a:t>переданням людським</a:t>
            </a:r>
            <a:r>
              <a:rPr lang="uk-UA" dirty="0">
                <a:solidFill>
                  <a:srgbClr val="E2DEAB"/>
                </a:solidFill>
                <a:uFill>
                  <a:solidFill>
                    <a:srgbClr val="E2DEAB"/>
                  </a:solidFill>
                </a:uFill>
              </a:rPr>
              <a:t>, за стихіями світу, а не за Христом. </a:t>
            </a:r>
          </a:p>
        </p:txBody>
      </p:sp>
    </p:spTree>
  </p:cSld>
  <p:clrMapOvr>
    <a:masterClrMapping/>
  </p:clrMapOvr>
  <p:transition xmlns:p14="http://schemas.microsoft.com/office/powerpoint/2010/mai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8" name="“Young-earth creationists should cease…"/>
          <p:cNvSpPr txBox="1">
            <a:spLocks noGrp="1"/>
          </p:cNvSpPr>
          <p:nvPr>
            <p:ph type="title"/>
          </p:nvPr>
        </p:nvSpPr>
        <p:spPr>
          <a:prstGeom prst="rect">
            <a:avLst/>
          </a:prstGeom>
        </p:spPr>
        <p:txBody>
          <a:bodyPr/>
          <a:lstStyle/>
          <a:p>
            <a:pPr marR="457200" defTabSz="457200"/>
            <a:r>
              <a:t>“Young-earth creationists should cease </a:t>
            </a:r>
          </a:p>
          <a:p>
            <a:pPr marR="457200" defTabSz="457200"/>
            <a:r>
              <a:t>their efforts to convince the lay </a:t>
            </a:r>
          </a:p>
          <a:p>
            <a:pPr marR="457200" defTabSz="457200"/>
            <a:r>
              <a:t>Christian public that geology supports </a:t>
            </a:r>
          </a:p>
          <a:p>
            <a:pPr marR="457200" defTabSz="457200"/>
            <a:r>
              <a:t>a young earth when it does not do so. </a:t>
            </a:r>
          </a:p>
          <a:p>
            <a:pPr marR="457200" defTabSz="457200"/>
            <a:r>
              <a:t>To continue that effort is misguided </a:t>
            </a:r>
          </a:p>
          <a:p>
            <a:pPr marR="457200" defTabSz="457200"/>
            <a:r>
              <a:t>and detrimental to the health of the </a:t>
            </a:r>
          </a:p>
          <a:p>
            <a:pPr marR="457200" defTabSz="457200"/>
            <a:r>
              <a:t>church and the cause of Christ.”</a:t>
            </a:r>
          </a:p>
        </p:txBody>
      </p:sp>
      <p:sp>
        <p:nvSpPr>
          <p:cNvPr id="1589" name="Kenneth D. Keathley and Mark F. Rooker, 40 Questions about Creation and Evolution (Grand Rapids, MI: Kregel, 2014), p. 307–308."/>
          <p:cNvSpPr txBox="1">
            <a:spLocks noGrp="1"/>
          </p:cNvSpPr>
          <p:nvPr>
            <p:ph type="body" sz="quarter" idx="1"/>
          </p:nvPr>
        </p:nvSpPr>
        <p:spPr>
          <a:xfrm>
            <a:off x="1752600" y="10769600"/>
            <a:ext cx="20866100" cy="1689100"/>
          </a:xfrm>
          <a:prstGeom prst="rect">
            <a:avLst/>
          </a:prstGeom>
        </p:spPr>
        <p:txBody>
          <a:bodyPr/>
          <a:lstStyle/>
          <a:p>
            <a:pPr marR="457200" defTabSz="457200">
              <a:defRPr sz="4000"/>
            </a:pPr>
            <a:r>
              <a:t>Kenneth D. Keathley and Mark F. Rooker, </a:t>
            </a:r>
            <a:r>
              <a:rPr>
                <a:latin typeface="DejaVu Sans Condensed Oblique"/>
                <a:ea typeface="DejaVu Sans Condensed Oblique"/>
                <a:cs typeface="DejaVu Sans Condensed Oblique"/>
                <a:sym typeface="DejaVu Sans Condensed Oblique"/>
              </a:rPr>
              <a:t>40 Questions about Creation and Evolution </a:t>
            </a:r>
            <a:r>
              <a:t>(Grand Rapids, MI: Kregel, 2014), p. 307–308.</a:t>
            </a:r>
          </a:p>
        </p:txBody>
      </p:sp>
      <p:pic>
        <p:nvPicPr>
          <p:cNvPr id="1590" name="Keathley-Rooker 40 Questions cover.jpg" descr="Keathley-Rooker 40 Questions cover.jpg"/>
          <p:cNvPicPr>
            <a:picLocks noChangeAspect="1"/>
          </p:cNvPicPr>
          <p:nvPr/>
        </p:nvPicPr>
        <p:blipFill>
          <a:blip r:embed="rId2" cstate="print">
            <a:extLst/>
          </a:blip>
          <a:stretch>
            <a:fillRect/>
          </a:stretch>
        </p:blipFill>
        <p:spPr>
          <a:xfrm>
            <a:off x="18268029" y="1479436"/>
            <a:ext cx="4229101" cy="6337301"/>
          </a:xfrm>
          <a:prstGeom prst="rect">
            <a:avLst/>
          </a:prstGeom>
          <a:ln w="12700">
            <a:miter lim="400000"/>
          </a:ln>
          <a:effectLst>
            <a:outerShdw blurRad="190500" dist="8455" dir="5400000" rotWithShape="0">
              <a:srgbClr val="000000"/>
            </a:outerShdw>
          </a:effectLst>
        </p:spPr>
      </p:pic>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2" name="Sand.jpg" descr="Sand.jpg"/>
          <p:cNvPicPr>
            <a:picLocks noChangeAspect="1"/>
          </p:cNvPicPr>
          <p:nvPr/>
        </p:nvPicPr>
        <p:blipFill>
          <a:blip r:embed="rId3" cstate="print">
            <a:extLst/>
          </a:blip>
          <a:stretch>
            <a:fillRect/>
          </a:stretch>
        </p:blipFill>
        <p:spPr>
          <a:xfrm>
            <a:off x="0" y="0"/>
            <a:ext cx="24384000" cy="13716000"/>
          </a:xfrm>
          <a:prstGeom prst="rect">
            <a:avLst/>
          </a:prstGeom>
          <a:ln w="12700">
            <a:miter lim="400000"/>
          </a:ln>
        </p:spPr>
      </p:pic>
      <p:pic>
        <p:nvPicPr>
          <p:cNvPr id="1593" name="Grand Canyon--Monument to Ancient Earth cover.jpg" descr="Grand Canyon--Monument to Ancient Earth cover.jpg"/>
          <p:cNvPicPr>
            <a:picLocks noChangeAspect="1"/>
          </p:cNvPicPr>
          <p:nvPr/>
        </p:nvPicPr>
        <p:blipFill>
          <a:blip r:embed="rId4" cstate="print">
            <a:extLst/>
          </a:blip>
          <a:stretch>
            <a:fillRect/>
          </a:stretch>
        </p:blipFill>
        <p:spPr>
          <a:xfrm>
            <a:off x="2819268" y="1390924"/>
            <a:ext cx="8457191" cy="10934152"/>
          </a:xfrm>
          <a:prstGeom prst="rect">
            <a:avLst/>
          </a:prstGeom>
          <a:ln w="25400">
            <a:solidFill>
              <a:srgbClr val="FFFFFF"/>
            </a:solidFill>
            <a:miter lim="400000"/>
          </a:ln>
          <a:effectLst>
            <a:outerShdw blurRad="190500" dist="8455" dir="5400000" rotWithShape="0">
              <a:srgbClr val="000000"/>
            </a:outerShdw>
          </a:effectLst>
        </p:spPr>
      </p:pic>
      <p:grpSp>
        <p:nvGrpSpPr>
          <p:cNvPr id="1596" name="Group"/>
          <p:cNvGrpSpPr/>
          <p:nvPr/>
        </p:nvGrpSpPr>
        <p:grpSpPr>
          <a:xfrm>
            <a:off x="12422136" y="939800"/>
            <a:ext cx="3600295" cy="5891208"/>
            <a:chOff x="0" y="0"/>
            <a:chExt cx="3600294" cy="5891207"/>
          </a:xfrm>
        </p:grpSpPr>
        <p:pic>
          <p:nvPicPr>
            <p:cNvPr id="1594" name="Collins, C John.jpg" descr="Collins, C John.jpg"/>
            <p:cNvPicPr>
              <a:picLocks noChangeAspect="1"/>
            </p:cNvPicPr>
            <p:nvPr/>
          </p:nvPicPr>
          <p:blipFill>
            <a:blip r:embed="rId5" cstate="print">
              <a:extLst/>
            </a:blip>
            <a:stretch>
              <a:fillRect/>
            </a:stretch>
          </p:blipFill>
          <p:spPr>
            <a:xfrm>
              <a:off x="0" y="997848"/>
              <a:ext cx="3600295" cy="4893360"/>
            </a:xfrm>
            <a:prstGeom prst="rect">
              <a:avLst/>
            </a:prstGeom>
            <a:ln w="25400" cap="flat">
              <a:solidFill>
                <a:srgbClr val="FFFFFF"/>
              </a:solidFill>
              <a:prstDash val="solid"/>
              <a:miter lim="400000"/>
            </a:ln>
            <a:effectLst/>
          </p:spPr>
        </p:pic>
        <p:sp>
          <p:nvSpPr>
            <p:cNvPr id="1595" name="Collins"/>
            <p:cNvSpPr txBox="1"/>
            <p:nvPr/>
          </p:nvSpPr>
          <p:spPr>
            <a:xfrm>
              <a:off x="486330" y="0"/>
              <a:ext cx="2627636" cy="990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457200">
                <a:defRPr sz="6000">
                  <a:solidFill>
                    <a:srgbClr val="FF9300"/>
                  </a:solidFill>
                  <a:latin typeface="DejaVu Sans"/>
                  <a:ea typeface="DejaVu Sans"/>
                  <a:cs typeface="DejaVu Sans"/>
                  <a:sym typeface="DejaVu Sans"/>
                </a:defRPr>
              </a:lvl1pPr>
            </a:lstStyle>
            <a:p>
              <a:r>
                <a:t>Collins</a:t>
              </a:r>
            </a:p>
          </p:txBody>
        </p:sp>
      </p:grpSp>
      <p:grpSp>
        <p:nvGrpSpPr>
          <p:cNvPr id="1599" name="Group"/>
          <p:cNvGrpSpPr/>
          <p:nvPr/>
        </p:nvGrpSpPr>
        <p:grpSpPr>
          <a:xfrm>
            <a:off x="17718740" y="7420770"/>
            <a:ext cx="3683001" cy="5391135"/>
            <a:chOff x="0" y="0"/>
            <a:chExt cx="3683000" cy="5391134"/>
          </a:xfrm>
        </p:grpSpPr>
        <p:pic>
          <p:nvPicPr>
            <p:cNvPr id="1597" name="Copan, Paul.jpg" descr="Copan, Paul.jpg"/>
            <p:cNvPicPr>
              <a:picLocks noChangeAspect="1"/>
            </p:cNvPicPr>
            <p:nvPr/>
          </p:nvPicPr>
          <p:blipFill>
            <a:blip r:embed="rId6" cstate="print">
              <a:extLst/>
            </a:blip>
            <a:srcRect b="21008"/>
            <a:stretch>
              <a:fillRect/>
            </a:stretch>
          </p:blipFill>
          <p:spPr>
            <a:xfrm>
              <a:off x="0" y="0"/>
              <a:ext cx="3683000" cy="4398899"/>
            </a:xfrm>
            <a:prstGeom prst="rect">
              <a:avLst/>
            </a:prstGeom>
            <a:ln w="25400" cap="flat">
              <a:solidFill>
                <a:srgbClr val="FFFFFF"/>
              </a:solidFill>
              <a:prstDash val="solid"/>
              <a:miter lim="400000"/>
            </a:ln>
            <a:effectLst>
              <a:outerShdw blurRad="190500" dist="8455" dir="5400000" rotWithShape="0">
                <a:srgbClr val="000000"/>
              </a:outerShdw>
            </a:effectLst>
          </p:spPr>
        </p:pic>
        <p:sp>
          <p:nvSpPr>
            <p:cNvPr id="1598" name="Copan"/>
            <p:cNvSpPr txBox="1"/>
            <p:nvPr/>
          </p:nvSpPr>
          <p:spPr>
            <a:xfrm>
              <a:off x="572799" y="4403938"/>
              <a:ext cx="2537402" cy="987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457200">
                <a:defRPr sz="6000">
                  <a:solidFill>
                    <a:srgbClr val="FF9300"/>
                  </a:solidFill>
                  <a:latin typeface="DejaVu Sans"/>
                  <a:ea typeface="DejaVu Sans"/>
                  <a:cs typeface="DejaVu Sans"/>
                  <a:sym typeface="DejaVu Sans"/>
                </a:defRPr>
              </a:lvl1pPr>
            </a:lstStyle>
            <a:p>
              <a:r>
                <a:t>Copan</a:t>
              </a:r>
            </a:p>
          </p:txBody>
        </p:sp>
      </p:grpSp>
      <p:grpSp>
        <p:nvGrpSpPr>
          <p:cNvPr id="1602" name="Group"/>
          <p:cNvGrpSpPr/>
          <p:nvPr/>
        </p:nvGrpSpPr>
        <p:grpSpPr>
          <a:xfrm>
            <a:off x="12431143" y="7420770"/>
            <a:ext cx="3594101" cy="5409725"/>
            <a:chOff x="0" y="0"/>
            <a:chExt cx="3594100" cy="5409724"/>
          </a:xfrm>
        </p:grpSpPr>
        <p:pic>
          <p:nvPicPr>
            <p:cNvPr id="1600" name="Keathley, Ken.jpg" descr="Keathley, Ken.jpg"/>
            <p:cNvPicPr>
              <a:picLocks/>
            </p:cNvPicPr>
            <p:nvPr/>
          </p:nvPicPr>
          <p:blipFill>
            <a:blip r:embed="rId7" cstate="print">
              <a:extLst/>
            </a:blip>
            <a:stretch>
              <a:fillRect/>
            </a:stretch>
          </p:blipFill>
          <p:spPr>
            <a:xfrm>
              <a:off x="0" y="0"/>
              <a:ext cx="3594100" cy="4394200"/>
            </a:xfrm>
            <a:prstGeom prst="rect">
              <a:avLst/>
            </a:prstGeom>
            <a:ln w="25400" cap="flat">
              <a:solidFill>
                <a:srgbClr val="FFFFFF"/>
              </a:solidFill>
              <a:prstDash val="solid"/>
              <a:miter lim="400000"/>
            </a:ln>
            <a:effectLst>
              <a:outerShdw blurRad="190500" dist="8455" dir="5400000" rotWithShape="0">
                <a:srgbClr val="000000"/>
              </a:outerShdw>
            </a:effectLst>
          </p:spPr>
        </p:pic>
        <p:sp>
          <p:nvSpPr>
            <p:cNvPr id="1601" name="Keathley"/>
            <p:cNvSpPr txBox="1"/>
            <p:nvPr/>
          </p:nvSpPr>
          <p:spPr>
            <a:xfrm>
              <a:off x="78649" y="4419124"/>
              <a:ext cx="3424983"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457200">
                <a:defRPr sz="6000">
                  <a:solidFill>
                    <a:srgbClr val="FF9300"/>
                  </a:solidFill>
                  <a:latin typeface="DejaVu Sans"/>
                  <a:ea typeface="DejaVu Sans"/>
                  <a:cs typeface="DejaVu Sans"/>
                  <a:sym typeface="DejaVu Sans"/>
                </a:defRPr>
              </a:lvl1pPr>
            </a:lstStyle>
            <a:p>
              <a:r>
                <a:t>Keathley</a:t>
              </a:r>
            </a:p>
          </p:txBody>
        </p:sp>
      </p:grpSp>
      <p:grpSp>
        <p:nvGrpSpPr>
          <p:cNvPr id="1605" name="Group"/>
          <p:cNvGrpSpPr/>
          <p:nvPr/>
        </p:nvGrpSpPr>
        <p:grpSpPr>
          <a:xfrm>
            <a:off x="17724890" y="939800"/>
            <a:ext cx="3683358" cy="5904042"/>
            <a:chOff x="0" y="0"/>
            <a:chExt cx="3683357" cy="5904041"/>
          </a:xfrm>
        </p:grpSpPr>
        <p:sp>
          <p:nvSpPr>
            <p:cNvPr id="1603" name="Grudem"/>
            <p:cNvSpPr txBox="1"/>
            <p:nvPr/>
          </p:nvSpPr>
          <p:spPr>
            <a:xfrm>
              <a:off x="243805" y="0"/>
              <a:ext cx="3195787" cy="990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457200">
                <a:defRPr sz="6000">
                  <a:solidFill>
                    <a:srgbClr val="FF9300"/>
                  </a:solidFill>
                  <a:latin typeface="DejaVu Sans"/>
                  <a:ea typeface="DejaVu Sans"/>
                  <a:cs typeface="DejaVu Sans"/>
                  <a:sym typeface="DejaVu Sans"/>
                </a:defRPr>
              </a:lvl1pPr>
            </a:lstStyle>
            <a:p>
              <a:r>
                <a:t>Grudem</a:t>
              </a:r>
            </a:p>
          </p:txBody>
        </p:sp>
        <p:pic>
          <p:nvPicPr>
            <p:cNvPr id="1604" name="Grudem, Wayne.jpg" descr="Grudem, Wayne.jpg"/>
            <p:cNvPicPr>
              <a:picLocks noChangeAspect="1"/>
            </p:cNvPicPr>
            <p:nvPr/>
          </p:nvPicPr>
          <p:blipFill>
            <a:blip r:embed="rId8" cstate="print">
              <a:extLst/>
            </a:blip>
            <a:srcRect l="3665" t="17155" r="3665"/>
            <a:stretch>
              <a:fillRect/>
            </a:stretch>
          </p:blipFill>
          <p:spPr>
            <a:xfrm>
              <a:off x="0" y="985093"/>
              <a:ext cx="3683358" cy="4918949"/>
            </a:xfrm>
            <a:prstGeom prst="rect">
              <a:avLst/>
            </a:prstGeom>
            <a:ln w="25400" cap="flat">
              <a:solidFill>
                <a:srgbClr val="FFFFFF"/>
              </a:solidFill>
              <a:prstDash val="solid"/>
              <a:miter lim="400000"/>
            </a:ln>
            <a:effectLst>
              <a:outerShdw blurRad="190500" dist="8455" dir="5400000" rotWithShape="0">
                <a:srgbClr val="000000"/>
              </a:outerShdw>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96"/>
                                        </p:tgtEl>
                                        <p:attrNameLst>
                                          <p:attrName>style.visibility</p:attrName>
                                        </p:attrNameLst>
                                      </p:cBhvr>
                                      <p:to>
                                        <p:strVal val="visible"/>
                                      </p:to>
                                    </p:set>
                                    <p:animEffect transition="in" filter="dissolve">
                                      <p:cBhvr>
                                        <p:cTn id="7" dur="499"/>
                                        <p:tgtEl>
                                          <p:spTgt spid="1596"/>
                                        </p:tgtEl>
                                      </p:cBhvr>
                                    </p:animEffect>
                                  </p:childTnLst>
                                </p:cTn>
                              </p:par>
                            </p:childTnLst>
                          </p:cTn>
                        </p:par>
                        <p:par>
                          <p:cTn id="8" fill="hold">
                            <p:stCondLst>
                              <p:cond delay="499"/>
                            </p:stCondLst>
                            <p:childTnLst>
                              <p:par>
                                <p:cTn id="9" presetID="9" presetClass="entr" fill="hold" grpId="2" nodeType="afterEffect">
                                  <p:stCondLst>
                                    <p:cond delay="0"/>
                                  </p:stCondLst>
                                  <p:iterate>
                                    <p:tmAbs val="0"/>
                                  </p:iterate>
                                  <p:childTnLst>
                                    <p:set>
                                      <p:cBhvr>
                                        <p:cTn id="10" fill="hold"/>
                                        <p:tgtEl>
                                          <p:spTgt spid="1605"/>
                                        </p:tgtEl>
                                        <p:attrNameLst>
                                          <p:attrName>style.visibility</p:attrName>
                                        </p:attrNameLst>
                                      </p:cBhvr>
                                      <p:to>
                                        <p:strVal val="visible"/>
                                      </p:to>
                                    </p:set>
                                    <p:animEffect transition="in" filter="dissolve">
                                      <p:cBhvr>
                                        <p:cTn id="11" dur="499"/>
                                        <p:tgtEl>
                                          <p:spTgt spid="1605"/>
                                        </p:tgtEl>
                                      </p:cBhvr>
                                    </p:animEffect>
                                  </p:childTnLst>
                                </p:cTn>
                              </p:par>
                            </p:childTnLst>
                          </p:cTn>
                        </p:par>
                        <p:par>
                          <p:cTn id="12" fill="hold">
                            <p:stCondLst>
                              <p:cond delay="998"/>
                            </p:stCondLst>
                            <p:childTnLst>
                              <p:par>
                                <p:cTn id="13" presetID="9" presetClass="entr" fill="hold" grpId="3" nodeType="afterEffect">
                                  <p:stCondLst>
                                    <p:cond delay="0"/>
                                  </p:stCondLst>
                                  <p:iterate>
                                    <p:tmAbs val="0"/>
                                  </p:iterate>
                                  <p:childTnLst>
                                    <p:set>
                                      <p:cBhvr>
                                        <p:cTn id="14" fill="hold"/>
                                        <p:tgtEl>
                                          <p:spTgt spid="1602"/>
                                        </p:tgtEl>
                                        <p:attrNameLst>
                                          <p:attrName>style.visibility</p:attrName>
                                        </p:attrNameLst>
                                      </p:cBhvr>
                                      <p:to>
                                        <p:strVal val="visible"/>
                                      </p:to>
                                    </p:set>
                                    <p:animEffect transition="in" filter="dissolve">
                                      <p:cBhvr>
                                        <p:cTn id="15" dur="499"/>
                                        <p:tgtEl>
                                          <p:spTgt spid="1602"/>
                                        </p:tgtEl>
                                      </p:cBhvr>
                                    </p:animEffect>
                                  </p:childTnLst>
                                </p:cTn>
                              </p:par>
                            </p:childTnLst>
                          </p:cTn>
                        </p:par>
                        <p:par>
                          <p:cTn id="16" fill="hold">
                            <p:stCondLst>
                              <p:cond delay="1497"/>
                            </p:stCondLst>
                            <p:childTnLst>
                              <p:par>
                                <p:cTn id="17" presetID="9" presetClass="entr" fill="hold" grpId="4" nodeType="afterEffect">
                                  <p:stCondLst>
                                    <p:cond delay="0"/>
                                  </p:stCondLst>
                                  <p:iterate>
                                    <p:tmAbs val="0"/>
                                  </p:iterate>
                                  <p:childTnLst>
                                    <p:set>
                                      <p:cBhvr>
                                        <p:cTn id="18" fill="hold"/>
                                        <p:tgtEl>
                                          <p:spTgt spid="1599"/>
                                        </p:tgtEl>
                                        <p:attrNameLst>
                                          <p:attrName>style.visibility</p:attrName>
                                        </p:attrNameLst>
                                      </p:cBhvr>
                                      <p:to>
                                        <p:strVal val="visible"/>
                                      </p:to>
                                    </p:set>
                                    <p:animEffect transition="in" filter="dissolve">
                                      <p:cBhvr>
                                        <p:cTn id="19" dur="499"/>
                                        <p:tgtEl>
                                          <p:spTgt spid="1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 grpId="1" animBg="1" advAuto="0"/>
      <p:bldP spid="1599" grpId="4" animBg="1" advAuto="0"/>
      <p:bldP spid="1602" grpId="3" animBg="1" advAuto="0"/>
      <p:bldP spid="1605" grpId="2" animBg="1" advAuto="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9" name="Gordon Lewis and Bruce Demarest hold to the day-age view, concluding that  “ultimately, responsible geology must determine the length of the Genesis days.”"/>
          <p:cNvSpPr txBox="1">
            <a:spLocks noGrp="1"/>
          </p:cNvSpPr>
          <p:nvPr>
            <p:ph type="title"/>
          </p:nvPr>
        </p:nvSpPr>
        <p:spPr>
          <a:xfrm>
            <a:off x="2413000" y="1371600"/>
            <a:ext cx="14249400" cy="8826500"/>
          </a:xfrm>
          <a:prstGeom prst="rect">
            <a:avLst/>
          </a:prstGeom>
        </p:spPr>
        <p:txBody>
          <a:bodyPr/>
          <a:lstStyle/>
          <a:p>
            <a:pPr defTabSz="457200">
              <a:defRPr>
                <a:solidFill>
                  <a:srgbClr val="F4EDB7"/>
                </a:solidFill>
              </a:defRPr>
            </a:pPr>
            <a:r>
              <a:t>Gordon Lewis and Bruce Demarest hold to the day-age view, concluding that </a:t>
            </a:r>
          </a:p>
          <a:p>
            <a:pPr defTabSz="457200">
              <a:defRPr>
                <a:solidFill>
                  <a:srgbClr val="F4EDB7"/>
                </a:solidFill>
              </a:defRPr>
            </a:pPr>
            <a:r>
              <a:t>“ultimately, </a:t>
            </a:r>
            <a:r>
              <a:rPr>
                <a:solidFill>
                  <a:srgbClr val="F6A029"/>
                </a:solidFill>
              </a:rPr>
              <a:t>responsible geology</a:t>
            </a:r>
            <a:r>
              <a:t> must determine the length of the Genesis days.”</a:t>
            </a:r>
          </a:p>
        </p:txBody>
      </p:sp>
      <p:sp>
        <p:nvSpPr>
          <p:cNvPr id="1610" name="Gordon R. Lewis and Bruce A. Demarest, Integrative Theology (Grand Rapids: Zondervan, 1996), vol. 2, p. 29."/>
          <p:cNvSpPr txBox="1">
            <a:spLocks noGrp="1"/>
          </p:cNvSpPr>
          <p:nvPr>
            <p:ph type="body" sz="quarter" idx="1"/>
          </p:nvPr>
        </p:nvSpPr>
        <p:spPr>
          <a:xfrm>
            <a:off x="2133600" y="10502900"/>
            <a:ext cx="15671800" cy="2209800"/>
          </a:xfrm>
          <a:prstGeom prst="rect">
            <a:avLst/>
          </a:prstGeom>
        </p:spPr>
        <p:txBody>
          <a:bodyPr/>
          <a:lstStyle/>
          <a:p>
            <a:pPr defTabSz="457200">
              <a:defRPr sz="4600">
                <a:solidFill>
                  <a:srgbClr val="F4EDB7"/>
                </a:solidFill>
              </a:defRPr>
            </a:pPr>
            <a:r>
              <a:t>Gordon R. Lewis and Bruce A. Demarest, </a:t>
            </a:r>
            <a:r>
              <a:rPr>
                <a:latin typeface="DejaVu Sans Condensed Oblique"/>
                <a:ea typeface="DejaVu Sans Condensed Oblique"/>
                <a:cs typeface="DejaVu Sans Condensed Oblique"/>
                <a:sym typeface="DejaVu Sans Condensed Oblique"/>
              </a:rPr>
              <a:t>Integrative Theology</a:t>
            </a:r>
            <a:r>
              <a:t> (Grand Rapids: Zondervan, 1996), vol. 2, p. 29.</a:t>
            </a:r>
          </a:p>
        </p:txBody>
      </p:sp>
      <p:grpSp>
        <p:nvGrpSpPr>
          <p:cNvPr id="1613" name="Lewis, Gordon.jpg"/>
          <p:cNvGrpSpPr/>
          <p:nvPr/>
        </p:nvGrpSpPr>
        <p:grpSpPr>
          <a:xfrm>
            <a:off x="17818100" y="1003300"/>
            <a:ext cx="4374573" cy="5575300"/>
            <a:chOff x="0" y="0"/>
            <a:chExt cx="4374572" cy="5575300"/>
          </a:xfrm>
        </p:grpSpPr>
        <p:pic>
          <p:nvPicPr>
            <p:cNvPr id="1612" name="Lewis, Gordon.jpg" descr="Lewis, Gordon.jpg"/>
            <p:cNvPicPr>
              <a:picLocks noChangeAspect="1"/>
            </p:cNvPicPr>
            <p:nvPr/>
          </p:nvPicPr>
          <p:blipFill>
            <a:blip r:embed="rId2" cstate="print">
              <a:extLst/>
            </a:blip>
            <a:stretch>
              <a:fillRect/>
            </a:stretch>
          </p:blipFill>
          <p:spPr>
            <a:xfrm>
              <a:off x="317500" y="304800"/>
              <a:ext cx="3752273" cy="4953000"/>
            </a:xfrm>
            <a:prstGeom prst="rect">
              <a:avLst/>
            </a:prstGeom>
            <a:ln>
              <a:noFill/>
            </a:ln>
            <a:effectLst/>
          </p:spPr>
        </p:pic>
        <p:pic>
          <p:nvPicPr>
            <p:cNvPr id="1611" name="Lewis, Gordon.jpg" descr="Lewis, Gordon.jpg"/>
            <p:cNvPicPr>
              <a:picLocks/>
            </p:cNvPicPr>
            <p:nvPr/>
          </p:nvPicPr>
          <p:blipFill>
            <a:blip r:embed="rId3" cstate="print">
              <a:extLst/>
            </a:blip>
            <a:stretch>
              <a:fillRect/>
            </a:stretch>
          </p:blipFill>
          <p:spPr>
            <a:xfrm>
              <a:off x="0" y="0"/>
              <a:ext cx="4374573" cy="5575300"/>
            </a:xfrm>
            <a:prstGeom prst="rect">
              <a:avLst/>
            </a:prstGeom>
            <a:effectLst/>
          </p:spPr>
        </p:pic>
      </p:grpSp>
      <p:grpSp>
        <p:nvGrpSpPr>
          <p:cNvPr id="1616" name="Demarest, Bruce.jpg"/>
          <p:cNvGrpSpPr/>
          <p:nvPr/>
        </p:nvGrpSpPr>
        <p:grpSpPr>
          <a:xfrm>
            <a:off x="17818100" y="6604000"/>
            <a:ext cx="4368800" cy="5575300"/>
            <a:chOff x="0" y="0"/>
            <a:chExt cx="4368800" cy="5575300"/>
          </a:xfrm>
        </p:grpSpPr>
        <p:pic>
          <p:nvPicPr>
            <p:cNvPr id="1615" name="Demarest, Bruce.jpg" descr="Demarest, Bruce.jpg"/>
            <p:cNvPicPr>
              <a:picLocks noChangeAspect="1"/>
            </p:cNvPicPr>
            <p:nvPr/>
          </p:nvPicPr>
          <p:blipFill>
            <a:blip r:embed="rId4" cstate="print">
              <a:extLst/>
            </a:blip>
            <a:srcRect l="1351" b="6201"/>
            <a:stretch>
              <a:fillRect/>
            </a:stretch>
          </p:blipFill>
          <p:spPr>
            <a:xfrm>
              <a:off x="317500" y="321309"/>
              <a:ext cx="3708400" cy="4936491"/>
            </a:xfrm>
            <a:prstGeom prst="rect">
              <a:avLst/>
            </a:prstGeom>
            <a:ln>
              <a:noFill/>
            </a:ln>
            <a:effectLst/>
          </p:spPr>
        </p:pic>
        <p:pic>
          <p:nvPicPr>
            <p:cNvPr id="1614" name="Demarest, Bruce.jpg" descr="Demarest, Bruce.jpg"/>
            <p:cNvPicPr>
              <a:picLocks/>
            </p:cNvPicPr>
            <p:nvPr/>
          </p:nvPicPr>
          <p:blipFill>
            <a:blip r:embed="rId5" cstate="print">
              <a:extLst/>
            </a:blip>
            <a:stretch>
              <a:fillRect/>
            </a:stretch>
          </p:blipFill>
          <p:spPr>
            <a:xfrm>
              <a:off x="0" y="0"/>
              <a:ext cx="4368800" cy="5575300"/>
            </a:xfrm>
            <a:prstGeom prst="rect">
              <a:avLst/>
            </a:prstGeom>
            <a:effectLst/>
          </p:spPr>
        </p:pic>
      </p:grpSp>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8" name="Millard Erickson"/>
          <p:cNvSpPr txBox="1">
            <a:spLocks noGrp="1"/>
          </p:cNvSpPr>
          <p:nvPr>
            <p:ph type="body" sz="quarter" idx="1"/>
          </p:nvPr>
        </p:nvSpPr>
        <p:spPr>
          <a:xfrm>
            <a:off x="1765529" y="8305955"/>
            <a:ext cx="5627459" cy="5029202"/>
          </a:xfrm>
          <a:prstGeom prst="rect">
            <a:avLst/>
          </a:prstGeom>
          <a:ln w="9525">
            <a:round/>
          </a:ln>
        </p:spPr>
        <p:txBody>
          <a:bodyPr/>
          <a:lstStyle>
            <a:lvl1pPr algn="ctr" defTabSz="914400">
              <a:buClr>
                <a:srgbClr val="F5F5F5"/>
              </a:buClr>
              <a:defRPr sz="6000">
                <a:effectLst>
                  <a:outerShdw blurRad="38100" dist="38100" dir="2700000" rotWithShape="0">
                    <a:srgbClr val="000000">
                      <a:alpha val="43137"/>
                    </a:srgbClr>
                  </a:outerShdw>
                </a:effectLst>
                <a:uFill>
                  <a:solidFill>
                    <a:srgbClr val="E2DEAB"/>
                  </a:solidFill>
                </a:uFill>
              </a:defRPr>
            </a:lvl1pPr>
          </a:lstStyle>
          <a:p>
            <a:pPr>
              <a:defRPr sz="7200"/>
            </a:pPr>
            <a:r>
              <a:rPr sz="6000"/>
              <a:t>Millard Erickson</a:t>
            </a:r>
          </a:p>
        </p:txBody>
      </p:sp>
      <p:sp>
        <p:nvSpPr>
          <p:cNvPr id="1619" name="“Mortenson systematic”…"/>
          <p:cNvSpPr txBox="1"/>
          <p:nvPr/>
        </p:nvSpPr>
        <p:spPr>
          <a:xfrm>
            <a:off x="1835746" y="10820555"/>
            <a:ext cx="20868818" cy="3124200"/>
          </a:xfrm>
          <a:prstGeom prst="rect">
            <a:avLst/>
          </a:prstGeom>
          <a:extLst>
            <a:ext uri="{C572A759-6A51-4108-AA02-DFA0A04FC94B}">
              <ma14:wrappingTextBoxFlag xmlns:ma14="http://schemas.microsoft.com/office/mac/drawingml/2011/main" val="1"/>
            </a:ext>
          </a:extLst>
        </p:spPr>
        <p:txBody>
          <a:bodyPr lIns="0" tIns="0" rIns="0" bIns="0"/>
          <a:lstStyle/>
          <a:p>
            <a:pPr defTabSz="914400">
              <a:buClr>
                <a:srgbClr val="B6DE87"/>
              </a:buClr>
              <a:defRPr sz="36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sz="7200" b="1"/>
              <a:t>“Mortenson systematic”</a:t>
            </a:r>
          </a:p>
          <a:p>
            <a:pPr defTabSz="914400">
              <a:buClr>
                <a:srgbClr val="F5F5F5"/>
              </a:buClr>
              <a:defRPr sz="36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sz="7200" b="1"/>
              <a:t>www. AnswersInGenesis.org</a:t>
            </a:r>
          </a:p>
        </p:txBody>
      </p:sp>
      <p:sp>
        <p:nvSpPr>
          <p:cNvPr id="1620" name="Wayne Grudem"/>
          <p:cNvSpPr txBox="1"/>
          <p:nvPr/>
        </p:nvSpPr>
        <p:spPr>
          <a:xfrm>
            <a:off x="9450833" y="8305957"/>
            <a:ext cx="5651501" cy="889001"/>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F5F5F5"/>
              </a:buClr>
              <a:defRPr sz="6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pPr>
              <a:defRPr sz="7200"/>
            </a:pPr>
            <a:r>
              <a:rPr sz="6000"/>
              <a:t>Wayne Grudem</a:t>
            </a:r>
          </a:p>
        </p:txBody>
      </p:sp>
      <p:sp>
        <p:nvSpPr>
          <p:cNvPr id="1621" name="Gordon Lewis &amp;…"/>
          <p:cNvSpPr txBox="1"/>
          <p:nvPr/>
        </p:nvSpPr>
        <p:spPr>
          <a:xfrm>
            <a:off x="16610845" y="8321196"/>
            <a:ext cx="6235701" cy="1778001"/>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sz="6000"/>
              <a:t>Gordon Lewis &amp;</a:t>
            </a:r>
          </a:p>
          <a:p>
            <a:pPr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sz="6000"/>
              <a:t>Bruce Demarest</a:t>
            </a:r>
          </a:p>
        </p:txBody>
      </p:sp>
      <p:grpSp>
        <p:nvGrpSpPr>
          <p:cNvPr id="1624" name="image110.png"/>
          <p:cNvGrpSpPr/>
          <p:nvPr/>
        </p:nvGrpSpPr>
        <p:grpSpPr>
          <a:xfrm>
            <a:off x="17194249" y="1463194"/>
            <a:ext cx="5043488" cy="6369843"/>
            <a:chOff x="0" y="0"/>
            <a:chExt cx="5043487" cy="6369842"/>
          </a:xfrm>
        </p:grpSpPr>
        <p:pic>
          <p:nvPicPr>
            <p:cNvPr id="1623" name="image110.png" descr="image110.png"/>
            <p:cNvPicPr>
              <a:picLocks noChangeAspect="1"/>
            </p:cNvPicPr>
            <p:nvPr/>
          </p:nvPicPr>
          <p:blipFill>
            <a:blip r:embed="rId2" cstate="print">
              <a:extLst/>
            </a:blip>
            <a:srcRect l="38194" t="34743" r="40972" b="6576"/>
            <a:stretch>
              <a:fillRect/>
            </a:stretch>
          </p:blipFill>
          <p:spPr>
            <a:xfrm>
              <a:off x="317500" y="304800"/>
              <a:ext cx="4421188" cy="5747543"/>
            </a:xfrm>
            <a:prstGeom prst="rect">
              <a:avLst/>
            </a:prstGeom>
            <a:ln>
              <a:noFill/>
            </a:ln>
            <a:effectLst/>
          </p:spPr>
        </p:pic>
        <p:pic>
          <p:nvPicPr>
            <p:cNvPr id="1622" name="image110.png" descr="image110.png"/>
            <p:cNvPicPr>
              <a:picLocks/>
            </p:cNvPicPr>
            <p:nvPr/>
          </p:nvPicPr>
          <p:blipFill>
            <a:blip r:embed="rId3" cstate="print">
              <a:extLst/>
            </a:blip>
            <a:stretch>
              <a:fillRect/>
            </a:stretch>
          </p:blipFill>
          <p:spPr>
            <a:xfrm>
              <a:off x="0" y="0"/>
              <a:ext cx="5043488" cy="6369843"/>
            </a:xfrm>
            <a:prstGeom prst="rect">
              <a:avLst/>
            </a:prstGeom>
            <a:effectLst/>
          </p:spPr>
        </p:pic>
      </p:grpSp>
      <p:grpSp>
        <p:nvGrpSpPr>
          <p:cNvPr id="1627" name="image111.jpg"/>
          <p:cNvGrpSpPr/>
          <p:nvPr/>
        </p:nvGrpSpPr>
        <p:grpSpPr>
          <a:xfrm>
            <a:off x="9744954" y="1463194"/>
            <a:ext cx="5101822" cy="6369843"/>
            <a:chOff x="0" y="0"/>
            <a:chExt cx="5101821" cy="6369842"/>
          </a:xfrm>
        </p:grpSpPr>
        <p:pic>
          <p:nvPicPr>
            <p:cNvPr id="1626" name="image111.jpg" descr="image111.jpg"/>
            <p:cNvPicPr>
              <a:picLocks noChangeAspect="1"/>
            </p:cNvPicPr>
            <p:nvPr/>
          </p:nvPicPr>
          <p:blipFill>
            <a:blip r:embed="rId4" cstate="print">
              <a:extLst/>
            </a:blip>
            <a:srcRect l="10000" r="10001"/>
            <a:stretch>
              <a:fillRect/>
            </a:stretch>
          </p:blipFill>
          <p:spPr>
            <a:xfrm>
              <a:off x="317500" y="304800"/>
              <a:ext cx="4479522" cy="5747543"/>
            </a:xfrm>
            <a:prstGeom prst="rect">
              <a:avLst/>
            </a:prstGeom>
            <a:ln>
              <a:noFill/>
            </a:ln>
            <a:effectLst/>
          </p:spPr>
        </p:pic>
        <p:pic>
          <p:nvPicPr>
            <p:cNvPr id="1625" name="image111.jpg" descr="image111.jpg"/>
            <p:cNvPicPr>
              <a:picLocks/>
            </p:cNvPicPr>
            <p:nvPr/>
          </p:nvPicPr>
          <p:blipFill>
            <a:blip r:embed="rId5" cstate="print">
              <a:extLst/>
            </a:blip>
            <a:stretch>
              <a:fillRect/>
            </a:stretch>
          </p:blipFill>
          <p:spPr>
            <a:xfrm>
              <a:off x="0" y="0"/>
              <a:ext cx="5101822" cy="6369843"/>
            </a:xfrm>
            <a:prstGeom prst="rect">
              <a:avLst/>
            </a:prstGeom>
            <a:effectLst/>
          </p:spPr>
        </p:pic>
      </p:grpSp>
      <p:grpSp>
        <p:nvGrpSpPr>
          <p:cNvPr id="1630" name="image112.jpg"/>
          <p:cNvGrpSpPr/>
          <p:nvPr/>
        </p:nvGrpSpPr>
        <p:grpSpPr>
          <a:xfrm>
            <a:off x="2046364" y="1463194"/>
            <a:ext cx="5077262" cy="6369843"/>
            <a:chOff x="0" y="0"/>
            <a:chExt cx="5077261" cy="6369842"/>
          </a:xfrm>
        </p:grpSpPr>
        <p:pic>
          <p:nvPicPr>
            <p:cNvPr id="1629" name="image112.jpg" descr="image112.jpg"/>
            <p:cNvPicPr>
              <a:picLocks noChangeAspect="1"/>
            </p:cNvPicPr>
            <p:nvPr/>
          </p:nvPicPr>
          <p:blipFill>
            <a:blip r:embed="rId6" cstate="print">
              <a:extLst/>
            </a:blip>
            <a:srcRect l="16399" r="16399"/>
            <a:stretch>
              <a:fillRect/>
            </a:stretch>
          </p:blipFill>
          <p:spPr>
            <a:xfrm>
              <a:off x="317500" y="304800"/>
              <a:ext cx="4454962" cy="5747543"/>
            </a:xfrm>
            <a:prstGeom prst="rect">
              <a:avLst/>
            </a:prstGeom>
            <a:ln>
              <a:noFill/>
            </a:ln>
            <a:effectLst/>
          </p:spPr>
        </p:pic>
        <p:pic>
          <p:nvPicPr>
            <p:cNvPr id="1628" name="image112.jpg" descr="image112.jpg"/>
            <p:cNvPicPr>
              <a:picLocks/>
            </p:cNvPicPr>
            <p:nvPr/>
          </p:nvPicPr>
          <p:blipFill>
            <a:blip r:embed="rId7" cstate="print">
              <a:extLst/>
            </a:blip>
            <a:stretch>
              <a:fillRect/>
            </a:stretch>
          </p:blipFill>
          <p:spPr>
            <a:xfrm>
              <a:off x="0" y="0"/>
              <a:ext cx="5077262" cy="6369843"/>
            </a:xfrm>
            <a:prstGeom prst="rect">
              <a:avLst/>
            </a:prstGeom>
            <a:effectLst/>
          </p:spPr>
        </p:pic>
      </p:grpSp>
    </p:spTree>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2" name="KNwide Slides to layer for translation 2017 Feb 3.050.jpg" descr="KNwide Slides to layer for translation 2017 Feb 3.050.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633" name="COME TO…"/>
          <p:cNvSpPr txBox="1"/>
          <p:nvPr/>
        </p:nvSpPr>
        <p:spPr>
          <a:xfrm>
            <a:off x="14628423" y="1624640"/>
            <a:ext cx="5453416"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latin typeface="Trebuchet MS"/>
                <a:ea typeface="Trebuchet MS"/>
                <a:cs typeface="Trebuchet MS"/>
                <a:sym typeface="Trebuchet MS"/>
              </a:defRPr>
            </a:pPr>
            <a:r>
              <a:rPr lang="uk-UA" sz="4000" dirty="0"/>
              <a:t>ПРИЙДІТЬ ДО ІСУСА</a:t>
            </a:r>
            <a:r>
              <a:rPr sz="4000" dirty="0"/>
              <a:t>! </a:t>
            </a:r>
            <a:endParaRPr lang="uk-UA" sz="4000" dirty="0"/>
          </a:p>
          <a:p>
            <a:pPr>
              <a:defRPr sz="4600">
                <a:latin typeface="Trebuchet MS"/>
                <a:ea typeface="Trebuchet MS"/>
                <a:cs typeface="Trebuchet MS"/>
                <a:sym typeface="Trebuchet MS"/>
              </a:defRPr>
            </a:pPr>
            <a:r>
              <a:rPr lang="uk-UA" sz="4000" dirty="0"/>
              <a:t>ПРИЙДІТЬ ДО ХРЕСТА </a:t>
            </a:r>
          </a:p>
          <a:p>
            <a:pPr>
              <a:defRPr sz="4600">
                <a:latin typeface="Trebuchet MS"/>
                <a:ea typeface="Trebuchet MS"/>
                <a:cs typeface="Trebuchet MS"/>
                <a:sym typeface="Trebuchet MS"/>
              </a:defRPr>
            </a:pPr>
            <a:r>
              <a:rPr lang="uk-UA" sz="4000" dirty="0"/>
              <a:t>І СПАСАЙТЕСЬ</a:t>
            </a:r>
            <a:r>
              <a:rPr sz="4000" dirty="0"/>
              <a:t>!</a:t>
            </a:r>
          </a:p>
        </p:txBody>
      </p:sp>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5" name="KNwide Slides to layer for translation 2017 Feb 3.051.jpg" descr="KNwide Slides to layer for translation 2017 Feb 3.051.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636" name="Millions of Years"/>
          <p:cNvSpPr txBox="1"/>
          <p:nvPr/>
        </p:nvSpPr>
        <p:spPr>
          <a:xfrm rot="2987999">
            <a:off x="5042607" y="4524472"/>
            <a:ext cx="4048932" cy="61042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dirty="0"/>
              <a:t>МІЛЬЙОНИ РОКІВ</a:t>
            </a:r>
            <a:endParaRPr dirty="0"/>
          </a:p>
        </p:txBody>
      </p:sp>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 name="KNwide Slides to layer for translation 2017 Feb 3.052.jpg" descr="KNwide Slides to layer for translation 2017 Feb 3.052.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639" name="IT DIDN’T…"/>
          <p:cNvSpPr txBox="1"/>
          <p:nvPr/>
        </p:nvSpPr>
        <p:spPr>
          <a:xfrm>
            <a:off x="15162119" y="1473159"/>
            <a:ext cx="4714278" cy="2844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6600">
                <a:latin typeface="Trebuchet MS"/>
                <a:ea typeface="Trebuchet MS"/>
                <a:cs typeface="Trebuchet MS"/>
                <a:sym typeface="Trebuchet MS"/>
              </a:defRPr>
            </a:pPr>
            <a:r>
              <a:rPr lang="uk-UA" dirty="0"/>
              <a:t>НЕ ВЛУЧИЛИ В ХРЕСТ</a:t>
            </a:r>
            <a:r>
              <a:rPr dirty="0"/>
              <a:t>!</a:t>
            </a:r>
          </a:p>
        </p:txBody>
      </p:sp>
      <p:sp>
        <p:nvSpPr>
          <p:cNvPr id="1640" name="GENESIS"/>
          <p:cNvSpPr txBox="1"/>
          <p:nvPr/>
        </p:nvSpPr>
        <p:spPr>
          <a:xfrm>
            <a:off x="9075572" y="10788430"/>
            <a:ext cx="735938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БУТТЯ</a:t>
            </a:r>
            <a:endParaRPr dirty="0"/>
          </a:p>
        </p:txBody>
      </p:sp>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2" name="KNwide Slides to layer for translation 2017 Feb 3.053.jpg" descr="KNwide Slides to layer for translation 2017 Feb 3.05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643" name="GENESIS"/>
          <p:cNvSpPr txBox="1"/>
          <p:nvPr/>
        </p:nvSpPr>
        <p:spPr>
          <a:xfrm>
            <a:off x="9075572" y="10788430"/>
            <a:ext cx="735938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БУТТЯ</a:t>
            </a:r>
            <a:endParaRPr dirty="0"/>
          </a:p>
        </p:txBody>
      </p:sp>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7" name="pasted-image.pdf"/>
          <p:cNvGrpSpPr/>
          <p:nvPr/>
        </p:nvGrpSpPr>
        <p:grpSpPr>
          <a:xfrm>
            <a:off x="3708400" y="428625"/>
            <a:ext cx="16954500" cy="12871450"/>
            <a:chOff x="0" y="0"/>
            <a:chExt cx="16954500" cy="12871450"/>
          </a:xfrm>
        </p:grpSpPr>
        <p:pic>
          <p:nvPicPr>
            <p:cNvPr id="1646" name="pasted-image.pdf" descr="pasted-image.pdf"/>
            <p:cNvPicPr>
              <a:picLocks noChangeAspect="1"/>
            </p:cNvPicPr>
            <p:nvPr/>
          </p:nvPicPr>
          <p:blipFill>
            <a:blip r:embed="rId2" cstate="print">
              <a:extLst/>
            </a:blip>
            <a:stretch>
              <a:fillRect/>
            </a:stretch>
          </p:blipFill>
          <p:spPr>
            <a:xfrm>
              <a:off x="317500" y="304800"/>
              <a:ext cx="16332200" cy="12249150"/>
            </a:xfrm>
            <a:prstGeom prst="rect">
              <a:avLst/>
            </a:prstGeom>
            <a:ln>
              <a:noFill/>
            </a:ln>
            <a:effectLst/>
          </p:spPr>
        </p:pic>
        <p:pic>
          <p:nvPicPr>
            <p:cNvPr id="1645" name="pasted-image.pdf" descr="pasted-image.pdf"/>
            <p:cNvPicPr>
              <a:picLocks/>
            </p:cNvPicPr>
            <p:nvPr/>
          </p:nvPicPr>
          <p:blipFill>
            <a:blip r:embed="rId3" cstate="print">
              <a:extLst/>
            </a:blip>
            <a:stretch>
              <a:fillRect/>
            </a:stretch>
          </p:blipFill>
          <p:spPr>
            <a:xfrm>
              <a:off x="0" y="0"/>
              <a:ext cx="16954500" cy="12871450"/>
            </a:xfrm>
            <a:prstGeom prst="rect">
              <a:avLst/>
            </a:prstGeom>
            <a:effectLst/>
          </p:spPr>
        </p:pic>
      </p:grpSp>
      <p:sp>
        <p:nvSpPr>
          <p:cNvPr id="1648" name="IT’S JUST…"/>
          <p:cNvSpPr txBox="1"/>
          <p:nvPr/>
        </p:nvSpPr>
        <p:spPr>
          <a:xfrm>
            <a:off x="15465175" y="1915611"/>
            <a:ext cx="3973844" cy="17368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90000"/>
              </a:lnSpc>
              <a:defRPr sz="5900">
                <a:latin typeface="Trebuchet MS"/>
                <a:ea typeface="Trebuchet MS"/>
                <a:cs typeface="Trebuchet MS"/>
                <a:sym typeface="Trebuchet MS"/>
              </a:defRPr>
            </a:pPr>
            <a:r>
              <a:rPr lang="uk-UA" dirty="0"/>
              <a:t>ЦЕ НЕ ТАК </a:t>
            </a:r>
          </a:p>
          <a:p>
            <a:pPr>
              <a:lnSpc>
                <a:spcPct val="90000"/>
              </a:lnSpc>
              <a:defRPr sz="5900">
                <a:latin typeface="Trebuchet MS"/>
                <a:ea typeface="Trebuchet MS"/>
                <a:cs typeface="Trebuchet MS"/>
                <a:sym typeface="Trebuchet MS"/>
              </a:defRPr>
            </a:pPr>
            <a:r>
              <a:rPr lang="uk-UA" dirty="0"/>
              <a:t>ВАЖЛИВО</a:t>
            </a:r>
            <a:r>
              <a:rPr dirty="0"/>
              <a:t>!</a:t>
            </a:r>
          </a:p>
        </p:txBody>
      </p:sp>
      <p:sp>
        <p:nvSpPr>
          <p:cNvPr id="1649" name="GENESIS"/>
          <p:cNvSpPr txBox="1"/>
          <p:nvPr/>
        </p:nvSpPr>
        <p:spPr>
          <a:xfrm>
            <a:off x="9075572" y="10788430"/>
            <a:ext cx="735938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БУТТЯ</a:t>
            </a:r>
            <a:endParaRPr dirty="0"/>
          </a:p>
        </p:txBody>
      </p:sp>
      <p:pic>
        <p:nvPicPr>
          <p:cNvPr id="1650" name="pasted-image.pdf" descr="pasted-image.pdf"/>
          <p:cNvPicPr>
            <a:picLocks noChangeAspect="1"/>
          </p:cNvPicPr>
          <p:nvPr/>
        </p:nvPicPr>
        <p:blipFill>
          <a:blip r:embed="rId4" cstate="print">
            <a:extLst/>
          </a:blip>
          <a:stretch>
            <a:fillRect/>
          </a:stretch>
        </p:blipFill>
        <p:spPr>
          <a:xfrm>
            <a:off x="8544831" y="7539221"/>
            <a:ext cx="8761789" cy="9054600"/>
          </a:xfrm>
          <a:prstGeom prst="rect">
            <a:avLst/>
          </a:prstGeom>
          <a:ln w="12700">
            <a:miter lim="400000"/>
          </a:ln>
        </p:spPr>
      </p:pic>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 name="Psalm 11:3"/>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lang="uk-UA" dirty="0"/>
              <a:t>Псалми</a:t>
            </a:r>
            <a:r>
              <a:rPr dirty="0"/>
              <a:t> 1</a:t>
            </a:r>
            <a:r>
              <a:rPr lang="uk-UA" dirty="0"/>
              <a:t>0</a:t>
            </a:r>
            <a:r>
              <a:rPr dirty="0"/>
              <a:t>:3</a:t>
            </a:r>
          </a:p>
        </p:txBody>
      </p:sp>
      <p:sp>
        <p:nvSpPr>
          <p:cNvPr id="1653" name="If the foundations are destroyed, what can the righteous do?"/>
          <p:cNvSpPr txBox="1">
            <a:spLocks noGrp="1"/>
          </p:cNvSpPr>
          <p:nvPr>
            <p:ph type="subTitle" sz="half" idx="1"/>
          </p:nvPr>
        </p:nvSpPr>
        <p:spPr>
          <a:xfrm>
            <a:off x="2387600" y="4114800"/>
            <a:ext cx="19596100" cy="3492500"/>
          </a:xfrm>
          <a:prstGeom prst="rect">
            <a:avLst/>
          </a:prstGeom>
        </p:spPr>
        <p:txBody>
          <a:bodyPr>
            <a:normAutofit/>
          </a:bodyPr>
          <a:lstStyle>
            <a:lvl1pPr algn="ctr" defTabSz="914400">
              <a:buClr>
                <a:srgbClr val="F5F5F5"/>
              </a:buClr>
              <a:defRPr sz="9000">
                <a:effectLst>
                  <a:outerShdw blurRad="38100" dist="38100" dir="2700000" rotWithShape="0">
                    <a:srgbClr val="000000">
                      <a:alpha val="43137"/>
                    </a:srgbClr>
                  </a:outerShdw>
                </a:effectLst>
                <a:uFill>
                  <a:solidFill>
                    <a:srgbClr val="E2DEAB"/>
                  </a:solidFill>
                </a:uFill>
              </a:defRPr>
            </a:lvl1pPr>
          </a:lstStyle>
          <a:p>
            <a:pPr>
              <a:defRPr sz="7200"/>
            </a:pPr>
            <a:r>
              <a:rPr lang="ru-RU" sz="9600" dirty="0"/>
              <a:t>Як </a:t>
            </a:r>
            <a:r>
              <a:rPr lang="ru-RU" sz="9600" dirty="0" err="1"/>
              <a:t>основи</a:t>
            </a:r>
            <a:r>
              <a:rPr lang="ru-RU" sz="9600" dirty="0"/>
              <a:t> </a:t>
            </a:r>
            <a:r>
              <a:rPr lang="ru-RU" sz="9600" dirty="0" err="1"/>
              <a:t>зруйновано</a:t>
            </a:r>
            <a:r>
              <a:rPr lang="ru-RU" sz="9600" dirty="0"/>
              <a:t>, </a:t>
            </a:r>
          </a:p>
          <a:p>
            <a:pPr>
              <a:defRPr sz="7200"/>
            </a:pPr>
            <a:r>
              <a:rPr lang="ru-RU" sz="9600" dirty="0" err="1"/>
              <a:t>що</a:t>
            </a:r>
            <a:r>
              <a:rPr lang="ru-RU" sz="9600" dirty="0"/>
              <a:t> </a:t>
            </a:r>
            <a:r>
              <a:rPr lang="ru-RU" sz="9600" dirty="0" err="1"/>
              <a:t>тоді</a:t>
            </a:r>
            <a:r>
              <a:rPr lang="ru-RU" sz="9600" dirty="0"/>
              <a:t> </a:t>
            </a:r>
            <a:r>
              <a:rPr lang="ru-RU" sz="9600" dirty="0" err="1"/>
              <a:t>праведний</a:t>
            </a:r>
            <a:r>
              <a:rPr lang="ru-RU" sz="9600" dirty="0"/>
              <a:t> </a:t>
            </a:r>
            <a:r>
              <a:rPr lang="ru-RU" sz="9600" dirty="0" err="1"/>
              <a:t>зробить</a:t>
            </a:r>
            <a:r>
              <a:rPr lang="ru-RU" sz="9600" dirty="0"/>
              <a:t>?</a:t>
            </a:r>
            <a:endParaRPr sz="13800" dirty="0"/>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Operation Science vs Origin Science"/>
          <p:cNvSpPr txBox="1">
            <a:spLocks noGrp="1"/>
          </p:cNvSpPr>
          <p:nvPr>
            <p:ph type="subTitle" idx="1"/>
          </p:nvPr>
        </p:nvSpPr>
        <p:spPr>
          <a:xfrm>
            <a:off x="1714500" y="1756612"/>
            <a:ext cx="20942300" cy="9728200"/>
          </a:xfrm>
          <a:prstGeom prst="rect">
            <a:avLst/>
          </a:prstGeom>
        </p:spPr>
        <p:txBody>
          <a:bodyPr>
            <a:normAutofit/>
          </a:bodyPr>
          <a:lstStyle/>
          <a:p>
            <a:pPr algn="ctr" defTabSz="914400">
              <a:lnSpc>
                <a:spcPct val="150000"/>
              </a:lnSpc>
              <a:buClr>
                <a:srgbClr val="B6DE87"/>
              </a:buClr>
              <a:defRPr sz="11700">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pPr>
            <a:r>
              <a:rPr lang="uk-UA" dirty="0">
                <a:solidFill>
                  <a:srgbClr val="FEFCDD"/>
                </a:solidFill>
                <a:uFill>
                  <a:solidFill>
                    <a:srgbClr val="FEFCDD"/>
                  </a:solidFill>
                </a:uFill>
              </a:rPr>
              <a:t>Операційна </a:t>
            </a:r>
            <a:r>
              <a:rPr lang="uk-UA" dirty="0"/>
              <a:t>Наука</a:t>
            </a:r>
            <a:r>
              <a:rPr dirty="0"/>
              <a:t/>
            </a:r>
            <a:br>
              <a:rPr dirty="0"/>
            </a:br>
            <a:r>
              <a:rPr lang="uk-UA" sz="12500" b="1" dirty="0">
                <a:solidFill>
                  <a:srgbClr val="F6A029"/>
                </a:solidFill>
                <a:uFill>
                  <a:solidFill>
                    <a:srgbClr val="F6A029"/>
                  </a:solidFill>
                </a:uFill>
              </a:rPr>
              <a:t>проти</a:t>
            </a:r>
            <a:r>
              <a:rPr dirty="0"/>
              <a:t/>
            </a:r>
            <a:br>
              <a:rPr dirty="0"/>
            </a:br>
            <a:r>
              <a:rPr lang="uk-UA" dirty="0"/>
              <a:t>Науки </a:t>
            </a:r>
            <a:r>
              <a:rPr lang="uk-UA" dirty="0">
                <a:solidFill>
                  <a:srgbClr val="FEFCDD"/>
                </a:solidFill>
                <a:uFill>
                  <a:solidFill>
                    <a:srgbClr val="FEFCDD"/>
                  </a:solidFill>
                </a:uFill>
              </a:rPr>
              <a:t>Походження</a:t>
            </a:r>
            <a:endParaRPr dirty="0"/>
          </a:p>
        </p:txBody>
      </p:sp>
      <p:sp>
        <p:nvSpPr>
          <p:cNvPr id="964" name="Line"/>
          <p:cNvSpPr/>
          <p:nvPr/>
        </p:nvSpPr>
        <p:spPr>
          <a:xfrm flipV="1">
            <a:off x="6223819" y="4178299"/>
            <a:ext cx="7397762" cy="39739"/>
          </a:xfrm>
          <a:prstGeom prst="line">
            <a:avLst/>
          </a:prstGeom>
          <a:blipFill>
            <a:blip r:embed="rId2" cstate="print"/>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65" name="Line"/>
          <p:cNvSpPr/>
          <p:nvPr/>
        </p:nvSpPr>
        <p:spPr>
          <a:xfrm flipV="1">
            <a:off x="10582260" y="9728200"/>
            <a:ext cx="8188340" cy="41210"/>
          </a:xfrm>
          <a:prstGeom prst="line">
            <a:avLst/>
          </a:prstGeom>
          <a:blipFill>
            <a:blip r:embed="rId2" cstate="print"/>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extLst>
      <p:ext uri="{BB962C8B-B14F-4D97-AF65-F5344CB8AC3E}">
        <p14:creationId xmlns:p14="http://schemas.microsoft.com/office/powerpoint/2010/main" val="3472660903"/>
      </p:ext>
    </p:extLst>
  </p:cSld>
  <p:clrMapOvr>
    <a:masterClrMapping/>
  </p:clrMapOvr>
  <p:transition xmlns:p14="http://schemas.microsoft.com/office/powerpoint/2010/mai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7" name="KNwide Slides to layer for translation 2017 Feb 3.055.jpg" descr="KNwide Slides to layer for translation 2017 Feb 3.055.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658" name="Age Dating Methods"/>
          <p:cNvSpPr txBox="1"/>
          <p:nvPr/>
        </p:nvSpPr>
        <p:spPr>
          <a:xfrm rot="2645255">
            <a:off x="4321297" y="3215446"/>
            <a:ext cx="5087931"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dirty="0"/>
              <a:t>Методи визначення дат</a:t>
            </a:r>
            <a:endParaRPr dirty="0"/>
          </a:p>
        </p:txBody>
      </p:sp>
      <p:sp>
        <p:nvSpPr>
          <p:cNvPr id="1659" name="Evolution"/>
          <p:cNvSpPr txBox="1"/>
          <p:nvPr/>
        </p:nvSpPr>
        <p:spPr>
          <a:xfrm rot="2645255">
            <a:off x="6859033" y="5577646"/>
            <a:ext cx="2273058"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dirty="0"/>
              <a:t>Еволюція </a:t>
            </a:r>
            <a:endParaRPr dirty="0"/>
          </a:p>
        </p:txBody>
      </p:sp>
      <p:sp>
        <p:nvSpPr>
          <p:cNvPr id="1660" name="Apemen"/>
          <p:cNvSpPr txBox="1"/>
          <p:nvPr/>
        </p:nvSpPr>
        <p:spPr>
          <a:xfrm rot="2610000">
            <a:off x="4800374" y="5107746"/>
            <a:ext cx="3189977"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dirty="0" err="1"/>
              <a:t>Людиномавпа</a:t>
            </a:r>
            <a:endParaRPr dirty="0"/>
          </a:p>
        </p:txBody>
      </p:sp>
      <p:sp>
        <p:nvSpPr>
          <p:cNvPr id="1661" name="Millions of Years"/>
          <p:cNvSpPr txBox="1"/>
          <p:nvPr/>
        </p:nvSpPr>
        <p:spPr>
          <a:xfrm rot="2645255">
            <a:off x="6495818" y="7838246"/>
            <a:ext cx="3355086"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dirty="0"/>
              <a:t>Мільйони років</a:t>
            </a:r>
            <a:endParaRPr dirty="0"/>
          </a:p>
        </p:txBody>
      </p:sp>
      <p:sp>
        <p:nvSpPr>
          <p:cNvPr id="1662" name="No Global Flood"/>
          <p:cNvSpPr txBox="1"/>
          <p:nvPr/>
        </p:nvSpPr>
        <p:spPr>
          <a:xfrm rot="2645255">
            <a:off x="4114455" y="7248250"/>
            <a:ext cx="4573368"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sz="2400" dirty="0"/>
              <a:t>Не було всесвітнього потопу</a:t>
            </a:r>
            <a:endParaRPr sz="2400" dirty="0"/>
          </a:p>
        </p:txBody>
      </p:sp>
      <p:sp>
        <p:nvSpPr>
          <p:cNvPr id="1663" name="GENESIS"/>
          <p:cNvSpPr txBox="1"/>
          <p:nvPr/>
        </p:nvSpPr>
        <p:spPr>
          <a:xfrm>
            <a:off x="9075572" y="10788430"/>
            <a:ext cx="735938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БУТТЯ</a:t>
            </a:r>
            <a:endParaRPr dirty="0"/>
          </a:p>
        </p:txBody>
      </p:sp>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7" name="pasted-image.pdf"/>
          <p:cNvGrpSpPr/>
          <p:nvPr/>
        </p:nvGrpSpPr>
        <p:grpSpPr>
          <a:xfrm>
            <a:off x="3708400" y="428625"/>
            <a:ext cx="16954500" cy="12871450"/>
            <a:chOff x="0" y="0"/>
            <a:chExt cx="16954500" cy="12871450"/>
          </a:xfrm>
        </p:grpSpPr>
        <p:pic>
          <p:nvPicPr>
            <p:cNvPr id="1666" name="pasted-image.pdf" descr="pasted-image.pdf"/>
            <p:cNvPicPr>
              <a:picLocks noChangeAspect="1"/>
            </p:cNvPicPr>
            <p:nvPr/>
          </p:nvPicPr>
          <p:blipFill>
            <a:blip r:embed="rId3" cstate="print">
              <a:extLst/>
            </a:blip>
            <a:stretch>
              <a:fillRect/>
            </a:stretch>
          </p:blipFill>
          <p:spPr>
            <a:xfrm>
              <a:off x="317500" y="304800"/>
              <a:ext cx="16332200" cy="12249150"/>
            </a:xfrm>
            <a:prstGeom prst="rect">
              <a:avLst/>
            </a:prstGeom>
            <a:ln>
              <a:noFill/>
            </a:ln>
            <a:effectLst/>
          </p:spPr>
        </p:pic>
        <p:pic>
          <p:nvPicPr>
            <p:cNvPr id="1665" name="pasted-image.pdf" descr="pasted-image.pdf"/>
            <p:cNvPicPr>
              <a:picLocks/>
            </p:cNvPicPr>
            <p:nvPr/>
          </p:nvPicPr>
          <p:blipFill>
            <a:blip r:embed="rId4" cstate="print">
              <a:extLst/>
            </a:blip>
            <a:stretch>
              <a:fillRect/>
            </a:stretch>
          </p:blipFill>
          <p:spPr>
            <a:xfrm>
              <a:off x="0" y="0"/>
              <a:ext cx="16954500" cy="12871450"/>
            </a:xfrm>
            <a:prstGeom prst="rect">
              <a:avLst/>
            </a:prstGeom>
            <a:effectLst/>
          </p:spPr>
        </p:pic>
      </p:grpSp>
      <p:sp>
        <p:nvSpPr>
          <p:cNvPr id="1668" name="GENESIS"/>
          <p:cNvSpPr txBox="1"/>
          <p:nvPr/>
        </p:nvSpPr>
        <p:spPr>
          <a:xfrm>
            <a:off x="9075572" y="10788430"/>
            <a:ext cx="735938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БУТТЯ</a:t>
            </a:r>
            <a:endParaRPr dirty="0"/>
          </a:p>
        </p:txBody>
      </p:sp>
      <p:grpSp>
        <p:nvGrpSpPr>
          <p:cNvPr id="1675" name="Group"/>
          <p:cNvGrpSpPr/>
          <p:nvPr/>
        </p:nvGrpSpPr>
        <p:grpSpPr>
          <a:xfrm>
            <a:off x="4025900" y="428625"/>
            <a:ext cx="14550698" cy="12687187"/>
            <a:chOff x="0" y="0"/>
            <a:chExt cx="14550697" cy="12687186"/>
          </a:xfrm>
        </p:grpSpPr>
        <p:pic>
          <p:nvPicPr>
            <p:cNvPr id="1669" name="pasted-image.pdf" descr="pasted-image.pdf"/>
            <p:cNvPicPr>
              <a:picLocks noChangeAspect="1"/>
            </p:cNvPicPr>
            <p:nvPr/>
          </p:nvPicPr>
          <p:blipFill>
            <a:blip r:embed="rId5" cstate="print">
              <a:extLst/>
            </a:blip>
            <a:stretch>
              <a:fillRect/>
            </a:stretch>
          </p:blipFill>
          <p:spPr>
            <a:xfrm>
              <a:off x="0" y="0"/>
              <a:ext cx="14550697" cy="12687186"/>
            </a:xfrm>
            <a:prstGeom prst="rect">
              <a:avLst/>
            </a:prstGeom>
            <a:ln w="12700" cap="flat">
              <a:noFill/>
              <a:miter lim="400000"/>
            </a:ln>
            <a:effectLst/>
          </p:spPr>
        </p:pic>
        <p:sp>
          <p:nvSpPr>
            <p:cNvPr id="1670" name="Evolution"/>
            <p:cNvSpPr txBox="1"/>
            <p:nvPr/>
          </p:nvSpPr>
          <p:spPr>
            <a:xfrm>
              <a:off x="5414345" y="7061185"/>
              <a:ext cx="2593659" cy="718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b="1">
                  <a:latin typeface="Helvetica"/>
                  <a:ea typeface="Helvetica"/>
                  <a:cs typeface="Helvetica"/>
                  <a:sym typeface="Helvetica"/>
                </a:defRPr>
              </a:lvl1pPr>
            </a:lstStyle>
            <a:p>
              <a:r>
                <a:rPr lang="uk-UA" dirty="0"/>
                <a:t>Еволюція</a:t>
              </a:r>
              <a:endParaRPr dirty="0"/>
            </a:p>
          </p:txBody>
        </p:sp>
        <p:sp>
          <p:nvSpPr>
            <p:cNvPr id="1671" name="Age…"/>
            <p:cNvSpPr txBox="1"/>
            <p:nvPr/>
          </p:nvSpPr>
          <p:spPr>
            <a:xfrm>
              <a:off x="7942504" y="7464827"/>
              <a:ext cx="3228448" cy="19492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uk-UA" dirty="0"/>
                <a:t>Методи </a:t>
              </a:r>
            </a:p>
            <a:p>
              <a:pPr>
                <a:defRPr sz="4000" b="1">
                  <a:latin typeface="Helvetica"/>
                  <a:ea typeface="Helvetica"/>
                  <a:cs typeface="Helvetica"/>
                  <a:sym typeface="Helvetica"/>
                </a:defRPr>
              </a:pPr>
              <a:r>
                <a:rPr lang="uk-UA" dirty="0"/>
                <a:t>визначення </a:t>
              </a:r>
            </a:p>
            <a:p>
              <a:pPr>
                <a:defRPr sz="4000" b="1">
                  <a:latin typeface="Helvetica"/>
                  <a:ea typeface="Helvetica"/>
                  <a:cs typeface="Helvetica"/>
                  <a:sym typeface="Helvetica"/>
                </a:defRPr>
              </a:pPr>
              <a:r>
                <a:rPr lang="uk-UA" dirty="0"/>
                <a:t>дат</a:t>
              </a:r>
              <a:endParaRPr dirty="0"/>
            </a:p>
          </p:txBody>
        </p:sp>
        <p:sp>
          <p:nvSpPr>
            <p:cNvPr id="1672" name="Apemen"/>
            <p:cNvSpPr txBox="1"/>
            <p:nvPr/>
          </p:nvSpPr>
          <p:spPr>
            <a:xfrm>
              <a:off x="2107393" y="8730964"/>
              <a:ext cx="3882473" cy="718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b="1">
                  <a:latin typeface="Helvetica"/>
                  <a:ea typeface="Helvetica"/>
                  <a:cs typeface="Helvetica"/>
                  <a:sym typeface="Helvetica"/>
                </a:defRPr>
              </a:lvl1pPr>
            </a:lstStyle>
            <a:p>
              <a:r>
                <a:rPr lang="uk-UA" dirty="0" err="1"/>
                <a:t>Людиномавпа</a:t>
              </a:r>
              <a:endParaRPr dirty="0"/>
            </a:p>
          </p:txBody>
        </p:sp>
        <p:sp>
          <p:nvSpPr>
            <p:cNvPr id="1673" name="Millions…"/>
            <p:cNvSpPr txBox="1"/>
            <p:nvPr/>
          </p:nvSpPr>
          <p:spPr>
            <a:xfrm>
              <a:off x="5716112" y="9218450"/>
              <a:ext cx="2710678" cy="13336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uk-UA" dirty="0"/>
                <a:t>Мільйони </a:t>
              </a:r>
            </a:p>
            <a:p>
              <a:pPr>
                <a:defRPr sz="4000" b="1">
                  <a:latin typeface="Helvetica"/>
                  <a:ea typeface="Helvetica"/>
                  <a:cs typeface="Helvetica"/>
                  <a:sym typeface="Helvetica"/>
                </a:defRPr>
              </a:pPr>
              <a:r>
                <a:rPr lang="uk-UA" dirty="0"/>
                <a:t>років</a:t>
              </a:r>
              <a:endParaRPr dirty="0"/>
            </a:p>
          </p:txBody>
        </p:sp>
        <p:sp>
          <p:nvSpPr>
            <p:cNvPr id="1674" name="NO…"/>
            <p:cNvSpPr txBox="1"/>
            <p:nvPr/>
          </p:nvSpPr>
          <p:spPr>
            <a:xfrm>
              <a:off x="7114247" y="10562352"/>
              <a:ext cx="3590727" cy="19492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uk-UA" dirty="0"/>
                <a:t>НЕ було </a:t>
              </a:r>
            </a:p>
            <a:p>
              <a:pPr>
                <a:defRPr sz="4000" b="1">
                  <a:latin typeface="Helvetica"/>
                  <a:ea typeface="Helvetica"/>
                  <a:cs typeface="Helvetica"/>
                  <a:sym typeface="Helvetica"/>
                </a:defRPr>
              </a:pPr>
              <a:r>
                <a:rPr lang="uk-UA" dirty="0"/>
                <a:t>всесвітнього </a:t>
              </a:r>
            </a:p>
            <a:p>
              <a:pPr>
                <a:defRPr sz="4000" b="1">
                  <a:latin typeface="Helvetica"/>
                  <a:ea typeface="Helvetica"/>
                  <a:cs typeface="Helvetica"/>
                  <a:sym typeface="Helvetica"/>
                </a:defRPr>
              </a:pPr>
              <a:r>
                <a:rPr lang="uk-UA" dirty="0"/>
                <a:t>потопу</a:t>
              </a:r>
              <a:endParaRPr dirty="0"/>
            </a:p>
          </p:txBody>
        </p:sp>
      </p:grpSp>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1" name="pasted-image.pdf"/>
          <p:cNvGrpSpPr/>
          <p:nvPr/>
        </p:nvGrpSpPr>
        <p:grpSpPr>
          <a:xfrm>
            <a:off x="3714750" y="422275"/>
            <a:ext cx="16954500" cy="12871450"/>
            <a:chOff x="0" y="0"/>
            <a:chExt cx="16954500" cy="12871450"/>
          </a:xfrm>
        </p:grpSpPr>
        <p:pic>
          <p:nvPicPr>
            <p:cNvPr id="1680" name="pasted-image.pdf" descr="pasted-image.pdf"/>
            <p:cNvPicPr>
              <a:picLocks noChangeAspect="1"/>
            </p:cNvPicPr>
            <p:nvPr/>
          </p:nvPicPr>
          <p:blipFill>
            <a:blip r:embed="rId3" cstate="print">
              <a:extLst/>
            </a:blip>
            <a:stretch>
              <a:fillRect/>
            </a:stretch>
          </p:blipFill>
          <p:spPr>
            <a:xfrm>
              <a:off x="317500" y="304800"/>
              <a:ext cx="16332200" cy="12249150"/>
            </a:xfrm>
            <a:prstGeom prst="rect">
              <a:avLst/>
            </a:prstGeom>
            <a:ln>
              <a:noFill/>
            </a:ln>
            <a:effectLst/>
          </p:spPr>
        </p:pic>
        <p:pic>
          <p:nvPicPr>
            <p:cNvPr id="1679" name="pasted-image.pdf" descr="pasted-image.pdf"/>
            <p:cNvPicPr>
              <a:picLocks/>
            </p:cNvPicPr>
            <p:nvPr/>
          </p:nvPicPr>
          <p:blipFill>
            <a:blip r:embed="rId4" cstate="print">
              <a:extLst/>
            </a:blip>
            <a:stretch>
              <a:fillRect/>
            </a:stretch>
          </p:blipFill>
          <p:spPr>
            <a:xfrm>
              <a:off x="0" y="0"/>
              <a:ext cx="16954500" cy="12871450"/>
            </a:xfrm>
            <a:prstGeom prst="rect">
              <a:avLst/>
            </a:prstGeom>
            <a:effectLst/>
          </p:spPr>
        </p:pic>
      </p:grpSp>
      <p:sp>
        <p:nvSpPr>
          <p:cNvPr id="1682" name="G"/>
          <p:cNvSpPr txBox="1"/>
          <p:nvPr/>
        </p:nvSpPr>
        <p:spPr>
          <a:xfrm rot="1500000">
            <a:off x="7825332" y="10587463"/>
            <a:ext cx="163826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a:t>
            </a:r>
            <a:endParaRPr dirty="0"/>
          </a:p>
        </p:txBody>
      </p:sp>
      <p:sp>
        <p:nvSpPr>
          <p:cNvPr id="1683" name="E"/>
          <p:cNvSpPr txBox="1"/>
          <p:nvPr/>
        </p:nvSpPr>
        <p:spPr>
          <a:xfrm rot="20220000">
            <a:off x="9273269" y="10473163"/>
            <a:ext cx="142987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У</a:t>
            </a:r>
            <a:endParaRPr dirty="0"/>
          </a:p>
        </p:txBody>
      </p:sp>
      <p:sp>
        <p:nvSpPr>
          <p:cNvPr id="1684" name="N"/>
          <p:cNvSpPr txBox="1"/>
          <p:nvPr/>
        </p:nvSpPr>
        <p:spPr>
          <a:xfrm rot="20940000">
            <a:off x="10711757" y="10714464"/>
            <a:ext cx="152926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Т</a:t>
            </a:r>
            <a:endParaRPr dirty="0"/>
          </a:p>
        </p:txBody>
      </p:sp>
      <p:sp>
        <p:nvSpPr>
          <p:cNvPr id="1685" name="E"/>
          <p:cNvSpPr txBox="1"/>
          <p:nvPr/>
        </p:nvSpPr>
        <p:spPr>
          <a:xfrm rot="960000">
            <a:off x="12312175" y="10638264"/>
            <a:ext cx="152926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Т</a:t>
            </a:r>
            <a:endParaRPr dirty="0"/>
          </a:p>
        </p:txBody>
      </p:sp>
      <p:sp>
        <p:nvSpPr>
          <p:cNvPr id="1686" name="DIRECT HIT!"/>
          <p:cNvSpPr txBox="1"/>
          <p:nvPr/>
        </p:nvSpPr>
        <p:spPr>
          <a:xfrm>
            <a:off x="4599627" y="3489972"/>
            <a:ext cx="4321696" cy="17645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900">
                <a:latin typeface="Trebuchet MS"/>
                <a:ea typeface="Trebuchet MS"/>
                <a:cs typeface="Trebuchet MS"/>
                <a:sym typeface="Trebuchet MS"/>
              </a:defRPr>
            </a:pPr>
            <a:r>
              <a:rPr lang="uk-UA" sz="5400" dirty="0"/>
              <a:t>ПРЯМЕ </a:t>
            </a:r>
          </a:p>
          <a:p>
            <a:pPr>
              <a:defRPr sz="5900">
                <a:latin typeface="Trebuchet MS"/>
                <a:ea typeface="Trebuchet MS"/>
                <a:cs typeface="Trebuchet MS"/>
                <a:sym typeface="Trebuchet MS"/>
              </a:defRPr>
            </a:pPr>
            <a:r>
              <a:rPr lang="uk-UA" sz="5400" dirty="0"/>
              <a:t>ПОПАДАННЯ</a:t>
            </a:r>
            <a:r>
              <a:rPr sz="5400" dirty="0"/>
              <a:t>!</a:t>
            </a:r>
          </a:p>
        </p:txBody>
      </p:sp>
      <p:sp>
        <p:nvSpPr>
          <p:cNvPr id="1687" name="I"/>
          <p:cNvSpPr txBox="1"/>
          <p:nvPr/>
        </p:nvSpPr>
        <p:spPr>
          <a:xfrm rot="780000">
            <a:off x="15636580" y="10371916"/>
            <a:ext cx="102657"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endParaRPr dirty="0"/>
          </a:p>
        </p:txBody>
      </p:sp>
      <p:sp>
        <p:nvSpPr>
          <p:cNvPr id="1688" name="IT DIDN’T…"/>
          <p:cNvSpPr txBox="1"/>
          <p:nvPr/>
        </p:nvSpPr>
        <p:spPr>
          <a:xfrm>
            <a:off x="15162119" y="1473159"/>
            <a:ext cx="4714278" cy="2844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6600">
                <a:latin typeface="Trebuchet MS"/>
                <a:ea typeface="Trebuchet MS"/>
                <a:cs typeface="Trebuchet MS"/>
                <a:sym typeface="Trebuchet MS"/>
              </a:defRPr>
            </a:pPr>
            <a:r>
              <a:rPr lang="uk-UA" dirty="0"/>
              <a:t>ВОНИ НЕ ВЛУЧИЛИ В ХРЕСТ</a:t>
            </a:r>
            <a:r>
              <a:rPr dirty="0"/>
              <a:t>!</a:t>
            </a:r>
          </a:p>
        </p:txBody>
      </p:sp>
      <p:sp>
        <p:nvSpPr>
          <p:cNvPr id="1689" name="S"/>
          <p:cNvSpPr txBox="1"/>
          <p:nvPr/>
        </p:nvSpPr>
        <p:spPr>
          <a:xfrm rot="20040000">
            <a:off x="13715854" y="10612863"/>
            <a:ext cx="164307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Я</a:t>
            </a:r>
            <a:endParaRPr dirty="0"/>
          </a:p>
        </p:txBody>
      </p:sp>
      <p:sp>
        <p:nvSpPr>
          <p:cNvPr id="1690" name="S"/>
          <p:cNvSpPr txBox="1"/>
          <p:nvPr/>
        </p:nvSpPr>
        <p:spPr>
          <a:xfrm rot="20700000">
            <a:off x="16448903" y="10752563"/>
            <a:ext cx="10265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endParaRPr dirty="0"/>
          </a:p>
        </p:txBody>
      </p:sp>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6" name="image53.jpg"/>
          <p:cNvGrpSpPr/>
          <p:nvPr/>
        </p:nvGrpSpPr>
        <p:grpSpPr>
          <a:xfrm>
            <a:off x="3467100" y="279400"/>
            <a:ext cx="17437100" cy="12890500"/>
            <a:chOff x="0" y="0"/>
            <a:chExt cx="17437100" cy="12890500"/>
          </a:xfrm>
        </p:grpSpPr>
        <p:pic>
          <p:nvPicPr>
            <p:cNvPr id="1695" name="image53.jpg" descr="image53.jpg"/>
            <p:cNvPicPr>
              <a:picLocks noChangeAspect="1"/>
            </p:cNvPicPr>
            <p:nvPr/>
          </p:nvPicPr>
          <p:blipFill>
            <a:blip r:embed="rId2" cstate="print">
              <a:extLst/>
            </a:blip>
            <a:srcRect l="4977" t="9151" r="13595" b="19557"/>
            <a:stretch>
              <a:fillRect/>
            </a:stretch>
          </p:blipFill>
          <p:spPr>
            <a:xfrm>
              <a:off x="317500" y="304800"/>
              <a:ext cx="16814800" cy="12268200"/>
            </a:xfrm>
            <a:prstGeom prst="rect">
              <a:avLst/>
            </a:prstGeom>
            <a:ln>
              <a:noFill/>
            </a:ln>
            <a:effectLst/>
          </p:spPr>
        </p:pic>
        <p:pic>
          <p:nvPicPr>
            <p:cNvPr id="1694" name="image53.jpg" descr="image53.jpg"/>
            <p:cNvPicPr>
              <a:picLocks/>
            </p:cNvPicPr>
            <p:nvPr/>
          </p:nvPicPr>
          <p:blipFill>
            <a:blip r:embed="rId3" cstate="print">
              <a:extLst/>
            </a:blip>
            <a:stretch>
              <a:fillRect/>
            </a:stretch>
          </p:blipFill>
          <p:spPr>
            <a:xfrm>
              <a:off x="0" y="0"/>
              <a:ext cx="17437100" cy="12890500"/>
            </a:xfrm>
            <a:prstGeom prst="rect">
              <a:avLst/>
            </a:prstGeom>
            <a:effectLst/>
          </p:spPr>
        </p:pic>
      </p:grpSp>
      <p:sp>
        <p:nvSpPr>
          <p:cNvPr id="1697" name="Shape"/>
          <p:cNvSpPr/>
          <p:nvPr/>
        </p:nvSpPr>
        <p:spPr>
          <a:xfrm>
            <a:off x="4115016" y="787358"/>
            <a:ext cx="8332744" cy="5013362"/>
          </a:xfrm>
          <a:custGeom>
            <a:avLst/>
            <a:gdLst/>
            <a:ahLst/>
            <a:cxnLst>
              <a:cxn ang="0">
                <a:pos x="wd2" y="hd2"/>
              </a:cxn>
              <a:cxn ang="5400000">
                <a:pos x="wd2" y="hd2"/>
              </a:cxn>
              <a:cxn ang="10800000">
                <a:pos x="wd2" y="hd2"/>
              </a:cxn>
              <a:cxn ang="16200000">
                <a:pos x="wd2" y="hd2"/>
              </a:cxn>
            </a:cxnLst>
            <a:rect l="0" t="0" r="r" b="b"/>
            <a:pathLst>
              <a:path w="20727" h="21463" extrusionOk="0">
                <a:moveTo>
                  <a:pt x="16714" y="21463"/>
                </a:moveTo>
                <a:lnTo>
                  <a:pt x="9509" y="6514"/>
                </a:lnTo>
                <a:cubicBezTo>
                  <a:pt x="3805" y="6365"/>
                  <a:pt x="-436" y="4789"/>
                  <a:pt x="36" y="2994"/>
                </a:cubicBezTo>
                <a:cubicBezTo>
                  <a:pt x="508" y="1198"/>
                  <a:pt x="5515" y="-137"/>
                  <a:pt x="11219" y="12"/>
                </a:cubicBezTo>
                <a:cubicBezTo>
                  <a:pt x="16923" y="160"/>
                  <a:pt x="21164" y="1736"/>
                  <a:pt x="20692" y="3532"/>
                </a:cubicBezTo>
                <a:cubicBezTo>
                  <a:pt x="20343" y="4857"/>
                  <a:pt x="17474" y="5983"/>
                  <a:pt x="13440" y="6378"/>
                </a:cubicBezTo>
                <a:close/>
              </a:path>
            </a:pathLst>
          </a:custGeom>
          <a:ln w="19050">
            <a:solidFill>
              <a:srgbClr val="E2DEAB"/>
            </a:solidFill>
            <a:miter lim="400000"/>
          </a:ln>
        </p:spPr>
        <p:txBody>
          <a:bodyPr lIns="0" tIns="0" rIns="0" bIns="0"/>
          <a:lstStyle/>
          <a:p>
            <a:pPr algn="l" defTabSz="457200">
              <a:defRPr sz="1200">
                <a:latin typeface="Helvetica"/>
                <a:ea typeface="Helvetica"/>
                <a:cs typeface="Helvetica"/>
                <a:sym typeface="Helvetica"/>
              </a:defRPr>
            </a:pPr>
            <a:endParaRPr/>
          </a:p>
        </p:txBody>
      </p:sp>
      <p:sp>
        <p:nvSpPr>
          <p:cNvPr id="1698" name="Has God said?"/>
          <p:cNvSpPr txBox="1"/>
          <p:nvPr/>
        </p:nvSpPr>
        <p:spPr>
          <a:xfrm>
            <a:off x="3531591" y="993486"/>
            <a:ext cx="9563101" cy="1128514"/>
          </a:xfrm>
          <a:prstGeom prst="rect">
            <a:avLst/>
          </a:prstGeom>
          <a:extLst>
            <a:ext uri="{C572A759-6A51-4108-AA02-DFA0A04FC94B}">
              <ma14:wrappingTextBoxFlag xmlns:ma14="http://schemas.microsoft.com/office/mac/drawingml/2011/main" val="1"/>
            </a:ext>
          </a:extLst>
        </p:spPr>
        <p:txBody>
          <a:bodyPr lIns="101600" tIns="101600" rIns="101600" bIns="101600">
            <a:spAutoFit/>
          </a:bodyPr>
          <a:lstStyle>
            <a:lvl1pPr>
              <a:spcBef>
                <a:spcPts val="4000"/>
              </a:spcBef>
              <a:buClr>
                <a:srgbClr val="000000"/>
              </a:buClr>
              <a:defRPr sz="6700">
                <a:solidFill>
                  <a:srgbClr val="E2DEAB"/>
                </a:solidFill>
                <a:uFill>
                  <a:solidFill>
                    <a:srgbClr val="E2DEAB"/>
                  </a:solidFill>
                </a:uFill>
              </a:defRPr>
            </a:lvl1pPr>
          </a:lstStyle>
          <a:p>
            <a:pPr>
              <a:defRPr sz="5600"/>
            </a:pPr>
            <a:r>
              <a:rPr lang="uk-UA" sz="6000" dirty="0"/>
              <a:t>Чи дійсно Бог сказав</a:t>
            </a:r>
            <a:r>
              <a:rPr sz="6000" dirty="0"/>
              <a:t>?</a:t>
            </a:r>
          </a:p>
        </p:txBody>
      </p:sp>
      <p:sp>
        <p:nvSpPr>
          <p:cNvPr id="1699" name="You will not die."/>
          <p:cNvSpPr txBox="1"/>
          <p:nvPr/>
        </p:nvSpPr>
        <p:spPr>
          <a:xfrm>
            <a:off x="3531591" y="993486"/>
            <a:ext cx="9563101" cy="1236236"/>
          </a:xfrm>
          <a:prstGeom prst="rect">
            <a:avLst/>
          </a:prstGeom>
          <a:extLst>
            <a:ext uri="{C572A759-6A51-4108-AA02-DFA0A04FC94B}">
              <ma14:wrappingTextBoxFlag xmlns:ma14="http://schemas.microsoft.com/office/mac/drawingml/2011/main" val="1"/>
            </a:ext>
          </a:extLst>
        </p:spPr>
        <p:txBody>
          <a:bodyPr lIns="101600" tIns="101600" rIns="101600" bIns="101600">
            <a:spAutoFit/>
          </a:bodyPr>
          <a:lstStyle>
            <a:lvl1pPr>
              <a:spcBef>
                <a:spcPts val="4000"/>
              </a:spcBef>
              <a:buClr>
                <a:srgbClr val="000000"/>
              </a:buClr>
              <a:defRPr sz="6700">
                <a:solidFill>
                  <a:srgbClr val="E2DEAB"/>
                </a:solidFill>
                <a:uFill>
                  <a:solidFill>
                    <a:srgbClr val="E2DEAB"/>
                  </a:solidFill>
                </a:uFill>
              </a:defRPr>
            </a:lvl1pPr>
          </a:lstStyle>
          <a:p>
            <a:pPr>
              <a:defRPr sz="5600"/>
            </a:pPr>
            <a:r>
              <a:rPr lang="uk-UA" sz="6700" dirty="0"/>
              <a:t>Ви не помрете</a:t>
            </a:r>
            <a:r>
              <a:rPr sz="6700" dirty="0"/>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97"/>
                                        </p:tgtEl>
                                        <p:attrNameLst>
                                          <p:attrName>style.visibility</p:attrName>
                                        </p:attrNameLst>
                                      </p:cBhvr>
                                      <p:to>
                                        <p:strVal val="visible"/>
                                      </p:to>
                                    </p:set>
                                    <p:anim calcmode="lin" valueType="num">
                                      <p:cBhvr>
                                        <p:cTn id="7" dur="500" fill="hold"/>
                                        <p:tgtEl>
                                          <p:spTgt spid="1697"/>
                                        </p:tgtEl>
                                        <p:attrNameLst>
                                          <p:attrName>ppt_w</p:attrName>
                                        </p:attrNameLst>
                                      </p:cBhvr>
                                      <p:tavLst>
                                        <p:tav tm="0">
                                          <p:val>
                                            <p:fltVal val="0"/>
                                          </p:val>
                                        </p:tav>
                                        <p:tav tm="100000">
                                          <p:val>
                                            <p:strVal val="#ppt_w"/>
                                          </p:val>
                                        </p:tav>
                                      </p:tavLst>
                                    </p:anim>
                                    <p:anim calcmode="lin" valueType="num">
                                      <p:cBhvr>
                                        <p:cTn id="8" dur="500" fill="hold"/>
                                        <p:tgtEl>
                                          <p:spTgt spid="169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1698"/>
                                        </p:tgtEl>
                                        <p:attrNameLst>
                                          <p:attrName>style.visibility</p:attrName>
                                        </p:attrNameLst>
                                      </p:cBhvr>
                                      <p:to>
                                        <p:strVal val="visible"/>
                                      </p:to>
                                    </p:set>
                                    <p:anim calcmode="lin" valueType="num">
                                      <p:cBhvr>
                                        <p:cTn id="12" dur="500" fill="hold"/>
                                        <p:tgtEl>
                                          <p:spTgt spid="1698"/>
                                        </p:tgtEl>
                                        <p:attrNameLst>
                                          <p:attrName>ppt_w</p:attrName>
                                        </p:attrNameLst>
                                      </p:cBhvr>
                                      <p:tavLst>
                                        <p:tav tm="0">
                                          <p:val>
                                            <p:fltVal val="0"/>
                                          </p:val>
                                        </p:tav>
                                        <p:tav tm="100000">
                                          <p:val>
                                            <p:strVal val="#ppt_w"/>
                                          </p:val>
                                        </p:tav>
                                      </p:tavLst>
                                    </p:anim>
                                    <p:anim calcmode="lin" valueType="num">
                                      <p:cBhvr>
                                        <p:cTn id="13" dur="500" fill="hold"/>
                                        <p:tgtEl>
                                          <p:spTgt spid="169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xit" presetSubtype="32" fill="hold" grpId="3" nodeType="clickEffect">
                                  <p:stCondLst>
                                    <p:cond delay="0"/>
                                  </p:stCondLst>
                                  <p:iterate>
                                    <p:tmAbs val="0"/>
                                  </p:iterate>
                                  <p:childTnLst>
                                    <p:anim calcmode="lin" valueType="num">
                                      <p:cBhvr>
                                        <p:cTn id="17" dur="500" fill="hold"/>
                                        <p:tgtEl>
                                          <p:spTgt spid="1698"/>
                                        </p:tgtEl>
                                        <p:attrNameLst>
                                          <p:attrName>ppt_w</p:attrName>
                                        </p:attrNameLst>
                                      </p:cBhvr>
                                      <p:tavLst>
                                        <p:tav tm="0">
                                          <p:val>
                                            <p:strVal val="ppt_w"/>
                                          </p:val>
                                        </p:tav>
                                        <p:tav tm="100000">
                                          <p:val>
                                            <p:fltVal val="0"/>
                                          </p:val>
                                        </p:tav>
                                      </p:tavLst>
                                    </p:anim>
                                    <p:anim calcmode="lin" valueType="num">
                                      <p:cBhvr>
                                        <p:cTn id="18" dur="500" fill="hold"/>
                                        <p:tgtEl>
                                          <p:spTgt spid="1698"/>
                                        </p:tgtEl>
                                        <p:attrNameLst>
                                          <p:attrName>ppt_h</p:attrName>
                                        </p:attrNameLst>
                                      </p:cBhvr>
                                      <p:tavLst>
                                        <p:tav tm="0">
                                          <p:val>
                                            <p:strVal val="ppt_h"/>
                                          </p:val>
                                        </p:tav>
                                        <p:tav tm="100000">
                                          <p:val>
                                            <p:fltVal val="0"/>
                                          </p:val>
                                        </p:tav>
                                      </p:tavLst>
                                    </p:anim>
                                    <p:set>
                                      <p:cBhvr>
                                        <p:cTn id="19" fill="hold">
                                          <p:stCondLst>
                                            <p:cond delay="499"/>
                                          </p:stCondLst>
                                        </p:cTn>
                                        <p:tgtEl>
                                          <p:spTgt spid="1698"/>
                                        </p:tgtEl>
                                        <p:attrNameLst>
                                          <p:attrName>style.visibility</p:attrName>
                                        </p:attrNameLst>
                                      </p:cBhvr>
                                      <p:to>
                                        <p:strVal val="hidden"/>
                                      </p:to>
                                    </p:set>
                                  </p:childTnLst>
                                </p:cTn>
                              </p:par>
                            </p:childTnLst>
                          </p:cTn>
                        </p:par>
                        <p:par>
                          <p:cTn id="20" fill="hold">
                            <p:stCondLst>
                              <p:cond delay="500"/>
                            </p:stCondLst>
                            <p:childTnLst>
                              <p:par>
                                <p:cTn id="21" presetID="23" presetClass="entr" presetSubtype="16" fill="hold" grpId="4" nodeType="afterEffect">
                                  <p:stCondLst>
                                    <p:cond delay="0"/>
                                  </p:stCondLst>
                                  <p:iterate>
                                    <p:tmAbs val="0"/>
                                  </p:iterate>
                                  <p:childTnLst>
                                    <p:set>
                                      <p:cBhvr>
                                        <p:cTn id="22" fill="hold"/>
                                        <p:tgtEl>
                                          <p:spTgt spid="1699"/>
                                        </p:tgtEl>
                                        <p:attrNameLst>
                                          <p:attrName>style.visibility</p:attrName>
                                        </p:attrNameLst>
                                      </p:cBhvr>
                                      <p:to>
                                        <p:strVal val="visible"/>
                                      </p:to>
                                    </p:set>
                                    <p:anim calcmode="lin" valueType="num">
                                      <p:cBhvr>
                                        <p:cTn id="23" dur="500" fill="hold"/>
                                        <p:tgtEl>
                                          <p:spTgt spid="1699"/>
                                        </p:tgtEl>
                                        <p:attrNameLst>
                                          <p:attrName>ppt_w</p:attrName>
                                        </p:attrNameLst>
                                      </p:cBhvr>
                                      <p:tavLst>
                                        <p:tav tm="0">
                                          <p:val>
                                            <p:fltVal val="0"/>
                                          </p:val>
                                        </p:tav>
                                        <p:tav tm="100000">
                                          <p:val>
                                            <p:strVal val="#ppt_w"/>
                                          </p:val>
                                        </p:tav>
                                      </p:tavLst>
                                    </p:anim>
                                    <p:anim calcmode="lin" valueType="num">
                                      <p:cBhvr>
                                        <p:cTn id="24" dur="500" fill="hold"/>
                                        <p:tgtEl>
                                          <p:spTgt spid="16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7" grpId="1" animBg="1" advAuto="0"/>
      <p:bldP spid="1698" grpId="2" animBg="1" advAuto="0"/>
      <p:bldP spid="1698" grpId="3" animBg="1" advAuto="0"/>
      <p:bldP spid="1699" grpId="4"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But I am afraid that, as the serpent deceived Eve by his craftiness, your minds will be led astray from the simplicity and purity of devotion to Christ."/>
          <p:cNvSpPr txBox="1">
            <a:spLocks noGrp="1"/>
          </p:cNvSpPr>
          <p:nvPr>
            <p:ph type="subTitle" idx="1"/>
          </p:nvPr>
        </p:nvSpPr>
        <p:spPr>
          <a:xfrm>
            <a:off x="2476500" y="4241800"/>
            <a:ext cx="19507200" cy="7010400"/>
          </a:xfrm>
          <a:prstGeom prst="rect">
            <a:avLst/>
          </a:prstGeom>
        </p:spPr>
        <p:txBody>
          <a:bodyPr>
            <a:noAutofit/>
          </a:bodyPr>
          <a:lstStyle/>
          <a:p>
            <a:pPr defTabSz="914400">
              <a:buClr>
                <a:srgbClr val="F5F5F5"/>
              </a:buClr>
              <a:defRPr sz="8000">
                <a:effectLst>
                  <a:outerShdw blurRad="38100" dist="38100" dir="2700000" rotWithShape="0">
                    <a:srgbClr val="000000">
                      <a:alpha val="43137"/>
                    </a:srgbClr>
                  </a:outerShdw>
                </a:effectLst>
                <a:uFill>
                  <a:solidFill>
                    <a:srgbClr val="E2DEAB"/>
                  </a:solidFill>
                </a:uFill>
              </a:defRPr>
            </a:pPr>
            <a:r>
              <a:rPr lang="ru-RU" dirty="0"/>
              <a:t>Та боюсь я, як </a:t>
            </a:r>
            <a:r>
              <a:rPr lang="ru-RU" dirty="0" err="1"/>
              <a:t>змій</a:t>
            </a:r>
            <a:r>
              <a:rPr lang="ru-RU" dirty="0"/>
              <a:t> </a:t>
            </a:r>
            <a:r>
              <a:rPr lang="ru-RU" dirty="0" err="1"/>
              <a:t>звів</a:t>
            </a:r>
            <a:r>
              <a:rPr lang="ru-RU" dirty="0"/>
              <a:t> </a:t>
            </a:r>
            <a:r>
              <a:rPr lang="ru-RU" dirty="0" err="1"/>
              <a:t>був</a:t>
            </a:r>
            <a:r>
              <a:rPr lang="ru-RU" dirty="0"/>
              <a:t> </a:t>
            </a:r>
            <a:r>
              <a:rPr lang="ru-RU" dirty="0" err="1"/>
              <a:t>Єву</a:t>
            </a:r>
            <a:r>
              <a:rPr lang="ru-RU" dirty="0"/>
              <a:t> лукавством </a:t>
            </a:r>
            <a:r>
              <a:rPr lang="ru-RU" dirty="0" err="1"/>
              <a:t>своїм</a:t>
            </a:r>
            <a:r>
              <a:rPr lang="ru-RU" dirty="0"/>
              <a:t>, </a:t>
            </a:r>
            <a:r>
              <a:rPr lang="ru-RU" dirty="0" err="1"/>
              <a:t>щоб</a:t>
            </a:r>
            <a:r>
              <a:rPr lang="ru-RU" dirty="0"/>
              <a:t> так не </a:t>
            </a:r>
            <a:r>
              <a:rPr lang="ru-RU" dirty="0" err="1"/>
              <a:t>попсувалися</a:t>
            </a:r>
            <a:r>
              <a:rPr lang="ru-RU" dirty="0"/>
              <a:t> </a:t>
            </a:r>
            <a:r>
              <a:rPr lang="ru-RU" dirty="0" err="1"/>
              <a:t>ваші</a:t>
            </a:r>
            <a:r>
              <a:rPr lang="ru-RU" dirty="0"/>
              <a:t> думки, </a:t>
            </a:r>
            <a:r>
              <a:rPr lang="ru-RU" dirty="0" err="1"/>
              <a:t>і</a:t>
            </a:r>
            <a:r>
              <a:rPr lang="ru-RU" dirty="0"/>
              <a:t> </a:t>
            </a:r>
            <a:r>
              <a:rPr lang="ru-RU" dirty="0" err="1"/>
              <a:t>ви</a:t>
            </a:r>
            <a:r>
              <a:rPr lang="ru-RU" dirty="0"/>
              <a:t> не </a:t>
            </a:r>
            <a:r>
              <a:rPr lang="ru-RU" dirty="0" err="1"/>
              <a:t>вхилилися</a:t>
            </a:r>
            <a:r>
              <a:rPr lang="ru-RU" dirty="0"/>
              <a:t> </a:t>
            </a:r>
            <a:r>
              <a:rPr lang="ru-RU" dirty="0" err="1"/>
              <a:t>від</a:t>
            </a:r>
            <a:r>
              <a:rPr lang="ru-RU" dirty="0"/>
              <a:t> </a:t>
            </a:r>
            <a:r>
              <a:rPr lang="ru-RU" dirty="0" err="1"/>
              <a:t>простоти</a:t>
            </a:r>
            <a:r>
              <a:rPr lang="ru-RU" dirty="0"/>
              <a:t> </a:t>
            </a:r>
            <a:r>
              <a:rPr lang="ru-RU" dirty="0" err="1"/>
              <a:t>й</a:t>
            </a:r>
            <a:r>
              <a:rPr lang="ru-RU" dirty="0"/>
              <a:t> </a:t>
            </a:r>
            <a:r>
              <a:rPr lang="ru-RU" dirty="0" err="1"/>
              <a:t>чистости</a:t>
            </a:r>
            <a:r>
              <a:rPr lang="ru-RU" dirty="0"/>
              <a:t>, </a:t>
            </a:r>
            <a:r>
              <a:rPr lang="ru-RU" dirty="0" err="1"/>
              <a:t>що</a:t>
            </a:r>
            <a:r>
              <a:rPr lang="ru-RU" dirty="0"/>
              <a:t> в </a:t>
            </a:r>
            <a:r>
              <a:rPr lang="ru-RU" dirty="0" err="1"/>
              <a:t>Христі</a:t>
            </a:r>
            <a:r>
              <a:rPr lang="ru-RU" dirty="0"/>
              <a:t>.</a:t>
            </a:r>
            <a:endParaRPr dirty="0"/>
          </a:p>
          <a:p>
            <a:pPr algn="ctr" defTabSz="914400">
              <a:buClr>
                <a:srgbClr val="F5F5F5"/>
              </a:buClr>
              <a:defRPr sz="8000">
                <a:effectLst>
                  <a:outerShdw blurRad="38100" dist="38100" dir="2700000" rotWithShape="0">
                    <a:srgbClr val="000000">
                      <a:alpha val="43137"/>
                    </a:srgbClr>
                  </a:outerShdw>
                </a:effectLst>
                <a:uFill>
                  <a:solidFill>
                    <a:srgbClr val="E2DEAB"/>
                  </a:solidFill>
                </a:uFill>
              </a:defRPr>
            </a:pPr>
            <a:r>
              <a:rPr dirty="0"/>
              <a:t> </a:t>
            </a:r>
          </a:p>
        </p:txBody>
      </p:sp>
      <p:sp>
        <p:nvSpPr>
          <p:cNvPr id="1702" name="2 Corinthians 11:3"/>
          <p:cNvSpPr txBox="1"/>
          <p:nvPr/>
        </p:nvSpPr>
        <p:spPr>
          <a:xfrm>
            <a:off x="5588000" y="1219200"/>
            <a:ext cx="16395700"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lgn="r" defTabSz="914400">
              <a:buClr>
                <a:srgbClr val="FFFFFF">
                  <a:alpha val="60000"/>
                </a:srgbClr>
              </a:buClr>
              <a:defRPr sz="117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r>
              <a:rPr dirty="0"/>
              <a:t>2 </a:t>
            </a:r>
            <a:r>
              <a:rPr lang="uk-UA" dirty="0" err="1"/>
              <a:t>Коринтян</a:t>
            </a:r>
            <a:r>
              <a:rPr dirty="0"/>
              <a:t> 11:3</a:t>
            </a:r>
          </a:p>
        </p:txBody>
      </p:sp>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8" name="pasted-image.pdf"/>
          <p:cNvGrpSpPr/>
          <p:nvPr/>
        </p:nvGrpSpPr>
        <p:grpSpPr>
          <a:xfrm>
            <a:off x="3700398" y="425450"/>
            <a:ext cx="16970504" cy="12877800"/>
            <a:chOff x="0" y="0"/>
            <a:chExt cx="16970503" cy="12877800"/>
          </a:xfrm>
        </p:grpSpPr>
        <p:pic>
          <p:nvPicPr>
            <p:cNvPr id="1707" name="pasted-image.pdf" descr="pasted-image.pdf"/>
            <p:cNvPicPr>
              <a:picLocks noChangeAspect="1"/>
            </p:cNvPicPr>
            <p:nvPr/>
          </p:nvPicPr>
          <p:blipFill>
            <a:blip r:embed="rId2" cstate="print">
              <a:extLst/>
            </a:blip>
            <a:stretch>
              <a:fillRect/>
            </a:stretch>
          </p:blipFill>
          <p:spPr>
            <a:xfrm>
              <a:off x="317500" y="304800"/>
              <a:ext cx="16348204" cy="12255500"/>
            </a:xfrm>
            <a:prstGeom prst="rect">
              <a:avLst/>
            </a:prstGeom>
            <a:ln>
              <a:noFill/>
            </a:ln>
            <a:effectLst/>
          </p:spPr>
        </p:pic>
        <p:pic>
          <p:nvPicPr>
            <p:cNvPr id="1706" name="pasted-image.pdf" descr="pasted-image.pdf"/>
            <p:cNvPicPr>
              <a:picLocks/>
            </p:cNvPicPr>
            <p:nvPr/>
          </p:nvPicPr>
          <p:blipFill>
            <a:blip r:embed="rId3" cstate="print">
              <a:extLst/>
            </a:blip>
            <a:stretch>
              <a:fillRect/>
            </a:stretch>
          </p:blipFill>
          <p:spPr>
            <a:xfrm>
              <a:off x="0" y="0"/>
              <a:ext cx="16970504" cy="12877800"/>
            </a:xfrm>
            <a:prstGeom prst="rect">
              <a:avLst/>
            </a:prstGeom>
            <a:effectLst/>
          </p:spPr>
        </p:pic>
      </p:grpSp>
      <p:sp>
        <p:nvSpPr>
          <p:cNvPr id="1709" name="UNBELIEF"/>
          <p:cNvSpPr txBox="1"/>
          <p:nvPr/>
        </p:nvSpPr>
        <p:spPr>
          <a:xfrm>
            <a:off x="4603591" y="5163185"/>
            <a:ext cx="6575518" cy="12875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700">
                <a:solidFill>
                  <a:srgbClr val="FFFFFF"/>
                </a:solidFill>
                <a:latin typeface="Arial Black"/>
                <a:ea typeface="Arial Black"/>
                <a:cs typeface="Arial Black"/>
                <a:sym typeface="Arial Black"/>
              </a:defRPr>
            </a:lvl1pPr>
          </a:lstStyle>
          <a:p>
            <a:r>
              <a:rPr lang="uk-UA" dirty="0"/>
              <a:t>НЕВІРСТВО</a:t>
            </a:r>
            <a:endParaRPr dirty="0"/>
          </a:p>
        </p:txBody>
      </p:sp>
      <p:sp>
        <p:nvSpPr>
          <p:cNvPr id="1710" name="G"/>
          <p:cNvSpPr txBox="1"/>
          <p:nvPr/>
        </p:nvSpPr>
        <p:spPr>
          <a:xfrm rot="1500000">
            <a:off x="7825331" y="10587463"/>
            <a:ext cx="1638270"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a:t>
            </a:r>
            <a:endParaRPr dirty="0"/>
          </a:p>
        </p:txBody>
      </p:sp>
      <p:sp>
        <p:nvSpPr>
          <p:cNvPr id="1711" name="E"/>
          <p:cNvSpPr txBox="1"/>
          <p:nvPr/>
        </p:nvSpPr>
        <p:spPr>
          <a:xfrm rot="20220000">
            <a:off x="9273269" y="10473163"/>
            <a:ext cx="142987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У</a:t>
            </a:r>
            <a:endParaRPr dirty="0"/>
          </a:p>
        </p:txBody>
      </p:sp>
      <p:sp>
        <p:nvSpPr>
          <p:cNvPr id="1712" name="N"/>
          <p:cNvSpPr txBox="1"/>
          <p:nvPr/>
        </p:nvSpPr>
        <p:spPr>
          <a:xfrm rot="20940000">
            <a:off x="10711757" y="10714464"/>
            <a:ext cx="152926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Т</a:t>
            </a:r>
            <a:endParaRPr dirty="0"/>
          </a:p>
        </p:txBody>
      </p:sp>
      <p:sp>
        <p:nvSpPr>
          <p:cNvPr id="1713" name="E"/>
          <p:cNvSpPr txBox="1"/>
          <p:nvPr/>
        </p:nvSpPr>
        <p:spPr>
          <a:xfrm rot="960000">
            <a:off x="12312175" y="10638264"/>
            <a:ext cx="152926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Т</a:t>
            </a:r>
            <a:endParaRPr dirty="0"/>
          </a:p>
        </p:txBody>
      </p:sp>
      <p:sp>
        <p:nvSpPr>
          <p:cNvPr id="1714" name="S"/>
          <p:cNvSpPr txBox="1"/>
          <p:nvPr/>
        </p:nvSpPr>
        <p:spPr>
          <a:xfrm rot="20040000">
            <a:off x="13715854" y="10612863"/>
            <a:ext cx="164307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Я</a:t>
            </a:r>
            <a:endParaRPr dirty="0"/>
          </a:p>
        </p:txBody>
      </p:sp>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0" name="pasted-image.pdf"/>
          <p:cNvGrpSpPr/>
          <p:nvPr/>
        </p:nvGrpSpPr>
        <p:grpSpPr>
          <a:xfrm>
            <a:off x="3714750" y="422275"/>
            <a:ext cx="16954500" cy="12871450"/>
            <a:chOff x="0" y="0"/>
            <a:chExt cx="16954500" cy="12871450"/>
          </a:xfrm>
        </p:grpSpPr>
        <p:pic>
          <p:nvPicPr>
            <p:cNvPr id="1719" name="pasted-image.pdf" descr="pasted-image.pdf"/>
            <p:cNvPicPr>
              <a:picLocks noChangeAspect="1"/>
            </p:cNvPicPr>
            <p:nvPr/>
          </p:nvPicPr>
          <p:blipFill>
            <a:blip r:embed="rId3" cstate="print">
              <a:extLst/>
            </a:blip>
            <a:stretch>
              <a:fillRect/>
            </a:stretch>
          </p:blipFill>
          <p:spPr>
            <a:xfrm>
              <a:off x="317500" y="304800"/>
              <a:ext cx="16332200" cy="12249150"/>
            </a:xfrm>
            <a:prstGeom prst="rect">
              <a:avLst/>
            </a:prstGeom>
            <a:ln>
              <a:noFill/>
            </a:ln>
            <a:effectLst/>
          </p:spPr>
        </p:pic>
        <p:pic>
          <p:nvPicPr>
            <p:cNvPr id="1718" name="pasted-image.pdf" descr="pasted-image.pdf"/>
            <p:cNvPicPr>
              <a:picLocks/>
            </p:cNvPicPr>
            <p:nvPr/>
          </p:nvPicPr>
          <p:blipFill>
            <a:blip r:embed="rId4" cstate="print">
              <a:extLst/>
            </a:blip>
            <a:stretch>
              <a:fillRect/>
            </a:stretch>
          </p:blipFill>
          <p:spPr>
            <a:xfrm>
              <a:off x="0" y="0"/>
              <a:ext cx="16954500" cy="12871450"/>
            </a:xfrm>
            <a:prstGeom prst="rect">
              <a:avLst/>
            </a:prstGeom>
            <a:effectLst/>
          </p:spPr>
        </p:pic>
      </p:grpSp>
      <p:sp>
        <p:nvSpPr>
          <p:cNvPr id="1721" name="G"/>
          <p:cNvSpPr txBox="1"/>
          <p:nvPr/>
        </p:nvSpPr>
        <p:spPr>
          <a:xfrm rot="1500000">
            <a:off x="7772717" y="10394949"/>
            <a:ext cx="1743498"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G</a:t>
            </a:r>
          </a:p>
        </p:txBody>
      </p:sp>
      <p:sp>
        <p:nvSpPr>
          <p:cNvPr id="1722" name="E"/>
          <p:cNvSpPr txBox="1"/>
          <p:nvPr/>
        </p:nvSpPr>
        <p:spPr>
          <a:xfrm rot="20220000">
            <a:off x="9224850" y="10280649"/>
            <a:ext cx="1526717" cy="285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t>E</a:t>
            </a:r>
          </a:p>
        </p:txBody>
      </p:sp>
      <p:sp>
        <p:nvSpPr>
          <p:cNvPr id="1723" name="N"/>
          <p:cNvSpPr txBox="1"/>
          <p:nvPr/>
        </p:nvSpPr>
        <p:spPr>
          <a:xfrm rot="20940000">
            <a:off x="10657255" y="10714464"/>
            <a:ext cx="1638270"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a:t>
            </a:r>
            <a:endParaRPr dirty="0"/>
          </a:p>
        </p:txBody>
      </p:sp>
      <p:sp>
        <p:nvSpPr>
          <p:cNvPr id="1724" name="E"/>
          <p:cNvSpPr txBox="1"/>
          <p:nvPr/>
        </p:nvSpPr>
        <p:spPr>
          <a:xfrm rot="960000">
            <a:off x="12361869" y="10638264"/>
            <a:ext cx="142987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У</a:t>
            </a:r>
            <a:endParaRPr dirty="0"/>
          </a:p>
        </p:txBody>
      </p:sp>
      <p:sp>
        <p:nvSpPr>
          <p:cNvPr id="1725" name="S"/>
          <p:cNvSpPr txBox="1"/>
          <p:nvPr/>
        </p:nvSpPr>
        <p:spPr>
          <a:xfrm rot="20040000">
            <a:off x="13772761" y="10612863"/>
            <a:ext cx="152926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Т</a:t>
            </a:r>
            <a:endParaRPr dirty="0"/>
          </a:p>
        </p:txBody>
      </p:sp>
      <p:sp>
        <p:nvSpPr>
          <p:cNvPr id="1726" name="S"/>
          <p:cNvSpPr txBox="1"/>
          <p:nvPr/>
        </p:nvSpPr>
        <p:spPr>
          <a:xfrm rot="20700000">
            <a:off x="15678692" y="10752563"/>
            <a:ext cx="164307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Я</a:t>
            </a:r>
            <a:endParaRPr dirty="0"/>
          </a:p>
        </p:txBody>
      </p:sp>
      <p:sp>
        <p:nvSpPr>
          <p:cNvPr id="1727" name="I"/>
          <p:cNvSpPr txBox="1"/>
          <p:nvPr/>
        </p:nvSpPr>
        <p:spPr>
          <a:xfrm rot="780000">
            <a:off x="14923276" y="10371916"/>
            <a:ext cx="152926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Т</a:t>
            </a:r>
            <a:endParaRPr dirty="0"/>
          </a:p>
        </p:txBody>
      </p:sp>
      <p:grpSp>
        <p:nvGrpSpPr>
          <p:cNvPr id="1734" name="Group"/>
          <p:cNvGrpSpPr/>
          <p:nvPr/>
        </p:nvGrpSpPr>
        <p:grpSpPr>
          <a:xfrm>
            <a:off x="3973792" y="635653"/>
            <a:ext cx="14550698" cy="12687187"/>
            <a:chOff x="0" y="0"/>
            <a:chExt cx="14550697" cy="12687186"/>
          </a:xfrm>
        </p:grpSpPr>
        <p:pic>
          <p:nvPicPr>
            <p:cNvPr id="1728" name="pasted-image.pdf" descr="pasted-image.pdf"/>
            <p:cNvPicPr>
              <a:picLocks noChangeAspect="1"/>
            </p:cNvPicPr>
            <p:nvPr/>
          </p:nvPicPr>
          <p:blipFill>
            <a:blip r:embed="rId5" cstate="print">
              <a:extLst/>
            </a:blip>
            <a:stretch>
              <a:fillRect/>
            </a:stretch>
          </p:blipFill>
          <p:spPr>
            <a:xfrm>
              <a:off x="0" y="0"/>
              <a:ext cx="14550697" cy="12687186"/>
            </a:xfrm>
            <a:prstGeom prst="rect">
              <a:avLst/>
            </a:prstGeom>
            <a:ln w="12700" cap="flat">
              <a:noFill/>
              <a:miter lim="400000"/>
            </a:ln>
            <a:effectLst/>
          </p:spPr>
        </p:pic>
        <p:sp>
          <p:nvSpPr>
            <p:cNvPr id="1729" name="Progressive…"/>
            <p:cNvSpPr txBox="1"/>
            <p:nvPr/>
          </p:nvSpPr>
          <p:spPr>
            <a:xfrm>
              <a:off x="4898028" y="6854909"/>
              <a:ext cx="3561873"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lang="uk-UA" dirty="0"/>
                <a:t>Прогресивне </a:t>
              </a:r>
            </a:p>
            <a:p>
              <a:pPr>
                <a:lnSpc>
                  <a:spcPct val="90000"/>
                </a:lnSpc>
                <a:defRPr sz="4000" b="1">
                  <a:latin typeface="Helvetica"/>
                  <a:ea typeface="Helvetica"/>
                  <a:cs typeface="Helvetica"/>
                  <a:sym typeface="Helvetica"/>
                </a:defRPr>
              </a:pPr>
              <a:r>
                <a:rPr lang="uk-UA" dirty="0"/>
                <a:t>творіння</a:t>
              </a:r>
              <a:endParaRPr dirty="0"/>
            </a:p>
          </p:txBody>
        </p:sp>
        <p:sp>
          <p:nvSpPr>
            <p:cNvPr id="1730" name="Theistic…"/>
            <p:cNvSpPr txBox="1"/>
            <p:nvPr/>
          </p:nvSpPr>
          <p:spPr>
            <a:xfrm>
              <a:off x="8190171" y="7893615"/>
              <a:ext cx="2733119"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lang="uk-UA" dirty="0"/>
                <a:t>Теїстична </a:t>
              </a:r>
            </a:p>
            <a:p>
              <a:pPr>
                <a:lnSpc>
                  <a:spcPct val="90000"/>
                </a:lnSpc>
                <a:defRPr sz="4000" b="1">
                  <a:latin typeface="Helvetica"/>
                  <a:ea typeface="Helvetica"/>
                  <a:cs typeface="Helvetica"/>
                  <a:sym typeface="Helvetica"/>
                </a:defRPr>
              </a:pPr>
              <a:r>
                <a:rPr lang="uk-UA" dirty="0"/>
                <a:t>еволюція</a:t>
              </a:r>
              <a:endParaRPr dirty="0"/>
            </a:p>
          </p:txBody>
        </p:sp>
        <p:sp>
          <p:nvSpPr>
            <p:cNvPr id="1731" name="Gap…"/>
            <p:cNvSpPr txBox="1"/>
            <p:nvPr/>
          </p:nvSpPr>
          <p:spPr>
            <a:xfrm>
              <a:off x="3156258" y="8318719"/>
              <a:ext cx="2212144"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lang="uk-UA" dirty="0"/>
                <a:t>Теорія </a:t>
              </a:r>
            </a:p>
            <a:p>
              <a:pPr>
                <a:lnSpc>
                  <a:spcPct val="90000"/>
                </a:lnSpc>
                <a:defRPr sz="4000" b="1">
                  <a:latin typeface="Helvetica"/>
                  <a:ea typeface="Helvetica"/>
                  <a:cs typeface="Helvetica"/>
                  <a:sym typeface="Helvetica"/>
                </a:defRPr>
              </a:pPr>
              <a:r>
                <a:rPr lang="uk-UA" dirty="0"/>
                <a:t>розриву</a:t>
              </a:r>
              <a:endParaRPr dirty="0"/>
            </a:p>
          </p:txBody>
        </p:sp>
        <p:sp>
          <p:nvSpPr>
            <p:cNvPr id="1732" name="Day Age…"/>
            <p:cNvSpPr txBox="1"/>
            <p:nvPr/>
          </p:nvSpPr>
          <p:spPr>
            <a:xfrm>
              <a:off x="6020780" y="9304999"/>
              <a:ext cx="2224968"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lang="uk-UA" dirty="0"/>
                <a:t>Теорія </a:t>
              </a:r>
            </a:p>
            <a:p>
              <a:pPr>
                <a:lnSpc>
                  <a:spcPct val="90000"/>
                </a:lnSpc>
                <a:defRPr sz="4000" b="1">
                  <a:latin typeface="Helvetica"/>
                  <a:ea typeface="Helvetica"/>
                  <a:cs typeface="Helvetica"/>
                  <a:sym typeface="Helvetica"/>
                </a:defRPr>
              </a:pPr>
              <a:r>
                <a:rPr lang="uk-UA" dirty="0"/>
                <a:t>день-вік</a:t>
              </a:r>
              <a:endParaRPr dirty="0"/>
            </a:p>
          </p:txBody>
        </p:sp>
        <p:sp>
          <p:nvSpPr>
            <p:cNvPr id="1733" name="Framework…"/>
            <p:cNvSpPr txBox="1"/>
            <p:nvPr/>
          </p:nvSpPr>
          <p:spPr>
            <a:xfrm>
              <a:off x="7671787" y="10995183"/>
              <a:ext cx="2422138"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lang="uk-UA" dirty="0"/>
                <a:t>Рамкова </a:t>
              </a:r>
            </a:p>
            <a:p>
              <a:pPr>
                <a:lnSpc>
                  <a:spcPct val="90000"/>
                </a:lnSpc>
                <a:defRPr sz="4000" b="1">
                  <a:latin typeface="Helvetica"/>
                  <a:ea typeface="Helvetica"/>
                  <a:cs typeface="Helvetica"/>
                  <a:sym typeface="Helvetica"/>
                </a:defRPr>
              </a:pPr>
              <a:r>
                <a:rPr lang="uk-UA" dirty="0"/>
                <a:t>гіпотеза</a:t>
              </a:r>
              <a:endParaRPr dirty="0"/>
            </a:p>
          </p:txBody>
        </p:sp>
      </p:grpSp>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8" name="KNwide Slides to layer for translation 2017 Feb 3.060.jpg" descr="KNwide Slides to layer for translation 2017 Feb 3.060.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739" name="GENESIS"/>
          <p:cNvSpPr txBox="1"/>
          <p:nvPr/>
        </p:nvSpPr>
        <p:spPr>
          <a:xfrm>
            <a:off x="9075572" y="10788430"/>
            <a:ext cx="735938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БУТТЯ</a:t>
            </a:r>
            <a:endParaRPr dirty="0"/>
          </a:p>
        </p:txBody>
      </p:sp>
      <p:sp>
        <p:nvSpPr>
          <p:cNvPr id="1740" name="Creation"/>
          <p:cNvSpPr txBox="1"/>
          <p:nvPr/>
        </p:nvSpPr>
        <p:spPr>
          <a:xfrm>
            <a:off x="13637925" y="7991777"/>
            <a:ext cx="3178754"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uk-UA" dirty="0" err="1"/>
              <a:t>Служірння</a:t>
            </a:r>
            <a:endParaRPr dirty="0"/>
          </a:p>
        </p:txBody>
      </p:sp>
      <p:sp>
        <p:nvSpPr>
          <p:cNvPr id="1741" name="Ministry"/>
          <p:cNvSpPr txBox="1"/>
          <p:nvPr/>
        </p:nvSpPr>
        <p:spPr>
          <a:xfrm>
            <a:off x="13795018" y="9249077"/>
            <a:ext cx="2864567"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uk-UA" dirty="0"/>
              <a:t>Творіння </a:t>
            </a:r>
            <a:endParaRPr dirty="0"/>
          </a:p>
        </p:txBody>
      </p:sp>
    </p:spTree>
  </p:cSld>
  <p:clrMapOvr>
    <a:masterClrMapping/>
  </p:clrMapOvr>
  <p:transition xmlns:p14="http://schemas.microsoft.com/office/powerpoint/2010/mai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3" name="KNwide Slides to layer for translation 2017 Feb 3.061.jpg" descr="KNwide Slides to layer for translation 2017 Feb 3.061.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744" name="Age Dating Methods"/>
          <p:cNvSpPr txBox="1"/>
          <p:nvPr/>
        </p:nvSpPr>
        <p:spPr>
          <a:xfrm rot="2645255">
            <a:off x="4864717" y="2034346"/>
            <a:ext cx="4001095"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dirty="0"/>
              <a:t>Методи датування</a:t>
            </a:r>
            <a:endParaRPr dirty="0"/>
          </a:p>
        </p:txBody>
      </p:sp>
      <p:sp>
        <p:nvSpPr>
          <p:cNvPr id="1745" name="Evolution"/>
          <p:cNvSpPr txBox="1"/>
          <p:nvPr/>
        </p:nvSpPr>
        <p:spPr>
          <a:xfrm rot="2645255">
            <a:off x="6917543" y="4320346"/>
            <a:ext cx="2156038"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dirty="0"/>
              <a:t>Еволюція</a:t>
            </a:r>
            <a:endParaRPr dirty="0"/>
          </a:p>
        </p:txBody>
      </p:sp>
      <p:sp>
        <p:nvSpPr>
          <p:cNvPr id="1746" name="Apemen"/>
          <p:cNvSpPr txBox="1"/>
          <p:nvPr/>
        </p:nvSpPr>
        <p:spPr>
          <a:xfrm rot="2645255">
            <a:off x="4673374" y="3761546"/>
            <a:ext cx="3189977"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dirty="0" err="1"/>
              <a:t>Людиномавпа</a:t>
            </a:r>
            <a:endParaRPr dirty="0"/>
          </a:p>
        </p:txBody>
      </p:sp>
      <p:sp>
        <p:nvSpPr>
          <p:cNvPr id="1747" name="Millions of Years"/>
          <p:cNvSpPr txBox="1"/>
          <p:nvPr/>
        </p:nvSpPr>
        <p:spPr>
          <a:xfrm rot="2645255">
            <a:off x="6572018" y="6631746"/>
            <a:ext cx="3355086"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dirty="0"/>
              <a:t>Мільйони років</a:t>
            </a:r>
            <a:endParaRPr dirty="0"/>
          </a:p>
        </p:txBody>
      </p:sp>
      <p:sp>
        <p:nvSpPr>
          <p:cNvPr id="1748" name="No Global Flood"/>
          <p:cNvSpPr txBox="1"/>
          <p:nvPr/>
        </p:nvSpPr>
        <p:spPr>
          <a:xfrm rot="2645255">
            <a:off x="3981682" y="5913595"/>
            <a:ext cx="4573368"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sz="2400" dirty="0"/>
              <a:t>Не було всесвітнього потопу</a:t>
            </a:r>
            <a:endParaRPr sz="2400" dirty="0"/>
          </a:p>
        </p:txBody>
      </p:sp>
      <p:sp>
        <p:nvSpPr>
          <p:cNvPr id="1749" name="GENESIS"/>
          <p:cNvSpPr txBox="1"/>
          <p:nvPr/>
        </p:nvSpPr>
        <p:spPr>
          <a:xfrm>
            <a:off x="9075572" y="10788430"/>
            <a:ext cx="735938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БУТТЯ</a:t>
            </a:r>
            <a:endParaRPr dirty="0"/>
          </a:p>
        </p:txBody>
      </p:sp>
      <p:sp>
        <p:nvSpPr>
          <p:cNvPr id="1750" name="Creation"/>
          <p:cNvSpPr txBox="1"/>
          <p:nvPr/>
        </p:nvSpPr>
        <p:spPr>
          <a:xfrm>
            <a:off x="13812650" y="7991777"/>
            <a:ext cx="2829301"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uk-UA" dirty="0"/>
              <a:t>Служіння</a:t>
            </a:r>
            <a:endParaRPr dirty="0"/>
          </a:p>
        </p:txBody>
      </p:sp>
      <p:sp>
        <p:nvSpPr>
          <p:cNvPr id="1751" name="Ministry"/>
          <p:cNvSpPr txBox="1"/>
          <p:nvPr/>
        </p:nvSpPr>
        <p:spPr>
          <a:xfrm>
            <a:off x="13882381" y="9249077"/>
            <a:ext cx="2689839"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uk-UA" dirty="0"/>
              <a:t>Творіння</a:t>
            </a:r>
            <a:endParaRPr dirty="0"/>
          </a:p>
        </p:txBody>
      </p:sp>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3" name="KNwide Slides to layer for translation 2017 Feb 3.062.jpg" descr="KNwide Slides to layer for translation 2017 Feb 3.062.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754" name="GENESIS"/>
          <p:cNvSpPr txBox="1"/>
          <p:nvPr/>
        </p:nvSpPr>
        <p:spPr>
          <a:xfrm>
            <a:off x="9075572" y="10788430"/>
            <a:ext cx="735938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БУТТЯ</a:t>
            </a:r>
            <a:endParaRPr dirty="0"/>
          </a:p>
        </p:txBody>
      </p:sp>
      <p:sp>
        <p:nvSpPr>
          <p:cNvPr id="1755" name="Creation"/>
          <p:cNvSpPr txBox="1"/>
          <p:nvPr/>
        </p:nvSpPr>
        <p:spPr>
          <a:xfrm>
            <a:off x="13812649" y="7991777"/>
            <a:ext cx="2829300"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uk-UA" dirty="0"/>
              <a:t>Служіння</a:t>
            </a:r>
            <a:endParaRPr dirty="0"/>
          </a:p>
        </p:txBody>
      </p:sp>
      <p:sp>
        <p:nvSpPr>
          <p:cNvPr id="1756" name="Ministry"/>
          <p:cNvSpPr txBox="1"/>
          <p:nvPr/>
        </p:nvSpPr>
        <p:spPr>
          <a:xfrm>
            <a:off x="13882382" y="9249077"/>
            <a:ext cx="2689840"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uk-UA" dirty="0"/>
              <a:t>Творіння</a:t>
            </a:r>
            <a:endParaRPr dirty="0"/>
          </a:p>
        </p:txBody>
      </p:sp>
      <p:sp>
        <p:nvSpPr>
          <p:cNvPr id="1757" name="Evolution"/>
          <p:cNvSpPr txBox="1"/>
          <p:nvPr/>
        </p:nvSpPr>
        <p:spPr>
          <a:xfrm>
            <a:off x="6057809" y="4062232"/>
            <a:ext cx="2593659"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uk-UA" dirty="0"/>
              <a:t>Еволюція</a:t>
            </a:r>
            <a:endParaRPr dirty="0"/>
          </a:p>
        </p:txBody>
      </p:sp>
      <p:sp>
        <p:nvSpPr>
          <p:cNvPr id="1758" name="Age…"/>
          <p:cNvSpPr txBox="1"/>
          <p:nvPr/>
        </p:nvSpPr>
        <p:spPr>
          <a:xfrm>
            <a:off x="8460871" y="4773651"/>
            <a:ext cx="2769989"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uk-UA" dirty="0"/>
              <a:t>Методи </a:t>
            </a:r>
          </a:p>
          <a:p>
            <a:pPr>
              <a:defRPr sz="4000" b="1">
                <a:latin typeface="Helvetica"/>
                <a:ea typeface="Helvetica"/>
                <a:cs typeface="Helvetica"/>
                <a:sym typeface="Helvetica"/>
              </a:defRPr>
            </a:pPr>
            <a:r>
              <a:rPr lang="uk-UA" dirty="0"/>
              <a:t>датування</a:t>
            </a:r>
            <a:endParaRPr dirty="0"/>
          </a:p>
        </p:txBody>
      </p:sp>
      <p:sp>
        <p:nvSpPr>
          <p:cNvPr id="1759" name="Apemen"/>
          <p:cNvSpPr txBox="1"/>
          <p:nvPr/>
        </p:nvSpPr>
        <p:spPr>
          <a:xfrm>
            <a:off x="3931254" y="5469354"/>
            <a:ext cx="3882473"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uk-UA" dirty="0" err="1"/>
              <a:t>Людиномавпа</a:t>
            </a:r>
            <a:endParaRPr dirty="0"/>
          </a:p>
        </p:txBody>
      </p:sp>
      <p:sp>
        <p:nvSpPr>
          <p:cNvPr id="1760" name="Millions…"/>
          <p:cNvSpPr txBox="1"/>
          <p:nvPr/>
        </p:nvSpPr>
        <p:spPr>
          <a:xfrm>
            <a:off x="6379086" y="6222619"/>
            <a:ext cx="2710678"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uk-UA" dirty="0"/>
              <a:t>Мільйони </a:t>
            </a:r>
          </a:p>
          <a:p>
            <a:pPr>
              <a:defRPr sz="4000" b="1">
                <a:latin typeface="Helvetica"/>
                <a:ea typeface="Helvetica"/>
                <a:cs typeface="Helvetica"/>
                <a:sym typeface="Helvetica"/>
              </a:defRPr>
            </a:pPr>
            <a:r>
              <a:rPr lang="uk-UA" dirty="0"/>
              <a:t>років</a:t>
            </a:r>
            <a:endParaRPr dirty="0"/>
          </a:p>
        </p:txBody>
      </p:sp>
      <p:sp>
        <p:nvSpPr>
          <p:cNvPr id="1761" name="NO…"/>
          <p:cNvSpPr txBox="1"/>
          <p:nvPr/>
        </p:nvSpPr>
        <p:spPr>
          <a:xfrm>
            <a:off x="7366208" y="7217368"/>
            <a:ext cx="3590727"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uk-UA" dirty="0"/>
              <a:t>НЕ було </a:t>
            </a:r>
          </a:p>
          <a:p>
            <a:pPr>
              <a:defRPr sz="4000" b="1">
                <a:latin typeface="Helvetica"/>
                <a:ea typeface="Helvetica"/>
                <a:cs typeface="Helvetica"/>
                <a:sym typeface="Helvetica"/>
              </a:defRPr>
            </a:pPr>
            <a:r>
              <a:rPr lang="uk-UA" dirty="0"/>
              <a:t>всесвітнього </a:t>
            </a:r>
          </a:p>
          <a:p>
            <a:pPr>
              <a:defRPr sz="4000" b="1">
                <a:latin typeface="Helvetica"/>
                <a:ea typeface="Helvetica"/>
                <a:cs typeface="Helvetica"/>
                <a:sym typeface="Helvetica"/>
              </a:defRPr>
            </a:pPr>
            <a:r>
              <a:rPr lang="uk-UA" dirty="0"/>
              <a:t>потопу</a:t>
            </a:r>
            <a:endParaRPr dirty="0"/>
          </a:p>
        </p:txBody>
      </p:sp>
      <p:sp>
        <p:nvSpPr>
          <p:cNvPr id="1762" name="Age Da"/>
          <p:cNvSpPr txBox="1"/>
          <p:nvPr/>
        </p:nvSpPr>
        <p:spPr>
          <a:xfrm rot="2645255">
            <a:off x="5877377" y="2658709"/>
            <a:ext cx="2723502"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dirty="0"/>
              <a:t>Визначення </a:t>
            </a:r>
            <a:endParaRPr dirty="0"/>
          </a:p>
        </p:txBody>
      </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 name="Sand.jpg" descr="Sand.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968" name="OPERATION SCIENCE"/>
          <p:cNvSpPr txBox="1"/>
          <p:nvPr/>
        </p:nvSpPr>
        <p:spPr>
          <a:xfrm>
            <a:off x="3921621" y="1219200"/>
            <a:ext cx="16312158" cy="192360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1" indent="0">
              <a:buClr>
                <a:srgbClr val="B6DE87"/>
              </a:buClr>
              <a:buFont typeface="GoudyTwenty"/>
              <a:defRPr sz="12500">
                <a:solidFill>
                  <a:srgbClr val="E2DEAB"/>
                </a:solidFill>
                <a:latin typeface="+mn-lt"/>
                <a:ea typeface="+mn-ea"/>
                <a:cs typeface="+mn-cs"/>
                <a:sym typeface="GoudyTwenty"/>
              </a:defRPr>
            </a:pPr>
            <a:r>
              <a:rPr lang="uk-UA" dirty="0">
                <a:solidFill>
                  <a:srgbClr val="FFFFFF"/>
                </a:solidFill>
              </a:rPr>
              <a:t>ОПЕРАЦІЙНА</a:t>
            </a:r>
            <a:r>
              <a:rPr dirty="0"/>
              <a:t> </a:t>
            </a:r>
            <a:r>
              <a:rPr lang="uk-UA" dirty="0">
                <a:solidFill>
                  <a:srgbClr val="FEFCDD"/>
                </a:solidFill>
              </a:rPr>
              <a:t>НАУКА</a:t>
            </a:r>
            <a:endParaRPr dirty="0">
              <a:solidFill>
                <a:srgbClr val="FEFCDD"/>
              </a:solidFill>
            </a:endParaRPr>
          </a:p>
        </p:txBody>
      </p:sp>
      <p:sp>
        <p:nvSpPr>
          <p:cNvPr id="969" name="“Scientific Method”"/>
          <p:cNvSpPr txBox="1">
            <a:spLocks noGrp="1"/>
          </p:cNvSpPr>
          <p:nvPr>
            <p:ph type="body" sz="quarter" idx="1"/>
          </p:nvPr>
        </p:nvSpPr>
        <p:spPr>
          <a:xfrm>
            <a:off x="1511528" y="3251200"/>
            <a:ext cx="21348701" cy="1778001"/>
          </a:xfrm>
          <a:prstGeom prst="rect">
            <a:avLst/>
          </a:prstGeom>
        </p:spPr>
        <p:txBody>
          <a:bodyPr/>
          <a:lstStyle>
            <a:lvl1pPr algn="ctr">
              <a:lnSpc>
                <a:spcPct val="300000"/>
              </a:lnSpc>
              <a:buClr>
                <a:srgbClr val="F5F5F5"/>
              </a:buClr>
              <a:defRPr>
                <a:effectLst>
                  <a:outerShdw blurRad="38100" dist="38100" dir="2700000" rotWithShape="0">
                    <a:srgbClr val="000000">
                      <a:alpha val="43137"/>
                    </a:srgbClr>
                  </a:outerShdw>
                </a:effectLst>
              </a:defRPr>
            </a:lvl1pPr>
          </a:lstStyle>
          <a:p>
            <a:pPr>
              <a:lnSpc>
                <a:spcPct val="100000"/>
              </a:lnSpc>
            </a:pPr>
            <a:r>
              <a:rPr dirty="0"/>
              <a:t>“</a:t>
            </a:r>
            <a:r>
              <a:rPr lang="uk-UA" dirty="0"/>
              <a:t>Науковий метод</a:t>
            </a:r>
            <a:r>
              <a:rPr dirty="0"/>
              <a:t>”</a:t>
            </a:r>
          </a:p>
        </p:txBody>
      </p:sp>
      <p:sp>
        <p:nvSpPr>
          <p:cNvPr id="970" name="Line"/>
          <p:cNvSpPr/>
          <p:nvPr/>
        </p:nvSpPr>
        <p:spPr>
          <a:xfrm>
            <a:off x="6883971" y="4597400"/>
            <a:ext cx="10847834" cy="0"/>
          </a:xfrm>
          <a:prstGeom prst="line">
            <a:avLst/>
          </a:prstGeom>
          <a:blipFill>
            <a:blip r:embed="rId3" cstate="print"/>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1" name="The use of observable, repeatable experiments…"/>
          <p:cNvSpPr txBox="1"/>
          <p:nvPr/>
        </p:nvSpPr>
        <p:spPr>
          <a:xfrm>
            <a:off x="1650073" y="5286375"/>
            <a:ext cx="21015963" cy="7832914"/>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spAutoFit/>
          </a:bodyPr>
          <a:lstStyle/>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uk-UA" dirty="0">
                <a:solidFill>
                  <a:srgbClr val="E2DEAB"/>
                </a:solidFill>
                <a:uFill>
                  <a:solidFill>
                    <a:srgbClr val="E2DEAB"/>
                  </a:solidFill>
                </a:uFill>
              </a:rPr>
              <a:t>Використання </a:t>
            </a:r>
            <a:r>
              <a:rPr lang="uk-UA" dirty="0">
                <a:solidFill>
                  <a:srgbClr val="F6A029"/>
                </a:solidFill>
                <a:uFill>
                  <a:solidFill>
                    <a:srgbClr val="F6A029"/>
                  </a:solidFill>
                </a:uFill>
              </a:rPr>
              <a:t>видимих, повторюваних</a:t>
            </a:r>
            <a:r>
              <a:rPr dirty="0">
                <a:solidFill>
                  <a:srgbClr val="F6A029"/>
                </a:solidFill>
                <a:uFill>
                  <a:solidFill>
                    <a:srgbClr val="F6A029"/>
                  </a:solidFill>
                </a:uFill>
              </a:rPr>
              <a:t>,</a:t>
            </a:r>
            <a:r>
              <a:rPr lang="uk-UA" dirty="0">
                <a:solidFill>
                  <a:srgbClr val="F6A029"/>
                </a:solidFill>
                <a:uFill>
                  <a:solidFill>
                    <a:srgbClr val="F6A029"/>
                  </a:solidFill>
                </a:uFill>
              </a:rPr>
              <a:t> експериментів</a:t>
            </a:r>
            <a:r>
              <a:rPr dirty="0">
                <a:solidFill>
                  <a:srgbClr val="B6DE87"/>
                </a:solidFill>
                <a:uFill>
                  <a:solidFill>
                    <a:srgbClr val="B6DE87"/>
                  </a:solidFill>
                </a:uFill>
              </a:rPr>
              <a:t> </a:t>
            </a:r>
            <a:r>
              <a:rPr lang="uk-UA" dirty="0">
                <a:solidFill>
                  <a:srgbClr val="E2DEAB"/>
                </a:solidFill>
                <a:uFill>
                  <a:solidFill>
                    <a:srgbClr val="E2DEAB"/>
                  </a:solidFill>
                </a:uFill>
              </a:rPr>
              <a:t>в</a:t>
            </a:r>
            <a:r>
              <a:rPr dirty="0">
                <a:solidFill>
                  <a:srgbClr val="E2DEAB"/>
                </a:solidFill>
                <a:uFill>
                  <a:solidFill>
                    <a:srgbClr val="E2DEAB"/>
                  </a:solidFill>
                </a:uFill>
              </a:rPr>
              <a:t> </a:t>
            </a:r>
            <a:r>
              <a:rPr lang="uk-UA" dirty="0">
                <a:solidFill>
                  <a:srgbClr val="F6A029"/>
                </a:solidFill>
                <a:uFill>
                  <a:solidFill>
                    <a:srgbClr val="F6A029"/>
                  </a:solidFill>
                </a:uFill>
              </a:rPr>
              <a:t>контрольованому середовищі</a:t>
            </a:r>
            <a:r>
              <a:rPr dirty="0">
                <a:solidFill>
                  <a:srgbClr val="B6DE87"/>
                </a:solidFill>
                <a:uFill>
                  <a:solidFill>
                    <a:srgbClr val="B6DE87"/>
                  </a:solidFill>
                </a:uFill>
              </a:rPr>
              <a:t> </a:t>
            </a:r>
            <a:r>
              <a:rPr dirty="0">
                <a:solidFill>
                  <a:srgbClr val="F4EDB7"/>
                </a:solidFill>
                <a:uFill>
                  <a:solidFill>
                    <a:srgbClr val="F4EDB7"/>
                  </a:solidFill>
                </a:uFill>
              </a:rPr>
              <a:t>(</a:t>
            </a:r>
            <a:r>
              <a:rPr lang="uk-UA" dirty="0" err="1">
                <a:solidFill>
                  <a:srgbClr val="F4EDB7"/>
                </a:solidFill>
                <a:uFill>
                  <a:solidFill>
                    <a:srgbClr val="F4EDB7"/>
                  </a:solidFill>
                </a:uFill>
              </a:rPr>
              <a:t>напр</a:t>
            </a:r>
            <a:r>
              <a:rPr dirty="0">
                <a:solidFill>
                  <a:srgbClr val="F4EDB7"/>
                </a:solidFill>
                <a:uFill>
                  <a:solidFill>
                    <a:srgbClr val="F4EDB7"/>
                  </a:solidFill>
                </a:uFill>
              </a:rPr>
              <a:t>.</a:t>
            </a:r>
            <a:r>
              <a:rPr lang="uk-UA" dirty="0">
                <a:solidFill>
                  <a:srgbClr val="F4EDB7"/>
                </a:solidFill>
                <a:uFill>
                  <a:solidFill>
                    <a:srgbClr val="F4EDB7"/>
                  </a:solidFill>
                </a:uFill>
              </a:rPr>
              <a:t> лабораторія</a:t>
            </a:r>
            <a:r>
              <a:rPr dirty="0">
                <a:solidFill>
                  <a:srgbClr val="F4EDB7"/>
                </a:solidFill>
                <a:uFill>
                  <a:solidFill>
                    <a:srgbClr val="F4EDB7"/>
                  </a:solidFill>
                </a:uFill>
              </a:rPr>
              <a:t>)</a:t>
            </a:r>
            <a:r>
              <a:rPr lang="uk-UA" dirty="0">
                <a:solidFill>
                  <a:srgbClr val="F4EDB7"/>
                </a:solidFill>
                <a:uFill>
                  <a:solidFill>
                    <a:srgbClr val="F4EDB7"/>
                  </a:solidFill>
                </a:uFill>
              </a:rPr>
              <a:t>, щоб зрозуміти як речі </a:t>
            </a:r>
            <a:r>
              <a:rPr lang="uk-UA" dirty="0">
                <a:solidFill>
                  <a:srgbClr val="F6A029"/>
                </a:solidFill>
                <a:uFill>
                  <a:solidFill>
                    <a:srgbClr val="F6A029"/>
                  </a:solidFill>
                </a:uFill>
              </a:rPr>
              <a:t>працюють або функціонують </a:t>
            </a:r>
            <a:r>
              <a:rPr lang="uk-UA" dirty="0">
                <a:solidFill>
                  <a:srgbClr val="E2DEAB"/>
                </a:solidFill>
                <a:uFill>
                  <a:solidFill>
                    <a:srgbClr val="E2DEAB"/>
                  </a:solidFill>
                </a:uFill>
              </a:rPr>
              <a:t>в</a:t>
            </a:r>
            <a:r>
              <a:rPr dirty="0">
                <a:solidFill>
                  <a:srgbClr val="E2DEAB"/>
                </a:solidFill>
                <a:uFill>
                  <a:solidFill>
                    <a:srgbClr val="E2DEAB"/>
                  </a:solidFill>
                </a:uFill>
              </a:rPr>
              <a:t> </a:t>
            </a:r>
            <a:r>
              <a:rPr lang="uk-UA" dirty="0">
                <a:solidFill>
                  <a:srgbClr val="F6A029"/>
                </a:solidFill>
                <a:uFill>
                  <a:solidFill>
                    <a:srgbClr val="F6A029"/>
                  </a:solidFill>
                </a:uFill>
              </a:rPr>
              <a:t>сучасному</a:t>
            </a:r>
            <a:r>
              <a:rPr dirty="0"/>
              <a:t> </a:t>
            </a:r>
            <a:r>
              <a:rPr lang="uk-UA" dirty="0">
                <a:solidFill>
                  <a:srgbClr val="E2DEAB"/>
                </a:solidFill>
                <a:uFill>
                  <a:solidFill>
                    <a:srgbClr val="E2DEAB"/>
                  </a:solidFill>
                </a:uFill>
              </a:rPr>
              <a:t>фізичному всесвіті, щоб знайти</a:t>
            </a:r>
            <a:r>
              <a:rPr dirty="0">
                <a:solidFill>
                  <a:srgbClr val="E2DEAB"/>
                </a:solidFill>
                <a:uFill>
                  <a:solidFill>
                    <a:srgbClr val="E2DEAB"/>
                  </a:solidFill>
                </a:uFill>
              </a:rPr>
              <a:t> </a:t>
            </a:r>
            <a:r>
              <a:rPr lang="uk-UA" dirty="0">
                <a:solidFill>
                  <a:srgbClr val="F6A029"/>
                </a:solidFill>
                <a:uFill>
                  <a:solidFill>
                    <a:srgbClr val="F6A029"/>
                  </a:solidFill>
                </a:uFill>
              </a:rPr>
              <a:t>ліки від хвороб</a:t>
            </a:r>
            <a:r>
              <a:rPr dirty="0">
                <a:solidFill>
                  <a:srgbClr val="E2DEAB"/>
                </a:solidFill>
                <a:uFill>
                  <a:solidFill>
                    <a:srgbClr val="E2DEAB"/>
                  </a:solidFill>
                </a:uFill>
              </a:rPr>
              <a:t>,</a:t>
            </a:r>
            <a:r>
              <a:rPr lang="uk-UA" dirty="0">
                <a:solidFill>
                  <a:srgbClr val="E2DEAB"/>
                </a:solidFill>
                <a:uFill>
                  <a:solidFill>
                    <a:srgbClr val="E2DEAB"/>
                  </a:solidFill>
                </a:uFill>
              </a:rPr>
              <a:t> виробити </a:t>
            </a:r>
            <a:r>
              <a:rPr lang="uk-UA" dirty="0">
                <a:solidFill>
                  <a:srgbClr val="F6A029"/>
                </a:solidFill>
                <a:uFill>
                  <a:solidFill>
                    <a:srgbClr val="F6A029"/>
                  </a:solidFill>
                </a:uFill>
              </a:rPr>
              <a:t>нову технологію</a:t>
            </a:r>
            <a:r>
              <a:rPr dirty="0">
                <a:solidFill>
                  <a:srgbClr val="E2DEAB"/>
                </a:solidFill>
                <a:uFill>
                  <a:solidFill>
                    <a:srgbClr val="E2DEAB"/>
                  </a:solidFill>
                </a:uFill>
              </a:rPr>
              <a:t>, </a:t>
            </a:r>
            <a:r>
              <a:rPr lang="uk-UA" dirty="0">
                <a:solidFill>
                  <a:srgbClr val="E2DEAB"/>
                </a:solidFill>
                <a:uFill>
                  <a:solidFill>
                    <a:srgbClr val="E2DEAB"/>
                  </a:solidFill>
                </a:uFill>
              </a:rPr>
              <a:t>або</a:t>
            </a:r>
            <a:r>
              <a:rPr dirty="0">
                <a:solidFill>
                  <a:srgbClr val="E2DEAB"/>
                </a:solidFill>
                <a:uFill>
                  <a:solidFill>
                    <a:srgbClr val="E2DEAB"/>
                  </a:solidFill>
                </a:uFill>
              </a:rPr>
              <a:t> </a:t>
            </a:r>
            <a:r>
              <a:rPr lang="uk-UA" dirty="0">
                <a:solidFill>
                  <a:srgbClr val="F6A029"/>
                </a:solidFill>
                <a:uFill>
                  <a:solidFill>
                    <a:srgbClr val="F6A029"/>
                  </a:solidFill>
                </a:uFill>
              </a:rPr>
              <a:t>направити людину на місяць</a:t>
            </a:r>
            <a:r>
              <a:rPr dirty="0">
                <a:solidFill>
                  <a:srgbClr val="E2DEAB"/>
                </a:solidFill>
                <a:uFill>
                  <a:solidFill>
                    <a:srgbClr val="E2DEAB"/>
                  </a:solidFill>
                </a:uFill>
              </a:rPr>
              <a:t>, </a:t>
            </a:r>
            <a:r>
              <a:rPr lang="uk-UA" dirty="0">
                <a:solidFill>
                  <a:srgbClr val="E2DEAB"/>
                </a:solidFill>
                <a:uFill>
                  <a:solidFill>
                    <a:srgbClr val="E2DEAB"/>
                  </a:solidFill>
                </a:uFill>
              </a:rPr>
              <a:t>тощо</a:t>
            </a:r>
            <a:r>
              <a:rPr dirty="0">
                <a:solidFill>
                  <a:srgbClr val="E2DEAB"/>
                </a:solidFill>
                <a:uFill>
                  <a:solidFill>
                    <a:srgbClr val="E2DEAB"/>
                  </a:solidFill>
                </a:uFill>
              </a:rPr>
              <a:t>.</a:t>
            </a:r>
          </a:p>
        </p:txBody>
      </p:sp>
    </p:spTree>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69">
                                            <p:bg/>
                                          </p:spTgt>
                                        </p:tgtEl>
                                        <p:attrNameLst>
                                          <p:attrName>style.visibility</p:attrName>
                                        </p:attrNameLst>
                                      </p:cBhvr>
                                      <p:to>
                                        <p:strVal val="visible"/>
                                      </p:to>
                                    </p:set>
                                    <p:animEffect transition="in" filter="dissolve">
                                      <p:cBhvr>
                                        <p:cTn id="7" dur="500"/>
                                        <p:tgtEl>
                                          <p:spTgt spid="969">
                                            <p:bg/>
                                          </p:spTgt>
                                        </p:tgtEl>
                                      </p:cBhvr>
                                    </p:animEffect>
                                  </p:childTnLst>
                                </p:cTn>
                              </p:par>
                              <p:par>
                                <p:cTn id="8" presetID="9" presetClass="entr" presetSubtype="0" fill="hold" grpId="1" nodeType="withEffect">
                                  <p:stCondLst>
                                    <p:cond delay="0"/>
                                  </p:stCondLst>
                                  <p:iterate>
                                    <p:tmAbs val="0"/>
                                  </p:iterate>
                                  <p:childTnLst>
                                    <p:set>
                                      <p:cBhvr>
                                        <p:cTn id="9" fill="hold"/>
                                        <p:tgtEl>
                                          <p:spTgt spid="969">
                                            <p:txEl>
                                              <p:pRg st="0" end="0"/>
                                            </p:txEl>
                                          </p:spTgt>
                                        </p:tgtEl>
                                        <p:attrNameLst>
                                          <p:attrName>style.visibility</p:attrName>
                                        </p:attrNameLst>
                                      </p:cBhvr>
                                      <p:to>
                                        <p:strVal val="visible"/>
                                      </p:to>
                                    </p:set>
                                    <p:animEffect transition="in" filter="dissolve">
                                      <p:cBhvr>
                                        <p:cTn id="10" dur="500"/>
                                        <p:tgtEl>
                                          <p:spTgt spid="969">
                                            <p:txEl>
                                              <p:pRg st="0" end="0"/>
                                            </p:txEl>
                                          </p:spTgt>
                                        </p:tgtEl>
                                      </p:cBhvr>
                                    </p:animEffect>
                                  </p:childTnLst>
                                </p:cTn>
                              </p:par>
                            </p:childTnLst>
                          </p:cTn>
                        </p:par>
                        <p:par>
                          <p:cTn id="11" fill="hold">
                            <p:stCondLst>
                              <p:cond delay="500"/>
                            </p:stCondLst>
                            <p:childTnLst>
                              <p:par>
                                <p:cTn id="12" presetID="9" presetClass="entr" fill="hold" grpId="2" nodeType="afterEffect">
                                  <p:stCondLst>
                                    <p:cond delay="0"/>
                                  </p:stCondLst>
                                  <p:iterate>
                                    <p:tmAbs val="0"/>
                                  </p:iterate>
                                  <p:childTnLst>
                                    <p:set>
                                      <p:cBhvr>
                                        <p:cTn id="13" fill="hold"/>
                                        <p:tgtEl>
                                          <p:spTgt spid="970"/>
                                        </p:tgtEl>
                                        <p:attrNameLst>
                                          <p:attrName>style.visibility</p:attrName>
                                        </p:attrNameLst>
                                      </p:cBhvr>
                                      <p:to>
                                        <p:strVal val="visible"/>
                                      </p:to>
                                    </p:set>
                                    <p:animEffect transition="in" filter="dissolve">
                                      <p:cBhvr>
                                        <p:cTn id="14" dur="500"/>
                                        <p:tgtEl>
                                          <p:spTgt spid="97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3" nodeType="clickEffect">
                                  <p:stCondLst>
                                    <p:cond delay="0"/>
                                  </p:stCondLst>
                                  <p:iterate>
                                    <p:tmAbs val="0"/>
                                  </p:iterate>
                                  <p:childTnLst>
                                    <p:set>
                                      <p:cBhvr>
                                        <p:cTn id="18" fill="hold"/>
                                        <p:tgtEl>
                                          <p:spTgt spid="971"/>
                                        </p:tgtEl>
                                        <p:attrNameLst>
                                          <p:attrName>style.visibility</p:attrName>
                                        </p:attrNameLst>
                                      </p:cBhvr>
                                      <p:to>
                                        <p:strVal val="visible"/>
                                      </p:to>
                                    </p:set>
                                    <p:animEffect transition="in" filter="dissolve">
                                      <p:cBhvr>
                                        <p:cTn id="19" dur="5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 grpId="1" build="p" bldLvl="5" animBg="1" advAuto="0"/>
      <p:bldP spid="970" grpId="2" animBg="1" advAuto="0"/>
      <p:bldP spid="971" grpId="3"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4" name="KNwide Slides to layer for translation 2017 Feb 3.063.jpg" descr="KNwide Slides to layer for translation 2017 Feb 3.063.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765" name="GENESIS"/>
          <p:cNvSpPr txBox="1"/>
          <p:nvPr/>
        </p:nvSpPr>
        <p:spPr>
          <a:xfrm>
            <a:off x="9075572" y="10788430"/>
            <a:ext cx="735938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БУТТЯ</a:t>
            </a:r>
            <a:endParaRPr dirty="0"/>
          </a:p>
        </p:txBody>
      </p:sp>
      <p:sp>
        <p:nvSpPr>
          <p:cNvPr id="1766" name="Creation"/>
          <p:cNvSpPr txBox="1"/>
          <p:nvPr/>
        </p:nvSpPr>
        <p:spPr>
          <a:xfrm>
            <a:off x="17225210" y="7991777"/>
            <a:ext cx="2829300"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uk-UA" dirty="0"/>
              <a:t>Служіння</a:t>
            </a:r>
            <a:endParaRPr dirty="0"/>
          </a:p>
        </p:txBody>
      </p:sp>
      <p:sp>
        <p:nvSpPr>
          <p:cNvPr id="1767" name="Ministry"/>
          <p:cNvSpPr txBox="1"/>
          <p:nvPr/>
        </p:nvSpPr>
        <p:spPr>
          <a:xfrm>
            <a:off x="17294940" y="9249077"/>
            <a:ext cx="2689839"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uk-UA" dirty="0"/>
              <a:t>Творіння</a:t>
            </a:r>
            <a:endParaRPr dirty="0"/>
          </a:p>
        </p:txBody>
      </p:sp>
      <p:sp>
        <p:nvSpPr>
          <p:cNvPr id="1768" name="WARNING! WARNING! WARNING!"/>
          <p:cNvSpPr txBox="1"/>
          <p:nvPr/>
        </p:nvSpPr>
        <p:spPr>
          <a:xfrm>
            <a:off x="16024324" y="3078757"/>
            <a:ext cx="2726708"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solidFill>
                  <a:srgbClr val="F22D2B"/>
                </a:solidFill>
                <a:latin typeface="Helvetica"/>
                <a:ea typeface="Helvetica"/>
                <a:cs typeface="Helvetica"/>
                <a:sym typeface="Helvetica"/>
              </a:defRPr>
            </a:pPr>
            <a:r>
              <a:rPr lang="uk-UA" dirty="0"/>
              <a:t>ТРИВОГА</a:t>
            </a:r>
            <a:r>
              <a:rPr dirty="0"/>
              <a:t>!</a:t>
            </a:r>
            <a:br>
              <a:rPr dirty="0"/>
            </a:br>
            <a:r>
              <a:rPr lang="uk-UA" dirty="0"/>
              <a:t>ТРИВОГА</a:t>
            </a:r>
            <a:r>
              <a:rPr dirty="0"/>
              <a:t>!</a:t>
            </a:r>
            <a:br>
              <a:rPr dirty="0"/>
            </a:br>
            <a:r>
              <a:rPr lang="uk-UA" dirty="0"/>
              <a:t>ТРИВОГА</a:t>
            </a:r>
            <a:r>
              <a:rPr dirty="0"/>
              <a:t>!</a:t>
            </a:r>
          </a:p>
        </p:txBody>
      </p:sp>
      <p:sp>
        <p:nvSpPr>
          <p:cNvPr id="1769" name="Evolution"/>
          <p:cNvSpPr txBox="1"/>
          <p:nvPr/>
        </p:nvSpPr>
        <p:spPr>
          <a:xfrm>
            <a:off x="6057809" y="4062232"/>
            <a:ext cx="2593659"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uk-UA" dirty="0"/>
              <a:t>Еволюція</a:t>
            </a:r>
            <a:endParaRPr dirty="0"/>
          </a:p>
        </p:txBody>
      </p:sp>
      <p:sp>
        <p:nvSpPr>
          <p:cNvPr id="1770" name="Age…"/>
          <p:cNvSpPr txBox="1"/>
          <p:nvPr/>
        </p:nvSpPr>
        <p:spPr>
          <a:xfrm>
            <a:off x="8460872" y="4773651"/>
            <a:ext cx="2769989"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uk-UA" dirty="0"/>
              <a:t>Методи </a:t>
            </a:r>
          </a:p>
          <a:p>
            <a:pPr>
              <a:defRPr sz="4000" b="1">
                <a:latin typeface="Helvetica"/>
                <a:ea typeface="Helvetica"/>
                <a:cs typeface="Helvetica"/>
                <a:sym typeface="Helvetica"/>
              </a:defRPr>
            </a:pPr>
            <a:r>
              <a:rPr lang="uk-UA" dirty="0"/>
              <a:t>датування</a:t>
            </a:r>
            <a:endParaRPr dirty="0"/>
          </a:p>
        </p:txBody>
      </p:sp>
      <p:sp>
        <p:nvSpPr>
          <p:cNvPr id="1771" name="Apemen"/>
          <p:cNvSpPr txBox="1"/>
          <p:nvPr/>
        </p:nvSpPr>
        <p:spPr>
          <a:xfrm>
            <a:off x="3931254" y="5469354"/>
            <a:ext cx="3882473"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uk-UA" dirty="0" err="1"/>
              <a:t>Людиномавпа</a:t>
            </a:r>
            <a:endParaRPr dirty="0"/>
          </a:p>
        </p:txBody>
      </p:sp>
      <p:sp>
        <p:nvSpPr>
          <p:cNvPr id="1772" name="Millions…"/>
          <p:cNvSpPr txBox="1"/>
          <p:nvPr/>
        </p:nvSpPr>
        <p:spPr>
          <a:xfrm>
            <a:off x="6379086" y="6222619"/>
            <a:ext cx="2710678"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uk-UA" dirty="0"/>
              <a:t>Мільйони </a:t>
            </a:r>
          </a:p>
          <a:p>
            <a:pPr>
              <a:defRPr sz="4000" b="1">
                <a:latin typeface="Helvetica"/>
                <a:ea typeface="Helvetica"/>
                <a:cs typeface="Helvetica"/>
                <a:sym typeface="Helvetica"/>
              </a:defRPr>
            </a:pPr>
            <a:r>
              <a:rPr lang="uk-UA" dirty="0"/>
              <a:t>років</a:t>
            </a:r>
            <a:endParaRPr dirty="0"/>
          </a:p>
        </p:txBody>
      </p:sp>
      <p:sp>
        <p:nvSpPr>
          <p:cNvPr id="1773" name="NO…"/>
          <p:cNvSpPr txBox="1"/>
          <p:nvPr/>
        </p:nvSpPr>
        <p:spPr>
          <a:xfrm>
            <a:off x="7366207" y="7217368"/>
            <a:ext cx="3590727"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uk-UA" dirty="0"/>
              <a:t>НЕ було </a:t>
            </a:r>
          </a:p>
          <a:p>
            <a:pPr>
              <a:defRPr sz="4000" b="1">
                <a:latin typeface="Helvetica"/>
                <a:ea typeface="Helvetica"/>
                <a:cs typeface="Helvetica"/>
                <a:sym typeface="Helvetica"/>
              </a:defRPr>
            </a:pPr>
            <a:r>
              <a:rPr lang="uk-UA" dirty="0"/>
              <a:t>всесвітнього </a:t>
            </a:r>
          </a:p>
          <a:p>
            <a:pPr>
              <a:defRPr sz="4000" b="1">
                <a:latin typeface="Helvetica"/>
                <a:ea typeface="Helvetica"/>
                <a:cs typeface="Helvetica"/>
                <a:sym typeface="Helvetica"/>
              </a:defRPr>
            </a:pPr>
            <a:r>
              <a:rPr lang="uk-UA" dirty="0"/>
              <a:t>потопу</a:t>
            </a:r>
            <a:endParaRPr dirty="0"/>
          </a:p>
        </p:txBody>
      </p:sp>
      <p:sp>
        <p:nvSpPr>
          <p:cNvPr id="1774" name="Age Da"/>
          <p:cNvSpPr txBox="1"/>
          <p:nvPr/>
        </p:nvSpPr>
        <p:spPr>
          <a:xfrm rot="2645255">
            <a:off x="6072140" y="2658709"/>
            <a:ext cx="2333972"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uk-UA" dirty="0"/>
              <a:t>Датування</a:t>
            </a:r>
            <a:endParaRPr dirty="0"/>
          </a:p>
        </p:txBody>
      </p:sp>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 name="Creation"/>
          <p:cNvSpPr txBox="1"/>
          <p:nvPr/>
        </p:nvSpPr>
        <p:spPr>
          <a:xfrm>
            <a:off x="17501596" y="7973375"/>
            <a:ext cx="2436408"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Creation</a:t>
            </a:r>
          </a:p>
        </p:txBody>
      </p:sp>
      <p:sp>
        <p:nvSpPr>
          <p:cNvPr id="1777" name="Ministry"/>
          <p:cNvSpPr txBox="1"/>
          <p:nvPr/>
        </p:nvSpPr>
        <p:spPr>
          <a:xfrm>
            <a:off x="17509504" y="9230675"/>
            <a:ext cx="2420593"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pic>
        <p:nvPicPr>
          <p:cNvPr id="1778" name="KNwide Slides to layer for translation 2017 Feb 3.064.jpg" descr="KNwide Slides to layer for translation 2017 Feb 3.064.jp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1779" name="COME TO…"/>
          <p:cNvSpPr txBox="1"/>
          <p:nvPr/>
        </p:nvSpPr>
        <p:spPr>
          <a:xfrm>
            <a:off x="14697317" y="1613555"/>
            <a:ext cx="5453416"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latin typeface="Trebuchet MS"/>
                <a:ea typeface="Trebuchet MS"/>
                <a:cs typeface="Trebuchet MS"/>
                <a:sym typeface="Trebuchet MS"/>
              </a:defRPr>
            </a:pPr>
            <a:r>
              <a:rPr lang="uk-UA" sz="4000" dirty="0"/>
              <a:t>ПРИЙДІТЬ ДО ІСУСА</a:t>
            </a:r>
            <a:r>
              <a:rPr sz="4000" dirty="0"/>
              <a:t>! </a:t>
            </a:r>
            <a:endParaRPr lang="uk-UA" sz="4000" dirty="0"/>
          </a:p>
          <a:p>
            <a:pPr>
              <a:defRPr sz="4600">
                <a:latin typeface="Trebuchet MS"/>
                <a:ea typeface="Trebuchet MS"/>
                <a:cs typeface="Trebuchet MS"/>
                <a:sym typeface="Trebuchet MS"/>
              </a:defRPr>
            </a:pPr>
            <a:r>
              <a:rPr lang="uk-UA" sz="4000" dirty="0"/>
              <a:t>ПРИЙДІТЬ ДО ХРЕСТА </a:t>
            </a:r>
          </a:p>
          <a:p>
            <a:pPr>
              <a:defRPr sz="4600">
                <a:latin typeface="Trebuchet MS"/>
                <a:ea typeface="Trebuchet MS"/>
                <a:cs typeface="Trebuchet MS"/>
                <a:sym typeface="Trebuchet MS"/>
              </a:defRPr>
            </a:pPr>
            <a:r>
              <a:rPr lang="uk-UA" sz="4000" dirty="0"/>
              <a:t>І СПАСАЙТЕСЬ</a:t>
            </a:r>
            <a:r>
              <a:rPr sz="4000" dirty="0"/>
              <a:t>!</a:t>
            </a:r>
          </a:p>
        </p:txBody>
      </p:sp>
      <p:sp>
        <p:nvSpPr>
          <p:cNvPr id="1780" name="Creation"/>
          <p:cNvSpPr txBox="1"/>
          <p:nvPr/>
        </p:nvSpPr>
        <p:spPr>
          <a:xfrm>
            <a:off x="17305150" y="7991777"/>
            <a:ext cx="2829300"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uk-UA" dirty="0"/>
              <a:t>Служіння</a:t>
            </a:r>
            <a:endParaRPr dirty="0"/>
          </a:p>
        </p:txBody>
      </p:sp>
      <p:sp>
        <p:nvSpPr>
          <p:cNvPr id="1781" name="Ministry"/>
          <p:cNvSpPr txBox="1"/>
          <p:nvPr/>
        </p:nvSpPr>
        <p:spPr>
          <a:xfrm>
            <a:off x="17374881" y="9249077"/>
            <a:ext cx="2689839"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uk-UA" dirty="0"/>
              <a:t>Творіння</a:t>
            </a:r>
            <a:endParaRPr dirty="0"/>
          </a:p>
        </p:txBody>
      </p:sp>
      <p:sp>
        <p:nvSpPr>
          <p:cNvPr id="1782" name="GENESIS"/>
          <p:cNvSpPr txBox="1"/>
          <p:nvPr/>
        </p:nvSpPr>
        <p:spPr>
          <a:xfrm>
            <a:off x="9075572" y="10788430"/>
            <a:ext cx="735938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uk-UA" dirty="0"/>
              <a:t>БУТТЯ</a:t>
            </a:r>
            <a:endParaRPr dirty="0"/>
          </a:p>
        </p:txBody>
      </p:sp>
    </p:spTree>
  </p:cSld>
  <p:clrMapOvr>
    <a:masterClrMapping/>
  </p:clrMapOvr>
  <p:transition xmlns:p14="http://schemas.microsoft.com/office/powerpoint/2010/mai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4" name="2 Corinthians 10:4–5"/>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dirty="0"/>
              <a:t>2 </a:t>
            </a:r>
            <a:r>
              <a:rPr lang="uk-UA" dirty="0" err="1"/>
              <a:t>Коринтян</a:t>
            </a:r>
            <a:r>
              <a:rPr dirty="0"/>
              <a:t> 10:4–5</a:t>
            </a:r>
          </a:p>
        </p:txBody>
      </p:sp>
      <p:sp>
        <p:nvSpPr>
          <p:cNvPr id="1785" name="4 For the weapons of our warfare are not of the flesh, but divinely powerful for the destruction of fortresses.…"/>
          <p:cNvSpPr txBox="1">
            <a:spLocks noGrp="1"/>
          </p:cNvSpPr>
          <p:nvPr>
            <p:ph type="subTitle" idx="1"/>
          </p:nvPr>
        </p:nvSpPr>
        <p:spPr>
          <a:prstGeom prst="rect">
            <a:avLst/>
          </a:prstGeom>
        </p:spPr>
        <p:txBody>
          <a:bodyPr>
            <a:normAutofit/>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4</a:t>
            </a:r>
            <a:r>
              <a:rPr dirty="0">
                <a:solidFill>
                  <a:srgbClr val="E2DEAB"/>
                </a:solidFill>
                <a:uFill>
                  <a:solidFill>
                    <a:srgbClr val="E2DEAB"/>
                  </a:solidFill>
                </a:uFill>
              </a:rPr>
              <a:t> </a:t>
            </a:r>
            <a:r>
              <a:rPr lang="uk-UA" dirty="0">
                <a:solidFill>
                  <a:srgbClr val="E2DEAB"/>
                </a:solidFill>
                <a:uFill>
                  <a:solidFill>
                    <a:srgbClr val="E2DEAB"/>
                  </a:solidFill>
                </a:uFill>
              </a:rPr>
              <a:t>Зброя бо </a:t>
            </a:r>
            <a:r>
              <a:rPr lang="uk-UA" dirty="0">
                <a:solidFill>
                  <a:srgbClr val="F6A029"/>
                </a:solidFill>
                <a:uFill>
                  <a:solidFill>
                    <a:srgbClr val="F6A029"/>
                  </a:solidFill>
                </a:uFill>
              </a:rPr>
              <a:t>нашого воювання</a:t>
            </a:r>
            <a:r>
              <a:rPr dirty="0">
                <a:solidFill>
                  <a:srgbClr val="B6DE87"/>
                </a:solidFill>
                <a:uFill>
                  <a:solidFill>
                    <a:srgbClr val="B6DE87"/>
                  </a:solidFill>
                </a:uFill>
              </a:rPr>
              <a:t> </a:t>
            </a:r>
            <a:r>
              <a:rPr lang="uk-UA" dirty="0">
                <a:solidFill>
                  <a:srgbClr val="E2DEAB"/>
                </a:solidFill>
                <a:uFill>
                  <a:solidFill>
                    <a:srgbClr val="E2DEAB"/>
                  </a:solidFill>
                </a:uFill>
              </a:rPr>
              <a:t>не тілесна, але міцна Богом на зруйнування твердинь, ми руйнуємо задуми.</a:t>
            </a:r>
            <a:endParaRPr dirty="0">
              <a:solidFill>
                <a:srgbClr val="E2DEAB"/>
              </a:solidFill>
              <a:uFill>
                <a:solidFill>
                  <a:srgbClr val="E2DEAB"/>
                </a:solidFill>
              </a:uFill>
            </a:endParaRP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5</a:t>
            </a:r>
            <a:r>
              <a:rPr dirty="0">
                <a:solidFill>
                  <a:srgbClr val="E2DEAB"/>
                </a:solidFill>
                <a:uFill>
                  <a:solidFill>
                    <a:srgbClr val="E2DEAB"/>
                  </a:solidFill>
                </a:uFill>
              </a:rPr>
              <a:t> </a:t>
            </a:r>
            <a:r>
              <a:rPr lang="uk-UA" dirty="0">
                <a:solidFill>
                  <a:srgbClr val="E2DEAB"/>
                </a:solidFill>
                <a:uFill>
                  <a:solidFill>
                    <a:srgbClr val="E2DEAB"/>
                  </a:solidFill>
                </a:uFill>
              </a:rPr>
              <a:t>і всяке</a:t>
            </a:r>
            <a:r>
              <a:rPr dirty="0">
                <a:solidFill>
                  <a:srgbClr val="E2DEAB"/>
                </a:solidFill>
                <a:uFill>
                  <a:solidFill>
                    <a:srgbClr val="E2DEAB"/>
                  </a:solidFill>
                </a:uFill>
              </a:rPr>
              <a:t> </a:t>
            </a:r>
            <a:r>
              <a:rPr lang="uk-UA" dirty="0">
                <a:solidFill>
                  <a:srgbClr val="F6A029"/>
                </a:solidFill>
                <a:uFill>
                  <a:solidFill>
                    <a:srgbClr val="F6A029"/>
                  </a:solidFill>
                </a:uFill>
              </a:rPr>
              <a:t>винесення, що підіймається проти пізнання Бога</a:t>
            </a:r>
            <a:r>
              <a:rPr dirty="0">
                <a:solidFill>
                  <a:srgbClr val="E2DEAB"/>
                </a:solidFill>
                <a:uFill>
                  <a:solidFill>
                    <a:srgbClr val="E2DEAB"/>
                  </a:solidFill>
                </a:uFill>
              </a:rPr>
              <a:t>, </a:t>
            </a:r>
            <a:r>
              <a:rPr lang="uk-UA" dirty="0">
                <a:solidFill>
                  <a:srgbClr val="E2DEAB"/>
                </a:solidFill>
                <a:uFill>
                  <a:solidFill>
                    <a:srgbClr val="E2DEAB"/>
                  </a:solidFill>
                </a:uFill>
              </a:rPr>
              <a:t>і полонимо</a:t>
            </a:r>
            <a:r>
              <a:rPr dirty="0">
                <a:solidFill>
                  <a:srgbClr val="E2DEAB"/>
                </a:solidFill>
                <a:uFill>
                  <a:solidFill>
                    <a:srgbClr val="E2DEAB"/>
                  </a:solidFill>
                </a:uFill>
              </a:rPr>
              <a:t> </a:t>
            </a:r>
            <a:r>
              <a:rPr lang="uk-UA" dirty="0">
                <a:solidFill>
                  <a:srgbClr val="F6A029"/>
                </a:solidFill>
                <a:uFill>
                  <a:solidFill>
                    <a:srgbClr val="F6A029"/>
                  </a:solidFill>
                </a:uFill>
              </a:rPr>
              <a:t>всяке знання</a:t>
            </a:r>
            <a:r>
              <a:rPr dirty="0">
                <a:solidFill>
                  <a:srgbClr val="E2DEAB"/>
                </a:solidFill>
                <a:uFill>
                  <a:solidFill>
                    <a:srgbClr val="E2DEAB"/>
                  </a:solidFill>
                </a:uFill>
              </a:rPr>
              <a:t> </a:t>
            </a:r>
            <a:r>
              <a:rPr lang="uk-UA" dirty="0">
                <a:solidFill>
                  <a:srgbClr val="E2DEAB"/>
                </a:solidFill>
                <a:uFill>
                  <a:solidFill>
                    <a:srgbClr val="E2DEAB"/>
                  </a:solidFill>
                </a:uFill>
              </a:rPr>
              <a:t>на послух Христові. </a:t>
            </a:r>
          </a:p>
        </p:txBody>
      </p:sp>
    </p:spTree>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9" name="image71.png" descr="image71.png"/>
          <p:cNvPicPr>
            <a:picLocks noChangeAspect="1"/>
          </p:cNvPicPr>
          <p:nvPr/>
        </p:nvPicPr>
        <p:blipFill>
          <a:blip r:embed="rId2" cstate="print">
            <a:extLst/>
          </a:blip>
          <a:stretch>
            <a:fillRect/>
          </a:stretch>
        </p:blipFill>
        <p:spPr>
          <a:xfrm>
            <a:off x="2717800" y="4064000"/>
            <a:ext cx="8102600" cy="8102600"/>
          </a:xfrm>
          <a:prstGeom prst="rect">
            <a:avLst/>
          </a:prstGeom>
          <a:ln w="12700">
            <a:miter lim="400000"/>
          </a:ln>
        </p:spPr>
      </p:pic>
      <p:pic>
        <p:nvPicPr>
          <p:cNvPr id="1790" name="30-9-500_MillionsOfYearsWhereDidtheIdeaComeFrom_3D.png" descr="30-9-500_MillionsOfYearsWhereDidtheIdeaComeFrom_3D.png"/>
          <p:cNvPicPr>
            <a:picLocks noChangeAspect="1"/>
          </p:cNvPicPr>
          <p:nvPr/>
        </p:nvPicPr>
        <p:blipFill>
          <a:blip r:embed="rId3" cstate="print">
            <a:extLst/>
          </a:blip>
          <a:stretch>
            <a:fillRect/>
          </a:stretch>
        </p:blipFill>
        <p:spPr>
          <a:xfrm>
            <a:off x="-812800" y="2717800"/>
            <a:ext cx="11290300" cy="11290300"/>
          </a:xfrm>
          <a:prstGeom prst="rect">
            <a:avLst/>
          </a:prstGeom>
          <a:ln w="12700">
            <a:miter lim="400000"/>
          </a:ln>
        </p:spPr>
      </p:pic>
      <p:sp>
        <p:nvSpPr>
          <p:cNvPr id="179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2" name="Millions of Years"/>
          <p:cNvSpPr txBox="1"/>
          <p:nvPr/>
        </p:nvSpPr>
        <p:spPr>
          <a:xfrm>
            <a:off x="2387600" y="914400"/>
            <a:ext cx="20777200" cy="184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lvl1pPr>
              <a:defRPr sz="11600" b="1">
                <a:solidFill>
                  <a:srgbClr val="444444"/>
                </a:solidFill>
                <a:latin typeface="+mj-lt"/>
                <a:ea typeface="+mj-ea"/>
                <a:cs typeface="+mj-cs"/>
                <a:sym typeface="Calibri"/>
              </a:defRPr>
            </a:lvl1pPr>
          </a:lstStyle>
          <a:p>
            <a:r>
              <a:t>Millions of Years</a:t>
            </a:r>
          </a:p>
        </p:txBody>
      </p:sp>
      <p:sp>
        <p:nvSpPr>
          <p:cNvPr id="1793" name="Rounded Rectangle"/>
          <p:cNvSpPr/>
          <p:nvPr/>
        </p:nvSpPr>
        <p:spPr>
          <a:xfrm>
            <a:off x="15532100" y="5702300"/>
            <a:ext cx="9474200" cy="2222500"/>
          </a:xfrm>
          <a:prstGeom prst="roundRect">
            <a:avLst>
              <a:gd name="adj" fmla="val 8571"/>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4" name="$1299"/>
          <p:cNvSpPr txBox="1"/>
          <p:nvPr/>
        </p:nvSpPr>
        <p:spPr>
          <a:xfrm>
            <a:off x="15938500" y="5702300"/>
            <a:ext cx="7264400"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4400">
                <a:solidFill>
                  <a:srgbClr val="444444"/>
                </a:solidFill>
                <a:latin typeface="+mj-lt"/>
                <a:ea typeface="+mj-ea"/>
                <a:cs typeface="+mj-cs"/>
                <a:sym typeface="Calibri"/>
              </a:defRPr>
            </a:pPr>
            <a:r>
              <a:rPr sz="12500" baseline="31999"/>
              <a:t>$</a:t>
            </a:r>
            <a:r>
              <a:t>12</a:t>
            </a:r>
            <a:r>
              <a:rPr sz="12500" baseline="31999"/>
              <a:t>99</a:t>
            </a:r>
          </a:p>
        </p:txBody>
      </p:sp>
      <p:sp>
        <p:nvSpPr>
          <p:cNvPr id="1795" name="Rounded Rectangle"/>
          <p:cNvSpPr/>
          <p:nvPr/>
        </p:nvSpPr>
        <p:spPr>
          <a:xfrm>
            <a:off x="15544800" y="8191500"/>
            <a:ext cx="10477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6" name="by Terry Mortenson"/>
          <p:cNvSpPr txBox="1"/>
          <p:nvPr/>
        </p:nvSpPr>
        <p:spPr>
          <a:xfrm>
            <a:off x="15938500" y="8680450"/>
            <a:ext cx="7264400" cy="85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800">
                <a:solidFill>
                  <a:srgbClr val="444444"/>
                </a:solidFill>
                <a:latin typeface="+mj-lt"/>
                <a:ea typeface="+mj-ea"/>
                <a:cs typeface="+mj-cs"/>
                <a:sym typeface="Calibri"/>
              </a:defRPr>
            </a:lvl1pPr>
          </a:lstStyle>
          <a:p>
            <a:r>
              <a:t>by Terry Mortenson</a:t>
            </a:r>
          </a:p>
        </p:txBody>
      </p:sp>
      <p:sp>
        <p:nvSpPr>
          <p:cNvPr id="1797" name="Rounded Rectangle"/>
          <p:cNvSpPr/>
          <p:nvPr/>
        </p:nvSpPr>
        <p:spPr>
          <a:xfrm>
            <a:off x="6642100" y="1701800"/>
            <a:ext cx="9779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8" name="Rounded Rectangle"/>
          <p:cNvSpPr/>
          <p:nvPr/>
        </p:nvSpPr>
        <p:spPr>
          <a:xfrm>
            <a:off x="6718300" y="1892300"/>
            <a:ext cx="9017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9" name="Rounded Rectangle"/>
          <p:cNvSpPr/>
          <p:nvPr/>
        </p:nvSpPr>
        <p:spPr>
          <a:xfrm>
            <a:off x="6858000" y="20828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00" name="30-9-500_MillionsOfYears"/>
          <p:cNvSpPr txBox="1"/>
          <p:nvPr/>
        </p:nvSpPr>
        <p:spPr>
          <a:xfrm>
            <a:off x="3048347" y="13589000"/>
            <a:ext cx="7600653"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r>
              <a:t>30-9-500_MillionsOfYears</a:t>
            </a:r>
          </a:p>
        </p:txBody>
      </p:sp>
      <p:sp>
        <p:nvSpPr>
          <p:cNvPr id="1801" name="Rounded Rectangle"/>
          <p:cNvSpPr/>
          <p:nvPr/>
        </p:nvSpPr>
        <p:spPr>
          <a:xfrm>
            <a:off x="8904064" y="2959100"/>
            <a:ext cx="15913101"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02" name="Where did the idea come from?"/>
          <p:cNvSpPr txBox="1"/>
          <p:nvPr/>
        </p:nvSpPr>
        <p:spPr>
          <a:xfrm>
            <a:off x="9309100" y="3105150"/>
            <a:ext cx="15303500" cy="1435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8600">
                <a:solidFill>
                  <a:srgbClr val="444444"/>
                </a:solidFill>
                <a:latin typeface="+mj-lt"/>
                <a:ea typeface="+mj-ea"/>
                <a:cs typeface="+mj-cs"/>
                <a:sym typeface="Calibri"/>
              </a:defRPr>
            </a:lvl1pPr>
          </a:lstStyle>
          <a:p>
            <a:r>
              <a:t>Where did the idea come from?</a:t>
            </a:r>
          </a:p>
        </p:txBody>
      </p:sp>
    </p:spTree>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805" name="image9.png" descr="image9.png"/>
          <p:cNvPicPr>
            <a:picLocks noChangeAspect="1"/>
          </p:cNvPicPr>
          <p:nvPr/>
        </p:nvPicPr>
        <p:blipFill>
          <a:blip r:embed="rId2" cstate="print">
            <a:extLst/>
          </a:blip>
          <a:stretch>
            <a:fillRect/>
          </a:stretch>
        </p:blipFill>
        <p:spPr>
          <a:xfrm>
            <a:off x="15521423" y="10274300"/>
            <a:ext cx="5601430" cy="2566989"/>
          </a:xfrm>
          <a:prstGeom prst="rect">
            <a:avLst/>
          </a:prstGeom>
        </p:spPr>
      </p:pic>
      <p:sp>
        <p:nvSpPr>
          <p:cNvPr id="1806"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07" name="The Great Turning Point"/>
          <p:cNvSpPr txBox="1"/>
          <p:nvPr/>
        </p:nvSpPr>
        <p:spPr>
          <a:xfrm>
            <a:off x="3353812" y="1079500"/>
            <a:ext cx="17919701" cy="1676400"/>
          </a:xfrm>
          <a:prstGeom prst="rect">
            <a:avLst/>
          </a:prstGeom>
          <a:extLst>
            <a:ext uri="{C572A759-6A51-4108-AA02-DFA0A04FC94B}">
              <ma14:wrappingTextBoxFlag xmlns:ma14="http://schemas.microsoft.com/office/mac/drawingml/2011/main" val="1"/>
            </a:ext>
          </a:extLst>
        </p:spPr>
        <p:txBody>
          <a:bodyPr lIns="0" tIns="0" rIns="0" bIns="0" anchor="b">
            <a:spAutoFit/>
          </a:bodyPr>
          <a:lstStyle>
            <a:lvl1pPr defTabSz="914400">
              <a:buClr>
                <a:srgbClr val="444444"/>
              </a:buClr>
              <a:buFont typeface="Calibri"/>
              <a:defRPr sz="10800" b="1">
                <a:solidFill>
                  <a:srgbClr val="444444"/>
                </a:solidFill>
                <a:uFill>
                  <a:solidFill>
                    <a:srgbClr val="444444"/>
                  </a:solidFill>
                </a:uFill>
                <a:latin typeface="+mj-lt"/>
                <a:ea typeface="+mj-ea"/>
                <a:cs typeface="+mj-cs"/>
                <a:sym typeface="Calibri"/>
              </a:defRPr>
            </a:lvl1pPr>
          </a:lstStyle>
          <a:p>
            <a:pPr>
              <a:defRPr sz="6400" b="0">
                <a:solidFill>
                  <a:srgbClr val="000000"/>
                </a:solidFill>
                <a:uFill>
                  <a:solidFill>
                    <a:srgbClr val="000000"/>
                  </a:solidFill>
                </a:uFill>
                <a:latin typeface="Gill Sans"/>
                <a:ea typeface="Gill Sans"/>
                <a:cs typeface="Gill Sans"/>
                <a:sym typeface="Gill Sans"/>
              </a:defRPr>
            </a:pPr>
            <a:r>
              <a:rPr sz="10800" b="1">
                <a:solidFill>
                  <a:srgbClr val="444444"/>
                </a:solidFill>
                <a:uFill>
                  <a:solidFill>
                    <a:srgbClr val="444444"/>
                  </a:solidFill>
                </a:uFill>
                <a:latin typeface="+mj-lt"/>
                <a:ea typeface="+mj-ea"/>
                <a:cs typeface="+mj-cs"/>
                <a:sym typeface="Calibri"/>
              </a:rPr>
              <a:t>The Great Turning Point</a:t>
            </a:r>
          </a:p>
        </p:txBody>
      </p:sp>
      <p:sp>
        <p:nvSpPr>
          <p:cNvPr id="1808" name="Rounded Rectangle"/>
          <p:cNvSpPr/>
          <p:nvPr/>
        </p:nvSpPr>
        <p:spPr>
          <a:xfrm>
            <a:off x="15546824" y="8191500"/>
            <a:ext cx="10478865"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09" name="by Dr. Terry Mortenson"/>
          <p:cNvSpPr txBox="1"/>
          <p:nvPr/>
        </p:nvSpPr>
        <p:spPr>
          <a:xfrm>
            <a:off x="15940574" y="8731250"/>
            <a:ext cx="7277101" cy="7493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defTabSz="914400">
              <a:buClr>
                <a:srgbClr val="444444"/>
              </a:buClr>
              <a:buFont typeface="Calibri"/>
              <a:defRPr sz="4800">
                <a:solidFill>
                  <a:srgbClr val="444444"/>
                </a:solidFill>
                <a:uFill>
                  <a:solidFill>
                    <a:srgbClr val="444444"/>
                  </a:solidFill>
                </a:uFill>
                <a:latin typeface="+mj-lt"/>
                <a:ea typeface="+mj-ea"/>
                <a:cs typeface="+mj-cs"/>
                <a:sym typeface="Calibri"/>
              </a:defRPr>
            </a:lvl1pPr>
          </a:lstStyle>
          <a:p>
            <a:pPr>
              <a:defRPr sz="6400">
                <a:solidFill>
                  <a:srgbClr val="000000"/>
                </a:solidFill>
                <a:uFill>
                  <a:solidFill>
                    <a:srgbClr val="000000"/>
                  </a:solidFill>
                </a:uFill>
                <a:latin typeface="Gill Sans"/>
                <a:ea typeface="Gill Sans"/>
                <a:cs typeface="Gill Sans"/>
                <a:sym typeface="Gill Sans"/>
              </a:defRPr>
            </a:pPr>
            <a:r>
              <a:rPr sz="4800">
                <a:solidFill>
                  <a:srgbClr val="444444"/>
                </a:solidFill>
                <a:uFill>
                  <a:solidFill>
                    <a:srgbClr val="444444"/>
                  </a:solidFill>
                </a:uFill>
                <a:latin typeface="+mj-lt"/>
                <a:ea typeface="+mj-ea"/>
                <a:cs typeface="+mj-cs"/>
                <a:sym typeface="Calibri"/>
              </a:rPr>
              <a:t>by Dr. Terry Mortenson</a:t>
            </a:r>
          </a:p>
        </p:txBody>
      </p:sp>
      <p:sp>
        <p:nvSpPr>
          <p:cNvPr id="1810" name="Rounded Rectangle"/>
          <p:cNvSpPr/>
          <p:nvPr/>
        </p:nvSpPr>
        <p:spPr>
          <a:xfrm>
            <a:off x="4407506" y="1701800"/>
            <a:ext cx="978028"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sp>
        <p:nvSpPr>
          <p:cNvPr id="1811" name="Rounded Rectangle"/>
          <p:cNvSpPr/>
          <p:nvPr/>
        </p:nvSpPr>
        <p:spPr>
          <a:xfrm>
            <a:off x="4483717" y="1892300"/>
            <a:ext cx="901818"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sp>
        <p:nvSpPr>
          <p:cNvPr id="1812" name="Rounded Rectangle"/>
          <p:cNvSpPr/>
          <p:nvPr/>
        </p:nvSpPr>
        <p:spPr>
          <a:xfrm>
            <a:off x="4623434" y="2082800"/>
            <a:ext cx="762100"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pic>
        <p:nvPicPr>
          <p:cNvPr id="1813" name="image26.png" descr="image26.png"/>
          <p:cNvPicPr>
            <a:picLocks noChangeAspect="1"/>
          </p:cNvPicPr>
          <p:nvPr/>
        </p:nvPicPr>
        <p:blipFill>
          <a:blip r:embed="rId3" cstate="print">
            <a:extLst/>
          </a:blip>
          <a:stretch>
            <a:fillRect/>
          </a:stretch>
        </p:blipFill>
        <p:spPr>
          <a:xfrm>
            <a:off x="-1028832" y="1828800"/>
            <a:ext cx="12371411" cy="12369800"/>
          </a:xfrm>
          <a:prstGeom prst="rect">
            <a:avLst/>
          </a:prstGeom>
          <a:ln w="25400"/>
        </p:spPr>
      </p:pic>
      <p:sp>
        <p:nvSpPr>
          <p:cNvPr id="1814" name="10-2-167_TheGreatTurningPoint"/>
          <p:cNvSpPr txBox="1"/>
          <p:nvPr/>
        </p:nvSpPr>
        <p:spPr>
          <a:xfrm>
            <a:off x="3016091" y="13893800"/>
            <a:ext cx="9422558" cy="812800"/>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defRPr>
                <a:uFill>
                  <a:solidFill>
                    <a:srgbClr val="000000"/>
                  </a:solidFill>
                </a:uFill>
              </a:defRPr>
            </a:lvl1pPr>
          </a:lstStyle>
          <a:p>
            <a:pPr>
              <a:defRPr sz="6400"/>
            </a:pPr>
            <a:r>
              <a:rPr sz="5600"/>
              <a:t>10-2-167_TheGreatTurningPoint</a:t>
            </a:r>
          </a:p>
        </p:txBody>
      </p:sp>
      <p:sp>
        <p:nvSpPr>
          <p:cNvPr id="1815" name="Rounded Rectangle"/>
          <p:cNvSpPr/>
          <p:nvPr/>
        </p:nvSpPr>
        <p:spPr>
          <a:xfrm>
            <a:off x="10642600" y="2908300"/>
            <a:ext cx="14109700" cy="2743200"/>
          </a:xfrm>
          <a:prstGeom prst="roundRect">
            <a:avLst>
              <a:gd name="adj" fmla="val 6944"/>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16" name="The Church’s Catastrophic Mistake on Geology — Before Darwin"/>
          <p:cNvSpPr txBox="1"/>
          <p:nvPr/>
        </p:nvSpPr>
        <p:spPr>
          <a:xfrm>
            <a:off x="11099800" y="3257550"/>
            <a:ext cx="15214600" cy="189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80000"/>
              </a:lnSpc>
              <a:defRPr sz="6400">
                <a:solidFill>
                  <a:srgbClr val="444444"/>
                </a:solidFill>
                <a:latin typeface="+mj-lt"/>
                <a:ea typeface="+mj-ea"/>
                <a:cs typeface="+mj-cs"/>
                <a:sym typeface="Calibri"/>
              </a:defRPr>
            </a:pPr>
            <a:r>
              <a:t>The Church’s Catastrophic Mistake on Geology — </a:t>
            </a:r>
            <a:r>
              <a:rPr i="1"/>
              <a:t>Before Darwin</a:t>
            </a:r>
          </a:p>
        </p:txBody>
      </p:sp>
      <p:sp>
        <p:nvSpPr>
          <p:cNvPr id="1817" name="Rounded Rectangle"/>
          <p:cNvSpPr/>
          <p:nvPr/>
        </p:nvSpPr>
        <p:spPr>
          <a:xfrm>
            <a:off x="15559524" y="6146800"/>
            <a:ext cx="10478865"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18" name="$2499"/>
          <p:cNvSpPr txBox="1"/>
          <p:nvPr/>
        </p:nvSpPr>
        <p:spPr>
          <a:xfrm>
            <a:off x="15938500" y="5854700"/>
            <a:ext cx="7264400"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1900">
                <a:solidFill>
                  <a:srgbClr val="444444"/>
                </a:solidFill>
                <a:latin typeface="+mj-lt"/>
                <a:ea typeface="+mj-ea"/>
                <a:cs typeface="+mj-cs"/>
                <a:sym typeface="Calibri"/>
              </a:defRPr>
            </a:pPr>
            <a:r>
              <a:rPr baseline="31999"/>
              <a:t>$</a:t>
            </a:r>
            <a:r>
              <a:t>24</a:t>
            </a:r>
            <a:r>
              <a:rPr baseline="31999"/>
              <a:t>99</a:t>
            </a:r>
          </a:p>
        </p:txBody>
      </p:sp>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0" name="10-3-121_ComingtoGripswithGenesis_MultiRt.png" descr="10-3-121_ComingtoGripswithGenesis_MultiRt.png"/>
          <p:cNvPicPr>
            <a:picLocks noChangeAspect="1"/>
          </p:cNvPicPr>
          <p:nvPr/>
        </p:nvPicPr>
        <p:blipFill>
          <a:blip r:embed="rId2" cstate="print">
            <a:extLst/>
          </a:blip>
          <a:stretch>
            <a:fillRect/>
          </a:stretch>
        </p:blipFill>
        <p:spPr>
          <a:xfrm>
            <a:off x="-965200" y="2641600"/>
            <a:ext cx="11353800" cy="11353800"/>
          </a:xfrm>
          <a:prstGeom prst="rect">
            <a:avLst/>
          </a:prstGeom>
          <a:ln w="12700">
            <a:miter lim="400000"/>
          </a:ln>
        </p:spPr>
      </p:pic>
      <p:sp>
        <p:nvSpPr>
          <p:cNvPr id="1821"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3" name="Coming to Grips with Genesis"/>
          <p:cNvSpPr txBox="1">
            <a:spLocks noGrp="1"/>
          </p:cNvSpPr>
          <p:nvPr>
            <p:ph type="title"/>
          </p:nvPr>
        </p:nvSpPr>
        <p:spPr>
          <a:xfrm>
            <a:off x="1828800" y="914400"/>
            <a:ext cx="21488400" cy="1828800"/>
          </a:xfrm>
          <a:prstGeom prst="rect">
            <a:avLst/>
          </a:prstGeom>
        </p:spPr>
        <p:txBody>
          <a:bodyPr anchor="t"/>
          <a:lstStyle>
            <a:lvl1pPr>
              <a:defRPr sz="10500"/>
            </a:lvl1pPr>
          </a:lstStyle>
          <a:p>
            <a:r>
              <a:t>Coming to Grips with Genesis</a:t>
            </a:r>
          </a:p>
        </p:txBody>
      </p:sp>
      <p:sp>
        <p:nvSpPr>
          <p:cNvPr id="1824" name="Rounded Rectangle"/>
          <p:cNvSpPr/>
          <p:nvPr/>
        </p:nvSpPr>
        <p:spPr>
          <a:xfrm>
            <a:off x="3606800" y="1701800"/>
            <a:ext cx="7874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5" name="Rounded Rectangle"/>
          <p:cNvSpPr/>
          <p:nvPr/>
        </p:nvSpPr>
        <p:spPr>
          <a:xfrm>
            <a:off x="3721100" y="1892300"/>
            <a:ext cx="6731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6" name="Rounded Rectangle"/>
          <p:cNvSpPr/>
          <p:nvPr/>
        </p:nvSpPr>
        <p:spPr>
          <a:xfrm>
            <a:off x="3886200" y="2082800"/>
            <a:ext cx="5842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7" name="Rounded Rectangle"/>
          <p:cNvSpPr/>
          <p:nvPr/>
        </p:nvSpPr>
        <p:spPr>
          <a:xfrm>
            <a:off x="15544800" y="8191500"/>
            <a:ext cx="10477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8" name="edited by Dr. Terry Mortenson…"/>
          <p:cNvSpPr txBox="1"/>
          <p:nvPr/>
        </p:nvSpPr>
        <p:spPr>
          <a:xfrm>
            <a:off x="15938500" y="8305799"/>
            <a:ext cx="8293100"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800">
                <a:solidFill>
                  <a:srgbClr val="444444"/>
                </a:solidFill>
                <a:latin typeface="+mj-lt"/>
                <a:ea typeface="+mj-ea"/>
                <a:cs typeface="+mj-cs"/>
                <a:sym typeface="Calibri"/>
              </a:defRPr>
            </a:pPr>
            <a:r>
              <a:t>edited by Dr. Terry Mortenson</a:t>
            </a:r>
          </a:p>
          <a:p>
            <a:pPr algn="l">
              <a:defRPr sz="4800">
                <a:solidFill>
                  <a:srgbClr val="444444"/>
                </a:solidFill>
                <a:latin typeface="+mj-lt"/>
                <a:ea typeface="+mj-ea"/>
                <a:cs typeface="+mj-cs"/>
                <a:sym typeface="Calibri"/>
              </a:defRPr>
            </a:pPr>
            <a:r>
              <a:t>&amp; Dr. Thane H. Ury</a:t>
            </a:r>
          </a:p>
        </p:txBody>
      </p:sp>
      <p:sp>
        <p:nvSpPr>
          <p:cNvPr id="1829" name="10-3-121_ComingToGripsWithGenesis"/>
          <p:cNvSpPr txBox="1"/>
          <p:nvPr/>
        </p:nvSpPr>
        <p:spPr>
          <a:xfrm>
            <a:off x="3048347" y="13589000"/>
            <a:ext cx="11424048"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r>
              <a:t>10-3-121_ComingToGripsWithGenesis</a:t>
            </a:r>
          </a:p>
        </p:txBody>
      </p:sp>
      <p:sp>
        <p:nvSpPr>
          <p:cNvPr id="1830" name="Rounded Rectangle"/>
          <p:cNvSpPr/>
          <p:nvPr/>
        </p:nvSpPr>
        <p:spPr>
          <a:xfrm>
            <a:off x="15532100" y="3683000"/>
            <a:ext cx="9474200" cy="4241800"/>
          </a:xfrm>
          <a:prstGeom prst="roundRect">
            <a:avLst>
              <a:gd name="adj" fmla="val 4491"/>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31" name="14 scholars give a careful Biblical &amp; historical defense of young-earth creationism"/>
          <p:cNvSpPr txBox="1"/>
          <p:nvPr/>
        </p:nvSpPr>
        <p:spPr>
          <a:xfrm>
            <a:off x="15849600" y="3733800"/>
            <a:ext cx="8293100" cy="406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6400">
                <a:solidFill>
                  <a:srgbClr val="444444"/>
                </a:solidFill>
                <a:latin typeface="+mj-lt"/>
                <a:ea typeface="+mj-ea"/>
                <a:cs typeface="+mj-cs"/>
                <a:sym typeface="Calibri"/>
              </a:defRPr>
            </a:lvl1pPr>
          </a:lstStyle>
          <a:p>
            <a:r>
              <a:t>14 scholars give a careful Biblical &amp; historical defense of young-earth creationism</a:t>
            </a:r>
          </a:p>
        </p:txBody>
      </p:sp>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 name="“Today it is perhaps the Darwinian view of nature more than any other that is responsible for the agnostic and skeptical outlook of the twentieth century.”"/>
          <p:cNvSpPr txBox="1">
            <a:spLocks noGrp="1"/>
          </p:cNvSpPr>
          <p:nvPr>
            <p:ph type="title"/>
          </p:nvPr>
        </p:nvSpPr>
        <p:spPr>
          <a:xfrm>
            <a:off x="1778000" y="1384300"/>
            <a:ext cx="15786100" cy="8826500"/>
          </a:xfrm>
          <a:prstGeom prst="rect">
            <a:avLst/>
          </a:prstGeom>
        </p:spPr>
        <p:txBody>
          <a:bodyPr/>
          <a:lstStyle>
            <a:lvl1pPr defTabSz="914400">
              <a:lnSpc>
                <a:spcPct val="90000"/>
              </a:lnSpc>
              <a:spcBef>
                <a:spcPts val="4300"/>
              </a:spcBef>
              <a:defRPr sz="8000">
                <a:effectLst>
                  <a:outerShdw blurRad="38100" dist="38100" dir="2700000" rotWithShape="0">
                    <a:srgbClr val="000000">
                      <a:alpha val="43137"/>
                    </a:srgbClr>
                  </a:outerShdw>
                </a:effectLst>
                <a:uFill>
                  <a:solidFill>
                    <a:srgbClr val="E2DEAB"/>
                  </a:solidFill>
                </a:uFill>
              </a:defRPr>
            </a:lvl1pPr>
          </a:lstStyle>
          <a:p>
            <a:r>
              <a:rPr dirty="0"/>
              <a:t>“</a:t>
            </a:r>
            <a:r>
              <a:rPr lang="uk-UA" dirty="0"/>
              <a:t>Сьогодні, напевно, бачення Дарвіна природи більш ніж інші відповідальне за погляд агностиків і скептиків двадцятого століття.</a:t>
            </a:r>
            <a:r>
              <a:rPr dirty="0"/>
              <a:t>”</a:t>
            </a:r>
          </a:p>
        </p:txBody>
      </p:sp>
      <p:sp>
        <p:nvSpPr>
          <p:cNvPr id="1834" name="Michael Denton, Evolution: A Theory in Crisis (London: Burnett Books, 1985), p. 358."/>
          <p:cNvSpPr txBox="1">
            <a:spLocks noGrp="1"/>
          </p:cNvSpPr>
          <p:nvPr>
            <p:ph type="body" sz="quarter" idx="1"/>
          </p:nvPr>
        </p:nvSpPr>
        <p:spPr>
          <a:xfrm>
            <a:off x="1752600" y="11518900"/>
            <a:ext cx="20866100" cy="933967"/>
          </a:xfrm>
          <a:prstGeom prst="rect">
            <a:avLst/>
          </a:prstGeom>
        </p:spPr>
        <p:txBody>
          <a:bodyPr/>
          <a:lstStyle/>
          <a:p>
            <a:pPr defTabSz="914400">
              <a:spcBef>
                <a:spcPts val="2100"/>
              </a:spcBef>
              <a:buClr>
                <a:srgbClr val="F5F5F5"/>
              </a:buClr>
              <a:defRPr sz="4200">
                <a:effectLst>
                  <a:outerShdw blurRad="38100" dist="38100" dir="2700000" rotWithShape="0">
                    <a:srgbClr val="000000">
                      <a:alpha val="43137"/>
                    </a:srgbClr>
                  </a:outerShdw>
                </a:effectLst>
                <a:uFill>
                  <a:solidFill>
                    <a:srgbClr val="E2DEAB"/>
                  </a:solidFill>
                </a:uFill>
              </a:defRPr>
            </a:pPr>
            <a:r>
              <a:rPr lang="uk-UA" dirty="0"/>
              <a:t>Майкл </a:t>
            </a:r>
            <a:r>
              <a:rPr lang="uk-UA" dirty="0" err="1"/>
              <a:t>Дентон</a:t>
            </a:r>
            <a:r>
              <a:rPr dirty="0"/>
              <a:t>, </a:t>
            </a:r>
            <a:r>
              <a:rPr dirty="0">
                <a:latin typeface="DejaVu Sans Condensed Oblique"/>
                <a:ea typeface="DejaVu Sans Condensed Oblique"/>
                <a:cs typeface="DejaVu Sans Condensed Oblique"/>
                <a:sym typeface="DejaVu Sans Condensed Oblique"/>
              </a:rPr>
              <a:t>Evolution: A Theory in Crisis</a:t>
            </a:r>
            <a:r>
              <a:rPr dirty="0"/>
              <a:t> (London: Burnett Books, 1985), p. 358.</a:t>
            </a:r>
          </a:p>
        </p:txBody>
      </p:sp>
      <p:grpSp>
        <p:nvGrpSpPr>
          <p:cNvPr id="1837" name="image100.jpg"/>
          <p:cNvGrpSpPr/>
          <p:nvPr/>
        </p:nvGrpSpPr>
        <p:grpSpPr>
          <a:xfrm>
            <a:off x="17834548" y="1244753"/>
            <a:ext cx="5397501" cy="7632701"/>
            <a:chOff x="0" y="0"/>
            <a:chExt cx="5397500" cy="7632700"/>
          </a:xfrm>
        </p:grpSpPr>
        <p:pic>
          <p:nvPicPr>
            <p:cNvPr id="1836" name="image100.jpg" descr="image100.jpg"/>
            <p:cNvPicPr>
              <a:picLocks/>
            </p:cNvPicPr>
            <p:nvPr/>
          </p:nvPicPr>
          <p:blipFill>
            <a:blip r:embed="rId3" cstate="print">
              <a:extLst/>
            </a:blip>
            <a:stretch>
              <a:fillRect/>
            </a:stretch>
          </p:blipFill>
          <p:spPr>
            <a:xfrm>
              <a:off x="317500" y="304800"/>
              <a:ext cx="4775200" cy="7010400"/>
            </a:xfrm>
            <a:prstGeom prst="rect">
              <a:avLst/>
            </a:prstGeom>
            <a:ln>
              <a:noFill/>
            </a:ln>
            <a:effectLst/>
          </p:spPr>
        </p:pic>
        <p:pic>
          <p:nvPicPr>
            <p:cNvPr id="1835" name="image100.jpg" descr="image100.jpg"/>
            <p:cNvPicPr>
              <a:picLocks/>
            </p:cNvPicPr>
            <p:nvPr/>
          </p:nvPicPr>
          <p:blipFill>
            <a:blip r:embed="rId4" cstate="print">
              <a:extLst/>
            </a:blip>
            <a:stretch>
              <a:fillRect/>
            </a:stretch>
          </p:blipFill>
          <p:spPr>
            <a:xfrm>
              <a:off x="0" y="0"/>
              <a:ext cx="5397500" cy="7632700"/>
            </a:xfrm>
            <a:prstGeom prst="rect">
              <a:avLst/>
            </a:prstGeom>
            <a:effectLst/>
          </p:spPr>
        </p:pic>
      </p:grpSp>
    </p:spTree>
  </p:cSld>
  <p:clrMapOvr>
    <a:masterClrMapping/>
  </p:clrMapOvr>
  <p:transition xmlns:p14="http://schemas.microsoft.com/office/powerpoint/2010/mai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1" name="“The [Darwinian] revolution began when"/>
          <p:cNvSpPr txBox="1">
            <a:spLocks noGrp="1"/>
          </p:cNvSpPr>
          <p:nvPr>
            <p:ph type="title"/>
          </p:nvPr>
        </p:nvSpPr>
        <p:spPr>
          <a:xfrm>
            <a:off x="1562099" y="1384300"/>
            <a:ext cx="15481301" cy="2794000"/>
          </a:xfrm>
          <a:prstGeom prst="rect">
            <a:avLst/>
          </a:prstGeom>
        </p:spPr>
        <p:txBody>
          <a:bodyPr/>
          <a:lstStyle>
            <a:lvl1pPr defTabSz="914400">
              <a:defRPr sz="8000">
                <a:effectLst>
                  <a:outerShdw blurRad="38100" dist="38100" dir="2700000" rotWithShape="0">
                    <a:srgbClr val="000000">
                      <a:alpha val="43137"/>
                    </a:srgbClr>
                  </a:outerShdw>
                </a:effectLst>
                <a:uFill>
                  <a:solidFill>
                    <a:srgbClr val="E2DEAB"/>
                  </a:solidFill>
                </a:uFill>
              </a:defRPr>
            </a:lvl1pPr>
          </a:lstStyle>
          <a:p>
            <a:r>
              <a:rPr dirty="0"/>
              <a:t>“</a:t>
            </a:r>
            <a:r>
              <a:rPr lang="uk-UA" dirty="0"/>
              <a:t>Революція </a:t>
            </a:r>
            <a:r>
              <a:rPr dirty="0"/>
              <a:t>[</a:t>
            </a:r>
            <a:r>
              <a:rPr lang="uk-UA" dirty="0"/>
              <a:t>Дарвіна</a:t>
            </a:r>
            <a:r>
              <a:rPr dirty="0"/>
              <a:t>]</a:t>
            </a:r>
            <a:r>
              <a:rPr lang="uk-UA" dirty="0"/>
              <a:t> почалась, коли</a:t>
            </a:r>
            <a:r>
              <a:rPr dirty="0"/>
              <a:t> </a:t>
            </a:r>
          </a:p>
        </p:txBody>
      </p:sp>
      <p:sp>
        <p:nvSpPr>
          <p:cNvPr id="1842" name="Ernst Mayr, “The Nature of the Darwinian Revolution,” Science, vol. 176 (2 June 1972), p. 988."/>
          <p:cNvSpPr txBox="1">
            <a:spLocks noGrp="1"/>
          </p:cNvSpPr>
          <p:nvPr>
            <p:ph type="body" sz="quarter" idx="1"/>
          </p:nvPr>
        </p:nvSpPr>
        <p:spPr>
          <a:xfrm>
            <a:off x="1752600" y="10858500"/>
            <a:ext cx="20866100" cy="1689100"/>
          </a:xfrm>
          <a:prstGeom prst="rect">
            <a:avLst/>
          </a:prstGeom>
        </p:spPr>
        <p:txBody>
          <a:bodyPr/>
          <a:lstStyle/>
          <a:p>
            <a:pPr defTabSz="914400">
              <a:spcBef>
                <a:spcPts val="2100"/>
              </a:spcBef>
              <a:buClr>
                <a:srgbClr val="F5F5F5"/>
              </a:buClr>
              <a:defRPr sz="4400">
                <a:effectLst>
                  <a:outerShdw blurRad="38100" dist="38100" dir="2700000" rotWithShape="0">
                    <a:srgbClr val="000000">
                      <a:alpha val="43137"/>
                    </a:srgbClr>
                  </a:outerShdw>
                </a:effectLst>
                <a:uFill>
                  <a:solidFill>
                    <a:srgbClr val="E2DEAB"/>
                  </a:solidFill>
                </a:uFill>
              </a:defRPr>
            </a:pPr>
            <a:r>
              <a:rPr lang="uk-UA" dirty="0"/>
              <a:t>Ернст </a:t>
            </a:r>
            <a:r>
              <a:rPr lang="uk-UA" dirty="0" err="1"/>
              <a:t>Мейр</a:t>
            </a:r>
            <a:r>
              <a:rPr dirty="0"/>
              <a:t>, “The Nature of the Darwinian Revolution,” </a:t>
            </a:r>
            <a:r>
              <a:rPr dirty="0">
                <a:latin typeface="DejaVu Sans Condensed Oblique"/>
                <a:ea typeface="DejaVu Sans Condensed Oblique"/>
                <a:cs typeface="DejaVu Sans Condensed Oblique"/>
                <a:sym typeface="DejaVu Sans Condensed Oblique"/>
              </a:rPr>
              <a:t>Science</a:t>
            </a:r>
            <a:r>
              <a:rPr dirty="0"/>
              <a:t>, vol. 176 (2 June 1972), p. 988.</a:t>
            </a:r>
          </a:p>
        </p:txBody>
      </p:sp>
      <p:sp>
        <p:nvSpPr>
          <p:cNvPr id="1843" name="it became obvious…"/>
          <p:cNvSpPr txBox="1"/>
          <p:nvPr/>
        </p:nvSpPr>
        <p:spPr>
          <a:xfrm>
            <a:off x="1562099" y="2549236"/>
            <a:ext cx="21056601" cy="7386638"/>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uk-UA" dirty="0"/>
              <a:t>стало очевидно, що земля</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uk-UA" dirty="0"/>
              <a:t>була</a:t>
            </a:r>
            <a:r>
              <a:rPr dirty="0"/>
              <a:t> </a:t>
            </a:r>
            <a:r>
              <a:rPr lang="uk-UA" dirty="0"/>
              <a:t>дуже старою, а не була </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uk-UA" dirty="0"/>
              <a:t>створена</a:t>
            </a:r>
            <a:r>
              <a:rPr dirty="0"/>
              <a:t> </a:t>
            </a:r>
            <a:r>
              <a:rPr lang="uk-UA" dirty="0"/>
              <a:t>тільки </a:t>
            </a:r>
            <a:r>
              <a:rPr dirty="0"/>
              <a:t>6000</a:t>
            </a:r>
            <a:r>
              <a:rPr lang="uk-UA" dirty="0"/>
              <a:t> років тому</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uk-UA" dirty="0"/>
              <a:t>назад</a:t>
            </a:r>
            <a:r>
              <a:rPr dirty="0"/>
              <a:t>.</a:t>
            </a:r>
            <a:r>
              <a:rPr lang="uk-UA" dirty="0"/>
              <a:t> Це відкриття було як </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uk-UA" dirty="0"/>
              <a:t>сніжним ком, який започаткував цілу лавину</a:t>
            </a:r>
            <a:r>
              <a:rPr dirty="0"/>
              <a:t>.”</a:t>
            </a:r>
          </a:p>
        </p:txBody>
      </p:sp>
      <p:grpSp>
        <p:nvGrpSpPr>
          <p:cNvPr id="1846" name="image101.jpg"/>
          <p:cNvGrpSpPr/>
          <p:nvPr/>
        </p:nvGrpSpPr>
        <p:grpSpPr>
          <a:xfrm>
            <a:off x="17823020" y="1308097"/>
            <a:ext cx="5381546" cy="5638803"/>
            <a:chOff x="0" y="0"/>
            <a:chExt cx="5381545" cy="5638801"/>
          </a:xfrm>
        </p:grpSpPr>
        <p:pic>
          <p:nvPicPr>
            <p:cNvPr id="1845" name="image101.jpg" descr="image101.jpg"/>
            <p:cNvPicPr>
              <a:picLocks noChangeAspect="1"/>
            </p:cNvPicPr>
            <p:nvPr/>
          </p:nvPicPr>
          <p:blipFill>
            <a:blip r:embed="rId3" cstate="print">
              <a:extLst/>
            </a:blip>
            <a:srcRect l="2578"/>
            <a:stretch>
              <a:fillRect/>
            </a:stretch>
          </p:blipFill>
          <p:spPr>
            <a:xfrm>
              <a:off x="317500" y="304800"/>
              <a:ext cx="4759246" cy="5016502"/>
            </a:xfrm>
            <a:prstGeom prst="rect">
              <a:avLst/>
            </a:prstGeom>
            <a:ln>
              <a:noFill/>
            </a:ln>
            <a:effectLst/>
          </p:spPr>
        </p:pic>
        <p:pic>
          <p:nvPicPr>
            <p:cNvPr id="1844" name="image101.jpg" descr="image101.jpg"/>
            <p:cNvPicPr>
              <a:picLocks/>
            </p:cNvPicPr>
            <p:nvPr/>
          </p:nvPicPr>
          <p:blipFill>
            <a:blip r:embed="rId4" cstate="print">
              <a:extLst/>
            </a:blip>
            <a:stretch>
              <a:fillRect/>
            </a:stretch>
          </p:blipFill>
          <p:spPr>
            <a:xfrm>
              <a:off x="0" y="0"/>
              <a:ext cx="5381546" cy="5638802"/>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843"/>
                                        </p:tgtEl>
                                        <p:attrNameLst>
                                          <p:attrName>style.visibility</p:attrName>
                                        </p:attrNameLst>
                                      </p:cBhvr>
                                      <p:to>
                                        <p:strVal val="visible"/>
                                      </p:to>
                                    </p:set>
                                    <p:animEffect transition="in" filter="wipe(up)">
                                      <p:cBhvr>
                                        <p:cTn id="7" dur="500"/>
                                        <p:tgtEl>
                                          <p:spTgt spid="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 grpId="1"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2" name="KNwide Slides to layer for translation 2017 Feb 3.065.jpeg" descr="KNwide Slides to layer for translation 2017 Feb 3.065.jpeg"/>
          <p:cNvPicPr>
            <a:picLocks noChangeAspect="1"/>
          </p:cNvPicPr>
          <p:nvPr/>
        </p:nvPicPr>
        <p:blipFill>
          <a:blip r:embed="rId2" cstate="print">
            <a:extLst/>
          </a:blip>
          <a:stretch>
            <a:fillRect/>
          </a:stretch>
        </p:blipFill>
        <p:spPr>
          <a:xfrm>
            <a:off x="0" y="0"/>
            <a:ext cx="24384000" cy="13716000"/>
          </a:xfrm>
          <a:prstGeom prst="rect">
            <a:avLst/>
          </a:prstGeom>
          <a:ln w="12700">
            <a:miter lim="400000"/>
          </a:ln>
        </p:spPr>
      </p:pic>
      <p:sp>
        <p:nvSpPr>
          <p:cNvPr id="4" name="Прямоугольник 3"/>
          <p:cNvSpPr/>
          <p:nvPr/>
        </p:nvSpPr>
        <p:spPr>
          <a:xfrm rot="19776948">
            <a:off x="12836445" y="2076109"/>
            <a:ext cx="6342236" cy="1323439"/>
          </a:xfrm>
          <a:prstGeom prst="rect">
            <a:avLst/>
          </a:prstGeom>
          <a:noFill/>
        </p:spPr>
        <p:txBody>
          <a:bodyPr wrap="square" lIns="91440" tIns="45720" rIns="91440" bIns="45720">
            <a:spAutoFit/>
          </a:bodyPr>
          <a:lstStyle/>
          <a:p>
            <a:pPr algn="ctr"/>
            <a:r>
              <a:rPr lang="uk-UA" sz="8000" b="1" dirty="0">
                <a:solidFill>
                  <a:schemeClr val="tx1"/>
                </a:solidFill>
              </a:rPr>
              <a:t>Буття 1:11</a:t>
            </a:r>
            <a:endParaRPr lang="ru-RU" sz="8000" b="1" dirty="0">
              <a:solidFill>
                <a:schemeClr val="tx1"/>
              </a:solidFill>
            </a:endParaRPr>
          </a:p>
        </p:txBody>
      </p:sp>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 name="Psalm 40:4"/>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rPr lang="uk-UA" dirty="0"/>
              <a:t>Псалом </a:t>
            </a:r>
            <a:r>
              <a:rPr dirty="0"/>
              <a:t>40:4</a:t>
            </a:r>
          </a:p>
        </p:txBody>
      </p:sp>
      <p:sp>
        <p:nvSpPr>
          <p:cNvPr id="1856" name="How blessed is the man who has made the LORD his trust, and has not turned to the proud, nor to those who lapse into falsehood."/>
          <p:cNvSpPr txBox="1">
            <a:spLocks noGrp="1"/>
          </p:cNvSpPr>
          <p:nvPr>
            <p:ph type="subTitle" sz="half" idx="1"/>
          </p:nvPr>
        </p:nvSpPr>
        <p:spPr>
          <a:xfrm>
            <a:off x="1805064" y="2971800"/>
            <a:ext cx="20902535" cy="3581400"/>
          </a:xfrm>
          <a:prstGeom prst="rect">
            <a:avLst/>
          </a:prstGeom>
        </p:spPr>
        <p:txBody>
          <a:bodyPr>
            <a:noAutofit/>
          </a:bodyPr>
          <a:lstStyle>
            <a:lvl1pPr defTabSz="914400">
              <a:buClr>
                <a:srgbClr val="F5F5F5"/>
              </a:buClr>
              <a:defRPr sz="8000">
                <a:effectLst>
                  <a:outerShdw blurRad="38100" dist="38100" dir="2700000" rotWithShape="0">
                    <a:srgbClr val="000000">
                      <a:alpha val="43137"/>
                    </a:srgbClr>
                  </a:outerShdw>
                </a:effectLst>
                <a:uFill>
                  <a:solidFill>
                    <a:srgbClr val="E2DEAB"/>
                  </a:solidFill>
                </a:uFill>
              </a:defRPr>
            </a:lvl1pPr>
          </a:lstStyle>
          <a:p>
            <a:pPr>
              <a:defRPr sz="7200"/>
            </a:pPr>
            <a:r>
              <a:rPr lang="ru-RU" dirty="0"/>
              <a:t>Блаженна </a:t>
            </a:r>
            <a:r>
              <a:rPr lang="ru-RU" dirty="0" err="1"/>
              <a:t>людина</a:t>
            </a:r>
            <a:r>
              <a:rPr lang="ru-RU" dirty="0"/>
              <a:t>, </a:t>
            </a:r>
            <a:r>
              <a:rPr lang="ru-RU" dirty="0" err="1"/>
              <a:t>що</a:t>
            </a:r>
            <a:r>
              <a:rPr lang="ru-RU" dirty="0"/>
              <a:t> Бога вчинила </a:t>
            </a:r>
            <a:r>
              <a:rPr lang="ru-RU" dirty="0" err="1"/>
              <a:t>своєю</a:t>
            </a:r>
            <a:r>
              <a:rPr lang="ru-RU" dirty="0"/>
              <a:t> </a:t>
            </a:r>
            <a:r>
              <a:rPr lang="ru-RU" dirty="0" err="1"/>
              <a:t>твердинею</a:t>
            </a:r>
            <a:r>
              <a:rPr lang="ru-RU" dirty="0"/>
              <a:t>, </a:t>
            </a:r>
            <a:r>
              <a:rPr lang="ru-RU" dirty="0" err="1"/>
              <a:t>і</a:t>
            </a:r>
            <a:r>
              <a:rPr lang="ru-RU" dirty="0"/>
              <a:t> не </a:t>
            </a:r>
            <a:r>
              <a:rPr lang="ru-RU" dirty="0" err="1"/>
              <a:t>зверталась</a:t>
            </a:r>
            <a:r>
              <a:rPr lang="ru-RU" dirty="0"/>
              <a:t> до </a:t>
            </a:r>
            <a:r>
              <a:rPr lang="ru-RU" dirty="0" err="1"/>
              <a:t>пишних</a:t>
            </a:r>
            <a:r>
              <a:rPr lang="ru-RU" dirty="0"/>
              <a:t> та тих, </a:t>
            </a:r>
            <a:r>
              <a:rPr lang="ru-RU" dirty="0" err="1"/>
              <a:t>що</a:t>
            </a:r>
            <a:r>
              <a:rPr lang="ru-RU" dirty="0"/>
              <a:t> вони до </a:t>
            </a:r>
            <a:r>
              <a:rPr lang="ru-RU" dirty="0" err="1"/>
              <a:t>неправди</a:t>
            </a:r>
            <a:r>
              <a:rPr lang="ru-RU" dirty="0"/>
              <a:t> </a:t>
            </a:r>
            <a:r>
              <a:rPr lang="ru-RU" dirty="0" err="1"/>
              <a:t>схиляються</a:t>
            </a:r>
            <a:r>
              <a:rPr lang="ru-RU" dirty="0"/>
              <a:t>!</a:t>
            </a:r>
            <a:endParaRPr sz="13800" dirty="0"/>
          </a:p>
        </p:txBody>
      </p:sp>
      <p:sp>
        <p:nvSpPr>
          <p:cNvPr id="1857" name="Proverbs 29:25"/>
          <p:cNvSpPr txBox="1"/>
          <p:nvPr/>
        </p:nvSpPr>
        <p:spPr>
          <a:xfrm>
            <a:off x="1769602" y="7594600"/>
            <a:ext cx="20840701" cy="1903085"/>
          </a:xfrm>
          <a:prstGeom prst="rect">
            <a:avLst/>
          </a:prstGeom>
          <a:ln w="12700"/>
          <a:extLst>
            <a:ext uri="{C572A759-6A51-4108-AA02-DFA0A04FC94B}">
              <ma14:wrappingTextBoxFlag xmlns:ma14="http://schemas.microsoft.com/office/mac/drawingml/2011/main" val="1"/>
            </a:ext>
          </a:extLst>
        </p:spPr>
        <p:txBody>
          <a:bodyPr lIns="50800" tIns="50800" rIns="50800" bIns="50800">
            <a:spAutoFit/>
          </a:bodyPr>
          <a:lstStyle>
            <a:lvl1pPr algn="r" defTabSz="914400">
              <a:buClr>
                <a:srgbClr val="FFFFFF">
                  <a:alpha val="60000"/>
                </a:srgbClr>
              </a:buClr>
              <a:defRPr sz="117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r>
              <a:rPr lang="uk-UA" dirty="0"/>
              <a:t>Приповісті </a:t>
            </a:r>
            <a:r>
              <a:rPr dirty="0"/>
              <a:t>29:25</a:t>
            </a:r>
          </a:p>
        </p:txBody>
      </p:sp>
      <p:sp>
        <p:nvSpPr>
          <p:cNvPr id="1858" name="The fear of man brings a snare, but he who trusts in the Lord will be safe."/>
          <p:cNvSpPr txBox="1"/>
          <p:nvPr/>
        </p:nvSpPr>
        <p:spPr>
          <a:xfrm>
            <a:off x="1805065" y="9550557"/>
            <a:ext cx="20878801" cy="3226524"/>
          </a:xfrm>
          <a:prstGeom prst="rect">
            <a:avLst/>
          </a:prstGeom>
          <a:ln w="12700"/>
          <a:extLst>
            <a:ext uri="{C572A759-6A51-4108-AA02-DFA0A04FC94B}">
              <ma14:wrappingTextBoxFlag xmlns:ma14="http://schemas.microsoft.com/office/mac/drawingml/2011/main" val="1"/>
            </a:ext>
          </a:extLst>
        </p:spPr>
        <p:txBody>
          <a:bodyPr lIns="50800" tIns="50800" rIns="50800" bIns="50800">
            <a:spAutoFit/>
          </a:bodyPr>
          <a:lstStyle/>
          <a:p>
            <a:pPr algn="l" defTabSz="914400">
              <a:lnSpc>
                <a:spcPct val="95000"/>
              </a:lnSpc>
              <a:spcBef>
                <a:spcPts val="2100"/>
              </a:spcBef>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ru-RU" sz="7000" dirty="0"/>
              <a:t>Страх перед </a:t>
            </a:r>
            <a:r>
              <a:rPr lang="ru-RU" sz="7000" dirty="0" err="1"/>
              <a:t>людиною</a:t>
            </a:r>
            <a:r>
              <a:rPr lang="ru-RU" sz="7000" dirty="0"/>
              <a:t> </a:t>
            </a:r>
            <a:r>
              <a:rPr lang="ru-RU" sz="7000" dirty="0" err="1"/>
              <a:t>пастку</a:t>
            </a:r>
            <a:r>
              <a:rPr lang="ru-RU" sz="7000" dirty="0"/>
              <a:t> </a:t>
            </a:r>
            <a:r>
              <a:rPr lang="ru-RU" sz="7000" dirty="0" err="1"/>
              <a:t>дає</a:t>
            </a:r>
            <a:r>
              <a:rPr lang="ru-RU" sz="7000" dirty="0"/>
              <a:t>, </a:t>
            </a:r>
            <a:r>
              <a:rPr lang="ru-RU" sz="7000" dirty="0" err="1"/>
              <a:t>хто</a:t>
            </a:r>
            <a:r>
              <a:rPr lang="ru-RU" sz="7000" dirty="0"/>
              <a:t> ж </a:t>
            </a:r>
            <a:r>
              <a:rPr lang="ru-RU" sz="7000" dirty="0" err="1"/>
              <a:t>надію</a:t>
            </a:r>
            <a:r>
              <a:rPr lang="ru-RU" sz="7000" dirty="0"/>
              <a:t> </a:t>
            </a:r>
            <a:r>
              <a:rPr lang="ru-RU" sz="7000" dirty="0" err="1"/>
              <a:t>складає</a:t>
            </a:r>
            <a:r>
              <a:rPr lang="ru-RU" sz="7000" dirty="0"/>
              <a:t> на Господа, буде </a:t>
            </a:r>
            <a:r>
              <a:rPr lang="ru-RU" sz="7000" dirty="0" err="1"/>
              <a:t>безпечний</a:t>
            </a:r>
            <a:r>
              <a:rPr lang="ru-RU" sz="7000" dirty="0"/>
              <a:t>.</a:t>
            </a:r>
            <a:endParaRPr sz="7000" dirty="0"/>
          </a:p>
          <a:p>
            <a:pPr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7000" dirty="0"/>
              <a:t> </a:t>
            </a:r>
          </a:p>
        </p:txBody>
      </p:sp>
      <p:sp>
        <p:nvSpPr>
          <p:cNvPr id="2" name="TextBox 1">
            <a:extLst>
              <a:ext uri="{FF2B5EF4-FFF2-40B4-BE49-F238E27FC236}">
                <a16:creationId xmlns:a16="http://schemas.microsoft.com/office/drawing/2014/main" xmlns="" id="{097F2E9D-39BE-6D4C-80B6-976ACF18689B}"/>
              </a:ext>
            </a:extLst>
          </p:cNvPr>
          <p:cNvSpPr txBox="1"/>
          <p:nvPr/>
        </p:nvSpPr>
        <p:spPr>
          <a:xfrm>
            <a:off x="14554200" y="206153"/>
            <a:ext cx="9042400" cy="2257028"/>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7000" b="0" i="0" u="none" strike="noStrike" cap="none" spc="0" normalizeH="0" baseline="0" dirty="0">
                <a:ln>
                  <a:noFill/>
                </a:ln>
                <a:solidFill>
                  <a:srgbClr val="000000"/>
                </a:solidFill>
                <a:effectLst/>
                <a:uFillTx/>
                <a:latin typeface="Gill Sans"/>
                <a:ea typeface="Gill Sans"/>
                <a:cs typeface="Gill Sans"/>
                <a:sym typeface="Gill Sans"/>
              </a:rPr>
              <a:t>Or is it Psa. 39:5 in the Ukrainian Bible?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57"/>
                                        </p:tgtEl>
                                        <p:attrNameLst>
                                          <p:attrName>style.visibility</p:attrName>
                                        </p:attrNameLst>
                                      </p:cBhvr>
                                      <p:to>
                                        <p:strVal val="visible"/>
                                      </p:to>
                                    </p:set>
                                    <p:animEffect transition="in" filter="dissolve">
                                      <p:cBhvr>
                                        <p:cTn id="7" dur="500"/>
                                        <p:tgtEl>
                                          <p:spTgt spid="1857"/>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858"/>
                                        </p:tgtEl>
                                        <p:attrNameLst>
                                          <p:attrName>style.visibility</p:attrName>
                                        </p:attrNameLst>
                                      </p:cBhvr>
                                      <p:to>
                                        <p:strVal val="visible"/>
                                      </p:to>
                                    </p:set>
                                    <p:animEffect transition="in" filter="dissolve">
                                      <p:cBhvr>
                                        <p:cTn id="11" dur="500"/>
                                        <p:tgtEl>
                                          <p:spTgt spid="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7" grpId="1" animBg="1" advAuto="0"/>
      <p:bldP spid="1858" grpId="2"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1878</TotalTime>
  <Words>4373</Words>
  <Application>Microsoft Macintosh PowerPoint</Application>
  <PresentationFormat>Custom</PresentationFormat>
  <Paragraphs>659</Paragraphs>
  <Slides>106</Slides>
  <Notes>51</Notes>
  <HiddenSlides>11</HiddenSlides>
  <MMClips>0</MMClips>
  <ScaleCrop>false</ScaleCrop>
  <HeadingPairs>
    <vt:vector size="4" baseType="variant">
      <vt:variant>
        <vt:lpstr>Theme</vt:lpstr>
      </vt:variant>
      <vt:variant>
        <vt:i4>2</vt:i4>
      </vt:variant>
      <vt:variant>
        <vt:lpstr>Slide Titles</vt:lpstr>
      </vt:variant>
      <vt:variant>
        <vt:i4>106</vt:i4>
      </vt:variant>
    </vt:vector>
  </HeadingPairs>
  <TitlesOfParts>
    <vt:vector size="108" baseType="lpstr">
      <vt:lpstr>New_Template8</vt:lpstr>
      <vt:lpstr>Orbit</vt:lpstr>
      <vt:lpstr>Д-р Террі Мортенсон</vt:lpstr>
      <vt:lpstr>PowerPoint Presentation</vt:lpstr>
      <vt:lpstr>Д-р Террі Мортенсон</vt:lpstr>
      <vt:lpstr>Д-р Террі Мортенсон</vt:lpstr>
      <vt:lpstr>PowerPoint Presentation</vt:lpstr>
      <vt:lpstr>2 Коринтян 10:4–5</vt:lpstr>
      <vt:lpstr>Колосян 2:8</vt:lpstr>
      <vt:lpstr>PowerPoint Presentation</vt:lpstr>
      <vt:lpstr>PowerPoint Presentation</vt:lpstr>
      <vt:lpstr>PowerPoint Presentation</vt:lpstr>
      <vt:lpstr>Великий Каньйон, США</vt:lpstr>
      <vt:lpstr>ЧАРЛЬЗ ДАРВІН</vt:lpstr>
      <vt:lpstr>PowerPoint Presentation</vt:lpstr>
      <vt:lpstr>PowerPoint Presentation</vt:lpstr>
      <vt:lpstr>PowerPoint Presentation</vt:lpstr>
      <vt:lpstr>PowerPoint Presentation</vt:lpstr>
      <vt:lpstr>“Еволюція – це історичний процес, який не може бути доведений тими самими аргументами і методами, якими може бути задокументований чистий фізичний або функціональний феномен.”</vt:lpstr>
      <vt:lpstr>PowerPoint Presentation</vt:lpstr>
      <vt:lpstr>Комте де Бюффон (1707–1788) Натураліст </vt:lpstr>
      <vt:lpstr>Пьєр Лаплас (1749–1827) Астроном </vt:lpstr>
      <vt:lpstr>Небулярна гіпотеза</vt:lpstr>
      <vt:lpstr>Дан Ламарк (1744–1829) Натураліст </vt:lpstr>
      <vt:lpstr>Абрахам Вернер (1749–1817) Професор мінелорогії</vt:lpstr>
      <vt:lpstr>Джеймс Геттон  (1726–1797) Лікар, фермер, геолог</vt:lpstr>
      <vt:lpstr>Жорж Кювьє (1769–1832) Порівняльний анатом, палеонтолог</vt:lpstr>
      <vt:lpstr>Вільям Сміт (1769–1839) Дренажний інженер, геодезист, геолог</vt:lpstr>
      <vt:lpstr>Чарльз Лайєль  (1797–1875) Юрист, геолог</vt:lpstr>
      <vt:lpstr>PowerPoint Presentation</vt:lpstr>
      <vt:lpstr>PowerPoint Presentation</vt:lpstr>
      <vt:lpstr>Томас Чальмерс  (1780–1847)</vt:lpstr>
      <vt:lpstr>PowerPoint Presentation</vt:lpstr>
      <vt:lpstr>Хью Міллер  (1802–1856)</vt:lpstr>
      <vt:lpstr>PowerPoint Presentation</vt:lpstr>
      <vt:lpstr>PowerPoint Presentation</vt:lpstr>
      <vt:lpstr>Джон Пай-Сміт  (1774–1851)</vt:lpstr>
      <vt:lpstr>PowerPoint Presentation</vt:lpstr>
      <vt:lpstr>PowerPoint Presentation</vt:lpstr>
      <vt:lpstr>PowerPoint Presentation</vt:lpstr>
      <vt:lpstr>Реальна природа дебатів</vt:lpstr>
      <vt:lpstr>PowerPoint Presentation</vt:lpstr>
      <vt:lpstr>PowerPoint Presentation</vt:lpstr>
      <vt:lpstr>“Минула історія нашої планети  повинна бути пояснена тим, що  можна </vt:lpstr>
      <vt:lpstr>“Але, дійсно, загальний потоп не  брав брав участі в теорії землі;  </vt:lpstr>
      <vt:lpstr>PowerPoint Presentation</vt:lpstr>
      <vt:lpstr>PowerPoint Presentation</vt:lpstr>
      <vt:lpstr>PowerPoint Presentation</vt:lpstr>
      <vt:lpstr>“Я завжди був під сильним враженням від кількості спостережень чудового  письменника і вправного геолога, який сказав, що ‘заради об'явлення а також  і науки — істини в усякій формі — фізична частина геологічного дослідження слід проводити, як ніби Писання і не існує.’”</vt:lpstr>
      <vt:lpstr>В своїх словах Лаєль хотів “звільнити науку [геологію] від Мойсея.”</vt:lpstr>
      <vt:lpstr>“У мене завжди було відчуття, ніби мої книги наполовину вийшли з мозку  Лаєля і що я ніколи не визнавав цього   достатньо, і я не знаю, як я можу, без  того, щоб сказати це багатьма  словами — бо я завжди думав, що велика заслуга Принципів [геології], була в тому, що вона змінила весь тон розуму і тому коли бачимо те, чого ніколи Лаєль не бачив, все-рівно це можна побачити крізь його очі.”</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Тимофію 6:20–21</vt:lpstr>
      <vt:lpstr>“Чи може мені хтось сказати коли був початок? Багато років назад ми думали, що початок світу був коли в ньому з'явився Адам;”</vt:lpstr>
      <vt:lpstr>“але ми відкрили, що за тисячі років до того, як Бог готував хаотичну  матерію щоб вона була придатна  для перебування людини, вклавши раси створінь в неї, які могли  померти і залишити сліди Його творіння і надзвичайної здібності,  ще до того, як Він приклав Свою  руку до людини.”</vt:lpstr>
      <vt:lpstr>C.I. Скоуфілд  (1843–1921)  біб Біблія Скоуфілда (1909)</vt:lpstr>
      <vt:lpstr>PowerPoint Presentation</vt:lpstr>
      <vt:lpstr>1915–2001</vt:lpstr>
      <vt:lpstr>Я вірю, що немає вищої істоти з атрибутами людини — немає Бога в біблійному сенсі — але що життя є результатом позачасових  еволюційних сил, що досягли свого теперішнього стану через мільйони років.  </vt:lpstr>
      <vt:lpstr>PowerPoint Presentation</vt:lpstr>
      <vt:lpstr>“The Christian who believes that the  idea of an ancient earth is unbiblical  would do better to deny the validity of  any kind of historical geology and insist  that the rocks must be the product of  pure miracle rather than try to explain them in terms of the [Noahic] flood.  An examination of the earth apart from ideological presuppositions is bound to lead to the conclusion that it is ancient.”</vt:lpstr>
      <vt:lpstr>“Я прийшов до висновку, що в мене немає причин не вірити стандартним теоріям геологів,  включно з їх оцінкою віку землі. Вони можуть бути не праві, я це допускаю; але якщо вони помиляються, це не тому, що вони неправильно тлумачать філософські припущення в своїй праці.”</vt:lpstr>
      <vt:lpstr>“Хоча наші висновки попередні,    на даний момент нашого  розуміння, Писання виглядає дає нам розуміння поради (а не  вимоги) щодо бачення молодої землі, тоді як очевидні факти  творіння все більше схиляють нас на користь бачення старої землі.”</vt:lpstr>
      <vt:lpstr>“The only recourse that flood  catastrophists have to save their  theory is to appeal to a pure miracle  and thus eliminate entirely the  possibility of historical geology. We  think that would be a more honest  course of action for young-earth  advocates to take.”</vt:lpstr>
      <vt:lpstr>“Young-earth creationists should cease  their efforts to convince the lay  Christian public that geology supports  a young earth when it does not do so.  To continue that effort is misguided  and detrimental to the health of the  church and the cause of Christ.”</vt:lpstr>
      <vt:lpstr>PowerPoint Presentation</vt:lpstr>
      <vt:lpstr>Gordon Lewis and Bruce Demarest hold to the day-age view, concluding that  “ultimately, responsible geology must determine the length of the Genesis days.”</vt:lpstr>
      <vt:lpstr>PowerPoint Presentation</vt:lpstr>
      <vt:lpstr>PowerPoint Presentation</vt:lpstr>
      <vt:lpstr>PowerPoint Presentation</vt:lpstr>
      <vt:lpstr>PowerPoint Presentation</vt:lpstr>
      <vt:lpstr>PowerPoint Presentation</vt:lpstr>
      <vt:lpstr>PowerPoint Presentation</vt:lpstr>
      <vt:lpstr>Псалми 10:3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Коринтян 10:4–5</vt:lpstr>
      <vt:lpstr>PowerPoint Presentation</vt:lpstr>
      <vt:lpstr>PowerPoint Presentation</vt:lpstr>
      <vt:lpstr>Coming to Grips with Genesis</vt:lpstr>
      <vt:lpstr>“Сьогодні, напевно, бачення Дарвіна природи більш ніж інші відповідальне за погляд агностиків і скептиків двадцятого століття.”</vt:lpstr>
      <vt:lpstr>“Революція [Дарвіна] почалась, коли </vt:lpstr>
      <vt:lpstr>PowerPoint Presentation</vt:lpstr>
      <vt:lpstr>Псалом 40:4</vt:lpstr>
      <vt:lpstr>PowerPoint Presentation</vt:lpstr>
      <vt:lpstr>PowerPoint Presentation</vt:lpstr>
      <vt:lpstr>Answers Book 1, 2, 3 &amp; 4</vt:lpstr>
      <vt:lpstr>PowerPoint Presentation</vt:lpstr>
      <vt:lpstr>Answers for Kids Vol. 1, 2, 3, 4, 5 &amp; 6</vt:lpstr>
      <vt:lpstr>Black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28</cp:revision>
  <dcterms:modified xsi:type="dcterms:W3CDTF">2018-09-07T06:33:18Z</dcterms:modified>
</cp:coreProperties>
</file>