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18" r:id="rId2"/>
    <p:sldMasterId id="2147483682" r:id="rId3"/>
    <p:sldMasterId id="2147483672" r:id="rId4"/>
    <p:sldMasterId id="2147483649" r:id="rId5"/>
    <p:sldMasterId id="2147483772" r:id="rId6"/>
    <p:sldMasterId id="2147484296" r:id="rId7"/>
  </p:sldMasterIdLst>
  <p:notesMasterIdLst>
    <p:notesMasterId r:id="rId36"/>
  </p:notesMasterIdLst>
  <p:sldIdLst>
    <p:sldId id="269" r:id="rId8"/>
    <p:sldId id="324" r:id="rId9"/>
    <p:sldId id="325" r:id="rId10"/>
    <p:sldId id="327" r:id="rId11"/>
    <p:sldId id="323" r:id="rId12"/>
    <p:sldId id="343" r:id="rId13"/>
    <p:sldId id="330" r:id="rId14"/>
    <p:sldId id="344" r:id="rId15"/>
    <p:sldId id="333" r:id="rId16"/>
    <p:sldId id="348" r:id="rId17"/>
    <p:sldId id="329" r:id="rId18"/>
    <p:sldId id="334" r:id="rId19"/>
    <p:sldId id="335" r:id="rId20"/>
    <p:sldId id="264" r:id="rId21"/>
    <p:sldId id="307" r:id="rId22"/>
    <p:sldId id="337" r:id="rId23"/>
    <p:sldId id="338" r:id="rId24"/>
    <p:sldId id="328" r:id="rId25"/>
    <p:sldId id="256" r:id="rId26"/>
    <p:sldId id="305" r:id="rId27"/>
    <p:sldId id="285" r:id="rId28"/>
    <p:sldId id="340" r:id="rId29"/>
    <p:sldId id="342" r:id="rId30"/>
    <p:sldId id="290" r:id="rId31"/>
    <p:sldId id="260" r:id="rId32"/>
    <p:sldId id="341" r:id="rId33"/>
    <p:sldId id="336" r:id="rId34"/>
    <p:sldId id="347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0A"/>
    <a:srgbClr val="FFB97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/>
    <p:restoredTop sz="74150"/>
  </p:normalViewPr>
  <p:slideViewPr>
    <p:cSldViewPr>
      <p:cViewPr varScale="1">
        <p:scale>
          <a:sx n="93" d="100"/>
          <a:sy n="93" d="100"/>
        </p:scale>
        <p:origin x="26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C9FADD-FD98-A941-B561-528F2B63E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7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0601B5-7794-EB43-BF08-99E7E174E87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6758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th-TH" dirty="0">
                <a:ea typeface="ＭＳ Ｐゴシック" charset="0"/>
                <a:cs typeface="ＭＳ Ｐゴシック" charset="0"/>
              </a:rPr>
              <a:t>ในประเทศไทย ช้างวาดรูปได้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05F38A-78B7-584C-8241-76E8CDBF2B3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C0A4EC-B0CB-BE46-A192-11E6B72F8A6C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22656-04A8-4B44-A61E-E56EC076147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526E27-7DFD-D44C-85AB-8C2DDC0D2C9F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dirty="0">
                <a:ea typeface="ＭＳ Ｐゴシック" charset="0"/>
                <a:cs typeface="ＭＳ Ｐゴシック" charset="0"/>
              </a:rPr>
              <a:t>ซื้อหนังสือนี้เพื่อดูว่าอักขระจีน ให้ภาพประกอบที่ตรงกับความจริง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8FD988-9646-1F40-87BE-FD2A11EE8B0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41F744-7DF3-1C41-A1A2-376B74417977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962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73065C-663E-5242-8588-E90992E841A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9830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0A5E16-D59E-4742-AA64-E0FE3E839E99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0035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0DF3E6-2122-9149-87E1-EA9534168E95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0240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752A14-973A-5D48-B242-609007535D51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C0C80C-A46F-8749-8743-6FCB5D21255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AD1E92-4C9C-CE4F-A978-CDAEEBA8DE41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0649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3B665F-0A0C-8B42-9A24-70DA384FAEA6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dirty="0">
                <a:ea typeface="ＭＳ Ｐゴシック" charset="0"/>
                <a:cs typeface="ＭＳ Ｐゴシック" charset="0"/>
              </a:rPr>
              <a:t>ที่เว็บ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Illustrations.com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th-TH" dirty="0">
                <a:ea typeface="ＭＳ Ｐゴシック" charset="0"/>
                <a:cs typeface="ＭＳ Ｐゴシック" charset="0"/>
              </a:rPr>
              <a:t>มี</a:t>
            </a:r>
            <a:r>
              <a:rPr lang="en-US" dirty="0">
                <a:ea typeface="ＭＳ Ｐゴシック" charset="0"/>
                <a:cs typeface="ＭＳ Ｐゴシック" charset="0"/>
              </a:rPr>
              <a:t> 25,000 </a:t>
            </a:r>
            <a:r>
              <a:rPr lang="th-TH" dirty="0">
                <a:ea typeface="ＭＳ Ｐゴシック" charset="0"/>
                <a:cs typeface="ＭＳ Ｐゴシック" charset="0"/>
              </a:rPr>
              <a:t>ภาพ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DF403E-8A01-4E43-9D12-5B1F1ADF86C8}" type="slidenum">
              <a:rPr lang="en-US" sz="1200">
                <a:solidFill>
                  <a:srgbClr val="000000"/>
                </a:solidFill>
              </a:rPr>
              <a:pPr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A4DE49-7855-2F44-AED0-A82BC826D5F6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C79E3F-8667-934C-AEDB-421AC4C7EDFA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E66FCD-BD35-C247-A3F4-8F0E5EF23D0D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4906D9-4BED-464D-BBDB-5E909D93830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716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A5A404-4784-444B-952A-E048F133B7E4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7373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FB9559-94A0-2C4E-B269-11980740722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69FA1A-8F79-4147-803E-DEE5785A5AA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7782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C7A7DA-FF07-2C47-9FFF-025407978A5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A566E3-A7C7-5145-BC5A-0A522C0B886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819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035226-4E7E-164D-9FE9-7ED3581E5E0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8397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1DFC4-5A21-214E-8156-2C7E4D9C8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5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7F8CD-FF52-D14D-9EE3-537354126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4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F198E-CAC5-D345-B4F6-280A485B9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77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8564740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65819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345231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937579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074140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45964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264767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702538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628A-8C59-C840-A769-347E9A91B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42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754446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070317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058212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99AA-6386-1C42-8F99-1C03DB1B2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91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8360-AABA-C84A-8277-9C2E37F30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02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CF577-793A-5146-92A1-E525C2B69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74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2137A-7D02-8641-8C5C-5B0A5489F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06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3422-B798-4142-91B4-833BA19A4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3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9841A-C0B7-9D48-9338-BDED40041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5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9BD05-D4BC-7F4F-ACB5-F85402F33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DF5B-8180-5C4E-B8C8-BC4A9D6DC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48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CA59A-0637-6841-94A0-E1405BA48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2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FA2B9-A5B9-E446-A0BE-FA64CF82C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61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37224-862B-8549-A81E-245067D30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0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3DF5-97BE-564F-937E-26DC48D07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1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B1BE-08ED-034A-94F0-CBA989ECB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97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A4B91-2FCD-3649-8E0D-2C4FA2921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6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6617-EF33-B54F-8CAC-12936C8F5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10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B606-B6F5-2446-8481-7EB808347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89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FEAA3-62DC-384B-B215-1AFD177CE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25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AB23E-2187-1546-AF7D-DBBEC0D5F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9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24258-90E8-F54B-83BB-96310FCD7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478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E91F9-ADF0-BB48-88A0-364E15353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92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0AE4B-0A2C-F446-9EBB-D77BC01B6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68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548B4-1040-3C47-A030-6931D238B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7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955ED-1C2C-0644-A026-8C1E39F1A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7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29308-C69B-3141-AE4D-0AC0BD377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4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56FE-841B-2B46-A782-006327372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89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5148B-625A-BE49-B098-B22194F11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31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BAD4-5593-F54A-A363-F117191F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99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2BB90-A1D7-2F46-A3FB-AA5E83475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86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CE6EF-9C7C-6342-98D3-0AE2E60BE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0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7788E-8378-2D44-A230-FB37F464D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892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90F67-CC97-1F49-9BEC-F925D641F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63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BA0CE-365D-DD40-8211-E8831C5DA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038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E2F5-8781-4B49-868F-92ECFFAAF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33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F645A-8A42-AD43-8A0D-A5505607B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336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D5416-C0F3-6E4D-B19C-F71346067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188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6B2E9-042B-8D4F-BB94-9F6C9545B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489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EB93-EAAD-E94C-8EAD-5A4A20DFE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328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543C17C-63DB-E04F-8211-73DBC1BB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775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8D7249F-CD9C-ED48-B314-F1C2F354E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8443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7614366-1D64-EF4F-B46B-145269318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317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A666-0C5A-CA4D-A079-B24D0C49E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980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0CB3CC1-1B66-FD48-923F-F4981FCE4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972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7408CB4-B9E4-1444-A602-F726493E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1564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D35D35-708B-774F-AAAF-D51B1C9FA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9209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1345AF5-7819-5F46-A41E-BF6093AED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9943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BCDA29B-181C-BF4D-800D-2C2EF5323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1504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FA84868-5279-6944-BBC2-7A3E34B3E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590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61B3CB-6D93-0B47-941E-9D99971D4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6267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5732D96-72DD-6B47-9184-75A872B97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516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0FE32-1ADE-3343-BFC0-683B3652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0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1F191-776B-A94F-A717-D80ADCF56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2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25016-8AAD-6146-93AD-CFFE16E9D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0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615507-6A56-B54A-A487-0CA61404B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331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8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276933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324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9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3320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1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2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15" name="Text Box 3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1276961" name="Rectangle 33"/>
          <p:cNvSpPr>
            <a:spLocks noChangeArrowheads="1"/>
          </p:cNvSpPr>
          <p:nvPr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8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2"/>
              <a:buNone/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0201C967-848E-0840-AF3F-DC5CA3C9A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55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533400"/>
            <a:ext cx="8839200" cy="990600"/>
          </a:xfrm>
          <a:prstGeom prst="rect">
            <a:avLst/>
          </a:prstGeom>
          <a:solidFill>
            <a:srgbClr val="0A0A0A"/>
          </a:solidFill>
          <a:ln w="9525">
            <a:noFill/>
            <a:miter lim="800000"/>
            <a:headEnd/>
            <a:tailEnd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81200"/>
            <a:ext cx="883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11DA83B-3F4C-9541-A6EA-8CA879E19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56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24DDB3E-986A-EB49-8910-BEB9D5679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2C29CF8-5A09-0D4C-B254-B7E79F753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326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5326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5326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28E18A82-593D-134D-8E19-08A57C2B0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wingclips.com" TargetMode="Externa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IMG_38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IMG_388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IMG_388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050" y="76200"/>
            <a:ext cx="5187950" cy="6781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95400"/>
            <a:ext cx="3581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ถ้าช้างวาดได้</a:t>
            </a:r>
          </a:p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คุณก็วาดได้</a:t>
            </a: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953000" cy="10668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h-TH" sz="60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ภาพประกอบ</a:t>
            </a:r>
            <a:endParaRPr lang="en-US" sz="54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th-TH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ดร</a:t>
            </a:r>
            <a:r>
              <a:rPr lang="en-GB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</a:t>
            </a:r>
            <a:r>
              <a:rPr lang="th-TH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ริค กร</a:t>
            </a:r>
            <a:r>
              <a:rPr lang="th-TH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ิฟฟิธ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• </a:t>
            </a:r>
            <a:r>
              <a:rPr lang="th-TH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สิงค์โปร</a:t>
            </a:r>
            <a:r>
              <a:rPr lang="th-TH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ไบเบิ้ล</a:t>
            </a:r>
            <a:r>
              <a:rPr lang="th-TH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คอ</a:t>
            </a:r>
            <a:r>
              <a:rPr lang="th-TH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ลลีค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• BibleStudyDownloads.org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71391" y="204886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ChangeArrowheads="1"/>
          </p:cNvSpPr>
          <p:nvPr/>
        </p:nvSpPr>
        <p:spPr bwMode="auto">
          <a:xfrm rot="1920000">
            <a:off x="5422248" y="1171340"/>
            <a:ext cx="292548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ใครทำอะไร</a:t>
            </a:r>
            <a:r>
              <a:rPr lang="en-US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graphicFrame>
        <p:nvGraphicFramePr>
          <p:cNvPr id="8499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09145"/>
              </p:ext>
            </p:extLst>
          </p:nvPr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Microsoft ClipArt Gallery" r:id="rId4" imgW="3949700" imgH="2755900" progId="MS_ClipArt_Gallery">
                  <p:embed/>
                </p:oleObj>
              </mc:Choice>
              <mc:Fallback>
                <p:oleObj name="Microsoft ClipArt Gallery" r:id="rId4" imgW="3949700" imgH="2755900" progId="MS_ClipArt_Gallery">
                  <p:embed/>
                  <p:pic>
                    <p:nvPicPr>
                      <p:cNvPr id="84994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7956" name="Rectangle 4"/>
          <p:cNvSpPr>
            <a:spLocks noChangeArrowheads="1"/>
          </p:cNvSpPr>
          <p:nvPr/>
        </p:nvSpPr>
        <p:spPr bwMode="auto">
          <a:xfrm rot="900000">
            <a:off x="827378" y="2568340"/>
            <a:ext cx="174567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หนังสือ</a:t>
            </a:r>
            <a:endParaRPr lang="en-US" sz="4000" b="1" dirty="0">
              <a:solidFill>
                <a:schemeClr val="accent1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77957" name="Rectangle 5"/>
          <p:cNvSpPr>
            <a:spLocks noChangeArrowheads="1"/>
          </p:cNvSpPr>
          <p:nvPr/>
        </p:nvSpPr>
        <p:spPr bwMode="auto">
          <a:xfrm rot="360000">
            <a:off x="1206960" y="3733565"/>
            <a:ext cx="1218281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ผู้คน</a:t>
            </a:r>
            <a:endParaRPr lang="en-US" sz="4000" b="1" dirty="0">
              <a:solidFill>
                <a:schemeClr val="accent1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77958" name="Rectangle 6"/>
          <p:cNvSpPr>
            <a:spLocks noChangeArrowheads="1"/>
          </p:cNvSpPr>
          <p:nvPr/>
        </p:nvSpPr>
        <p:spPr bwMode="auto">
          <a:xfrm rot="20700000">
            <a:off x="7146808" y="4338403"/>
            <a:ext cx="1173397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วันที่</a:t>
            </a:r>
            <a:endParaRPr lang="en-US" sz="4000" b="1" dirty="0">
              <a:solidFill>
                <a:schemeClr val="accent1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77959" name="Rectangle 7"/>
          <p:cNvSpPr>
            <a:spLocks noChangeArrowheads="1"/>
          </p:cNvSpPr>
          <p:nvPr/>
        </p:nvSpPr>
        <p:spPr bwMode="auto">
          <a:xfrm rot="20340000">
            <a:off x="1418925" y="1360253"/>
            <a:ext cx="3016851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ใครพูดอะไร</a:t>
            </a:r>
            <a:r>
              <a:rPr lang="en-US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sp>
        <p:nvSpPr>
          <p:cNvPr id="1277960" name="Rectangle 8"/>
          <p:cNvSpPr>
            <a:spLocks noChangeArrowheads="1"/>
          </p:cNvSpPr>
          <p:nvPr/>
        </p:nvSpPr>
        <p:spPr bwMode="auto">
          <a:xfrm rot="1080000">
            <a:off x="6688138" y="2882900"/>
            <a:ext cx="17049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ทำไม</a:t>
            </a:r>
            <a:r>
              <a:rPr lang="en-US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sp>
        <p:nvSpPr>
          <p:cNvPr id="1277961" name="Rectangle 9"/>
          <p:cNvSpPr>
            <a:spLocks noChangeArrowheads="1"/>
          </p:cNvSpPr>
          <p:nvPr/>
        </p:nvSpPr>
        <p:spPr bwMode="auto">
          <a:xfrm rot="360000">
            <a:off x="910287" y="5693481"/>
            <a:ext cx="9423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อะไรเกี่ยวข้องกับใคร</a:t>
            </a:r>
            <a:r>
              <a:rPr lang="en-GB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/</a:t>
            </a:r>
            <a:r>
              <a:rPr lang="th-TH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อะไร</a:t>
            </a:r>
            <a:r>
              <a:rPr lang="en-US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sp>
        <p:nvSpPr>
          <p:cNvPr id="85001" name="Text Box 11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85002" name="Text Box 12"/>
          <p:cNvSpPr txBox="1">
            <a:spLocks noChangeArrowheads="1"/>
          </p:cNvSpPr>
          <p:nvPr/>
        </p:nvSpPr>
        <p:spPr bwMode="auto">
          <a:xfrm>
            <a:off x="8797925" y="640715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5003" name="Text Box 13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77967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76200"/>
            <a:ext cx="7543800" cy="609600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th-TH" sz="4000" b="1" dirty="0">
                <a:latin typeface="Arial"/>
                <a:ea typeface="ＭＳ Ｐゴシック" charset="0"/>
                <a:cs typeface="Arial"/>
              </a:rPr>
              <a:t>จะเก็บรวบรวมภาพตัวอย่างอย่างไร</a:t>
            </a:r>
            <a:endParaRPr lang="en-US" sz="40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5005" name="Text Box 14"/>
          <p:cNvSpPr txBox="1">
            <a:spLocks noChangeArrowheads="1"/>
          </p:cNvSpPr>
          <p:nvPr/>
        </p:nvSpPr>
        <p:spPr bwMode="auto">
          <a:xfrm>
            <a:off x="8086725" y="6534150"/>
            <a:ext cx="325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1277962" name="WordArt 10"/>
          <p:cNvSpPr>
            <a:spLocks noChangeArrowheads="1" noChangeShapeType="1" noTextEdit="1"/>
          </p:cNvSpPr>
          <p:nvPr/>
        </p:nvSpPr>
        <p:spPr bwMode="auto">
          <a:xfrm>
            <a:off x="515938" y="739775"/>
            <a:ext cx="7600950" cy="5630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th-TH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ช่วยด้วย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!</a:t>
            </a:r>
          </a:p>
        </p:txBody>
      </p:sp>
      <p:sp>
        <p:nvSpPr>
          <p:cNvPr id="85007" name="Text Box 16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/>
              <a:t>65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77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77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7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7" grpId="0" animBg="1"/>
      <p:bldP spid="12779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ILL3Specifi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0"/>
            <a:ext cx="52165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64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4419600" cy="51054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ขออนุญาต</a:t>
            </a:r>
            <a:b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จากคนที่เรา</a:t>
            </a:r>
            <a:b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จะนำมา</a:t>
            </a:r>
            <a:b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ยกตัวอย่าง</a:t>
            </a:r>
            <a:b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ประกอบ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38400" y="5715000"/>
            <a:ext cx="6705600" cy="1066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36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th-TH" altLang="ja-JP" sz="36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เอามือออกไป ไม่งั้นฉันจะเอานายไปเป็นตัวอย่างตอนเทศนา</a:t>
            </a:r>
            <a:r>
              <a:rPr lang="en-US" altLang="ja-JP" sz="36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r>
              <a:rPr lang="ja-JP" altLang="en-US" sz="36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3600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4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th-TH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เล่นสนุกไปกับอักขระจีน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9091" name="Picture 4" descr="ILLChineseCharacte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5" t="1241" r="24593" b="67451"/>
          <a:stretch>
            <a:fillRect/>
          </a:stretch>
        </p:blipFill>
        <p:spPr bwMode="auto">
          <a:xfrm>
            <a:off x="76200" y="1192213"/>
            <a:ext cx="89916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5" descr="ILLChineseCharS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0" y="-4572000"/>
            <a:ext cx="6477000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Fun with Chinese Characters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1138" name="Picture 5" descr="ILLChineseCharS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64241">
            <a:off x="1371600" y="609600"/>
            <a:ext cx="6477000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th-TH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นักเทศน์ไปเอาภาพตัวอย่างจากไหน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10F9C7-5D80-244D-8854-93B9A01AAE32}"/>
              </a:ext>
            </a:extLst>
          </p:cNvPr>
          <p:cNvSpPr/>
          <p:nvPr/>
        </p:nvSpPr>
        <p:spPr bwMode="auto">
          <a:xfrm>
            <a:off x="-1005840" y="5949280"/>
            <a:ext cx="914400" cy="6698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C11DA7B-6C37-9049-948D-65E4110FE172}"/>
              </a:ext>
            </a:extLst>
          </p:cNvPr>
          <p:cNvGrpSpPr/>
          <p:nvPr/>
        </p:nvGrpSpPr>
        <p:grpSpPr>
          <a:xfrm>
            <a:off x="42216" y="1618511"/>
            <a:ext cx="1864924" cy="5000625"/>
            <a:chOff x="42216" y="1618511"/>
            <a:chExt cx="1864924" cy="50006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6EABE65-C473-044D-B1AC-6BA3754DD53C}"/>
                </a:ext>
              </a:extLst>
            </p:cNvPr>
            <p:cNvGrpSpPr/>
            <p:nvPr/>
          </p:nvGrpSpPr>
          <p:grpSpPr>
            <a:xfrm>
              <a:off x="42216" y="1618511"/>
              <a:ext cx="1864924" cy="5000625"/>
              <a:chOff x="42216" y="1618511"/>
              <a:chExt cx="1864924" cy="5000625"/>
            </a:xfrm>
          </p:grpSpPr>
          <p:pic>
            <p:nvPicPr>
              <p:cNvPr id="93185" name="Picture 4" descr="ILLSources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451" t="8426" r="77654" b="53848"/>
              <a:stretch/>
            </p:blipFill>
            <p:spPr bwMode="auto">
              <a:xfrm>
                <a:off x="42216" y="1618511"/>
                <a:ext cx="1864924" cy="5000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97D3D3D-BF55-A342-A195-62C28610599A}"/>
                  </a:ext>
                </a:extLst>
              </p:cNvPr>
              <p:cNvSpPr/>
              <p:nvPr/>
            </p:nvSpPr>
            <p:spPr bwMode="auto">
              <a:xfrm>
                <a:off x="349466" y="2127695"/>
                <a:ext cx="1292640" cy="13161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B26B86-9C29-5345-9AAD-9EDD35D2134B}"/>
                  </a:ext>
                </a:extLst>
              </p:cNvPr>
              <p:cNvSpPr/>
              <p:nvPr/>
            </p:nvSpPr>
            <p:spPr bwMode="auto">
              <a:xfrm>
                <a:off x="164592" y="5949280"/>
                <a:ext cx="1626432" cy="4778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183DFF39-ABCC-8945-B0BA-2CBA086B1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553" y="2132856"/>
              <a:ext cx="143617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7938" indent="-7938" algn="ctr" eaLnBrk="1" hangingPunct="1">
                <a:lnSpc>
                  <a:spcPct val="90000"/>
                </a:lnSpc>
                <a:buFontTx/>
                <a:buNone/>
              </a:pPr>
              <a: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รูมเมท</a:t>
              </a:r>
            </a:p>
            <a:p>
              <a:pPr marL="7938" indent="-7938" algn="ctr" eaLnBrk="1" hangingPunct="1">
                <a:lnSpc>
                  <a:spcPct val="90000"/>
                </a:lnSpc>
                <a:buFontTx/>
                <a:buNone/>
              </a:pPr>
              <a: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สมัยมหาลัย</a:t>
              </a:r>
              <a:b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</a:br>
              <a: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เคยบอก</a:t>
              </a:r>
              <a:b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</a:br>
              <a: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ผมว่า</a:t>
              </a:r>
              <a:r>
                <a:rPr lang="en-US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…</a:t>
              </a:r>
              <a:endParaRPr lang="en-US" sz="1600" kern="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CA5DC709-7CC4-D04B-83F7-D771C5DA6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16" y="5949272"/>
              <a:ext cx="1706592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7938" indent="-7938" algn="ctr" eaLnBrk="1" hangingPunct="1">
                <a:lnSpc>
                  <a:spcPct val="90000"/>
                </a:lnSpc>
                <a:buFontTx/>
                <a:buNone/>
              </a:pPr>
              <a: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นักศึกษา</a:t>
              </a:r>
              <a:b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</a:br>
              <a: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พระ</a:t>
              </a:r>
              <a:r>
                <a:rPr lang="th-TH" altLang="ja-JP" sz="1600" b="1" kern="0" dirty="0" err="1">
                  <a:latin typeface="Arial" charset="0"/>
                  <a:ea typeface="ＭＳ Ｐゴシック" charset="0"/>
                  <a:cs typeface="ＭＳ Ｐゴシック" charset="0"/>
                </a:rPr>
                <a:t>คร</a:t>
              </a:r>
              <a: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ิสตธรรม</a:t>
              </a:r>
              <a:endParaRPr lang="en-US" sz="1600" kern="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769C800-F8EC-DE4F-B9C7-84C89EC5CF9C}"/>
              </a:ext>
            </a:extLst>
          </p:cNvPr>
          <p:cNvSpPr/>
          <p:nvPr/>
        </p:nvSpPr>
        <p:spPr bwMode="auto">
          <a:xfrm>
            <a:off x="1881630" y="5853268"/>
            <a:ext cx="914400" cy="6698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738770-3ED6-DF49-B8B2-FA8FF283C071}"/>
              </a:ext>
            </a:extLst>
          </p:cNvPr>
          <p:cNvSpPr/>
          <p:nvPr/>
        </p:nvSpPr>
        <p:spPr bwMode="auto">
          <a:xfrm>
            <a:off x="2090131" y="1970788"/>
            <a:ext cx="1827585" cy="13161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2078518-00CA-CE44-9D16-11D4312E3B3F}"/>
              </a:ext>
            </a:extLst>
          </p:cNvPr>
          <p:cNvGrpSpPr/>
          <p:nvPr/>
        </p:nvGrpSpPr>
        <p:grpSpPr>
          <a:xfrm>
            <a:off x="1791024" y="2132856"/>
            <a:ext cx="1728192" cy="4214180"/>
            <a:chOff x="1791024" y="2132856"/>
            <a:chExt cx="1728192" cy="4214180"/>
          </a:xfrm>
        </p:grpSpPr>
        <p:pic>
          <p:nvPicPr>
            <p:cNvPr id="12" name="Picture 4" descr="ILLSources">
              <a:extLst>
                <a:ext uri="{FF2B5EF4-FFF2-40B4-BE49-F238E27FC236}">
                  <a16:creationId xmlns:a16="http://schemas.microsoft.com/office/drawing/2014/main" id="{BA497766-AEDD-E845-851B-7AF1CD24AE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132" t="21013" r="59432" b="59445"/>
            <a:stretch/>
          </p:blipFill>
          <p:spPr bwMode="auto">
            <a:xfrm>
              <a:off x="1791024" y="3286971"/>
              <a:ext cx="1728192" cy="2590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id="{8CBCCCCB-CE93-8043-9C6E-13F124D17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4491" y="2132856"/>
              <a:ext cx="143617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7938" indent="-7938" algn="ctr" eaLnBrk="1" hangingPunct="1">
                <a:lnSpc>
                  <a:spcPct val="90000"/>
                </a:lnSpc>
                <a:buFontTx/>
                <a:buNone/>
              </a:pPr>
              <a: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อาจารย์</a:t>
              </a:r>
              <a:b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</a:br>
              <a: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พระ</a:t>
              </a:r>
              <a:r>
                <a:rPr lang="th-TH" altLang="ja-JP" sz="1600" b="1" kern="0" dirty="0" err="1">
                  <a:latin typeface="Arial" charset="0"/>
                  <a:ea typeface="ＭＳ Ｐゴシック" charset="0"/>
                  <a:cs typeface="ＭＳ Ｐゴシック" charset="0"/>
                </a:rPr>
                <a:t>คร</a:t>
              </a:r>
              <a: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ิสตธรรมท่านหนึ่งเคยพูดว่า</a:t>
              </a:r>
              <a:r>
                <a:rPr lang="en-US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…</a:t>
              </a:r>
              <a:endParaRPr lang="en-US" sz="1600" kern="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931DB89B-2E92-EF4D-B95D-C702D3B14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8962" y="5862404"/>
              <a:ext cx="1706592" cy="484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7938" indent="-7938" algn="ctr" eaLnBrk="1" hangingPunct="1">
                <a:lnSpc>
                  <a:spcPct val="90000"/>
                </a:lnSpc>
                <a:buFontTx/>
                <a:buNone/>
              </a:pPr>
              <a:r>
                <a:rPr lang="th-TH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คริสตจักรแรก</a:t>
              </a:r>
              <a:endParaRPr lang="en-US" sz="1600" kern="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EE875BC-FCF0-B442-8ECE-6E1AC2FF8CF7}"/>
              </a:ext>
            </a:extLst>
          </p:cNvPr>
          <p:cNvSpPr/>
          <p:nvPr/>
        </p:nvSpPr>
        <p:spPr bwMode="auto">
          <a:xfrm>
            <a:off x="3668134" y="5877272"/>
            <a:ext cx="1335914" cy="6698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1179BE-2ADF-1442-93B1-6DDDBE67DC0B}"/>
              </a:ext>
            </a:extLst>
          </p:cNvPr>
          <p:cNvSpPr/>
          <p:nvPr/>
        </p:nvSpPr>
        <p:spPr bwMode="auto">
          <a:xfrm>
            <a:off x="3419872" y="1784509"/>
            <a:ext cx="1799676" cy="18728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D887EE5-6BAB-3842-98B6-0279CE9E4A8D}"/>
              </a:ext>
            </a:extLst>
          </p:cNvPr>
          <p:cNvGrpSpPr/>
          <p:nvPr/>
        </p:nvGrpSpPr>
        <p:grpSpPr>
          <a:xfrm>
            <a:off x="3476436" y="2132856"/>
            <a:ext cx="1944216" cy="4214180"/>
            <a:chOff x="3476436" y="2132856"/>
            <a:chExt cx="1944216" cy="4214180"/>
          </a:xfrm>
        </p:grpSpPr>
        <p:pic>
          <p:nvPicPr>
            <p:cNvPr id="13" name="Picture 4" descr="ILLSources">
              <a:extLst>
                <a:ext uri="{FF2B5EF4-FFF2-40B4-BE49-F238E27FC236}">
                  <a16:creationId xmlns:a16="http://schemas.microsoft.com/office/drawing/2014/main" id="{B583AFA1-29D3-8B40-B3D4-29C7F75351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580" t="24644" r="39679" b="59393"/>
            <a:stretch/>
          </p:blipFill>
          <p:spPr bwMode="auto">
            <a:xfrm>
              <a:off x="3476436" y="3768251"/>
              <a:ext cx="1944216" cy="21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4">
              <a:extLst>
                <a:ext uri="{FF2B5EF4-FFF2-40B4-BE49-F238E27FC236}">
                  <a16:creationId xmlns:a16="http://schemas.microsoft.com/office/drawing/2014/main" id="{CE9A5604-AFB9-9345-A2DE-AFE46BC92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101" y="2132856"/>
              <a:ext cx="143617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7938" indent="-7938" algn="ctr" eaLnBrk="1" hangingPunct="1">
                <a:lnSpc>
                  <a:spcPct val="90000"/>
                </a:lnSpc>
                <a:buFontTx/>
                <a:buNone/>
              </a:pPr>
              <a: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เพื่อนสนิทของผมสมัยอยู่คริสตจักรแรกบอกว่า</a:t>
              </a:r>
              <a:r>
                <a:rPr lang="en-US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…</a:t>
              </a:r>
              <a:endParaRPr lang="en-US" sz="1600" kern="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F2E099FD-65C2-2C4B-B300-AE33268D1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5708" y="5862404"/>
              <a:ext cx="1706592" cy="484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7938" indent="-7938" algn="ctr" eaLnBrk="1" hangingPunct="1">
                <a:lnSpc>
                  <a:spcPct val="90000"/>
                </a:lnSpc>
                <a:buFontTx/>
                <a:buNone/>
              </a:pPr>
              <a: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คริสตจักรที่สอง</a:t>
              </a:r>
              <a:endParaRPr lang="en-US" sz="1600" kern="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C0A8329-19E3-214F-BC72-81C24962A55F}"/>
              </a:ext>
            </a:extLst>
          </p:cNvPr>
          <p:cNvGrpSpPr/>
          <p:nvPr/>
        </p:nvGrpSpPr>
        <p:grpSpPr>
          <a:xfrm>
            <a:off x="5312454" y="1618511"/>
            <a:ext cx="1786038" cy="5000625"/>
            <a:chOff x="5312454" y="1618511"/>
            <a:chExt cx="1786038" cy="50006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F68F88F-9A17-F64B-AA60-8BDC29800E1A}"/>
                </a:ext>
              </a:extLst>
            </p:cNvPr>
            <p:cNvGrpSpPr/>
            <p:nvPr/>
          </p:nvGrpSpPr>
          <p:grpSpPr>
            <a:xfrm>
              <a:off x="5324318" y="1618511"/>
              <a:ext cx="1774174" cy="5000625"/>
              <a:chOff x="5324318" y="1618511"/>
              <a:chExt cx="1774174" cy="5000625"/>
            </a:xfrm>
          </p:grpSpPr>
          <p:pic>
            <p:nvPicPr>
              <p:cNvPr id="14" name="Picture 4" descr="ILLSources">
                <a:extLst>
                  <a:ext uri="{FF2B5EF4-FFF2-40B4-BE49-F238E27FC236}">
                    <a16:creationId xmlns:a16="http://schemas.microsoft.com/office/drawing/2014/main" id="{DC42FDFC-7C9A-CF42-95BE-BE00A1DDA7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0004" t="8426" r="21559" b="53848"/>
              <a:stretch/>
            </p:blipFill>
            <p:spPr bwMode="auto">
              <a:xfrm>
                <a:off x="5370300" y="1618511"/>
                <a:ext cx="1728192" cy="5000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C17355F-D0DF-4041-894F-37FE824FAAEA}"/>
                  </a:ext>
                </a:extLst>
              </p:cNvPr>
              <p:cNvSpPr/>
              <p:nvPr/>
            </p:nvSpPr>
            <p:spPr bwMode="auto">
              <a:xfrm>
                <a:off x="5324318" y="5855488"/>
                <a:ext cx="1335914" cy="66985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669CF0A-4B89-884C-B484-D21CC035C4C0}"/>
                  </a:ext>
                </a:extLst>
              </p:cNvPr>
              <p:cNvSpPr/>
              <p:nvPr/>
            </p:nvSpPr>
            <p:spPr bwMode="auto">
              <a:xfrm>
                <a:off x="5363444" y="1883704"/>
                <a:ext cx="1682740" cy="187285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104A6FF0-1711-BB47-9086-5F909FD91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367" y="2132856"/>
              <a:ext cx="143617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7938" indent="-7938" algn="ctr" eaLnBrk="1" hangingPunct="1">
                <a:lnSpc>
                  <a:spcPct val="90000"/>
                </a:lnSpc>
                <a:buFontTx/>
                <a:buNone/>
              </a:pPr>
              <a: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ผมรู้จักผู้ใหญ่ท่านหนึ่งจากโบสถ์แรกที่ผมไป เคยพูดไว้ว่า</a:t>
              </a:r>
              <a:r>
                <a:rPr lang="en-US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…</a:t>
              </a:r>
              <a:endParaRPr lang="en-US" sz="1600" kern="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BA4B9EAA-CD22-6947-9230-33F45F976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2454" y="5862404"/>
              <a:ext cx="1706592" cy="484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7938" indent="-7938" algn="ctr" eaLnBrk="1" hangingPunct="1">
                <a:lnSpc>
                  <a:spcPct val="90000"/>
                </a:lnSpc>
                <a:buFontTx/>
                <a:buNone/>
              </a:pPr>
              <a: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คริสตจักรที่สาม</a:t>
              </a:r>
              <a:endParaRPr lang="en-US" sz="1600" kern="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61BECA7-BFD8-8542-B567-91232704EF3A}"/>
              </a:ext>
            </a:extLst>
          </p:cNvPr>
          <p:cNvGrpSpPr/>
          <p:nvPr/>
        </p:nvGrpSpPr>
        <p:grpSpPr>
          <a:xfrm>
            <a:off x="7062488" y="1618511"/>
            <a:ext cx="2046016" cy="5000625"/>
            <a:chOff x="7062488" y="1618511"/>
            <a:chExt cx="2046016" cy="50006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F42EF3A-9B3D-7843-BC7E-F5792C2B9F30}"/>
                </a:ext>
              </a:extLst>
            </p:cNvPr>
            <p:cNvGrpSpPr/>
            <p:nvPr/>
          </p:nvGrpSpPr>
          <p:grpSpPr>
            <a:xfrm>
              <a:off x="7062488" y="1618511"/>
              <a:ext cx="2046016" cy="5000625"/>
              <a:chOff x="7062488" y="1618511"/>
              <a:chExt cx="2046016" cy="5000625"/>
            </a:xfrm>
          </p:grpSpPr>
          <p:pic>
            <p:nvPicPr>
              <p:cNvPr id="15" name="Picture 4" descr="ILLSources">
                <a:extLst>
                  <a:ext uri="{FF2B5EF4-FFF2-40B4-BE49-F238E27FC236}">
                    <a16:creationId xmlns:a16="http://schemas.microsoft.com/office/drawing/2014/main" id="{281C7E0D-56EC-6F48-861A-3E8F24EF66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8173" t="8426" b="53848"/>
              <a:stretch/>
            </p:blipFill>
            <p:spPr bwMode="auto">
              <a:xfrm>
                <a:off x="7062488" y="1618511"/>
                <a:ext cx="2046016" cy="5000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8A10DDA-0C9E-FF42-9C66-7C704AB15393}"/>
                  </a:ext>
                </a:extLst>
              </p:cNvPr>
              <p:cNvSpPr/>
              <p:nvPr/>
            </p:nvSpPr>
            <p:spPr bwMode="auto">
              <a:xfrm>
                <a:off x="7308304" y="5754904"/>
                <a:ext cx="1425248" cy="66985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D378BA0-7237-AE47-90CB-E9DAE600DB83}"/>
                  </a:ext>
                </a:extLst>
              </p:cNvPr>
              <p:cNvSpPr/>
              <p:nvPr/>
            </p:nvSpPr>
            <p:spPr bwMode="auto">
              <a:xfrm>
                <a:off x="7308304" y="1847128"/>
                <a:ext cx="1682740" cy="187285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F8C6922E-6486-B04F-B574-AB2868D96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4305" y="2132856"/>
              <a:ext cx="143617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7938" indent="-7938" algn="ctr" eaLnBrk="1" hangingPunct="1">
                <a:lnSpc>
                  <a:spcPct val="90000"/>
                </a:lnSpc>
                <a:buFontTx/>
                <a:buNone/>
              </a:pPr>
              <a: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หลานสาวของผมพูดไว้อย่างน่ารักว่า</a:t>
              </a:r>
              <a:r>
                <a:rPr lang="en-US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…</a:t>
              </a:r>
              <a:endParaRPr lang="en-US" sz="1600" kern="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Rectangle 4">
              <a:extLst>
                <a:ext uri="{FF2B5EF4-FFF2-40B4-BE49-F238E27FC236}">
                  <a16:creationId xmlns:a16="http://schemas.microsoft.com/office/drawing/2014/main" id="{A008F64C-59CC-0F4C-B8D6-006B9D7FB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9200" y="5949272"/>
              <a:ext cx="1706592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7938" indent="-7938" algn="ctr" eaLnBrk="1" hangingPunct="1">
                <a:lnSpc>
                  <a:spcPct val="90000"/>
                </a:lnSpc>
                <a:buFontTx/>
                <a:buNone/>
              </a:pPr>
              <a:r>
                <a:rPr lang="th-TH" altLang="ja-JP" sz="1600" b="1" kern="0" dirty="0">
                  <a:latin typeface="Arial" charset="0"/>
                  <a:ea typeface="ＭＳ Ｐゴシック" charset="0"/>
                  <a:cs typeface="ＭＳ Ｐゴシック" charset="0"/>
                </a:rPr>
                <a:t>หลังเกษียณ</a:t>
              </a:r>
              <a:endParaRPr lang="en-US" sz="1600" kern="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Look Around 1 of 3</a:t>
            </a:r>
            <a:endParaRPr lang="en-US" sz="6000" b="1"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10" name="Picture 1034" descr="IllustrationSourc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839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6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835" name="Picture 1027" descr="IllustrationSourc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049463"/>
            <a:ext cx="46482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Look Around 2 of 3</a:t>
            </a:r>
            <a:endParaRPr lang="en-US" sz="6000" b="1"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72838" name="Picture 1030" descr="IllustrationSource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051050"/>
            <a:ext cx="4052888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pPr eaLnBrk="1" hangingPunct="1"/>
            <a:r>
              <a:rPr lang="th-TH" sz="60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มอง</a:t>
            </a:r>
            <a:r>
              <a:rPr lang="th-TH" sz="60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รอบๆ</a:t>
            </a:r>
            <a:r>
              <a:rPr lang="en-US" sz="60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! </a:t>
            </a:r>
            <a:r>
              <a:rPr lang="en-US" sz="6000" b="1" dirty="0">
                <a:latin typeface="Arial" charset="0"/>
                <a:ea typeface="ＭＳ Ｐゴシック" charset="0"/>
                <a:cs typeface="ＭＳ Ｐゴシック" charset="0"/>
              </a:rPr>
              <a:t>3 of 3</a:t>
            </a:r>
            <a:endParaRPr lang="en-US" sz="6000" b="1" dirty="0"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648200" y="1741488"/>
            <a:ext cx="4352925" cy="4567237"/>
            <a:chOff x="4648075" y="1741512"/>
            <a:chExt cx="4352925" cy="4567808"/>
          </a:xfrm>
        </p:grpSpPr>
        <p:pic>
          <p:nvPicPr>
            <p:cNvPr id="99336" name="Picture 6" descr="IllustrationSources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075" y="1813520"/>
              <a:ext cx="4352925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7" name="Rounded Rectangular Callout 7"/>
            <p:cNvSpPr>
              <a:spLocks noChangeArrowheads="1"/>
            </p:cNvSpPr>
            <p:nvPr/>
          </p:nvSpPr>
          <p:spPr bwMode="auto">
            <a:xfrm>
              <a:off x="4648075" y="1741512"/>
              <a:ext cx="3851920" cy="1368152"/>
            </a:xfrm>
            <a:prstGeom prst="wedgeRoundRectCallout">
              <a:avLst>
                <a:gd name="adj1" fmla="val 18750"/>
                <a:gd name="adj2" fmla="val 48611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th-TH" altLang="zh-CN" sz="2800" b="1" dirty="0"/>
                <a:t>คุณรู้จักแหล่ง</a:t>
              </a:r>
              <a:br>
                <a:rPr lang="th-TH" altLang="zh-CN" sz="2800" b="1" dirty="0"/>
              </a:br>
              <a:r>
                <a:rPr lang="th-TH" altLang="zh-CN" sz="2800" b="1" dirty="0"/>
                <a:t>หาภาพตัวอย่าง</a:t>
              </a:r>
              <a:r>
                <a:rPr lang="th-TH" altLang="zh-CN" sz="2800" b="1" dirty="0" err="1"/>
                <a:t>ดีๆ</a:t>
              </a:r>
              <a:br>
                <a:rPr lang="th-TH" altLang="zh-CN" sz="2800" b="1" dirty="0"/>
              </a:br>
              <a:r>
                <a:rPr lang="th-TH" altLang="zh-CN" sz="2800" b="1" dirty="0"/>
                <a:t>บ้างไหม</a:t>
              </a:r>
              <a:r>
                <a:rPr lang="en-US" altLang="zh-CN" sz="2800" b="1" dirty="0"/>
                <a:t>?</a:t>
              </a:r>
              <a:endParaRPr lang="en-US" sz="2800" b="1" dirty="0"/>
            </a:p>
          </p:txBody>
        </p:sp>
        <p:sp>
          <p:nvSpPr>
            <p:cNvPr id="99338" name="Rectangle 1"/>
            <p:cNvSpPr>
              <a:spLocks noChangeArrowheads="1"/>
            </p:cNvSpPr>
            <p:nvPr/>
          </p:nvSpPr>
          <p:spPr bwMode="auto">
            <a:xfrm rot="1585434">
              <a:off x="6554465" y="5720513"/>
              <a:ext cx="1114321" cy="255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9" name="Rectangle 5"/>
            <p:cNvSpPr>
              <a:spLocks noChangeArrowheads="1"/>
            </p:cNvSpPr>
            <p:nvPr/>
          </p:nvSpPr>
          <p:spPr bwMode="auto">
            <a:xfrm rot="1521445">
              <a:off x="6477717" y="5638008"/>
              <a:ext cx="1342034" cy="369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th-TH" sz="1800" b="1" dirty="0"/>
                <a:t>บรรณารักษ์</a:t>
              </a:r>
              <a:endParaRPr lang="en-US" sz="1800" b="1" dirty="0"/>
            </a:p>
          </p:txBody>
        </p:sp>
      </p:grpSp>
      <p:grpSp>
        <p:nvGrpSpPr>
          <p:cNvPr id="99332" name="Group 3"/>
          <p:cNvGrpSpPr>
            <a:grpSpLocks/>
          </p:cNvGrpSpPr>
          <p:nvPr/>
        </p:nvGrpSpPr>
        <p:grpSpPr bwMode="auto">
          <a:xfrm>
            <a:off x="914400" y="1752600"/>
            <a:ext cx="3276600" cy="4572000"/>
            <a:chOff x="914400" y="1752600"/>
            <a:chExt cx="3276600" cy="4572000"/>
          </a:xfrm>
        </p:grpSpPr>
        <p:pic>
          <p:nvPicPr>
            <p:cNvPr id="99333" name="Picture 3" descr="IllustrationSources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752600"/>
              <a:ext cx="32766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4" name="Parallelogram 2"/>
            <p:cNvSpPr>
              <a:spLocks noChangeArrowheads="1"/>
            </p:cNvSpPr>
            <p:nvPr/>
          </p:nvSpPr>
          <p:spPr bwMode="auto">
            <a:xfrm rot="-1170601">
              <a:off x="2708938" y="3916159"/>
              <a:ext cx="1025528" cy="360040"/>
            </a:xfrm>
            <a:prstGeom prst="parallelogram">
              <a:avLst>
                <a:gd name="adj" fmla="val 25002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5" name="Rectangle 5"/>
            <p:cNvSpPr>
              <a:spLocks noChangeArrowheads="1"/>
            </p:cNvSpPr>
            <p:nvPr/>
          </p:nvSpPr>
          <p:spPr bwMode="auto">
            <a:xfrm rot="20265586">
              <a:off x="2639676" y="3921490"/>
              <a:ext cx="11176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th-TH" sz="2000" b="1" dirty="0"/>
                <a:t>ห้องสมุด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ILL3Specifi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401763"/>
            <a:ext cx="685800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440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11430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เลือกตัวอย่างที่จะใช้อย่างระวัง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76200" y="5410200"/>
            <a:ext cx="9296400" cy="1371600"/>
          </a:xfrm>
          <a:solidFill>
            <a:schemeClr val="bg1"/>
          </a:solidFill>
        </p:spPr>
        <p:txBody>
          <a:bodyPr/>
          <a:lstStyle/>
          <a:p>
            <a:pPr marL="174625" indent="-174625" eaLnBrk="1" hangingPunct="1">
              <a:lnSpc>
                <a:spcPct val="90000"/>
              </a:lnSpc>
              <a:buFontTx/>
              <a:buNone/>
            </a:pPr>
            <a:r>
              <a:rPr lang="ja-JP" altLang="en-US" sz="30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th-TH" altLang="ja-JP" sz="30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ทุกคนที่อยู่ในคำเทศนาเป็นตัวละครสมมติ</a:t>
            </a:r>
            <a:r>
              <a:rPr lang="en-US" altLang="ja-JP" sz="30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… </a:t>
            </a:r>
            <a:br>
              <a:rPr lang="en-US" altLang="ja-JP" sz="30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th-TH" altLang="ja-JP" sz="30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ทุกคนที่อยู่ในคำเทศนาเป็นตัวละครสมมติ </a:t>
            </a:r>
            <a:r>
              <a:rPr lang="en-US" altLang="ja-JP" sz="30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… </a:t>
            </a:r>
            <a:br>
              <a:rPr lang="en-US" altLang="ja-JP" sz="30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th-TH" altLang="ja-JP" sz="30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ทุกคนที่อยู่ในคำเทศนาเป็นตัวละครสมมติ </a:t>
            </a:r>
            <a:r>
              <a:rPr lang="en-US" altLang="ja-JP" sz="30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… </a:t>
            </a:r>
            <a:r>
              <a:rPr lang="th-TH" altLang="ja-JP" sz="30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ทุกคน</a:t>
            </a:r>
            <a:r>
              <a:rPr lang="en-US" altLang="ja-JP" sz="30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r>
              <a:rPr lang="ja-JP" altLang="en-US" sz="30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3000" b="1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4" descr="ILLWifesCook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17" t="1497" r="16969" b="58212"/>
          <a:stretch>
            <a:fillRect/>
          </a:stretch>
        </p:blipFill>
        <p:spPr bwMode="auto">
          <a:xfrm>
            <a:off x="685800" y="-100013"/>
            <a:ext cx="8077200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0"/>
            <a:ext cx="6934200" cy="762000"/>
          </a:xfrm>
        </p:spPr>
        <p:txBody>
          <a:bodyPr/>
          <a:lstStyle/>
          <a:p>
            <a:pPr algn="r" eaLnBrk="1" hangingPunct="1"/>
            <a:r>
              <a:rPr lang="th-TH" sz="4000" b="1" dirty="0">
                <a:latin typeface="Arial" charset="0"/>
                <a:ea typeface="ＭＳ Ｐゴシック" charset="0"/>
                <a:cs typeface="ＭＳ Ｐゴシック" charset="0"/>
              </a:rPr>
              <a:t>ปกป้องคู่สมรส</a:t>
            </a:r>
            <a:r>
              <a:rPr lang="en-US" sz="4000" b="1" dirty="0"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54688"/>
            <a:ext cx="91440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ja-JP" altLang="en-US" sz="2400" b="1" i="1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th-TH" altLang="ja-JP" sz="2400" b="1" i="1" dirty="0">
                <a:latin typeface="Arial" charset="0"/>
                <a:ea typeface="ＭＳ Ｐゴシック" charset="0"/>
                <a:cs typeface="ＭＳ Ｐゴシック" charset="0"/>
              </a:rPr>
              <a:t>พูดตามฉัน ฉันจะไม่ล้อเลียนฝีมือ</a:t>
            </a:r>
            <a:r>
              <a:rPr lang="th-TH" altLang="ja-JP" sz="2400" b="1" i="1" dirty="0" err="1">
                <a:latin typeface="Arial" charset="0"/>
                <a:ea typeface="ＭＳ Ｐゴシック" charset="0"/>
                <a:cs typeface="ＭＳ Ｐゴシック" charset="0"/>
              </a:rPr>
              <a:t>การทำ</a:t>
            </a:r>
            <a:r>
              <a:rPr lang="th-TH" altLang="ja-JP" sz="2400" b="1" i="1" dirty="0">
                <a:latin typeface="Arial" charset="0"/>
                <a:ea typeface="ＭＳ Ｐゴシック" charset="0"/>
                <a:cs typeface="ＭＳ Ｐゴシック" charset="0"/>
              </a:rPr>
              <a:t>อาหาร</a:t>
            </a:r>
            <a:br>
              <a:rPr lang="th-TH" altLang="ja-JP" sz="2400" b="1" i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th-TH" altLang="ja-JP" sz="2400" b="1" i="1" dirty="0">
                <a:latin typeface="Arial" charset="0"/>
                <a:ea typeface="ＭＳ Ｐゴシック" charset="0"/>
                <a:cs typeface="ＭＳ Ｐゴシック" charset="0"/>
              </a:rPr>
              <a:t>ของภรรยาในคำเทศนา</a:t>
            </a:r>
            <a:r>
              <a:rPr lang="en-US" altLang="ja-JP" sz="2400" b="1" i="1" dirty="0"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r>
              <a:rPr lang="ja-JP" altLang="en-US" sz="2400" b="1" i="1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2400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 descr="1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7300" name="Rectangle 4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4800" dirty="0">
                <a:solidFill>
                  <a:schemeClr val="bg1"/>
                </a:solidFill>
                <a:effectLst>
                  <a:outerShdw blurRad="95250" dist="38100" dir="2700000" algn="tl" rotWithShape="0">
                    <a:srgbClr val="000000">
                      <a:alpha val="88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ความสำคัญของ</a:t>
            </a:r>
            <a:br>
              <a:rPr lang="th-TH" sz="4800" dirty="0">
                <a:solidFill>
                  <a:schemeClr val="bg1"/>
                </a:solidFill>
                <a:effectLst>
                  <a:outerShdw blurRad="95250" dist="38100" dir="2700000" algn="tl" rotWithShape="0">
                    <a:srgbClr val="000000">
                      <a:alpha val="88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th-TH" sz="4800" dirty="0">
                <a:solidFill>
                  <a:schemeClr val="bg1"/>
                </a:solidFill>
                <a:effectLst>
                  <a:outerShdw blurRad="95250" dist="38100" dir="2700000" algn="tl" rotWithShape="0">
                    <a:srgbClr val="000000">
                      <a:alpha val="88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ภาพประกอบที่ดี</a:t>
            </a:r>
            <a:endParaRPr lang="en-US" dirty="0">
              <a:effectLst>
                <a:outerShdw blurRad="95250" dist="38100" dir="2700000" algn="tl" rotWithShape="0">
                  <a:srgbClr val="000000">
                    <a:alpha val="88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07301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8305800" cy="164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i="1" dirty="0">
                <a:solidFill>
                  <a:schemeClr val="bg1"/>
                </a:solidFill>
                <a:effectLst>
                  <a:outerShdw blurRad="95250" dist="38100" dir="2700000" algn="tl" rotWithShape="0">
                    <a:srgbClr val="000000">
                      <a:alpha val="88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ทำไมการเทศนาให้เห็นภาพประกอบ</a:t>
            </a:r>
          </a:p>
          <a:p>
            <a:pPr algn="ctr">
              <a:defRPr/>
            </a:pPr>
            <a:r>
              <a:rPr lang="th-TH" sz="3600" b="1" i="1" dirty="0">
                <a:solidFill>
                  <a:schemeClr val="bg1"/>
                </a:solidFill>
                <a:effectLst>
                  <a:outerShdw blurRad="95250" dist="38100" dir="2700000" algn="tl" rotWithShape="0">
                    <a:srgbClr val="000000">
                      <a:alpha val="88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ที่ชัดเจน จึงเป็นเรื่องสำคัญ</a:t>
            </a:r>
            <a:r>
              <a:rPr lang="en-GB" sz="3600" b="1" i="1" dirty="0">
                <a:solidFill>
                  <a:schemeClr val="bg1"/>
                </a:solidFill>
                <a:effectLst>
                  <a:outerShdw blurRad="95250" dist="38100" dir="2700000" algn="tl" rotWithShape="0">
                    <a:srgbClr val="000000">
                      <a:alpha val="88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?</a:t>
            </a:r>
            <a:endParaRPr lang="en-US" sz="3600" b="1" i="1" dirty="0">
              <a:solidFill>
                <a:schemeClr val="bg1"/>
              </a:solidFill>
              <a:effectLst>
                <a:outerShdw blurRad="95250" dist="38100" dir="2700000" algn="tl" rotWithShape="0">
                  <a:srgbClr val="000000">
                    <a:alpha val="88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07302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64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410200" cy="914400"/>
          </a:xfrm>
          <a:noFill/>
        </p:spPr>
        <p:txBody>
          <a:bodyPr/>
          <a:lstStyle/>
          <a:p>
            <a:pPr eaLnBrk="1" hangingPunct="1"/>
            <a:r>
              <a:rPr lang="th-TH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หนังสืออื่น ๆ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1365" name="Picture 5" descr="ILL7000T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37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7" name="Picture 7" descr="ILLPowerfu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37925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8" name="Picture 8" descr="ILLHostetle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762000"/>
            <a:ext cx="3482975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9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1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th-TH" dirty="0">
                <a:latin typeface="Arial" charset="0"/>
              </a:rPr>
              <a:t>เว็บไซต์สำหรับภาพตัวอย่าง</a:t>
            </a:r>
            <a:endParaRPr lang="en-US" dirty="0">
              <a:latin typeface="Arial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676400"/>
            <a:ext cx="8077200" cy="4191000"/>
          </a:xfrm>
          <a:solidFill>
            <a:srgbClr val="0A0A0A"/>
          </a:solidFill>
        </p:spPr>
        <p:txBody>
          <a:bodyPr/>
          <a:lstStyle/>
          <a:p>
            <a:pPr marL="508000" indent="-508000" algn="l">
              <a:buFont typeface="Wingdings" charset="0"/>
              <a:buChar char="l"/>
              <a:defRPr/>
            </a:pPr>
            <a:r>
              <a:rPr lang="en-US" sz="4400" dirty="0" err="1">
                <a:effectLst/>
                <a:latin typeface="Arial" charset="0"/>
                <a:ea typeface="ＭＳ Ｐゴシック" charset="0"/>
                <a:cs typeface="ＭＳ Ｐゴシック" charset="0"/>
              </a:rPr>
              <a:t>IllustrationExchange.com</a:t>
            </a:r>
            <a:endParaRPr lang="en-US" sz="4400" dirty="0"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8000" indent="-508000" algn="l">
              <a:buFont typeface="Wingdings" charset="0"/>
              <a:buChar char="l"/>
              <a:defRPr/>
            </a:pPr>
            <a:r>
              <a:rPr lang="en-US" sz="4400" dirty="0" err="1">
                <a:effectLst/>
                <a:latin typeface="Arial" charset="0"/>
                <a:ea typeface="ＭＳ Ｐゴシック" charset="0"/>
                <a:cs typeface="ＭＳ Ｐゴシック" charset="0"/>
              </a:rPr>
              <a:t>PreachingToday.com</a:t>
            </a:r>
            <a:endParaRPr lang="en-US" sz="4400" dirty="0"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8000" indent="-508000" algn="l">
              <a:buFont typeface="Wingdings" charset="0"/>
              <a:buChar char="l"/>
              <a:defRPr/>
            </a:pPr>
            <a:r>
              <a:rPr lang="en-US" sz="4400" dirty="0" err="1">
                <a:solidFill>
                  <a:srgbClr val="FFFF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SermonCentral.com</a:t>
            </a:r>
            <a:endParaRPr lang="en-US" sz="4400" dirty="0">
              <a:solidFill>
                <a:srgbClr val="FFFF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8000" indent="-508000" algn="l">
              <a:buFont typeface="Wingdings" charset="0"/>
              <a:buChar char="l"/>
              <a:defRPr/>
            </a:pPr>
            <a:r>
              <a:rPr lang="en-US" sz="4400" dirty="0" err="1">
                <a:effectLst/>
                <a:latin typeface="Arial" charset="0"/>
                <a:ea typeface="ＭＳ Ｐゴシック" charset="0"/>
                <a:cs typeface="ＭＳ Ｐゴシック" charset="0"/>
              </a:rPr>
              <a:t>SermonIdeas.com</a:t>
            </a:r>
            <a:endParaRPr lang="en-US" sz="4400" dirty="0"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8000" indent="-508000" algn="l">
              <a:buFont typeface="Wingdings" charset="0"/>
              <a:buChar char="l"/>
              <a:defRPr/>
            </a:pPr>
            <a:r>
              <a:rPr lang="en-US" sz="4400" dirty="0" err="1">
                <a:effectLst/>
                <a:latin typeface="Arial" charset="0"/>
                <a:ea typeface="ＭＳ Ｐゴシック" charset="0"/>
                <a:cs typeface="ＭＳ Ｐゴシック" charset="0"/>
              </a:rPr>
              <a:t>MoreIllustrations.com</a:t>
            </a:r>
            <a:endParaRPr lang="en-US" sz="4400" dirty="0"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th-TH" sz="4000" dirty="0">
                <a:ea typeface="+mj-ea"/>
              </a:rPr>
              <a:t>วิดีโอคลิป</a:t>
            </a:r>
            <a:r>
              <a:rPr lang="th-TH" sz="4000" dirty="0" err="1">
                <a:ea typeface="+mj-ea"/>
              </a:rPr>
              <a:t>อื่นๆ</a:t>
            </a:r>
            <a:r>
              <a:rPr lang="th-TH" sz="4000" dirty="0">
                <a:ea typeface="+mj-ea"/>
              </a:rPr>
              <a:t> ที่ </a:t>
            </a:r>
            <a:r>
              <a:rPr lang="en-US" sz="4000" dirty="0">
                <a:ea typeface="+mj-ea"/>
              </a:rPr>
              <a:t>WingClips.com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WingClips.com</a:t>
            </a:r>
          </a:p>
        </p:txBody>
      </p:sp>
      <p:pic>
        <p:nvPicPr>
          <p:cNvPr id="109571" name="Picture 3" descr="WingClips Homepage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7848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4000" b="1" dirty="0">
                <a:solidFill>
                  <a:srgbClr val="FFFFFF"/>
                </a:solidFill>
                <a:ea typeface="Arial" charset="0"/>
                <a:cs typeface="Arial" charset="0"/>
              </a:rPr>
              <a:t>ใส่หัวเรื่องและคำบรรยาย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h-TH" sz="4000" b="1" dirty="0">
                <a:solidFill>
                  <a:srgbClr val="FFFFFF"/>
                </a:solidFill>
                <a:ea typeface="Arial" charset="0"/>
                <a:cs typeface="Arial" charset="0"/>
              </a:rPr>
              <a:t>ให้แต่ละตัวอย่าง</a:t>
            </a:r>
            <a:endParaRPr lang="en-US" sz="4000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10595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66</a:t>
            </a: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686800" cy="731838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th-TH" sz="4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ข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th-TH" sz="4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จัดหมวดหมู่ภาพตัวอย่าง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914400" y="3657600"/>
            <a:ext cx="7848600" cy="2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4800" b="1" i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ลองทำดูตอนนี้โดยใช้</a:t>
            </a:r>
            <a:br>
              <a:rPr lang="th-TH" sz="4800" b="1" i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</a:br>
            <a:r>
              <a:rPr lang="en-US" sz="4800" b="1" i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4</a:t>
            </a:r>
            <a:r>
              <a:rPr lang="th-TH" sz="4800" b="1" i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 ภาพตัวอย่างจากหน้า </a:t>
            </a:r>
            <a:r>
              <a:rPr lang="en-US" sz="4800" b="1" i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66...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0A0A0A"/>
          </a:solidFill>
        </p:spPr>
        <p:txBody>
          <a:bodyPr/>
          <a:lstStyle/>
          <a:p>
            <a:pPr eaLnBrk="1" hangingPunct="1">
              <a:defRPr/>
            </a:pPr>
            <a:r>
              <a:rPr lang="th-TH" dirty="0"/>
              <a:t>หัวเรื่องและคำบรรยาย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4400"/>
          </a:xfrm>
          <a:solidFill>
            <a:srgbClr val="0A0A0A"/>
          </a:solidFill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th-TH" dirty="0">
                <a:solidFill>
                  <a:srgbClr val="FFFFFF"/>
                </a:solidFill>
              </a:rPr>
              <a:t>ตัวอย่างที่แย่จากโลก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th-TH" dirty="0">
                <a:solidFill>
                  <a:srgbClr val="FFFFFF"/>
                </a:solidFill>
              </a:rPr>
              <a:t>ปรัชญานำสู่วิธีชีวิต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th-TH" dirty="0"/>
              <a:t>การแสดงออกทางการข่มขืนของวัยรุ่นในเพศสัมพันธ์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th-TH" dirty="0"/>
              <a:t>วิธีการแยก การยอมรับอย่างถูกต้อง</a:t>
            </a:r>
            <a:endParaRPr lang="en-US" dirty="0"/>
          </a:p>
          <a:p>
            <a:pPr eaLnBrk="1" hangingPunct="1">
              <a:buFont typeface="Wingdings" charset="2"/>
              <a:buNone/>
              <a:defRPr/>
            </a:pPr>
            <a:r>
              <a:rPr lang="th-TH" dirty="0">
                <a:solidFill>
                  <a:srgbClr val="FFFFFF"/>
                </a:solidFill>
              </a:rPr>
              <a:t>รับรู้ความสัมพันธ์ของ เอ</a:t>
            </a:r>
            <a:r>
              <a:rPr lang="en-US" dirty="0">
                <a:solidFill>
                  <a:srgbClr val="FFFFFF"/>
                </a:solidFill>
              </a:rPr>
              <a:t>/</a:t>
            </a:r>
            <a:r>
              <a:rPr lang="th-TH" dirty="0">
                <a:solidFill>
                  <a:srgbClr val="FFFFFF"/>
                </a:solidFill>
              </a:rPr>
              <a:t>วี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th-TH" dirty="0">
                <a:solidFill>
                  <a:srgbClr val="FFFFFF"/>
                </a:solidFill>
              </a:rPr>
              <a:t>การเรียนรู้สอนภาพชัดเจน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th-TH" dirty="0"/>
              <a:t>การสำรวจทางความเชื่อของอเมริกา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th-TH" dirty="0"/>
              <a:t>การสอนอย่างแย่ ต้องการคริสตจักร</a:t>
            </a:r>
            <a:endParaRPr lang="en-US" dirty="0"/>
          </a:p>
        </p:txBody>
      </p:sp>
      <p:sp>
        <p:nvSpPr>
          <p:cNvPr id="112643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4000" b="1" dirty="0">
                <a:solidFill>
                  <a:srgbClr val="FFFFFF"/>
                </a:solidFill>
                <a:ea typeface="Arial" charset="0"/>
                <a:cs typeface="Arial" charset="0"/>
              </a:rPr>
              <a:t>ใส่หัวเรื่องและคำบรรยาย</a:t>
            </a:r>
          </a:p>
        </p:txBody>
      </p:sp>
      <p:sp>
        <p:nvSpPr>
          <p:cNvPr id="114691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11469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686800" cy="731838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th-TH" sz="4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ข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th-TH" sz="4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จัดหมวดหมู่ภาพตัวอย่าง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8600" y="2667000"/>
            <a:ext cx="8686800" cy="7318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th-TH" sz="4000" b="1" dirty="0">
                <a:solidFill>
                  <a:srgbClr val="FF0000"/>
                </a:solidFill>
              </a:rPr>
              <a:t>ค</a:t>
            </a:r>
            <a:r>
              <a:rPr lang="en-US" sz="4000" b="1" dirty="0">
                <a:solidFill>
                  <a:srgbClr val="FF0000"/>
                </a:solidFill>
              </a:rPr>
              <a:t>. </a:t>
            </a:r>
            <a:r>
              <a:rPr lang="th-TH" sz="4000" b="1" dirty="0">
                <a:solidFill>
                  <a:srgbClr val="FF0000"/>
                </a:solidFill>
              </a:rPr>
              <a:t>ใส่ภาพประกอบของคุณ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90600" y="4495800"/>
            <a:ext cx="7848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360363" indent="-360363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th-TH" sz="40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การ์ด 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3 x 5 &amp; </a:t>
            </a:r>
            <a:r>
              <a:rPr lang="th-TH" sz="40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ไฟล์ขนาด 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A4</a:t>
            </a:r>
          </a:p>
          <a:p>
            <a:pPr marL="360363" indent="-360363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th-TH" sz="40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แยกไฟล์เอกสาร </a:t>
            </a:r>
            <a:r>
              <a:rPr lang="en-GB" sz="40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Word </a:t>
            </a:r>
            <a:r>
              <a:rPr lang="th-TH" sz="40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ในคอมพิวเตอร์ให้เรียบร้อย</a:t>
            </a:r>
            <a:endParaRPr lang="en-US" sz="40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62000" y="3581400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40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ตัวเลือก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 descr="Illstrations Screen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91440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th-TH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ไฟล์ภาพตัวอย่างจากคอมพิวเตอร์ของผม</a:t>
            </a:r>
            <a:endParaRPr lang="en-US" sz="36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th-TH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การเทศนา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(Homiletics) </a:t>
            </a:r>
            <a:r>
              <a:rPr lang="th-TH" sz="24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ลิงก์</a:t>
            </a:r>
            <a:r>
              <a:rPr lang="th-TH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ที่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h-TH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รับไฟล์นำเสนอนี้ฟรี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Sunrise &amp; Sunset 1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การยกภาพตัวอย่างที่ดีนั้นทำอย่างไร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08324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64</a:t>
            </a:r>
          </a:p>
        </p:txBody>
      </p:sp>
      <p:sp>
        <p:nvSpPr>
          <p:cNvPr id="1208326" name="Oval 6"/>
          <p:cNvSpPr>
            <a:spLocks noChangeArrowheads="1"/>
          </p:cNvSpPr>
          <p:nvPr/>
        </p:nvSpPr>
        <p:spPr bwMode="auto">
          <a:xfrm>
            <a:off x="1219200" y="2209800"/>
            <a:ext cx="3810000" cy="3657600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08327" name="Text Box 7"/>
          <p:cNvSpPr txBox="1">
            <a:spLocks noChangeArrowheads="1"/>
          </p:cNvSpPr>
          <p:nvPr/>
        </p:nvSpPr>
        <p:spPr bwMode="auto">
          <a:xfrm>
            <a:off x="1357313" y="2874963"/>
            <a:ext cx="29860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chemeClr val="folHlink"/>
                </a:solidFill>
                <a:ea typeface="ＭＳ Ｐゴシック" charset="-128"/>
                <a:cs typeface="ＭＳ Ｐゴシック" charset="-128"/>
              </a:rPr>
              <a:t>โลกของ</a:t>
            </a:r>
          </a:p>
          <a:p>
            <a:pPr algn="ctr">
              <a:defRPr/>
            </a:pPr>
            <a:r>
              <a:rPr lang="th-TH" sz="3200" b="1" dirty="0">
                <a:solidFill>
                  <a:schemeClr val="folHlink"/>
                </a:solidFill>
                <a:ea typeface="ＭＳ Ｐゴシック" charset="-128"/>
                <a:cs typeface="ＭＳ Ｐゴシック" charset="-128"/>
              </a:rPr>
              <a:t>ผู้ฟัง</a:t>
            </a:r>
            <a:br>
              <a:rPr lang="en-US" sz="3200" b="1" dirty="0">
                <a:solidFill>
                  <a:schemeClr val="folHlink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3200" b="1" dirty="0">
                <a:solidFill>
                  <a:schemeClr val="folHlink"/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th-TH" sz="3200" b="1" dirty="0">
                <a:solidFill>
                  <a:schemeClr val="folHlink"/>
                </a:solidFill>
                <a:ea typeface="ＭＳ Ｐゴシック" charset="-128"/>
                <a:cs typeface="ＭＳ Ｐゴシック" charset="-128"/>
              </a:rPr>
              <a:t>พวกเขา</a:t>
            </a:r>
            <a:r>
              <a:rPr lang="en-US" sz="3200" b="1" dirty="0">
                <a:solidFill>
                  <a:schemeClr val="folHlink"/>
                </a:solidFill>
                <a:ea typeface="ＭＳ Ｐゴシック" charset="-128"/>
                <a:cs typeface="ＭＳ Ｐゴシック" charset="-128"/>
              </a:rPr>
              <a:t>)</a:t>
            </a:r>
          </a:p>
        </p:txBody>
      </p:sp>
      <p:sp>
        <p:nvSpPr>
          <p:cNvPr id="1208328" name="Oval 8"/>
          <p:cNvSpPr>
            <a:spLocks noChangeArrowheads="1"/>
          </p:cNvSpPr>
          <p:nvPr/>
        </p:nvSpPr>
        <p:spPr bwMode="auto">
          <a:xfrm>
            <a:off x="3900488" y="2209800"/>
            <a:ext cx="3810000" cy="3657600"/>
          </a:xfrm>
          <a:prstGeom prst="ellipse">
            <a:avLst/>
          </a:prstGeom>
          <a:noFill/>
          <a:ln w="57150">
            <a:solidFill>
              <a:srgbClr val="C9C4FF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08329" name="Text Box 9"/>
          <p:cNvSpPr txBox="1">
            <a:spLocks noChangeArrowheads="1"/>
          </p:cNvSpPr>
          <p:nvPr/>
        </p:nvSpPr>
        <p:spPr bwMode="auto">
          <a:xfrm>
            <a:off x="4648200" y="2874963"/>
            <a:ext cx="312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C9C4FF"/>
                </a:solidFill>
                <a:ea typeface="ＭＳ Ｐゴシック" charset="-128"/>
                <a:cs typeface="ＭＳ Ｐゴシック" charset="-128"/>
              </a:rPr>
              <a:t>โลกของ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C9C4FF"/>
                </a:solidFill>
                <a:ea typeface="ＭＳ Ｐゴシック" charset="-128"/>
                <a:cs typeface="ＭＳ Ｐゴシック" charset="-128"/>
              </a:rPr>
              <a:t>ผู้พูด</a:t>
            </a:r>
            <a:br>
              <a:rPr lang="en-US" sz="3200" b="1" dirty="0">
                <a:solidFill>
                  <a:srgbClr val="C9C4FF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3200" b="1" dirty="0">
                <a:solidFill>
                  <a:srgbClr val="C9C4FF"/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th-TH" sz="3200" b="1" dirty="0">
                <a:solidFill>
                  <a:srgbClr val="C9C4FF"/>
                </a:solidFill>
                <a:ea typeface="ＭＳ Ｐゴシック" charset="-128"/>
                <a:cs typeface="ＭＳ Ｐゴシック" charset="-128"/>
              </a:rPr>
              <a:t>คุณ</a:t>
            </a:r>
            <a:r>
              <a:rPr lang="en-US" sz="3200" b="1" dirty="0">
                <a:solidFill>
                  <a:srgbClr val="C9C4FF"/>
                </a:solidFill>
                <a:ea typeface="ＭＳ Ｐゴシック" charset="-128"/>
                <a:cs typeface="ＭＳ Ｐゴシック" charset="-128"/>
              </a:rPr>
              <a:t>)</a:t>
            </a:r>
          </a:p>
        </p:txBody>
      </p:sp>
      <p:sp>
        <p:nvSpPr>
          <p:cNvPr id="1208330" name="Text Box 10"/>
          <p:cNvSpPr txBox="1">
            <a:spLocks noChangeArrowheads="1"/>
          </p:cNvSpPr>
          <p:nvPr/>
        </p:nvSpPr>
        <p:spPr bwMode="auto">
          <a:xfrm>
            <a:off x="407988" y="6172200"/>
            <a:ext cx="7896714" cy="78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b="1" i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สำหรับคุณ ภาพตัวอย่างที่ดีที่สุดมาจากไหน</a:t>
            </a:r>
            <a:r>
              <a:rPr lang="en-GB" sz="3200" b="1" i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?</a:t>
            </a:r>
            <a:endParaRPr lang="en-US" sz="3200" b="1" i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08331" name="Text Box 11"/>
          <p:cNvSpPr txBox="1">
            <a:spLocks noChangeArrowheads="1"/>
          </p:cNvSpPr>
          <p:nvPr/>
        </p:nvSpPr>
        <p:spPr bwMode="auto">
          <a:xfrm>
            <a:off x="4267200" y="3660775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1208332" name="Text Box 12"/>
          <p:cNvSpPr txBox="1">
            <a:spLocks noChangeArrowheads="1"/>
          </p:cNvSpPr>
          <p:nvPr/>
        </p:nvSpPr>
        <p:spPr bwMode="auto">
          <a:xfrm>
            <a:off x="2743200" y="44640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2</a:t>
            </a:r>
          </a:p>
        </p:txBody>
      </p:sp>
      <p:sp>
        <p:nvSpPr>
          <p:cNvPr id="1208333" name="Text Box 13"/>
          <p:cNvSpPr txBox="1">
            <a:spLocks noChangeArrowheads="1"/>
          </p:cNvSpPr>
          <p:nvPr/>
        </p:nvSpPr>
        <p:spPr bwMode="auto">
          <a:xfrm>
            <a:off x="5943600" y="44640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3</a:t>
            </a:r>
          </a:p>
        </p:txBody>
      </p:sp>
      <p:sp>
        <p:nvSpPr>
          <p:cNvPr id="1208334" name="Text Box 14"/>
          <p:cNvSpPr txBox="1">
            <a:spLocks noChangeArrowheads="1"/>
          </p:cNvSpPr>
          <p:nvPr/>
        </p:nvSpPr>
        <p:spPr bwMode="auto">
          <a:xfrm>
            <a:off x="7772400" y="55626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4</a:t>
            </a:r>
          </a:p>
        </p:txBody>
      </p:sp>
      <p:sp>
        <p:nvSpPr>
          <p:cNvPr id="1208325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533400" indent="-533400">
              <a:defRPr/>
            </a:pPr>
            <a:r>
              <a:rPr lang="en-GB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</a:t>
            </a:r>
            <a:r>
              <a:rPr lang="en-US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.	</a:t>
            </a:r>
            <a: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ใช้ภาพตัวอย่างจากโลกของผู้ฟัง</a:t>
            </a:r>
            <a:endParaRPr lang="en-US" sz="32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08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8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0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8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0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8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8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0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0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26" grpId="0" animBg="1"/>
      <p:bldP spid="1208327" grpId="0"/>
      <p:bldP spid="1208328" grpId="0" animBg="1"/>
      <p:bldP spid="1208329" grpId="0"/>
      <p:bldP spid="1208330" grpId="0"/>
      <p:bldP spid="1208331" grpId="0"/>
      <p:bldP spid="1208332" grpId="0"/>
      <p:bldP spid="1208333" grpId="0"/>
      <p:bldP spid="1208334" grpId="0"/>
      <p:bldP spid="12083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Sunrise &amp; Sunset 1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23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การยกภาพตัวอย่างที่ดีนั้นทำอย่างไร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2356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64</a:t>
            </a:r>
          </a:p>
        </p:txBody>
      </p:sp>
      <p:sp>
        <p:nvSpPr>
          <p:cNvPr id="1252357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622300" indent="-622300">
              <a:defRPr/>
            </a:pPr>
            <a:r>
              <a:rPr lang="en-US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1.  </a:t>
            </a:r>
            <a: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ดึงภาพตัวอย่างจากโลกของผู้ฟัง ไม่ใช่ของคุณ</a:t>
            </a:r>
            <a:endParaRPr lang="en-US" sz="32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52362" name="Text Box 10"/>
          <p:cNvSpPr txBox="1">
            <a:spLocks noChangeArrowheads="1"/>
          </p:cNvSpPr>
          <p:nvPr/>
        </p:nvSpPr>
        <p:spPr bwMode="auto">
          <a:xfrm>
            <a:off x="228600" y="2351088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622300" indent="-622300">
              <a:buAutoNum type="arabicPeriod" startAt="2"/>
              <a:defRPr/>
            </a:pPr>
            <a:r>
              <a:rPr lang="th-TH" sz="32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รีบเขียน</a:t>
            </a:r>
            <a: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เค้าโครงให้ได้ก่อนในแต่ละสัปดาห์</a:t>
            </a:r>
            <a:b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</a:br>
            <a: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เพราะการคิดหาภาพตัวอย่างที่ดีนั้นต้องใช้เวลา</a:t>
            </a:r>
            <a:endParaRPr lang="en-US" sz="32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52367" name="Text Box 15"/>
          <p:cNvSpPr txBox="1">
            <a:spLocks noChangeArrowheads="1"/>
          </p:cNvSpPr>
          <p:nvPr/>
        </p:nvSpPr>
        <p:spPr bwMode="auto">
          <a:xfrm>
            <a:off x="228600" y="372745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3</a:t>
            </a:r>
            <a:r>
              <a:rPr lang="en-US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.  </a:t>
            </a:r>
            <a: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ให้ประเภทภาพตัวอย่างที่ใช้นั้น มีความหลากหลาย</a:t>
            </a:r>
            <a:endParaRPr lang="en-US" sz="32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357" grpId="0"/>
      <p:bldP spid="1252362" grpId="0"/>
      <p:bldP spid="1252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ILL3Specifi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r="4445" b="66025"/>
          <a:stretch>
            <a:fillRect/>
          </a:stretch>
        </p:blipFill>
        <p:spPr bwMode="auto">
          <a:xfrm>
            <a:off x="0" y="1685925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11430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อย่าเจาะจงเกินไป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5715000"/>
            <a:ext cx="6934200" cy="10668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th-TH" altLang="ja-JP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เขาไม่น่าใช้ภาพที่เจาะจงขนาดนั้น</a:t>
            </a:r>
            <a:r>
              <a:rPr lang="ja-JP" altLang="en-US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Sunrise &amp; Sunset 1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23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การยกภาพตัวอย่างที่ดีนั้นทำอย่างไร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2356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64</a:t>
            </a:r>
          </a:p>
        </p:txBody>
      </p:sp>
      <p:sp>
        <p:nvSpPr>
          <p:cNvPr id="1252357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622300" indent="-622300">
              <a:defRPr/>
            </a:pPr>
            <a:r>
              <a:rPr lang="en-US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1.  </a:t>
            </a:r>
            <a: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ดึงภาพตัวอย่างจากโลกของผู้ฟัง ไม่ใช่ของคุณ</a:t>
            </a:r>
            <a:endParaRPr lang="en-US" sz="32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52362" name="Text Box 10"/>
          <p:cNvSpPr txBox="1">
            <a:spLocks noChangeArrowheads="1"/>
          </p:cNvSpPr>
          <p:nvPr/>
        </p:nvSpPr>
        <p:spPr bwMode="auto">
          <a:xfrm>
            <a:off x="228600" y="2351088"/>
            <a:ext cx="8915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622300" indent="-622300">
              <a:buAutoNum type="arabicPeriod" startAt="2"/>
              <a:defRPr/>
            </a:pPr>
            <a: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เขียนเค้าโครงให้ได้ก่อนในแต่ละสัปดาห์</a:t>
            </a:r>
            <a:b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</a:br>
            <a: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เพราะการคิดหาภาพตัวอย่างที่ดีนั้นต้องใช้เวลา</a:t>
            </a:r>
            <a:endParaRPr lang="en-US" sz="32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52367" name="Text Box 15"/>
          <p:cNvSpPr txBox="1">
            <a:spLocks noChangeArrowheads="1"/>
          </p:cNvSpPr>
          <p:nvPr/>
        </p:nvSpPr>
        <p:spPr bwMode="auto">
          <a:xfrm>
            <a:off x="228600" y="372745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3</a:t>
            </a:r>
            <a:r>
              <a:rPr lang="en-US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.  </a:t>
            </a:r>
            <a: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ให้ประเภทภาพตัวอย่างที่ใช้นั้น</a:t>
            </a:r>
            <a:b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</a:br>
            <a: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     มีความหลากหลาย</a:t>
            </a:r>
            <a:endParaRPr lang="en-US" sz="32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600" y="4800600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4</a:t>
            </a:r>
            <a:r>
              <a:rPr lang="en-US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.  </a:t>
            </a:r>
            <a: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อย่าแค่เล่าเรื่อง แต่ให้เรื่องที่เล่ามีชีวิต</a:t>
            </a:r>
            <a:endParaRPr lang="en-US" sz="32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  <a:alpha val="12000"/>
                </a:schemeClr>
              </a:gs>
              <a:gs pos="100000">
                <a:schemeClr val="accent2">
                  <a:alpha val="3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543800" cy="1143000"/>
          </a:xfrm>
        </p:spPr>
        <p:txBody>
          <a:bodyPr/>
          <a:lstStyle/>
          <a:p>
            <a:pPr eaLnBrk="1" hangingPunct="1"/>
            <a:r>
              <a:rPr lang="th-TH" sz="48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การเล่าเรื่อง และมุขตลก</a:t>
            </a:r>
            <a:endParaRPr lang="en-US" sz="48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8852" name="Picture 5" descr="ILLStori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5383">
            <a:off x="762000" y="1219200"/>
            <a:ext cx="3665538" cy="5638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6" descr="ILL1001ill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4764">
            <a:off x="5148263" y="1219200"/>
            <a:ext cx="3614737" cy="5638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Sunrise &amp; Sunset 1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23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การยกภาพตัวอย่างที่ดีนั้นทำอย่างไร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2356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64</a:t>
            </a:r>
          </a:p>
        </p:txBody>
      </p:sp>
      <p:sp>
        <p:nvSpPr>
          <p:cNvPr id="1252357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622300" indent="-622300">
              <a:defRPr/>
            </a:pPr>
            <a:r>
              <a:rPr lang="en-US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1.  </a:t>
            </a:r>
            <a: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ดึงภาพตัวอย่างจากโลกของผู้ฟัง ไม่ใช่ของคุณ</a:t>
            </a:r>
            <a:endParaRPr lang="en-US" sz="32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52362" name="Text Box 10"/>
          <p:cNvSpPr txBox="1">
            <a:spLocks noChangeArrowheads="1"/>
          </p:cNvSpPr>
          <p:nvPr/>
        </p:nvSpPr>
        <p:spPr bwMode="auto">
          <a:xfrm>
            <a:off x="228600" y="2351088"/>
            <a:ext cx="8915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622300" indent="-622300">
              <a:buAutoNum type="arabicPeriod" startAt="2"/>
              <a:defRPr/>
            </a:pPr>
            <a: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เขียนเค้าโครงให้ได้ก่อนในแต่ละสัปดาห์</a:t>
            </a:r>
            <a:b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</a:br>
            <a: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เพราะการคิดหาภาพตัวอย่างที่ดีนั้นต้องใช้เวลา</a:t>
            </a:r>
            <a:endParaRPr lang="en-US" sz="32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52367" name="Text Box 15"/>
          <p:cNvSpPr txBox="1">
            <a:spLocks noChangeArrowheads="1"/>
          </p:cNvSpPr>
          <p:nvPr/>
        </p:nvSpPr>
        <p:spPr bwMode="auto">
          <a:xfrm>
            <a:off x="228600" y="372745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3</a:t>
            </a:r>
            <a:r>
              <a:rPr lang="en-US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.  </a:t>
            </a:r>
            <a: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ให้ประเภทภาพตัวอย่างที่ใช้นั้น</a:t>
            </a:r>
            <a:b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</a:br>
            <a: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     มีความหลากหลาย</a:t>
            </a:r>
            <a:endParaRPr lang="en-US" sz="32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600" y="4800600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4</a:t>
            </a:r>
            <a:r>
              <a:rPr lang="en-US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.  </a:t>
            </a:r>
            <a:r>
              <a:rPr lang="th-TH" sz="32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อย่าแค่เล่าเรื่อง แต่ให้เรื่องที่เล่ามีชีวิต</a:t>
            </a:r>
            <a:endParaRPr lang="en-US" sz="32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" y="57912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622300" indent="-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200" b="1" dirty="0">
                <a:solidFill>
                  <a:schemeClr val="bg1"/>
                </a:solidFill>
              </a:rPr>
              <a:t>5</a:t>
            </a:r>
            <a:r>
              <a:rPr lang="en-US" sz="3200" b="1" dirty="0">
                <a:solidFill>
                  <a:schemeClr val="bg1"/>
                </a:solidFill>
              </a:rPr>
              <a:t>.  </a:t>
            </a:r>
            <a:r>
              <a:rPr lang="th-TH" sz="3200" b="1" dirty="0">
                <a:solidFill>
                  <a:schemeClr val="bg1"/>
                </a:solidFill>
              </a:rPr>
              <a:t>	ใช้ภาพตัวอย่าง</a:t>
            </a:r>
            <a:r>
              <a:rPr lang="th-TH" sz="3200" b="1" dirty="0" err="1">
                <a:solidFill>
                  <a:schemeClr val="bg1"/>
                </a:solidFill>
              </a:rPr>
              <a:t>ทุกๆ</a:t>
            </a:r>
            <a:r>
              <a:rPr lang="th-TH" sz="3200" b="1" dirty="0">
                <a:solidFill>
                  <a:schemeClr val="bg1"/>
                </a:solidFill>
              </a:rPr>
              <a:t> </a:t>
            </a:r>
            <a:r>
              <a:rPr lang="en-GB" sz="3200" b="1" dirty="0">
                <a:solidFill>
                  <a:schemeClr val="bg1"/>
                </a:solidFill>
              </a:rPr>
              <a:t>3 </a:t>
            </a:r>
            <a:r>
              <a:rPr lang="th-TH" sz="3200" b="1" dirty="0">
                <a:solidFill>
                  <a:schemeClr val="bg1"/>
                </a:solidFill>
              </a:rPr>
              <a:t>นาที ขณะเทศนา</a:t>
            </a:r>
            <a:br>
              <a:rPr lang="th-TH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(</a:t>
            </a:r>
            <a:r>
              <a:rPr lang="th-TH" sz="3200" b="1" dirty="0">
                <a:solidFill>
                  <a:schemeClr val="bg1"/>
                </a:solidFill>
              </a:rPr>
              <a:t>หน้า</a:t>
            </a:r>
            <a:r>
              <a:rPr lang="en-US" sz="3200" b="1" dirty="0">
                <a:solidFill>
                  <a:schemeClr val="bg1"/>
                </a:solidFill>
              </a:rPr>
              <a:t>. 51 </a:t>
            </a:r>
            <a:r>
              <a:rPr lang="th-TH" sz="3200" b="1" dirty="0">
                <a:solidFill>
                  <a:schemeClr val="bg1"/>
                </a:solidFill>
              </a:rPr>
              <a:t>มี</a:t>
            </a:r>
            <a:r>
              <a:rPr lang="en-US" sz="3200" b="1" dirty="0">
                <a:solidFill>
                  <a:schemeClr val="bg1"/>
                </a:solidFill>
              </a:rPr>
              <a:t> 18 </a:t>
            </a:r>
            <a:r>
              <a:rPr lang="th-TH" sz="3200" b="1" dirty="0">
                <a:solidFill>
                  <a:schemeClr val="bg1"/>
                </a:solidFill>
              </a:rPr>
              <a:t>ภาพตัวอย่าง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th-TH" sz="3200" b="1" dirty="0">
                <a:solidFill>
                  <a:schemeClr val="bg1"/>
                </a:solidFill>
              </a:rPr>
              <a:t>ภายใน</a:t>
            </a:r>
            <a:r>
              <a:rPr lang="en-US" sz="3200" b="1" dirty="0">
                <a:solidFill>
                  <a:schemeClr val="bg1"/>
                </a:solidFill>
              </a:rPr>
              <a:t> 15 </a:t>
            </a:r>
            <a:r>
              <a:rPr lang="th-TH" sz="3200" b="1" dirty="0">
                <a:solidFill>
                  <a:schemeClr val="bg1"/>
                </a:solidFill>
              </a:rPr>
              <a:t>นาที</a:t>
            </a:r>
            <a:r>
              <a:rPr lang="en-US" sz="3200" b="1" dirty="0">
                <a:solidFill>
                  <a:schemeClr val="bg1"/>
                </a:solidFill>
              </a:rPr>
              <a:t>!)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252536" y="672480"/>
            <a:ext cx="9144000" cy="1676400"/>
          </a:xfrm>
          <a:noFill/>
        </p:spPr>
        <p:txBody>
          <a:bodyPr/>
          <a:lstStyle/>
          <a:p>
            <a:pPr algn="l" eaLnBrk="1" hangingPunct="1"/>
            <a:r>
              <a:rPr lang="th-TH" sz="96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ข้อควรระวัง</a:t>
            </a:r>
            <a:endParaRPr lang="en-US" sz="96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64643" name="Text Box 3"/>
          <p:cNvSpPr txBox="1">
            <a:spLocks noChangeArrowheads="1"/>
          </p:cNvSpPr>
          <p:nvPr/>
        </p:nvSpPr>
        <p:spPr bwMode="auto">
          <a:xfrm>
            <a:off x="228600" y="2514600"/>
            <a:ext cx="5410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th-TH" sz="3600" b="1" dirty="0">
                <a:solidFill>
                  <a:srgbClr val="FFB97C"/>
                </a:solidFill>
              </a:rPr>
              <a:t>เรื่องปั้นปรุงแต่ง</a:t>
            </a:r>
            <a:endParaRPr lang="en-US" sz="3600" b="1" dirty="0">
              <a:solidFill>
                <a:srgbClr val="FFB97C"/>
              </a:solidFill>
            </a:endParaRPr>
          </a:p>
          <a:p>
            <a:r>
              <a:rPr lang="th-TH" sz="3600" b="1" dirty="0">
                <a:solidFill>
                  <a:srgbClr val="FFB97C"/>
                </a:solidFill>
              </a:rPr>
              <a:t>เรื่องน้ำเน่า</a:t>
            </a:r>
            <a:endParaRPr lang="en-US" sz="3600" b="1" dirty="0">
              <a:solidFill>
                <a:srgbClr val="FFB97C"/>
              </a:solidFill>
            </a:endParaRPr>
          </a:p>
          <a:p>
            <a:r>
              <a:rPr lang="th-TH" sz="3600" b="1" dirty="0">
                <a:solidFill>
                  <a:srgbClr val="FFB97C"/>
                </a:solidFill>
              </a:rPr>
              <a:t>เรื่องที่เข้าข้างตัวเอง</a:t>
            </a:r>
            <a:endParaRPr lang="en-US" sz="3600" b="1" dirty="0">
              <a:solidFill>
                <a:srgbClr val="FFB97C"/>
              </a:solidFill>
            </a:endParaRPr>
          </a:p>
          <a:p>
            <a:r>
              <a:rPr lang="th-TH" sz="3600" b="1" dirty="0">
                <a:solidFill>
                  <a:srgbClr val="FFB97C"/>
                </a:solidFill>
              </a:rPr>
              <a:t>เรื่อง</a:t>
            </a:r>
            <a:r>
              <a:rPr lang="th-TH" sz="3600" b="1" dirty="0" err="1">
                <a:solidFill>
                  <a:srgbClr val="FFB97C"/>
                </a:solidFill>
              </a:rPr>
              <a:t>เว่</a:t>
            </a:r>
            <a:r>
              <a:rPr lang="th-TH" sz="3600" b="1" dirty="0">
                <a:solidFill>
                  <a:srgbClr val="FFB97C"/>
                </a:solidFill>
              </a:rPr>
              <a:t>อร</a:t>
            </a:r>
            <a:r>
              <a:rPr lang="th-TH" sz="3600" b="1" dirty="0" err="1">
                <a:solidFill>
                  <a:srgbClr val="FFB97C"/>
                </a:solidFill>
              </a:rPr>
              <a:t>์ๆ</a:t>
            </a:r>
            <a:endParaRPr lang="en-US" sz="3600" b="1" dirty="0">
              <a:solidFill>
                <a:srgbClr val="FFB97C"/>
              </a:solidFill>
            </a:endParaRPr>
          </a:p>
          <a:p>
            <a:r>
              <a:rPr lang="th-TH" sz="3600" b="1" dirty="0">
                <a:solidFill>
                  <a:srgbClr val="FFB97C"/>
                </a:solidFill>
              </a:rPr>
              <a:t>เรื่องที่บิดเบือนความจริง</a:t>
            </a:r>
            <a:endParaRPr lang="en-US" sz="3600" b="1" dirty="0">
              <a:solidFill>
                <a:srgbClr val="FFB97C"/>
              </a:solidFill>
            </a:endParaRPr>
          </a:p>
        </p:txBody>
      </p:sp>
      <p:sp>
        <p:nvSpPr>
          <p:cNvPr id="1264644" name="Text Box 4"/>
          <p:cNvSpPr txBox="1">
            <a:spLocks noChangeArrowheads="1"/>
          </p:cNvSpPr>
          <p:nvPr/>
        </p:nvSpPr>
        <p:spPr bwMode="auto">
          <a:xfrm>
            <a:off x="5715000" y="1981200"/>
            <a:ext cx="3276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th-TH" sz="3600" b="1" u="sng" dirty="0">
                <a:solidFill>
                  <a:schemeClr val="accent1"/>
                </a:solidFill>
              </a:rPr>
              <a:t>เช็ค</a:t>
            </a:r>
            <a:r>
              <a:rPr lang="en-US" sz="3600" b="1" u="sng" dirty="0">
                <a:solidFill>
                  <a:schemeClr val="accent1"/>
                </a:solidFill>
              </a:rPr>
              <a:t>:</a:t>
            </a:r>
          </a:p>
          <a:p>
            <a:r>
              <a:rPr lang="th-TH" sz="3600" b="1" dirty="0">
                <a:solidFill>
                  <a:schemeClr val="accent1"/>
                </a:solidFill>
              </a:rPr>
              <a:t>ความยาว</a:t>
            </a:r>
            <a:endParaRPr lang="en-US" sz="3600" b="1" dirty="0">
              <a:solidFill>
                <a:schemeClr val="accent1"/>
              </a:solidFill>
            </a:endParaRPr>
          </a:p>
          <a:p>
            <a:r>
              <a:rPr lang="th-TH" sz="3600" b="1" dirty="0">
                <a:solidFill>
                  <a:schemeClr val="accent1"/>
                </a:solidFill>
              </a:rPr>
              <a:t>ความสอดคล้อง</a:t>
            </a:r>
            <a:endParaRPr lang="en-US" sz="3600" b="1" dirty="0">
              <a:solidFill>
                <a:schemeClr val="accent1"/>
              </a:solidFill>
            </a:endParaRPr>
          </a:p>
          <a:p>
            <a:r>
              <a:rPr lang="th-TH" sz="3600" b="1" dirty="0">
                <a:solidFill>
                  <a:schemeClr val="accent1"/>
                </a:solidFill>
              </a:rPr>
              <a:t>อารมณ์ขัน</a:t>
            </a:r>
            <a:endParaRPr lang="en-US" sz="3600" b="1" dirty="0">
              <a:solidFill>
                <a:schemeClr val="accent1"/>
              </a:solidFill>
            </a:endParaRPr>
          </a:p>
          <a:p>
            <a:r>
              <a:rPr lang="th-TH" sz="3600" b="1" dirty="0">
                <a:solidFill>
                  <a:schemeClr val="accent1"/>
                </a:solidFill>
              </a:rPr>
              <a:t>ความจริง</a:t>
            </a:r>
            <a:endParaRPr lang="en-US" sz="3600" b="1" dirty="0">
              <a:solidFill>
                <a:schemeClr val="accent1"/>
              </a:solidFill>
            </a:endParaRPr>
          </a:p>
          <a:p>
            <a:r>
              <a:rPr lang="th-TH" sz="3600" b="1" dirty="0">
                <a:solidFill>
                  <a:schemeClr val="accent1"/>
                </a:solidFill>
              </a:rPr>
              <a:t>แรงจูงใจ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0" y="6324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th-TH" dirty="0">
                <a:solidFill>
                  <a:schemeClr val="accent1"/>
                </a:solidFill>
              </a:rPr>
              <a:t>ปรับจาก รีรอย แพ</a:t>
            </a:r>
            <a:r>
              <a:rPr lang="th-TH" dirty="0" err="1">
                <a:solidFill>
                  <a:schemeClr val="accent1"/>
                </a:solidFill>
              </a:rPr>
              <a:t>ทเ</a:t>
            </a:r>
            <a:r>
              <a:rPr lang="th-TH" dirty="0">
                <a:solidFill>
                  <a:schemeClr val="accent1"/>
                </a:solidFill>
              </a:rPr>
              <a:t>ทอซัน สต</a:t>
            </a:r>
            <a:r>
              <a:rPr lang="th-TH" dirty="0" err="1">
                <a:solidFill>
                  <a:schemeClr val="accent1"/>
                </a:solidFill>
              </a:rPr>
              <a:t>วจ</a:t>
            </a:r>
            <a:r>
              <a:rPr lang="th-TH" dirty="0">
                <a:solidFill>
                  <a:schemeClr val="accent1"/>
                </a:solidFill>
              </a:rPr>
              <a:t> ใน</a:t>
            </a:r>
            <a:r>
              <a:rPr lang="en-US" dirty="0">
                <a:solidFill>
                  <a:schemeClr val="accent1"/>
                </a:solidFill>
              </a:rPr>
              <a:t> SBC </a:t>
            </a:r>
            <a:r>
              <a:rPr lang="en-US" i="1" dirty="0">
                <a:solidFill>
                  <a:schemeClr val="accent1"/>
                </a:solidFill>
              </a:rPr>
              <a:t>100-</a:t>
            </a:r>
            <a:r>
              <a:rPr lang="th-TH" i="1" dirty="0" err="1">
                <a:solidFill>
                  <a:schemeClr val="accent1"/>
                </a:solidFill>
              </a:rPr>
              <a:t>โฟล</a:t>
            </a:r>
            <a:r>
              <a:rPr lang="th-TH" i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th-TH" dirty="0">
                <a:solidFill>
                  <a:schemeClr val="accent1"/>
                </a:solidFill>
              </a:rPr>
              <a:t>กุมภา</a:t>
            </a:r>
            <a:r>
              <a:rPr lang="en-US" dirty="0">
                <a:solidFill>
                  <a:schemeClr val="accent1"/>
                </a:solidFill>
              </a:rPr>
              <a:t> 92)</a:t>
            </a:r>
          </a:p>
        </p:txBody>
      </p:sp>
      <p:pic>
        <p:nvPicPr>
          <p:cNvPr id="82949" name="Picture 6" descr="oth-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96850"/>
            <a:ext cx="16002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Line 7"/>
          <p:cNvSpPr>
            <a:spLocks noChangeShapeType="1"/>
          </p:cNvSpPr>
          <p:nvPr/>
        </p:nvSpPr>
        <p:spPr bwMode="auto">
          <a:xfrm>
            <a:off x="-609600" y="6324600"/>
            <a:ext cx="1066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Text Box 8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" y="0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622300" indent="-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</a:rPr>
              <a:t>6.  </a:t>
            </a:r>
            <a:r>
              <a:rPr lang="th-TH" sz="3200" b="1" dirty="0">
                <a:solidFill>
                  <a:schemeClr val="bg1"/>
                </a:solidFill>
              </a:rPr>
              <a:t>หลีกเลี่ยงสิ่งเหล่านี้ตอนให้ภาพตัวอย่าง</a:t>
            </a:r>
            <a:br>
              <a:rPr lang="th-TH" sz="3200" b="1" dirty="0">
                <a:solidFill>
                  <a:schemeClr val="bg1"/>
                </a:solidFill>
              </a:rPr>
            </a:br>
            <a:r>
              <a:rPr lang="th-TH" sz="3200" b="1" dirty="0">
                <a:solidFill>
                  <a:schemeClr val="bg1"/>
                </a:solidFill>
              </a:rPr>
              <a:t>ขณะที่เทศนา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6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6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64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4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6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6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6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6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64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64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64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64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64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64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64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64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64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64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643" grpId="0" build="p"/>
      <p:bldP spid="1264644" grpId="0" build="p"/>
      <p:bldP spid="9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oyalty">
  <a:themeElements>
    <a:clrScheme name="Royalty 2">
      <a:dk1>
        <a:srgbClr val="3E3E5C"/>
      </a:dk1>
      <a:lt1>
        <a:srgbClr val="FFFF00"/>
      </a:lt1>
      <a:dk2>
        <a:srgbClr val="9358A0"/>
      </a:dk2>
      <a:lt2>
        <a:srgbClr val="FFFF00"/>
      </a:lt2>
      <a:accent1>
        <a:srgbClr val="60597B"/>
      </a:accent1>
      <a:accent2>
        <a:srgbClr val="6666FF"/>
      </a:accent2>
      <a:accent3>
        <a:srgbClr val="C8B4CD"/>
      </a:accent3>
      <a:accent4>
        <a:srgbClr val="DADA00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Royalty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Royalty 1">
        <a:dk1>
          <a:srgbClr val="336699"/>
        </a:dk1>
        <a:lt1>
          <a:srgbClr val="FFFF00"/>
        </a:lt1>
        <a:dk2>
          <a:srgbClr val="9358A0"/>
        </a:dk2>
        <a:lt2>
          <a:srgbClr val="FFFF00"/>
        </a:lt2>
        <a:accent1>
          <a:srgbClr val="003399"/>
        </a:accent1>
        <a:accent2>
          <a:srgbClr val="468A4B"/>
        </a:accent2>
        <a:accent3>
          <a:srgbClr val="C8B4CD"/>
        </a:accent3>
        <a:accent4>
          <a:srgbClr val="DADA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yalty 2">
        <a:dk1>
          <a:srgbClr val="3E3E5C"/>
        </a:dk1>
        <a:lt1>
          <a:srgbClr val="FFFF00"/>
        </a:lt1>
        <a:dk2>
          <a:srgbClr val="9358A0"/>
        </a:dk2>
        <a:lt2>
          <a:srgbClr val="FFFF00"/>
        </a:lt2>
        <a:accent1>
          <a:srgbClr val="60597B"/>
        </a:accent1>
        <a:accent2>
          <a:srgbClr val="6666FF"/>
        </a:accent2>
        <a:accent3>
          <a:srgbClr val="C8B4CD"/>
        </a:accent3>
        <a:accent4>
          <a:srgbClr val="DADA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5922</TotalTime>
  <Words>899</Words>
  <Application>Microsoft Macintosh PowerPoint</Application>
  <PresentationFormat>On-screen Show (4:3)</PresentationFormat>
  <Paragraphs>162</Paragraphs>
  <Slides>28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</vt:lpstr>
      <vt:lpstr>Comic Sans MS</vt:lpstr>
      <vt:lpstr>Impact</vt:lpstr>
      <vt:lpstr>Monotype Sorts</vt:lpstr>
      <vt:lpstr>Tahoma</vt:lpstr>
      <vt:lpstr>Times</vt:lpstr>
      <vt:lpstr>Times New Roman</vt:lpstr>
      <vt:lpstr>Wingdings</vt:lpstr>
      <vt:lpstr>Blank Presentation</vt:lpstr>
      <vt:lpstr>untitled 1</vt:lpstr>
      <vt:lpstr>Royalty</vt:lpstr>
      <vt:lpstr>Northern Lights</vt:lpstr>
      <vt:lpstr>Default Design</vt:lpstr>
      <vt:lpstr>1_Default Design</vt:lpstr>
      <vt:lpstr>Orbit</vt:lpstr>
      <vt:lpstr>Microsoft ClipArt Gallery</vt:lpstr>
      <vt:lpstr>ภาพประกอบ</vt:lpstr>
      <vt:lpstr>ความสำคัญของ ภาพประกอบที่ดี</vt:lpstr>
      <vt:lpstr>การยกภาพตัวอย่างที่ดีนั้นทำอย่างไร</vt:lpstr>
      <vt:lpstr>การยกภาพตัวอย่างที่ดีนั้นทำอย่างไร</vt:lpstr>
      <vt:lpstr>อย่าเจาะจงเกินไป</vt:lpstr>
      <vt:lpstr>การยกภาพตัวอย่างที่ดีนั้นทำอย่างไร</vt:lpstr>
      <vt:lpstr>การเล่าเรื่อง และมุขตลก</vt:lpstr>
      <vt:lpstr>การยกภาพตัวอย่างที่ดีนั้นทำอย่างไร</vt:lpstr>
      <vt:lpstr>ข้อควรระวัง</vt:lpstr>
      <vt:lpstr>จะเก็บรวบรวมภาพตัวอย่างอย่างไร</vt:lpstr>
      <vt:lpstr>ขออนุญาต จากคนที่เรา จะนำมา ยกตัวอย่าง ประกอบ</vt:lpstr>
      <vt:lpstr>เล่นสนุกไปกับอักขระจีน</vt:lpstr>
      <vt:lpstr>Fun with Chinese Characters</vt:lpstr>
      <vt:lpstr>นักเทศน์ไปเอาภาพตัวอย่างจากไหน</vt:lpstr>
      <vt:lpstr>Look Around 1 of 3</vt:lpstr>
      <vt:lpstr>Look Around 2 of 3</vt:lpstr>
      <vt:lpstr>มองรอบๆ! 3 of 3</vt:lpstr>
      <vt:lpstr>เลือกตัวอย่างที่จะใช้อย่างระวัง</vt:lpstr>
      <vt:lpstr>ปกป้องคู่สมรส!</vt:lpstr>
      <vt:lpstr>หนังสืออื่น ๆ</vt:lpstr>
      <vt:lpstr>เว็บไซต์สำหรับภาพตัวอย่าง</vt:lpstr>
      <vt:lpstr>วิดีโอคลิปอื่นๆ ที่ WingClips.com</vt:lpstr>
      <vt:lpstr>ข. จัดหมวดหมู่ภาพตัวอย่าง</vt:lpstr>
      <vt:lpstr>หัวเรื่องและคำบรรยาย</vt:lpstr>
      <vt:lpstr>ข. จัดหมวดหมู่ภาพตัวอย่าง</vt:lpstr>
      <vt:lpstr>ไฟล์ภาพตัวอย่างจากคอมพิวเตอร์ของผม</vt:lpstr>
      <vt:lpstr>Black</vt:lpstr>
      <vt:lpstr>การเทศนา (Homiletics) ลิงก์ที่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Naphamas C.</cp:lastModifiedBy>
  <cp:revision>160</cp:revision>
  <dcterms:created xsi:type="dcterms:W3CDTF">2004-09-11T01:03:24Z</dcterms:created>
  <dcterms:modified xsi:type="dcterms:W3CDTF">2021-01-25T12:47:53Z</dcterms:modified>
</cp:coreProperties>
</file>