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theme/theme8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4" r:id="rId2"/>
    <p:sldMasterId id="2147483670" r:id="rId3"/>
    <p:sldMasterId id="2147483658" r:id="rId4"/>
    <p:sldMasterId id="2147483649" r:id="rId5"/>
    <p:sldMasterId id="2147483728" r:id="rId6"/>
    <p:sldMasterId id="2147483740" r:id="rId7"/>
    <p:sldMasterId id="2147483908" r:id="rId8"/>
    <p:sldMasterId id="2147484542" r:id="rId9"/>
    <p:sldMasterId id="2147485172" r:id="rId10"/>
  </p:sldMasterIdLst>
  <p:notesMasterIdLst>
    <p:notesMasterId r:id="rId42"/>
  </p:notesMasterIdLst>
  <p:sldIdLst>
    <p:sldId id="308" r:id="rId11"/>
    <p:sldId id="343" r:id="rId12"/>
    <p:sldId id="344" r:id="rId13"/>
    <p:sldId id="345" r:id="rId14"/>
    <p:sldId id="315" r:id="rId15"/>
    <p:sldId id="314" r:id="rId16"/>
    <p:sldId id="316" r:id="rId17"/>
    <p:sldId id="325" r:id="rId18"/>
    <p:sldId id="329" r:id="rId19"/>
    <p:sldId id="319" r:id="rId20"/>
    <p:sldId id="318" r:id="rId21"/>
    <p:sldId id="326" r:id="rId22"/>
    <p:sldId id="321" r:id="rId23"/>
    <p:sldId id="323" r:id="rId24"/>
    <p:sldId id="328" r:id="rId25"/>
    <p:sldId id="349" r:id="rId26"/>
    <p:sldId id="309" r:id="rId27"/>
    <p:sldId id="350" r:id="rId28"/>
    <p:sldId id="346" r:id="rId29"/>
    <p:sldId id="351" r:id="rId30"/>
    <p:sldId id="331" r:id="rId31"/>
    <p:sldId id="347" r:id="rId32"/>
    <p:sldId id="333" r:id="rId33"/>
    <p:sldId id="332" r:id="rId34"/>
    <p:sldId id="339" r:id="rId35"/>
    <p:sldId id="330" r:id="rId36"/>
    <p:sldId id="334" r:id="rId37"/>
    <p:sldId id="258" r:id="rId38"/>
    <p:sldId id="348" r:id="rId39"/>
    <p:sldId id="335" r:id="rId40"/>
    <p:sldId id="352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6162"/>
    <a:srgbClr val="FFFF00"/>
    <a:srgbClr val="FF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94557"/>
  </p:normalViewPr>
  <p:slideViewPr>
    <p:cSldViewPr>
      <p:cViewPr>
        <p:scale>
          <a:sx n="150" d="100"/>
          <a:sy n="150" d="100"/>
        </p:scale>
        <p:origin x="432" y="-1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8EC215-A6C6-B545-A99E-5BAFE7C9E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69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DCE2A25-EA23-1F46-A0B4-50BE9BBC5F8B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EB3F63-064A-354D-84C6-73C4E5AF37BA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E0B676-75BD-244F-AD0A-2FDE061902DA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645C1F-FEB2-4147-A52B-098895EF40B6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0AE763-8249-1644-BC6C-B1DC384CC871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940FC7-63A2-BD4F-BEED-302FC7375851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310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38E3A3-6F3E-F144-94F7-FDE7B8F4A98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645C1F-FEB2-4147-A52B-098895EF40B6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91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6D780BF-EFAE-2B43-A71F-6F350C987645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645C1F-FEB2-4147-A52B-098895EF40B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7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0AF41E-0A6B-F64C-9F65-67281EA6B6D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Cordia New" panose="020B0304020202020204" pitchFamily="34" charset="-34"/>
                <a:ea typeface="ＭＳ Ｐゴシック" charset="0"/>
                <a:cs typeface="Cordia New" panose="020B0304020202020204" pitchFamily="34" charset="-34"/>
              </a:rPr>
              <a:t>12.25 &amp; 15.28</a:t>
            </a:r>
            <a:endParaRPr lang="th-TH" dirty="0">
              <a:latin typeface="Cordia New" panose="020B0304020202020204" pitchFamily="34" charset="-34"/>
              <a:ea typeface="ＭＳ Ｐゴシック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634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239B2ED-3B9C-D845-9C90-857A4369C54C}" type="slidenum">
              <a:rPr lang="en-US" sz="1200">
                <a:solidFill>
                  <a:srgbClr val="000000"/>
                </a:solidFill>
              </a:rPr>
              <a:pPr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4800" dirty="0">
              <a:latin typeface="Cordia New" panose="020B0304020202020204" pitchFamily="34" charset="-34"/>
              <a:ea typeface="ＭＳ Ｐゴシック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299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645C1F-FEB2-4147-A52B-098895EF40B6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64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AA5785D-6816-274A-A108-213CB41B14F6}" type="slidenum">
              <a:rPr lang="en-US" sz="1200">
                <a:solidFill>
                  <a:srgbClr val="000000"/>
                </a:solidFill>
              </a:rPr>
              <a:pPr/>
              <a:t>21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591B29-E836-984E-80EB-3B7E3CE0E733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0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7B5364-FAFB-4E41-9869-FFF712855FCF}" type="slidenum">
              <a:rPr lang="en-US" sz="1200">
                <a:solidFill>
                  <a:srgbClr val="000000"/>
                </a:solidFill>
              </a:rPr>
              <a:pPr/>
              <a:t>23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49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904054-20DE-074F-92F6-B84626A036F5}" type="slidenum">
              <a:rPr lang="en-US" sz="1200">
                <a:solidFill>
                  <a:srgbClr val="000000"/>
                </a:solidFill>
              </a:rPr>
              <a:pPr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4D630DF-FCB1-644B-8E7A-49D684D4EE02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th-TH" dirty="0"/>
          </a:p>
          <a:p>
            <a:pPr eaLnBrk="1" hangingPunct="1"/>
            <a:r>
              <a:rPr lang="th-TH" dirty="0"/>
              <a:t>อย่าใช้คำที่ไม่จำเป็นใน ใจความของคุณ ตัวอย่างแรกใช้คำ </a:t>
            </a:r>
            <a:r>
              <a:rPr lang="en-US" dirty="0"/>
              <a:t>”</a:t>
            </a:r>
            <a:r>
              <a:rPr lang="th-TH" dirty="0"/>
              <a:t>ในการทดลองของคุณ ที่กำลังทำงาน</a:t>
            </a:r>
            <a:r>
              <a:rPr lang="en-US" dirty="0"/>
              <a:t>”</a:t>
            </a:r>
            <a:r>
              <a:rPr lang="th-TH" dirty="0"/>
              <a:t> ซ้ำ ถึงแม้ว่าคำว่า คำว่าที่กำลังทำงานจะไม่ได้อยู่ในหัวข้อ นี่เป็นการทำให้ประเด็นยาวไป ดีกว่าที่จะใช้คำนี้ในหัวข้อคำเทศนา และย้ำหัวข้อนี้ในการเชื่อต่อข้อความและจบข้อความด้วยเอ็มไอ ซึ่งตอบคำถามจากหัวข้อ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BACFDA6-285B-EA47-B396-EEA47F1AA24B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55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8899A8-E5F6-8E41-AADC-F3FC7CABC53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/>
              <a:t>HOM 13.27</a:t>
            </a:r>
          </a:p>
          <a:p>
            <a:pPr eaLnBrk="1" hangingPunct="1"/>
            <a:r>
              <a:rPr lang="en-US" dirty="0"/>
              <a:t>HSB 30.03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B62AAB-0379-904E-B39F-96B323BBDAA1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159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1BFC8E-C70C-7E46-A4AA-2415B38905D7}" type="slidenum">
              <a:rPr lang="en-US" sz="1200">
                <a:solidFill>
                  <a:srgbClr val="000000"/>
                </a:solidFill>
              </a:rPr>
              <a:pPr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HOM 12.17; HSB 25.12</a:t>
            </a:r>
          </a:p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หลังจากโครงร่าง เอ็มพีไอไอ</a:t>
            </a:r>
            <a:r>
              <a:rPr lang="en-US" dirty="0">
                <a:ea typeface="ＭＳ Ｐゴシック" charset="0"/>
                <a:cs typeface="ＭＳ Ｐゴシック" charset="0"/>
              </a:rPr>
              <a:t>...</a:t>
            </a:r>
            <a:r>
              <a:rPr lang="th-TH" dirty="0">
                <a:ea typeface="ＭＳ Ｐゴシック" charset="0"/>
                <a:cs typeface="ＭＳ Ｐゴシック" charset="0"/>
              </a:rPr>
              <a:t>คำถาม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เราควรเริ่มเทศนาอย่างไร</a:t>
            </a:r>
            <a:r>
              <a:rPr lang="en-US" dirty="0">
                <a:ea typeface="ＭＳ Ｐゴシック" charset="0"/>
                <a:cs typeface="ＭＳ Ｐゴシック" charset="0"/>
              </a:rPr>
              <a:t>– </a:t>
            </a:r>
            <a:r>
              <a:rPr lang="th-TH" dirty="0">
                <a:ea typeface="ＭＳ Ｐゴシック" charset="0"/>
                <a:cs typeface="ＭＳ Ｐゴシック" charset="0"/>
              </a:rPr>
              <a:t>เริ่มด้วยคำถาม ทำไม หรือ อย่างไร</a:t>
            </a:r>
            <a:r>
              <a:rPr lang="en-US" dirty="0">
                <a:ea typeface="ＭＳ Ｐゴシック" charset="0"/>
                <a:cs typeface="ＭＳ Ｐゴシック" charset="0"/>
              </a:rPr>
              <a:t>?</a:t>
            </a:r>
            <a:r>
              <a:rPr lang="th-TH" dirty="0">
                <a:ea typeface="ＭＳ Ｐゴシック" charset="0"/>
                <a:cs typeface="ＭＳ Ｐゴシック" charset="0"/>
              </a:rPr>
              <a:t>– ตอบ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อย่างไรดีกว่า ถึงแม้ว่าจะไม่ใช่หัวข้อหลักของพระคำทั้งหมด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หลังจากโครงร่างคำเทศนา เอ็มพีไอ</a:t>
            </a:r>
            <a:r>
              <a:rPr lang="en-US" dirty="0">
                <a:ea typeface="ＭＳ Ｐゴシック" charset="0"/>
                <a:cs typeface="ＭＳ Ｐゴシック" charset="0"/>
              </a:rPr>
              <a:t>…</a:t>
            </a:r>
            <a:r>
              <a:rPr lang="th-TH" dirty="0">
                <a:ea typeface="ＭＳ Ｐゴシック" charset="0"/>
                <a:cs typeface="ＭＳ Ｐゴシック" charset="0"/>
              </a:rPr>
              <a:t>คำถาม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เราควรเริ่มย้ายจากเอ็มพีไอไออย่างไร</a:t>
            </a:r>
            <a:r>
              <a:rPr lang="en-US" dirty="0">
                <a:ea typeface="ＭＳ Ｐゴシック" charset="0"/>
                <a:cs typeface="ＭＳ Ｐゴシック" charset="0"/>
              </a:rPr>
              <a:t>? </a:t>
            </a:r>
            <a:r>
              <a:rPr lang="th-TH" dirty="0">
                <a:ea typeface="ＭＳ Ｐゴシック" charset="0"/>
                <a:cs typeface="ＭＳ Ｐゴシック" charset="0"/>
              </a:rPr>
              <a:t>ตอบ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ใช้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นิร</a:t>
            </a:r>
            <a:r>
              <a:rPr lang="th-TH" dirty="0">
                <a:ea typeface="ＭＳ Ｐゴシック" charset="0"/>
                <a:cs typeface="ＭＳ Ｐゴシック" charset="0"/>
              </a:rPr>
              <a:t>นัยของเอ็มโอ เอ็มพีไอไอ </a:t>
            </a:r>
            <a:r>
              <a:rPr lang="en-US" dirty="0">
                <a:ea typeface="ＭＳ Ｐゴシック" charset="0"/>
                <a:cs typeface="ＭＳ Ｐゴシック" charset="0"/>
              </a:rPr>
              <a:t>(</a:t>
            </a:r>
            <a:r>
              <a:rPr lang="th-TH" dirty="0">
                <a:ea typeface="ＭＳ Ｐゴシック" charset="0"/>
                <a:cs typeface="ＭＳ Ｐゴシック" charset="0"/>
              </a:rPr>
              <a:t>เหตุผล</a:t>
            </a:r>
            <a:r>
              <a:rPr lang="en-US" dirty="0">
                <a:ea typeface="ＭＳ Ｐゴシック" charset="0"/>
                <a:cs typeface="ＭＳ Ｐゴシック" charset="0"/>
              </a:rPr>
              <a:t>) </a:t>
            </a:r>
            <a:r>
              <a:rPr lang="th-TH" dirty="0">
                <a:ea typeface="ＭＳ Ｐゴシック" charset="0"/>
                <a:cs typeface="ＭＳ Ｐゴシック" charset="0"/>
              </a:rPr>
              <a:t>ตอบสนอง </a:t>
            </a:r>
            <a:r>
              <a:rPr lang="en-US" dirty="0">
                <a:ea typeface="ＭＳ Ｐゴシック" charset="0"/>
                <a:cs typeface="ＭＳ Ｐゴシック" charset="0"/>
              </a:rPr>
              <a:t>“</a:t>
            </a:r>
            <a:r>
              <a:rPr lang="th-TH" dirty="0">
                <a:ea typeface="ＭＳ Ｐゴシック" charset="0"/>
                <a:cs typeface="ＭＳ Ｐゴシック" charset="0"/>
              </a:rPr>
              <a:t>ทำไม</a:t>
            </a:r>
            <a:r>
              <a:rPr lang="en-US" dirty="0">
                <a:ea typeface="ＭＳ Ｐゴシック" charset="0"/>
                <a:cs typeface="ＭＳ Ｐゴシック" charset="0"/>
              </a:rPr>
              <a:t>”</a:t>
            </a:r>
            <a:r>
              <a:rPr lang="th-TH" dirty="0">
                <a:ea typeface="ＭＳ Ｐゴシック" charset="0"/>
                <a:cs typeface="ＭＳ Ｐゴシック" charset="0"/>
              </a:rPr>
              <a:t> เพื่อสร้างจุดเชื่อมให้กับ เฮ</a:t>
            </a:r>
            <a:r>
              <a:rPr lang="th-TH" dirty="0" err="1">
                <a:ea typeface="ＭＳ Ｐゴシック" charset="0"/>
                <a:cs typeface="ＭＳ Ｐゴシック" charset="0"/>
              </a:rPr>
              <a:t>ช</a:t>
            </a:r>
            <a:r>
              <a:rPr lang="th-TH" dirty="0">
                <a:ea typeface="ＭＳ Ｐゴシック" charset="0"/>
                <a:cs typeface="ＭＳ Ｐゴシック" charset="0"/>
              </a:rPr>
              <a:t>โอ เอ็มพีไอไอ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5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07E1CA-94A6-DC41-8768-988B802AC19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920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th-TH" dirty="0">
                <a:ea typeface="ＭＳ Ｐゴシック" charset="0"/>
                <a:cs typeface="ＭＳ Ｐゴシック" charset="0"/>
              </a:rPr>
              <a:t>คำถาม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โครงสร้างแบบไหนแย่ที่สุด</a:t>
            </a:r>
            <a:r>
              <a:rPr lang="en-US" dirty="0">
                <a:ea typeface="ＭＳ Ｐゴシック" charset="0"/>
                <a:cs typeface="ＭＳ Ｐゴシック" charset="0"/>
              </a:rPr>
              <a:t>? </a:t>
            </a:r>
            <a:r>
              <a:rPr lang="th-TH" dirty="0">
                <a:ea typeface="ＭＳ Ｐゴシック" charset="0"/>
                <a:cs typeface="ＭＳ Ｐゴシック" charset="0"/>
              </a:rPr>
              <a:t>ตอบ </a:t>
            </a:r>
            <a:r>
              <a:rPr lang="en-US" dirty="0">
                <a:ea typeface="ＭＳ Ｐゴシック" charset="0"/>
                <a:cs typeface="ＭＳ Ｐゴシック" charset="0"/>
              </a:rPr>
              <a:t>: </a:t>
            </a:r>
            <a:r>
              <a:rPr lang="th-TH" dirty="0">
                <a:ea typeface="ＭＳ Ｐゴシック" charset="0"/>
                <a:cs typeface="ＭＳ Ｐゴシック" charset="0"/>
              </a:rPr>
              <a:t>อันที่เราใช้ตลอดเวลา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008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F0655A-3FEE-4247-98F0-7FABD5CF2E19}" type="slidenum">
              <a:rPr lang="en-US" sz="1200">
                <a:solidFill>
                  <a:srgbClr val="000000"/>
                </a:solidFill>
              </a:rPr>
              <a:pPr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1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66A81E-050F-FA4E-BDE9-79732B1D6EAC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66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02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86B298-E3E9-BF41-8E8E-074D9553F20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274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BF8CFF-CDD9-0F4B-8AE3-D8AFB563A67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3F7D6EC-AB09-1E40-AAC0-6CF086649969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4C21A5-6BBD-F546-B882-217542C3680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187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D22C49C-9FDE-EA46-BD56-AD67CA297C84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B0651-490C-DE45-8FB1-C5EE851B0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07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5DCDB-1386-4D41-BFAF-FBC01348F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638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CDE2-0F23-B244-AEA7-DBF0E356CD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0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A2359-F8D8-0248-B047-681A5DA41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8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630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35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7651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3954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7030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6268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23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58398-60D2-2844-8DAB-22E40BF6B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39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735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3526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102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10179-7A82-1C4F-A75B-271B4B8B5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484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F71BA-8925-684A-B30A-F9A31ABDB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85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C9BA9-DD77-ED4B-8E61-D50350099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731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CDF21-E3D5-3046-A9BD-D2F8551F4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35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3B90B-75B0-334F-ACE1-9E74F8EE6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353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97ECF-4129-7240-90EB-27F03C498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9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8EF1-AA91-234F-9076-80F025E78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7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C2E5E-8940-364D-8857-2D12FC92D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43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BF99-212A-D24E-B5D9-6A3972FDD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93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39024-B514-2248-B5D1-B6BEC3460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9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C7F5E-71FB-804E-B3B5-5B1E27B3B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5386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A165A-17E6-4348-BB9A-811BD1C18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76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B826-5789-9848-BB77-7AAA3C586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99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80ED9-4D27-E941-81C1-093862143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14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E520C-2AF9-9945-8EF1-CBAF827E4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3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EC20-AE86-4E48-9FCB-BA071818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3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FF62-F75C-7647-BA74-71191CCA8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7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5A3FA-B969-FD4A-90C7-C57719DE1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EBD16-18A4-A24B-9C91-C1B3F3EC3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0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4CE31-B5D0-8E4F-AF10-0EEE451BC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563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46472-336F-F84E-A9F1-AE65E5901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96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AF9A-0249-7445-9280-7BE3D612A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59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C091D-23B6-4741-88BD-BDE6C0B37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52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B4405-0C3F-2A4B-8C52-4F25AD513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1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89D74-CA7D-3D47-8C2D-58FE27177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98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A0308-CEB9-3841-A8F5-7C56E1974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719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F6FE-C854-DC40-ABE3-85A39E6FE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64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FDC3-98FF-5744-9F60-20B15FA77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30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2EA93-BD5B-5441-81AA-66B8D49CC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2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BEF37-11FF-974D-BC93-1FCFF63E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10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54A1B-F1A9-2D46-BB5F-92FB2B2BE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217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EA2D-A622-E44B-B52E-902D0B742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199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D1CB0-EB77-9B4F-A569-495A1CF48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8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4F2AE-578E-7B43-B8C5-69E16EC33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41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D7C6-87F1-6943-988F-BBFBE27B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9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24936-4C67-D448-A247-FFC7B879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729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4B2C9-3362-774D-B0DF-2162846A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30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555F2-E61A-4544-AF9E-082AF4839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9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058B7-E50D-6040-84AC-35B63E7F0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871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8B74-7E79-8947-9C99-4D7654BD7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68C1-8E21-DA4F-A610-D14187D9B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719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E0232-FB0D-A344-9C6F-A22B90896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206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0CFCA-E3AA-E540-90ED-015AF2C05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46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D163A-EFE3-7842-ADF9-4512D3128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915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4FF2-EDFC-0143-B495-FA3917B15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3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6D544-6A1C-E648-8224-D4BBC98BC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974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E5601-48B5-1C41-BACF-1A04C0DBC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54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05BC-9A5A-C942-A825-BFADAB38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12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E502-740A-D64B-8010-977FC8938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89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B1788-0375-4149-937D-7F8E2E108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670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710D7-688E-984F-9748-F6E628DF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AA98D-5272-464F-AF9C-5C4A8848D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597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39803-7FB1-214D-A4B3-74F4F0949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871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0D03-0940-4D47-B1CC-584B9CB51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86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C15B-B22A-B04D-9E5A-B03F0D971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813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9390A-3301-4141-ADCD-B85F6C6DD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49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1A81-BE88-EE43-9370-848EEAC6A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493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C6B1B-6E30-6747-901D-84763B552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390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A1D80-7BDD-D74C-99AF-DF3D8D24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300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E3CB5-9600-E74B-878A-C7E796042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8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B014F-8781-8341-A046-1239D5AF2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393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BA5F8-EDD7-5E4B-B8C6-444C04C38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B815-5EFF-664F-8B17-28A05448B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33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E24B-8896-C745-9557-D49465D16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230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527AA-CB31-A143-AF76-28BAD59A7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279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761C5-2732-854A-A7E2-75E28B636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81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A94E2-79C8-854E-9C38-114C0142B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2405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3B081-3B9C-6844-A2F5-DEBB02A30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31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1083-AF59-AB47-9FB4-64D033655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28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862D3-EDF3-8E4C-B1F3-695643C2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1225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07E38-E99C-9949-9344-50915132D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969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54637-16DC-B64B-873F-053DD035F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7807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615A7-ECC0-0D46-BA6D-4040859AE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2821-A3CE-9C45-8908-0AA9C8743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254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1573C-5388-964B-8582-A906676B4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903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5DBA6-38C2-F84F-83D6-62EBFFD456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067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84062-7F97-7448-B071-D86286F6A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25733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7C641-43D6-6F4B-B0A1-F66EAE927E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0486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73D8-0831-6547-A85D-7896713608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667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E503-C983-9945-BB13-B08DBF4DCE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8601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9C80E-1B82-9F40-8550-D7A8B6B21D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51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760DD-4752-8742-AC8F-C4DF43A835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727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E5AC1-2F83-FD43-BB05-C19194D5B6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2734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8B211-D644-2448-9FEE-5869DE3F70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9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04DB02-E46E-4F4F-980D-81AEB4A58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2" r:id="rId1"/>
    <p:sldLayoutId id="2147485073" r:id="rId2"/>
    <p:sldLayoutId id="2147485074" r:id="rId3"/>
    <p:sldLayoutId id="2147485075" r:id="rId4"/>
    <p:sldLayoutId id="2147485076" r:id="rId5"/>
    <p:sldLayoutId id="2147485077" r:id="rId6"/>
    <p:sldLayoutId id="2147485078" r:id="rId7"/>
    <p:sldLayoutId id="2147485079" r:id="rId8"/>
    <p:sldLayoutId id="2147485080" r:id="rId9"/>
    <p:sldLayoutId id="2147485081" r:id="rId10"/>
    <p:sldLayoutId id="21474850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4450876-FCF6-7D46-80BF-FF1657984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2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3" r:id="rId1"/>
    <p:sldLayoutId id="2147485174" r:id="rId2"/>
    <p:sldLayoutId id="2147485175" r:id="rId3"/>
    <p:sldLayoutId id="2147485176" r:id="rId4"/>
    <p:sldLayoutId id="2147485177" r:id="rId5"/>
    <p:sldLayoutId id="2147485178" r:id="rId6"/>
    <p:sldLayoutId id="2147485179" r:id="rId7"/>
    <p:sldLayoutId id="2147485180" r:id="rId8"/>
    <p:sldLayoutId id="2147485181" r:id="rId9"/>
    <p:sldLayoutId id="2147485182" r:id="rId10"/>
    <p:sldLayoutId id="21474851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331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320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332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321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332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2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32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02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02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83" r:id="rId1"/>
    <p:sldLayoutId id="2147485084" r:id="rId2"/>
    <p:sldLayoutId id="2147485085" r:id="rId3"/>
    <p:sldLayoutId id="2147485086" r:id="rId4"/>
    <p:sldLayoutId id="2147485087" r:id="rId5"/>
    <p:sldLayoutId id="2147485088" r:id="rId6"/>
    <p:sldLayoutId id="2147485089" r:id="rId7"/>
    <p:sldLayoutId id="2147485090" r:id="rId8"/>
    <p:sldLayoutId id="2147485091" r:id="rId9"/>
    <p:sldLayoutId id="2147485092" r:id="rId10"/>
    <p:sldLayoutId id="21474850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4344" name="Picture 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ectangle 4"/>
            <p:cNvSpPr>
              <a:spLocks noChangeArrowheads="1"/>
            </p:cNvSpPr>
            <p:nvPr/>
          </p:nvSpPr>
          <p:spPr bwMode="auto">
            <a:xfrm>
              <a:off x="96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Rectangle 5"/>
            <p:cNvSpPr>
              <a:spLocks noChangeArrowheads="1"/>
            </p:cNvSpPr>
            <p:nvPr/>
          </p:nvSpPr>
          <p:spPr bwMode="auto">
            <a:xfrm>
              <a:off x="240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96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14348" name="Rectangle 7"/>
            <p:cNvSpPr>
              <a:spLocks noChangeArrowheads="1"/>
            </p:cNvSpPr>
            <p:nvPr/>
          </p:nvSpPr>
          <p:spPr bwMode="auto">
            <a:xfrm>
              <a:off x="96" y="384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 altLang="ja-JP">
                <a:latin typeface="Helvetica" charset="0"/>
              </a:endParaRPr>
            </a:p>
          </p:txBody>
        </p:sp>
        <p:sp>
          <p:nvSpPr>
            <p:cNvPr id="14349" name="Rectangle 8"/>
            <p:cNvSpPr>
              <a:spLocks noChangeArrowheads="1"/>
            </p:cNvSpPr>
            <p:nvPr/>
          </p:nvSpPr>
          <p:spPr bwMode="auto">
            <a:xfrm>
              <a:off x="384" y="96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9"/>
            <p:cNvSpPr>
              <a:spLocks noChangeArrowheads="1"/>
            </p:cNvSpPr>
            <p:nvPr/>
          </p:nvSpPr>
          <p:spPr bwMode="auto">
            <a:xfrm>
              <a:off x="240" y="240"/>
              <a:ext cx="96" cy="96"/>
            </a:xfrm>
            <a:prstGeom prst="rect">
              <a:avLst/>
            </a:prstGeom>
            <a:solidFill>
              <a:srgbClr val="FFE62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351" name="Picture 10"/>
            <p:cNvPicPr preferRelativeResize="0"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1152"/>
              <a:ext cx="5758" cy="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81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681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1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Helvetica" charset="0"/>
              </a:defRPr>
            </a:lvl1pPr>
          </a:lstStyle>
          <a:p>
            <a:pPr>
              <a:defRPr/>
            </a:pPr>
            <a:fld id="{231C27D5-130C-F040-8143-8F7C150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60" r:id="rId1"/>
    <p:sldLayoutId id="2147485094" r:id="rId2"/>
    <p:sldLayoutId id="2147485095" r:id="rId3"/>
    <p:sldLayoutId id="2147485096" r:id="rId4"/>
    <p:sldLayoutId id="2147485097" r:id="rId5"/>
    <p:sldLayoutId id="2147485098" r:id="rId6"/>
    <p:sldLayoutId id="2147485099" r:id="rId7"/>
    <p:sldLayoutId id="2147485100" r:id="rId8"/>
    <p:sldLayoutId id="2147485101" r:id="rId9"/>
    <p:sldLayoutId id="2147485102" r:id="rId10"/>
    <p:sldLayoutId id="21474851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Futur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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0"/>
        <a:buChar char="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rebuchet MS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B2321140-DA54-EA40-8414-CA680AD65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104" r:id="rId1"/>
    <p:sldLayoutId id="2147485105" r:id="rId2"/>
    <p:sldLayoutId id="2147485106" r:id="rId3"/>
    <p:sldLayoutId id="2147485107" r:id="rId4"/>
    <p:sldLayoutId id="2147485108" r:id="rId5"/>
    <p:sldLayoutId id="2147485109" r:id="rId6"/>
    <p:sldLayoutId id="2147485110" r:id="rId7"/>
    <p:sldLayoutId id="2147485111" r:id="rId8"/>
    <p:sldLayoutId id="2147485112" r:id="rId9"/>
    <p:sldLayoutId id="2147485113" r:id="rId10"/>
    <p:sldLayoutId id="214748511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8F28921-CE83-A54C-92F0-C9761EE57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9F9644-8458-5943-8697-B0E29BF72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6BDEE56-C189-DE49-9EC9-C58254758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  <p:sldLayoutId id="2147485144" r:id="rId8"/>
    <p:sldLayoutId id="2147485145" r:id="rId9"/>
    <p:sldLayoutId id="2147485146" r:id="rId10"/>
    <p:sldLayoutId id="21474851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C848985-D58A-0743-82AB-7A1C049C6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48883F-C903-E244-A7C3-1BD15017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50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0" name="Text Box 6"/>
          <p:cNvSpPr txBox="1">
            <a:spLocks noChangeArrowheads="1"/>
          </p:cNvSpPr>
          <p:nvPr/>
        </p:nvSpPr>
        <p:spPr bwMode="auto">
          <a:xfrm>
            <a:off x="4516438" y="3505200"/>
            <a:ext cx="4627562" cy="107721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</a:rPr>
              <a:t>เราจะดูภาพรวมของข้อความ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bg1"/>
                </a:solidFill>
              </a:rPr>
              <a:t>ได้อย่างไร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03426" name="Picture 8" descr="03 A shot of Trinkhalle corrido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45013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7620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7200" dirty="0">
                <a:solidFill>
                  <a:srgbClr val="CCFF33"/>
                </a:solidFill>
                <a:latin typeface="Arial" charset="0"/>
                <a:ea typeface="ＭＳ Ｐゴシック" charset="0"/>
              </a:rPr>
              <a:t>การร่างโครงร่าง</a:t>
            </a:r>
            <a:endParaRPr lang="en-US" sz="7200" dirty="0">
              <a:solidFill>
                <a:srgbClr val="CCFF33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337905"/>
            <a:ext cx="9144000" cy="53122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ดร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. </a:t>
            </a: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ริก กร</a:t>
            </a:r>
            <a:r>
              <a:rPr lang="th-TH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ิฟ</a:t>
            </a: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ฟิต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</a:t>
            </a: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สิงค์โปร</a:t>
            </a:r>
            <a:r>
              <a:rPr lang="th-TH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ไบเบิ้ล</a:t>
            </a:r>
            <a:r>
              <a:rPr lang="th-TH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คอ</a:t>
            </a:r>
            <a:r>
              <a:rPr lang="th-TH" sz="2000" b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ลลีค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• 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2" descr="Alba platfor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003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dirty="0">
                <a:cs typeface="+mj-cs"/>
              </a:rPr>
              <a:t>ฐานต้องการตัวช่วย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 descr="Granite"/>
          <p:cNvSpPr>
            <a:spLocks noChangeArrowheads="1"/>
          </p:cNvSpPr>
          <p:nvPr/>
        </p:nvSpPr>
        <p:spPr bwMode="auto">
          <a:xfrm>
            <a:off x="6659563" y="1844675"/>
            <a:ext cx="1219200" cy="25622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6" name="Rectangle 7" descr="Granite"/>
          <p:cNvSpPr>
            <a:spLocks noChangeArrowheads="1"/>
          </p:cNvSpPr>
          <p:nvPr/>
        </p:nvSpPr>
        <p:spPr bwMode="auto">
          <a:xfrm>
            <a:off x="4140200" y="2420938"/>
            <a:ext cx="1219200" cy="205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7" descr="Granite"/>
          <p:cNvSpPr>
            <a:spLocks noChangeArrowheads="1"/>
          </p:cNvSpPr>
          <p:nvPr/>
        </p:nvSpPr>
        <p:spPr bwMode="auto">
          <a:xfrm>
            <a:off x="1547813" y="2349500"/>
            <a:ext cx="1219200" cy="2057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Freeform 16" descr="Wave"/>
          <p:cNvSpPr>
            <a:spLocks/>
          </p:cNvSpPr>
          <p:nvPr/>
        </p:nvSpPr>
        <p:spPr bwMode="auto">
          <a:xfrm>
            <a:off x="-381000" y="4248150"/>
            <a:ext cx="9966325" cy="2635250"/>
          </a:xfrm>
          <a:custGeom>
            <a:avLst/>
            <a:gdLst>
              <a:gd name="T0" fmla="*/ 2147483647 w 6278"/>
              <a:gd name="T1" fmla="*/ 2147483647 h 1660"/>
              <a:gd name="T2" fmla="*/ 2147483647 w 6278"/>
              <a:gd name="T3" fmla="*/ 2147483647 h 1660"/>
              <a:gd name="T4" fmla="*/ 2147483647 w 6278"/>
              <a:gd name="T5" fmla="*/ 2147483647 h 1660"/>
              <a:gd name="T6" fmla="*/ 2147483647 w 6278"/>
              <a:gd name="T7" fmla="*/ 2147483647 h 1660"/>
              <a:gd name="T8" fmla="*/ 2147483647 w 6278"/>
              <a:gd name="T9" fmla="*/ 2147483647 h 1660"/>
              <a:gd name="T10" fmla="*/ 2147483647 w 6278"/>
              <a:gd name="T11" fmla="*/ 2147483647 h 1660"/>
              <a:gd name="T12" fmla="*/ 2147483647 w 6278"/>
              <a:gd name="T13" fmla="*/ 2147483647 h 1660"/>
              <a:gd name="T14" fmla="*/ 2147483647 w 6278"/>
              <a:gd name="T15" fmla="*/ 2147483647 h 1660"/>
              <a:gd name="T16" fmla="*/ 2147483647 w 6278"/>
              <a:gd name="T17" fmla="*/ 2147483647 h 1660"/>
              <a:gd name="T18" fmla="*/ 2147483647 w 6278"/>
              <a:gd name="T19" fmla="*/ 2147483647 h 1660"/>
              <a:gd name="T20" fmla="*/ 2147483647 w 6278"/>
              <a:gd name="T21" fmla="*/ 2147483647 h 1660"/>
              <a:gd name="T22" fmla="*/ 2147483647 w 6278"/>
              <a:gd name="T23" fmla="*/ 2147483647 h 1660"/>
              <a:gd name="T24" fmla="*/ 2147483647 w 6278"/>
              <a:gd name="T25" fmla="*/ 2147483647 h 1660"/>
              <a:gd name="T26" fmla="*/ 2147483647 w 6278"/>
              <a:gd name="T27" fmla="*/ 2147483647 h 1660"/>
              <a:gd name="T28" fmla="*/ 2147483647 w 6278"/>
              <a:gd name="T29" fmla="*/ 2147483647 h 1660"/>
              <a:gd name="T30" fmla="*/ 2147483647 w 6278"/>
              <a:gd name="T31" fmla="*/ 2147483647 h 1660"/>
              <a:gd name="T32" fmla="*/ 2147483647 w 6278"/>
              <a:gd name="T33" fmla="*/ 2147483647 h 1660"/>
              <a:gd name="T34" fmla="*/ 2147483647 w 6278"/>
              <a:gd name="T35" fmla="*/ 2147483647 h 1660"/>
              <a:gd name="T36" fmla="*/ 2147483647 w 6278"/>
              <a:gd name="T37" fmla="*/ 2147483647 h 1660"/>
              <a:gd name="T38" fmla="*/ 2147483647 w 6278"/>
              <a:gd name="T39" fmla="*/ 2147483647 h 1660"/>
              <a:gd name="T40" fmla="*/ 2147483647 w 6278"/>
              <a:gd name="T41" fmla="*/ 2147483647 h 1660"/>
              <a:gd name="T42" fmla="*/ 2147483647 w 6278"/>
              <a:gd name="T43" fmla="*/ 2147483647 h 1660"/>
              <a:gd name="T44" fmla="*/ 2147483647 w 6278"/>
              <a:gd name="T45" fmla="*/ 2147483647 h 1660"/>
              <a:gd name="T46" fmla="*/ 2147483647 w 6278"/>
              <a:gd name="T47" fmla="*/ 2147483647 h 1660"/>
              <a:gd name="T48" fmla="*/ 2147483647 w 6278"/>
              <a:gd name="T49" fmla="*/ 2147483647 h 1660"/>
              <a:gd name="T50" fmla="*/ 2147483647 w 6278"/>
              <a:gd name="T51" fmla="*/ 2147483647 h 1660"/>
              <a:gd name="T52" fmla="*/ 2147483647 w 6278"/>
              <a:gd name="T53" fmla="*/ 2147483647 h 1660"/>
              <a:gd name="T54" fmla="*/ 2147483647 w 6278"/>
              <a:gd name="T55" fmla="*/ 2147483647 h 1660"/>
              <a:gd name="T56" fmla="*/ 2147483647 w 6278"/>
              <a:gd name="T57" fmla="*/ 2147483647 h 1660"/>
              <a:gd name="T58" fmla="*/ 2147483647 w 6278"/>
              <a:gd name="T59" fmla="*/ 2147483647 h 1660"/>
              <a:gd name="T60" fmla="*/ 2147483647 w 6278"/>
              <a:gd name="T61" fmla="*/ 2147483647 h 1660"/>
              <a:gd name="T62" fmla="*/ 2147483647 w 6278"/>
              <a:gd name="T63" fmla="*/ 2147483647 h 1660"/>
              <a:gd name="T64" fmla="*/ 2147483647 w 6278"/>
              <a:gd name="T65" fmla="*/ 2147483647 h 166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6278"/>
              <a:gd name="T100" fmla="*/ 0 h 1660"/>
              <a:gd name="T101" fmla="*/ 6278 w 6278"/>
              <a:gd name="T102" fmla="*/ 1660 h 166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6278" h="1660">
                <a:moveTo>
                  <a:pt x="6234" y="87"/>
                </a:moveTo>
                <a:cubicBezTo>
                  <a:pt x="6044" y="20"/>
                  <a:pt x="5821" y="55"/>
                  <a:pt x="5632" y="52"/>
                </a:cubicBezTo>
                <a:cubicBezTo>
                  <a:pt x="5547" y="42"/>
                  <a:pt x="5467" y="32"/>
                  <a:pt x="5383" y="44"/>
                </a:cubicBezTo>
                <a:cubicBezTo>
                  <a:pt x="5335" y="62"/>
                  <a:pt x="5289" y="86"/>
                  <a:pt x="5245" y="112"/>
                </a:cubicBezTo>
                <a:cubicBezTo>
                  <a:pt x="5148" y="106"/>
                  <a:pt x="5065" y="89"/>
                  <a:pt x="4970" y="78"/>
                </a:cubicBezTo>
                <a:cubicBezTo>
                  <a:pt x="4891" y="57"/>
                  <a:pt x="4989" y="78"/>
                  <a:pt x="4884" y="78"/>
                </a:cubicBezTo>
                <a:cubicBezTo>
                  <a:pt x="4760" y="78"/>
                  <a:pt x="4637" y="72"/>
                  <a:pt x="4514" y="69"/>
                </a:cubicBezTo>
                <a:cubicBezTo>
                  <a:pt x="4406" y="35"/>
                  <a:pt x="4218" y="48"/>
                  <a:pt x="4110" y="44"/>
                </a:cubicBezTo>
                <a:cubicBezTo>
                  <a:pt x="4076" y="32"/>
                  <a:pt x="4067" y="24"/>
                  <a:pt x="4024" y="44"/>
                </a:cubicBezTo>
                <a:cubicBezTo>
                  <a:pt x="4014" y="48"/>
                  <a:pt x="4014" y="61"/>
                  <a:pt x="4007" y="69"/>
                </a:cubicBezTo>
                <a:cubicBezTo>
                  <a:pt x="3999" y="76"/>
                  <a:pt x="3991" y="83"/>
                  <a:pt x="3981" y="87"/>
                </a:cubicBezTo>
                <a:cubicBezTo>
                  <a:pt x="3964" y="92"/>
                  <a:pt x="3946" y="92"/>
                  <a:pt x="3929" y="95"/>
                </a:cubicBezTo>
                <a:cubicBezTo>
                  <a:pt x="3785" y="86"/>
                  <a:pt x="3671" y="121"/>
                  <a:pt x="3576" y="26"/>
                </a:cubicBezTo>
                <a:cubicBezTo>
                  <a:pt x="3534" y="38"/>
                  <a:pt x="3504" y="56"/>
                  <a:pt x="3465" y="69"/>
                </a:cubicBezTo>
                <a:cubicBezTo>
                  <a:pt x="3431" y="62"/>
                  <a:pt x="3402" y="53"/>
                  <a:pt x="3370" y="44"/>
                </a:cubicBezTo>
                <a:cubicBezTo>
                  <a:pt x="3316" y="53"/>
                  <a:pt x="3267" y="53"/>
                  <a:pt x="3215" y="35"/>
                </a:cubicBezTo>
                <a:cubicBezTo>
                  <a:pt x="3140" y="41"/>
                  <a:pt x="3092" y="48"/>
                  <a:pt x="3026" y="69"/>
                </a:cubicBezTo>
                <a:cubicBezTo>
                  <a:pt x="2946" y="44"/>
                  <a:pt x="2934" y="49"/>
                  <a:pt x="2820" y="44"/>
                </a:cubicBezTo>
                <a:cubicBezTo>
                  <a:pt x="2782" y="30"/>
                  <a:pt x="2746" y="19"/>
                  <a:pt x="2708" y="9"/>
                </a:cubicBezTo>
                <a:cubicBezTo>
                  <a:pt x="2687" y="12"/>
                  <a:pt x="2667" y="13"/>
                  <a:pt x="2647" y="18"/>
                </a:cubicBezTo>
                <a:cubicBezTo>
                  <a:pt x="2615" y="25"/>
                  <a:pt x="2553" y="44"/>
                  <a:pt x="2553" y="44"/>
                </a:cubicBezTo>
                <a:cubicBezTo>
                  <a:pt x="2462" y="36"/>
                  <a:pt x="2412" y="22"/>
                  <a:pt x="2329" y="44"/>
                </a:cubicBezTo>
                <a:cubicBezTo>
                  <a:pt x="2309" y="37"/>
                  <a:pt x="2298" y="13"/>
                  <a:pt x="2278" y="9"/>
                </a:cubicBezTo>
                <a:cubicBezTo>
                  <a:pt x="2239" y="0"/>
                  <a:pt x="2127" y="54"/>
                  <a:pt x="2106" y="61"/>
                </a:cubicBezTo>
                <a:cubicBezTo>
                  <a:pt x="2026" y="83"/>
                  <a:pt x="1938" y="102"/>
                  <a:pt x="1856" y="112"/>
                </a:cubicBezTo>
                <a:cubicBezTo>
                  <a:pt x="1816" y="109"/>
                  <a:pt x="1775" y="111"/>
                  <a:pt x="1736" y="104"/>
                </a:cubicBezTo>
                <a:cubicBezTo>
                  <a:pt x="1709" y="99"/>
                  <a:pt x="1708" y="63"/>
                  <a:pt x="1675" y="61"/>
                </a:cubicBezTo>
                <a:cubicBezTo>
                  <a:pt x="1612" y="56"/>
                  <a:pt x="1549" y="55"/>
                  <a:pt x="1486" y="52"/>
                </a:cubicBezTo>
                <a:cubicBezTo>
                  <a:pt x="1415" y="5"/>
                  <a:pt x="1455" y="15"/>
                  <a:pt x="1366" y="26"/>
                </a:cubicBezTo>
                <a:cubicBezTo>
                  <a:pt x="1336" y="41"/>
                  <a:pt x="1311" y="59"/>
                  <a:pt x="1280" y="69"/>
                </a:cubicBezTo>
                <a:cubicBezTo>
                  <a:pt x="1216" y="54"/>
                  <a:pt x="1154" y="32"/>
                  <a:pt x="1091" y="18"/>
                </a:cubicBezTo>
                <a:cubicBezTo>
                  <a:pt x="1045" y="28"/>
                  <a:pt x="1034" y="35"/>
                  <a:pt x="987" y="26"/>
                </a:cubicBezTo>
                <a:cubicBezTo>
                  <a:pt x="957" y="33"/>
                  <a:pt x="929" y="43"/>
                  <a:pt x="901" y="52"/>
                </a:cubicBezTo>
                <a:cubicBezTo>
                  <a:pt x="823" y="44"/>
                  <a:pt x="754" y="44"/>
                  <a:pt x="678" y="61"/>
                </a:cubicBezTo>
                <a:cubicBezTo>
                  <a:pt x="615" y="101"/>
                  <a:pt x="696" y="54"/>
                  <a:pt x="566" y="87"/>
                </a:cubicBezTo>
                <a:cubicBezTo>
                  <a:pt x="513" y="100"/>
                  <a:pt x="464" y="129"/>
                  <a:pt x="411" y="138"/>
                </a:cubicBezTo>
                <a:cubicBezTo>
                  <a:pt x="309" y="154"/>
                  <a:pt x="101" y="164"/>
                  <a:pt x="101" y="164"/>
                </a:cubicBezTo>
                <a:cubicBezTo>
                  <a:pt x="73" y="161"/>
                  <a:pt x="40" y="139"/>
                  <a:pt x="15" y="155"/>
                </a:cubicBezTo>
                <a:cubicBezTo>
                  <a:pt x="0" y="164"/>
                  <a:pt x="33" y="207"/>
                  <a:pt x="33" y="207"/>
                </a:cubicBezTo>
                <a:cubicBezTo>
                  <a:pt x="40" y="270"/>
                  <a:pt x="38" y="325"/>
                  <a:pt x="84" y="370"/>
                </a:cubicBezTo>
                <a:cubicBezTo>
                  <a:pt x="96" y="398"/>
                  <a:pt x="108" y="427"/>
                  <a:pt x="119" y="456"/>
                </a:cubicBezTo>
                <a:cubicBezTo>
                  <a:pt x="125" y="470"/>
                  <a:pt x="136" y="499"/>
                  <a:pt x="136" y="499"/>
                </a:cubicBezTo>
                <a:cubicBezTo>
                  <a:pt x="140" y="553"/>
                  <a:pt x="152" y="608"/>
                  <a:pt x="153" y="663"/>
                </a:cubicBezTo>
                <a:cubicBezTo>
                  <a:pt x="160" y="898"/>
                  <a:pt x="103" y="1145"/>
                  <a:pt x="179" y="1368"/>
                </a:cubicBezTo>
                <a:cubicBezTo>
                  <a:pt x="182" y="1403"/>
                  <a:pt x="168" y="1503"/>
                  <a:pt x="222" y="1532"/>
                </a:cubicBezTo>
                <a:cubicBezTo>
                  <a:pt x="270" y="1556"/>
                  <a:pt x="334" y="1544"/>
                  <a:pt x="385" y="1557"/>
                </a:cubicBezTo>
                <a:cubicBezTo>
                  <a:pt x="423" y="1566"/>
                  <a:pt x="445" y="1595"/>
                  <a:pt x="488" y="1600"/>
                </a:cubicBezTo>
                <a:cubicBezTo>
                  <a:pt x="614" y="1613"/>
                  <a:pt x="545" y="1606"/>
                  <a:pt x="695" y="1618"/>
                </a:cubicBezTo>
                <a:cubicBezTo>
                  <a:pt x="820" y="1608"/>
                  <a:pt x="939" y="1616"/>
                  <a:pt x="1065" y="1600"/>
                </a:cubicBezTo>
                <a:cubicBezTo>
                  <a:pt x="1245" y="1612"/>
                  <a:pt x="1399" y="1621"/>
                  <a:pt x="1589" y="1626"/>
                </a:cubicBezTo>
                <a:cubicBezTo>
                  <a:pt x="1823" y="1656"/>
                  <a:pt x="1674" y="1645"/>
                  <a:pt x="2037" y="1626"/>
                </a:cubicBezTo>
                <a:cubicBezTo>
                  <a:pt x="2209" y="1604"/>
                  <a:pt x="2314" y="1604"/>
                  <a:pt x="2493" y="1626"/>
                </a:cubicBezTo>
                <a:cubicBezTo>
                  <a:pt x="2738" y="1619"/>
                  <a:pt x="2958" y="1588"/>
                  <a:pt x="3198" y="1566"/>
                </a:cubicBezTo>
                <a:cubicBezTo>
                  <a:pt x="3321" y="1577"/>
                  <a:pt x="3446" y="1575"/>
                  <a:pt x="3568" y="1600"/>
                </a:cubicBezTo>
                <a:cubicBezTo>
                  <a:pt x="3873" y="1660"/>
                  <a:pt x="3441" y="1599"/>
                  <a:pt x="3714" y="1635"/>
                </a:cubicBezTo>
                <a:cubicBezTo>
                  <a:pt x="3969" y="1630"/>
                  <a:pt x="4179" y="1634"/>
                  <a:pt x="4419" y="1609"/>
                </a:cubicBezTo>
                <a:cubicBezTo>
                  <a:pt x="4710" y="1616"/>
                  <a:pt x="4968" y="1623"/>
                  <a:pt x="5262" y="1618"/>
                </a:cubicBezTo>
                <a:cubicBezTo>
                  <a:pt x="5401" y="1611"/>
                  <a:pt x="5545" y="1613"/>
                  <a:pt x="5684" y="1592"/>
                </a:cubicBezTo>
                <a:cubicBezTo>
                  <a:pt x="5892" y="1598"/>
                  <a:pt x="5973" y="1609"/>
                  <a:pt x="6166" y="1600"/>
                </a:cubicBezTo>
                <a:cubicBezTo>
                  <a:pt x="6215" y="1566"/>
                  <a:pt x="6231" y="1555"/>
                  <a:pt x="6252" y="1497"/>
                </a:cubicBezTo>
                <a:cubicBezTo>
                  <a:pt x="6236" y="1227"/>
                  <a:pt x="6262" y="1230"/>
                  <a:pt x="6191" y="1059"/>
                </a:cubicBezTo>
                <a:cubicBezTo>
                  <a:pt x="6192" y="1022"/>
                  <a:pt x="6201" y="700"/>
                  <a:pt x="6209" y="629"/>
                </a:cubicBezTo>
                <a:cubicBezTo>
                  <a:pt x="6214" y="573"/>
                  <a:pt x="6219" y="511"/>
                  <a:pt x="6252" y="465"/>
                </a:cubicBezTo>
                <a:cubicBezTo>
                  <a:pt x="6278" y="377"/>
                  <a:pt x="6271" y="237"/>
                  <a:pt x="6217" y="155"/>
                </a:cubicBezTo>
                <a:cubicBezTo>
                  <a:pt x="6211" y="138"/>
                  <a:pt x="6209" y="118"/>
                  <a:pt x="6200" y="104"/>
                </a:cubicBezTo>
                <a:cubicBezTo>
                  <a:pt x="6194" y="95"/>
                  <a:pt x="6187" y="87"/>
                  <a:pt x="6183" y="78"/>
                </a:cubicBezTo>
                <a:cubicBezTo>
                  <a:pt x="6181" y="75"/>
                  <a:pt x="6183" y="72"/>
                  <a:pt x="6183" y="69"/>
                </a:cubicBezTo>
              </a:path>
            </a:pathLst>
          </a:custGeom>
          <a:pattFill prst="wave">
            <a:fgClr>
              <a:schemeClr val="tx1"/>
            </a:fgClr>
            <a:bgClr>
              <a:srgbClr val="0000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Rectangle 7" descr="Granite"/>
          <p:cNvSpPr>
            <a:spLocks noChangeArrowheads="1"/>
          </p:cNvSpPr>
          <p:nvPr/>
        </p:nvSpPr>
        <p:spPr bwMode="auto">
          <a:xfrm>
            <a:off x="1295400" y="2374900"/>
            <a:ext cx="1219200" cy="2057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1371600" y="2984376"/>
            <a:ext cx="106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glow rad="177800">
                    <a:schemeClr val="accent3"/>
                  </a:glow>
                </a:effectLst>
              </a:rPr>
              <a:t>เอ็มพี</a:t>
            </a:r>
            <a:br>
              <a:rPr lang="en-US" sz="3200" b="1" dirty="0">
                <a:effectLst>
                  <a:glow rad="177800">
                    <a:schemeClr val="accent3"/>
                  </a:glow>
                </a:effectLst>
              </a:rPr>
            </a:br>
            <a:r>
              <a:rPr lang="en-US" sz="3200" b="1" dirty="0">
                <a:effectLst>
                  <a:glow rad="177800">
                    <a:schemeClr val="accent3"/>
                  </a:glow>
                </a:effectLst>
              </a:rPr>
              <a:t>I</a:t>
            </a:r>
          </a:p>
        </p:txBody>
      </p:sp>
      <p:sp>
        <p:nvSpPr>
          <p:cNvPr id="123911" name="Rectangle 11" descr="Granite"/>
          <p:cNvSpPr>
            <a:spLocks noChangeArrowheads="1"/>
          </p:cNvSpPr>
          <p:nvPr/>
        </p:nvSpPr>
        <p:spPr bwMode="auto">
          <a:xfrm>
            <a:off x="3876675" y="2374900"/>
            <a:ext cx="1219200" cy="2057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20" name="Text Box 12"/>
          <p:cNvSpPr txBox="1">
            <a:spLocks noChangeArrowheads="1"/>
          </p:cNvSpPr>
          <p:nvPr/>
        </p:nvSpPr>
        <p:spPr bwMode="auto">
          <a:xfrm>
            <a:off x="3952875" y="2984376"/>
            <a:ext cx="106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glow rad="177800">
                    <a:schemeClr val="accent3"/>
                  </a:glow>
                </a:effectLst>
              </a:rPr>
              <a:t>เอ็มพี</a:t>
            </a:r>
            <a:br>
              <a:rPr lang="en-US" sz="3200" b="1" dirty="0">
                <a:effectLst>
                  <a:glow rad="177800">
                    <a:schemeClr val="accent3"/>
                  </a:glow>
                </a:effectLst>
              </a:rPr>
            </a:br>
            <a:r>
              <a:rPr lang="en-US" sz="3200" b="1" dirty="0">
                <a:effectLst>
                  <a:glow rad="177800">
                    <a:schemeClr val="accent3"/>
                  </a:glow>
                </a:effectLst>
              </a:rPr>
              <a:t>II</a:t>
            </a:r>
          </a:p>
        </p:txBody>
      </p:sp>
      <p:sp>
        <p:nvSpPr>
          <p:cNvPr id="123913" name="Rectangle 14" descr="Granite"/>
          <p:cNvSpPr>
            <a:spLocks noChangeArrowheads="1"/>
          </p:cNvSpPr>
          <p:nvPr/>
        </p:nvSpPr>
        <p:spPr bwMode="auto">
          <a:xfrm>
            <a:off x="6391275" y="2374900"/>
            <a:ext cx="1219200" cy="20574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23" name="Text Box 15"/>
          <p:cNvSpPr txBox="1">
            <a:spLocks noChangeArrowheads="1"/>
          </p:cNvSpPr>
          <p:nvPr/>
        </p:nvSpPr>
        <p:spPr bwMode="auto">
          <a:xfrm>
            <a:off x="6467475" y="2984376"/>
            <a:ext cx="106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200" b="1" dirty="0">
                <a:effectLst>
                  <a:glow rad="177800">
                    <a:schemeClr val="accent3"/>
                  </a:glow>
                </a:effectLst>
              </a:rPr>
              <a:t>เอ็มพี</a:t>
            </a:r>
            <a:br>
              <a:rPr lang="en-US" sz="3200" b="1" dirty="0">
                <a:effectLst>
                  <a:glow rad="177800">
                    <a:schemeClr val="accent3"/>
                  </a:glow>
                </a:effectLst>
              </a:rPr>
            </a:br>
            <a:r>
              <a:rPr lang="en-US" sz="3200" b="1" dirty="0">
                <a:effectLst>
                  <a:glow rad="177800">
                    <a:schemeClr val="accent3"/>
                  </a:glow>
                </a:effectLst>
              </a:rPr>
              <a:t>III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020762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ตัวช่วยใจความของคุณ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91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62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23917" name="AutoShape 6" descr="Paper bag"/>
          <p:cNvSpPr>
            <a:spLocks noChangeArrowheads="1"/>
          </p:cNvSpPr>
          <p:nvPr/>
        </p:nvSpPr>
        <p:spPr bwMode="auto">
          <a:xfrm>
            <a:off x="933450" y="1700213"/>
            <a:ext cx="7670800" cy="936625"/>
          </a:xfrm>
          <a:prstGeom prst="cube">
            <a:avLst>
              <a:gd name="adj" fmla="val 72134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8" name="Rectangle 18"/>
          <p:cNvSpPr>
            <a:spLocks noChangeArrowheads="1"/>
          </p:cNvSpPr>
          <p:nvPr/>
        </p:nvSpPr>
        <p:spPr bwMode="auto">
          <a:xfrm>
            <a:off x="38766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19" name="Rectangle 19"/>
          <p:cNvSpPr>
            <a:spLocks noChangeArrowheads="1"/>
          </p:cNvSpPr>
          <p:nvPr/>
        </p:nvSpPr>
        <p:spPr bwMode="auto">
          <a:xfrm>
            <a:off x="41814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0" name="Rectangle 20"/>
          <p:cNvSpPr>
            <a:spLocks noChangeArrowheads="1"/>
          </p:cNvSpPr>
          <p:nvPr/>
        </p:nvSpPr>
        <p:spPr bwMode="auto">
          <a:xfrm>
            <a:off x="44862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1" name="Rectangle 21"/>
          <p:cNvSpPr>
            <a:spLocks noChangeArrowheads="1"/>
          </p:cNvSpPr>
          <p:nvPr/>
        </p:nvSpPr>
        <p:spPr bwMode="auto">
          <a:xfrm>
            <a:off x="47910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2" name="Rectangle 22"/>
          <p:cNvSpPr>
            <a:spLocks noChangeArrowheads="1"/>
          </p:cNvSpPr>
          <p:nvPr/>
        </p:nvSpPr>
        <p:spPr bwMode="auto">
          <a:xfrm>
            <a:off x="13620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3" name="Rectangle 23"/>
          <p:cNvSpPr>
            <a:spLocks noChangeArrowheads="1"/>
          </p:cNvSpPr>
          <p:nvPr/>
        </p:nvSpPr>
        <p:spPr bwMode="auto">
          <a:xfrm>
            <a:off x="22764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4" name="Rectangle 24"/>
          <p:cNvSpPr>
            <a:spLocks noChangeArrowheads="1"/>
          </p:cNvSpPr>
          <p:nvPr/>
        </p:nvSpPr>
        <p:spPr bwMode="auto">
          <a:xfrm>
            <a:off x="63912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5" name="Rectangle 25"/>
          <p:cNvSpPr>
            <a:spLocks noChangeArrowheads="1"/>
          </p:cNvSpPr>
          <p:nvPr/>
        </p:nvSpPr>
        <p:spPr bwMode="auto">
          <a:xfrm>
            <a:off x="73056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926" name="Rectangle 26"/>
          <p:cNvSpPr>
            <a:spLocks noChangeArrowheads="1"/>
          </p:cNvSpPr>
          <p:nvPr/>
        </p:nvSpPr>
        <p:spPr bwMode="auto">
          <a:xfrm>
            <a:off x="6848475" y="4432300"/>
            <a:ext cx="228600" cy="2438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9037" name="Text Box 29"/>
          <p:cNvSpPr txBox="1">
            <a:spLocks noChangeArrowheads="1"/>
          </p:cNvSpPr>
          <p:nvPr/>
        </p:nvSpPr>
        <p:spPr bwMode="auto">
          <a:xfrm>
            <a:off x="0" y="4965700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</a:rPr>
              <a:t>เซสพีเซส</a:t>
            </a:r>
            <a:r>
              <a:rPr lang="en-US" sz="3200" b="1" dirty="0">
                <a:solidFill>
                  <a:schemeClr val="bg1"/>
                </a:solidFill>
              </a:rPr>
              <a:t> — </a:t>
            </a:r>
            <a:r>
              <a:rPr lang="th-TH" sz="3200" b="1" dirty="0">
                <a:solidFill>
                  <a:schemeClr val="bg1"/>
                </a:solidFill>
              </a:rPr>
              <a:t>ไม่เป็นไรถ้าส่วนนี้ไม่สามารถมองเห็นได้</a:t>
            </a:r>
            <a:r>
              <a:rPr lang="en-US" sz="3200" b="1" dirty="0">
                <a:solidFill>
                  <a:schemeClr val="bg1"/>
                </a:solidFill>
              </a:rPr>
              <a:t>!</a:t>
            </a:r>
            <a:endParaRPr lang="en-US" sz="3200" b="1" dirty="0"/>
          </a:p>
        </p:txBody>
      </p:sp>
      <p:sp>
        <p:nvSpPr>
          <p:cNvPr id="299038" name="Text Box 30"/>
          <p:cNvSpPr txBox="1">
            <a:spLocks noChangeArrowheads="1"/>
          </p:cNvSpPr>
          <p:nvPr/>
        </p:nvSpPr>
        <p:spPr bwMode="auto">
          <a:xfrm>
            <a:off x="2123728" y="1628800"/>
            <a:ext cx="5112481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48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ใจความสำคัญ</a:t>
            </a:r>
            <a:endParaRPr lang="en-US" sz="48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3930" name="Rectangle 1"/>
          <p:cNvSpPr>
            <a:spLocks noChangeArrowheads="1"/>
          </p:cNvSpPr>
          <p:nvPr/>
        </p:nvSpPr>
        <p:spPr bwMode="auto">
          <a:xfrm rot="2901074">
            <a:off x="525463" y="900113"/>
            <a:ext cx="1008062" cy="14398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วิธีการเขียนโครงร่างที่ถูกต้อง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30620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ก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แยกประเด็น</a:t>
            </a:r>
            <a:r>
              <a:rPr lang="th-TH" sz="2800" b="1" dirty="0" err="1">
                <a:solidFill>
                  <a:schemeClr val="bg1"/>
                </a:solidFill>
              </a:rPr>
              <a:t>ต่างๆ</a:t>
            </a:r>
            <a:endParaRPr lang="th-TH" sz="2800" b="1" dirty="0">
              <a:solidFill>
                <a:schemeClr val="bg1"/>
              </a:solidFill>
            </a:endParaRP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ข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ใช้สัญลักษณ์สม่ำเสมอ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595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62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3820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สัญลักษณ์ของส่วนเนื้อหาของคำเทศนา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18468" name="Text Box 4"/>
          <p:cNvSpPr txBox="1">
            <a:spLocks noChangeArrowheads="1"/>
          </p:cNvSpPr>
          <p:nvPr/>
        </p:nvSpPr>
        <p:spPr bwMode="auto">
          <a:xfrm>
            <a:off x="8556625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62</a:t>
            </a:r>
            <a:endParaRPr lang="en-US" sz="2000" b="1">
              <a:cs typeface="Arial" charset="0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644525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I. =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สำหรับใจความสำคัญเท่านั้น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8476" name="Text Box 12"/>
          <p:cNvSpPr txBox="1">
            <a:spLocks noChangeArrowheads="1"/>
          </p:cNvSpPr>
          <p:nvPr/>
        </p:nvSpPr>
        <p:spPr bwMode="auto">
          <a:xfrm>
            <a:off x="1524000" y="2863850"/>
            <a:ext cx="6445250" cy="5032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1.</a:t>
            </a:r>
          </a:p>
        </p:txBody>
      </p:sp>
      <p:sp>
        <p:nvSpPr>
          <p:cNvPr id="318478" name="Text Box 14"/>
          <p:cNvSpPr txBox="1">
            <a:spLocks noChangeArrowheads="1"/>
          </p:cNvSpPr>
          <p:nvPr/>
        </p:nvSpPr>
        <p:spPr bwMode="auto">
          <a:xfrm>
            <a:off x="2590800" y="4205288"/>
            <a:ext cx="6445250" cy="5032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(1)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022350" y="2163763"/>
            <a:ext cx="644525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 =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สำหรับส่วนขยายย่อย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209800" y="3581400"/>
            <a:ext cx="644525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กก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308350" y="4983163"/>
            <a:ext cx="575945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กก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 autoUpdateAnimBg="0"/>
      <p:bldP spid="318476" grpId="0" autoUpdateAnimBg="0"/>
      <p:bldP spid="318478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2D2D"/>
            </a:gs>
            <a:gs pos="50000">
              <a:srgbClr val="006162"/>
            </a:gs>
            <a:gs pos="100000">
              <a:srgbClr val="002D2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สัญลักษณ์ของ คำนำ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&amp; </a:t>
            </a: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บทสรุป 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22563" name="Text Box 3"/>
          <p:cNvSpPr txBox="1">
            <a:spLocks noChangeArrowheads="1"/>
          </p:cNvSpPr>
          <p:nvPr/>
        </p:nvSpPr>
        <p:spPr bwMode="auto">
          <a:xfrm>
            <a:off x="8556625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62</a:t>
            </a:r>
            <a:endParaRPr lang="en-US" sz="2000" b="1">
              <a:cs typeface="Arial" charset="0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2971800" y="2552700"/>
            <a:ext cx="990600" cy="5032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I. 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733800" y="3028950"/>
            <a:ext cx="10668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 </a:t>
            </a:r>
          </a:p>
        </p:txBody>
      </p:sp>
      <p:sp>
        <p:nvSpPr>
          <p:cNvPr id="322566" name="Text Box 6"/>
          <p:cNvSpPr txBox="1">
            <a:spLocks noChangeArrowheads="1"/>
          </p:cNvSpPr>
          <p:nvPr/>
        </p:nvSpPr>
        <p:spPr bwMode="auto">
          <a:xfrm>
            <a:off x="2628900" y="1066800"/>
            <a:ext cx="3124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คำนำ</a:t>
            </a:r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22570" name="Text Box 10"/>
          <p:cNvSpPr txBox="1">
            <a:spLocks noChangeArrowheads="1"/>
          </p:cNvSpPr>
          <p:nvPr/>
        </p:nvSpPr>
        <p:spPr bwMode="auto">
          <a:xfrm>
            <a:off x="3733800" y="3505200"/>
            <a:ext cx="10668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 </a:t>
            </a:r>
          </a:p>
        </p:txBody>
      </p:sp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3733800" y="1600200"/>
            <a:ext cx="914400" cy="5032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1.</a:t>
            </a:r>
          </a:p>
        </p:txBody>
      </p:sp>
      <p:sp>
        <p:nvSpPr>
          <p:cNvPr id="322572" name="Text Box 12"/>
          <p:cNvSpPr txBox="1">
            <a:spLocks noChangeArrowheads="1"/>
          </p:cNvSpPr>
          <p:nvPr/>
        </p:nvSpPr>
        <p:spPr bwMode="auto">
          <a:xfrm>
            <a:off x="3733800" y="2076450"/>
            <a:ext cx="914400" cy="5032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Arial"/>
                <a:cs typeface="Arial"/>
              </a:rPr>
              <a:t>2.</a:t>
            </a:r>
          </a:p>
        </p:txBody>
      </p:sp>
      <p:sp>
        <p:nvSpPr>
          <p:cNvPr id="322573" name="Text Box 13"/>
          <p:cNvSpPr txBox="1">
            <a:spLocks noChangeArrowheads="1"/>
          </p:cNvSpPr>
          <p:nvPr/>
        </p:nvSpPr>
        <p:spPr bwMode="auto">
          <a:xfrm>
            <a:off x="2971800" y="3962400"/>
            <a:ext cx="990600" cy="5032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II. </a:t>
            </a:r>
          </a:p>
        </p:txBody>
      </p:sp>
      <p:sp>
        <p:nvSpPr>
          <p:cNvPr id="322574" name="Text Box 14"/>
          <p:cNvSpPr txBox="1">
            <a:spLocks noChangeArrowheads="1"/>
          </p:cNvSpPr>
          <p:nvPr/>
        </p:nvSpPr>
        <p:spPr bwMode="auto">
          <a:xfrm>
            <a:off x="3733800" y="4438650"/>
            <a:ext cx="10668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 </a:t>
            </a:r>
          </a:p>
        </p:txBody>
      </p:sp>
      <p:sp>
        <p:nvSpPr>
          <p:cNvPr id="322575" name="Text Box 15"/>
          <p:cNvSpPr txBox="1">
            <a:spLocks noChangeArrowheads="1"/>
          </p:cNvSpPr>
          <p:nvPr/>
        </p:nvSpPr>
        <p:spPr bwMode="auto">
          <a:xfrm>
            <a:off x="3733800" y="4914900"/>
            <a:ext cx="10668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.  </a:t>
            </a:r>
          </a:p>
        </p:txBody>
      </p:sp>
      <p:sp>
        <p:nvSpPr>
          <p:cNvPr id="322576" name="Text Box 16"/>
          <p:cNvSpPr txBox="1">
            <a:spLocks noChangeArrowheads="1"/>
          </p:cNvSpPr>
          <p:nvPr/>
        </p:nvSpPr>
        <p:spPr bwMode="auto">
          <a:xfrm>
            <a:off x="3407376" y="5316538"/>
            <a:ext cx="3124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บทสรุป</a:t>
            </a:r>
            <a:endParaRPr lang="en-US" sz="3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22577" name="Text Box 17"/>
          <p:cNvSpPr txBox="1">
            <a:spLocks noChangeArrowheads="1"/>
          </p:cNvSpPr>
          <p:nvPr/>
        </p:nvSpPr>
        <p:spPr bwMode="auto">
          <a:xfrm>
            <a:off x="3733800" y="5849938"/>
            <a:ext cx="914400" cy="5032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Arial"/>
                <a:cs typeface="Arial"/>
              </a:rPr>
              <a:t>1.</a:t>
            </a:r>
          </a:p>
        </p:txBody>
      </p:sp>
      <p:sp>
        <p:nvSpPr>
          <p:cNvPr id="322578" name="Text Box 18"/>
          <p:cNvSpPr txBox="1">
            <a:spLocks noChangeArrowheads="1"/>
          </p:cNvSpPr>
          <p:nvPr/>
        </p:nvSpPr>
        <p:spPr bwMode="auto">
          <a:xfrm>
            <a:off x="3733800" y="6326188"/>
            <a:ext cx="914400" cy="5032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>
                <a:solidFill>
                  <a:srgbClr val="FFFF00"/>
                </a:solidFill>
                <a:latin typeface="Arial"/>
                <a:cs typeface="Arial"/>
              </a:rPr>
              <a:t>2.</a:t>
            </a:r>
          </a:p>
        </p:txBody>
      </p:sp>
      <p:sp>
        <p:nvSpPr>
          <p:cNvPr id="322579" name="AutoShape 19"/>
          <p:cNvSpPr>
            <a:spLocks/>
          </p:cNvSpPr>
          <p:nvPr/>
        </p:nvSpPr>
        <p:spPr bwMode="auto">
          <a:xfrm>
            <a:off x="4876800" y="2667000"/>
            <a:ext cx="304800" cy="2667000"/>
          </a:xfrm>
          <a:prstGeom prst="rightBrace">
            <a:avLst>
              <a:gd name="adj1" fmla="val 72917"/>
              <a:gd name="adj2" fmla="val 50000"/>
            </a:avLst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322580" name="Text Box 20"/>
          <p:cNvSpPr txBox="1">
            <a:spLocks noChangeArrowheads="1"/>
          </p:cNvSpPr>
          <p:nvPr/>
        </p:nvSpPr>
        <p:spPr bwMode="auto">
          <a:xfrm>
            <a:off x="5410200" y="3124200"/>
            <a:ext cx="220980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เนื้อหาของคำเทศนา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2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2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2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autoUpdateAnimBg="0"/>
      <p:bldP spid="322571" grpId="0" autoUpdateAnimBg="0"/>
      <p:bldP spid="322572" grpId="0" autoUpdateAnimBg="0"/>
      <p:bldP spid="322576" grpId="0" autoUpdateAnimBg="0"/>
      <p:bldP spid="322577" grpId="0" autoUpdateAnimBg="0"/>
      <p:bldP spid="322578" grpId="0" autoUpdateAnimBg="0"/>
      <p:bldP spid="3225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2" descr="Head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5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457200"/>
            <a:ext cx="2743200" cy="5257800"/>
          </a:xfrm>
        </p:spPr>
        <p:txBody>
          <a:bodyPr/>
          <a:lstStyle/>
          <a:p>
            <a:pPr eaLnBrk="1" hangingPunct="1"/>
            <a:r>
              <a:rPr lang="th-TH" b="1" dirty="0">
                <a:latin typeface="Arial" charset="0"/>
                <a:ea typeface="ＭＳ Ｐゴシック" charset="0"/>
                <a:cs typeface="ＭＳ Ｐゴシック" charset="0"/>
              </a:rPr>
              <a:t>อย่าวางประเด็นผิดที่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วิธีการเขียนโครงร่างที่ถูกต้อง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31245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14350" indent="-514350">
              <a:buAutoNum type="thaiAlphaPeriod"/>
            </a:pPr>
            <a:r>
              <a:rPr lang="th-TH" sz="2800" b="1" dirty="0">
                <a:solidFill>
                  <a:schemeClr val="bg1"/>
                </a:solidFill>
              </a:rPr>
              <a:t>แยกประเด็น</a:t>
            </a:r>
            <a:r>
              <a:rPr lang="th-TH" sz="2800" b="1" dirty="0" err="1">
                <a:solidFill>
                  <a:schemeClr val="bg1"/>
                </a:solidFill>
              </a:rPr>
              <a:t>ต่างๆ</a:t>
            </a:r>
            <a:endParaRPr lang="th-TH" sz="2800" b="1" dirty="0">
              <a:solidFill>
                <a:schemeClr val="bg1"/>
              </a:solidFill>
            </a:endParaRPr>
          </a:p>
          <a:p>
            <a:pPr marL="514350" indent="-514350">
              <a:buAutoNum type="thaiAlphaPeriod"/>
            </a:pPr>
            <a:r>
              <a:rPr lang="th-TH" sz="2800" b="1" dirty="0">
                <a:solidFill>
                  <a:schemeClr val="bg1"/>
                </a:solidFill>
              </a:rPr>
              <a:t>ใช้สัญลักษณ์สม่ำเสมอ</a:t>
            </a: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ค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การเชื่อมต่อ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2595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62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4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4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247811" name="Text Box 3"/>
          <p:cNvSpPr txBox="1">
            <a:spLocks noChangeArrowheads="1"/>
          </p:cNvSpPr>
          <p:nvPr/>
        </p:nvSpPr>
        <p:spPr bwMode="auto">
          <a:xfrm>
            <a:off x="762000" y="995363"/>
            <a:ext cx="853440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หัวข้อ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เราจะมั่นใจได้อย่างไรว่าเราพูดกับผู้ที่ยังไม่เชื่ออย่างถูกต้อง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ค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)?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การเชื่อมต่อ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เป็นส่วนแทรก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8558213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49</a:t>
            </a:r>
            <a:endParaRPr lang="en-US" sz="2000" b="1">
              <a:cs typeface="Arial" charset="0"/>
            </a:endParaRP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>
            <a:off x="1066800" y="2108200"/>
            <a:ext cx="8077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I.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พูดอย่างมีน้ำใจ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1524000" y="2667000"/>
            <a:ext cx="7543800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2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33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05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676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337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909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481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053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 </a:t>
            </a:r>
            <a:b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 </a:t>
            </a:r>
          </a:p>
        </p:txBody>
      </p:sp>
      <p:sp>
        <p:nvSpPr>
          <p:cNvPr id="247825" name="Text Box 17"/>
          <p:cNvSpPr txBox="1">
            <a:spLocks noChangeArrowheads="1"/>
          </p:cNvSpPr>
          <p:nvPr/>
        </p:nvSpPr>
        <p:spPr bwMode="auto">
          <a:xfrm>
            <a:off x="914400" y="3657600"/>
            <a:ext cx="8077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วิธีที่สองที่จะพูดกับผู้ที่ไม่เชื่ออย่างถูกต้องคืออะไร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?)</a:t>
            </a:r>
          </a:p>
        </p:txBody>
      </p:sp>
      <p:sp>
        <p:nvSpPr>
          <p:cNvPr id="247827" name="Text Box 19"/>
          <p:cNvSpPr txBox="1">
            <a:spLocks noChangeArrowheads="1"/>
          </p:cNvSpPr>
          <p:nvPr/>
        </p:nvSpPr>
        <p:spPr bwMode="auto">
          <a:xfrm>
            <a:off x="1524000" y="5200650"/>
            <a:ext cx="7543800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2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33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05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676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337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909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481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053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b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247839" name="Text Box 31"/>
          <p:cNvSpPr txBox="1">
            <a:spLocks noChangeArrowheads="1"/>
          </p:cNvSpPr>
          <p:nvPr/>
        </p:nvSpPr>
        <p:spPr bwMode="auto">
          <a:xfrm>
            <a:off x="914400" y="4686300"/>
            <a:ext cx="8077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พูดด้วยถ้อยคำที่ฉลาด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วิธีการเขียนโครงร่างที่ถูกต้อง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30620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ก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แยกประเด็น</a:t>
            </a:r>
            <a:r>
              <a:rPr lang="th-TH" sz="2800" b="1" dirty="0" err="1">
                <a:solidFill>
                  <a:schemeClr val="bg1"/>
                </a:solidFill>
              </a:rPr>
              <a:t>ต่างๆ</a:t>
            </a:r>
            <a:endParaRPr lang="th-TH" sz="2800" b="1" dirty="0">
              <a:solidFill>
                <a:schemeClr val="bg1"/>
              </a:solidFill>
            </a:endParaRP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ข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ใช้สัญลักษณ์สม่ำเสมอ</a:t>
            </a: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ค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การเชื่อมต่อ</a:t>
            </a: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ง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การแทรกของอุปนัย</a:t>
            </a:r>
          </a:p>
        </p:txBody>
      </p:sp>
      <p:sp>
        <p:nvSpPr>
          <p:cNvPr id="12595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62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4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4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609600" y="995363"/>
            <a:ext cx="85344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หัวข้อ</a:t>
            </a:r>
            <a:r>
              <a:rPr lang="en-US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เมื่อคริสตจักรเติบโต ปัญหาก็เกิดขึ้น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เราควรแก้ปัญหาอย่างไร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?</a:t>
            </a:r>
          </a:p>
        </p:txBody>
      </p:sp>
      <p:sp>
        <p:nvSpPr>
          <p:cNvPr id="4609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อุปนัยอย่างง่าย 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th-TH" sz="3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กจ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.</a:t>
            </a:r>
            <a:r>
              <a:rPr lang="en-US" altLang="zh-TW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6:1-6)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8529175" y="95250"/>
            <a:ext cx="524801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49</a:t>
            </a:r>
            <a:endParaRPr lang="en-US" b="1" dirty="0">
              <a:cs typeface="Arial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914400" y="2179638"/>
            <a:ext cx="80772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508000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อัครทูต แก้ปัญหาการเติบโตด้วยการสร้างผู้นำ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447800" y="3292475"/>
            <a:ext cx="7543800" cy="152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.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คริสตจักรของเขากำลังเติบโต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(1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)</a:t>
            </a:r>
          </a:p>
          <a:p>
            <a:pPr marL="169863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.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  พวกเขามีปัญหาเรื่องอาหาร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(1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)</a:t>
            </a:r>
          </a:p>
          <a:p>
            <a:pPr marL="169863">
              <a:lnSpc>
                <a:spcPct val="60000"/>
              </a:lnSpc>
              <a:spcBef>
                <a:spcPct val="50000"/>
              </a:spcBef>
              <a:defRPr/>
            </a:pPr>
            <a:r>
              <a:rPr lang="th-TH" sz="3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ค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. 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พวกเขาจัดตั้งผู้นำ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ＭＳ Ｐゴシック" charset="-128"/>
                <a:cs typeface="Arial"/>
              </a:rPr>
              <a:t>(2-6)</a:t>
            </a:r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914400" y="4860925"/>
            <a:ext cx="8077200" cy="115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ทางออกของปัญหาของคริสตจักรที่กำลังเติบโต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คือการจัดตั้งผู้นำ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เอ็มไอ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5800" y="5973763"/>
            <a:ext cx="84582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III.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ทางออกของปัญหาของเรา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… (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เอพีพี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6097" name="Text Box 17"/>
          <p:cNvSpPr txBox="1">
            <a:spLocks noChangeArrowheads="1"/>
          </p:cNvSpPr>
          <p:nvPr/>
        </p:nvSpPr>
        <p:spPr bwMode="auto">
          <a:xfrm>
            <a:off x="6096000" y="6472238"/>
            <a:ext cx="2971800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th-TH" b="1" i="1" dirty="0">
                <a:solidFill>
                  <a:srgbClr val="FFFFFF"/>
                </a:solidFill>
                <a:cs typeface="Arial" charset="0"/>
              </a:rPr>
              <a:t>ดอน </a:t>
            </a:r>
            <a:r>
              <a:rPr lang="th-TH" b="1" i="1" dirty="0" err="1">
                <a:solidFill>
                  <a:srgbClr val="FFFFFF"/>
                </a:solidFill>
                <a:cs typeface="Arial" charset="0"/>
              </a:rPr>
              <a:t>สุนุก</a:t>
            </a:r>
            <a:r>
              <a:rPr lang="th-TH" b="1" i="1" dirty="0">
                <a:solidFill>
                  <a:srgbClr val="FFFFFF"/>
                </a:solidFill>
                <a:cs typeface="Arial" charset="0"/>
              </a:rPr>
              <a:t>เจียน</a:t>
            </a:r>
            <a:r>
              <a:rPr lang="en-US" sz="1800" b="1" i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th-TH" sz="1800" b="1" i="1" dirty="0">
                <a:solidFill>
                  <a:srgbClr val="FFFFFF"/>
                </a:solidFill>
                <a:cs typeface="Arial" charset="0"/>
              </a:rPr>
              <a:t>ดีที</a:t>
            </a:r>
            <a:r>
              <a:rPr lang="th-TH" sz="1800" b="1" i="1" dirty="0" err="1">
                <a:solidFill>
                  <a:srgbClr val="FFFFFF"/>
                </a:solidFill>
                <a:cs typeface="Arial" charset="0"/>
              </a:rPr>
              <a:t>เซส</a:t>
            </a:r>
            <a:endParaRPr lang="en-US" sz="1800" b="1" i="1" dirty="0">
              <a:cs typeface="Arial" charset="0"/>
            </a:endParaRPr>
          </a:p>
        </p:txBody>
      </p:sp>
      <p:sp>
        <p:nvSpPr>
          <p:cNvPr id="46098" name="Text Box 18"/>
          <p:cNvSpPr txBox="1">
            <a:spLocks noChangeArrowheads="1"/>
          </p:cNvSpPr>
          <p:nvPr/>
        </p:nvSpPr>
        <p:spPr bwMode="auto">
          <a:xfrm>
            <a:off x="7353300" y="2287588"/>
            <a:ext cx="144780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(=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อีไอ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0" y="2984500"/>
            <a:ext cx="1447800" cy="81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2800" b="1" i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อุปนัย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1800" b="1" i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เอ็มพีไอ</a:t>
            </a:r>
            <a:endParaRPr lang="en-US" sz="1800" b="1" i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100" name="Line 20"/>
          <p:cNvSpPr>
            <a:spLocks noChangeShapeType="1"/>
          </p:cNvSpPr>
          <p:nvPr/>
        </p:nvSpPr>
        <p:spPr bwMode="auto">
          <a:xfrm flipH="1">
            <a:off x="609600" y="2590800"/>
            <a:ext cx="38100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101" name="Line 21"/>
          <p:cNvSpPr>
            <a:spLocks noChangeShapeType="1"/>
          </p:cNvSpPr>
          <p:nvPr/>
        </p:nvSpPr>
        <p:spPr bwMode="auto">
          <a:xfrm flipH="1">
            <a:off x="2057400" y="1905000"/>
            <a:ext cx="5105400" cy="1371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5652120" y="4294188"/>
            <a:ext cx="1510680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(=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 อีไอ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390129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utoUpdateAnimBg="0"/>
      <p:bldP spid="46093" grpId="0" autoUpdateAnimBg="0"/>
      <p:bldP spid="46094" grpId="0" build="p" autoUpdateAnimBg="0"/>
      <p:bldP spid="46095" grpId="0" autoUpdateAnimBg="0"/>
      <p:bldP spid="46096" grpId="0" autoUpdateAnimBg="0"/>
      <p:bldP spid="46098" grpId="0" autoUpdateAnimBg="0"/>
      <p:bldP spid="46099" grpId="0" autoUpdateAnimBg="0"/>
      <p:bldP spid="4610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09600"/>
            <a:ext cx="792162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th-TH" sz="3600" dirty="0">
                <a:latin typeface="Arial" charset="0"/>
                <a:ea typeface="ＭＳ Ｐゴシック" charset="0"/>
                <a:cs typeface="Arial" charset="0"/>
              </a:rPr>
              <a:t>ขั้นตอนการเตรียมโครงร่างคำเทศนาแบบตีความ</a:t>
            </a:r>
            <a:endParaRPr lang="en-US" sz="36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1137668" name="Rectangle 4"/>
          <p:cNvSpPr>
            <a:spLocks noChangeArrowheads="1"/>
          </p:cNvSpPr>
          <p:nvPr/>
        </p:nvSpPr>
        <p:spPr bwMode="auto">
          <a:xfrm>
            <a:off x="995363" y="1447800"/>
            <a:ext cx="7232650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th-TH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จาก ราเม</a:t>
            </a:r>
            <a:r>
              <a:rPr lang="th-TH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ช</a:t>
            </a:r>
            <a:r>
              <a:rPr lang="th-TH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ริชาร์ด การเตรียมโครงร่างคำเทศนาแบบตีความ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69" name="Rectangle 5"/>
          <p:cNvSpPr>
            <a:spLocks noChangeArrowheads="1"/>
          </p:cNvSpPr>
          <p:nvPr/>
        </p:nvSpPr>
        <p:spPr bwMode="auto">
          <a:xfrm>
            <a:off x="2286000" y="5146675"/>
            <a:ext cx="734174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ศึกษา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43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3" name="Rectangle 9"/>
          <p:cNvSpPr>
            <a:spLocks noChangeArrowheads="1"/>
          </p:cNvSpPr>
          <p:nvPr/>
        </p:nvSpPr>
        <p:spPr bwMode="auto">
          <a:xfrm>
            <a:off x="2267744" y="4419600"/>
            <a:ext cx="10964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โครงสร้าง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74" name="Rectangle 10"/>
          <p:cNvSpPr>
            <a:spLocks noChangeArrowheads="1"/>
          </p:cNvSpPr>
          <p:nvPr/>
        </p:nvSpPr>
        <p:spPr bwMode="auto">
          <a:xfrm>
            <a:off x="5929313" y="5181600"/>
            <a:ext cx="106920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การเทศน์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75" name="Rectangle 11"/>
          <p:cNvSpPr>
            <a:spLocks noChangeArrowheads="1"/>
          </p:cNvSpPr>
          <p:nvPr/>
        </p:nvSpPr>
        <p:spPr bwMode="auto">
          <a:xfrm>
            <a:off x="5868144" y="4419600"/>
            <a:ext cx="109645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โครงสร้าง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7948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77" name="Rectangle 13"/>
          <p:cNvSpPr>
            <a:spLocks noChangeArrowheads="1"/>
          </p:cNvSpPr>
          <p:nvPr/>
        </p:nvSpPr>
        <p:spPr bwMode="auto">
          <a:xfrm>
            <a:off x="2438400" y="3643313"/>
            <a:ext cx="62998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ซีพีที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80" name="Rectangle 16"/>
          <p:cNvSpPr>
            <a:spLocks noChangeArrowheads="1"/>
          </p:cNvSpPr>
          <p:nvPr/>
        </p:nvSpPr>
        <p:spPr bwMode="auto">
          <a:xfrm>
            <a:off x="6005513" y="3643313"/>
            <a:ext cx="83035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ซีพีเอส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1" name="Rectangle 17"/>
          <p:cNvSpPr>
            <a:spLocks noChangeArrowheads="1"/>
          </p:cNvSpPr>
          <p:nvPr/>
        </p:nvSpPr>
        <p:spPr bwMode="auto">
          <a:xfrm>
            <a:off x="3429000" y="2805113"/>
            <a:ext cx="202138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สะพานวัตถุประสงค์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2" name="Rectangle 18"/>
          <p:cNvSpPr>
            <a:spLocks noChangeArrowheads="1"/>
          </p:cNvSpPr>
          <p:nvPr/>
        </p:nvSpPr>
        <p:spPr bwMode="auto">
          <a:xfrm>
            <a:off x="4285183" y="2336800"/>
            <a:ext cx="71333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สมอง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3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หัวใจ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4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กระดูก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85" name="Rectangle 21"/>
          <p:cNvSpPr>
            <a:spLocks noChangeArrowheads="1"/>
          </p:cNvSpPr>
          <p:nvPr/>
        </p:nvSpPr>
        <p:spPr bwMode="auto">
          <a:xfrm>
            <a:off x="4178299" y="5232400"/>
            <a:ext cx="109856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defRPr/>
            </a:pPr>
            <a:r>
              <a:rPr lang="th-TH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เนื้อหนัง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67958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59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60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61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62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7963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37692" name="Rectangle 28"/>
          <p:cNvSpPr>
            <a:spLocks noChangeArrowheads="1"/>
          </p:cNvSpPr>
          <p:nvPr/>
        </p:nvSpPr>
        <p:spPr bwMode="auto">
          <a:xfrm>
            <a:off x="2189163" y="1884363"/>
            <a:ext cx="822340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พระคำ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3" name="Rectangle 29"/>
          <p:cNvSpPr>
            <a:spLocks noChangeArrowheads="1"/>
          </p:cNvSpPr>
          <p:nvPr/>
        </p:nvSpPr>
        <p:spPr bwMode="auto">
          <a:xfrm>
            <a:off x="5770563" y="1884363"/>
            <a:ext cx="1077217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th-TH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คำเทศนา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4" name="Rectangle 30"/>
          <p:cNvSpPr>
            <a:spLocks noChangeArrowheads="1"/>
          </p:cNvSpPr>
          <p:nvPr/>
        </p:nvSpPr>
        <p:spPr bwMode="auto">
          <a:xfrm>
            <a:off x="519113" y="5486400"/>
            <a:ext cx="119583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เลือกข้อความ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5" name="Rectangle 31"/>
          <p:cNvSpPr>
            <a:spLocks noChangeArrowheads="1"/>
          </p:cNvSpPr>
          <p:nvPr/>
        </p:nvSpPr>
        <p:spPr bwMode="auto">
          <a:xfrm>
            <a:off x="519113" y="5181600"/>
            <a:ext cx="1420260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วิเคราะห์ข้อความ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6" name="Rectangle 32"/>
          <p:cNvSpPr>
            <a:spLocks noChangeArrowheads="1"/>
          </p:cNvSpPr>
          <p:nvPr/>
        </p:nvSpPr>
        <p:spPr bwMode="auto">
          <a:xfrm>
            <a:off x="595313" y="4443413"/>
            <a:ext cx="144430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3.1 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โครงร่างการตี</a:t>
            </a:r>
          </a:p>
          <a:p>
            <a:pPr>
              <a:defRPr/>
            </a:pP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ความ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7" name="Rectangle 33"/>
          <p:cNvSpPr>
            <a:spLocks noChangeArrowheads="1"/>
          </p:cNvSpPr>
          <p:nvPr/>
        </p:nvSpPr>
        <p:spPr bwMode="auto">
          <a:xfrm>
            <a:off x="671513" y="3757613"/>
            <a:ext cx="178895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3.2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ไอเดียการตีความ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8" name="Rectangle 34"/>
          <p:cNvSpPr>
            <a:spLocks noChangeArrowheads="1"/>
          </p:cNvSpPr>
          <p:nvPr/>
        </p:nvSpPr>
        <p:spPr bwMode="auto">
          <a:xfrm>
            <a:off x="1281113" y="2690813"/>
            <a:ext cx="1510028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342900" indent="-342900">
              <a:buAutoNum type="arabicPlain" startAt="4"/>
              <a:defRPr/>
            </a:pP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สามคำถาม</a:t>
            </a:r>
          </a:p>
          <a:p>
            <a:pPr>
              <a:defRPr/>
            </a:pP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เพื่อการพัฒนา</a:t>
            </a:r>
            <a:endParaRPr lang="en-US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699" name="Rectangle 35"/>
          <p:cNvSpPr>
            <a:spLocks noChangeArrowheads="1"/>
          </p:cNvSpPr>
          <p:nvPr/>
        </p:nvSpPr>
        <p:spPr bwMode="auto">
          <a:xfrm>
            <a:off x="3338513" y="2157413"/>
            <a:ext cx="237564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5 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วิธีการตอบสนองของผู้ฟัง</a:t>
            </a:r>
            <a:endParaRPr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0" name="Rectangle 36"/>
          <p:cNvSpPr>
            <a:spLocks noChangeArrowheads="1"/>
          </p:cNvSpPr>
          <p:nvPr/>
        </p:nvSpPr>
        <p:spPr bwMode="auto">
          <a:xfrm>
            <a:off x="6843713" y="3757613"/>
            <a:ext cx="143949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6 </a:t>
            </a:r>
            <a:r>
              <a:rPr lang="th-TH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ไอเดียการเทศน์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1" name="Rectangle 37"/>
          <p:cNvSpPr>
            <a:spLocks noChangeArrowheads="1"/>
          </p:cNvSpPr>
          <p:nvPr/>
        </p:nvSpPr>
        <p:spPr bwMode="auto">
          <a:xfrm>
            <a:off x="7339013" y="4191000"/>
            <a:ext cx="144270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7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โครงร่างการเทศน์</a:t>
            </a: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8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ความชัดเจน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9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คำนำ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/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คำสรุป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2" name="Rectangle 38"/>
          <p:cNvSpPr>
            <a:spLocks noChangeArrowheads="1"/>
          </p:cNvSpPr>
          <p:nvPr/>
        </p:nvSpPr>
        <p:spPr bwMode="auto">
          <a:xfrm>
            <a:off x="7377113" y="5281613"/>
            <a:ext cx="102271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th-TH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th-TH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การเทศน์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137703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ตัวอักษรสีขาวแสดง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ขั้นตอน ปรับปรุงจาก แฮ</a:t>
            </a:r>
            <a:r>
              <a:rPr lang="th-TH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ด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ดอน โรบินสัน การเทศนา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(</a:t>
            </a:r>
            <a:r>
              <a:rPr lang="th-TH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หน้า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105)</a:t>
            </a:r>
          </a:p>
        </p:txBody>
      </p:sp>
      <p:sp>
        <p:nvSpPr>
          <p:cNvPr id="167976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84D"/>
                </a:solidFill>
                <a:cs typeface="Arial" charset="0"/>
              </a:rPr>
              <a:t>27-28, 251</a:t>
            </a:r>
            <a:endParaRPr lang="en-US">
              <a:solidFill>
                <a:srgbClr val="00084D"/>
              </a:solidFill>
              <a:cs typeface="Arial" charset="0"/>
            </a:endParaRPr>
          </a:p>
        </p:txBody>
      </p:sp>
      <p:sp>
        <p:nvSpPr>
          <p:cNvPr id="1137705" name="Oval 41"/>
          <p:cNvSpPr>
            <a:spLocks noChangeArrowheads="1"/>
          </p:cNvSpPr>
          <p:nvPr/>
        </p:nvSpPr>
        <p:spPr bwMode="auto">
          <a:xfrm rot="9474">
            <a:off x="5532438" y="4149725"/>
            <a:ext cx="3430587" cy="1146175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effectLst>
                <a:glow rad="101600">
                  <a:schemeClr val="bg2">
                    <a:alpha val="7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65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7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7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7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วิธีการเขียนโครงร่างที่ถูกต้อง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306205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ก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แยกประเด็น</a:t>
            </a:r>
            <a:r>
              <a:rPr lang="th-TH" sz="2800" b="1" dirty="0" err="1">
                <a:solidFill>
                  <a:schemeClr val="bg1"/>
                </a:solidFill>
              </a:rPr>
              <a:t>ต่างๆ</a:t>
            </a:r>
            <a:endParaRPr lang="th-TH" sz="2800" b="1" dirty="0">
              <a:solidFill>
                <a:schemeClr val="bg1"/>
              </a:solidFill>
            </a:endParaRP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ข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ใช้สัญลักษณ์สม่ำเสมอ</a:t>
            </a: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ค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การเชื่อมต่อ</a:t>
            </a: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ง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การแทรกของอุปนัย</a:t>
            </a:r>
          </a:p>
          <a:p>
            <a:pPr marL="0" indent="0"/>
            <a:r>
              <a:rPr lang="th-TH" sz="2800" b="1" dirty="0" err="1">
                <a:solidFill>
                  <a:schemeClr val="bg1"/>
                </a:solidFill>
              </a:rPr>
              <a:t>จ</a:t>
            </a:r>
            <a:r>
              <a:rPr lang="en-US" sz="2800" b="1" dirty="0">
                <a:solidFill>
                  <a:schemeClr val="bg1"/>
                </a:solidFill>
              </a:rPr>
              <a:t>.  </a:t>
            </a:r>
            <a:r>
              <a:rPr lang="th-TH" sz="2800" b="1" dirty="0">
                <a:solidFill>
                  <a:schemeClr val="bg1"/>
                </a:solidFill>
              </a:rPr>
              <a:t>ใช้ความคิดเต็ม</a:t>
            </a:r>
          </a:p>
        </p:txBody>
      </p:sp>
      <p:sp>
        <p:nvSpPr>
          <p:cNvPr id="12595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62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7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348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48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48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348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532813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อย่าเขียนโครงร่างแบบนี้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th-TH" sz="3600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กจ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r>
              <a:rPr lang="en-US" altLang="zh-TW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6:1-6)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09600" y="995363"/>
            <a:ext cx="85344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เอ็มไอ</a:t>
            </a:r>
            <a:r>
              <a:rPr lang="en-US" sz="3200" b="1" dirty="0">
                <a:solidFill>
                  <a:srgbClr val="FFFF00"/>
                </a:solidFill>
                <a:latin typeface="Arial"/>
                <a:cs typeface="Arial"/>
              </a:rPr>
              <a:t>: 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ปัญหาการเติบโตของโบสถ์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558213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49</a:t>
            </a:r>
            <a:endParaRPr lang="en-US" sz="20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914400" y="1981200"/>
            <a:ext cx="8077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I.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การจัดตั้งผู้นำของเขา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447800" y="2921000"/>
            <a:ext cx="7543800" cy="1290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2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33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05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676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337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909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481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053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เติบโต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(1</a:t>
            </a:r>
            <a:r>
              <a:rPr lang="th-TH" sz="3200" b="1" dirty="0" err="1">
                <a:solidFill>
                  <a:srgbClr val="FFFFFF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b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h-TH" sz="3200" b="1" dirty="0" err="1">
                <a:solidFill>
                  <a:srgbClr val="FFFFFF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อาหาร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(1</a:t>
            </a:r>
            <a:r>
              <a:rPr lang="th-TH" sz="3200" b="1" dirty="0" err="1">
                <a:solidFill>
                  <a:srgbClr val="FFFFFF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b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h-TH" sz="3200" b="1" dirty="0" err="1">
                <a:solidFill>
                  <a:srgbClr val="FFFFFF"/>
                </a:solidFill>
                <a:latin typeface="Arial"/>
                <a:cs typeface="Arial"/>
              </a:rPr>
              <a:t>ค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ผู้นำ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 (2-6)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914400" y="4495800"/>
            <a:ext cx="8077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II.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ผู้นำของเรา 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เอ็มไอ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1600200" y="5446713"/>
            <a:ext cx="7543800" cy="129063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2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33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05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676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337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909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481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053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การเติบโตของเรา</a:t>
            </a:r>
            <a:b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h-TH" sz="3200" b="1" dirty="0" err="1">
                <a:solidFill>
                  <a:srgbClr val="FFFFFF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ปัญหาหลักของเรา</a:t>
            </a:r>
            <a:b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th-TH" sz="3200" b="1" dirty="0" err="1">
                <a:solidFill>
                  <a:srgbClr val="FFFFFF"/>
                </a:solidFill>
                <a:latin typeface="Arial"/>
                <a:cs typeface="Arial"/>
              </a:rPr>
              <a:t>ค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. 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ทางออกของเรา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0207" name="AutoShape 31"/>
          <p:cNvSpPr>
            <a:spLocks/>
          </p:cNvSpPr>
          <p:nvPr/>
        </p:nvSpPr>
        <p:spPr bwMode="auto">
          <a:xfrm>
            <a:off x="914400" y="32004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208" name="AutoShape 32"/>
          <p:cNvSpPr>
            <a:spLocks/>
          </p:cNvSpPr>
          <p:nvPr/>
        </p:nvSpPr>
        <p:spPr bwMode="auto">
          <a:xfrm>
            <a:off x="762000" y="35814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0209" name="AutoShape 33"/>
          <p:cNvSpPr>
            <a:spLocks/>
          </p:cNvSpPr>
          <p:nvPr/>
        </p:nvSpPr>
        <p:spPr bwMode="auto">
          <a:xfrm>
            <a:off x="609600" y="4038600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29"/>
          <p:cNvSpPr txBox="1">
            <a:spLocks noChangeArrowheads="1"/>
          </p:cNvSpPr>
          <p:nvPr/>
        </p:nvSpPr>
        <p:spPr bwMode="auto">
          <a:xfrm rot="20890021">
            <a:off x="305593" y="2767673"/>
            <a:ext cx="8532813" cy="923925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th-TH" sz="5400" b="1" dirty="0">
                <a:solidFill>
                  <a:srgbClr val="FFFFFF"/>
                </a:solidFill>
                <a:cs typeface="Arial"/>
              </a:rPr>
              <a:t>ใช้ข้อความแบบเต็ม</a:t>
            </a:r>
            <a:r>
              <a:rPr lang="en-US" sz="5400" b="1" dirty="0">
                <a:solidFill>
                  <a:srgbClr val="FFFFFF"/>
                </a:solidFill>
                <a:cs typeface="Arial"/>
              </a:rPr>
              <a:t>!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05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05966"/>
            <a:ext cx="77724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นิร</a:t>
            </a:r>
            <a:r>
              <a:rPr lang="th-TH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นัย อย่างง่าย 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(</a:t>
            </a:r>
            <a:r>
              <a:rPr lang="th-TH" sz="3600" b="1" dirty="0" err="1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กจ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r>
              <a:rPr lang="en-US" altLang="zh-TW" sz="36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</a:rPr>
              <a:t> 6:1-6)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09600" y="872729"/>
            <a:ext cx="85344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เอ็มไอ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: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เมื่อคริสตจักรเติบโต ปัญหาก็เกิดขึ้น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,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เราควรแก้ปัญหาอย่างไร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?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 </a:t>
            </a:r>
            <a:endParaRPr lang="en-US" sz="32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8530762" y="84834"/>
            <a:ext cx="524801" cy="46384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50</a:t>
            </a:r>
            <a:endParaRPr lang="en-US" b="1" dirty="0">
              <a:cs typeface="Arial" charset="0"/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914400" y="1858566"/>
            <a:ext cx="8077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571500" indent="-571500">
              <a:lnSpc>
                <a:spcPct val="80000"/>
              </a:lnSpc>
              <a:spcBef>
                <a:spcPct val="50000"/>
              </a:spcBef>
              <a:buAutoNum type="romanUcPeriod"/>
              <a:defRPr/>
            </a:pP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ทางออกของปัญหาการเติบโตของเยรูซาเล็มคือ การสร้างผู้นำ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อีไอ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1447800" y="2798366"/>
            <a:ext cx="754380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 คริสตจักรเยรูซาเล็ม เติบโต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(1</a:t>
            </a:r>
            <a:r>
              <a:rPr lang="th-TH" altLang="ja-JP" sz="3200" b="1" dirty="0" err="1">
                <a:solidFill>
                  <a:schemeClr val="bg1"/>
                </a:solidFill>
                <a:cs typeface="Arial" charset="0"/>
              </a:rPr>
              <a:t>ก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)</a:t>
            </a:r>
            <a:br>
              <a:rPr lang="en-US" altLang="ja-JP" sz="3200" b="1" dirty="0">
                <a:solidFill>
                  <a:schemeClr val="bg1"/>
                </a:solidFill>
                <a:cs typeface="Arial" charset="0"/>
              </a:rPr>
            </a:br>
            <a:r>
              <a:rPr lang="th-TH" altLang="ja-JP" sz="3200" b="1" dirty="0" err="1">
                <a:solidFill>
                  <a:schemeClr val="bg1"/>
                </a:solidFill>
                <a:cs typeface="Arial" charset="0"/>
              </a:rPr>
              <a:t>ข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.  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พวกเขามีปัญหาเรื่องอาหาร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(1</a:t>
            </a:r>
            <a:r>
              <a:rPr lang="th-TH" altLang="ja-JP" sz="3200" b="1" dirty="0" err="1">
                <a:solidFill>
                  <a:schemeClr val="bg1"/>
                </a:solidFill>
                <a:cs typeface="Arial" charset="0"/>
              </a:rPr>
              <a:t>ข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)</a:t>
            </a:r>
            <a:br>
              <a:rPr lang="en-US" altLang="ja-JP" sz="3200" b="1" dirty="0">
                <a:solidFill>
                  <a:schemeClr val="bg1"/>
                </a:solidFill>
                <a:cs typeface="Arial" charset="0"/>
              </a:rPr>
            </a:br>
            <a:r>
              <a:rPr lang="th-TH" altLang="ja-JP" sz="3200" b="1" dirty="0" err="1">
                <a:solidFill>
                  <a:schemeClr val="bg1"/>
                </a:solidFill>
                <a:cs typeface="Arial" charset="0"/>
              </a:rPr>
              <a:t>ค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. </a:t>
            </a:r>
            <a:r>
              <a:rPr lang="th-TH" altLang="ja-JP" sz="3200" b="1" dirty="0">
                <a:solidFill>
                  <a:schemeClr val="bg1"/>
                </a:solidFill>
                <a:cs typeface="Arial" charset="0"/>
              </a:rPr>
              <a:t> พวกเขาจัดตั้งผู้นำ </a:t>
            </a:r>
            <a:r>
              <a:rPr lang="en-US" altLang="ja-JP" sz="3200" b="1" dirty="0">
                <a:solidFill>
                  <a:schemeClr val="bg1"/>
                </a:solidFill>
                <a:cs typeface="Arial" charset="0"/>
              </a:rPr>
              <a:t>(2-6)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914400" y="4373166"/>
            <a:ext cx="8077200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ทางออกของปัญหาการเติบโตของคริสตจักรเรา คือการจัดตั้งผู้นำ 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th-TH" sz="3200" b="1" dirty="0">
                <a:solidFill>
                  <a:srgbClr val="FFFF00"/>
                </a:solidFill>
                <a:latin typeface="Arial"/>
                <a:ea typeface="ＭＳ Ｐゴシック" charset="-128"/>
                <a:cs typeface="Arial"/>
              </a:rPr>
              <a:t>เอ็มไอ</a:t>
            </a:r>
            <a:r>
              <a:rPr lang="en-US" sz="32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)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1600200" y="5324079"/>
            <a:ext cx="754380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ก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. 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พวกเรากำลังเติบโต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จาก 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50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เป็น 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100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ปีที่แล้ว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th-TH" sz="3200" b="1" dirty="0" err="1">
                <a:solidFill>
                  <a:schemeClr val="bg1"/>
                </a:solidFill>
                <a:cs typeface="Arial" charset="0"/>
              </a:rPr>
              <a:t>ข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. 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ปัญหาของเราคือการดูแลจิตวิญญาณ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th-TH" sz="3200" b="1" dirty="0" err="1">
                <a:solidFill>
                  <a:schemeClr val="bg1"/>
                </a:solidFill>
                <a:cs typeface="Arial" charset="0"/>
              </a:rPr>
              <a:t>ค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.  </a:t>
            </a:r>
            <a:r>
              <a:rPr lang="th-TH" sz="3200" b="1" dirty="0">
                <a:solidFill>
                  <a:schemeClr val="bg1"/>
                </a:solidFill>
                <a:cs typeface="Arial" charset="0"/>
              </a:rPr>
              <a:t>เราต้องการผู้นำฝ่ายจิตวิญญาณมากขึ้น</a:t>
            </a:r>
            <a:endParaRPr lang="en-US" sz="3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0207" name="AutoShape 31"/>
          <p:cNvSpPr>
            <a:spLocks/>
          </p:cNvSpPr>
          <p:nvPr/>
        </p:nvSpPr>
        <p:spPr bwMode="auto">
          <a:xfrm>
            <a:off x="914400" y="3077766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0208" name="AutoShape 32"/>
          <p:cNvSpPr>
            <a:spLocks/>
          </p:cNvSpPr>
          <p:nvPr/>
        </p:nvSpPr>
        <p:spPr bwMode="auto">
          <a:xfrm>
            <a:off x="762000" y="3458766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0209" name="AutoShape 33"/>
          <p:cNvSpPr>
            <a:spLocks/>
          </p:cNvSpPr>
          <p:nvPr/>
        </p:nvSpPr>
        <p:spPr bwMode="auto">
          <a:xfrm>
            <a:off x="609600" y="3915966"/>
            <a:ext cx="457200" cy="2514600"/>
          </a:xfrm>
          <a:prstGeom prst="leftBracket">
            <a:avLst>
              <a:gd name="adj" fmla="val 45833"/>
            </a:avLst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7360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utoUpdateAnimBg="0"/>
      <p:bldP spid="50195" grpId="0" autoUpdateAnimBg="0"/>
      <p:bldP spid="50196" grpId="0" build="p" autoUpdateAnimBg="0"/>
      <p:bldP spid="50197" grpId="0" autoUpdateAnimBg="0"/>
      <p:bldP spid="50206" grpId="0" build="p" autoUpdateAnimBg="0"/>
      <p:bldP spid="50207" grpId="0" animBg="1"/>
      <p:bldP spid="50208" grpId="0" animBg="1"/>
      <p:bldP spid="502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" descr="sermons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4221163"/>
            <a:ext cx="4064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450"/>
            <a:ext cx="8856662" cy="10668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th-TH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จ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.  </a:t>
            </a:r>
            <a:r>
              <a:rPr lang="th-TH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ใช้ความคิดอย่างเต็มเท่านั้น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81724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18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เขียนทุกประเด็นในคำเทศนา ไม่ว่าจะเล็กแค่ไหนก็ตาม ต้องเป็น</a:t>
            </a:r>
          </a:p>
          <a:p>
            <a:pPr marL="88900" indent="0"/>
            <a:r>
              <a:rPr lang="th-TH" sz="2800" b="1" dirty="0">
                <a:solidFill>
                  <a:srgbClr val="FFFFFF"/>
                </a:solidFill>
              </a:rPr>
              <a:t>	ประโยคที่สมบูรณ์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835150" y="2708275"/>
            <a:ext cx="71294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18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88900" indent="0"/>
            <a:r>
              <a:rPr lang="th-TH" sz="2800" b="1" dirty="0" err="1">
                <a:solidFill>
                  <a:srgbClr val="FFFFFF"/>
                </a:solidFill>
              </a:rPr>
              <a:t>ก</a:t>
            </a:r>
            <a:r>
              <a:rPr lang="en-US" sz="2800" b="1" dirty="0">
                <a:solidFill>
                  <a:srgbClr val="FFFFFF"/>
                </a:solidFill>
              </a:rPr>
              <a:t>.     </a:t>
            </a:r>
            <a:r>
              <a:rPr lang="th-TH" sz="2800" b="1" dirty="0">
                <a:solidFill>
                  <a:srgbClr val="FFFFFF"/>
                </a:solidFill>
              </a:rPr>
              <a:t>หลีกเลี่ยง </a:t>
            </a:r>
            <a:r>
              <a:rPr lang="en-US" sz="2800" b="1" dirty="0">
                <a:solidFill>
                  <a:srgbClr val="FFFFFF"/>
                </a:solidFill>
              </a:rPr>
              <a:t>“</a:t>
            </a:r>
            <a:r>
              <a:rPr lang="th-TH" sz="2800" b="1" dirty="0">
                <a:solidFill>
                  <a:srgbClr val="FFFFFF"/>
                </a:solidFill>
              </a:rPr>
              <a:t>หัวข้อ</a:t>
            </a:r>
            <a:r>
              <a:rPr lang="en-US" sz="2800" b="1" dirty="0">
                <a:solidFill>
                  <a:srgbClr val="FFFFFF"/>
                </a:solidFill>
              </a:rPr>
              <a:t>”</a:t>
            </a:r>
            <a:r>
              <a:rPr lang="th-TH" sz="2800" b="1" dirty="0">
                <a:solidFill>
                  <a:srgbClr val="FFFFFF"/>
                </a:solidFill>
              </a:rPr>
              <a:t> หรือ </a:t>
            </a:r>
            <a:r>
              <a:rPr lang="en-US" sz="2800" b="1" dirty="0">
                <a:solidFill>
                  <a:srgbClr val="FFFFFF"/>
                </a:solidFill>
              </a:rPr>
              <a:t>“</a:t>
            </a:r>
            <a:r>
              <a:rPr lang="th-TH" sz="2800" b="1" dirty="0">
                <a:solidFill>
                  <a:srgbClr val="FFFFFF"/>
                </a:solidFill>
              </a:rPr>
              <a:t>วลี</a:t>
            </a:r>
            <a:r>
              <a:rPr lang="en-US" sz="2800" b="1" dirty="0">
                <a:solidFill>
                  <a:srgbClr val="FFFFFF"/>
                </a:solidFill>
              </a:rPr>
              <a:t>”</a:t>
            </a:r>
            <a:r>
              <a:rPr lang="th-TH" sz="2800" b="1" dirty="0">
                <a:solidFill>
                  <a:srgbClr val="FFFFFF"/>
                </a:solidFill>
              </a:rPr>
              <a:t> ในโครงร่าง</a:t>
            </a:r>
            <a:endParaRPr lang="en-US" sz="2800" b="1" dirty="0">
              <a:solidFill>
                <a:srgbClr val="FFFFFF"/>
              </a:solidFill>
            </a:endParaRPr>
          </a:p>
          <a:p>
            <a:pPr marL="88900" indent="0"/>
            <a:r>
              <a:rPr lang="th-TH" sz="2800" b="1" dirty="0" err="1">
                <a:solidFill>
                  <a:srgbClr val="FFFFFF"/>
                </a:solidFill>
              </a:rPr>
              <a:t>ข</a:t>
            </a:r>
            <a:r>
              <a:rPr lang="en-US" sz="2800" b="1" dirty="0">
                <a:solidFill>
                  <a:srgbClr val="FFFFFF"/>
                </a:solidFill>
              </a:rPr>
              <a:t>.     </a:t>
            </a:r>
            <a:r>
              <a:rPr lang="th-TH" sz="2800" b="1" dirty="0">
                <a:solidFill>
                  <a:srgbClr val="FFFFFF"/>
                </a:solidFill>
              </a:rPr>
              <a:t>หลีกเลี่ยงประโยคที่มีความหมายอย่างวลี</a:t>
            </a:r>
            <a:r>
              <a:rPr lang="en-US" sz="2800" b="1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4663" y="4508500"/>
            <a:ext cx="46799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”</a:t>
            </a:r>
            <a:r>
              <a:rPr lang="th-TH" sz="2800" b="1" dirty="0">
                <a:solidFill>
                  <a:srgbClr val="FFFFFF"/>
                </a:solidFill>
              </a:rPr>
              <a:t>เปา</a:t>
            </a:r>
            <a:r>
              <a:rPr lang="th-TH" sz="2800" b="1" dirty="0" err="1">
                <a:solidFill>
                  <a:srgbClr val="FFFFFF"/>
                </a:solidFill>
              </a:rPr>
              <a:t>โล</a:t>
            </a:r>
            <a:r>
              <a:rPr lang="th-TH" sz="2800" b="1" dirty="0">
                <a:solidFill>
                  <a:srgbClr val="FFFFFF"/>
                </a:solidFill>
              </a:rPr>
              <a:t> พูดคุยเกี่ยวกับการทำงานของพระเจ้า</a:t>
            </a:r>
            <a:r>
              <a:rPr lang="en-US" sz="2800" b="1" dirty="0">
                <a:solidFill>
                  <a:srgbClr val="FFFFFF"/>
                </a:solidFill>
              </a:rPr>
              <a:t>”</a:t>
            </a:r>
            <a:endParaRPr lang="th-TH" sz="2800" b="1" dirty="0">
              <a:solidFill>
                <a:srgbClr val="FFFFFF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“</a:t>
            </a:r>
            <a:r>
              <a:rPr lang="th-TH" sz="2800" b="1" dirty="0">
                <a:solidFill>
                  <a:srgbClr val="FFFFFF"/>
                </a:solidFill>
              </a:rPr>
              <a:t>ความหมายสองประการของความรอดได้ถูกอธิบาย</a:t>
            </a:r>
            <a:r>
              <a:rPr lang="en-US" sz="2800" b="1" dirty="0">
                <a:solidFill>
                  <a:srgbClr val="FFFFFF"/>
                </a:solidFill>
              </a:rPr>
              <a:t>."</a:t>
            </a:r>
          </a:p>
        </p:txBody>
      </p:sp>
      <p:sp>
        <p:nvSpPr>
          <p:cNvPr id="14848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62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29" name="Picture 1" descr="sermons_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" y="4221163"/>
            <a:ext cx="4064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44450"/>
            <a:ext cx="8856662" cy="10668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th-TH" sz="4800" b="1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จ</a:t>
            </a:r>
            <a:r>
              <a:rPr lang="en-US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.  </a:t>
            </a:r>
            <a:r>
              <a:rPr lang="th-TH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ใช้ความคิดอย่าง</a:t>
            </a:r>
            <a:r>
              <a:rPr lang="th-TH" sz="6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เต็ม</a:t>
            </a:r>
            <a:r>
              <a:rPr lang="th-TH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เท่านั้น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827088" y="1268413"/>
            <a:ext cx="81724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18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th-TH" sz="2800" b="1" dirty="0">
                <a:solidFill>
                  <a:srgbClr val="FFFFFF"/>
                </a:solidFill>
              </a:rPr>
              <a:t>เขียนทุกประเด็นในคำเทศนา ไม่ว่าจะเล็กแค่ไหนก็ตาม ต้องเป็น</a:t>
            </a:r>
          </a:p>
          <a:p>
            <a:pPr marL="88900" indent="0"/>
            <a:r>
              <a:rPr lang="th-TH" sz="2800" b="1" dirty="0">
                <a:solidFill>
                  <a:srgbClr val="FFFFFF"/>
                </a:solidFill>
              </a:rPr>
              <a:t>	ประโยคที่</a:t>
            </a:r>
            <a:r>
              <a:rPr lang="th-TH" sz="2800" b="1" dirty="0">
                <a:solidFill>
                  <a:srgbClr val="FFFF00"/>
                </a:solidFill>
              </a:rPr>
              <a:t>สมบูรณ์</a:t>
            </a:r>
            <a:endParaRPr lang="en-US" sz="2800" b="1" dirty="0">
              <a:solidFill>
                <a:srgbClr val="FFFF00"/>
              </a:solidFill>
            </a:endParaRPr>
          </a:p>
          <a:p>
            <a:pPr marL="603250" indent="-514350">
              <a:buAutoNum type="arabicPeriod" startAt="2"/>
              <a:defRPr/>
            </a:pP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แต่ละประเด็นควรเป็นประโยค</a:t>
            </a:r>
            <a:r>
              <a:rPr lang="th-TH" sz="2800" b="1" dirty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</a:rPr>
              <a:t>การแจ้ง</a:t>
            </a: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หรือ</a:t>
            </a:r>
            <a:r>
              <a:rPr lang="th-TH" sz="2800" b="1" dirty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</a:rPr>
              <a:t>แสดงวามจำเป็น </a:t>
            </a: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ไม่ใช่ประโยคคำถาม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/>
                </a:glow>
              </a:effectLst>
            </a:endParaRPr>
          </a:p>
          <a:p>
            <a:pPr marL="603250" indent="-514350">
              <a:buAutoNum type="arabicPeriod" startAt="2"/>
              <a:defRPr/>
            </a:pP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แต่ละประเด็นควรมีแค่</a:t>
            </a:r>
            <a:r>
              <a:rPr lang="th-TH" sz="2800" b="1" dirty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</a:rPr>
              <a:t>ใจความเดียว </a:t>
            </a: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หลีกเลี่ยงประโยคที่ยุ่งยากและไม่จำเป็น</a:t>
            </a:r>
          </a:p>
          <a:p>
            <a:pPr marL="603250" indent="-514350">
              <a:buAutoNum type="arabicPeriod" startAt="2"/>
              <a:defRPr/>
            </a:pP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แต่ละประเด็นควร</a:t>
            </a:r>
            <a:r>
              <a:rPr lang="th-TH" sz="2800" b="1" dirty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</a:rPr>
              <a:t>สั้นให้มากที่สุด</a:t>
            </a: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โดยการตัดคำที่ไม่จำเป็นออกไป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/>
                </a:glow>
              </a:effectLst>
            </a:endParaRPr>
          </a:p>
        </p:txBody>
      </p:sp>
      <p:sp>
        <p:nvSpPr>
          <p:cNvPr id="150532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62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1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31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00563" y="1196975"/>
            <a:ext cx="215900" cy="5761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955800"/>
            <a:ext cx="4535488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rgbClr val="FFFFFF"/>
                </a:solidFill>
                <a:latin typeface="Arial"/>
                <a:cs typeface="Arial"/>
              </a:rPr>
              <a:t>หัวข้อ</a:t>
            </a:r>
            <a:r>
              <a:rPr lang="en-US" sz="3200" b="1" u="sng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 เราจะเผชิญ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การทดลอง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ได้อย่างไร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6331"/>
          </a:xfrm>
          <a:solidFill>
            <a:schemeClr val="tx1"/>
          </a:soli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 marL="88900">
              <a:defRPr/>
            </a:pPr>
            <a:r>
              <a:rPr lang="th-TH" sz="3600" b="1" i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ใส่วลีหือคำที่ซ้ำใน เอ็มพี</a:t>
            </a:r>
            <a:r>
              <a:rPr lang="th-TH" sz="3600" b="1" i="1" dirty="0" err="1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เซส</a:t>
            </a:r>
            <a:r>
              <a:rPr lang="th-TH" sz="3600" b="1" i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 </a:t>
            </a:r>
            <a:r>
              <a:rPr lang="th-TH" sz="3600" b="1" i="1" dirty="0" err="1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จค</a:t>
            </a:r>
            <a:r>
              <a:rPr lang="en-US" sz="3600" b="1" i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. </a:t>
            </a:r>
            <a:r>
              <a:rPr lang="th-TH" sz="3600" b="1" i="1" dirty="0">
                <a:solidFill>
                  <a:srgbClr val="FFFFFF"/>
                </a:solidFill>
                <a:effectLst>
                  <a:glow rad="101600">
                    <a:schemeClr val="tx1"/>
                  </a:glow>
                </a:effectLst>
              </a:rPr>
              <a:t>ในหัวข้อ</a:t>
            </a:r>
            <a:endParaRPr lang="en-US" sz="3600" b="1" i="1" dirty="0">
              <a:solidFill>
                <a:srgbClr val="FFFFFF"/>
              </a:solidFill>
              <a:effectLst>
                <a:glow rad="101600">
                  <a:schemeClr val="tx1"/>
                </a:glow>
              </a:effectLst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2892425"/>
            <a:ext cx="446405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71500" indent="-571500">
              <a:lnSpc>
                <a:spcPct val="80000"/>
              </a:lnSpc>
              <a:spcBef>
                <a:spcPct val="50000"/>
              </a:spcBef>
              <a:buAutoNum type="romanUcPeriod"/>
              <a:defRPr/>
            </a:pP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ในการทดลอง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ที่กำลังทำงานของคุณ เชื่อพระเจ้า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(1).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4135597"/>
            <a:ext cx="429260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II. 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ในการทดลอง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ที่กำลังทำงาน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ของคุณ หาคำปรึกษา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(2).</a:t>
            </a: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07950" y="1263650"/>
            <a:ext cx="2879725" cy="7969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ยาวไป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7950" y="5373688"/>
            <a:ext cx="4248150" cy="129881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rgbClr val="FFFFFF"/>
                </a:solidFill>
                <a:latin typeface="Arial"/>
                <a:cs typeface="Arial"/>
              </a:rPr>
              <a:t>เอ็มไอ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ในการทดลอง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ที่กำลังทำงานของคุณเชื่อพระเจ้าและหาคำปรึกษา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743450" y="2876550"/>
            <a:ext cx="4294188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I.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 เชื่อพระเจ้า 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(1).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743450" y="4324350"/>
            <a:ext cx="4294188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II. 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หาคำปรึกษา 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(2).</a:t>
            </a: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814888" y="1273175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ดีกว่า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743450" y="5772150"/>
            <a:ext cx="424815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rgbClr val="FFFFFF"/>
                </a:solidFill>
                <a:latin typeface="Arial"/>
                <a:cs typeface="Arial"/>
              </a:rPr>
              <a:t>เอ็มไอ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เชื่อพระเจ้าและหาคำปรึกษา</a:t>
            </a:r>
            <a:endParaRPr lang="en-US" sz="3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43450" y="1955800"/>
            <a:ext cx="4400550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rgbClr val="FFFFFF"/>
                </a:solidFill>
                <a:latin typeface="Arial"/>
                <a:cs typeface="Arial"/>
              </a:rPr>
              <a:t>หัวข้อ</a:t>
            </a:r>
            <a:r>
              <a:rPr lang="en-US" sz="3200" b="1" u="sng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 เราจะเผชิญ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การทดลอง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ได้อย่างไร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52590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FFFF"/>
                </a:solidFill>
                <a:cs typeface="Arial" charset="0"/>
              </a:rPr>
              <a:t>63</a:t>
            </a:r>
            <a:endParaRPr lang="en-US" sz="20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743450" y="4851400"/>
            <a:ext cx="4400550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rgbClr val="FFFFFF"/>
                </a:solidFill>
                <a:latin typeface="Arial"/>
                <a:cs typeface="Arial"/>
              </a:rPr>
              <a:t>หัวข้อ</a:t>
            </a:r>
            <a:r>
              <a:rPr lang="en-US" sz="3200" b="1" u="sng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 เราจะเผชิญ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การทดลอง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ที่กำลังทำงาน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ได้อย่างไร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743450" y="3403600"/>
            <a:ext cx="440055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วิธีไหนอีกที่จะช่วยใน</a:t>
            </a:r>
            <a:r>
              <a:rPr lang="th-TH" sz="3200" b="1" dirty="0">
                <a:solidFill>
                  <a:srgbClr val="FFFF00"/>
                </a:solidFill>
                <a:latin typeface="Arial"/>
                <a:cs typeface="Arial"/>
              </a:rPr>
              <a:t>การทดลอง</a:t>
            </a:r>
            <a:r>
              <a:rPr lang="th-TH" sz="3200" b="1" dirty="0">
                <a:solidFill>
                  <a:srgbClr val="FFFFFF"/>
                </a:solidFill>
                <a:latin typeface="Arial"/>
                <a:cs typeface="Arial"/>
              </a:rPr>
              <a:t>ได้</a:t>
            </a:r>
            <a:r>
              <a:rPr lang="en-US" sz="3200" b="1" dirty="0">
                <a:solidFill>
                  <a:srgbClr val="FFFFFF"/>
                </a:solidFill>
                <a:latin typeface="Arial"/>
                <a:cs typeface="Arial"/>
              </a:rPr>
              <a:t>?)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6115" grpId="0"/>
      <p:bldP spid="346118" grpId="0"/>
      <p:bldP spid="346122" grpId="0"/>
      <p:bldP spid="346126" grpId="0" animBg="1"/>
      <p:bldP spid="22" grpId="0"/>
      <p:bldP spid="24" grpId="0"/>
      <p:bldP spid="25" grpId="0"/>
      <p:bldP spid="26" grpId="0" animBg="1"/>
      <p:bldP spid="27" grpId="0"/>
      <p:bldP spid="28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2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11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274638"/>
            <a:ext cx="8496300" cy="11430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ช</a:t>
            </a: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. </a:t>
            </a:r>
            <a:r>
              <a:rPr lang="th-TH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คุณภาพของโครงร่างที่ดี</a:t>
            </a:r>
            <a:endParaRPr lang="en-US" sz="40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1108" name="Text Box 4"/>
          <p:cNvSpPr txBox="1">
            <a:spLocks noChangeArrowheads="1"/>
          </p:cNvSpPr>
          <p:nvPr/>
        </p:nvSpPr>
        <p:spPr bwMode="auto">
          <a:xfrm>
            <a:off x="4724400" y="1676400"/>
            <a:ext cx="4038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31850" indent="-7429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th-TH" sz="4000" b="1" dirty="0">
                <a:solidFill>
                  <a:schemeClr val="bg1"/>
                </a:solidFill>
              </a:rPr>
              <a:t>เป็นหนึ่งเดียว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buFont typeface="Arial" charset="0"/>
              <a:buAutoNum type="arabicPeriod"/>
            </a:pPr>
            <a:r>
              <a:rPr lang="th-TH" sz="4000" b="1" dirty="0">
                <a:solidFill>
                  <a:schemeClr val="bg1"/>
                </a:solidFill>
              </a:rPr>
              <a:t>สมดุล</a:t>
            </a:r>
            <a:endParaRPr lang="en-US" sz="4000" b="1" dirty="0">
              <a:solidFill>
                <a:schemeClr val="bg1"/>
              </a:solidFill>
            </a:endParaRPr>
          </a:p>
          <a:p>
            <a:pPr>
              <a:buFont typeface="Arial" charset="0"/>
              <a:buAutoNum type="arabicPeriod"/>
            </a:pPr>
            <a:r>
              <a:rPr lang="th-TH" sz="4000" b="1" dirty="0">
                <a:solidFill>
                  <a:schemeClr val="bg1"/>
                </a:solidFill>
              </a:rPr>
              <a:t>การเคลื่อนไหว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4628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62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628775"/>
            <a:ext cx="424815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chemeClr val="bg1"/>
                </a:solidFill>
                <a:latin typeface="Arial"/>
                <a:cs typeface="Arial"/>
              </a:rPr>
              <a:t>หัวข้อ</a:t>
            </a:r>
            <a:r>
              <a:rPr lang="en-US" sz="3200" b="1" u="sng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 เราจะพูดกับผู้ที่ยังไม่เชื่ออย่างถูกต้องได้อย่างไร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ซ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.  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วางใจความสำคัญอย่างถูกต้อง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3187700"/>
            <a:ext cx="42926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I.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พูดอย่างมีน้ำใจ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).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4279900"/>
            <a:ext cx="42926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พูดด้วยถ้อยคำฉลาด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).</a:t>
            </a: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07950" y="90805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อุปนัย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07950" y="5373688"/>
            <a:ext cx="424815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chemeClr val="bg1"/>
                </a:solidFill>
                <a:latin typeface="Arial"/>
                <a:cs typeface="Arial"/>
              </a:rPr>
              <a:t>เอ็มไอ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พูดอย่างมีน้ำใจและฉลาดกับผู้ที่ยังไม่เชื่อ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814888" y="3187700"/>
            <a:ext cx="4294187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I.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พูดอย่างมีน้ำใจ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).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814888" y="4279900"/>
            <a:ext cx="4294187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พูดด้วยถ้อยคำฉลาด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).</a:t>
            </a: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4814888" y="90805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นิร</a:t>
            </a:r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นัย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814888" y="5373688"/>
            <a:ext cx="424815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chemeClr val="bg1"/>
                </a:solidFill>
                <a:latin typeface="Arial"/>
                <a:cs typeface="Arial"/>
              </a:rPr>
              <a:t>เอ็มไอ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พูดอย่างมีน้ำใจและฉลาดกับผู้ที่ยังไม่เชื่อ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743450" y="1628775"/>
            <a:ext cx="4248150" cy="904863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u="sng" dirty="0">
                <a:solidFill>
                  <a:schemeClr val="bg1"/>
                </a:solidFill>
                <a:latin typeface="Arial"/>
                <a:cs typeface="Arial"/>
              </a:rPr>
              <a:t>เอ็มไอ</a:t>
            </a:r>
            <a:r>
              <a:rPr lang="en-US" sz="3200" b="1" u="sng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พูดอย่างมีน้ำใจและฉลาดกับผู้ที่ยังไม่เชื่อ</a:t>
            </a:r>
            <a:endParaRPr lang="en-US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83088" y="981075"/>
            <a:ext cx="215900" cy="5761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6686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70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  <a:cs typeface="Arial" charset="0"/>
              </a:rPr>
              <a:t>63</a:t>
            </a:r>
            <a:endParaRPr lang="en-US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8" grpId="0"/>
      <p:bldP spid="346122" grpId="0"/>
      <p:bldP spid="346126" grpId="0" animBg="1"/>
      <p:bldP spid="22" grpId="0"/>
      <p:bldP spid="24" grpId="0"/>
      <p:bldP spid="25" grpId="0"/>
      <p:bldP spid="26" grpId="0" animBg="1"/>
      <p:bldP spid="27" grpId="0"/>
      <p:bldP spid="28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CIC Bulletin Outl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A9CC3C-D43A-4045-83B5-3E4850BA8AF3}"/>
              </a:ext>
            </a:extLst>
          </p:cNvPr>
          <p:cNvSpPr txBox="1"/>
          <p:nvPr/>
        </p:nvSpPr>
        <p:spPr>
          <a:xfrm>
            <a:off x="323528" y="908720"/>
            <a:ext cx="2376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400" dirty="0"/>
              <a:t>สันติสุข เหมือนพระคริสต์ </a:t>
            </a:r>
            <a:r>
              <a:rPr lang="en-US" sz="1400" dirty="0"/>
              <a:t>(</a:t>
            </a:r>
            <a:r>
              <a:rPr lang="th-TH" sz="1400" dirty="0" err="1"/>
              <a:t>ฟิลิป</a:t>
            </a:r>
            <a:r>
              <a:rPr lang="th-TH" sz="1400" dirty="0"/>
              <a:t>ปี </a:t>
            </a:r>
            <a:r>
              <a:rPr lang="en-US" sz="1000" dirty="0"/>
              <a:t>4:1-9)</a:t>
            </a:r>
            <a:endParaRPr lang="th-TH" sz="1000" dirty="0"/>
          </a:p>
          <a:p>
            <a:pPr algn="ctr"/>
            <a:r>
              <a:rPr lang="th-TH" sz="1400" dirty="0"/>
              <a:t>ริก กร</a:t>
            </a:r>
            <a:r>
              <a:rPr lang="th-TH" sz="1400" dirty="0" err="1"/>
              <a:t>ิฟฟิท</a:t>
            </a:r>
            <a:r>
              <a:rPr lang="en-US" sz="1400" dirty="0"/>
              <a:t> (</a:t>
            </a:r>
            <a:r>
              <a:rPr lang="th-TH" sz="1400" dirty="0" err="1"/>
              <a:t>ศิษ</a:t>
            </a:r>
            <a:r>
              <a:rPr lang="th-TH" sz="1400" dirty="0"/>
              <a:t>ยา</a:t>
            </a:r>
            <a:r>
              <a:rPr lang="th-TH" sz="1400" dirty="0" err="1"/>
              <a:t>พิ</a:t>
            </a:r>
            <a:r>
              <a:rPr lang="th-TH" sz="1400" dirty="0"/>
              <a:t>บาล</a:t>
            </a:r>
            <a:r>
              <a:rPr lang="en-US" sz="1400" dirty="0"/>
              <a:t>-</a:t>
            </a:r>
            <a:r>
              <a:rPr lang="th-TH" sz="1400" dirty="0"/>
              <a:t>อาจารย์</a:t>
            </a:r>
            <a:r>
              <a:rPr lang="en-US" sz="1400" dirty="0"/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462F3F-6995-184D-92C5-96E44A9F6B66}"/>
              </a:ext>
            </a:extLst>
          </p:cNvPr>
          <p:cNvSpPr txBox="1"/>
          <p:nvPr/>
        </p:nvSpPr>
        <p:spPr>
          <a:xfrm>
            <a:off x="143508" y="1340768"/>
            <a:ext cx="273630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200" dirty="0"/>
              <a:t>คำนำ</a:t>
            </a:r>
            <a:endParaRPr lang="en-US" sz="1200" dirty="0"/>
          </a:p>
          <a:p>
            <a:r>
              <a:rPr lang="en-US" sz="1200" dirty="0"/>
              <a:t>    1. </a:t>
            </a:r>
            <a:r>
              <a:rPr lang="th-TH" sz="1200" dirty="0"/>
              <a:t>มีคำพูดเกี่ยวกับสันติสุขมากมาย</a:t>
            </a:r>
          </a:p>
          <a:p>
            <a:r>
              <a:rPr lang="th-TH" sz="1200" dirty="0"/>
              <a:t>    </a:t>
            </a:r>
            <a:r>
              <a:rPr lang="en-US" sz="1200" dirty="0"/>
              <a:t>2. </a:t>
            </a:r>
            <a:r>
              <a:rPr lang="th-TH" sz="1200" dirty="0"/>
              <a:t>หลังจากได้รับความรอด คุณมี</a:t>
            </a:r>
            <a:r>
              <a:rPr lang="en-US" sz="1200" dirty="0"/>
              <a:t>........</a:t>
            </a:r>
            <a:r>
              <a:rPr lang="th-TH" sz="1200" dirty="0"/>
              <a:t>สันติสุข</a:t>
            </a:r>
            <a:r>
              <a:rPr lang="en-US" sz="1200" dirty="0"/>
              <a:t>.  </a:t>
            </a:r>
          </a:p>
          <a:p>
            <a:r>
              <a:rPr lang="en-US" sz="1200" dirty="0"/>
              <a:t>    </a:t>
            </a:r>
            <a:r>
              <a:rPr lang="th-TH" sz="1200" dirty="0"/>
              <a:t>ระหว่างพระเจ้ากับมนุษย์</a:t>
            </a:r>
            <a:r>
              <a:rPr lang="en-US" sz="1200" dirty="0"/>
              <a:t>?</a:t>
            </a:r>
          </a:p>
          <a:p>
            <a:r>
              <a:rPr lang="en-US" sz="1200" dirty="0"/>
              <a:t>    3. </a:t>
            </a:r>
            <a:r>
              <a:rPr lang="th-TH" sz="1200" dirty="0" err="1"/>
              <a:t>ฟิลิป</a:t>
            </a:r>
            <a:r>
              <a:rPr lang="th-TH" sz="1200" dirty="0"/>
              <a:t>ปี </a:t>
            </a:r>
            <a:r>
              <a:rPr lang="en-US" sz="1200" dirty="0"/>
              <a:t>4</a:t>
            </a:r>
            <a:r>
              <a:rPr lang="th-TH" sz="1200" dirty="0"/>
              <a:t> แสดงความหวังสำหรับผู้ที่ไม่มีสันติสุขกับ</a:t>
            </a:r>
            <a:r>
              <a:rPr lang="en-US" sz="1200" dirty="0"/>
              <a:t>.  </a:t>
            </a:r>
          </a:p>
          <a:p>
            <a:r>
              <a:rPr lang="en-US" sz="1200" dirty="0"/>
              <a:t>    </a:t>
            </a:r>
            <a:r>
              <a:rPr lang="th-TH" sz="1200" dirty="0"/>
              <a:t>เพื่อนมนุษย์</a:t>
            </a:r>
            <a:r>
              <a:rPr lang="en-US" sz="1200" dirty="0"/>
              <a:t>(1-3), </a:t>
            </a:r>
            <a:r>
              <a:rPr lang="th-TH" sz="1200" dirty="0"/>
              <a:t>พระเจ้า</a:t>
            </a:r>
            <a:r>
              <a:rPr lang="en-US" sz="1200" dirty="0"/>
              <a:t> (4-9), </a:t>
            </a:r>
            <a:r>
              <a:rPr lang="th-TH" sz="1200" dirty="0"/>
              <a:t>หรือกับตัวเอง </a:t>
            </a:r>
            <a:r>
              <a:rPr lang="en-US" sz="1200" dirty="0"/>
              <a:t>  </a:t>
            </a:r>
          </a:p>
          <a:p>
            <a:r>
              <a:rPr lang="en-US" sz="1200" dirty="0"/>
              <a:t>    (10-20)</a:t>
            </a:r>
            <a:endParaRPr lang="th-TH" sz="1200" dirty="0"/>
          </a:p>
          <a:p>
            <a:endParaRPr lang="en-TH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38760A-77BB-1547-9C42-D1CBDCC6C084}"/>
              </a:ext>
            </a:extLst>
          </p:cNvPr>
          <p:cNvSpPr txBox="1"/>
          <p:nvPr/>
        </p:nvSpPr>
        <p:spPr>
          <a:xfrm>
            <a:off x="143508" y="2780928"/>
            <a:ext cx="26642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AutoNum type="romanUcPeriod"/>
            </a:pPr>
            <a:r>
              <a:rPr lang="th-TH" sz="1200" dirty="0"/>
              <a:t>สันติสุขกับ</a:t>
            </a:r>
            <a:r>
              <a:rPr lang="en-US" sz="1200" dirty="0"/>
              <a:t>....</a:t>
            </a:r>
            <a:r>
              <a:rPr lang="th-TH" sz="1200" dirty="0"/>
              <a:t>บางครั้งต้องการผู้สร้างสันติสุข </a:t>
            </a:r>
            <a:endParaRPr lang="en-US" sz="1200" dirty="0"/>
          </a:p>
          <a:p>
            <a:r>
              <a:rPr lang="en-US" sz="1200" dirty="0"/>
              <a:t>(4:1-3)</a:t>
            </a:r>
            <a:endParaRPr lang="en-TH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235B9A-3B4D-FD49-8CFA-3330B848DABD}"/>
              </a:ext>
            </a:extLst>
          </p:cNvPr>
          <p:cNvSpPr txBox="1"/>
          <p:nvPr/>
        </p:nvSpPr>
        <p:spPr>
          <a:xfrm>
            <a:off x="323528" y="3296691"/>
            <a:ext cx="2412268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300" dirty="0"/>
              <a:t>ก</a:t>
            </a:r>
            <a:r>
              <a:rPr lang="en-TH" sz="1300" dirty="0"/>
              <a:t>. </a:t>
            </a:r>
            <a:r>
              <a:rPr lang="th-TH" sz="1300" dirty="0"/>
              <a:t>เปา</a:t>
            </a:r>
            <a:r>
              <a:rPr lang="th-TH" sz="1300" dirty="0" err="1"/>
              <a:t>โล</a:t>
            </a:r>
            <a:r>
              <a:rPr lang="th-TH" sz="1300" dirty="0"/>
              <a:t>ขอให้ผู้สร้างสันติสุข นำสันติสุขมาระหว่างหญิงสองคนโดยการมีพระเยซูเป็นจุดยืน</a:t>
            </a:r>
            <a:endParaRPr lang="en-TH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7FAFAE-7B1B-6141-BA04-79C39CC6BF83}"/>
              </a:ext>
            </a:extLst>
          </p:cNvPr>
          <p:cNvSpPr txBox="1"/>
          <p:nvPr/>
        </p:nvSpPr>
        <p:spPr>
          <a:xfrm>
            <a:off x="287524" y="4256466"/>
            <a:ext cx="2376264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300" dirty="0"/>
              <a:t>ข</a:t>
            </a:r>
            <a:r>
              <a:rPr lang="en-TH" sz="1300" dirty="0"/>
              <a:t>. </a:t>
            </a:r>
            <a:r>
              <a:rPr lang="th-TH" sz="1300" dirty="0"/>
              <a:t>บางครั้งพระเจ้าอาจเรียกให้เรานำผู้อื่นในการ</a:t>
            </a:r>
            <a:r>
              <a:rPr lang="en-TH" sz="1300" dirty="0"/>
              <a:t>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31E18E-A51C-E543-8299-9F654C21D461}"/>
              </a:ext>
            </a:extLst>
          </p:cNvPr>
          <p:cNvSpPr txBox="1"/>
          <p:nvPr/>
        </p:nvSpPr>
        <p:spPr>
          <a:xfrm>
            <a:off x="92652" y="4993338"/>
            <a:ext cx="2664296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TH" sz="1300" dirty="0"/>
              <a:t>II. </a:t>
            </a:r>
            <a:r>
              <a:rPr lang="th-TH" sz="1300" dirty="0"/>
              <a:t>สันติสุขกับ</a:t>
            </a:r>
            <a:r>
              <a:rPr lang="en-TH" sz="1300" dirty="0"/>
              <a:t>….</a:t>
            </a:r>
            <a:r>
              <a:rPr lang="th-TH" sz="1300" dirty="0"/>
              <a:t>มาจากการคิดแบบพระเยซูใน</a:t>
            </a:r>
            <a:r>
              <a:rPr lang="en-US" sz="1300" dirty="0"/>
              <a:t>4</a:t>
            </a:r>
            <a:r>
              <a:rPr lang="th-TH" sz="1300" dirty="0"/>
              <a:t>ทาง</a:t>
            </a:r>
            <a:r>
              <a:rPr lang="en-US" sz="1300" dirty="0"/>
              <a:t> (4:4-9)</a:t>
            </a:r>
          </a:p>
          <a:p>
            <a:r>
              <a:rPr lang="en-US" sz="1300" dirty="0"/>
              <a:t>        </a:t>
            </a:r>
            <a:r>
              <a:rPr lang="th-TH" sz="1300" dirty="0"/>
              <a:t>สันติสุขของพระเจ้าย้ำอีกครั้งในข้อ</a:t>
            </a:r>
            <a:r>
              <a:rPr lang="en-US" sz="1300" dirty="0"/>
              <a:t>4-9</a:t>
            </a:r>
            <a:r>
              <a:rPr lang="th-TH" sz="1300" dirty="0"/>
              <a:t> ข้อ</a:t>
            </a:r>
            <a:r>
              <a:rPr lang="en-US" sz="1300" dirty="0"/>
              <a:t>7</a:t>
            </a:r>
            <a:r>
              <a:rPr lang="th-TH" sz="1300" dirty="0"/>
              <a:t>     </a:t>
            </a:r>
          </a:p>
          <a:p>
            <a:r>
              <a:rPr lang="th-TH" sz="1300" dirty="0"/>
              <a:t>       พูดถึงสันติสุขของพระเจ้าจากการอธิษฐาน ข้อ  </a:t>
            </a:r>
          </a:p>
          <a:p>
            <a:r>
              <a:rPr lang="th-TH" sz="1300" dirty="0"/>
              <a:t>       </a:t>
            </a:r>
            <a:r>
              <a:rPr lang="en-US" sz="1300" dirty="0"/>
              <a:t>9 </a:t>
            </a:r>
            <a:r>
              <a:rPr lang="th-TH" sz="1300" dirty="0"/>
              <a:t>พูดถึงสันติสุขของพระเจ้าจากการฝึกอย่าง</a:t>
            </a:r>
          </a:p>
          <a:p>
            <a:r>
              <a:rPr lang="th-TH" sz="1300" dirty="0"/>
              <a:t>       เปา</a:t>
            </a:r>
            <a:r>
              <a:rPr lang="th-TH" sz="1300" dirty="0" err="1"/>
              <a:t>โล</a:t>
            </a:r>
            <a:endParaRPr lang="th-TH" sz="1300" dirty="0"/>
          </a:p>
          <a:p>
            <a:r>
              <a:rPr lang="th-TH" sz="1300" dirty="0"/>
              <a:t>     ก</a:t>
            </a:r>
            <a:r>
              <a:rPr lang="en-US" sz="1300" dirty="0"/>
              <a:t>. </a:t>
            </a:r>
            <a:r>
              <a:rPr lang="th-TH" sz="1300" dirty="0"/>
              <a:t>จงชื่นชมยินดีเสมอ </a:t>
            </a:r>
            <a:r>
              <a:rPr lang="en-US" sz="1300" dirty="0"/>
              <a:t>(4:4)</a:t>
            </a:r>
            <a:endParaRPr lang="th-TH" sz="1300" dirty="0"/>
          </a:p>
          <a:p>
            <a:r>
              <a:rPr lang="th-TH" sz="1300" dirty="0"/>
              <a:t> </a:t>
            </a:r>
            <a:endParaRPr lang="en-TH" sz="1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74A30F-CB31-1048-AA13-48025022CFCD}"/>
              </a:ext>
            </a:extLst>
          </p:cNvPr>
          <p:cNvSpPr txBox="1"/>
          <p:nvPr/>
        </p:nvSpPr>
        <p:spPr>
          <a:xfrm>
            <a:off x="3311860" y="692696"/>
            <a:ext cx="2520280" cy="189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300" dirty="0"/>
              <a:t>ข</a:t>
            </a:r>
            <a:r>
              <a:rPr lang="en-TH" sz="1300" dirty="0"/>
              <a:t>. </a:t>
            </a:r>
            <a:r>
              <a:rPr lang="th-TH" sz="1300" dirty="0"/>
              <a:t>สุภาพกับผู้อื่น </a:t>
            </a:r>
            <a:r>
              <a:rPr lang="en-US" sz="1300" dirty="0"/>
              <a:t>(4:5)</a:t>
            </a:r>
          </a:p>
          <a:p>
            <a:endParaRPr lang="en-US" sz="1300" dirty="0"/>
          </a:p>
          <a:p>
            <a:endParaRPr lang="en-US" sz="1300" dirty="0"/>
          </a:p>
          <a:p>
            <a:r>
              <a:rPr lang="th-TH" sz="1300" dirty="0"/>
              <a:t>ค</a:t>
            </a:r>
            <a:r>
              <a:rPr lang="en-US" sz="1300" dirty="0"/>
              <a:t>. </a:t>
            </a:r>
            <a:r>
              <a:rPr lang="th-TH" sz="1300" dirty="0"/>
              <a:t>อธิษฐานในทุกทาง </a:t>
            </a:r>
            <a:r>
              <a:rPr lang="en-US" sz="1300" dirty="0"/>
              <a:t>(4:6-7)</a:t>
            </a:r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r>
              <a:rPr lang="th-TH" sz="1300" dirty="0"/>
              <a:t>ง</a:t>
            </a:r>
            <a:r>
              <a:rPr lang="en-US" sz="1300" dirty="0"/>
              <a:t>. </a:t>
            </a:r>
            <a:r>
              <a:rPr lang="th-TH" sz="1300" dirty="0"/>
              <a:t>คิดในทางชอบธรรม </a:t>
            </a:r>
            <a:r>
              <a:rPr lang="en-US" sz="1300" dirty="0"/>
              <a:t>(4:8-9)</a:t>
            </a:r>
            <a:endParaRPr lang="en-TH" sz="13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29CC2B-430E-FF4E-B6C8-3314DB7AEE57}"/>
              </a:ext>
            </a:extLst>
          </p:cNvPr>
          <p:cNvSpPr txBox="1"/>
          <p:nvPr/>
        </p:nvSpPr>
        <p:spPr>
          <a:xfrm>
            <a:off x="3044472" y="3068960"/>
            <a:ext cx="3024336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300" dirty="0"/>
              <a:t>สรุป</a:t>
            </a:r>
            <a:endParaRPr lang="en-US" sz="1300" dirty="0"/>
          </a:p>
          <a:p>
            <a:r>
              <a:rPr lang="en-US" sz="1300" dirty="0"/>
              <a:t>    1. </a:t>
            </a:r>
            <a:r>
              <a:rPr lang="th-TH" sz="1300" dirty="0"/>
              <a:t>ทำ</a:t>
            </a:r>
            <a:r>
              <a:rPr lang="en-US" sz="1300" dirty="0"/>
              <a:t>........</a:t>
            </a:r>
            <a:r>
              <a:rPr lang="th-TH" sz="1300" dirty="0"/>
              <a:t>ต่อพระเจ้าและมนุษย์ มาจากการแสวงหาความคิดในทางพระเยซู </a:t>
            </a:r>
            <a:r>
              <a:rPr lang="en-US" sz="1300" dirty="0"/>
              <a:t>(</a:t>
            </a:r>
            <a:r>
              <a:rPr lang="th-TH" sz="1300" dirty="0"/>
              <a:t>ใจความสำคัญ</a:t>
            </a:r>
            <a:r>
              <a:rPr lang="en-US" sz="1300" dirty="0"/>
              <a:t>)</a:t>
            </a:r>
          </a:p>
          <a:p>
            <a:endParaRPr lang="th-TH" sz="1300" dirty="0"/>
          </a:p>
          <a:p>
            <a:r>
              <a:rPr lang="en-US" sz="1300" dirty="0"/>
              <a:t>2. </a:t>
            </a:r>
            <a:r>
              <a:rPr lang="th-TH" sz="1300" dirty="0"/>
              <a:t>ระดับสันติสุขของคุณเป็นอย่างไร</a:t>
            </a:r>
            <a:r>
              <a:rPr lang="en-US" sz="1300" dirty="0"/>
              <a:t>?</a:t>
            </a:r>
          </a:p>
          <a:p>
            <a:r>
              <a:rPr lang="en-US" sz="1300" dirty="0"/>
              <a:t>    </a:t>
            </a:r>
            <a:r>
              <a:rPr lang="th-TH" sz="1300" dirty="0" err="1"/>
              <a:t>ก</a:t>
            </a:r>
            <a:r>
              <a:rPr lang="en-US" sz="1300" dirty="0"/>
              <a:t>. </a:t>
            </a:r>
            <a:r>
              <a:rPr lang="th-TH" sz="1300" dirty="0"/>
              <a:t>คุณขาดสันติสุขกับใครหรือเปล่า</a:t>
            </a:r>
            <a:r>
              <a:rPr lang="en-US" sz="1300" dirty="0"/>
              <a:t>?</a:t>
            </a:r>
          </a:p>
          <a:p>
            <a:r>
              <a:rPr lang="en-US" sz="1300" dirty="0"/>
              <a:t>    </a:t>
            </a:r>
            <a:r>
              <a:rPr lang="th-TH" sz="1300" dirty="0" err="1"/>
              <a:t>ข</a:t>
            </a:r>
            <a:r>
              <a:rPr lang="en-US" sz="1300" dirty="0"/>
              <a:t>. </a:t>
            </a:r>
            <a:r>
              <a:rPr lang="th-TH" sz="1300" dirty="0"/>
              <a:t>คุณมีความกังวลมากกว่าสันติสุขต่อพระเจ้า</a:t>
            </a:r>
            <a:r>
              <a:rPr lang="en-US" sz="1300" dirty="0"/>
              <a:t>?</a:t>
            </a:r>
          </a:p>
          <a:p>
            <a:endParaRPr lang="en-US" sz="1300" dirty="0"/>
          </a:p>
          <a:p>
            <a:r>
              <a:rPr lang="en-US" sz="1300" dirty="0"/>
              <a:t>3. </a:t>
            </a:r>
            <a:r>
              <a:rPr lang="th-TH" sz="1300" dirty="0"/>
              <a:t>สันติสุขของเรากับพระเจ้าขึ้นอยู่กับ </a:t>
            </a:r>
            <a:r>
              <a:rPr lang="th-TH" sz="1300" dirty="0" err="1"/>
              <a:t>การทำ</a:t>
            </a:r>
            <a:r>
              <a:rPr lang="th-TH" sz="1300" dirty="0"/>
              <a:t>ตามคำสั่ง</a:t>
            </a:r>
            <a:r>
              <a:rPr lang="en-US" sz="1300" dirty="0"/>
              <a:t>4</a:t>
            </a:r>
            <a:r>
              <a:rPr lang="th-TH" sz="1300" dirty="0"/>
              <a:t>ประการ ใน </a:t>
            </a:r>
            <a:r>
              <a:rPr lang="en-US" sz="1300" dirty="0"/>
              <a:t>4:4-9</a:t>
            </a:r>
            <a:endParaRPr lang="en-TH" sz="1300" dirty="0"/>
          </a:p>
        </p:txBody>
      </p:sp>
      <p:sp>
        <p:nvSpPr>
          <p:cNvPr id="1587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00600" y="31877"/>
            <a:ext cx="4343400" cy="838200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th-TH" sz="48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ตัวอย่างที่หนึ่ง</a:t>
            </a:r>
            <a:endParaRPr lang="en-US" sz="48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107950" y="1412875"/>
            <a:ext cx="4319588" cy="114800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2800" b="1" u="sng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อีไอ</a:t>
            </a:r>
            <a:r>
              <a:rPr lang="en-US" sz="2800" b="1" u="sng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th-TH" sz="2800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เหตุผล</a:t>
            </a:r>
            <a:r>
              <a:rPr lang="th-TH" sz="2800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ที่คริสตจักรควรฟื้นฟูผู้เชื่อที่ทำบาป อย่างถูกต้อง เพราะว่า เป็นการขยายอำนาจของพระเจ้า</a:t>
            </a:r>
            <a:endParaRPr lang="en-US" sz="2800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190500" dist="50800" dir="2700000" algn="tl" rotWithShape="0">
                  <a:srgbClr val="000000">
                    <a:alpha val="79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26988"/>
            <a:ext cx="79248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เปลี่ยนจาก อีโอ เป็น เฮ</a:t>
            </a:r>
            <a:r>
              <a:rPr lang="th-TH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ช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โอ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7950" y="3059113"/>
            <a:ext cx="4365625" cy="9971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08000" lvl="1" indent="-508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I.    </a:t>
            </a:r>
            <a:r>
              <a:rPr lang="th-TH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วิธี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ที่คริสตจักรควรฟื้นฟูผู้เชื่อที่ทำบาป อย่างถูกต้อง คือ การรักษาความเป็นส่วนตัวให้มากที่สุด </a:t>
            </a: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(15-17) . 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5003800"/>
            <a:ext cx="4365625" cy="9971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514350" indent="-514350">
              <a:lnSpc>
                <a:spcPct val="80000"/>
              </a:lnSpc>
              <a:spcBef>
                <a:spcPct val="50000"/>
              </a:spcBef>
              <a:buAutoNum type="romanUcPeriod" startAt="2"/>
              <a:defRPr/>
            </a:pP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เ</a:t>
            </a:r>
            <a:r>
              <a:rPr lang="th-TH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หตุผล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ที่คริสตจักรสามารถฟื้นฟูหรือขับไล่ผู้เชื่อที่หลงผิด</a:t>
            </a: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เพราะว่าเป็นการขยายอำนาจของพระเจ้า </a:t>
            </a: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(18-20).</a:t>
            </a:r>
            <a:endParaRPr lang="en-US" b="1" dirty="0">
              <a:solidFill>
                <a:srgbClr val="FFFFFF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190500" dist="50800" dir="2700000" algn="tl" rotWithShape="0">
                  <a:srgbClr val="000000">
                    <a:alpha val="79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107950" y="728663"/>
            <a:ext cx="3527425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โครงร่างพระคำ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79950" y="2733675"/>
            <a:ext cx="4546600" cy="683264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358775" indent="-358775">
              <a:lnSpc>
                <a:spcPct val="80000"/>
              </a:lnSpc>
              <a:spcBef>
                <a:spcPct val="50000"/>
              </a:spcBef>
              <a:defRPr b="1" u="none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I. </a:t>
            </a:r>
            <a:r>
              <a:rPr lang="th-TH" dirty="0">
                <a:effectLst>
                  <a:glow rad="101600">
                    <a:schemeClr val="tx1">
                      <a:alpha val="75000"/>
                    </a:schemeClr>
                  </a:glow>
                  <a:outerShdw blurRad="190500" dist="50800" dir="2700000" algn="tl" rotWithShape="0">
                    <a:srgbClr val="000000">
                      <a:alpha val="79000"/>
                    </a:srgbClr>
                  </a:outerShdw>
                </a:effectLst>
                <a:latin typeface="Arial"/>
                <a:cs typeface="Arial"/>
              </a:rPr>
              <a:t>การรักษาความเป็นส่วนตัวให้มากที่สุด </a:t>
            </a:r>
            <a:r>
              <a:rPr lang="en-US" dirty="0"/>
              <a:t>(15-17). 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679950" y="4622800"/>
            <a:ext cx="4500563" cy="886397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b="1" u="sng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358775" indent="-358775">
              <a:defRPr/>
            </a:pPr>
            <a:r>
              <a:rPr lang="en-US" u="none" dirty="0"/>
              <a:t>II. </a:t>
            </a:r>
            <a:r>
              <a:rPr lang="th-TH" u="none" dirty="0"/>
              <a:t>คริสตจักรของเรา ขยายอำนาจ</a:t>
            </a:r>
          </a:p>
          <a:p>
            <a:pPr marL="358775" indent="-358775">
              <a:defRPr/>
            </a:pPr>
            <a:r>
              <a:rPr lang="th-TH" u="none" dirty="0"/>
              <a:t>ของพระเจ้า </a:t>
            </a:r>
            <a:r>
              <a:rPr lang="en-US" u="none" dirty="0"/>
              <a:t>(18-20)! </a:t>
            </a:r>
          </a:p>
        </p:txBody>
      </p:sp>
      <p:sp>
        <p:nvSpPr>
          <p:cNvPr id="26" name="WordArt 14"/>
          <p:cNvSpPr>
            <a:spLocks noChangeArrowheads="1" noChangeShapeType="1" noTextEdit="1"/>
          </p:cNvSpPr>
          <p:nvPr/>
        </p:nvSpPr>
        <p:spPr bwMode="auto">
          <a:xfrm>
            <a:off x="5067300" y="728663"/>
            <a:ext cx="3286125" cy="539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 Black"/>
                <a:ea typeface="Arial Black"/>
                <a:cs typeface="Arial Black"/>
              </a:rPr>
              <a:t>โครงร่างคำเทศนา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4679950" y="5749925"/>
            <a:ext cx="4464050" cy="997196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b="1" u="sng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เอ็มไอ</a:t>
            </a:r>
            <a:r>
              <a:rPr lang="en-US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: 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เราต้องฟื้นฟูผู้เชื่อที่หลงผิดอย่างถูกต้อง</a:t>
            </a:r>
            <a:r>
              <a:rPr lang="th-TH" b="1" dirty="0">
                <a:solidFill>
                  <a:srgbClr val="FFFF00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เพราะว่า</a:t>
            </a:r>
            <a:r>
              <a:rPr lang="th-TH" b="1" dirty="0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rPr>
              <a:t>นี่เป็นการกระทำในนามของพระเจ้า</a:t>
            </a:r>
            <a:endParaRPr lang="en-US" b="1" dirty="0">
              <a:solidFill>
                <a:schemeClr val="bg1"/>
              </a:solidFill>
              <a:effectLst>
                <a:glow rad="101600">
                  <a:schemeClr val="tx1">
                    <a:alpha val="75000"/>
                  </a:schemeClr>
                </a:glow>
                <a:outerShdw blurRad="193675" dist="50800" dir="2700000" algn="tl" rotWithShape="0">
                  <a:srgbClr val="000000">
                    <a:alpha val="80000"/>
                  </a:srgbClr>
                </a:outerShdw>
              </a:effectLst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679950" y="1449388"/>
            <a:ext cx="4419600" cy="701731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marL="358775" indent="-358775">
              <a:lnSpc>
                <a:spcPct val="80000"/>
              </a:lnSpc>
              <a:spcBef>
                <a:spcPct val="50000"/>
              </a:spcBef>
              <a:defRPr b="1" u="none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marL="0" indent="0">
              <a:defRPr/>
            </a:pPr>
            <a:r>
              <a:rPr lang="th-TH" u="sng" dirty="0"/>
              <a:t>คำนำ เอ็มพีไอ</a:t>
            </a:r>
            <a:r>
              <a:rPr lang="en-US" dirty="0"/>
              <a:t>: </a:t>
            </a:r>
            <a:r>
              <a:rPr lang="th-TH" dirty="0">
                <a:solidFill>
                  <a:schemeClr val="bg1"/>
                </a:solidFill>
              </a:rPr>
              <a:t>เราจะฟื้นฟูผู้เชื่อที่ทำบาปอย่างถูกต้องได้</a:t>
            </a:r>
            <a:r>
              <a:rPr lang="th-TH" dirty="0">
                <a:solidFill>
                  <a:srgbClr val="FFFF00"/>
                </a:solidFill>
              </a:rPr>
              <a:t>อย่างไร</a:t>
            </a:r>
            <a:r>
              <a:rPr lang="en-US" dirty="0">
                <a:solidFill>
                  <a:srgbClr val="FFFF00"/>
                </a:solidFill>
              </a:rPr>
              <a:t>?</a:t>
            </a: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427538" y="1484313"/>
            <a:ext cx="215900" cy="525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4643438" y="3716338"/>
            <a:ext cx="4500562" cy="406265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80000"/>
              </a:lnSpc>
              <a:spcBef>
                <a:spcPct val="50000"/>
              </a:spcBef>
              <a:defRPr b="1" u="sng">
                <a:solidFill>
                  <a:srgbClr val="FFFFFF"/>
                </a:solidFill>
                <a:effectLst>
                  <a:glow rad="101600">
                    <a:schemeClr val="tx1">
                      <a:alpha val="75000"/>
                    </a:schemeClr>
                  </a:glow>
                  <a:outerShdw blurRad="193675" dist="50800" dir="2700000" algn="tl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u="none" dirty="0"/>
              <a:t>(</a:t>
            </a:r>
            <a:r>
              <a:rPr lang="th-TH" u="none" dirty="0">
                <a:solidFill>
                  <a:srgbClr val="FFFF00"/>
                </a:solidFill>
              </a:rPr>
              <a:t>ทำไม </a:t>
            </a:r>
            <a:r>
              <a:rPr lang="th-TH" u="none" dirty="0">
                <a:solidFill>
                  <a:schemeClr val="bg1"/>
                </a:solidFill>
              </a:rPr>
              <a:t>เราสามารถที่จะฟื้นฟูผู้เชื่อที่ทำบาปได้</a:t>
            </a:r>
            <a:r>
              <a:rPr lang="en-US" u="none" dirty="0">
                <a:solidFill>
                  <a:schemeClr val="bg1"/>
                </a:solidFill>
              </a:rPr>
              <a:t>?</a:t>
            </a:r>
            <a:endParaRPr lang="en-US" u="none" dirty="0"/>
          </a:p>
        </p:txBody>
      </p:sp>
      <p:sp>
        <p:nvSpPr>
          <p:cNvPr id="3" name="Striped Right Arrow 2"/>
          <p:cNvSpPr/>
          <p:nvPr/>
        </p:nvSpPr>
        <p:spPr bwMode="auto">
          <a:xfrm>
            <a:off x="3635375" y="692150"/>
            <a:ext cx="1368425" cy="720725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206375" dist="355600" dir="2700000" algn="tl" rotWithShape="0">
                  <a:srgbClr val="000000">
                    <a:alpha val="68000"/>
                  </a:srgbClr>
                </a:outerShdw>
              </a:effectLst>
            </a:endParaRPr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V="1">
            <a:off x="3132138" y="1773238"/>
            <a:ext cx="3095625" cy="12954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2484438" y="1700213"/>
            <a:ext cx="3743325" cy="4300783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3284538" y="4005263"/>
            <a:ext cx="1574800" cy="100806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29" name="WordArt 14"/>
          <p:cNvSpPr>
            <a:spLocks noChangeArrowheads="1" noChangeShapeType="1" noTextEdit="1"/>
          </p:cNvSpPr>
          <p:nvPr/>
        </p:nvSpPr>
        <p:spPr bwMode="auto">
          <a:xfrm rot="-1380046">
            <a:off x="-122904" y="817019"/>
            <a:ext cx="4294188" cy="1327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>
              <a:defRPr/>
            </a:pPr>
            <a:r>
              <a:rPr lang="th-TH" sz="3600" kern="10" dirty="0" err="1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 Black"/>
                <a:ea typeface="Arial Black"/>
                <a:cs typeface="Arial Black"/>
              </a:rPr>
              <a:t>นิร</a:t>
            </a:r>
            <a:r>
              <a:rPr lang="th-TH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 Black"/>
                <a:ea typeface="Arial Black"/>
                <a:cs typeface="Arial Black"/>
              </a:rPr>
              <a:t>นัยแบบซ้ำ</a:t>
            </a:r>
            <a:endParaRPr lang="en-US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glow rad="101600">
                  <a:schemeClr val="tx1"/>
                </a:glow>
              </a:effectLst>
              <a:latin typeface="Arial Black"/>
              <a:ea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515201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/>
      <p:bldP spid="346118" grpId="0"/>
      <p:bldP spid="346122" grpId="0"/>
      <p:bldP spid="346126" grpId="0" animBg="1"/>
      <p:bldP spid="24" grpId="0"/>
      <p:bldP spid="25" grpId="0"/>
      <p:bldP spid="26" grpId="0" animBg="1"/>
      <p:bldP spid="27" grpId="0"/>
      <p:bldP spid="28" grpId="0"/>
      <p:bldP spid="2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effectLst>
            <a:outerShdw blurRad="38100" dist="38099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th-TH" sz="40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การตัดสินใจโครงสร้างคำเทศนา</a:t>
            </a:r>
            <a:endParaRPr lang="en-US" sz="400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2971800" y="990600"/>
            <a:ext cx="5638800" cy="579438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การประยุกต์ใช้อยู่ที่ไหน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8179" name="Text Box 4"/>
          <p:cNvSpPr txBox="1">
            <a:spLocks noChangeArrowheads="1"/>
          </p:cNvSpPr>
          <p:nvPr/>
        </p:nvSpPr>
        <p:spPr bwMode="auto">
          <a:xfrm>
            <a:off x="8305800" y="115888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138</a:t>
            </a:r>
            <a:endParaRPr lang="en-US"/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 rot="-5400000">
            <a:off x="-1784350" y="4376738"/>
            <a:ext cx="4265613" cy="579437"/>
          </a:xfrm>
          <a:prstGeom prst="rect">
            <a:avLst/>
          </a:prstGeom>
          <a:solidFill>
            <a:srgbClr val="161616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ใจความ</a:t>
            </a:r>
            <a:r>
              <a:rPr lang="th-TH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สั</a:t>
            </a: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คำ</a:t>
            </a:r>
            <a:r>
              <a:rPr lang="th-TH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ญ</a:t>
            </a:r>
            <a:r>
              <a:rPr lang="th-TH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อยู่ที่ไหน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  <p:sp>
        <p:nvSpPr>
          <p:cNvPr id="342022" name="Text Box 6"/>
          <p:cNvSpPr txBox="1">
            <a:spLocks noChangeArrowheads="1"/>
          </p:cNvSpPr>
          <p:nvPr/>
        </p:nvSpPr>
        <p:spPr bwMode="auto">
          <a:xfrm>
            <a:off x="2819400" y="1600200"/>
            <a:ext cx="327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แบบง่าย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ให้ครั้งเดียว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5334000" y="1600200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แบบซ้ำ</a:t>
            </a:r>
            <a:endParaRPr lang="en-US" sz="3200" b="1" dirty="0"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ให้ตลอด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685800" y="3352800"/>
            <a:ext cx="213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</a:rPr>
              <a:t>นิร</a:t>
            </a:r>
            <a:r>
              <a:rPr lang="th-TH" sz="3200" b="1" dirty="0">
                <a:solidFill>
                  <a:srgbClr val="FFFFFF"/>
                </a:solidFill>
              </a:rPr>
              <a:t>นัย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จบ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342025" name="Text Box 9"/>
          <p:cNvSpPr txBox="1">
            <a:spLocks noChangeArrowheads="1"/>
          </p:cNvSpPr>
          <p:nvPr/>
        </p:nvSpPr>
        <p:spPr bwMode="auto">
          <a:xfrm>
            <a:off x="457200" y="5029200"/>
            <a:ext cx="2590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</a:rPr>
              <a:t>อุปนัย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2800" b="1" dirty="0">
                <a:solidFill>
                  <a:srgbClr val="FFFFFF"/>
                </a:solidFill>
              </a:rPr>
              <a:t>(</a:t>
            </a:r>
            <a:r>
              <a:rPr lang="th-TH" sz="2800" b="1" dirty="0">
                <a:solidFill>
                  <a:srgbClr val="FFFFFF"/>
                </a:solidFill>
              </a:rPr>
              <a:t>เริ่มต้น</a:t>
            </a:r>
            <a:r>
              <a:rPr lang="en-US" sz="2800" b="1" dirty="0">
                <a:solidFill>
                  <a:srgbClr val="FFFFFF"/>
                </a:solidFill>
              </a:rPr>
              <a:t>)</a:t>
            </a:r>
            <a:endParaRPr lang="en-US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342026" name="Group 10"/>
          <p:cNvGraphicFramePr>
            <a:graphicFrameLocks noGrp="1"/>
          </p:cNvGraphicFramePr>
          <p:nvPr/>
        </p:nvGraphicFramePr>
        <p:xfrm>
          <a:off x="2895600" y="2870200"/>
          <a:ext cx="5943600" cy="3683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  <a:ea typeface="Osaka" charset="-128"/>
                        <a:cs typeface="Osaka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3352800" y="33528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นัย</a:t>
            </a: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แบบง่าย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6248400" y="33528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แบบซ้ำ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 err="1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นิร</a:t>
            </a: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3352800" y="50292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แบบง่าย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อุปนัย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6248400" y="5029200"/>
            <a:ext cx="213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แบบซ้ำ</a:t>
            </a:r>
            <a:r>
              <a:rPr lang="en-US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</a:t>
            </a:r>
            <a:endParaRPr lang="th-TH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th-TH" sz="3200" b="1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อุปนัย</a:t>
            </a:r>
            <a:endParaRPr lang="en-US" sz="3200" b="1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90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9" grpId="0" animBg="1"/>
      <p:bldP spid="342021" grpId="0" animBg="1"/>
      <p:bldP spid="342022" grpId="0"/>
      <p:bldP spid="342023" grpId="0"/>
      <p:bldP spid="342024" grpId="0"/>
      <p:bldP spid="342025" grpId="0"/>
      <p:bldP spid="342037" grpId="0"/>
      <p:bldP spid="342038" grpId="0"/>
      <p:bldP spid="342039" grpId="0"/>
      <p:bldP spid="3420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0"/>
            <a:ext cx="86106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 sz="6000" b="1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th-TH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การเทศนา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h-TH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ดาวโหลดสไลด์นี้ฟรี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8" name="Picture 1028" descr="Dog skelet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09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9" name="Picture 1029" descr="horse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59125"/>
            <a:ext cx="43180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191000" y="4876800"/>
            <a:ext cx="4953000" cy="1981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th-TH" sz="3600" b="1" dirty="0">
                <a:latin typeface="Arial"/>
                <a:cs typeface="Arial"/>
              </a:rPr>
              <a:t>สิ่งมีชีวิตต้องการกระดูก</a:t>
            </a:r>
            <a:br>
              <a:rPr kumimoji="0" lang="th-TH" sz="3600" b="1" dirty="0">
                <a:latin typeface="Arial"/>
                <a:cs typeface="Arial"/>
              </a:rPr>
            </a:br>
            <a:r>
              <a:rPr kumimoji="0" lang="th-TH" sz="3600" b="1" dirty="0">
                <a:latin typeface="Arial"/>
                <a:cs typeface="Arial"/>
              </a:rPr>
              <a:t>คำเทศนาก็เช่นกัน</a:t>
            </a:r>
            <a:r>
              <a:rPr kumimoji="0" lang="en-US" sz="3600" b="1" dirty="0">
                <a:latin typeface="Arial"/>
                <a:cs typeface="Arial"/>
              </a:rPr>
              <a:t>!</a:t>
            </a:r>
          </a:p>
        </p:txBody>
      </p:sp>
      <p:pic>
        <p:nvPicPr>
          <p:cNvPr id="297990" name="Picture 1030" descr="skelet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2643188" cy="4876800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4" descr="Bi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" y="304800"/>
            <a:ext cx="20383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838200"/>
            <a:ext cx="7543800" cy="1447800"/>
          </a:xfrm>
        </p:spPr>
        <p:txBody>
          <a:bodyPr/>
          <a:lstStyle/>
          <a:p>
            <a:pPr eaLnBrk="1" hangingPunct="1"/>
            <a:r>
              <a:rPr lang="th-TH" sz="6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ทำไมโครงร่างการเทศนา</a:t>
            </a:r>
            <a:br>
              <a:rPr lang="th-TH" sz="6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th-TH" sz="6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ถึงสำคัญ</a:t>
            </a:r>
            <a:r>
              <a:rPr lang="en-US" sz="6000" b="1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?</a:t>
            </a:r>
            <a:endParaRPr lang="en-US" sz="6000" b="1" dirty="0">
              <a:solidFill>
                <a:srgbClr val="CC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2869" name="Text Box 5"/>
          <p:cNvSpPr txBox="1">
            <a:spLocks noChangeArrowheads="1"/>
          </p:cNvSpPr>
          <p:nvPr/>
        </p:nvSpPr>
        <p:spPr bwMode="auto">
          <a:xfrm>
            <a:off x="212725" y="2530475"/>
            <a:ext cx="2403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th-TH" sz="3200" b="1" dirty="0">
                <a:solidFill>
                  <a:srgbClr val="FFFFFF"/>
                </a:solidFill>
              </a:rPr>
              <a:t>โครงร่างที่ดีคือ</a:t>
            </a:r>
            <a:r>
              <a:rPr lang="en-US" sz="3200" b="1" dirty="0">
                <a:solidFill>
                  <a:srgbClr val="FFFFFF"/>
                </a:solidFill>
              </a:rPr>
              <a:t>…</a:t>
            </a:r>
          </a:p>
        </p:txBody>
      </p:sp>
      <p:sp>
        <p:nvSpPr>
          <p:cNvPr id="111621" name="Text Box 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FFFF"/>
                </a:solidFill>
              </a:rPr>
              <a:t>61</a:t>
            </a:r>
            <a:endParaRPr lang="en-US"/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838200" y="3352800"/>
            <a:ext cx="8153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th-TH" sz="3200" b="1" dirty="0">
                <a:solidFill>
                  <a:srgbClr val="FFFFFF"/>
                </a:solidFill>
              </a:rPr>
              <a:t>แสดงภาพรวมคำเทศนาทั้งหมดในครั้งเดียว เพื่อดูว่าการเชื่อต่อแต่ละจุดไหลลื่นดีมั้ย</a:t>
            </a:r>
            <a:endParaRPr lang="en-US" sz="3200" b="1" dirty="0">
              <a:solidFill>
                <a:srgbClr val="FFFFFF"/>
              </a:solidFill>
            </a:endParaRPr>
          </a:p>
          <a:p>
            <a:pPr marL="514350" indent="-51435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th-TH" sz="3200" b="1" dirty="0">
                <a:solidFill>
                  <a:srgbClr val="FFFFFF"/>
                </a:solidFill>
              </a:rPr>
              <a:t>แยกประเด็นหลักกับประเด็นรอง</a:t>
            </a:r>
            <a:endParaRPr lang="en-US" sz="3200" b="1" dirty="0">
              <a:solidFill>
                <a:srgbClr val="FFFFFF"/>
              </a:solidFill>
            </a:endParaRPr>
          </a:p>
          <a:p>
            <a:pPr marL="514350" indent="-51435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th-TH" sz="3200" b="1" dirty="0">
                <a:solidFill>
                  <a:srgbClr val="FFFFFF"/>
                </a:solidFill>
              </a:rPr>
              <a:t>ช่วยให้เราใส่ส่วนประกอบได้อย่างถูกลำดับ</a:t>
            </a:r>
            <a:endParaRPr lang="en-US" sz="3200" b="1" dirty="0">
              <a:solidFill>
                <a:srgbClr val="FFFFFF"/>
              </a:solidFill>
            </a:endParaRPr>
          </a:p>
          <a:p>
            <a:pPr marL="514350" indent="-514350" eaLnBrk="1" hangingPunct="1">
              <a:spcBef>
                <a:spcPct val="20000"/>
              </a:spcBef>
              <a:buFont typeface="Arial" charset="0"/>
              <a:buAutoNum type="arabicPeriod"/>
            </a:pPr>
            <a:r>
              <a:rPr lang="th-TH" sz="3200" b="1" dirty="0">
                <a:solidFill>
                  <a:srgbClr val="FFFFFF"/>
                </a:solidFill>
              </a:rPr>
              <a:t>แสดงให้เห็นว่าส่วนไหนเราต้องการการขยายความเพิ่มเติม</a:t>
            </a:r>
            <a:endParaRPr lang="en-US" sz="3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2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2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2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2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9" grpId="0"/>
      <p:bldP spid="2928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4" descr="Skeleton_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3429000" cy="6172200"/>
          </a:xfrm>
        </p:spPr>
        <p:txBody>
          <a:bodyPr/>
          <a:lstStyle/>
          <a:p>
            <a:pPr eaLnBrk="1" hangingPunct="1">
              <a:defRPr/>
            </a:pPr>
            <a:r>
              <a:rPr lang="th-TH" sz="4000" b="1" dirty="0">
                <a:cs typeface="+mj-cs"/>
              </a:rPr>
              <a:t>เราจะช่วยให้ผู้ฟังได้เห็นโครงกระดูกของข้อความของคุณโดยไม่ต้องเปิดหนังออกได้อย่างไร</a:t>
            </a:r>
            <a:r>
              <a:rPr lang="en-US" sz="4000" b="1" dirty="0">
                <a:cs typeface="+mj-cs"/>
              </a:rPr>
              <a:t>?</a:t>
            </a:r>
          </a:p>
        </p:txBody>
      </p:sp>
      <p:sp>
        <p:nvSpPr>
          <p:cNvPr id="113667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</a:rPr>
              <a:t>61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291846" name="Rectangle 6"/>
          <p:cNvSpPr>
            <a:spLocks noChangeArrowheads="1"/>
          </p:cNvSpPr>
          <p:nvPr/>
        </p:nvSpPr>
        <p:spPr bwMode="auto">
          <a:xfrm>
            <a:off x="6096000" y="685800"/>
            <a:ext cx="3048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th-TH" sz="4000" b="1" dirty="0">
                <a:solidFill>
                  <a:schemeClr val="tx2"/>
                </a:solidFill>
              </a:rPr>
              <a:t>มาดูกันว่าโครงร่างที่ถูกต้องเป็นอย่างไร</a:t>
            </a:r>
            <a:r>
              <a:rPr lang="en-US" sz="4000" b="1" dirty="0">
                <a:solidFill>
                  <a:schemeClr val="tx2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2" grpId="0"/>
      <p:bldP spid="2918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3" descr="Bible picture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th-TH" sz="48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วิธีเขียนโครงร่างอย่างถูกต้อง</a:t>
            </a:r>
            <a:endParaRPr lang="en-US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4724400" y="1676400"/>
            <a:ext cx="26292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lphaUcPeriod"/>
            </a:pPr>
            <a:r>
              <a:rPr lang="th-TH" sz="2800" b="1" dirty="0">
                <a:solidFill>
                  <a:schemeClr val="bg1"/>
                </a:solidFill>
              </a:rPr>
              <a:t>แยกประเด็น</a:t>
            </a:r>
            <a:r>
              <a:rPr lang="th-TH" sz="2800" b="1" dirty="0" err="1">
                <a:solidFill>
                  <a:schemeClr val="bg1"/>
                </a:solidFill>
              </a:rPr>
              <a:t>ต่างๆ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61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96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chemeClr val="accent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2E5C2D"/>
              </a:gs>
              <a:gs pos="100000">
                <a:srgbClr val="2E5C2D">
                  <a:gamma/>
                  <a:shade val="5294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346125" name="WordArt 13"/>
          <p:cNvSpPr>
            <a:spLocks noChangeArrowheads="1" noChangeShapeType="1" noTextEdit="1"/>
          </p:cNvSpPr>
          <p:nvPr/>
        </p:nvSpPr>
        <p:spPr bwMode="auto">
          <a:xfrm>
            <a:off x="2133600" y="525780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"/>
                <a:ea typeface="Arial"/>
                <a:cs typeface="Arial"/>
              </a:rPr>
              <a:t>รองสำคัญ</a:t>
            </a:r>
            <a:endParaRPr lang="en-US" sz="32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762000" y="995363"/>
            <a:ext cx="85344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หัวข้อ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: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เราจะพูดกับผู้ที่ไม่เชื่ออย่างถูกต้องได้อย่างไร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ค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)?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924800" cy="584200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แยกประเด็นใน โค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โล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สี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 4:6 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เฮ</a:t>
            </a:r>
            <a:r>
              <a:rPr lang="th-TH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ช</a:t>
            </a:r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โอ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46117" name="Text Box 5"/>
          <p:cNvSpPr txBox="1">
            <a:spLocks noChangeArrowheads="1"/>
          </p:cNvSpPr>
          <p:nvPr/>
        </p:nvSpPr>
        <p:spPr bwMode="auto">
          <a:xfrm>
            <a:off x="8558213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49</a:t>
            </a:r>
            <a:endParaRPr lang="en-US" sz="2000" b="1">
              <a:cs typeface="Arial" charset="0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1066800" y="2108200"/>
            <a:ext cx="8077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I.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พูดอย่างมีน้ำใจ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1524000" y="2667000"/>
            <a:ext cx="75438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2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33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05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676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337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909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481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053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 </a:t>
            </a:r>
          </a:p>
        </p:txBody>
      </p:sp>
      <p:sp>
        <p:nvSpPr>
          <p:cNvPr id="346121" name="Text Box 9"/>
          <p:cNvSpPr txBox="1">
            <a:spLocks noChangeArrowheads="1"/>
          </p:cNvSpPr>
          <p:nvPr/>
        </p:nvSpPr>
        <p:spPr bwMode="auto">
          <a:xfrm>
            <a:off x="1524000" y="5200650"/>
            <a:ext cx="914400" cy="896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2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33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05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676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337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909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481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053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ก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  <a:b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</a:t>
            </a:r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914400" y="4686300"/>
            <a:ext cx="8077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marL="508000" indent="-5080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23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II. </a:t>
            </a:r>
            <a:r>
              <a:rPr lang="th-TH" sz="3200" b="1" dirty="0">
                <a:solidFill>
                  <a:schemeClr val="bg1"/>
                </a:solidFill>
                <a:latin typeface="Arial"/>
                <a:cs typeface="Arial"/>
              </a:rPr>
              <a:t>พูดด้วยถ้อยคำฉลาด 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(6</a:t>
            </a: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346123" name="Text Box 11"/>
          <p:cNvSpPr txBox="1">
            <a:spLocks noChangeArrowheads="1"/>
          </p:cNvSpPr>
          <p:nvPr/>
        </p:nvSpPr>
        <p:spPr bwMode="auto">
          <a:xfrm>
            <a:off x="1524000" y="3201988"/>
            <a:ext cx="838200" cy="51090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962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533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21050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676525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31337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5909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40481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505325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th-TH" sz="3200" b="1" dirty="0" err="1">
                <a:solidFill>
                  <a:schemeClr val="bg1"/>
                </a:solidFill>
                <a:latin typeface="Arial"/>
                <a:cs typeface="Arial"/>
              </a:rPr>
              <a:t>ข</a:t>
            </a: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.  </a:t>
            </a:r>
          </a:p>
        </p:txBody>
      </p:sp>
      <p:sp>
        <p:nvSpPr>
          <p:cNvPr id="346126" name="WordArt 14"/>
          <p:cNvSpPr>
            <a:spLocks noChangeArrowheads="1" noChangeShapeType="1" noTextEdit="1"/>
          </p:cNvSpPr>
          <p:nvPr/>
        </p:nvSpPr>
        <p:spPr bwMode="auto">
          <a:xfrm>
            <a:off x="2057400" y="2819400"/>
            <a:ext cx="2266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h-TH" sz="32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5921" dir="2700000" sy="50000" rotWithShape="0">
                    <a:srgbClr val="875B0D"/>
                  </a:outerShdw>
                </a:effectLst>
                <a:latin typeface="Arial"/>
                <a:ea typeface="Arial"/>
                <a:cs typeface="Arial"/>
              </a:rPr>
              <a:t>รองสำคัญ</a:t>
            </a:r>
            <a:endParaRPr lang="en-US" sz="32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5921" dir="2700000" sy="50000" rotWithShape="0">
                  <a:srgbClr val="875B0D"/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346124" name="AutoShape 12"/>
          <p:cNvSpPr>
            <a:spLocks noChangeArrowheads="1"/>
          </p:cNvSpPr>
          <p:nvPr/>
        </p:nvSpPr>
        <p:spPr bwMode="auto">
          <a:xfrm>
            <a:off x="1905000" y="2057400"/>
            <a:ext cx="1524000" cy="160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6127" name="WordArt 15"/>
          <p:cNvSpPr>
            <a:spLocks noChangeArrowheads="1" noChangeShapeType="1" noTextEdit="1"/>
          </p:cNvSpPr>
          <p:nvPr/>
        </p:nvSpPr>
        <p:spPr bwMode="auto">
          <a:xfrm>
            <a:off x="4667250" y="2819400"/>
            <a:ext cx="2266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"/>
                <a:ea typeface="Arial"/>
                <a:cs typeface="Arial"/>
              </a:rPr>
              <a:t>สัมพันธ์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5921" dir="2700000" algn="ctr" rotWithShape="0">
                  <a:srgbClr val="808080"/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346129" name="WordArt 17"/>
          <p:cNvSpPr>
            <a:spLocks noChangeArrowheads="1" noChangeShapeType="1" noTextEdit="1"/>
          </p:cNvSpPr>
          <p:nvPr/>
        </p:nvSpPr>
        <p:spPr bwMode="auto">
          <a:xfrm>
            <a:off x="4667250" y="5257800"/>
            <a:ext cx="2266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5921" dir="2700000" algn="ctr" rotWithShape="0">
                    <a:srgbClr val="808080"/>
                  </a:outerShdw>
                </a:effectLst>
                <a:latin typeface="Arial"/>
                <a:ea typeface="Arial"/>
                <a:cs typeface="Arial"/>
              </a:rPr>
              <a:t>สัมพันธ์</a:t>
            </a:r>
            <a:endParaRPr lang="en-US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blurRad="63500" dist="35921" dir="2700000" algn="ctr" rotWithShape="0">
                  <a:srgbClr val="808080"/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346131" name="AutoShape 19"/>
          <p:cNvSpPr>
            <a:spLocks/>
          </p:cNvSpPr>
          <p:nvPr/>
        </p:nvSpPr>
        <p:spPr bwMode="auto">
          <a:xfrm>
            <a:off x="4495800" y="5181600"/>
            <a:ext cx="76200" cy="838200"/>
          </a:xfrm>
          <a:prstGeom prst="rightBracket">
            <a:avLst>
              <a:gd name="adj" fmla="val 91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cs typeface="Arial" charset="0"/>
            </a:endParaRPr>
          </a:p>
        </p:txBody>
      </p:sp>
      <p:sp>
        <p:nvSpPr>
          <p:cNvPr id="346132" name="AutoShape 20"/>
          <p:cNvSpPr>
            <a:spLocks/>
          </p:cNvSpPr>
          <p:nvPr/>
        </p:nvSpPr>
        <p:spPr bwMode="auto">
          <a:xfrm>
            <a:off x="4495800" y="2743200"/>
            <a:ext cx="76200" cy="838200"/>
          </a:xfrm>
          <a:prstGeom prst="rightBracket">
            <a:avLst>
              <a:gd name="adj" fmla="val 91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000">
              <a:cs typeface="Arial" charset="0"/>
            </a:endParaRPr>
          </a:p>
        </p:txBody>
      </p:sp>
      <p:sp>
        <p:nvSpPr>
          <p:cNvPr id="346133" name="WordArt 21"/>
          <p:cNvSpPr>
            <a:spLocks noChangeArrowheads="1" noChangeShapeType="1" noTextEdit="1"/>
          </p:cNvSpPr>
          <p:nvPr/>
        </p:nvSpPr>
        <p:spPr bwMode="auto">
          <a:xfrm>
            <a:off x="6858000" y="1905000"/>
            <a:ext cx="16383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th-TH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สำคัญ</a:t>
            </a:r>
            <a:endParaRPr lang="en-US" sz="3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ea typeface="Arial"/>
              <a:cs typeface="Arial"/>
            </a:endParaRPr>
          </a:p>
        </p:txBody>
      </p:sp>
      <p:sp>
        <p:nvSpPr>
          <p:cNvPr id="346134" name="AutoShape 22"/>
          <p:cNvSpPr>
            <a:spLocks noChangeArrowheads="1"/>
          </p:cNvSpPr>
          <p:nvPr/>
        </p:nvSpPr>
        <p:spPr bwMode="auto">
          <a:xfrm>
            <a:off x="5867400" y="2209800"/>
            <a:ext cx="914400" cy="3048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cs typeface="Arial" charset="0"/>
            </a:endParaRPr>
          </a:p>
        </p:txBody>
      </p:sp>
      <p:sp>
        <p:nvSpPr>
          <p:cNvPr id="346135" name="WordArt 23"/>
          <p:cNvSpPr>
            <a:spLocks noChangeArrowheads="1" noChangeShapeType="1" noTextEdit="1"/>
          </p:cNvSpPr>
          <p:nvPr/>
        </p:nvSpPr>
        <p:spPr bwMode="auto">
          <a:xfrm>
            <a:off x="6934200" y="4495800"/>
            <a:ext cx="16383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th-TH" sz="32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สำคัญ</a:t>
            </a:r>
            <a:endParaRPr lang="en-US" sz="32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Arial"/>
              <a:ea typeface="Arial"/>
              <a:cs typeface="Arial"/>
            </a:endParaRPr>
          </a:p>
        </p:txBody>
      </p:sp>
      <p:sp>
        <p:nvSpPr>
          <p:cNvPr id="346136" name="AutoShape 24"/>
          <p:cNvSpPr>
            <a:spLocks noChangeArrowheads="1"/>
          </p:cNvSpPr>
          <p:nvPr/>
        </p:nvSpPr>
        <p:spPr bwMode="auto">
          <a:xfrm>
            <a:off x="5943600" y="4800600"/>
            <a:ext cx="914400" cy="3048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>
              <a:cs typeface="Arial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5" grpId="0" animBg="1"/>
      <p:bldP spid="346123" grpId="0"/>
      <p:bldP spid="346126" grpId="0" animBg="1"/>
      <p:bldP spid="346124" grpId="0" animBg="1"/>
      <p:bldP spid="346124" grpId="1" animBg="1"/>
      <p:bldP spid="346127" grpId="0" animBg="1"/>
      <p:bldP spid="346129" grpId="0" animBg="1"/>
      <p:bldP spid="346131" grpId="0" animBg="1"/>
      <p:bldP spid="346132" grpId="0" animBg="1"/>
      <p:bldP spid="346133" grpId="0" animBg="1"/>
      <p:bldP spid="346134" grpId="0" animBg="1"/>
      <p:bldP spid="346135" grpId="0" animBg="1"/>
      <p:bldP spid="346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FF"/>
            </a:gs>
            <a:gs pos="100000">
              <a:srgbClr val="0000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772400" cy="646113"/>
          </a:xfr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3. </a:t>
            </a:r>
            <a:r>
              <a:rPr lang="th-TH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การร่างใจความสำคัญ</a:t>
            </a:r>
            <a:endParaRPr lang="en-US" sz="3600" b="1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8561388" y="95250"/>
            <a:ext cx="466725" cy="4016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wrap="none" lIns="90000" tIns="46800" rIns="900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61</a:t>
            </a:r>
            <a:endParaRPr lang="en-US" sz="2000" b="1"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81200" y="1524000"/>
            <a:ext cx="6553200" cy="1806576"/>
            <a:chOff x="1248" y="960"/>
            <a:chExt cx="4128" cy="1138"/>
          </a:xfrm>
        </p:grpSpPr>
        <p:sp>
          <p:nvSpPr>
            <p:cNvPr id="419844" name="Text Box 4"/>
            <p:cNvSpPr txBox="1">
              <a:spLocks noChangeArrowheads="1"/>
            </p:cNvSpPr>
            <p:nvPr/>
          </p:nvSpPr>
          <p:spPr bwMode="auto">
            <a:xfrm>
              <a:off x="1248" y="960"/>
              <a:ext cx="4060" cy="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 marL="508000" indent="-508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622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I. _________________ (</a:t>
              </a: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ข้อ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5)</a:t>
              </a:r>
            </a:p>
          </p:txBody>
        </p:sp>
        <p:sp>
          <p:nvSpPr>
            <p:cNvPr id="419845" name="Text Box 5"/>
            <p:cNvSpPr txBox="1">
              <a:spLocks noChangeArrowheads="1"/>
            </p:cNvSpPr>
            <p:nvPr/>
          </p:nvSpPr>
          <p:spPr bwMode="auto">
            <a:xfrm>
              <a:off x="1584" y="1382"/>
              <a:ext cx="3792" cy="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620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5335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21050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6765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31337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5909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40481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5053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ก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 _________________ (</a:t>
              </a: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ข้อ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6)</a:t>
              </a:r>
            </a:p>
          </p:txBody>
        </p:sp>
        <p:sp>
          <p:nvSpPr>
            <p:cNvPr id="419850" name="Text Box 10"/>
            <p:cNvSpPr txBox="1">
              <a:spLocks noChangeArrowheads="1"/>
            </p:cNvSpPr>
            <p:nvPr/>
          </p:nvSpPr>
          <p:spPr bwMode="auto">
            <a:xfrm>
              <a:off x="1584" y="1776"/>
              <a:ext cx="3792" cy="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620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5335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21050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6765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31337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5909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40481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5053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 _________________ (</a:t>
              </a: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ข้อ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7)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981200" y="3581401"/>
            <a:ext cx="7162800" cy="3179763"/>
            <a:chOff x="1248" y="2256"/>
            <a:chExt cx="4512" cy="2003"/>
          </a:xfrm>
        </p:grpSpPr>
        <p:sp>
          <p:nvSpPr>
            <p:cNvPr id="419846" name="Text Box 6"/>
            <p:cNvSpPr txBox="1">
              <a:spLocks noChangeArrowheads="1"/>
            </p:cNvSpPr>
            <p:nvPr/>
          </p:nvSpPr>
          <p:spPr bwMode="auto">
            <a:xfrm>
              <a:off x="1988" y="3937"/>
              <a:ext cx="3628" cy="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 marL="508000" indent="-508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622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2. _________________ (</a:t>
              </a: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ข้อ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7)</a:t>
              </a:r>
            </a:p>
          </p:txBody>
        </p:sp>
        <p:sp>
          <p:nvSpPr>
            <p:cNvPr id="419851" name="Text Box 11"/>
            <p:cNvSpPr txBox="1">
              <a:spLocks noChangeArrowheads="1"/>
            </p:cNvSpPr>
            <p:nvPr/>
          </p:nvSpPr>
          <p:spPr bwMode="auto">
            <a:xfrm>
              <a:off x="1248" y="2256"/>
              <a:ext cx="4060" cy="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 marL="508000" indent="-508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622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I. _________________ (</a:t>
              </a: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ข้อ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5-7)</a:t>
              </a:r>
            </a:p>
          </p:txBody>
        </p:sp>
        <p:sp>
          <p:nvSpPr>
            <p:cNvPr id="419852" name="Text Box 12"/>
            <p:cNvSpPr txBox="1">
              <a:spLocks noChangeArrowheads="1"/>
            </p:cNvSpPr>
            <p:nvPr/>
          </p:nvSpPr>
          <p:spPr bwMode="auto">
            <a:xfrm>
              <a:off x="1584" y="2678"/>
              <a:ext cx="3792" cy="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620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5335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21050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6765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31337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5909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40481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5053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ก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 _________________ (</a:t>
              </a: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ข้อ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5)</a:t>
              </a:r>
            </a:p>
          </p:txBody>
        </p:sp>
        <p:sp>
          <p:nvSpPr>
            <p:cNvPr id="419853" name="Text Box 13"/>
            <p:cNvSpPr txBox="1">
              <a:spLocks noChangeArrowheads="1"/>
            </p:cNvSpPr>
            <p:nvPr/>
          </p:nvSpPr>
          <p:spPr bwMode="auto">
            <a:xfrm>
              <a:off x="1584" y="3072"/>
              <a:ext cx="4176" cy="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9620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5335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21050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676525" indent="-4572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31337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5909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40481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505325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buFont typeface="Arial" charset="0"/>
                <a:buNone/>
                <a:defRPr/>
              </a:pP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 _________________ (</a:t>
              </a: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ข้อ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6-7)</a:t>
              </a:r>
            </a:p>
          </p:txBody>
        </p:sp>
        <p:sp>
          <p:nvSpPr>
            <p:cNvPr id="419854" name="Text Box 14"/>
            <p:cNvSpPr txBox="1">
              <a:spLocks noChangeArrowheads="1"/>
            </p:cNvSpPr>
            <p:nvPr/>
          </p:nvSpPr>
          <p:spPr bwMode="auto">
            <a:xfrm>
              <a:off x="1988" y="3504"/>
              <a:ext cx="3628" cy="32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spAutoFit/>
            </a:bodyPr>
            <a:lstStyle>
              <a:lvl1pPr marL="508000" indent="-5080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6223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1. _________________ (</a:t>
              </a:r>
              <a:r>
                <a:rPr lang="th-TH" sz="3200" b="1" dirty="0">
                  <a:solidFill>
                    <a:schemeClr val="bg1"/>
                  </a:solidFill>
                  <a:latin typeface="Arial"/>
                  <a:cs typeface="Arial"/>
                </a:rPr>
                <a:t>ข้อ</a:t>
              </a:r>
              <a:r>
                <a:rPr lang="en-US" sz="3200" b="1" dirty="0">
                  <a:solidFill>
                    <a:schemeClr val="bg1"/>
                  </a:solidFill>
                  <a:latin typeface="Arial"/>
                  <a:cs typeface="Arial"/>
                </a:rPr>
                <a:t>. 6)</a:t>
              </a:r>
            </a:p>
          </p:txBody>
        </p:sp>
      </p:grpSp>
      <p:sp>
        <p:nvSpPr>
          <p:cNvPr id="419858" name="WordArt 18"/>
          <p:cNvSpPr>
            <a:spLocks noChangeArrowheads="1" noChangeShapeType="1" noTextEdit="1"/>
          </p:cNvSpPr>
          <p:nvPr/>
        </p:nvSpPr>
        <p:spPr bwMode="auto">
          <a:xfrm rot="-2685141">
            <a:off x="-381000" y="1219200"/>
            <a:ext cx="4102100" cy="812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th-TH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5340000" scaled="1"/>
                </a:gradFill>
                <a:latin typeface="Impact"/>
                <a:ea typeface="Impact"/>
                <a:cs typeface="Impact"/>
              </a:rPr>
              <a:t>ทำไมวิธีนี้ไม่ถูกต้อง 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534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79388" y="3500438"/>
            <a:ext cx="874871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ossil">
  <a:themeElements>
    <a:clrScheme name="Fossil 1">
      <a:dk1>
        <a:srgbClr val="969696"/>
      </a:dk1>
      <a:lt1>
        <a:srgbClr val="FFFFFF"/>
      </a:lt1>
      <a:dk2>
        <a:srgbClr val="0081CB"/>
      </a:dk2>
      <a:lt2>
        <a:srgbClr val="FFFFFF"/>
      </a:lt2>
      <a:accent1>
        <a:srgbClr val="000080"/>
      </a:accent1>
      <a:accent2>
        <a:srgbClr val="8DC6FF"/>
      </a:accent2>
      <a:accent3>
        <a:srgbClr val="AAC1E2"/>
      </a:accent3>
      <a:accent4>
        <a:srgbClr val="DADADA"/>
      </a:accent4>
      <a:accent5>
        <a:srgbClr val="AAAAC0"/>
      </a:accent5>
      <a:accent6>
        <a:srgbClr val="7FB3E7"/>
      </a:accent6>
      <a:hlink>
        <a:srgbClr val="0066CC"/>
      </a:hlink>
      <a:folHlink>
        <a:srgbClr val="00A800"/>
      </a:folHlink>
    </a:clrScheme>
    <a:fontScheme name="Fossil">
      <a:majorFont>
        <a:latin typeface="Futur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Fossil 1">
        <a:dk1>
          <a:srgbClr val="969696"/>
        </a:dk1>
        <a:lt1>
          <a:srgbClr val="FFFFFF"/>
        </a:lt1>
        <a:dk2>
          <a:srgbClr val="0081CB"/>
        </a:dk2>
        <a:lt2>
          <a:srgbClr val="FFFFFF"/>
        </a:lt2>
        <a:accent1>
          <a:srgbClr val="000080"/>
        </a:accent1>
        <a:accent2>
          <a:srgbClr val="8DC6FF"/>
        </a:accent2>
        <a:accent3>
          <a:srgbClr val="AAC1E2"/>
        </a:accent3>
        <a:accent4>
          <a:srgbClr val="DADADA"/>
        </a:accent4>
        <a:accent5>
          <a:srgbClr val="AAAAC0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2163</Words>
  <Application>Microsoft Macintosh PowerPoint</Application>
  <PresentationFormat>On-screen Show (4:3)</PresentationFormat>
  <Paragraphs>325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53" baseType="lpstr">
      <vt:lpstr>Arial</vt:lpstr>
      <vt:lpstr>Arial Black</vt:lpstr>
      <vt:lpstr>Book Antiqua</vt:lpstr>
      <vt:lpstr>Cordia New</vt:lpstr>
      <vt:lpstr>Futura</vt:lpstr>
      <vt:lpstr>Helvetica</vt:lpstr>
      <vt:lpstr>Impact</vt:lpstr>
      <vt:lpstr>Monotype Sorts</vt:lpstr>
      <vt:lpstr>Times</vt:lpstr>
      <vt:lpstr>Times New Roman</vt:lpstr>
      <vt:lpstr>Trebuchet MS</vt:lpstr>
      <vt:lpstr>Wingdings</vt:lpstr>
      <vt:lpstr>Blank Presentation</vt:lpstr>
      <vt:lpstr>untitled 1</vt:lpstr>
      <vt:lpstr>Fossil</vt:lpstr>
      <vt:lpstr>Crumple</vt:lpstr>
      <vt:lpstr>Default Design</vt:lpstr>
      <vt:lpstr>1_Blank Presentation</vt:lpstr>
      <vt:lpstr>1_Default Design</vt:lpstr>
      <vt:lpstr>2_Blank Presentation</vt:lpstr>
      <vt:lpstr>2_Default Design</vt:lpstr>
      <vt:lpstr>3_Default Design</vt:lpstr>
      <vt:lpstr>การร่างโครงร่าง</vt:lpstr>
      <vt:lpstr>ขั้นตอนการเตรียมโครงร่างคำเทศนาแบบตีความ</vt:lpstr>
      <vt:lpstr>การตัดสินใจโครงสร้างคำเทศนา</vt:lpstr>
      <vt:lpstr>สิ่งมีชีวิตต้องการกระดูก คำเทศนาก็เช่นกัน!</vt:lpstr>
      <vt:lpstr>ทำไมโครงร่างการเทศนา ถึงสำคัญ?</vt:lpstr>
      <vt:lpstr>เราจะช่วยให้ผู้ฟังได้เห็นโครงกระดูกของข้อความของคุณโดยไม่ต้องเปิดหนังออกได้อย่างไร?</vt:lpstr>
      <vt:lpstr>วิธีเขียนโครงร่างอย่างถูกต้อง</vt:lpstr>
      <vt:lpstr>แยกประเด็นใน โคโลสี 4:6 เฮชโอ</vt:lpstr>
      <vt:lpstr>3. การร่างใจความสำคัญ</vt:lpstr>
      <vt:lpstr>ฐานต้องการตัวช่วย</vt:lpstr>
      <vt:lpstr>ตัวช่วยใจความของคุณ</vt:lpstr>
      <vt:lpstr>วิธีการเขียนโครงร่างที่ถูกต้อง</vt:lpstr>
      <vt:lpstr>สัญลักษณ์ของส่วนเนื้อหาของคำเทศนา</vt:lpstr>
      <vt:lpstr>สัญลักษณ์ของ คำนำ &amp; บทสรุป </vt:lpstr>
      <vt:lpstr>อย่าวางประเด็นผิดที่</vt:lpstr>
      <vt:lpstr>วิธีการเขียนโครงร่างที่ถูกต้อง</vt:lpstr>
      <vt:lpstr>การเชื่อมต่อ เป็นส่วนแทรก</vt:lpstr>
      <vt:lpstr>วิธีการเขียนโครงร่างที่ถูกต้อง</vt:lpstr>
      <vt:lpstr>อุปนัยอย่างง่าย (กจ. 6:1-6)</vt:lpstr>
      <vt:lpstr>วิธีการเขียนโครงร่างที่ถูกต้อง</vt:lpstr>
      <vt:lpstr>อย่าเขียนโครงร่างแบบนี้ (กจ. 6:1-6)</vt:lpstr>
      <vt:lpstr>นิรนัย อย่างง่าย (กจ. 6:1-6)</vt:lpstr>
      <vt:lpstr>จ.  ใช้ความคิดอย่างเต็มเท่านั้น</vt:lpstr>
      <vt:lpstr>จ.  ใช้ความคิดอย่างเต็มเท่านั้น</vt:lpstr>
      <vt:lpstr>ใส่วลีหือคำที่ซ้ำใน เอ็มพีเซส จค. ในหัวข้อ</vt:lpstr>
      <vt:lpstr>ช. คุณภาพของโครงร่างที่ดี</vt:lpstr>
      <vt:lpstr>ซ.  วางใจความสำคัญอย่างถูกต้อง</vt:lpstr>
      <vt:lpstr>ตัวอย่างที่หนึ่ง</vt:lpstr>
      <vt:lpstr>เปลี่ยนจาก อีโอ เป็น เฮชโอ</vt:lpstr>
      <vt:lpstr>Black</vt:lpstr>
      <vt:lpstr>การเทศนา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Transparency</dc:title>
  <dc:creator>Rick Griffith</dc:creator>
  <cp:lastModifiedBy>Naphamas C.</cp:lastModifiedBy>
  <cp:revision>197</cp:revision>
  <dcterms:created xsi:type="dcterms:W3CDTF">2005-09-05T15:47:58Z</dcterms:created>
  <dcterms:modified xsi:type="dcterms:W3CDTF">2021-01-25T12:58:46Z</dcterms:modified>
</cp:coreProperties>
</file>