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slideLayouts/slideLayout102.xml" ContentType="application/vnd.openxmlformats-officedocument.presentationml.slideLayout+xml"/>
  <Override PartName="/ppt/theme/theme11.xml" ContentType="application/vnd.openxmlformats-officedocument.theme+xml"/>
  <Override PartName="/ppt/slideLayouts/slideLayout103.xml" ContentType="application/vnd.openxmlformats-officedocument.presentationml.slideLayout+xml"/>
  <Override PartName="/ppt/theme/theme12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3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4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5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6.xml" ContentType="application/vnd.openxmlformats-officedocument.theme+xml"/>
  <Override PartName="/ppt/slideLayouts/slideLayout148.xml" ContentType="application/vnd.openxmlformats-officedocument.presentationml.slideLayout+xml"/>
  <Override PartName="/ppt/theme/theme17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6" r:id="rId2"/>
    <p:sldMasterId id="2147483674" r:id="rId3"/>
    <p:sldMasterId id="2147483670" r:id="rId4"/>
    <p:sldMasterId id="2147483666" r:id="rId5"/>
    <p:sldMasterId id="2147483662" r:id="rId6"/>
    <p:sldMasterId id="2147483650" r:id="rId7"/>
    <p:sldMasterId id="2147483649" r:id="rId8"/>
    <p:sldMasterId id="2147483871" r:id="rId9"/>
    <p:sldMasterId id="2147483995" r:id="rId10"/>
    <p:sldMasterId id="2147483997" r:id="rId11"/>
    <p:sldMasterId id="2147484227" r:id="rId12"/>
    <p:sldMasterId id="2147484931" r:id="rId13"/>
    <p:sldMasterId id="2147485839" r:id="rId14"/>
    <p:sldMasterId id="2147487430" r:id="rId15"/>
    <p:sldMasterId id="2147487442" r:id="rId16"/>
    <p:sldMasterId id="2147487454" r:id="rId17"/>
    <p:sldMasterId id="2147487456" r:id="rId18"/>
  </p:sldMasterIdLst>
  <p:notesMasterIdLst>
    <p:notesMasterId r:id="rId44"/>
  </p:notesMasterIdLst>
  <p:sldIdLst>
    <p:sldId id="308" r:id="rId19"/>
    <p:sldId id="281" r:id="rId20"/>
    <p:sldId id="325" r:id="rId21"/>
    <p:sldId id="313" r:id="rId22"/>
    <p:sldId id="317" r:id="rId23"/>
    <p:sldId id="279" r:id="rId24"/>
    <p:sldId id="277" r:id="rId25"/>
    <p:sldId id="257" r:id="rId26"/>
    <p:sldId id="332" r:id="rId27"/>
    <p:sldId id="314" r:id="rId28"/>
    <p:sldId id="272" r:id="rId29"/>
    <p:sldId id="309" r:id="rId30"/>
    <p:sldId id="274" r:id="rId31"/>
    <p:sldId id="326" r:id="rId32"/>
    <p:sldId id="315" r:id="rId33"/>
    <p:sldId id="333" r:id="rId34"/>
    <p:sldId id="323" r:id="rId35"/>
    <p:sldId id="320" r:id="rId36"/>
    <p:sldId id="334" r:id="rId37"/>
    <p:sldId id="327" r:id="rId38"/>
    <p:sldId id="330" r:id="rId39"/>
    <p:sldId id="321" r:id="rId40"/>
    <p:sldId id="316" r:id="rId41"/>
    <p:sldId id="258" r:id="rId42"/>
    <p:sldId id="331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FFFF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/>
    <p:restoredTop sz="87949" autoAdjust="0"/>
  </p:normalViewPr>
  <p:slideViewPr>
    <p:cSldViewPr>
      <p:cViewPr varScale="1">
        <p:scale>
          <a:sx n="104" d="100"/>
          <a:sy n="104" d="100"/>
        </p:scale>
        <p:origin x="216" y="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viewProps" Target="viewProps.xml"/><Relationship Id="rId20" Type="http://schemas.openxmlformats.org/officeDocument/2006/relationships/slide" Target="slides/slide2.xml"/><Relationship Id="rId41" Type="http://schemas.openxmlformats.org/officeDocument/2006/relationships/slide" Target="slides/slide2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03A4D7-BD16-2941-909A-9C731BD11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41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65EF5B0-245E-3E48-9BD1-3536DBFCFC83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07E1CA-94A6-DC41-8768-988B802AC196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7920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920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th-TH" dirty="0">
                <a:ea typeface="ＭＳ Ｐゴシック" charset="0"/>
                <a:cs typeface="ＭＳ Ｐゴシック" charset="0"/>
              </a:rPr>
              <a:t>คำถาม</a:t>
            </a:r>
            <a:r>
              <a:rPr lang="en-US" dirty="0">
                <a:ea typeface="ＭＳ Ｐゴシック" charset="0"/>
                <a:cs typeface="ＭＳ Ｐゴシック" charset="0"/>
              </a:rPr>
              <a:t>: </a:t>
            </a:r>
            <a:r>
              <a:rPr lang="th-TH" dirty="0">
                <a:ea typeface="ＭＳ Ｐゴシック" charset="0"/>
                <a:cs typeface="ＭＳ Ｐゴシック" charset="0"/>
              </a:rPr>
              <a:t>โครงสร้างแบบไหนแย่ที่สุด</a:t>
            </a:r>
            <a:r>
              <a:rPr lang="en-US" dirty="0">
                <a:ea typeface="ＭＳ Ｐゴシック" charset="0"/>
                <a:cs typeface="ＭＳ Ｐゴシック" charset="0"/>
              </a:rPr>
              <a:t>? </a:t>
            </a:r>
            <a:r>
              <a:rPr lang="th-TH" dirty="0">
                <a:ea typeface="ＭＳ Ｐゴシック" charset="0"/>
                <a:cs typeface="ＭＳ Ｐゴシック" charset="0"/>
              </a:rPr>
              <a:t>ตอบ </a:t>
            </a:r>
            <a:r>
              <a:rPr lang="en-US" dirty="0">
                <a:ea typeface="ＭＳ Ｐゴシック" charset="0"/>
                <a:cs typeface="ＭＳ Ｐゴシック" charset="0"/>
              </a:rPr>
              <a:t>: </a:t>
            </a:r>
            <a:r>
              <a:rPr lang="th-TH" dirty="0">
                <a:ea typeface="ＭＳ Ｐゴシック" charset="0"/>
                <a:cs typeface="ＭＳ Ｐゴシック" charset="0"/>
              </a:rPr>
              <a:t>อันที่เราใช้ตลอดเวลา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40AF41E-0A6B-F64C-9F65-67281EA6B6DD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812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latin typeface="Cordia New" panose="020B0304020202020204" pitchFamily="34" charset="-34"/>
                <a:ea typeface="ＭＳ Ｐゴシック" charset="0"/>
                <a:cs typeface="Cordia New" panose="020B0304020202020204" pitchFamily="34" charset="-34"/>
              </a:rPr>
              <a:t>12.25 &amp; 15.28</a:t>
            </a:r>
            <a:endParaRPr lang="th-TH" dirty="0">
              <a:latin typeface="Cordia New" panose="020B0304020202020204" pitchFamily="34" charset="-34"/>
              <a:ea typeface="ＭＳ Ｐゴシック" charset="0"/>
              <a:cs typeface="Cordia New" panose="020B0304020202020204" pitchFamily="34" charset="-34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CBC35F-2A7F-D54E-9F58-7CC85A77678A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832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th-TH" dirty="0">
                <a:ea typeface="ＭＳ Ｐゴシック" charset="0"/>
                <a:cs typeface="ＭＳ Ｐゴシック" charset="0"/>
              </a:rPr>
              <a:t>พีท</a:t>
            </a:r>
            <a:r>
              <a:rPr lang="th-TH" dirty="0" err="1">
                <a:ea typeface="ＭＳ Ｐゴシック" charset="0"/>
                <a:cs typeface="ＭＳ Ｐゴシック" charset="0"/>
              </a:rPr>
              <a:t>ี</a:t>
            </a:r>
            <a:r>
              <a:rPr lang="th-TH" dirty="0">
                <a:ea typeface="ＭＳ Ｐゴシック" charset="0"/>
                <a:cs typeface="ＭＳ Ｐゴシック" charset="0"/>
              </a:rPr>
              <a:t>เอ </a:t>
            </a:r>
            <a:r>
              <a:rPr lang="en-US" dirty="0">
                <a:ea typeface="ＭＳ Ｐゴシック" charset="0"/>
                <a:cs typeface="ＭＳ Ｐゴシック" charset="0"/>
              </a:rPr>
              <a:t>= </a:t>
            </a:r>
            <a:r>
              <a:rPr lang="th-TH" dirty="0">
                <a:ea typeface="ＭＳ Ｐゴシック" charset="0"/>
                <a:cs typeface="ＭＳ Ｐゴシック" charset="0"/>
              </a:rPr>
              <a:t>หลักการของ เอ็มพี ข้อความคือส่วนของข้อพระคำ การประยุกต์ แบ่งปันสำหรับส่วนข้อพระคำนั้น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1591B29-E836-984E-80EB-3B7E3CE0E733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853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F06708-7751-3E49-BA4C-FFEB4219817E}" type="slidenum">
              <a:rPr lang="en-US" sz="1200">
                <a:solidFill>
                  <a:srgbClr val="000000"/>
                </a:solidFill>
              </a:rPr>
              <a:pPr/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8739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739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th-TH" dirty="0">
                <a:ea typeface="ＭＳ Ｐゴシック" charset="0"/>
                <a:cs typeface="ＭＳ Ｐゴシック" charset="0"/>
              </a:rPr>
              <a:t>คำถาม</a:t>
            </a:r>
            <a:r>
              <a:rPr lang="en-US" dirty="0">
                <a:ea typeface="ＭＳ Ｐゴシック" charset="0"/>
                <a:cs typeface="ＭＳ Ｐゴシック" charset="0"/>
              </a:rPr>
              <a:t>: </a:t>
            </a:r>
            <a:r>
              <a:rPr lang="th-TH" dirty="0">
                <a:ea typeface="ＭＳ Ｐゴシック" charset="0"/>
                <a:cs typeface="ＭＳ Ｐゴシック" charset="0"/>
              </a:rPr>
              <a:t>โครงสร้างแบบไหนแย่ที่สุด</a:t>
            </a:r>
            <a:r>
              <a:rPr lang="en-US" dirty="0">
                <a:ea typeface="ＭＳ Ｐゴシック" charset="0"/>
                <a:cs typeface="ＭＳ Ｐゴシック" charset="0"/>
              </a:rPr>
              <a:t>? </a:t>
            </a:r>
            <a:r>
              <a:rPr lang="th-TH" dirty="0">
                <a:ea typeface="ＭＳ Ｐゴシック" charset="0"/>
                <a:cs typeface="ＭＳ Ｐゴシック" charset="0"/>
              </a:rPr>
              <a:t>ตอบ </a:t>
            </a:r>
            <a:r>
              <a:rPr lang="en-US" dirty="0">
                <a:ea typeface="ＭＳ Ｐゴシック" charset="0"/>
                <a:cs typeface="ＭＳ Ｐゴシック" charset="0"/>
              </a:rPr>
              <a:t>: </a:t>
            </a:r>
            <a:r>
              <a:rPr lang="th-TH" dirty="0">
                <a:ea typeface="ＭＳ Ｐゴシック" charset="0"/>
                <a:cs typeface="ＭＳ Ｐゴシック" charset="0"/>
              </a:rPr>
              <a:t>อันที่เราใช้ตลอดเวลา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F6877E-D758-A748-B6FA-5BEB40BCB4CB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89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3D3757E-68ED-F447-A497-8BC20F183FE0}" type="slidenum">
              <a:rPr lang="en-US" sz="1200">
                <a:solidFill>
                  <a:srgbClr val="000000"/>
                </a:solidFill>
              </a:rPr>
              <a:pPr/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02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PR 07.15. 09.35; 11.25; 12.16; 16:11 </a:t>
            </a:r>
            <a:r>
              <a:rPr lang="th-TH" dirty="0">
                <a:latin typeface="Times New Roman" charset="0"/>
                <a:ea typeface="ＭＳ Ｐゴシック" charset="0"/>
                <a:cs typeface="ＭＳ Ｐゴシック" charset="0"/>
              </a:rPr>
              <a:t>เฮ</a:t>
            </a:r>
            <a:r>
              <a:rPr lang="th-TH" dirty="0" err="1">
                <a:latin typeface="Times New Roman" charset="0"/>
                <a:ea typeface="ＭＳ Ｐゴシック" charset="0"/>
                <a:cs typeface="ＭＳ Ｐゴシック" charset="0"/>
              </a:rPr>
              <a:t>ช</a:t>
            </a:r>
            <a:r>
              <a:rPr lang="th-TH" dirty="0">
                <a:latin typeface="Times New Roman" charset="0"/>
                <a:ea typeface="ＭＳ Ｐゴシック" charset="0"/>
                <a:cs typeface="ＭＳ Ｐゴシック" charset="0"/>
              </a:rPr>
              <a:t>โอ หัวข้ออย่างเดียว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Times New Roman" charset="0"/>
                <a:ea typeface="MS PGothic" charset="0"/>
                <a:cs typeface="MS PGothic" charset="0"/>
              </a:rPr>
              <a:t>BS 18.43; 20.31; 25.11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1BFC8E-C70C-7E46-A4AA-2415B38905D7}" type="slidenum">
              <a:rPr lang="en-US" sz="1200">
                <a:solidFill>
                  <a:srgbClr val="000000"/>
                </a:solidFill>
              </a:rPr>
              <a:pPr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93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HOM 12.17; HSB 25.12</a:t>
            </a:r>
          </a:p>
          <a:p>
            <a:pPr eaLnBrk="1" hangingPunct="1"/>
            <a:r>
              <a:rPr lang="th-TH" dirty="0">
                <a:ea typeface="ＭＳ Ｐゴシック" charset="0"/>
                <a:cs typeface="ＭＳ Ｐゴシック" charset="0"/>
              </a:rPr>
              <a:t>หลังจากโครงร่าง เอ็มพีไอไอ</a:t>
            </a:r>
            <a:r>
              <a:rPr lang="en-US" dirty="0">
                <a:ea typeface="ＭＳ Ｐゴシック" charset="0"/>
                <a:cs typeface="ＭＳ Ｐゴシック" charset="0"/>
              </a:rPr>
              <a:t>...</a:t>
            </a:r>
            <a:r>
              <a:rPr lang="th-TH" dirty="0">
                <a:ea typeface="ＭＳ Ｐゴシック" charset="0"/>
                <a:cs typeface="ＭＳ Ｐゴシック" charset="0"/>
              </a:rPr>
              <a:t>คำถาม</a:t>
            </a:r>
            <a:r>
              <a:rPr lang="en-US" dirty="0">
                <a:ea typeface="ＭＳ Ｐゴシック" charset="0"/>
                <a:cs typeface="ＭＳ Ｐゴシック" charset="0"/>
              </a:rPr>
              <a:t>: </a:t>
            </a:r>
            <a:r>
              <a:rPr lang="th-TH" dirty="0">
                <a:ea typeface="ＭＳ Ｐゴシック" charset="0"/>
                <a:cs typeface="ＭＳ Ｐゴシック" charset="0"/>
              </a:rPr>
              <a:t>เราควรเริ่มเทศนาอย่างไร</a:t>
            </a:r>
            <a:r>
              <a:rPr lang="en-US" dirty="0">
                <a:ea typeface="ＭＳ Ｐゴシック" charset="0"/>
                <a:cs typeface="ＭＳ Ｐゴシック" charset="0"/>
              </a:rPr>
              <a:t>– </a:t>
            </a:r>
            <a:r>
              <a:rPr lang="th-TH" dirty="0">
                <a:ea typeface="ＭＳ Ｐゴシック" charset="0"/>
                <a:cs typeface="ＭＳ Ｐゴシック" charset="0"/>
              </a:rPr>
              <a:t>เริ่มด้วยคำถาม ทำไม หรือ อย่างไร</a:t>
            </a:r>
            <a:r>
              <a:rPr lang="en-US" dirty="0">
                <a:ea typeface="ＭＳ Ｐゴシック" charset="0"/>
                <a:cs typeface="ＭＳ Ｐゴシック" charset="0"/>
              </a:rPr>
              <a:t>?</a:t>
            </a:r>
            <a:r>
              <a:rPr lang="th-TH" dirty="0">
                <a:ea typeface="ＭＳ Ｐゴシック" charset="0"/>
                <a:cs typeface="ＭＳ Ｐゴシック" charset="0"/>
              </a:rPr>
              <a:t>– ตอบ</a:t>
            </a:r>
            <a:r>
              <a:rPr lang="en-US" dirty="0">
                <a:ea typeface="ＭＳ Ｐゴシック" charset="0"/>
                <a:cs typeface="ＭＳ Ｐゴシック" charset="0"/>
              </a:rPr>
              <a:t>: </a:t>
            </a:r>
            <a:r>
              <a:rPr lang="th-TH" dirty="0">
                <a:ea typeface="ＭＳ Ｐゴシック" charset="0"/>
                <a:cs typeface="ＭＳ Ｐゴシック" charset="0"/>
              </a:rPr>
              <a:t>อย่างไรดีกว่า ถึงแม้ว่าจะไม่ใช่หัวข้อหลักของพระคำทั้งหมด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th-TH" dirty="0">
                <a:ea typeface="ＭＳ Ｐゴシック" charset="0"/>
                <a:cs typeface="ＭＳ Ｐゴシック" charset="0"/>
              </a:rPr>
              <a:t>หลังจากโครงร่างคำเทศนา เอ็มพีไอ</a:t>
            </a:r>
            <a:r>
              <a:rPr lang="en-US" dirty="0">
                <a:ea typeface="ＭＳ Ｐゴシック" charset="0"/>
                <a:cs typeface="ＭＳ Ｐゴシック" charset="0"/>
              </a:rPr>
              <a:t>…</a:t>
            </a:r>
            <a:r>
              <a:rPr lang="th-TH" dirty="0">
                <a:ea typeface="ＭＳ Ｐゴシック" charset="0"/>
                <a:cs typeface="ＭＳ Ｐゴシック" charset="0"/>
              </a:rPr>
              <a:t>คำถาม</a:t>
            </a:r>
            <a:r>
              <a:rPr lang="en-US" dirty="0">
                <a:ea typeface="ＭＳ Ｐゴシック" charset="0"/>
                <a:cs typeface="ＭＳ Ｐゴシック" charset="0"/>
              </a:rPr>
              <a:t>: </a:t>
            </a:r>
            <a:r>
              <a:rPr lang="th-TH" dirty="0">
                <a:ea typeface="ＭＳ Ｐゴシック" charset="0"/>
                <a:cs typeface="ＭＳ Ｐゴシック" charset="0"/>
              </a:rPr>
              <a:t>เราควรเริ่มย้ายจากเอ็มพีไอไออย่างไร</a:t>
            </a:r>
            <a:r>
              <a:rPr lang="en-US" dirty="0">
                <a:ea typeface="ＭＳ Ｐゴシック" charset="0"/>
                <a:cs typeface="ＭＳ Ｐゴシック" charset="0"/>
              </a:rPr>
              <a:t>? </a:t>
            </a:r>
            <a:r>
              <a:rPr lang="th-TH" dirty="0">
                <a:ea typeface="ＭＳ Ｐゴシック" charset="0"/>
                <a:cs typeface="ＭＳ Ｐゴシック" charset="0"/>
              </a:rPr>
              <a:t>ตอบ</a:t>
            </a:r>
            <a:r>
              <a:rPr lang="en-US" dirty="0">
                <a:ea typeface="ＭＳ Ｐゴシック" charset="0"/>
                <a:cs typeface="ＭＳ Ｐゴシック" charset="0"/>
              </a:rPr>
              <a:t>: </a:t>
            </a:r>
            <a:r>
              <a:rPr lang="th-TH" dirty="0">
                <a:ea typeface="ＭＳ Ｐゴシック" charset="0"/>
                <a:cs typeface="ＭＳ Ｐゴシック" charset="0"/>
              </a:rPr>
              <a:t>ใช้</a:t>
            </a:r>
            <a:r>
              <a:rPr lang="th-TH" dirty="0" err="1">
                <a:ea typeface="ＭＳ Ｐゴシック" charset="0"/>
                <a:cs typeface="ＭＳ Ｐゴシック" charset="0"/>
              </a:rPr>
              <a:t>นิร</a:t>
            </a:r>
            <a:r>
              <a:rPr lang="th-TH" dirty="0">
                <a:ea typeface="ＭＳ Ｐゴシック" charset="0"/>
                <a:cs typeface="ＭＳ Ｐゴシック" charset="0"/>
              </a:rPr>
              <a:t>นัยของเอ็มโอ เอ็มพีไอไอ </a:t>
            </a:r>
            <a:r>
              <a:rPr lang="en-US" dirty="0">
                <a:ea typeface="ＭＳ Ｐゴシック" charset="0"/>
                <a:cs typeface="ＭＳ Ｐゴシック" charset="0"/>
              </a:rPr>
              <a:t>(</a:t>
            </a:r>
            <a:r>
              <a:rPr lang="th-TH" dirty="0">
                <a:ea typeface="ＭＳ Ｐゴシック" charset="0"/>
                <a:cs typeface="ＭＳ Ｐゴシック" charset="0"/>
              </a:rPr>
              <a:t>เหตุผล</a:t>
            </a:r>
            <a:r>
              <a:rPr lang="en-US" dirty="0">
                <a:ea typeface="ＭＳ Ｐゴシック" charset="0"/>
                <a:cs typeface="ＭＳ Ｐゴシック" charset="0"/>
              </a:rPr>
              <a:t>) </a:t>
            </a:r>
            <a:r>
              <a:rPr lang="th-TH" dirty="0">
                <a:ea typeface="ＭＳ Ｐゴシック" charset="0"/>
                <a:cs typeface="ＭＳ Ｐゴシック" charset="0"/>
              </a:rPr>
              <a:t>ตอบสนอง </a:t>
            </a:r>
            <a:r>
              <a:rPr 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th-TH" dirty="0">
                <a:ea typeface="ＭＳ Ｐゴシック" charset="0"/>
                <a:cs typeface="ＭＳ Ｐゴシック" charset="0"/>
              </a:rPr>
              <a:t>ทำไม</a:t>
            </a:r>
            <a:r>
              <a:rPr lang="en-US" dirty="0">
                <a:ea typeface="ＭＳ Ｐゴシック" charset="0"/>
                <a:cs typeface="ＭＳ Ｐゴシック" charset="0"/>
              </a:rPr>
              <a:t>”</a:t>
            </a:r>
            <a:r>
              <a:rPr lang="th-TH" dirty="0">
                <a:ea typeface="ＭＳ Ｐゴシック" charset="0"/>
                <a:cs typeface="ＭＳ Ｐゴシック" charset="0"/>
              </a:rPr>
              <a:t> เพื่อสร้างจุดเชื่อมให้กับ เฮ</a:t>
            </a:r>
            <a:r>
              <a:rPr lang="th-TH" dirty="0" err="1">
                <a:ea typeface="ＭＳ Ｐゴシック" charset="0"/>
                <a:cs typeface="ＭＳ Ｐゴシック" charset="0"/>
              </a:rPr>
              <a:t>ช</a:t>
            </a:r>
            <a:r>
              <a:rPr lang="th-TH" dirty="0">
                <a:ea typeface="ＭＳ Ｐゴシック" charset="0"/>
                <a:cs typeface="ＭＳ Ｐゴシック" charset="0"/>
              </a:rPr>
              <a:t>โอ เอ็มพีไอไอ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65EDF0B-7369-AC49-A222-4811F9DCBB52}" type="slidenum">
              <a:rPr lang="en-US" sz="1200">
                <a:solidFill>
                  <a:srgbClr val="000000"/>
                </a:solidFill>
              </a:rPr>
              <a:pPr/>
              <a:t>18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955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08.13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11.25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12.18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E65DE2-86F5-E141-806F-8241F4CA7FD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Book Antiqua" charset="0"/>
                <a:ea typeface="ＭＳ Ｐゴシック" charset="0"/>
                <a:cs typeface="ＭＳ Ｐゴシック" charset="0"/>
              </a:rPr>
              <a:t>07.18</a:t>
            </a:r>
          </a:p>
          <a:p>
            <a:pPr eaLnBrk="1" hangingPunct="1"/>
            <a:r>
              <a:rPr lang="en-US" dirty="0">
                <a:latin typeface="Book Antiqua" charset="0"/>
                <a:ea typeface="ＭＳ Ｐゴシック" charset="0"/>
                <a:cs typeface="ＭＳ Ｐゴシック" charset="0"/>
              </a:rPr>
              <a:t>12.19</a:t>
            </a:r>
          </a:p>
          <a:p>
            <a:pPr eaLnBrk="1" hangingPunct="1"/>
            <a:endParaRPr lang="en-US" dirty="0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063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ED26C5-7255-4749-AA4B-1A8909AE1318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62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2DFC78-8E9E-9546-AD9E-BEDCC2F8BCE0}" type="slidenum">
              <a:rPr lang="en-US" sz="1200">
                <a:solidFill>
                  <a:srgbClr val="000000"/>
                </a:solidFill>
              </a:rPr>
              <a:pPr/>
              <a:t>20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996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12.20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5C38545-85FF-E84E-A131-656D21BB9FCC}" type="slidenum">
              <a:rPr lang="en-US" sz="1200">
                <a:solidFill>
                  <a:prstClr val="black"/>
                </a:solidFill>
              </a:rPr>
              <a:pPr/>
              <a:t>21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19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07.20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08.37 </a:t>
            </a:r>
            <a:r>
              <a:rPr lang="th-TH" dirty="0">
                <a:ea typeface="ＭＳ Ｐゴシック" charset="0"/>
                <a:cs typeface="ＭＳ Ｐゴシック" charset="0"/>
              </a:rPr>
              <a:t>เปลี่ยน</a:t>
            </a:r>
            <a:r>
              <a:rPr lang="en-US" dirty="0">
                <a:ea typeface="ＭＳ Ｐゴシック" charset="0"/>
                <a:cs typeface="ＭＳ Ｐゴシック" charset="0"/>
              </a:rPr>
              <a:t> HO SP </a:t>
            </a:r>
            <a:r>
              <a:rPr lang="th-TH" dirty="0">
                <a:ea typeface="ＭＳ Ｐゴシック" charset="0"/>
                <a:cs typeface="ＭＳ Ｐゴシック" charset="0"/>
              </a:rPr>
              <a:t>ใน</a:t>
            </a:r>
            <a:r>
              <a:rPr lang="en-US" dirty="0">
                <a:ea typeface="ＭＳ Ｐゴシック" charset="0"/>
                <a:cs typeface="ＭＳ Ｐゴシック" charset="0"/>
              </a:rPr>
              <a:t>: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11.30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12.21</a:t>
            </a:r>
          </a:p>
        </p:txBody>
      </p:sp>
    </p:spTree>
    <p:extLst>
      <p:ext uri="{BB962C8B-B14F-4D97-AF65-F5344CB8AC3E}">
        <p14:creationId xmlns:p14="http://schemas.microsoft.com/office/powerpoint/2010/main" val="3641313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37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PR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 07.21; </a:t>
            </a:r>
            <a:r>
              <a:rPr lang="en-US" dirty="0">
                <a:ea typeface="ＭＳ Ｐゴシック" charset="0"/>
                <a:cs typeface="ＭＳ Ｐゴシック" charset="0"/>
              </a:rPr>
              <a:t>08.44</a:t>
            </a:r>
            <a:r>
              <a:rPr lang="th-TH" dirty="0">
                <a:ea typeface="ＭＳ Ｐゴシック" charset="0"/>
                <a:cs typeface="ＭＳ Ｐゴシック" charset="0"/>
              </a:rPr>
              <a:t> แต่เปลี่ยน</a:t>
            </a:r>
            <a:r>
              <a:rPr lang="th-TH" dirty="0" err="1">
                <a:ea typeface="ＭＳ Ｐゴシック" charset="0"/>
                <a:cs typeface="ＭＳ Ｐゴシック" charset="0"/>
              </a:rPr>
              <a:t>แ</a:t>
            </a:r>
            <a:r>
              <a:rPr lang="th-TH" dirty="0">
                <a:ea typeface="ＭＳ Ｐゴシック" charset="0"/>
                <a:cs typeface="ＭＳ Ｐゴシック" charset="0"/>
              </a:rPr>
              <a:t> เฮ</a:t>
            </a:r>
            <a:r>
              <a:rPr lang="th-TH" dirty="0" err="1">
                <a:ea typeface="ＭＳ Ｐゴシック" charset="0"/>
                <a:cs typeface="ＭＳ Ｐゴシック" charset="0"/>
              </a:rPr>
              <a:t>ช</a:t>
            </a:r>
            <a:r>
              <a:rPr lang="th-TH" dirty="0">
                <a:ea typeface="ＭＳ Ｐゴシック" charset="0"/>
                <a:cs typeface="ＭＳ Ｐゴシック" charset="0"/>
              </a:rPr>
              <a:t>โอ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th-TH" dirty="0">
                <a:ea typeface="ＭＳ Ｐゴシック" charset="0"/>
                <a:cs typeface="ＭＳ Ｐゴシック" charset="0"/>
              </a:rPr>
              <a:t>ใน</a:t>
            </a:r>
            <a:r>
              <a:rPr lang="en-US" dirty="0">
                <a:ea typeface="ＭＳ Ｐゴシック" charset="0"/>
                <a:cs typeface="ＭＳ Ｐゴシック" charset="0"/>
              </a:rPr>
              <a:t>: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11.31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12.22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Cf. HSB 18.10 </a:t>
            </a:r>
            <a:r>
              <a:rPr lang="th-TH" dirty="0">
                <a:ea typeface="ＭＳ Ｐゴシック" charset="0"/>
                <a:cs typeface="ＭＳ Ｐゴシック" charset="0"/>
              </a:rPr>
              <a:t>เพ</a:t>
            </a:r>
            <a:r>
              <a:rPr lang="th-TH" dirty="0" err="1">
                <a:ea typeface="ＭＳ Ｐゴシック" charset="0"/>
                <a:cs typeface="ＭＳ Ｐゴシック" charset="0"/>
              </a:rPr>
              <a:t>ิ่</a:t>
            </a:r>
            <a:r>
              <a:rPr lang="th-TH" dirty="0">
                <a:ea typeface="ＭＳ Ｐゴシック" charset="0"/>
                <a:cs typeface="ＭＳ Ｐゴシック" charset="0"/>
              </a:rPr>
              <a:t>มอ</a:t>
            </a:r>
            <a:r>
              <a:rPr lang="th-TH" dirty="0" err="1">
                <a:ea typeface="ＭＳ Ｐゴシック" charset="0"/>
                <a:cs typeface="ＭＳ Ｐゴシック" charset="0"/>
              </a:rPr>
              <a:t>ี</a:t>
            </a:r>
            <a:r>
              <a:rPr lang="th-TH" dirty="0">
                <a:ea typeface="ＭＳ Ｐゴシック" charset="0"/>
                <a:cs typeface="ＭＳ Ｐゴシック" charset="0"/>
              </a:rPr>
              <a:t>โอบน</a:t>
            </a:r>
            <a:r>
              <a:rPr lang="en-US" dirty="0">
                <a:ea typeface="ＭＳ Ｐゴシック" charset="0"/>
                <a:cs typeface="ＭＳ Ｐゴシック" charset="0"/>
              </a:rPr>
              <a:t>HOM 12.16</a:t>
            </a: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03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AA2EF95-030E-D146-89A9-FC35D02A02B6}" type="slidenum">
              <a:rPr lang="en-US" sz="1200"/>
              <a:pPr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08BD88D-D742-C549-8F61-157845702F5D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3F68264-95FF-3B4F-914B-10B27CB96FE0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2078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(pr)</a:t>
            </a:r>
            <a:r>
              <a:rPr lang="th-TH" sz="1200" b="0" baseline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การเทศนา</a:t>
            </a:r>
            <a:endParaRPr lang="en-US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42ED00F-1522-CE4B-A46F-CDE348E8F7F9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648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66A81E-050F-FA4E-BDE9-79732B1D6EAC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669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239B2ED-3B9C-D845-9C90-857A4369C54C}" type="slidenum">
              <a:rPr lang="en-US" sz="1200">
                <a:solidFill>
                  <a:srgbClr val="000000"/>
                </a:solidFill>
              </a:rPr>
              <a:pPr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89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4800" dirty="0">
              <a:latin typeface="Cordia New" panose="020B0304020202020204" pitchFamily="34" charset="-34"/>
              <a:ea typeface="ＭＳ Ｐゴシック" charset="0"/>
              <a:cs typeface="Cordia New" panose="020B0304020202020204" pitchFamily="34" charset="-3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9D6D804-538F-2446-8D7D-F9F83AA270F5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71010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101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FACB8C6-FD19-4347-9D48-2FD7245D04C2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73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FF4007-02A3-8045-B4B7-4BD2F7DEE392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751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th-TH" dirty="0">
                <a:ea typeface="ＭＳ Ｐゴシック" charset="0"/>
                <a:cs typeface="ＭＳ Ｐゴシック" charset="0"/>
              </a:rPr>
              <a:t>หน้า</a:t>
            </a:r>
            <a:r>
              <a:rPr lang="en-US" dirty="0">
                <a:ea typeface="ＭＳ Ｐゴシック" charset="0"/>
                <a:cs typeface="ＭＳ Ｐゴシック" charset="0"/>
              </a:rPr>
              <a:t> 138</a:t>
            </a:r>
          </a:p>
          <a:p>
            <a:pPr eaLnBrk="1" hangingPunct="1"/>
            <a:r>
              <a:rPr lang="th-TH" dirty="0">
                <a:ea typeface="ＭＳ Ｐゴシック" charset="0"/>
                <a:cs typeface="ＭＳ Ｐゴシック" charset="0"/>
              </a:rPr>
              <a:t>คำถาม</a:t>
            </a:r>
            <a:r>
              <a:rPr lang="en-US" dirty="0">
                <a:ea typeface="ＭＳ Ｐゴシック" charset="0"/>
                <a:cs typeface="ＭＳ Ｐゴシック" charset="0"/>
              </a:rPr>
              <a:t>: </a:t>
            </a:r>
            <a:r>
              <a:rPr lang="th-TH" dirty="0">
                <a:ea typeface="ＭＳ Ｐゴシック" charset="0"/>
                <a:cs typeface="ＭＳ Ｐゴシック" charset="0"/>
              </a:rPr>
              <a:t>โครงสร้างแบบไหนแย่ที่สุด</a:t>
            </a:r>
            <a:r>
              <a:rPr lang="en-US" dirty="0">
                <a:ea typeface="ＭＳ Ｐゴシック" charset="0"/>
                <a:cs typeface="ＭＳ Ｐゴシック" charset="0"/>
              </a:rPr>
              <a:t>? </a:t>
            </a:r>
            <a:r>
              <a:rPr lang="th-TH" dirty="0">
                <a:ea typeface="ＭＳ Ｐゴシック" charset="0"/>
                <a:cs typeface="ＭＳ Ｐゴシック" charset="0"/>
              </a:rPr>
              <a:t>ตอบ </a:t>
            </a:r>
            <a:r>
              <a:rPr lang="en-US" dirty="0">
                <a:ea typeface="ＭＳ Ｐゴシック" charset="0"/>
                <a:cs typeface="ＭＳ Ｐゴシック" charset="0"/>
              </a:rPr>
              <a:t>: </a:t>
            </a:r>
            <a:r>
              <a:rPr lang="th-TH" dirty="0">
                <a:ea typeface="ＭＳ Ｐゴシック" charset="0"/>
                <a:cs typeface="ＭＳ Ｐゴシック" charset="0"/>
              </a:rPr>
              <a:t>อันที่เราใช้ตลอดเวลา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D5A2270-FAD6-3F46-BB89-1A07FCA1FF9B}" type="slidenum">
              <a:rPr lang="en-US" sz="1200">
                <a:solidFill>
                  <a:prstClr val="black"/>
                </a:solidFill>
              </a:rPr>
              <a:pPr/>
              <a:t>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7715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715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22EB2-C23A-3246-BE14-3D5256A57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99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4681D-6102-6047-88AA-AF43729D5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596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C4556-21E5-C348-8903-8A6E679B3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59663"/>
      </p:ext>
    </p:extLst>
  </p:cSld>
  <p:clrMapOvr>
    <a:masterClrMapping/>
  </p:clrMapOvr>
  <p:transition>
    <p:rand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E9F94-7394-164F-A0AF-CF77C2A4D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615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7C0F3-D35B-F74E-A86F-D83C5A4D3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81686"/>
      </p:ext>
    </p:extLst>
  </p:cSld>
  <p:clrMapOvr>
    <a:masterClrMapping/>
  </p:clrMapOvr>
  <p:transition>
    <p:rand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5D289-B11E-7448-9F49-5D824CA3E0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43743"/>
      </p:ext>
    </p:extLst>
  </p:cSld>
  <p:clrMapOvr>
    <a:masterClrMapping/>
  </p:clrMapOvr>
  <p:transition>
    <p:rand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50B62-628D-0041-86EC-FD8631BFF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1914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C8FD0-5D47-6541-85DC-A06A2618B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856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B7307-5572-5949-9E83-B175A8542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1179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3CBE3-5960-834D-899C-30E4C3704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4065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97A6D-6021-8146-A628-8FF0628A2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048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48911-7B67-404A-B67D-574B4F25E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35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2B592-B016-D94A-B136-5C7D600AD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0411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2A572-AF18-CE4A-A1F5-58DC0624E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3959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1E041-3C67-7F45-87BF-96E559869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2136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86C44-76C5-E540-94C0-9D4EA24BF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373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3F5BE-21A8-5A4D-AE00-2FA2774E7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68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A5280-1610-5545-9922-30F21E398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378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BF51D-B015-D744-B3D7-733A664E7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251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A1CA2-B48D-B744-B9CA-EEE6EE136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4276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C9E0B-B296-0C44-BCDD-5B5D4A032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6634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411A7-61A8-5E44-9B5E-C21AC7192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5675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CCE55-E829-8C42-B109-8A0358024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65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4547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2EE78-B90E-E04D-8B67-9773D25B4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1505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E4B75-8D96-5246-B524-16F2F0353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3496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E9333-95F3-5645-84EA-69FC7B8EB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1865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4E44F-6703-6843-B095-734A65810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9369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56ECF-747C-8744-A161-EA9F56F9B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596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9A53E-FF73-8E48-97DA-F567ABB97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4963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55F0B-0C3D-CA46-A5DC-33592EFA7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3060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1573C-5388-964B-8582-A906676B4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4399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5DBA6-38C2-F84F-83D6-62EBFFD456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416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84062-7F97-7448-B071-D86286F6A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8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7C641-43D6-6F4B-B0A1-F66EAE927E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29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63336-E303-0A4B-BFC3-E01751571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5531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373D8-0831-6547-A85D-789671360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9392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6E503-C983-9945-BB13-B08DBF4DCE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864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9C80E-1B82-9F40-8550-D7A8B6B21D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9654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760DD-4752-8742-AC8F-C4DF43A835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0505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E5AC1-2F83-FD43-BB05-C19194D5B6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0099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8B211-D644-2448-9FEE-5869DE3F70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9170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DCDE2-0F23-B244-AEA7-DBF0E356CD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6955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743200"/>
            <a:ext cx="7772400" cy="1143000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524000"/>
          </a:xfrm>
        </p:spPr>
        <p:txBody>
          <a:bodyPr anchor="ctr"/>
          <a:lstStyle>
            <a:lvl1pPr marL="0" indent="0" algn="ctr">
              <a:buFont typeface="Tahoma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DE2C4"/>
              </a:solidFill>
              <a:latin typeface="Tahom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DE2C4"/>
              </a:solidFill>
              <a:latin typeface="Tahom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7469F-59D1-8B46-A32D-BCA40E02D714}" type="slidenum">
              <a:rPr lang="en-US">
                <a:solidFill>
                  <a:srgbClr val="FDE2C4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FDE2C4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785023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DE2C4"/>
              </a:solidFill>
              <a:latin typeface="Tahom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DE2C4"/>
              </a:solidFill>
              <a:latin typeface="Tahom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E8A3F-5073-7B4F-A24F-7F1AB89D1409}" type="slidenum">
              <a:rPr lang="en-US">
                <a:solidFill>
                  <a:srgbClr val="FDE2C4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FDE2C4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2974192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DE2C4"/>
              </a:solidFill>
              <a:latin typeface="Tahom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DE2C4"/>
              </a:solidFill>
              <a:latin typeface="Tahom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A10EF-CBF0-9E4F-8562-196A7F398CE3}" type="slidenum">
              <a:rPr lang="en-US">
                <a:solidFill>
                  <a:srgbClr val="FDE2C4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FDE2C4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13125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E473E-BA39-7946-93A1-C82BB855D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1793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743200"/>
            <a:ext cx="38100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38100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DE2C4"/>
              </a:solidFill>
              <a:latin typeface="Tahom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DE2C4"/>
              </a:solidFill>
              <a:latin typeface="Tahom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D9E78-99A8-C941-BFE5-ED8C3A09E0AD}" type="slidenum">
              <a:rPr lang="en-US">
                <a:solidFill>
                  <a:srgbClr val="FDE2C4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FDE2C4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0269016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DE2C4"/>
              </a:solidFill>
              <a:latin typeface="Tahom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DE2C4"/>
              </a:solidFill>
              <a:latin typeface="Tahoma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ED4AA-0B19-2E41-83CB-D2DF1C3F3EF5}" type="slidenum">
              <a:rPr lang="en-US">
                <a:solidFill>
                  <a:srgbClr val="FDE2C4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FDE2C4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455396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DE2C4"/>
              </a:solidFill>
              <a:latin typeface="Tahom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DE2C4"/>
              </a:solidFill>
              <a:latin typeface="Tahom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6EED6-D144-6941-8C03-FAFCD90915FC}" type="slidenum">
              <a:rPr lang="en-US">
                <a:solidFill>
                  <a:srgbClr val="FDE2C4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FDE2C4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4012353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DE2C4"/>
              </a:solidFill>
              <a:latin typeface="Tahom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DE2C4"/>
              </a:solidFill>
              <a:latin typeface="Tahom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AF4D9-F3E6-B64D-B983-C78E39982544}" type="slidenum">
              <a:rPr lang="en-US">
                <a:solidFill>
                  <a:srgbClr val="FDE2C4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FDE2C4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2733811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DE2C4"/>
              </a:solidFill>
              <a:latin typeface="Tahom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DE2C4"/>
              </a:solidFill>
              <a:latin typeface="Tahom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9FA13-597C-AF44-9D93-F2F04B401BCB}" type="slidenum">
              <a:rPr lang="en-US">
                <a:solidFill>
                  <a:srgbClr val="FDE2C4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FDE2C4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5046983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DE2C4"/>
              </a:solidFill>
              <a:latin typeface="Tahom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DE2C4"/>
              </a:solidFill>
              <a:latin typeface="Tahom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259D-0A0A-A04C-B85D-EE6091EFAA84}" type="slidenum">
              <a:rPr lang="en-US">
                <a:solidFill>
                  <a:srgbClr val="FDE2C4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FDE2C4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0141643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DE2C4"/>
              </a:solidFill>
              <a:latin typeface="Tahom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DE2C4"/>
              </a:solidFill>
              <a:latin typeface="Tahom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492DB-0EAF-CD4C-9FAD-D885E7CAFE38}" type="slidenum">
              <a:rPr lang="en-US">
                <a:solidFill>
                  <a:srgbClr val="FDE2C4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FDE2C4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9613802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219200"/>
            <a:ext cx="19431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19200"/>
            <a:ext cx="5676900" cy="4800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DE2C4"/>
              </a:solidFill>
              <a:latin typeface="Tahom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DE2C4"/>
              </a:solidFill>
              <a:latin typeface="Tahom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C8F50-E249-424A-9374-2A91B6DB1468}" type="slidenum">
              <a:rPr lang="en-US">
                <a:solidFill>
                  <a:srgbClr val="FDE2C4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FDE2C4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8801640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FD28C-CE6A-3544-A45D-A382EE4E9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72160"/>
      </p:ext>
    </p:extLst>
  </p:cSld>
  <p:clrMapOvr>
    <a:masterClrMapping/>
  </p:clrMapOvr>
  <p:transition>
    <p:random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32740E0E-D759-8845-AEAF-C629057DF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45970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900EF-5D19-604A-A6CB-2FF65694B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9244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77AD0468-6960-234C-8E7D-B54B5C5EB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45291"/>
      </p:ext>
    </p:extLst>
  </p:cSld>
  <p:clrMapOvr>
    <a:masterClrMapping/>
  </p:clrMapOvr>
  <p:transition>
    <p:random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FE69F1A1-7971-AE4F-B602-72488BD71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08087"/>
      </p:ext>
    </p:extLst>
  </p:cSld>
  <p:clrMapOvr>
    <a:masterClrMapping/>
  </p:clrMapOvr>
  <p:transition>
    <p:random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16EE6FE3-6AF4-6F4A-A055-6B286DF33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48709"/>
      </p:ext>
    </p:extLst>
  </p:cSld>
  <p:clrMapOvr>
    <a:masterClrMapping/>
  </p:clrMapOvr>
  <p:transition>
    <p:random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72478ED9-D7CA-9847-9219-F4D7911FA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89759"/>
      </p:ext>
    </p:extLst>
  </p:cSld>
  <p:clrMapOvr>
    <a:masterClrMapping/>
  </p:clrMapOvr>
  <p:transition>
    <p:random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DCC00577-2BA7-3E41-9AEC-BE3FC9129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03040"/>
      </p:ext>
    </p:extLst>
  </p:cSld>
  <p:clrMapOvr>
    <a:masterClrMapping/>
  </p:clrMapOvr>
  <p:transition>
    <p:random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DECC2C1A-B1B4-684B-B937-D787582F9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43183"/>
      </p:ext>
    </p:extLst>
  </p:cSld>
  <p:clrMapOvr>
    <a:masterClrMapping/>
  </p:clrMapOvr>
  <p:transition>
    <p:random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2428DE23-E9CC-184E-A236-7FF7414F2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63002"/>
      </p:ext>
    </p:extLst>
  </p:cSld>
  <p:clrMapOvr>
    <a:masterClrMapping/>
  </p:clrMapOvr>
  <p:transition>
    <p:random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EFAC47BC-5000-974C-ACDB-3901E8E71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57116"/>
      </p:ext>
    </p:extLst>
  </p:cSld>
  <p:clrMapOvr>
    <a:masterClrMapping/>
  </p:clrMapOvr>
  <p:transition>
    <p:random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95F1EC3D-1A54-594A-B1D3-475439640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35853"/>
      </p:ext>
    </p:extLst>
  </p:cSld>
  <p:clrMapOvr>
    <a:masterClrMapping/>
  </p:clrMapOvr>
  <p:transition>
    <p:random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129571AE-2EFC-424F-A442-AC86A55AE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90002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D423F-F0C1-784A-BB3A-87B279EF4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8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35139-80B3-2B44-BAAC-98F24E4E3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30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F4A08-1CAF-3A44-8292-FE001D714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66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859B0-10CF-FD4B-AE3F-F545BB878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7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5C7A1-5B4F-2347-81D7-4AA59D4EE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58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C7EF9-3682-894C-8CF2-24C3AFA9A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41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2194A-35FB-D74B-9A21-76B7279DA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7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7085A-FB57-AB47-8643-F1C7CCECA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52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546D4-CE90-C449-BFC0-A9E597702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44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3C0FE-AE7A-2A43-85D6-46F55AB82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75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1B19D-D637-E846-85F7-C24B05659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64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82429-03DC-BD49-911F-8E815F6FE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06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BD920-0A24-5A45-A120-E61F0C83B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0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92CDB-0E50-CF4D-8E61-326B981FA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23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70E9E-C218-B047-8664-521E48E78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7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DB8E8-9A5A-D24E-946F-484E1C0F9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307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9DE9F-4678-8E4F-9B2E-EF78D44C3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772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C334D-645B-0744-BF17-A4B964D53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995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213BA-6297-8E42-9B3B-64B97346E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350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5D804-9FA6-F743-9F5E-D764718C3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22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7828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45720" dist="25399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E8571-A139-B14A-BF2F-76F03F077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821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4880A-CF3F-7A44-84CC-CEA0A8E1F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076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F92F9-1B1E-6349-A7FE-56EE7B32B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369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F2CAC-1BFB-8F47-A60D-1EFE38DE5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099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BC890-71CD-C247-8D70-27F39D799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379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00D8-F07B-384B-9E01-A6F4EB839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13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ED9F7-63F0-D241-9D64-876FF9198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112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25997-EEC0-4742-BFEF-7BB078217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378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87856-2DAE-5446-921B-06CE6983B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327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F752C-6406-5144-810D-DA75DF3CE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574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74CF8-9121-0348-B509-76747F752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762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2993A-4DDC-DD4D-90A8-1ABB8E126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809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29157-395A-B644-BFAF-6A9ED92CC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099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D1933-661B-FE49-B589-A8D2903E2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647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12BCE-61EC-7741-880B-33A50B7AE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634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B576F-FE71-3944-AAF8-91944AA6D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981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505DB-D8B8-3540-97DE-0280F0B63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5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9424E-06B0-5D4B-B924-82316E1FE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658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29210-6669-554B-81FE-F11884018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764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6F9D4-FA3C-5441-81F7-FA68A231C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614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CCD5D-2F3C-4440-931A-9BB103CF0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145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1F0E8-3588-F448-83EC-E2DCA6D51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463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FC475-5613-FE45-B25D-8029CB417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196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46030-9A95-3345-91A4-F2B70B3DE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283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5713" y="1371600"/>
            <a:ext cx="6629400" cy="20574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8AD3A-9BAD-3D4F-9636-2B42C7C0E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583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D415F-1C46-E841-AC05-F5821287D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244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66630-AF07-A648-8261-6F9A7C824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990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6B220-2D17-914F-B713-14214A717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74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5619D-0CEF-AF4A-971D-210E84328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535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B4016-B988-4549-8965-F13D597EF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223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09F1D-F730-3844-8935-8B8C7DA9C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393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C09F8-1F65-A04B-988E-716FE9F7D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518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E8C48-5E23-CF45-BE85-4F4D963D1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641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F3C7-469E-6B41-A1D2-F595262EF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82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46F46-752C-D540-9A4B-654416924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856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2FF98-A97B-8748-9B64-863BE36D9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708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22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2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D14B25C-C531-9843-B414-BD62718E1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281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DC9F4-C19E-9B4C-9B0F-001D29E8D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250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F9110-B73D-4441-88F0-9200566D4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76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B34C4-6D7B-E844-BB47-45E771427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832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436A0-5CC1-184F-84C4-3A829B7D8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127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23AC7-A3A5-FB48-8A93-09473D9B0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587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122C5-1A5F-6B46-BD1B-A6A5939CE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71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865E2-974B-B543-9C06-4337FEF04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705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CA821-E714-9741-8B74-EE1FC922F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278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24B15-B77C-1049-BFFF-C08E8A93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725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E6964-C35B-4F48-9436-38464B1C2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886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A9D73-9E56-234A-A44B-F9445D4B9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418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F16DE-4BD8-3340-94AD-33C265B57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40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8595-557B-B94C-B9ED-80C64DA97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0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4FF4E-E16B-B743-B398-496362237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846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5EBBE-8038-8E40-8E1D-2EC01668C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284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0AFDC-5490-DD41-973D-D881F7B56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944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4BE95-7B73-0B41-BC21-3902C91E8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36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A09E2-AFC4-7F4F-B699-1CD461228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632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432F7-C755-0F4D-9B7B-17E8DB9D2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812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9C91E-6E57-C340-BEAA-81F34A5B3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817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B698F-5289-1F4B-A558-2486EF230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26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B7363-2C8B-1945-9F34-C44B550ED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087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EBFD6-A246-D740-9558-7A34B56A5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018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43768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1A535-4E21-544D-84DB-E4FDDEEC5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8578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630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955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91090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65551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5511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6507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63683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48624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19584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0813" y="614363"/>
            <a:ext cx="1943100" cy="54816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614363"/>
            <a:ext cx="5676900" cy="54816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0273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10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0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4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8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150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image" Target="../media/image9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E9B2BED-8E57-004F-B95B-D5F1D75A3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82" r:id="rId1"/>
    <p:sldLayoutId id="2147487283" r:id="rId2"/>
    <p:sldLayoutId id="2147487284" r:id="rId3"/>
    <p:sldLayoutId id="2147487285" r:id="rId4"/>
    <p:sldLayoutId id="2147487286" r:id="rId5"/>
    <p:sldLayoutId id="2147487287" r:id="rId6"/>
    <p:sldLayoutId id="2147487288" r:id="rId7"/>
    <p:sldLayoutId id="2147487289" r:id="rId8"/>
    <p:sldLayoutId id="2147487290" r:id="rId9"/>
    <p:sldLayoutId id="2147487291" r:id="rId10"/>
    <p:sldLayoutId id="2147487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Expban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99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4824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4824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482400"/>
                </a:solidFill>
              </a:defRPr>
            </a:lvl1pPr>
          </a:lstStyle>
          <a:p>
            <a:pPr>
              <a:defRPr/>
            </a:pPr>
            <a:fld id="{5D54FE12-18E8-214F-B35E-7FC68AF4C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2647" name="Picture 7" descr="EXPHORS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90" r:id="rId1"/>
    <p:sldLayoutId id="2147487391" r:id="rId2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Blip>
          <a:blip r:embed="rId8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Expban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99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4824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4824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482400"/>
                </a:solidFill>
              </a:defRPr>
            </a:lvl1pPr>
          </a:lstStyle>
          <a:p>
            <a:pPr>
              <a:defRPr/>
            </a:pPr>
            <a:fld id="{62877D05-F716-484B-B904-A6C321CC5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5719" name="Picture 7" descr="EXPHOR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2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92" r:id="rId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Blip>
          <a:blip r:embed="rId7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140F3E25-BFDB-7B40-AA8C-860DD64C43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93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1268820-348E-AC41-BE94-ABD24DE61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94" r:id="rId1"/>
    <p:sldLayoutId id="2147487395" r:id="rId2"/>
    <p:sldLayoutId id="2147487396" r:id="rId3"/>
    <p:sldLayoutId id="2147487397" r:id="rId4"/>
    <p:sldLayoutId id="2147487398" r:id="rId5"/>
    <p:sldLayoutId id="2147487399" r:id="rId6"/>
    <p:sldLayoutId id="2147487400" r:id="rId7"/>
    <p:sldLayoutId id="2147487401" r:id="rId8"/>
    <p:sldLayoutId id="2147487402" r:id="rId9"/>
    <p:sldLayoutId id="2147487403" r:id="rId10"/>
    <p:sldLayoutId id="21474874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9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66"/>
                </a:solidFill>
                <a:latin typeface="Trebuchet MS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9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66"/>
                </a:solidFill>
                <a:latin typeface="Trebuchet MS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9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66"/>
                </a:solidFill>
                <a:latin typeface="Trebuchet MS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735BCEB3-D940-F34C-AE5E-90214B01F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405" r:id="rId1"/>
    <p:sldLayoutId id="2147487406" r:id="rId2"/>
    <p:sldLayoutId id="2147487407" r:id="rId3"/>
    <p:sldLayoutId id="2147487408" r:id="rId4"/>
    <p:sldLayoutId id="2147487409" r:id="rId5"/>
    <p:sldLayoutId id="2147487410" r:id="rId6"/>
    <p:sldLayoutId id="2147487411" r:id="rId7"/>
    <p:sldLayoutId id="2147487412" r:id="rId8"/>
    <p:sldLayoutId id="2147487413" r:id="rId9"/>
    <p:sldLayoutId id="2147487414" r:id="rId10"/>
    <p:sldLayoutId id="2147487415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-128"/>
          <a:cs typeface="Osaka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-128"/>
          <a:cs typeface="Osaka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-128"/>
          <a:cs typeface="Osaka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-128"/>
          <a:cs typeface="Osak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-128"/>
          <a:cs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-128"/>
          <a:cs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-128"/>
          <a:cs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4450876-FCF6-7D46-80BF-FF16579846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6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431" r:id="rId1"/>
    <p:sldLayoutId id="2147487432" r:id="rId2"/>
    <p:sldLayoutId id="2147487433" r:id="rId3"/>
    <p:sldLayoutId id="2147487434" r:id="rId4"/>
    <p:sldLayoutId id="2147487435" r:id="rId5"/>
    <p:sldLayoutId id="2147487436" r:id="rId6"/>
    <p:sldLayoutId id="2147487437" r:id="rId7"/>
    <p:sldLayoutId id="2147487438" r:id="rId8"/>
    <p:sldLayoutId id="2147487439" r:id="rId9"/>
    <p:sldLayoutId id="2147487440" r:id="rId10"/>
    <p:sldLayoutId id="21474874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0" y="1219200"/>
            <a:ext cx="5791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743200"/>
            <a:ext cx="777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FDE2C4"/>
              </a:solidFill>
              <a:latin typeface="Tahoma"/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FDE2C4"/>
              </a:solidFill>
              <a:latin typeface="Tahoma"/>
            </a:endParaRP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charset="0"/>
              </a:defRPr>
            </a:lvl1pPr>
          </a:lstStyle>
          <a:p>
            <a:pPr>
              <a:defRPr/>
            </a:pPr>
            <a:fld id="{1D1F73B7-015A-594E-BF0B-46C507772DD6}" type="slidenum">
              <a:rPr lang="en-US">
                <a:solidFill>
                  <a:srgbClr val="FDE2C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DE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309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443" r:id="rId1"/>
    <p:sldLayoutId id="2147487444" r:id="rId2"/>
    <p:sldLayoutId id="2147487445" r:id="rId3"/>
    <p:sldLayoutId id="2147487446" r:id="rId4"/>
    <p:sldLayoutId id="2147487447" r:id="rId5"/>
    <p:sldLayoutId id="2147487448" r:id="rId6"/>
    <p:sldLayoutId id="2147487449" r:id="rId7"/>
    <p:sldLayoutId id="2147487450" r:id="rId8"/>
    <p:sldLayoutId id="2147487451" r:id="rId9"/>
    <p:sldLayoutId id="2147487452" r:id="rId10"/>
    <p:sldLayoutId id="2147487453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ahoma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ahoma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ahoma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ahoma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BBE0E3"/>
                </a:solidFill>
                <a:latin typeface="Helvetica" charset="0"/>
              </a:defRPr>
            </a:lvl1pPr>
          </a:lstStyle>
          <a:p>
            <a:pPr>
              <a:defRPr/>
            </a:pPr>
            <a:fld id="{4CA48BD1-6236-4048-AB1A-871C8BA8D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611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455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4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5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Expbann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99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4824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4824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482400"/>
                </a:solidFill>
                <a:latin typeface="Arial" charset="0"/>
              </a:defRPr>
            </a:lvl1pPr>
          </a:lstStyle>
          <a:p>
            <a:pPr>
              <a:defRPr/>
            </a:pPr>
            <a:fld id="{EB61AD6A-865A-4146-8D81-302B82F20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0903" name="Picture 7" descr="EXPHORS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417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457" r:id="rId1"/>
    <p:sldLayoutId id="2147487458" r:id="rId2"/>
    <p:sldLayoutId id="2147487459" r:id="rId3"/>
    <p:sldLayoutId id="2147487460" r:id="rId4"/>
    <p:sldLayoutId id="2147487461" r:id="rId5"/>
    <p:sldLayoutId id="2147487462" r:id="rId6"/>
    <p:sldLayoutId id="2147487463" r:id="rId7"/>
    <p:sldLayoutId id="2147487464" r:id="rId8"/>
    <p:sldLayoutId id="2147487465" r:id="rId9"/>
    <p:sldLayoutId id="2147487466" r:id="rId10"/>
    <p:sldLayoutId id="2147487467" r:id="rId1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Blip>
          <a:blip r:embed="rId17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635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3524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3525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3526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1001623-77FE-A94C-A563-FC7D5DA16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293" r:id="rId1"/>
    <p:sldLayoutId id="2147487294" r:id="rId2"/>
    <p:sldLayoutId id="2147487295" r:id="rId3"/>
    <p:sldLayoutId id="2147487296" r:id="rId4"/>
    <p:sldLayoutId id="2147487297" r:id="rId5"/>
    <p:sldLayoutId id="2147487298" r:id="rId6"/>
    <p:sldLayoutId id="2147487299" r:id="rId7"/>
    <p:sldLayoutId id="2147487300" r:id="rId8"/>
    <p:sldLayoutId id="2147487301" r:id="rId9"/>
    <p:sldLayoutId id="2147487302" r:id="rId10"/>
    <p:sldLayoutId id="2147487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8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9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9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9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rebuchet MS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7F7C74E4-E2A2-5C44-8A88-33ECC1C23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304" r:id="rId1"/>
    <p:sldLayoutId id="2147487305" r:id="rId2"/>
    <p:sldLayoutId id="2147487306" r:id="rId3"/>
    <p:sldLayoutId id="2147487307" r:id="rId4"/>
    <p:sldLayoutId id="2147487308" r:id="rId5"/>
    <p:sldLayoutId id="2147487309" r:id="rId6"/>
    <p:sldLayoutId id="2147487310" r:id="rId7"/>
    <p:sldLayoutId id="2147487311" r:id="rId8"/>
    <p:sldLayoutId id="2147487312" r:id="rId9"/>
    <p:sldLayoutId id="2147487313" r:id="rId10"/>
    <p:sldLayoutId id="2147487314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-128"/>
          <a:cs typeface="Osaka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-128"/>
          <a:cs typeface="Osaka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-128"/>
          <a:cs typeface="Osaka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-128"/>
          <a:cs typeface="Osak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-128"/>
          <a:cs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-128"/>
          <a:cs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-128"/>
          <a:cs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7896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7" name="Rectangle 4"/>
            <p:cNvSpPr>
              <a:spLocks noChangeArrowheads="1"/>
            </p:cNvSpPr>
            <p:nvPr/>
          </p:nvSpPr>
          <p:spPr bwMode="auto">
            <a:xfrm>
              <a:off x="96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8" name="Rectangle 5"/>
            <p:cNvSpPr>
              <a:spLocks noChangeArrowheads="1"/>
            </p:cNvSpPr>
            <p:nvPr/>
          </p:nvSpPr>
          <p:spPr bwMode="auto">
            <a:xfrm>
              <a:off x="240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Rectangle 6"/>
            <p:cNvSpPr>
              <a:spLocks noChangeArrowheads="1"/>
            </p:cNvSpPr>
            <p:nvPr/>
          </p:nvSpPr>
          <p:spPr bwMode="auto">
            <a:xfrm>
              <a:off x="96" y="240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altLang="ja-JP">
                <a:latin typeface="Helvetica" charset="0"/>
              </a:endParaRPr>
            </a:p>
          </p:txBody>
        </p:sp>
        <p:sp>
          <p:nvSpPr>
            <p:cNvPr id="37900" name="Rectangle 7"/>
            <p:cNvSpPr>
              <a:spLocks noChangeArrowheads="1"/>
            </p:cNvSpPr>
            <p:nvPr/>
          </p:nvSpPr>
          <p:spPr bwMode="auto">
            <a:xfrm>
              <a:off x="96" y="384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altLang="ja-JP">
                <a:latin typeface="Helvetica" charset="0"/>
              </a:endParaRPr>
            </a:p>
          </p:txBody>
        </p:sp>
        <p:sp>
          <p:nvSpPr>
            <p:cNvPr id="37901" name="Rectangle 8"/>
            <p:cNvSpPr>
              <a:spLocks noChangeArrowheads="1"/>
            </p:cNvSpPr>
            <p:nvPr/>
          </p:nvSpPr>
          <p:spPr bwMode="auto">
            <a:xfrm>
              <a:off x="384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2" name="Rectangle 9"/>
            <p:cNvSpPr>
              <a:spLocks noChangeArrowheads="1"/>
            </p:cNvSpPr>
            <p:nvPr/>
          </p:nvSpPr>
          <p:spPr bwMode="auto">
            <a:xfrm>
              <a:off x="240" y="240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7903" name="Picture 10"/>
            <p:cNvPicPr preferRelativeResize="0"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1152"/>
              <a:ext cx="5758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681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1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681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1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1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latin typeface="Helvetica" charset="0"/>
              </a:defRPr>
            </a:lvl1pPr>
          </a:lstStyle>
          <a:p>
            <a:pPr>
              <a:defRPr/>
            </a:pPr>
            <a:fld id="{B1DAC4FB-B945-7E43-98F3-33FEAC935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417" r:id="rId1"/>
    <p:sldLayoutId id="2147487315" r:id="rId2"/>
    <p:sldLayoutId id="2147487316" r:id="rId3"/>
    <p:sldLayoutId id="2147487317" r:id="rId4"/>
    <p:sldLayoutId id="2147487318" r:id="rId5"/>
    <p:sldLayoutId id="2147487319" r:id="rId6"/>
    <p:sldLayoutId id="2147487320" r:id="rId7"/>
    <p:sldLayoutId id="2147487321" r:id="rId8"/>
    <p:sldLayoutId id="2147487322" r:id="rId9"/>
    <p:sldLayoutId id="2147487323" r:id="rId10"/>
    <p:sldLayoutId id="21474873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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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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C1C04B6C-C720-8A4A-B393-C12BC33A3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25" r:id="rId1"/>
    <p:sldLayoutId id="2147487326" r:id="rId2"/>
    <p:sldLayoutId id="2147487327" r:id="rId3"/>
    <p:sldLayoutId id="2147487328" r:id="rId4"/>
    <p:sldLayoutId id="2147487329" r:id="rId5"/>
    <p:sldLayoutId id="2147487330" r:id="rId6"/>
    <p:sldLayoutId id="2147487331" r:id="rId7"/>
    <p:sldLayoutId id="2147487332" r:id="rId8"/>
    <p:sldLayoutId id="2147487333" r:id="rId9"/>
    <p:sldLayoutId id="2147487334" r:id="rId10"/>
    <p:sldLayoutId id="2147487335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-107" charset="0"/>
          <a:ea typeface="ヒラギノ角ゴ Pro W3" pitchFamily="-128" charset="-128"/>
          <a:cs typeface="ヒラギノ角ゴ Pro W3" pitchFamily="-1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-107" charset="0"/>
          <a:ea typeface="ヒラギノ角ゴ Pro W3" pitchFamily="-128" charset="-128"/>
          <a:cs typeface="ヒラギノ角ゴ Pro W3" pitchFamily="-1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-107" charset="0"/>
          <a:ea typeface="ヒラギノ角ゴ Pro W3" pitchFamily="-128" charset="-128"/>
          <a:cs typeface="ヒラギノ角ゴ Pro W3" pitchFamily="-1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-107" charset="0"/>
          <a:ea typeface="ヒラギノ角ゴ Pro W3" pitchFamily="-128" charset="-128"/>
          <a:cs typeface="ヒラギノ角ゴ Pro W3" pitchFamily="-1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-107" charset="0"/>
          <a:ea typeface="ヒラギノ角ゴ Pro W3" pitchFamily="-128" charset="-128"/>
          <a:cs typeface="ヒラギノ角ゴ Pro W3" pitchFamily="-1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-107" charset="0"/>
          <a:ea typeface="ヒラギノ角ゴ Pro W3" pitchFamily="-128" charset="-128"/>
          <a:cs typeface="ヒラギノ角ゴ Pro W3" pitchFamily="-1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-107" charset="0"/>
          <a:ea typeface="ヒラギノ角ゴ Pro W3" pitchFamily="-128" charset="-128"/>
          <a:cs typeface="ヒラギノ角ゴ Pro W3" pitchFamily="-1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-107" charset="0"/>
          <a:ea typeface="ヒラギノ角ゴ Pro W3" pitchFamily="-128" charset="-128"/>
          <a:cs typeface="ヒラギノ角ゴ Pro W3" pitchFamily="-1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" dist="12699" dir="10200039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" dist="12699" dir="10200039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rebuchet M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F53C7E03-EF4B-924C-8112-D18FBC003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47" r:id="rId1"/>
    <p:sldLayoutId id="2147487348" r:id="rId2"/>
    <p:sldLayoutId id="2147487349" r:id="rId3"/>
    <p:sldLayoutId id="2147487350" r:id="rId4"/>
    <p:sldLayoutId id="2147487351" r:id="rId5"/>
    <p:sldLayoutId id="2147487352" r:id="rId6"/>
    <p:sldLayoutId id="2147487353" r:id="rId7"/>
    <p:sldLayoutId id="2147487354" r:id="rId8"/>
    <p:sldLayoutId id="2147487355" r:id="rId9"/>
    <p:sldLayoutId id="2147487356" r:id="rId10"/>
    <p:sldLayoutId id="21474873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pitchFamily="-128" charset="-128"/>
          <a:cs typeface="ヒラギノ角ゴ Pro W3" pitchFamily="-1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pitchFamily="-128" charset="-128"/>
          <a:cs typeface="ヒラギノ角ゴ Pro W3" pitchFamily="-1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pitchFamily="-128" charset="-128"/>
          <a:cs typeface="ヒラギノ角ゴ Pro W3" pitchFamily="-1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pitchFamily="-128" charset="-128"/>
          <a:cs typeface="ヒラギノ角ゴ Pro W3" pitchFamily="-1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pitchFamily="-128" charset="-128"/>
          <a:cs typeface="ヒラギノ角ゴ Pro W3" pitchFamily="-1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pitchFamily="-128" charset="-128"/>
          <a:cs typeface="ヒラギノ角ゴ Pro W3" pitchFamily="-1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pitchFamily="-128" charset="-128"/>
          <a:cs typeface="ヒラギノ角ゴ Pro W3" pitchFamily="-1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pitchFamily="-128" charset="-128"/>
          <a:cs typeface="ヒラギノ角ゴ Pro W3" pitchFamily="-1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s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s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s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87049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87050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51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52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53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54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55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56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57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58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59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60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61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62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63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64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65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66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67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68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69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70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71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72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73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74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75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76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77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78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7043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203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04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05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5B3A1112-E205-6746-BA45-5EEC46BEB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20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418" r:id="rId1"/>
    <p:sldLayoutId id="2147487358" r:id="rId2"/>
    <p:sldLayoutId id="2147487359" r:id="rId3"/>
    <p:sldLayoutId id="2147487360" r:id="rId4"/>
    <p:sldLayoutId id="2147487361" r:id="rId5"/>
    <p:sldLayoutId id="2147487362" r:id="rId6"/>
    <p:sldLayoutId id="2147487363" r:id="rId7"/>
    <p:sldLayoutId id="2147487364" r:id="rId8"/>
    <p:sldLayoutId id="2147487365" r:id="rId9"/>
    <p:sldLayoutId id="2147487366" r:id="rId10"/>
    <p:sldLayoutId id="21474873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Genev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0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F260264-76E8-D148-82E3-B1CCD3EFA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68" r:id="rId1"/>
    <p:sldLayoutId id="2147487369" r:id="rId2"/>
    <p:sldLayoutId id="2147487370" r:id="rId3"/>
    <p:sldLayoutId id="2147487371" r:id="rId4"/>
    <p:sldLayoutId id="2147487372" r:id="rId5"/>
    <p:sldLayoutId id="2147487373" r:id="rId6"/>
    <p:sldLayoutId id="2147487374" r:id="rId7"/>
    <p:sldLayoutId id="2147487375" r:id="rId8"/>
    <p:sldLayoutId id="2147487376" r:id="rId9"/>
    <p:sldLayoutId id="2147487377" r:id="rId10"/>
    <p:sldLayoutId id="21474873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8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111621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11622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111623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1624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111630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631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1625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111628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629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1626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27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13460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346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379" r:id="rId1"/>
    <p:sldLayoutId id="2147487380" r:id="rId2"/>
    <p:sldLayoutId id="2147487381" r:id="rId3"/>
    <p:sldLayoutId id="2147487382" r:id="rId4"/>
    <p:sldLayoutId id="2147487383" r:id="rId5"/>
    <p:sldLayoutId id="2147487384" r:id="rId6"/>
    <p:sldLayoutId id="2147487385" r:id="rId7"/>
    <p:sldLayoutId id="2147487386" r:id="rId8"/>
    <p:sldLayoutId id="2147487387" r:id="rId9"/>
    <p:sldLayoutId id="2147487388" r:id="rId10"/>
    <p:sldLayoutId id="21474873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6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1" y="228600"/>
            <a:ext cx="9143999" cy="762000"/>
          </a:xfrm>
        </p:spPr>
        <p:txBody>
          <a:bodyPr/>
          <a:lstStyle/>
          <a:p>
            <a:pPr eaLnBrk="1" hangingPunct="1"/>
            <a:r>
              <a:rPr lang="th-TH" dirty="0">
                <a:solidFill>
                  <a:srgbClr val="CCFF33"/>
                </a:solidFill>
                <a:latin typeface="Arial" charset="0"/>
              </a:rPr>
              <a:t>โครงสร้างคำเทศนา</a:t>
            </a:r>
            <a:endParaRPr lang="en-US" dirty="0">
              <a:solidFill>
                <a:srgbClr val="CCFF33"/>
              </a:solidFill>
              <a:latin typeface="Arial" charset="0"/>
            </a:endParaRPr>
          </a:p>
        </p:txBody>
      </p:sp>
      <p:sp>
        <p:nvSpPr>
          <p:cNvPr id="159746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159747" name="Picture 102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25" y="1066800"/>
            <a:ext cx="49053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48" name="Picture 102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066800"/>
            <a:ext cx="378936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10" name="Text Box 1030"/>
          <p:cNvSpPr txBox="1">
            <a:spLocks noChangeArrowheads="1"/>
          </p:cNvSpPr>
          <p:nvPr/>
        </p:nvSpPr>
        <p:spPr bwMode="auto">
          <a:xfrm>
            <a:off x="5691183" y="5025426"/>
            <a:ext cx="292259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ตึกต้องการโครงสร้าง </a:t>
            </a:r>
          </a:p>
          <a:p>
            <a:pPr>
              <a:defRPr/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คำเทศนาก็เช่นกัน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337905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defRPr/>
            </a:pPr>
            <a:r>
              <a:rPr lang="th-TH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ดร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.</a:t>
            </a:r>
            <a:r>
              <a:rPr lang="th-TH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ริก กร</a:t>
            </a:r>
            <a:r>
              <a:rPr lang="th-TH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ิฟฟิท</a:t>
            </a:r>
            <a:r>
              <a:rPr lang="th-TH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• </a:t>
            </a:r>
            <a:r>
              <a:rPr lang="th-TH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สิงค์โปร</a:t>
            </a:r>
            <a:r>
              <a:rPr lang="th-TH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ไบเบิ้ล</a:t>
            </a:r>
            <a:r>
              <a:rPr lang="th-TH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คอ</a:t>
            </a:r>
            <a:r>
              <a:rPr lang="th-TH" sz="3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ลลีค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• BibleStudyDownloads.org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5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th-TH" sz="40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การตัดสินใจโครงสร้างคำเทศนา</a:t>
            </a:r>
            <a:endParaRPr lang="en-US" sz="40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2019" name="Text Box 3"/>
          <p:cNvSpPr txBox="1">
            <a:spLocks noChangeArrowheads="1"/>
          </p:cNvSpPr>
          <p:nvPr/>
        </p:nvSpPr>
        <p:spPr bwMode="auto">
          <a:xfrm>
            <a:off x="2971800" y="990600"/>
            <a:ext cx="5638800" cy="579438"/>
          </a:xfrm>
          <a:prstGeom prst="rect">
            <a:avLst/>
          </a:prstGeom>
          <a:solidFill>
            <a:srgbClr val="161616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th-TH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การประยุกต์ใช้อยู่ที่ไหน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8179" name="Text Box 4"/>
          <p:cNvSpPr txBox="1">
            <a:spLocks noChangeArrowheads="1"/>
          </p:cNvSpPr>
          <p:nvPr/>
        </p:nvSpPr>
        <p:spPr bwMode="auto">
          <a:xfrm>
            <a:off x="8305800" y="115888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</a:rPr>
              <a:t>138</a:t>
            </a:r>
            <a:endParaRPr lang="en-US"/>
          </a:p>
        </p:txBody>
      </p:sp>
      <p:sp>
        <p:nvSpPr>
          <p:cNvPr id="342021" name="Text Box 5"/>
          <p:cNvSpPr txBox="1">
            <a:spLocks noChangeArrowheads="1"/>
          </p:cNvSpPr>
          <p:nvPr/>
        </p:nvSpPr>
        <p:spPr bwMode="auto">
          <a:xfrm rot="-5400000">
            <a:off x="-1784350" y="4376738"/>
            <a:ext cx="4265613" cy="579437"/>
          </a:xfrm>
          <a:prstGeom prst="rect">
            <a:avLst/>
          </a:prstGeom>
          <a:solidFill>
            <a:srgbClr val="161616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th-TH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ใจความ</a:t>
            </a:r>
            <a:r>
              <a:rPr lang="th-TH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สั</a:t>
            </a:r>
            <a:r>
              <a:rPr lang="th-TH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คำ</a:t>
            </a:r>
            <a:r>
              <a:rPr lang="th-TH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ญ</a:t>
            </a:r>
            <a:r>
              <a:rPr lang="th-TH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อยู่ที่ไหน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342022" name="Text Box 6"/>
          <p:cNvSpPr txBox="1">
            <a:spLocks noChangeArrowheads="1"/>
          </p:cNvSpPr>
          <p:nvPr/>
        </p:nvSpPr>
        <p:spPr bwMode="auto">
          <a:xfrm>
            <a:off x="2819400" y="1600200"/>
            <a:ext cx="3276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th-TH" sz="3200" b="1" dirty="0">
                <a:solidFill>
                  <a:srgbClr val="FFFFFF"/>
                </a:solidFill>
              </a:rPr>
              <a:t>แบบง่าย</a:t>
            </a:r>
            <a:endParaRPr lang="en-US" sz="3200" b="1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</a:rPr>
              <a:t>(</a:t>
            </a:r>
            <a:r>
              <a:rPr lang="th-TH" sz="2800" b="1" dirty="0">
                <a:solidFill>
                  <a:srgbClr val="FFFFFF"/>
                </a:solidFill>
              </a:rPr>
              <a:t>ให้ครั้งเดียว</a:t>
            </a:r>
            <a:r>
              <a:rPr lang="en-US" sz="2800" b="1" dirty="0">
                <a:solidFill>
                  <a:srgbClr val="FFFFFF"/>
                </a:solidFill>
              </a:rPr>
              <a:t>)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342023" name="Text Box 7"/>
          <p:cNvSpPr txBox="1">
            <a:spLocks noChangeArrowheads="1"/>
          </p:cNvSpPr>
          <p:nvPr/>
        </p:nvSpPr>
        <p:spPr bwMode="auto">
          <a:xfrm>
            <a:off x="5334000" y="1600200"/>
            <a:ext cx="3886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th-TH" sz="3200" b="1" dirty="0">
                <a:solidFill>
                  <a:srgbClr val="FFFFFF"/>
                </a:solidFill>
              </a:rPr>
              <a:t>แบบซ้ำ</a:t>
            </a:r>
            <a:endParaRPr lang="en-US" sz="3200" b="1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</a:rPr>
              <a:t>(</a:t>
            </a:r>
            <a:r>
              <a:rPr lang="th-TH" sz="2800" b="1" dirty="0">
                <a:solidFill>
                  <a:srgbClr val="FFFFFF"/>
                </a:solidFill>
              </a:rPr>
              <a:t>ให้ตลอด</a:t>
            </a:r>
            <a:r>
              <a:rPr lang="en-US" sz="2800" b="1" dirty="0">
                <a:solidFill>
                  <a:srgbClr val="FFFFFF"/>
                </a:solidFill>
              </a:rPr>
              <a:t>)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342024" name="Text Box 8"/>
          <p:cNvSpPr txBox="1">
            <a:spLocks noChangeArrowheads="1"/>
          </p:cNvSpPr>
          <p:nvPr/>
        </p:nvSpPr>
        <p:spPr bwMode="auto">
          <a:xfrm>
            <a:off x="685800" y="3352800"/>
            <a:ext cx="2133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th-TH" sz="3200" b="1" dirty="0" err="1">
                <a:solidFill>
                  <a:srgbClr val="FFFFFF"/>
                </a:solidFill>
              </a:rPr>
              <a:t>นิร</a:t>
            </a:r>
            <a:r>
              <a:rPr lang="th-TH" sz="3200" b="1" dirty="0">
                <a:solidFill>
                  <a:srgbClr val="FFFFFF"/>
                </a:solidFill>
              </a:rPr>
              <a:t>นัย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2800" b="1" dirty="0">
                <a:solidFill>
                  <a:srgbClr val="FFFFFF"/>
                </a:solidFill>
              </a:rPr>
              <a:t>(</a:t>
            </a:r>
            <a:r>
              <a:rPr lang="th-TH" sz="2800" b="1" dirty="0">
                <a:solidFill>
                  <a:srgbClr val="FFFFFF"/>
                </a:solidFill>
              </a:rPr>
              <a:t>จบ</a:t>
            </a:r>
            <a:r>
              <a:rPr lang="en-US" sz="2800" b="1" dirty="0">
                <a:solidFill>
                  <a:srgbClr val="FFFFFF"/>
                </a:solidFill>
              </a:rPr>
              <a:t>)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342025" name="Text Box 9"/>
          <p:cNvSpPr txBox="1">
            <a:spLocks noChangeArrowheads="1"/>
          </p:cNvSpPr>
          <p:nvPr/>
        </p:nvSpPr>
        <p:spPr bwMode="auto">
          <a:xfrm>
            <a:off x="457200" y="5029200"/>
            <a:ext cx="2590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th-TH" sz="3200" b="1" dirty="0">
                <a:solidFill>
                  <a:srgbClr val="FFFFFF"/>
                </a:solidFill>
              </a:rPr>
              <a:t>อุปนัย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2800" b="1" dirty="0">
                <a:solidFill>
                  <a:srgbClr val="FFFFFF"/>
                </a:solidFill>
              </a:rPr>
              <a:t>(</a:t>
            </a:r>
            <a:r>
              <a:rPr lang="th-TH" sz="2800" b="1" dirty="0">
                <a:solidFill>
                  <a:srgbClr val="FFFFFF"/>
                </a:solidFill>
              </a:rPr>
              <a:t>เริ่มต้น</a:t>
            </a:r>
            <a:r>
              <a:rPr lang="en-US" sz="2800" b="1" dirty="0">
                <a:solidFill>
                  <a:srgbClr val="FFFFFF"/>
                </a:solidFill>
              </a:rPr>
              <a:t>)</a:t>
            </a:r>
            <a:endParaRPr lang="en-US" sz="3200" b="1" dirty="0">
              <a:solidFill>
                <a:srgbClr val="FFFFFF"/>
              </a:solidFill>
            </a:endParaRPr>
          </a:p>
        </p:txBody>
      </p:sp>
      <p:graphicFrame>
        <p:nvGraphicFramePr>
          <p:cNvPr id="342026" name="Group 10"/>
          <p:cNvGraphicFramePr>
            <a:graphicFrameLocks noGrp="1"/>
          </p:cNvGraphicFramePr>
          <p:nvPr/>
        </p:nvGraphicFramePr>
        <p:xfrm>
          <a:off x="2895600" y="2870200"/>
          <a:ext cx="5943600" cy="3683000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4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Osaka" charset="-128"/>
                        <a:cs typeface="Osaka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Osaka" charset="-128"/>
                        <a:cs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Osaka" charset="-128"/>
                        <a:cs typeface="Osaka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Osaka" charset="-128"/>
                        <a:cs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2037" name="Text Box 21"/>
          <p:cNvSpPr txBox="1">
            <a:spLocks noChangeArrowheads="1"/>
          </p:cNvSpPr>
          <p:nvPr/>
        </p:nvSpPr>
        <p:spPr bwMode="auto">
          <a:xfrm>
            <a:off x="3352800" y="3352800"/>
            <a:ext cx="2133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200" b="1" dirty="0" err="1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นิร</a:t>
            </a:r>
            <a:r>
              <a:rPr lang="th-TH" sz="32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นัย</a:t>
            </a:r>
          </a:p>
          <a:p>
            <a:pPr algn="ctr">
              <a:defRPr/>
            </a:pPr>
            <a:r>
              <a:rPr lang="th-TH" sz="32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แบบง่าย</a:t>
            </a:r>
            <a:endParaRPr lang="en-US" sz="3200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2038" name="Text Box 22"/>
          <p:cNvSpPr txBox="1">
            <a:spLocks noChangeArrowheads="1"/>
          </p:cNvSpPr>
          <p:nvPr/>
        </p:nvSpPr>
        <p:spPr bwMode="auto">
          <a:xfrm>
            <a:off x="6248400" y="3352800"/>
            <a:ext cx="2133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2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แบบซ้ำ</a:t>
            </a:r>
            <a:r>
              <a:rPr lang="en-US" sz="32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 </a:t>
            </a:r>
            <a:endParaRPr lang="th-TH" sz="3200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r>
              <a:rPr lang="th-TH" sz="3200" b="1" dirty="0" err="1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นิร</a:t>
            </a:r>
            <a:r>
              <a:rPr lang="th-TH" sz="32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นัย</a:t>
            </a:r>
            <a:endParaRPr lang="en-US" sz="3200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2039" name="Text Box 23"/>
          <p:cNvSpPr txBox="1">
            <a:spLocks noChangeArrowheads="1"/>
          </p:cNvSpPr>
          <p:nvPr/>
        </p:nvSpPr>
        <p:spPr bwMode="auto">
          <a:xfrm>
            <a:off x="3352800" y="5029200"/>
            <a:ext cx="2133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2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แบบง่าย</a:t>
            </a:r>
            <a:r>
              <a:rPr lang="en-US" sz="32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 </a:t>
            </a:r>
            <a:endParaRPr lang="th-TH" sz="3200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r>
              <a:rPr lang="th-TH" sz="32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อุปนัย</a:t>
            </a:r>
            <a:endParaRPr lang="en-US" sz="3200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2040" name="Text Box 24"/>
          <p:cNvSpPr txBox="1">
            <a:spLocks noChangeArrowheads="1"/>
          </p:cNvSpPr>
          <p:nvPr/>
        </p:nvSpPr>
        <p:spPr bwMode="auto">
          <a:xfrm>
            <a:off x="6248400" y="5029200"/>
            <a:ext cx="2133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2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แบบซ้ำ</a:t>
            </a:r>
            <a:r>
              <a:rPr lang="en-US" sz="32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 </a:t>
            </a:r>
            <a:endParaRPr lang="th-TH" sz="3200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r>
              <a:rPr lang="th-TH" sz="32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อุปนัย</a:t>
            </a:r>
            <a:endParaRPr lang="en-US" sz="3200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4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2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2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2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2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2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2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9" grpId="0" animBg="1"/>
      <p:bldP spid="342021" grpId="0" animBg="1"/>
      <p:bldP spid="342022" grpId="0"/>
      <p:bldP spid="342023" grpId="0"/>
      <p:bldP spid="342024" grpId="0"/>
      <p:bldP spid="342025" grpId="0"/>
      <p:bldP spid="342037" grpId="0"/>
      <p:bldP spid="342038" grpId="0"/>
      <p:bldP spid="342039" grpId="0"/>
      <p:bldP spid="3420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609600" y="995363"/>
            <a:ext cx="85344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32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หัวข้อ</a:t>
            </a:r>
            <a:r>
              <a:rPr lang="en-US" sz="32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: </a:t>
            </a: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เมื่อคริสตจักรเติบโต ปัญหาก็เกิดขึ้น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, </a:t>
            </a: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เราควรแก้ปัญหาอย่างไร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?</a:t>
            </a:r>
          </a:p>
        </p:txBody>
      </p:sp>
      <p:sp>
        <p:nvSpPr>
          <p:cNvPr id="46091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924800" cy="646113"/>
          </a:xfr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อุปนัยอย่างง่าย 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lang="th-TH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กจ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.</a:t>
            </a:r>
            <a:r>
              <a:rPr lang="en-US" altLang="zh-TW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6:1-6)</a:t>
            </a:r>
            <a:endParaRPr lang="en-US" sz="3600" b="1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8529175" y="95250"/>
            <a:ext cx="524801" cy="46384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cs typeface="Arial" charset="0"/>
              </a:rPr>
              <a:t>49</a:t>
            </a:r>
            <a:endParaRPr lang="en-US" b="1" dirty="0">
              <a:cs typeface="Arial" charset="0"/>
            </a:endParaRP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914400" y="2179638"/>
            <a:ext cx="8077200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508000" indent="-50800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(I. </a:t>
            </a: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อัครทูต แก้ปัญหาการเติบโตด้วยการสร้างผู้นำ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)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1447800" y="3292475"/>
            <a:ext cx="7543800" cy="15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69863">
              <a:lnSpc>
                <a:spcPct val="60000"/>
              </a:lnSpc>
              <a:spcBef>
                <a:spcPct val="50000"/>
              </a:spcBef>
              <a:defRPr/>
            </a:pPr>
            <a:r>
              <a:rPr lang="th-TH" sz="32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ＭＳ Ｐゴシック" charset="-128"/>
                <a:cs typeface="Arial"/>
              </a:rPr>
              <a:t>ก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ＭＳ Ｐゴシック" charset="-128"/>
                <a:cs typeface="Arial"/>
              </a:rPr>
              <a:t>. 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ＭＳ Ｐゴシック" charset="-128"/>
                <a:cs typeface="Arial"/>
              </a:rPr>
              <a:t>คริสตจักรของเขากำลังเติบโต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ＭＳ Ｐゴシック" charset="-128"/>
                <a:cs typeface="Arial"/>
              </a:rPr>
              <a:t>(1</a:t>
            </a:r>
            <a:r>
              <a:rPr lang="th-TH" sz="32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ＭＳ Ｐゴシック" charset="-128"/>
                <a:cs typeface="Arial"/>
              </a:rPr>
              <a:t>ก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ＭＳ Ｐゴシック" charset="-128"/>
                <a:cs typeface="Arial"/>
              </a:rPr>
              <a:t>)</a:t>
            </a:r>
          </a:p>
          <a:p>
            <a:pPr marL="169863">
              <a:lnSpc>
                <a:spcPct val="60000"/>
              </a:lnSpc>
              <a:spcBef>
                <a:spcPct val="50000"/>
              </a:spcBef>
              <a:defRPr/>
            </a:pPr>
            <a:r>
              <a:rPr lang="th-TH" sz="32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ＭＳ Ｐゴシック" charset="-128"/>
                <a:cs typeface="Arial"/>
              </a:rPr>
              <a:t>ข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ＭＳ Ｐゴシック" charset="-128"/>
                <a:cs typeface="Arial"/>
              </a:rPr>
              <a:t>. 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ＭＳ Ｐゴシック" charset="-128"/>
                <a:cs typeface="Arial"/>
              </a:rPr>
              <a:t>พวกเขามีปัญหาเรื่องอาหาร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ＭＳ Ｐゴシック" charset="-128"/>
                <a:cs typeface="Arial"/>
              </a:rPr>
              <a:t>(1</a:t>
            </a:r>
            <a:r>
              <a:rPr lang="th-TH" sz="32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ＭＳ Ｐゴシック" charset="-128"/>
                <a:cs typeface="Arial"/>
              </a:rPr>
              <a:t>ข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ＭＳ Ｐゴシック" charset="-128"/>
                <a:cs typeface="Arial"/>
              </a:rPr>
              <a:t>)</a:t>
            </a:r>
          </a:p>
          <a:p>
            <a:pPr marL="169863">
              <a:lnSpc>
                <a:spcPct val="60000"/>
              </a:lnSpc>
              <a:spcBef>
                <a:spcPct val="50000"/>
              </a:spcBef>
              <a:defRPr/>
            </a:pPr>
            <a:r>
              <a:rPr lang="th-TH" sz="32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ＭＳ Ｐゴシック" charset="-128"/>
                <a:cs typeface="Arial"/>
              </a:rPr>
              <a:t>ค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ＭＳ Ｐゴシック" charset="-128"/>
                <a:cs typeface="Arial"/>
              </a:rPr>
              <a:t>. 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ＭＳ Ｐゴシック" charset="-128"/>
                <a:cs typeface="Arial"/>
              </a:rPr>
              <a:t>พวกเขาจัดตั้งผู้นำ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ＭＳ Ｐゴシック" charset="-128"/>
                <a:cs typeface="Arial"/>
              </a:rPr>
              <a:t>(2-6)</a:t>
            </a: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914400" y="4860925"/>
            <a:ext cx="8077200" cy="115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II. </a:t>
            </a: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ทางออกของปัญหาของคริสตจักรที่กำลังเติบโต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คือการจัดตั้งผู้นำ 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</a:t>
            </a:r>
            <a:r>
              <a:rPr lang="th-TH" sz="32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เอ็มไอ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)</a:t>
            </a: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685800" y="5973763"/>
            <a:ext cx="8458200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III. </a:t>
            </a: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ทางออกของปัญหาของเรา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… (</a:t>
            </a:r>
            <a:r>
              <a:rPr lang="th-TH" sz="32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เอพีพี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)</a:t>
            </a: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6096000" y="6472238"/>
            <a:ext cx="2971800" cy="46384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th-TH" b="1" i="1" dirty="0">
                <a:solidFill>
                  <a:srgbClr val="FFFFFF"/>
                </a:solidFill>
                <a:cs typeface="Arial" charset="0"/>
              </a:rPr>
              <a:t>ดอน </a:t>
            </a:r>
            <a:r>
              <a:rPr lang="th-TH" b="1" i="1" dirty="0" err="1">
                <a:solidFill>
                  <a:srgbClr val="FFFFFF"/>
                </a:solidFill>
                <a:cs typeface="Arial" charset="0"/>
              </a:rPr>
              <a:t>สุนุก</a:t>
            </a:r>
            <a:r>
              <a:rPr lang="th-TH" b="1" i="1" dirty="0">
                <a:solidFill>
                  <a:srgbClr val="FFFFFF"/>
                </a:solidFill>
                <a:cs typeface="Arial" charset="0"/>
              </a:rPr>
              <a:t>เจียน</a:t>
            </a:r>
            <a:r>
              <a:rPr lang="en-US" sz="1800" b="1" i="1" dirty="0">
                <a:solidFill>
                  <a:srgbClr val="FFFFFF"/>
                </a:solidFill>
                <a:cs typeface="Arial" charset="0"/>
              </a:rPr>
              <a:t>, </a:t>
            </a:r>
            <a:r>
              <a:rPr lang="th-TH" sz="1800" b="1" i="1" dirty="0">
                <a:solidFill>
                  <a:srgbClr val="FFFFFF"/>
                </a:solidFill>
                <a:cs typeface="Arial" charset="0"/>
              </a:rPr>
              <a:t>ดีที</a:t>
            </a:r>
            <a:r>
              <a:rPr lang="th-TH" sz="1800" b="1" i="1" dirty="0" err="1">
                <a:solidFill>
                  <a:srgbClr val="FFFFFF"/>
                </a:solidFill>
                <a:cs typeface="Arial" charset="0"/>
              </a:rPr>
              <a:t>เซส</a:t>
            </a:r>
            <a:endParaRPr lang="en-US" sz="1800" b="1" i="1" dirty="0">
              <a:cs typeface="Arial" charset="0"/>
            </a:endParaRP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7353300" y="2287588"/>
            <a:ext cx="1447800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(=</a:t>
            </a:r>
            <a:r>
              <a:rPr lang="th-TH" sz="32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อีไอ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)</a:t>
            </a:r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0" y="2984500"/>
            <a:ext cx="1447800" cy="81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th-TH" sz="2800" b="1" i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อุปนัย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th-TH" sz="1800" b="1" i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เอ็มพีไอ</a:t>
            </a:r>
            <a:endParaRPr lang="en-US" sz="1800" b="1" i="1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 flipH="1">
            <a:off x="609600" y="2590800"/>
            <a:ext cx="381000" cy="3810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6101" name="Line 21"/>
          <p:cNvSpPr>
            <a:spLocks noChangeShapeType="1"/>
          </p:cNvSpPr>
          <p:nvPr/>
        </p:nvSpPr>
        <p:spPr bwMode="auto">
          <a:xfrm flipH="1">
            <a:off x="2057400" y="1905000"/>
            <a:ext cx="5105400" cy="13716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5652120" y="4294188"/>
            <a:ext cx="1510680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(=</a:t>
            </a:r>
            <a:r>
              <a:rPr lang="th-TH" sz="32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 อีไอ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)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 autoUpdateAnimBg="0"/>
      <p:bldP spid="46093" grpId="0" autoUpdateAnimBg="0"/>
      <p:bldP spid="46094" grpId="0" build="p" autoUpdateAnimBg="0"/>
      <p:bldP spid="46095" grpId="0" autoUpdateAnimBg="0"/>
      <p:bldP spid="46096" grpId="0" autoUpdateAnimBg="0"/>
      <p:bldP spid="46098" grpId="0" autoUpdateAnimBg="0"/>
      <p:bldP spid="46099" grpId="0" autoUpdateAnimBg="0"/>
      <p:bldP spid="4610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2E5C2D"/>
              </a:gs>
              <a:gs pos="100000">
                <a:srgbClr val="2E5C2D">
                  <a:gamma/>
                  <a:shade val="5294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SG">
              <a:ea typeface="ＭＳ Ｐゴシック" pitchFamily="18" charset="-128"/>
              <a:cs typeface="+mn-cs"/>
            </a:endParaRPr>
          </a:p>
        </p:txBody>
      </p:sp>
      <p:sp>
        <p:nvSpPr>
          <p:cNvPr id="247811" name="Text Box 3"/>
          <p:cNvSpPr txBox="1">
            <a:spLocks noChangeArrowheads="1"/>
          </p:cNvSpPr>
          <p:nvPr/>
        </p:nvSpPr>
        <p:spPr bwMode="auto">
          <a:xfrm>
            <a:off x="762000" y="995363"/>
            <a:ext cx="85344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32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หัวข้อ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: </a:t>
            </a: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เมื่อคริสตจักรเติบโต ปัญหาก็เกิดขึ้น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, </a:t>
            </a: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เราควรแก้ปัญหาอย่างไร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?</a:t>
            </a:r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924800" cy="646113"/>
          </a:xfr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อุปนัย แบบซ้ำ 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lang="th-TH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กจ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.</a:t>
            </a:r>
            <a:r>
              <a:rPr lang="en-US" altLang="zh-TW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6:1-6)</a:t>
            </a:r>
            <a:endParaRPr lang="en-US" sz="3600" b="1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47813" name="Text Box 5"/>
          <p:cNvSpPr txBox="1">
            <a:spLocks noChangeArrowheads="1"/>
          </p:cNvSpPr>
          <p:nvPr/>
        </p:nvSpPr>
        <p:spPr bwMode="auto">
          <a:xfrm>
            <a:off x="8529175" y="95250"/>
            <a:ext cx="524801" cy="46384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49</a:t>
            </a:r>
            <a:endParaRPr lang="en-US" b="1">
              <a:cs typeface="Arial" charset="0"/>
            </a:endParaRPr>
          </a:p>
        </p:txBody>
      </p:sp>
      <p:sp>
        <p:nvSpPr>
          <p:cNvPr id="247814" name="Text Box 6"/>
          <p:cNvSpPr txBox="1">
            <a:spLocks noChangeArrowheads="1"/>
          </p:cNvSpPr>
          <p:nvPr/>
        </p:nvSpPr>
        <p:spPr bwMode="auto">
          <a:xfrm>
            <a:off x="1066800" y="2108200"/>
            <a:ext cx="8077200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508000" indent="-50800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I. </a:t>
            </a: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คริสตจักรนี้ เหมือนอย่างเราที่กำลังเติบโต</a:t>
            </a:r>
            <a:endParaRPr lang="en-US" sz="3200" b="1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1524000" y="2590800"/>
            <a:ext cx="75438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cs typeface="Arial" charset="0"/>
              </a:rPr>
              <a:t>ก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cs typeface="Arial" charset="0"/>
              </a:rPr>
              <a:t>.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cs typeface="Arial" charset="0"/>
              </a:rPr>
              <a:t>คริสตจักรของพวกเขากำลังเติบโต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cs typeface="Arial" charset="0"/>
              </a:rPr>
              <a:t>(1</a:t>
            </a:r>
            <a:r>
              <a:rPr lang="th-TH" sz="32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cs typeface="Arial" charset="0"/>
              </a:rPr>
              <a:t>ก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cs typeface="Arial" charset="0"/>
              </a:rPr>
              <a:t>)</a:t>
            </a:r>
            <a:b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cs typeface="Arial" charset="0"/>
              </a:rPr>
            </a:br>
            <a:r>
              <a:rPr lang="th-TH" sz="32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cs typeface="Arial" charset="0"/>
              </a:rPr>
              <a:t>ข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cs typeface="Arial" charset="0"/>
              </a:rPr>
              <a:t>.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cs typeface="Arial" charset="0"/>
              </a:rPr>
              <a:t>เรากำลังเติบโต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cs typeface="Arial" charset="0"/>
              </a:rPr>
              <a:t>…</a:t>
            </a:r>
          </a:p>
        </p:txBody>
      </p:sp>
      <p:sp>
        <p:nvSpPr>
          <p:cNvPr id="247817" name="Text Box 9"/>
          <p:cNvSpPr txBox="1">
            <a:spLocks noChangeArrowheads="1"/>
          </p:cNvSpPr>
          <p:nvPr/>
        </p:nvSpPr>
        <p:spPr bwMode="auto">
          <a:xfrm>
            <a:off x="838200" y="5334000"/>
            <a:ext cx="8458200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III. </a:t>
            </a: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ทางออกคือการสร้างผู้นำ</a:t>
            </a:r>
            <a:endParaRPr lang="en-US" sz="3200" b="1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247825" name="Text Box 17"/>
          <p:cNvSpPr txBox="1">
            <a:spLocks noChangeArrowheads="1"/>
          </p:cNvSpPr>
          <p:nvPr/>
        </p:nvSpPr>
        <p:spPr bwMode="auto">
          <a:xfrm>
            <a:off x="914400" y="3657600"/>
            <a:ext cx="8077200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508000" indent="-50800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II. </a:t>
            </a: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แต่การที่คริสตจักรเติบโต มีปัญหา</a:t>
            </a:r>
            <a:endParaRPr lang="en-US" sz="3200" b="1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247827" name="Text Box 19"/>
          <p:cNvSpPr txBox="1">
            <a:spLocks noChangeArrowheads="1"/>
          </p:cNvSpPr>
          <p:nvPr/>
        </p:nvSpPr>
        <p:spPr bwMode="auto">
          <a:xfrm>
            <a:off x="1524000" y="4191000"/>
            <a:ext cx="75438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th-TH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cs typeface="Arial" charset="0"/>
              </a:rPr>
              <a:t>ก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cs typeface="Arial" charset="0"/>
              </a:rPr>
              <a:t>.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cs typeface="Arial" charset="0"/>
              </a:rPr>
              <a:t>พวกเขามีปัญหาเรื่องอาหาร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cs typeface="Arial" charset="0"/>
              </a:rPr>
              <a:t>(1</a:t>
            </a:r>
            <a:r>
              <a:rPr lang="th-TH" sz="32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cs typeface="Arial" charset="0"/>
              </a:rPr>
              <a:t>ข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cs typeface="Arial" charset="0"/>
              </a:rPr>
              <a:t>)</a:t>
            </a:r>
            <a:b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cs typeface="Arial" charset="0"/>
              </a:rPr>
            </a:br>
            <a:r>
              <a:rPr lang="th-TH" sz="32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cs typeface="Arial" charset="0"/>
              </a:rPr>
              <a:t>ข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cs typeface="Arial" charset="0"/>
              </a:rPr>
              <a:t>.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cs typeface="Arial" charset="0"/>
              </a:rPr>
              <a:t>พวกเรามีปัญหาเรื่อง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cs typeface="Arial" charset="0"/>
              </a:rPr>
              <a:t>…</a:t>
            </a:r>
          </a:p>
        </p:txBody>
      </p:sp>
      <p:sp>
        <p:nvSpPr>
          <p:cNvPr id="247828" name="Text Box 20"/>
          <p:cNvSpPr txBox="1">
            <a:spLocks noChangeArrowheads="1"/>
          </p:cNvSpPr>
          <p:nvPr/>
        </p:nvSpPr>
        <p:spPr bwMode="auto">
          <a:xfrm>
            <a:off x="1600200" y="5810250"/>
            <a:ext cx="75438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th-TH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cs typeface="Arial" charset="0"/>
              </a:rPr>
              <a:t>ก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cs typeface="Arial" charset="0"/>
              </a:rPr>
              <a:t>.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cs typeface="Arial" charset="0"/>
              </a:rPr>
              <a:t>พวกเขาแก้ปัญหาของพวกเขา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cs typeface="Arial" charset="0"/>
              </a:rPr>
              <a:t>(2-6)</a:t>
            </a:r>
            <a:b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cs typeface="Arial" charset="0"/>
              </a:rPr>
            </a:br>
            <a:r>
              <a:rPr lang="th-TH" sz="32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cs typeface="Arial" charset="0"/>
              </a:rPr>
              <a:t>ข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cs typeface="Arial" charset="0"/>
              </a:rPr>
              <a:t>.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cs typeface="Arial" charset="0"/>
              </a:rPr>
              <a:t>วิธีแก้ปัญหาของเราคือ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cs typeface="Arial" charset="0"/>
              </a:rPr>
              <a:t>…</a:t>
            </a:r>
          </a:p>
        </p:txBody>
      </p:sp>
      <p:sp>
        <p:nvSpPr>
          <p:cNvPr id="247830" name="WordArt 22" descr="Narrow vertical"/>
          <p:cNvSpPr>
            <a:spLocks noChangeArrowheads="1" noChangeShapeType="1" noTextEdit="1"/>
          </p:cNvSpPr>
          <p:nvPr/>
        </p:nvSpPr>
        <p:spPr bwMode="auto">
          <a:xfrm>
            <a:off x="355600" y="1676400"/>
            <a:ext cx="4826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5791" dir="2021404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P</a:t>
            </a:r>
          </a:p>
        </p:txBody>
      </p:sp>
      <p:sp>
        <p:nvSpPr>
          <p:cNvPr id="247831" name="WordArt 23" descr="Narrow vertical"/>
          <p:cNvSpPr>
            <a:spLocks noChangeArrowheads="1" noChangeShapeType="1" noTextEdit="1"/>
          </p:cNvSpPr>
          <p:nvPr/>
        </p:nvSpPr>
        <p:spPr bwMode="auto">
          <a:xfrm>
            <a:off x="355600" y="3200400"/>
            <a:ext cx="4826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5791" dir="2021404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P</a:t>
            </a:r>
          </a:p>
        </p:txBody>
      </p:sp>
      <p:sp>
        <p:nvSpPr>
          <p:cNvPr id="247832" name="WordArt 24" descr="Narrow vertical"/>
          <p:cNvSpPr>
            <a:spLocks noChangeArrowheads="1" noChangeShapeType="1" noTextEdit="1"/>
          </p:cNvSpPr>
          <p:nvPr/>
        </p:nvSpPr>
        <p:spPr bwMode="auto">
          <a:xfrm>
            <a:off x="355600" y="5029200"/>
            <a:ext cx="4826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5791" dir="2021404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P</a:t>
            </a:r>
          </a:p>
        </p:txBody>
      </p:sp>
      <p:sp>
        <p:nvSpPr>
          <p:cNvPr id="247833" name="WordArt 25"/>
          <p:cNvSpPr>
            <a:spLocks noChangeArrowheads="1" noChangeShapeType="1" noTextEdit="1"/>
          </p:cNvSpPr>
          <p:nvPr/>
        </p:nvSpPr>
        <p:spPr bwMode="auto">
          <a:xfrm>
            <a:off x="838200" y="2438400"/>
            <a:ext cx="381000" cy="6429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/>
                  </a:outerShdw>
                </a:effectLst>
                <a:latin typeface="Impact"/>
                <a:ea typeface="Impact"/>
                <a:cs typeface="Impact"/>
              </a:rPr>
              <a:t>T</a:t>
            </a:r>
          </a:p>
        </p:txBody>
      </p:sp>
      <p:sp>
        <p:nvSpPr>
          <p:cNvPr id="247834" name="WordArt 26"/>
          <p:cNvSpPr>
            <a:spLocks noChangeArrowheads="1" noChangeShapeType="1" noTextEdit="1"/>
          </p:cNvSpPr>
          <p:nvPr/>
        </p:nvSpPr>
        <p:spPr bwMode="auto">
          <a:xfrm>
            <a:off x="838200" y="4038600"/>
            <a:ext cx="381000" cy="6429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/>
                  </a:outerShdw>
                </a:effectLst>
                <a:latin typeface="Impact"/>
                <a:ea typeface="Impact"/>
                <a:cs typeface="Impact"/>
              </a:rPr>
              <a:t>T</a:t>
            </a:r>
          </a:p>
        </p:txBody>
      </p:sp>
      <p:sp>
        <p:nvSpPr>
          <p:cNvPr id="247835" name="WordArt 27"/>
          <p:cNvSpPr>
            <a:spLocks noChangeArrowheads="1" noChangeShapeType="1" noTextEdit="1"/>
          </p:cNvSpPr>
          <p:nvPr/>
        </p:nvSpPr>
        <p:spPr bwMode="auto">
          <a:xfrm>
            <a:off x="838200" y="5715000"/>
            <a:ext cx="381000" cy="6429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/>
                  </a:outerShdw>
                </a:effectLst>
                <a:latin typeface="Impact"/>
                <a:ea typeface="Impact"/>
                <a:cs typeface="Impact"/>
              </a:rPr>
              <a:t>T</a:t>
            </a:r>
          </a:p>
        </p:txBody>
      </p:sp>
      <p:sp>
        <p:nvSpPr>
          <p:cNvPr id="247836" name="WordArt 28"/>
          <p:cNvSpPr>
            <a:spLocks noChangeArrowheads="1" noChangeShapeType="1" noTextEdit="1"/>
          </p:cNvSpPr>
          <p:nvPr/>
        </p:nvSpPr>
        <p:spPr bwMode="auto">
          <a:xfrm>
            <a:off x="1295400" y="2971800"/>
            <a:ext cx="215900" cy="8556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A</a:t>
            </a:r>
          </a:p>
        </p:txBody>
      </p:sp>
      <p:sp>
        <p:nvSpPr>
          <p:cNvPr id="247837" name="WordArt 29"/>
          <p:cNvSpPr>
            <a:spLocks noChangeArrowheads="1" noChangeShapeType="1" noTextEdit="1"/>
          </p:cNvSpPr>
          <p:nvPr/>
        </p:nvSpPr>
        <p:spPr bwMode="auto">
          <a:xfrm>
            <a:off x="1295400" y="4495800"/>
            <a:ext cx="215900" cy="8556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A</a:t>
            </a:r>
          </a:p>
        </p:txBody>
      </p:sp>
      <p:sp>
        <p:nvSpPr>
          <p:cNvPr id="247838" name="WordArt 30"/>
          <p:cNvSpPr>
            <a:spLocks noChangeArrowheads="1" noChangeShapeType="1" noTextEdit="1"/>
          </p:cNvSpPr>
          <p:nvPr/>
        </p:nvSpPr>
        <p:spPr bwMode="auto">
          <a:xfrm>
            <a:off x="1295400" y="6002338"/>
            <a:ext cx="215900" cy="8556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A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6096000" y="6543675"/>
            <a:ext cx="2971800" cy="402291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th-TH" sz="2000" b="1" i="1" dirty="0">
                <a:solidFill>
                  <a:srgbClr val="FFFFFF"/>
                </a:solidFill>
                <a:cs typeface="Arial" charset="0"/>
              </a:rPr>
              <a:t>ดอน </a:t>
            </a:r>
            <a:r>
              <a:rPr lang="th-TH" sz="2000" b="1" i="1" dirty="0" err="1">
                <a:solidFill>
                  <a:srgbClr val="FFFFFF"/>
                </a:solidFill>
                <a:cs typeface="Arial" charset="0"/>
              </a:rPr>
              <a:t>สุนุก</a:t>
            </a:r>
            <a:r>
              <a:rPr lang="th-TH" sz="2000" b="1" i="1" dirty="0">
                <a:solidFill>
                  <a:srgbClr val="FFFFFF"/>
                </a:solidFill>
                <a:cs typeface="Arial" charset="0"/>
              </a:rPr>
              <a:t>เจียน</a:t>
            </a:r>
            <a:r>
              <a:rPr lang="en-US" sz="1600" b="1" i="1" dirty="0">
                <a:solidFill>
                  <a:srgbClr val="FFFFFF"/>
                </a:solidFill>
                <a:cs typeface="Arial" charset="0"/>
              </a:rPr>
              <a:t>, </a:t>
            </a:r>
            <a:r>
              <a:rPr lang="th-TH" sz="1600" b="1" i="1" dirty="0">
                <a:solidFill>
                  <a:srgbClr val="FFFFFF"/>
                </a:solidFill>
                <a:cs typeface="Arial" charset="0"/>
              </a:rPr>
              <a:t>ดีที</a:t>
            </a:r>
            <a:r>
              <a:rPr lang="th-TH" sz="1600" b="1" i="1" dirty="0" err="1">
                <a:solidFill>
                  <a:srgbClr val="FFFFFF"/>
                </a:solidFill>
                <a:cs typeface="Arial" charset="0"/>
              </a:rPr>
              <a:t>เซส</a:t>
            </a:r>
            <a:endParaRPr lang="en-US" sz="1600" b="1" i="1" dirty="0">
              <a:cs typeface="Arial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7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7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7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7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7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7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7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7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7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7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7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7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7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7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7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7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7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7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7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7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7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7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7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7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7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7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autoUpdateAnimBg="0"/>
      <p:bldP spid="247814" grpId="0" autoUpdateAnimBg="0"/>
      <p:bldP spid="247815" grpId="0" build="p" autoUpdateAnimBg="0"/>
      <p:bldP spid="247817" grpId="0" autoUpdateAnimBg="0"/>
      <p:bldP spid="247825" grpId="0" autoUpdateAnimBg="0"/>
      <p:bldP spid="247827" grpId="0" build="p" autoUpdateAnimBg="0"/>
      <p:bldP spid="247828" grpId="0" build="p" autoUpdateAnimBg="0"/>
      <p:bldP spid="247830" grpId="0" animBg="1"/>
      <p:bldP spid="247831" grpId="0" animBg="1"/>
      <p:bldP spid="247832" grpId="0" animBg="1"/>
      <p:bldP spid="247833" grpId="0" animBg="1"/>
      <p:bldP spid="247834" grpId="0" animBg="1"/>
      <p:bldP spid="247835" grpId="0" animBg="1"/>
      <p:bldP spid="247836" grpId="0" animBg="1"/>
      <p:bldP spid="247837" grpId="0" animBg="1"/>
      <p:bldP spid="2478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FF"/>
            </a:gs>
            <a:gs pos="100000">
              <a:srgbClr val="00007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05" name="Rectangle 29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05966"/>
            <a:ext cx="7772400" cy="646113"/>
          </a:xfr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3600" b="1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นิร</a:t>
            </a:r>
            <a:r>
              <a:rPr lang="th-TH" sz="36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นัย อย่างง่าย 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lang="th-TH" sz="3600" b="1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กจ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.</a:t>
            </a:r>
            <a:r>
              <a:rPr lang="en-US" altLang="zh-TW" sz="36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 6:1-6)</a:t>
            </a:r>
            <a:endParaRPr lang="en-US" sz="3600" b="1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609600" y="872729"/>
            <a:ext cx="85344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32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เอ็มไอ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:</a:t>
            </a: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เมื่อคริสตจักรเติบโต ปัญหาก็เกิดขึ้น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, </a:t>
            </a: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เราควรแก้ปัญหาอย่างไร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?</a:t>
            </a: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endParaRPr lang="en-US" sz="3200" b="1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8530762" y="84834"/>
            <a:ext cx="524801" cy="46384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cs typeface="Arial" charset="0"/>
              </a:rPr>
              <a:t>50</a:t>
            </a:r>
            <a:endParaRPr lang="en-US" b="1" dirty="0">
              <a:cs typeface="Arial" charset="0"/>
            </a:endParaRP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914400" y="1858566"/>
            <a:ext cx="80772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571500" indent="-571500">
              <a:lnSpc>
                <a:spcPct val="80000"/>
              </a:lnSpc>
              <a:spcBef>
                <a:spcPct val="50000"/>
              </a:spcBef>
              <a:buAutoNum type="romanUcPeriod"/>
              <a:defRPr/>
            </a:pP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ทางออกของปัญหาการเติบโตของเยรูซาเล็มคือ การสร้างผู้นำ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</a:t>
            </a:r>
            <a:r>
              <a:rPr lang="th-TH" sz="32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อีไอ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)</a:t>
            </a:r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1447800" y="2798366"/>
            <a:ext cx="754380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th-TH" sz="3200" b="1" dirty="0">
                <a:solidFill>
                  <a:schemeClr val="bg1"/>
                </a:solidFill>
                <a:cs typeface="Arial" charset="0"/>
              </a:rPr>
              <a:t>ก</a:t>
            </a:r>
            <a:r>
              <a:rPr lang="en-US" sz="3200" b="1" dirty="0">
                <a:solidFill>
                  <a:schemeClr val="bg1"/>
                </a:solidFill>
                <a:cs typeface="Arial" charset="0"/>
              </a:rPr>
              <a:t>. </a:t>
            </a:r>
            <a:r>
              <a:rPr lang="th-TH" sz="3200" b="1" dirty="0">
                <a:solidFill>
                  <a:schemeClr val="bg1"/>
                </a:solidFill>
                <a:cs typeface="Arial" charset="0"/>
              </a:rPr>
              <a:t> คริสตจักรเยรูซาเล็ม เติบโต </a:t>
            </a:r>
            <a:r>
              <a:rPr lang="en-US" altLang="ja-JP" sz="3200" b="1" dirty="0">
                <a:solidFill>
                  <a:schemeClr val="bg1"/>
                </a:solidFill>
                <a:cs typeface="Arial" charset="0"/>
              </a:rPr>
              <a:t>(1</a:t>
            </a:r>
            <a:r>
              <a:rPr lang="th-TH" altLang="ja-JP" sz="3200" b="1" dirty="0" err="1">
                <a:solidFill>
                  <a:schemeClr val="bg1"/>
                </a:solidFill>
                <a:cs typeface="Arial" charset="0"/>
              </a:rPr>
              <a:t>ก</a:t>
            </a:r>
            <a:r>
              <a:rPr lang="en-US" altLang="ja-JP" sz="3200" b="1" dirty="0">
                <a:solidFill>
                  <a:schemeClr val="bg1"/>
                </a:solidFill>
                <a:cs typeface="Arial" charset="0"/>
              </a:rPr>
              <a:t>)</a:t>
            </a:r>
            <a:br>
              <a:rPr lang="en-US" altLang="ja-JP" sz="3200" b="1" dirty="0">
                <a:solidFill>
                  <a:schemeClr val="bg1"/>
                </a:solidFill>
                <a:cs typeface="Arial" charset="0"/>
              </a:rPr>
            </a:br>
            <a:r>
              <a:rPr lang="th-TH" altLang="ja-JP" sz="3200" b="1" dirty="0" err="1">
                <a:solidFill>
                  <a:schemeClr val="bg1"/>
                </a:solidFill>
                <a:cs typeface="Arial" charset="0"/>
              </a:rPr>
              <a:t>ข</a:t>
            </a:r>
            <a:r>
              <a:rPr lang="en-US" altLang="ja-JP" sz="3200" b="1" dirty="0">
                <a:solidFill>
                  <a:schemeClr val="bg1"/>
                </a:solidFill>
                <a:cs typeface="Arial" charset="0"/>
              </a:rPr>
              <a:t>.  </a:t>
            </a:r>
            <a:r>
              <a:rPr lang="th-TH" altLang="ja-JP" sz="3200" b="1" dirty="0">
                <a:solidFill>
                  <a:schemeClr val="bg1"/>
                </a:solidFill>
                <a:cs typeface="Arial" charset="0"/>
              </a:rPr>
              <a:t>พวกเขามีปัญหาเรื่องอาหาร </a:t>
            </a:r>
            <a:r>
              <a:rPr lang="en-US" altLang="ja-JP" sz="3200" b="1" dirty="0">
                <a:solidFill>
                  <a:schemeClr val="bg1"/>
                </a:solidFill>
                <a:cs typeface="Arial" charset="0"/>
              </a:rPr>
              <a:t>(1</a:t>
            </a:r>
            <a:r>
              <a:rPr lang="th-TH" altLang="ja-JP" sz="3200" b="1" dirty="0" err="1">
                <a:solidFill>
                  <a:schemeClr val="bg1"/>
                </a:solidFill>
                <a:cs typeface="Arial" charset="0"/>
              </a:rPr>
              <a:t>ข</a:t>
            </a:r>
            <a:r>
              <a:rPr lang="en-US" altLang="ja-JP" sz="3200" b="1" dirty="0">
                <a:solidFill>
                  <a:schemeClr val="bg1"/>
                </a:solidFill>
                <a:cs typeface="Arial" charset="0"/>
              </a:rPr>
              <a:t>)</a:t>
            </a:r>
            <a:br>
              <a:rPr lang="en-US" altLang="ja-JP" sz="3200" b="1" dirty="0">
                <a:solidFill>
                  <a:schemeClr val="bg1"/>
                </a:solidFill>
                <a:cs typeface="Arial" charset="0"/>
              </a:rPr>
            </a:br>
            <a:r>
              <a:rPr lang="th-TH" altLang="ja-JP" sz="3200" b="1" dirty="0" err="1">
                <a:solidFill>
                  <a:schemeClr val="bg1"/>
                </a:solidFill>
                <a:cs typeface="Arial" charset="0"/>
              </a:rPr>
              <a:t>ค</a:t>
            </a:r>
            <a:r>
              <a:rPr lang="en-US" altLang="ja-JP" sz="3200" b="1" dirty="0">
                <a:solidFill>
                  <a:schemeClr val="bg1"/>
                </a:solidFill>
                <a:cs typeface="Arial" charset="0"/>
              </a:rPr>
              <a:t>. </a:t>
            </a:r>
            <a:r>
              <a:rPr lang="th-TH" altLang="ja-JP" sz="3200" b="1" dirty="0">
                <a:solidFill>
                  <a:schemeClr val="bg1"/>
                </a:solidFill>
                <a:cs typeface="Arial" charset="0"/>
              </a:rPr>
              <a:t> พวกเขาจัดตั้งผู้นำ </a:t>
            </a:r>
            <a:r>
              <a:rPr lang="en-US" altLang="ja-JP" sz="3200" b="1" dirty="0">
                <a:solidFill>
                  <a:schemeClr val="bg1"/>
                </a:solidFill>
                <a:cs typeface="Arial" charset="0"/>
              </a:rPr>
              <a:t>(2-6)</a:t>
            </a:r>
            <a:endParaRPr lang="en-US" sz="3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914400" y="4373166"/>
            <a:ext cx="80772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II. </a:t>
            </a: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ทางออกของปัญหาการเติบโตของคริสตจักรเรา คือการจัดตั้งผู้นำ 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</a:t>
            </a:r>
            <a:r>
              <a:rPr lang="th-TH" sz="32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เอ็มไอ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)</a:t>
            </a:r>
          </a:p>
        </p:txBody>
      </p:sp>
      <p:sp>
        <p:nvSpPr>
          <p:cNvPr id="50206" name="Text Box 30"/>
          <p:cNvSpPr txBox="1">
            <a:spLocks noChangeArrowheads="1"/>
          </p:cNvSpPr>
          <p:nvPr/>
        </p:nvSpPr>
        <p:spPr bwMode="auto">
          <a:xfrm>
            <a:off x="1600200" y="5324079"/>
            <a:ext cx="75438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th-TH" sz="3200" b="1" dirty="0">
                <a:solidFill>
                  <a:schemeClr val="bg1"/>
                </a:solidFill>
                <a:cs typeface="Arial" charset="0"/>
              </a:rPr>
              <a:t>ก</a:t>
            </a:r>
            <a:r>
              <a:rPr lang="en-US" sz="3200" b="1" dirty="0">
                <a:solidFill>
                  <a:schemeClr val="bg1"/>
                </a:solidFill>
                <a:cs typeface="Arial" charset="0"/>
              </a:rPr>
              <a:t>.  </a:t>
            </a:r>
            <a:r>
              <a:rPr lang="th-TH" sz="3200" b="1" dirty="0">
                <a:solidFill>
                  <a:schemeClr val="bg1"/>
                </a:solidFill>
                <a:cs typeface="Arial" charset="0"/>
              </a:rPr>
              <a:t>พวกเรากำลังเติบโต</a:t>
            </a:r>
            <a:br>
              <a:rPr lang="en-US" sz="3200" b="1" dirty="0">
                <a:solidFill>
                  <a:schemeClr val="bg1"/>
                </a:solidFill>
                <a:cs typeface="Arial" charset="0"/>
              </a:rPr>
            </a:br>
            <a:r>
              <a:rPr lang="th-TH" sz="3200" b="1" dirty="0" err="1">
                <a:solidFill>
                  <a:schemeClr val="bg1"/>
                </a:solidFill>
                <a:cs typeface="Arial" charset="0"/>
              </a:rPr>
              <a:t>ข</a:t>
            </a:r>
            <a:r>
              <a:rPr lang="en-US" sz="3200" b="1" dirty="0">
                <a:solidFill>
                  <a:schemeClr val="bg1"/>
                </a:solidFill>
                <a:cs typeface="Arial" charset="0"/>
              </a:rPr>
              <a:t>.  </a:t>
            </a:r>
            <a:r>
              <a:rPr lang="th-TH" sz="3200" b="1" dirty="0">
                <a:solidFill>
                  <a:schemeClr val="bg1"/>
                </a:solidFill>
                <a:cs typeface="Arial" charset="0"/>
              </a:rPr>
              <a:t>ปัญหาของเราคือ</a:t>
            </a:r>
            <a:r>
              <a:rPr lang="en-US" sz="3200" b="1" dirty="0">
                <a:solidFill>
                  <a:schemeClr val="bg1"/>
                </a:solidFill>
                <a:cs typeface="Arial" charset="0"/>
              </a:rPr>
              <a:t>…</a:t>
            </a:r>
            <a:br>
              <a:rPr lang="en-US" sz="3200" b="1" dirty="0">
                <a:solidFill>
                  <a:schemeClr val="bg1"/>
                </a:solidFill>
                <a:cs typeface="Arial" charset="0"/>
              </a:rPr>
            </a:br>
            <a:r>
              <a:rPr lang="th-TH" sz="3200" b="1" dirty="0" err="1">
                <a:solidFill>
                  <a:schemeClr val="bg1"/>
                </a:solidFill>
                <a:cs typeface="Arial" charset="0"/>
              </a:rPr>
              <a:t>ค</a:t>
            </a:r>
            <a:r>
              <a:rPr lang="en-US" sz="3200" b="1" dirty="0">
                <a:solidFill>
                  <a:schemeClr val="bg1"/>
                </a:solidFill>
                <a:cs typeface="Arial" charset="0"/>
              </a:rPr>
              <a:t>.  </a:t>
            </a:r>
            <a:r>
              <a:rPr lang="th-TH" sz="3200" b="1" dirty="0">
                <a:solidFill>
                  <a:schemeClr val="bg1"/>
                </a:solidFill>
                <a:cs typeface="Arial" charset="0"/>
              </a:rPr>
              <a:t>เราต้องจัดตั้งผู้นำ</a:t>
            </a:r>
            <a:endParaRPr lang="en-US" sz="3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0207" name="AutoShape 31"/>
          <p:cNvSpPr>
            <a:spLocks/>
          </p:cNvSpPr>
          <p:nvPr/>
        </p:nvSpPr>
        <p:spPr bwMode="auto">
          <a:xfrm>
            <a:off x="914400" y="3077766"/>
            <a:ext cx="457200" cy="2514600"/>
          </a:xfrm>
          <a:prstGeom prst="leftBracket">
            <a:avLst>
              <a:gd name="adj" fmla="val 45833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50208" name="AutoShape 32"/>
          <p:cNvSpPr>
            <a:spLocks/>
          </p:cNvSpPr>
          <p:nvPr/>
        </p:nvSpPr>
        <p:spPr bwMode="auto">
          <a:xfrm>
            <a:off x="762000" y="3458766"/>
            <a:ext cx="457200" cy="2514600"/>
          </a:xfrm>
          <a:prstGeom prst="leftBracket">
            <a:avLst>
              <a:gd name="adj" fmla="val 45833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50209" name="AutoShape 33"/>
          <p:cNvSpPr>
            <a:spLocks/>
          </p:cNvSpPr>
          <p:nvPr/>
        </p:nvSpPr>
        <p:spPr bwMode="auto">
          <a:xfrm>
            <a:off x="609600" y="3915966"/>
            <a:ext cx="457200" cy="2514600"/>
          </a:xfrm>
          <a:prstGeom prst="leftBracket">
            <a:avLst>
              <a:gd name="adj" fmla="val 45833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6096000" y="6494066"/>
            <a:ext cx="2971800" cy="402291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th-TH" sz="2000" b="1" i="1" dirty="0">
                <a:solidFill>
                  <a:srgbClr val="FFFFFF"/>
                </a:solidFill>
                <a:cs typeface="Arial" charset="0"/>
              </a:rPr>
              <a:t>ดอน </a:t>
            </a:r>
            <a:r>
              <a:rPr lang="th-TH" sz="2000" b="1" i="1" dirty="0" err="1">
                <a:solidFill>
                  <a:srgbClr val="FFFFFF"/>
                </a:solidFill>
                <a:cs typeface="Arial" charset="0"/>
              </a:rPr>
              <a:t>สุนุก</a:t>
            </a:r>
            <a:r>
              <a:rPr lang="th-TH" sz="2000" b="1" i="1" dirty="0">
                <a:solidFill>
                  <a:srgbClr val="FFFFFF"/>
                </a:solidFill>
                <a:cs typeface="Arial" charset="0"/>
              </a:rPr>
              <a:t>เจียน</a:t>
            </a:r>
            <a:r>
              <a:rPr lang="en-US" sz="1600" b="1" i="1" dirty="0">
                <a:solidFill>
                  <a:srgbClr val="FFFFFF"/>
                </a:solidFill>
                <a:cs typeface="Arial" charset="0"/>
              </a:rPr>
              <a:t>, </a:t>
            </a:r>
            <a:r>
              <a:rPr lang="th-TH" sz="1600" b="1" i="1" dirty="0">
                <a:solidFill>
                  <a:srgbClr val="FFFFFF"/>
                </a:solidFill>
                <a:cs typeface="Arial" charset="0"/>
              </a:rPr>
              <a:t>ดีที</a:t>
            </a:r>
            <a:r>
              <a:rPr lang="th-TH" sz="1600" b="1" i="1" dirty="0" err="1">
                <a:solidFill>
                  <a:srgbClr val="FFFFFF"/>
                </a:solidFill>
                <a:cs typeface="Arial" charset="0"/>
              </a:rPr>
              <a:t>เซส</a:t>
            </a:r>
            <a:endParaRPr lang="en-US" sz="1600" b="1" i="1" dirty="0">
              <a:cs typeface="Arial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2" grpId="0" autoUpdateAnimBg="0"/>
      <p:bldP spid="50195" grpId="0" autoUpdateAnimBg="0"/>
      <p:bldP spid="50196" grpId="0" build="p" autoUpdateAnimBg="0"/>
      <p:bldP spid="50197" grpId="0" autoUpdateAnimBg="0"/>
      <p:bldP spid="50206" grpId="0" build="p" autoUpdateAnimBg="0"/>
      <p:bldP spid="50207" grpId="0" animBg="1"/>
      <p:bldP spid="50208" grpId="0" animBg="1"/>
      <p:bldP spid="502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th-TH" sz="32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การตัดสินใจ โครงสร้างคำเทศนา</a:t>
            </a:r>
            <a:endParaRPr lang="en-US" sz="32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2019" name="Text Box 3"/>
          <p:cNvSpPr txBox="1">
            <a:spLocks noChangeArrowheads="1"/>
          </p:cNvSpPr>
          <p:nvPr/>
        </p:nvSpPr>
        <p:spPr bwMode="auto">
          <a:xfrm>
            <a:off x="2971800" y="990600"/>
            <a:ext cx="5638800" cy="579438"/>
          </a:xfrm>
          <a:prstGeom prst="rect">
            <a:avLst/>
          </a:prstGeom>
          <a:solidFill>
            <a:srgbClr val="161616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th-TH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การประยุกต์ใช้อยู่ที่ไหน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186371" name="Text Box 4"/>
          <p:cNvSpPr txBox="1">
            <a:spLocks noChangeArrowheads="1"/>
          </p:cNvSpPr>
          <p:nvPr/>
        </p:nvSpPr>
        <p:spPr bwMode="auto">
          <a:xfrm>
            <a:off x="8305800" y="115888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</a:rPr>
              <a:t>138</a:t>
            </a:r>
            <a:endParaRPr lang="en-US">
              <a:solidFill>
                <a:srgbClr val="FFFF66"/>
              </a:solidFill>
            </a:endParaRPr>
          </a:p>
        </p:txBody>
      </p:sp>
      <p:sp>
        <p:nvSpPr>
          <p:cNvPr id="342021" name="Text Box 5"/>
          <p:cNvSpPr txBox="1">
            <a:spLocks noChangeArrowheads="1"/>
          </p:cNvSpPr>
          <p:nvPr/>
        </p:nvSpPr>
        <p:spPr bwMode="auto">
          <a:xfrm rot="-5400000">
            <a:off x="-1784350" y="4376738"/>
            <a:ext cx="4265613" cy="579437"/>
          </a:xfrm>
          <a:prstGeom prst="rect">
            <a:avLst/>
          </a:prstGeom>
          <a:solidFill>
            <a:srgbClr val="161616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th-TH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เอ็มไอ อยู่ที่ไหน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 </a:t>
            </a:r>
          </a:p>
        </p:txBody>
      </p:sp>
      <p:sp>
        <p:nvSpPr>
          <p:cNvPr id="342022" name="Text Box 6"/>
          <p:cNvSpPr txBox="1">
            <a:spLocks noChangeArrowheads="1"/>
          </p:cNvSpPr>
          <p:nvPr/>
        </p:nvSpPr>
        <p:spPr bwMode="auto">
          <a:xfrm>
            <a:off x="2819400" y="1600200"/>
            <a:ext cx="3276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th-TH" sz="3200" b="1" dirty="0">
                <a:solidFill>
                  <a:srgbClr val="FFFFFF"/>
                </a:solidFill>
              </a:rPr>
              <a:t>แบบง่าย</a:t>
            </a:r>
            <a:endParaRPr lang="en-US" sz="3200" b="1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</a:rPr>
              <a:t>(</a:t>
            </a:r>
            <a:r>
              <a:rPr lang="th-TH" sz="2800" b="1" dirty="0">
                <a:solidFill>
                  <a:srgbClr val="FFFFFF"/>
                </a:solidFill>
              </a:rPr>
              <a:t>ให้เพียงครั้งเดียว</a:t>
            </a:r>
            <a:r>
              <a:rPr lang="en-US" sz="2800" b="1" dirty="0">
                <a:solidFill>
                  <a:srgbClr val="FFFFFF"/>
                </a:solidFill>
              </a:rPr>
              <a:t>)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342023" name="Text Box 7"/>
          <p:cNvSpPr txBox="1">
            <a:spLocks noChangeArrowheads="1"/>
          </p:cNvSpPr>
          <p:nvPr/>
        </p:nvSpPr>
        <p:spPr bwMode="auto">
          <a:xfrm>
            <a:off x="5334000" y="1600200"/>
            <a:ext cx="3886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th-TH" sz="3200" b="1" dirty="0">
                <a:solidFill>
                  <a:srgbClr val="FFFFFF"/>
                </a:solidFill>
              </a:rPr>
              <a:t>แบบ</a:t>
            </a:r>
            <a:r>
              <a:rPr lang="en-US" sz="3200" b="1" dirty="0">
                <a:solidFill>
                  <a:srgbClr val="FFFFFF"/>
                </a:solidFill>
              </a:rPr>
              <a:t>:he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</a:rPr>
              <a:t>(</a:t>
            </a:r>
            <a:r>
              <a:rPr lang="th-TH" sz="2800" b="1" dirty="0">
                <a:solidFill>
                  <a:srgbClr val="FFFFFF"/>
                </a:solidFill>
              </a:rPr>
              <a:t>ให้ตลอด</a:t>
            </a:r>
            <a:r>
              <a:rPr lang="en-US" sz="2800" b="1" dirty="0">
                <a:solidFill>
                  <a:srgbClr val="FFFFFF"/>
                </a:solidFill>
              </a:rPr>
              <a:t>)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342024" name="Text Box 8"/>
          <p:cNvSpPr txBox="1">
            <a:spLocks noChangeArrowheads="1"/>
          </p:cNvSpPr>
          <p:nvPr/>
        </p:nvSpPr>
        <p:spPr bwMode="auto">
          <a:xfrm>
            <a:off x="685800" y="3352800"/>
            <a:ext cx="2133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th-TH" sz="3200" b="1" dirty="0">
                <a:solidFill>
                  <a:srgbClr val="FFFFFF"/>
                </a:solidFill>
              </a:rPr>
              <a:t>อุปนัย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2800" b="1" dirty="0">
                <a:solidFill>
                  <a:srgbClr val="FFFFFF"/>
                </a:solidFill>
              </a:rPr>
              <a:t>(</a:t>
            </a:r>
            <a:r>
              <a:rPr lang="th-TH" sz="2800" b="1" dirty="0">
                <a:solidFill>
                  <a:srgbClr val="FFFFFF"/>
                </a:solidFill>
              </a:rPr>
              <a:t>จบ</a:t>
            </a:r>
            <a:r>
              <a:rPr lang="en-US" sz="2800" b="1" dirty="0">
                <a:solidFill>
                  <a:srgbClr val="FFFFFF"/>
                </a:solidFill>
              </a:rPr>
              <a:t>)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342025" name="Text Box 9"/>
          <p:cNvSpPr txBox="1">
            <a:spLocks noChangeArrowheads="1"/>
          </p:cNvSpPr>
          <p:nvPr/>
        </p:nvSpPr>
        <p:spPr bwMode="auto">
          <a:xfrm>
            <a:off x="457200" y="5029200"/>
            <a:ext cx="2590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th-TH" sz="3200" b="1" dirty="0" err="1">
                <a:solidFill>
                  <a:srgbClr val="FFFFFF"/>
                </a:solidFill>
              </a:rPr>
              <a:t>นิร</a:t>
            </a:r>
            <a:r>
              <a:rPr lang="th-TH" sz="3200" b="1" dirty="0">
                <a:solidFill>
                  <a:srgbClr val="FFFFFF"/>
                </a:solidFill>
              </a:rPr>
              <a:t>นัย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2800" b="1" dirty="0">
                <a:solidFill>
                  <a:srgbClr val="FFFFFF"/>
                </a:solidFill>
              </a:rPr>
              <a:t>(</a:t>
            </a:r>
            <a:r>
              <a:rPr lang="th-TH" sz="2800" b="1" dirty="0">
                <a:solidFill>
                  <a:srgbClr val="FFFFFF"/>
                </a:solidFill>
              </a:rPr>
              <a:t>เริ่มต้น</a:t>
            </a:r>
            <a:r>
              <a:rPr lang="en-US" sz="2800" b="1" dirty="0">
                <a:solidFill>
                  <a:srgbClr val="FFFFFF"/>
                </a:solidFill>
              </a:rPr>
              <a:t>)</a:t>
            </a:r>
            <a:endParaRPr lang="en-US" sz="3200" b="1" dirty="0">
              <a:solidFill>
                <a:srgbClr val="FFFFFF"/>
              </a:solidFill>
            </a:endParaRPr>
          </a:p>
        </p:txBody>
      </p:sp>
      <p:graphicFrame>
        <p:nvGraphicFramePr>
          <p:cNvPr id="342026" name="Group 10"/>
          <p:cNvGraphicFramePr>
            <a:graphicFrameLocks noGrp="1"/>
          </p:cNvGraphicFramePr>
          <p:nvPr/>
        </p:nvGraphicFramePr>
        <p:xfrm>
          <a:off x="2895600" y="2870200"/>
          <a:ext cx="5943600" cy="3683000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4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Osaka" charset="-128"/>
                        <a:cs typeface="Osaka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Osaka" charset="-128"/>
                        <a:cs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Osaka" charset="-128"/>
                        <a:cs typeface="Osaka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Osaka" charset="-128"/>
                        <a:cs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2037" name="Text Box 21"/>
          <p:cNvSpPr txBox="1">
            <a:spLocks noChangeArrowheads="1"/>
          </p:cNvSpPr>
          <p:nvPr/>
        </p:nvSpPr>
        <p:spPr bwMode="auto">
          <a:xfrm>
            <a:off x="3352800" y="3352800"/>
            <a:ext cx="2133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200" b="1" dirty="0" err="1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นิร</a:t>
            </a:r>
            <a:r>
              <a:rPr lang="th-TH" sz="32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นัย</a:t>
            </a:r>
          </a:p>
          <a:p>
            <a:pPr algn="ctr">
              <a:defRPr/>
            </a:pPr>
            <a:r>
              <a:rPr lang="th-TH" sz="32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แบบง่าย</a:t>
            </a:r>
            <a:endParaRPr lang="en-US" sz="3200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2038" name="Text Box 22"/>
          <p:cNvSpPr txBox="1">
            <a:spLocks noChangeArrowheads="1"/>
          </p:cNvSpPr>
          <p:nvPr/>
        </p:nvSpPr>
        <p:spPr bwMode="auto">
          <a:xfrm>
            <a:off x="6248400" y="3352800"/>
            <a:ext cx="2133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2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แบบซ้ำ</a:t>
            </a:r>
            <a:r>
              <a:rPr lang="en-US" sz="32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 </a:t>
            </a:r>
            <a:endParaRPr lang="th-TH" sz="3200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r>
              <a:rPr lang="th-TH" sz="3200" b="1" dirty="0" err="1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นิร</a:t>
            </a:r>
            <a:r>
              <a:rPr lang="th-TH" sz="32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นัย</a:t>
            </a:r>
            <a:endParaRPr lang="en-US" sz="3200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2039" name="Text Box 23"/>
          <p:cNvSpPr txBox="1">
            <a:spLocks noChangeArrowheads="1"/>
          </p:cNvSpPr>
          <p:nvPr/>
        </p:nvSpPr>
        <p:spPr bwMode="auto">
          <a:xfrm>
            <a:off x="3352800" y="5029200"/>
            <a:ext cx="2133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2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แบบง่าย</a:t>
            </a:r>
            <a:r>
              <a:rPr lang="en-US" sz="32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 </a:t>
            </a:r>
            <a:endParaRPr lang="th-TH" sz="3200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r>
              <a:rPr lang="th-TH" sz="32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อุปนัย</a:t>
            </a:r>
            <a:endParaRPr lang="en-US" sz="3200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2040" name="Text Box 24"/>
          <p:cNvSpPr txBox="1">
            <a:spLocks noChangeArrowheads="1"/>
          </p:cNvSpPr>
          <p:nvPr/>
        </p:nvSpPr>
        <p:spPr bwMode="auto">
          <a:xfrm>
            <a:off x="6248400" y="5029200"/>
            <a:ext cx="2133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2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แบบซ้ำ</a:t>
            </a:r>
            <a:r>
              <a:rPr lang="en-US" sz="32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 </a:t>
            </a:r>
            <a:endParaRPr lang="th-TH" sz="3200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r>
              <a:rPr lang="th-TH" sz="32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อุปนัย</a:t>
            </a:r>
            <a:endParaRPr lang="en-US" sz="3200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4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2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2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2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2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2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2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9" grpId="0" animBg="1"/>
      <p:bldP spid="342021" grpId="0" animBg="1"/>
      <p:bldP spid="342022" grpId="0"/>
      <p:bldP spid="342023" grpId="0"/>
      <p:bldP spid="342024" grpId="0"/>
      <p:bldP spid="342025" grpId="0"/>
      <p:bldP spid="342037" grpId="0"/>
      <p:bldP spid="342038" grpId="0"/>
      <p:bldP spid="342039" grpId="0"/>
      <p:bldP spid="3420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590800"/>
          </a:xfrm>
          <a:blipFill rotWithShape="1">
            <a:blip r:embed="rId3"/>
            <a:tile tx="0" ty="0" sx="100000" sy="100000" flip="none" algn="tl"/>
          </a:blipFill>
          <a:ln w="57150" cap="flat" algn="ctr">
            <a:solidFill>
              <a:schemeClr val="tx1"/>
            </a:solidFill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defRPr/>
            </a:pPr>
            <a:r>
              <a:rPr lang="th-TH" sz="3600" b="1" dirty="0">
                <a:latin typeface="Arial" charset="0"/>
              </a:rPr>
              <a:t>คำเทศนาในหน้า </a:t>
            </a:r>
            <a:r>
              <a:rPr lang="en-US" sz="3600" b="1" dirty="0">
                <a:latin typeface="Arial" charset="0"/>
              </a:rPr>
              <a:t>52-60 </a:t>
            </a:r>
            <a:r>
              <a:rPr lang="th-TH" sz="3600" b="1" dirty="0">
                <a:latin typeface="Arial" charset="0"/>
              </a:rPr>
              <a:t>เป็นโครงสร้างแบบไหน</a:t>
            </a:r>
            <a:r>
              <a:rPr lang="en-US" sz="3600" b="1" dirty="0">
                <a:latin typeface="Arial" charset="0"/>
              </a:rPr>
              <a:t>?</a:t>
            </a:r>
            <a:br>
              <a:rPr lang="en-US" sz="3600" b="1" dirty="0">
                <a:latin typeface="Arial" charset="0"/>
              </a:rPr>
            </a:br>
            <a:r>
              <a:rPr lang="th-TH" sz="3600" b="1" dirty="0">
                <a:latin typeface="Arial" charset="0"/>
              </a:rPr>
              <a:t>อย่าอ่านทุกคำ ให้อ่านแบบผ่านๆ เพื่อจำใจความสำคัญและการประยุกต์ใช้ที่เกิดขึ้นซ้ำ ๆ เขียนลงไปในหน้า </a:t>
            </a:r>
            <a:r>
              <a:rPr lang="en-US" sz="3600" b="1" dirty="0">
                <a:latin typeface="Arial" charset="0"/>
              </a:rPr>
              <a:t>138 </a:t>
            </a:r>
            <a:r>
              <a:rPr lang="th-TH" sz="3600" b="1" dirty="0">
                <a:latin typeface="Arial" charset="0"/>
              </a:rPr>
              <a:t>โครงสร้างส่วนบนและเปลี่ยนไปยังคำเทศนาถัดไป</a:t>
            </a:r>
            <a:endParaRPr lang="en-US" sz="3600" b="1" dirty="0">
              <a:latin typeface="Arial" charset="0"/>
            </a:endParaRPr>
          </a:p>
        </p:txBody>
      </p:sp>
      <p:sp>
        <p:nvSpPr>
          <p:cNvPr id="365573" name="Rectangle 5"/>
          <p:cNvSpPr>
            <a:spLocks noChangeArrowheads="1"/>
          </p:cNvSpPr>
          <p:nvPr/>
        </p:nvSpPr>
        <p:spPr bwMode="auto">
          <a:xfrm>
            <a:off x="228600" y="2514600"/>
            <a:ext cx="403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/>
            </a:pPr>
            <a:r>
              <a:rPr lang="th-TH" sz="2800" b="1" dirty="0">
                <a:ea typeface="ＭＳ Ｐゴシック" charset="-128"/>
                <a:cs typeface="ＭＳ Ｐゴシック" charset="-128"/>
              </a:rPr>
              <a:t>ผู้วินิจฉัย</a:t>
            </a:r>
            <a:r>
              <a:rPr lang="en-US" sz="2800" b="1" dirty="0">
                <a:ea typeface="ＭＳ Ｐゴシック" charset="-128"/>
                <a:cs typeface="ＭＳ Ｐゴシック" charset="-128"/>
              </a:rPr>
              <a:t> 1 (</a:t>
            </a:r>
            <a:r>
              <a:rPr lang="th-TH" sz="2800" b="1" dirty="0">
                <a:ea typeface="ＭＳ Ｐゴシック" charset="-128"/>
                <a:cs typeface="ＭＳ Ｐゴシック" charset="-128"/>
              </a:rPr>
              <a:t>หน้า</a:t>
            </a:r>
            <a:r>
              <a:rPr lang="en-US" sz="2800" b="1" dirty="0">
                <a:ea typeface="ＭＳ Ｐゴシック" charset="-128"/>
                <a:cs typeface="ＭＳ Ｐゴシック" charset="-128"/>
              </a:rPr>
              <a:t>. 52-53)</a:t>
            </a:r>
          </a:p>
        </p:txBody>
      </p:sp>
      <p:sp>
        <p:nvSpPr>
          <p:cNvPr id="365575" name="Rectangle 7"/>
          <p:cNvSpPr>
            <a:spLocks noChangeArrowheads="1"/>
          </p:cNvSpPr>
          <p:nvPr/>
        </p:nvSpPr>
        <p:spPr bwMode="auto">
          <a:xfrm>
            <a:off x="4267200" y="2667000"/>
            <a:ext cx="487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/>
            </a:pPr>
            <a:r>
              <a:rPr lang="th-TH" sz="2800" b="1" dirty="0" err="1">
                <a:ea typeface="ＭＳ Ｐゴシック" charset="-128"/>
                <a:cs typeface="ＭＳ Ｐゴシック" charset="-128"/>
              </a:rPr>
              <a:t>นิร</a:t>
            </a:r>
            <a:r>
              <a:rPr lang="th-TH" sz="2800" b="1" dirty="0">
                <a:ea typeface="ＭＳ Ｐゴシック" charset="-128"/>
                <a:cs typeface="ＭＳ Ｐゴシック" charset="-128"/>
              </a:rPr>
              <a:t>นัย แบบง่าย</a:t>
            </a:r>
            <a:endParaRPr lang="en-US" sz="2800" b="1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5577" name="Rectangle 9"/>
          <p:cNvSpPr>
            <a:spLocks noChangeArrowheads="1"/>
          </p:cNvSpPr>
          <p:nvPr/>
        </p:nvSpPr>
        <p:spPr bwMode="auto">
          <a:xfrm>
            <a:off x="228600" y="5562600"/>
            <a:ext cx="403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/>
            </a:pPr>
            <a:r>
              <a:rPr lang="th-TH" sz="2800" b="1" dirty="0">
                <a:ea typeface="ＭＳ Ｐゴシック" charset="-128"/>
                <a:cs typeface="ＭＳ Ｐゴシック" charset="-128"/>
              </a:rPr>
              <a:t>สดุดี</a:t>
            </a:r>
            <a:r>
              <a:rPr lang="en-US" sz="2800" b="1" dirty="0">
                <a:ea typeface="ＭＳ Ｐゴシック" charset="-128"/>
                <a:cs typeface="ＭＳ Ｐゴシック" charset="-128"/>
              </a:rPr>
              <a:t> 77 (</a:t>
            </a:r>
            <a:r>
              <a:rPr lang="th-TH" sz="2800" b="1" dirty="0">
                <a:ea typeface="ＭＳ Ｐゴシック" charset="-128"/>
                <a:cs typeface="ＭＳ Ｐゴシック" charset="-128"/>
              </a:rPr>
              <a:t>หน้า</a:t>
            </a:r>
            <a:r>
              <a:rPr lang="en-US" sz="2800" b="1" dirty="0">
                <a:ea typeface="ＭＳ Ｐゴシック" charset="-128"/>
                <a:cs typeface="ＭＳ Ｐゴシック" charset="-128"/>
              </a:rPr>
              <a:t>. 57-60)</a:t>
            </a:r>
          </a:p>
        </p:txBody>
      </p:sp>
      <p:sp>
        <p:nvSpPr>
          <p:cNvPr id="365578" name="Rectangle 10"/>
          <p:cNvSpPr>
            <a:spLocks noChangeArrowheads="1"/>
          </p:cNvSpPr>
          <p:nvPr/>
        </p:nvSpPr>
        <p:spPr bwMode="auto">
          <a:xfrm>
            <a:off x="228600" y="3505200"/>
            <a:ext cx="403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/>
            </a:pPr>
            <a:r>
              <a:rPr lang="th-TH" sz="2800" b="1" dirty="0">
                <a:ea typeface="ＭＳ Ｐゴシック" charset="-128"/>
                <a:cs typeface="ＭＳ Ｐゴシック" charset="-128"/>
              </a:rPr>
              <a:t>สดุดี</a:t>
            </a:r>
            <a:r>
              <a:rPr lang="en-US" sz="2800" b="1" dirty="0">
                <a:ea typeface="ＭＳ Ｐゴシック" charset="-128"/>
                <a:cs typeface="ＭＳ Ｐゴシック" charset="-128"/>
              </a:rPr>
              <a:t> 3 (</a:t>
            </a:r>
            <a:r>
              <a:rPr lang="th-TH" sz="2800" b="1" dirty="0">
                <a:ea typeface="ＭＳ Ｐゴシック" charset="-128"/>
                <a:cs typeface="ＭＳ Ｐゴシック" charset="-128"/>
              </a:rPr>
              <a:t>หน้า</a:t>
            </a:r>
            <a:r>
              <a:rPr lang="en-US" sz="2800" b="1" dirty="0">
                <a:ea typeface="ＭＳ Ｐゴシック" charset="-128"/>
                <a:cs typeface="ＭＳ Ｐゴシック" charset="-128"/>
              </a:rPr>
              <a:t>. 54)</a:t>
            </a:r>
          </a:p>
        </p:txBody>
      </p:sp>
      <p:sp>
        <p:nvSpPr>
          <p:cNvPr id="365579" name="Rectangle 11"/>
          <p:cNvSpPr>
            <a:spLocks noChangeArrowheads="1"/>
          </p:cNvSpPr>
          <p:nvPr/>
        </p:nvSpPr>
        <p:spPr bwMode="auto">
          <a:xfrm>
            <a:off x="228600" y="4495800"/>
            <a:ext cx="403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/>
            </a:pPr>
            <a:r>
              <a:rPr lang="th-TH" sz="2800" b="1" dirty="0">
                <a:ea typeface="ＭＳ Ｐゴシック" charset="-128"/>
                <a:cs typeface="ＭＳ Ｐゴシック" charset="-128"/>
              </a:rPr>
              <a:t>สดุดี </a:t>
            </a:r>
            <a:r>
              <a:rPr lang="en-US" sz="2800" b="1" dirty="0">
                <a:ea typeface="ＭＳ Ｐゴシック" charset="-128"/>
                <a:cs typeface="ＭＳ Ｐゴシック" charset="-128"/>
              </a:rPr>
              <a:t>16 (</a:t>
            </a:r>
            <a:r>
              <a:rPr lang="th-TH" sz="2800" b="1" dirty="0">
                <a:ea typeface="ＭＳ Ｐゴシック" charset="-128"/>
                <a:cs typeface="ＭＳ Ｐゴシック" charset="-128"/>
              </a:rPr>
              <a:t>หน้า</a:t>
            </a:r>
            <a:r>
              <a:rPr lang="en-US" sz="2800" b="1" dirty="0">
                <a:ea typeface="ＭＳ Ｐゴシック" charset="-128"/>
                <a:cs typeface="ＭＳ Ｐゴシック" charset="-128"/>
              </a:rPr>
              <a:t>. 55-56)</a:t>
            </a:r>
          </a:p>
        </p:txBody>
      </p:sp>
      <p:sp>
        <p:nvSpPr>
          <p:cNvPr id="365580" name="Rectangle 12"/>
          <p:cNvSpPr>
            <a:spLocks noChangeArrowheads="1"/>
          </p:cNvSpPr>
          <p:nvPr/>
        </p:nvSpPr>
        <p:spPr bwMode="auto">
          <a:xfrm>
            <a:off x="4267200" y="3611563"/>
            <a:ext cx="487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/>
            </a:pPr>
            <a:r>
              <a:rPr lang="th-TH" sz="2800" b="1" dirty="0">
                <a:ea typeface="ＭＳ Ｐゴシック" charset="-128"/>
                <a:cs typeface="ＭＳ Ｐゴシック" charset="-128"/>
              </a:rPr>
              <a:t>อุปนัย</a:t>
            </a:r>
            <a:r>
              <a:rPr lang="en-US" sz="2800" b="1" dirty="0">
                <a:ea typeface="ＭＳ Ｐゴシック" charset="-128"/>
                <a:cs typeface="ＭＳ Ｐゴシック" charset="-128"/>
              </a:rPr>
              <a:t>-</a:t>
            </a:r>
            <a:r>
              <a:rPr lang="th-TH" sz="2800" b="1" dirty="0" err="1">
                <a:ea typeface="ＭＳ Ｐゴシック" charset="-128"/>
                <a:cs typeface="ＭＳ Ｐゴシック" charset="-128"/>
              </a:rPr>
              <a:t>นิร</a:t>
            </a:r>
            <a:r>
              <a:rPr lang="th-TH" sz="2800" b="1" dirty="0">
                <a:ea typeface="ＭＳ Ｐゴシック" charset="-128"/>
                <a:cs typeface="ＭＳ Ｐゴシック" charset="-128"/>
              </a:rPr>
              <a:t>นัย แบบซ้ำ</a:t>
            </a:r>
            <a:endParaRPr lang="en-US" sz="2800" b="1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5581" name="Rectangle 13"/>
          <p:cNvSpPr>
            <a:spLocks noChangeArrowheads="1"/>
          </p:cNvSpPr>
          <p:nvPr/>
        </p:nvSpPr>
        <p:spPr bwMode="auto">
          <a:xfrm>
            <a:off x="4267200" y="4664075"/>
            <a:ext cx="487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/>
            </a:pPr>
            <a:r>
              <a:rPr lang="th-TH" sz="2800" b="1" dirty="0">
                <a:ea typeface="ＭＳ Ｐゴシック" charset="-128"/>
                <a:cs typeface="ＭＳ Ｐゴシック" charset="-128"/>
              </a:rPr>
              <a:t>อุปนัย</a:t>
            </a:r>
            <a:r>
              <a:rPr lang="en-US" sz="2800" b="1" dirty="0">
                <a:ea typeface="ＭＳ Ｐゴシック" charset="-128"/>
                <a:cs typeface="ＭＳ Ｐゴシック" charset="-128"/>
              </a:rPr>
              <a:t>-</a:t>
            </a:r>
            <a:r>
              <a:rPr lang="th-TH" sz="2800" b="1" dirty="0" err="1">
                <a:ea typeface="ＭＳ Ｐゴシック" charset="-128"/>
                <a:cs typeface="ＭＳ Ｐゴシック" charset="-128"/>
              </a:rPr>
              <a:t>นิร</a:t>
            </a:r>
            <a:r>
              <a:rPr lang="th-TH" sz="2800" b="1" dirty="0">
                <a:ea typeface="ＭＳ Ｐゴシック" charset="-128"/>
                <a:cs typeface="ＭＳ Ｐゴシック" charset="-128"/>
              </a:rPr>
              <a:t>นัย แบบซ้ำ</a:t>
            </a:r>
            <a:endParaRPr lang="en-US" sz="2800" b="1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5582" name="Rectangle 14"/>
          <p:cNvSpPr>
            <a:spLocks noChangeArrowheads="1"/>
          </p:cNvSpPr>
          <p:nvPr/>
        </p:nvSpPr>
        <p:spPr bwMode="auto">
          <a:xfrm>
            <a:off x="4267200" y="5715000"/>
            <a:ext cx="487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/>
            </a:pPr>
            <a:r>
              <a:rPr lang="th-TH" sz="2800" b="1" dirty="0" err="1">
                <a:ea typeface="ＭＳ Ｐゴシック" charset="-128"/>
                <a:cs typeface="ＭＳ Ｐゴシック" charset="-128"/>
              </a:rPr>
              <a:t>นิร</a:t>
            </a:r>
            <a:r>
              <a:rPr lang="th-TH" sz="2800" b="1" dirty="0">
                <a:ea typeface="ＭＳ Ｐゴシック" charset="-128"/>
                <a:cs typeface="ＭＳ Ｐゴシック" charset="-128"/>
              </a:rPr>
              <a:t>นัย แบบง่าย </a:t>
            </a:r>
            <a:r>
              <a:rPr lang="en-US" sz="2800" b="1" dirty="0">
                <a:ea typeface="ＭＳ Ｐゴシック" charset="-128"/>
                <a:cs typeface="ＭＳ Ｐゴシック" charset="-128"/>
              </a:rPr>
              <a:t>(</a:t>
            </a:r>
            <a:r>
              <a:rPr lang="th-TH" sz="2800" b="1" dirty="0">
                <a:ea typeface="ＭＳ Ｐゴシック" charset="-128"/>
                <a:cs typeface="ＭＳ Ｐゴシック" charset="-128"/>
              </a:rPr>
              <a:t>เอ็มพีไอ</a:t>
            </a:r>
            <a:r>
              <a:rPr lang="en-US" sz="2800" b="1" dirty="0">
                <a:ea typeface="ＭＳ Ｐゴシック" charset="-128"/>
                <a:cs typeface="ＭＳ Ｐゴシック" charset="-128"/>
              </a:rPr>
              <a:t>)&amp;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sz="2800" b="1" dirty="0">
                <a:ea typeface="ＭＳ Ｐゴシック" charset="-128"/>
                <a:cs typeface="ＭＳ Ｐゴシック" charset="-128"/>
              </a:rPr>
              <a:t> </a:t>
            </a:r>
            <a:r>
              <a:rPr lang="th-TH" sz="2800" b="1" dirty="0">
                <a:ea typeface="ＭＳ Ｐゴシック" charset="-128"/>
                <a:cs typeface="ＭＳ Ｐゴシック" charset="-128"/>
              </a:rPr>
              <a:t>  อุปนัย แบบซ้ำ </a:t>
            </a:r>
            <a:r>
              <a:rPr lang="en-US" sz="2800" b="1" dirty="0">
                <a:ea typeface="ＭＳ Ｐゴシック" charset="-128"/>
                <a:cs typeface="ＭＳ Ｐゴシック" charset="-128"/>
              </a:rPr>
              <a:t>(</a:t>
            </a:r>
            <a:r>
              <a:rPr lang="th-TH" sz="2800" b="1" dirty="0">
                <a:ea typeface="ＭＳ Ｐゴシック" charset="-128"/>
                <a:cs typeface="ＭＳ Ｐゴシック" charset="-128"/>
              </a:rPr>
              <a:t>เอ็มพีไอไอ</a:t>
            </a:r>
            <a:r>
              <a:rPr lang="en-US" sz="2800" b="1" dirty="0">
                <a:ea typeface="ＭＳ Ｐゴシック" charset="-128"/>
                <a:cs typeface="ＭＳ Ｐゴシック" charset="-128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5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5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5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5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5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5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5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5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5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5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5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5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5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5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5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5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5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5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5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5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5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5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5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5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5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5" grpId="0" build="p"/>
      <p:bldP spid="365580" grpId="0" build="p"/>
      <p:bldP spid="365581" grpId="0" build="p"/>
      <p:bldP spid="36558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948264" cy="1524000"/>
          </a:xfrm>
          <a:solidFill>
            <a:srgbClr val="000000"/>
          </a:solidFill>
        </p:spPr>
        <p:txBody>
          <a:bodyPr/>
          <a:lstStyle/>
          <a:p>
            <a:pPr algn="l" eaLnBrk="1" hangingPunct="1"/>
            <a:r>
              <a:rPr kumimoji="0" lang="th-TH" sz="2400" u="sng" dirty="0">
                <a:latin typeface="Helvetica" charset="0"/>
                <a:ea typeface="ＭＳ Ｐゴシック" charset="0"/>
                <a:cs typeface="ＭＳ Ｐゴシック" charset="0"/>
              </a:rPr>
              <a:t>ไอเดียการตีความ</a:t>
            </a:r>
            <a:r>
              <a:rPr kumimoji="0" lang="en-US" sz="2400" u="sng" dirty="0">
                <a:latin typeface="Helvetica" charset="0"/>
                <a:ea typeface="ＭＳ Ｐゴシック" charset="0"/>
                <a:cs typeface="ＭＳ Ｐゴシック" charset="0"/>
              </a:rPr>
              <a:t>: </a:t>
            </a:r>
            <a:r>
              <a:rPr kumimoji="0" lang="en-US" sz="24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th-TH" sz="2400" dirty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เหตุผล</a:t>
            </a:r>
            <a:r>
              <a:rPr kumimoji="0" lang="th-TH" sz="2400" dirty="0">
                <a:latin typeface="Helvetica" charset="0"/>
                <a:ea typeface="ＭＳ Ｐゴシック" charset="0"/>
                <a:cs typeface="ＭＳ Ｐゴシック" charset="0"/>
              </a:rPr>
              <a:t>ที่คริสตจักรควรฟื้นฟูผู้เชื่อที่ทำบาปอย่างที่ถูกต้อง เพราะว่า  เป็นการขยายอำนาจของพระเจ้า</a:t>
            </a:r>
            <a:endParaRPr kumimoji="0" lang="en-US" sz="2400" dirty="0">
              <a:solidFill>
                <a:srgbClr val="FFFF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9266" name="Picture 2" descr="handshak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4038" y="0"/>
            <a:ext cx="2239962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76200" y="1447800"/>
            <a:ext cx="9067800" cy="4419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971550" lvl="1" indent="-514350">
              <a:buFontTx/>
              <a:buAutoNum type="romanUcPeriod"/>
              <a:defRPr/>
            </a:pPr>
            <a:r>
              <a:rPr lang="th-TH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วิธีที่คริสตจักรควรฟื้นฟูผู้เชื่อที่ทำบาป อย่างถูกต้อง คือการรักษาความเป็นส่วนตัวให้มากที่สุด </a:t>
            </a:r>
            <a:r>
              <a:rPr lang="en-US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(15-17) . </a:t>
            </a:r>
          </a:p>
          <a:p>
            <a:pPr marL="971550" lvl="1" indent="-514350">
              <a:buFontTx/>
              <a:buAutoNum type="romanUcPeriod"/>
              <a:defRPr/>
            </a:pPr>
            <a:endParaRPr lang="en-US" b="1" dirty="0">
              <a:solidFill>
                <a:srgbClr val="BBE0E3"/>
              </a:solidFill>
              <a:effectLst>
                <a:glow rad="177800">
                  <a:srgbClr val="000000">
                    <a:alpha val="75000"/>
                  </a:srgbClr>
                </a:glow>
              </a:effectLst>
              <a:ea typeface="ＭＳ Ｐゴシック" charset="-128"/>
              <a:cs typeface="ＭＳ Ｐゴシック" charset="-128"/>
            </a:endParaRPr>
          </a:p>
          <a:p>
            <a:pPr marL="971550" lvl="1" indent="-514350">
              <a:buFontTx/>
              <a:buAutoNum type="romanUcPeriod"/>
              <a:defRPr/>
            </a:pPr>
            <a:r>
              <a:rPr lang="th-TH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เหตุผลที่คริสตจักรสามารถฟื้นฟูหรือตั้งใจที่จะฟื้นฟูผู้เชื่อที่หลงผิด เพราะว่า</a:t>
            </a:r>
            <a:br>
              <a:rPr lang="en-US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</a:br>
            <a:r>
              <a:rPr lang="th-TH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เป็นการขยายอำนาจของพระเจ้า </a:t>
            </a:r>
            <a:r>
              <a:rPr lang="en-US" b="1" dirty="0">
                <a:solidFill>
                  <a:srgbClr val="BBE0E3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(18-20) . </a:t>
            </a:r>
          </a:p>
        </p:txBody>
      </p:sp>
      <p:sp>
        <p:nvSpPr>
          <p:cNvPr id="139268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698500" cy="4619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cs typeface="Arial" charset="0"/>
              </a:rPr>
              <a:t>34c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5830888"/>
            <a:ext cx="914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th-TH" sz="4400" b="1" dirty="0" err="1"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</a:rPr>
              <a:t>มั</a:t>
            </a:r>
            <a:r>
              <a:rPr lang="th-TH" sz="4400" b="1" dirty="0"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</a:rPr>
              <a:t>ทธิ</a:t>
            </a:r>
            <a:r>
              <a:rPr lang="th-TH" sz="4400" b="1" dirty="0" err="1"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</a:rPr>
              <a:t>ว</a:t>
            </a:r>
            <a:r>
              <a:rPr lang="th-TH" sz="4400" b="1" dirty="0"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</a:rPr>
              <a:t> </a:t>
            </a:r>
            <a:r>
              <a:rPr lang="en-US" sz="4400" b="1" dirty="0"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</a:rPr>
              <a:t>18:15-20</a:t>
            </a:r>
          </a:p>
        </p:txBody>
      </p:sp>
    </p:spTree>
    <p:extLst>
      <p:ext uri="{BB962C8B-B14F-4D97-AF65-F5344CB8AC3E}">
        <p14:creationId xmlns:p14="http://schemas.microsoft.com/office/powerpoint/2010/main" val="151685103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animBg="1"/>
      <p:bldP spid="40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2E5C2D"/>
              </a:gs>
              <a:gs pos="100000">
                <a:srgbClr val="2E5C2D">
                  <a:gamma/>
                  <a:shade val="5294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107950" y="1412875"/>
            <a:ext cx="4319588" cy="114800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2800" b="1" u="sng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อีไอ</a:t>
            </a:r>
            <a:r>
              <a:rPr lang="en-US" sz="2800" b="1" u="sng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:</a:t>
            </a:r>
            <a:r>
              <a:rPr lang="th-TH" sz="2800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th-TH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เหตุผล</a:t>
            </a:r>
            <a:r>
              <a:rPr lang="th-TH" sz="2800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ที่คริสตจักรควรฟื้นฟูผู้เชื่อที่ทำบาป อย่างถูกต้อง เพราะว่า เป็นการขยายอำนาจของพระเจ้า</a:t>
            </a:r>
            <a:endParaRPr lang="en-US" sz="2800" b="1" dirty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  <a:outerShdw blurRad="190500" dist="50800" dir="2700000" algn="tl" rotWithShape="0">
                  <a:srgbClr val="000000">
                    <a:alpha val="79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-26988"/>
            <a:ext cx="7924800" cy="646113"/>
          </a:xfr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เปลี่ยนจาก อีโอ เป็น เฮ</a:t>
            </a:r>
            <a:r>
              <a:rPr lang="th-TH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ช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โอ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46118" name="Text Box 6"/>
          <p:cNvSpPr txBox="1">
            <a:spLocks noChangeArrowheads="1"/>
          </p:cNvSpPr>
          <p:nvPr/>
        </p:nvSpPr>
        <p:spPr bwMode="auto">
          <a:xfrm>
            <a:off x="107950" y="3059113"/>
            <a:ext cx="4365625" cy="99719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508000" lvl="1" indent="-50800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I.    </a:t>
            </a:r>
            <a:r>
              <a:rPr lang="th-TH" b="1" dirty="0">
                <a:solidFill>
                  <a:srgbClr val="FFFF00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วิธี</a:t>
            </a:r>
            <a:r>
              <a:rPr lang="th-TH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ที่คริสตจักรควรฟื้นฟูผู้เชื่อที่ทำบาป อย่างถูกต้อง คือ การรักษาความเป็นส่วนตัวให้มากที่สุด </a:t>
            </a:r>
            <a:r>
              <a:rPr lang="en-US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(15-17) . </a:t>
            </a:r>
          </a:p>
        </p:txBody>
      </p:sp>
      <p:sp>
        <p:nvSpPr>
          <p:cNvPr id="346122" name="Text Box 10"/>
          <p:cNvSpPr txBox="1">
            <a:spLocks noChangeArrowheads="1"/>
          </p:cNvSpPr>
          <p:nvPr/>
        </p:nvSpPr>
        <p:spPr bwMode="auto">
          <a:xfrm>
            <a:off x="107950" y="5003800"/>
            <a:ext cx="4365625" cy="99719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514350" indent="-514350">
              <a:lnSpc>
                <a:spcPct val="80000"/>
              </a:lnSpc>
              <a:spcBef>
                <a:spcPct val="50000"/>
              </a:spcBef>
              <a:buAutoNum type="romanUcPeriod" startAt="2"/>
              <a:defRPr/>
            </a:pPr>
            <a:r>
              <a:rPr lang="th-TH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เ</a:t>
            </a:r>
            <a:r>
              <a:rPr lang="th-TH" b="1" dirty="0">
                <a:solidFill>
                  <a:srgbClr val="FFFF00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หตุผล</a:t>
            </a:r>
            <a:r>
              <a:rPr lang="th-TH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ที่คริสตจักรสามารถฟื้นฟูหรือขับไล่ผู้เชื่อที่หลงผิด</a:t>
            </a:r>
            <a:r>
              <a:rPr lang="en-US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th-TH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เพราะว่าเป็นการขยายอำนาจของพระเจ้า </a:t>
            </a:r>
            <a:r>
              <a:rPr lang="en-US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(18-20).</a:t>
            </a:r>
            <a:endParaRPr lang="en-US" b="1" dirty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  <a:outerShdw blurRad="190500" dist="50800" dir="2700000" algn="tl" rotWithShape="0">
                  <a:srgbClr val="000000">
                    <a:alpha val="79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46126" name="WordArt 14"/>
          <p:cNvSpPr>
            <a:spLocks noChangeArrowheads="1" noChangeShapeType="1" noTextEdit="1"/>
          </p:cNvSpPr>
          <p:nvPr/>
        </p:nvSpPr>
        <p:spPr bwMode="auto">
          <a:xfrm>
            <a:off x="107950" y="728663"/>
            <a:ext cx="3527425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th-TH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5921" dir="2700000" sy="50000" rotWithShape="0">
                    <a:srgbClr val="875B0D"/>
                  </a:outerShdw>
                </a:effectLst>
                <a:latin typeface="Arial Black"/>
                <a:ea typeface="Arial Black"/>
                <a:cs typeface="Arial Black"/>
              </a:rPr>
              <a:t>โครงร่างพระคำ</a:t>
            </a:r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blurRad="63500" dist="35921" dir="2700000" sy="50000" rotWithShape="0">
                  <a:srgbClr val="875B0D"/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4679950" y="2733675"/>
            <a:ext cx="4546600" cy="683264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marL="358775" indent="-358775">
              <a:lnSpc>
                <a:spcPct val="80000"/>
              </a:lnSpc>
              <a:spcBef>
                <a:spcPct val="50000"/>
              </a:spcBef>
              <a:defRPr b="1" u="none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/>
              <a:t>I. </a:t>
            </a:r>
            <a:r>
              <a:rPr lang="th-TH" dirty="0">
                <a:effectLst>
                  <a:glow rad="101600">
                    <a:schemeClr val="tx1">
                      <a:alpha val="75000"/>
                    </a:scheme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การรักษาความเป็นส่วนตัวให้มากที่สุด </a:t>
            </a:r>
            <a:r>
              <a:rPr lang="en-US" dirty="0"/>
              <a:t>(15-17). 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679950" y="4622800"/>
            <a:ext cx="4500563" cy="88639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ct val="50000"/>
              </a:spcBef>
              <a:defRPr b="1" u="sng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pPr marL="358775" indent="-358775">
              <a:defRPr/>
            </a:pPr>
            <a:r>
              <a:rPr lang="en-US" u="none" dirty="0"/>
              <a:t>II. </a:t>
            </a:r>
            <a:r>
              <a:rPr lang="th-TH" u="none" dirty="0"/>
              <a:t>คริสตจักรของเรา ขยายอำนาจ</a:t>
            </a:r>
          </a:p>
          <a:p>
            <a:pPr marL="358775" indent="-358775">
              <a:defRPr/>
            </a:pPr>
            <a:r>
              <a:rPr lang="th-TH" u="none" dirty="0"/>
              <a:t>ของพระเจ้า </a:t>
            </a:r>
            <a:r>
              <a:rPr lang="en-US" u="none" dirty="0"/>
              <a:t>(18-20)! </a:t>
            </a:r>
          </a:p>
        </p:txBody>
      </p:sp>
      <p:sp>
        <p:nvSpPr>
          <p:cNvPr id="26" name="WordArt 14"/>
          <p:cNvSpPr>
            <a:spLocks noChangeArrowheads="1" noChangeShapeType="1" noTextEdit="1"/>
          </p:cNvSpPr>
          <p:nvPr/>
        </p:nvSpPr>
        <p:spPr bwMode="auto">
          <a:xfrm>
            <a:off x="5067300" y="728663"/>
            <a:ext cx="3286125" cy="5397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th-TH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5921" dir="2700000" sy="50000" rotWithShape="0">
                    <a:srgbClr val="875B0D"/>
                  </a:outerShdw>
                </a:effectLst>
                <a:latin typeface="Arial Black"/>
                <a:ea typeface="Arial Black"/>
                <a:cs typeface="Arial Black"/>
              </a:rPr>
              <a:t>โครงร่างคำเทศนา</a:t>
            </a:r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blurRad="63500" dist="35921" dir="2700000" sy="50000" rotWithShape="0">
                  <a:srgbClr val="875B0D"/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4679950" y="5749925"/>
            <a:ext cx="4464050" cy="99719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b="1" u="sng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เอ็มไอ</a:t>
            </a:r>
            <a:r>
              <a:rPr lang="en-US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: </a:t>
            </a:r>
            <a:r>
              <a:rPr lang="th-TH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เราต้องฟื้นฟูผู้เชื่อที่หลงผิดอย่างถูกต้อง</a:t>
            </a:r>
            <a:r>
              <a:rPr lang="th-TH" b="1" dirty="0">
                <a:solidFill>
                  <a:srgbClr val="FFFF00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เพราะว่า</a:t>
            </a:r>
            <a:r>
              <a:rPr lang="th-TH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นี่เป็นการกระทำในนามของพระเจ้า</a:t>
            </a:r>
            <a:endParaRPr lang="en-US" b="1" dirty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  <a:outerShdw blurRad="193675" dist="50800" dir="2700000" algn="tl" rotWithShape="0">
                  <a:srgbClr val="000000">
                    <a:alpha val="80000"/>
                  </a:srgbClr>
                </a:outerShdw>
              </a:effectLst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679950" y="1449388"/>
            <a:ext cx="4419600" cy="701731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marL="358775" indent="-358775">
              <a:lnSpc>
                <a:spcPct val="80000"/>
              </a:lnSpc>
              <a:spcBef>
                <a:spcPct val="50000"/>
              </a:spcBef>
              <a:defRPr b="1" u="none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pPr marL="0" indent="0">
              <a:defRPr/>
            </a:pPr>
            <a:r>
              <a:rPr lang="th-TH" u="sng" dirty="0"/>
              <a:t>คำนำ เอ็มพีไอ</a:t>
            </a:r>
            <a:r>
              <a:rPr lang="en-US" dirty="0"/>
              <a:t>: </a:t>
            </a:r>
            <a:r>
              <a:rPr lang="th-TH" dirty="0">
                <a:solidFill>
                  <a:schemeClr val="bg1"/>
                </a:solidFill>
              </a:rPr>
              <a:t>เราจะฟื้นฟูผู้เชื่อที่ทำบาปอย่างถูกต้องได้</a:t>
            </a:r>
            <a:r>
              <a:rPr lang="th-TH" dirty="0">
                <a:solidFill>
                  <a:srgbClr val="FFFF00"/>
                </a:solidFill>
              </a:rPr>
              <a:t>อย่างไร</a:t>
            </a:r>
            <a:r>
              <a:rPr lang="en-US" dirty="0">
                <a:solidFill>
                  <a:srgbClr val="FFFF00"/>
                </a:solidFill>
              </a:rPr>
              <a:t>?</a:t>
            </a:r>
            <a:endParaRPr 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427538" y="1484313"/>
            <a:ext cx="215900" cy="525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643438" y="3716338"/>
            <a:ext cx="4500562" cy="40626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ct val="50000"/>
              </a:spcBef>
              <a:defRPr b="1" u="sng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u="none" dirty="0"/>
              <a:t>(</a:t>
            </a:r>
            <a:r>
              <a:rPr lang="th-TH" u="none" dirty="0">
                <a:solidFill>
                  <a:srgbClr val="FFFF00"/>
                </a:solidFill>
              </a:rPr>
              <a:t>ทำไม </a:t>
            </a:r>
            <a:r>
              <a:rPr lang="th-TH" u="none" dirty="0">
                <a:solidFill>
                  <a:schemeClr val="bg1"/>
                </a:solidFill>
              </a:rPr>
              <a:t>เราสามารถที่จะฟื้นฟูผู้เชื่อที่ทำบาปได้</a:t>
            </a:r>
            <a:r>
              <a:rPr lang="en-US" u="none" dirty="0">
                <a:solidFill>
                  <a:schemeClr val="bg1"/>
                </a:solidFill>
              </a:rPr>
              <a:t>?</a:t>
            </a:r>
            <a:endParaRPr lang="en-US" u="none" dirty="0"/>
          </a:p>
        </p:txBody>
      </p:sp>
      <p:sp>
        <p:nvSpPr>
          <p:cNvPr id="3" name="Striped Right Arrow 2"/>
          <p:cNvSpPr/>
          <p:nvPr/>
        </p:nvSpPr>
        <p:spPr bwMode="auto">
          <a:xfrm>
            <a:off x="3635375" y="692150"/>
            <a:ext cx="1368425" cy="720725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206375" dist="355600" dir="2700000" algn="tl" rotWithShape="0">
                  <a:srgbClr val="000000">
                    <a:alpha val="68000"/>
                  </a:srgbClr>
                </a:outerShdw>
              </a:effectLst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V="1">
            <a:off x="3132138" y="1773238"/>
            <a:ext cx="3095625" cy="12954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/>
              <a:cs typeface="Arial"/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1547664" y="1854200"/>
            <a:ext cx="4031357" cy="4219821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/>
              <a:cs typeface="Arial"/>
            </a:endParaRP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V="1">
            <a:off x="3284538" y="4005263"/>
            <a:ext cx="1574800" cy="1008062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/>
              <a:cs typeface="Arial"/>
            </a:endParaRPr>
          </a:p>
        </p:txBody>
      </p:sp>
      <p:sp>
        <p:nvSpPr>
          <p:cNvPr id="29" name="WordArt 14"/>
          <p:cNvSpPr>
            <a:spLocks noChangeArrowheads="1" noChangeShapeType="1" noTextEdit="1"/>
          </p:cNvSpPr>
          <p:nvPr/>
        </p:nvSpPr>
        <p:spPr bwMode="auto">
          <a:xfrm rot="-1380046">
            <a:off x="-122904" y="817019"/>
            <a:ext cx="4294188" cy="13271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>
              <a:defRPr/>
            </a:pPr>
            <a:r>
              <a:rPr lang="th-TH" sz="3600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 Black"/>
                <a:ea typeface="Arial Black"/>
                <a:cs typeface="Arial Black"/>
              </a:rPr>
              <a:t>นิร</a:t>
            </a:r>
            <a:r>
              <a:rPr lang="th-TH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 Black"/>
                <a:ea typeface="Arial Black"/>
                <a:cs typeface="Arial Black"/>
              </a:rPr>
              <a:t>นัยแบบซ้ำ</a:t>
            </a:r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glow rad="101600">
                  <a:schemeClr val="tx1"/>
                </a:glow>
              </a:effectLst>
              <a:latin typeface="Arial Black"/>
              <a:ea typeface="Arial Black"/>
              <a:cs typeface="Arial Black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5" grpId="0"/>
      <p:bldP spid="346118" grpId="0"/>
      <p:bldP spid="346122" grpId="0"/>
      <p:bldP spid="346126" grpId="0" animBg="1"/>
      <p:bldP spid="24" grpId="0"/>
      <p:bldP spid="25" grpId="0"/>
      <p:bldP spid="26" grpId="0" animBg="1"/>
      <p:bldP spid="27" grpId="0"/>
      <p:bldP spid="28" grpId="0"/>
      <p:bldP spid="2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mending_your_broken_hear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95300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unsetCouple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3850" y="350838"/>
            <a:ext cx="504666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53000" y="3733800"/>
            <a:ext cx="4191000" cy="3124200"/>
          </a:xfrm>
          <a:solidFill>
            <a:srgbClr val="000514"/>
          </a:soli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h-TH" sz="40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เราจะ</a:t>
            </a:r>
            <a:r>
              <a:rPr lang="th-TH" sz="4000" b="1" i="1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ฟื้นฟู</a:t>
            </a:r>
            <a:r>
              <a:rPr lang="th-TH" sz="40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ผู้เชื่อที่ทำบาปอย่างถูกต้องได้อย่างไร</a:t>
            </a:r>
            <a:r>
              <a:rPr lang="en-US" sz="40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5" name="Picture 4" descr="fighting coup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42116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3995738" y="1196975"/>
            <a:ext cx="863600" cy="18716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000514"/>
          </a:solidFill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3600" b="1" i="1" dirty="0">
                <a:solidFill>
                  <a:srgbClr val="FFFFFF"/>
                </a:solidFill>
                <a:cs typeface="Arial" charset="0"/>
              </a:rPr>
              <a:t>คำถามสำเราวันนี้ </a:t>
            </a:r>
            <a:r>
              <a:rPr lang="en-US" sz="3600" b="1" i="1" dirty="0">
                <a:solidFill>
                  <a:srgbClr val="FFFFFF"/>
                </a:solidFill>
                <a:cs typeface="Arial" charset="0"/>
              </a:rPr>
              <a:t>(</a:t>
            </a:r>
            <a:r>
              <a:rPr lang="th-TH" sz="3600" b="1" i="1" dirty="0">
                <a:solidFill>
                  <a:srgbClr val="FFFFFF"/>
                </a:solidFill>
                <a:cs typeface="Arial" charset="0"/>
              </a:rPr>
              <a:t>สำหรับข้อ</a:t>
            </a:r>
            <a:r>
              <a:rPr lang="en-US" sz="3600" b="1" i="1" dirty="0">
                <a:solidFill>
                  <a:srgbClr val="FFFFFF"/>
                </a:solidFill>
                <a:cs typeface="Arial" charset="0"/>
              </a:rPr>
              <a:t>. 15-17)</a:t>
            </a:r>
            <a:endParaRPr lang="en-US" sz="320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81000"/>
            <a:ext cx="3360738" cy="4848225"/>
          </a:xfrm>
        </p:spPr>
        <p:txBody>
          <a:bodyPr/>
          <a:lstStyle/>
          <a:p>
            <a:pPr algn="ctr" eaLnBrk="1" hangingPunct="1"/>
            <a:r>
              <a:rPr lang="en-US" b="1">
                <a:latin typeface="Arial" charset="0"/>
                <a:ea typeface="ＭＳ Ｐゴシック" charset="0"/>
              </a:rPr>
              <a:t>The Point of Verses 15-17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146435" name="Picture 1" descr="reconcili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57388"/>
            <a:ext cx="5478463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6" name="Text Box 3"/>
          <p:cNvSpPr txBox="1">
            <a:spLocks noChangeArrowheads="1"/>
          </p:cNvSpPr>
          <p:nvPr/>
        </p:nvSpPr>
        <p:spPr bwMode="auto">
          <a:xfrm>
            <a:off x="4535934" y="2204864"/>
            <a:ext cx="45005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I.</a:t>
            </a: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รักษาความเป็น</a:t>
            </a:r>
            <a:r>
              <a:rPr kumimoji="0" lang="th-TH" sz="48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ส่วนตัว</a:t>
            </a: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ให้มากที่สุด</a:t>
            </a:r>
            <a:br>
              <a:rPr kumimoji="0" lang="en-US" altLang="ja-JP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altLang="ja-JP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(15-17).</a:t>
            </a:r>
            <a:r>
              <a:rPr kumimoji="0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418512" y="-27384"/>
            <a:ext cx="762000" cy="45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34d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 rot="21110430">
            <a:off x="1517490" y="259195"/>
            <a:ext cx="5963935" cy="2029602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None/>
              <a:defRPr sz="3200">
                <a:solidFill>
                  <a:schemeClr val="tx1"/>
                </a:solidFill>
                <a:latin typeface="+mn-lt"/>
                <a:ea typeface="ＭＳ Ｐゴシック" pitchFamily="24" charset="-128"/>
                <a:cs typeface="ＭＳ Ｐゴシック" pitchFamily="2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0"/>
              <a:buChar char="n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-111" charset="2"/>
              <a:buNone/>
              <a:tabLst/>
              <a:defRPr/>
            </a:pPr>
            <a:r>
              <a:rPr lang="th-TH" sz="4800" b="1" kern="0" noProof="0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อย่าป่าวประกาศ </a:t>
            </a:r>
            <a:r>
              <a:rPr lang="th-TH" sz="4800" b="1" kern="0" noProof="0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ปัญหานั้น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 pitchFamily="24" charset="-128"/>
              <a:cs typeface="ＭＳ Ｐゴシック" pitchFamily="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57938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3" name="Picture 1" descr="20120905153302882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691356" y="-862806"/>
            <a:ext cx="7761288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2886" y="1557409"/>
            <a:ext cx="7993063" cy="95410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9138" indent="-719138">
              <a:buAutoNum type="arabicPeriod"/>
            </a:pPr>
            <a:r>
              <a:rPr lang="th-TH" sz="2800" b="1" dirty="0"/>
              <a:t>คุณได้เขียน</a:t>
            </a:r>
            <a:r>
              <a:rPr lang="th-TH" sz="2800" b="1" u="sng" dirty="0"/>
              <a:t>คำถาม</a:t>
            </a:r>
            <a:r>
              <a:rPr lang="en-US" sz="2800" b="1" dirty="0"/>
              <a:t>&amp;</a:t>
            </a:r>
            <a:r>
              <a:rPr lang="th-TH" sz="2800" b="1" u="sng" dirty="0"/>
              <a:t>คำตอบ</a:t>
            </a:r>
            <a:r>
              <a:rPr lang="th-TH" sz="2800" b="1" dirty="0"/>
              <a:t>ของข้อความและ</a:t>
            </a:r>
          </a:p>
          <a:p>
            <a:r>
              <a:rPr lang="en-US" sz="2800" b="1" dirty="0"/>
              <a:t>	</a:t>
            </a:r>
            <a:r>
              <a:rPr lang="th-TH" sz="2800" b="1" dirty="0"/>
              <a:t>ข้อความนั้นส่วนบน </a:t>
            </a:r>
            <a:r>
              <a:rPr lang="en-US" sz="2800" b="1" dirty="0"/>
              <a:t>(</a:t>
            </a:r>
            <a:r>
              <a:rPr lang="th-TH" sz="2800" b="1" dirty="0"/>
              <a:t>ถ้าเทศน์ </a:t>
            </a:r>
            <a:r>
              <a:rPr lang="en-US" sz="2800" b="1" dirty="0"/>
              <a:t>1-2</a:t>
            </a:r>
            <a:r>
              <a:rPr lang="th-TH" sz="2800" b="1" dirty="0"/>
              <a:t> ข้อพระคัมภีร์</a:t>
            </a:r>
            <a:r>
              <a:rPr lang="en-US" sz="2800" b="1" dirty="0"/>
              <a:t>?)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-26988"/>
            <a:ext cx="8424862" cy="741363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kumimoji="0" lang="th-TH" sz="3200" b="1" dirty="0">
                <a:latin typeface="Arial" charset="0"/>
                <a:ea typeface="ＭＳ Ｐゴシック" charset="0"/>
                <a:cs typeface="Arial" charset="0"/>
              </a:rPr>
              <a:t>การให้เกรด โคริน</a:t>
            </a:r>
            <a:r>
              <a:rPr kumimoji="0" lang="th-TH" sz="3200" b="1" dirty="0" err="1">
                <a:latin typeface="Arial" charset="0"/>
                <a:ea typeface="ＭＳ Ｐゴシック" charset="0"/>
                <a:cs typeface="Arial" charset="0"/>
              </a:rPr>
              <a:t>ธ์</a:t>
            </a:r>
            <a:r>
              <a:rPr kumimoji="0" lang="en-US" sz="3200" b="1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000" b="1" dirty="0">
                <a:latin typeface="Arial" charset="0"/>
                <a:ea typeface="ＭＳ Ｐゴシック" charset="0"/>
                <a:cs typeface="Arial" charset="0"/>
              </a:rPr>
              <a:t>4:6 </a:t>
            </a:r>
            <a:r>
              <a:rPr kumimoji="0" lang="en-US" sz="3200" b="1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th-TH" sz="3200" b="1" dirty="0">
                <a:latin typeface="Arial" charset="0"/>
                <a:ea typeface="ＭＳ Ｐゴシック" charset="0"/>
                <a:cs typeface="Arial" charset="0"/>
              </a:rPr>
              <a:t>โครงร่างการตีความ</a:t>
            </a:r>
            <a:r>
              <a:rPr kumimoji="0" lang="en-US" sz="3200" b="1" dirty="0">
                <a:latin typeface="Arial" charset="0"/>
                <a:ea typeface="ＭＳ Ｐゴシック" charset="0"/>
                <a:cs typeface="Arial" charset="0"/>
              </a:rPr>
              <a:t>. (</a:t>
            </a:r>
            <a:r>
              <a:rPr kumimoji="0" lang="th-TH" sz="3200" b="1" dirty="0">
                <a:latin typeface="Arial" charset="0"/>
                <a:ea typeface="ＭＳ Ｐゴシック" charset="0"/>
                <a:cs typeface="Arial" charset="0"/>
              </a:rPr>
              <a:t>งานที่</a:t>
            </a:r>
            <a:r>
              <a:rPr kumimoji="0" lang="en-US" sz="3200" b="1" dirty="0">
                <a:latin typeface="Arial" charset="0"/>
                <a:ea typeface="ＭＳ Ｐゴシック" charset="0"/>
                <a:cs typeface="Arial" charset="0"/>
              </a:rPr>
              <a:t>. #4)</a:t>
            </a:r>
            <a:endParaRPr kumimoji="0" lang="en-US" sz="4000" b="1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3867027" y="628308"/>
            <a:ext cx="5148262" cy="951543"/>
          </a:xfrm>
          <a:prstGeom prst="rect">
            <a:avLst/>
          </a:prstGeom>
          <a:solidFill>
            <a:schemeClr val="accent4">
              <a:lumMod val="1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th-TH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ตรวจสอบว่าคุณทำตาม</a:t>
            </a:r>
          </a:p>
          <a:p>
            <a:pPr algn="ctr">
              <a:defRPr/>
            </a:pPr>
            <a:r>
              <a:rPr lang="th-TH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คำแนะนำในหน้า </a:t>
            </a:r>
            <a:r>
              <a:rPr 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22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72281" y="1570226"/>
            <a:ext cx="7993063" cy="954107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9138" indent="-719138">
              <a:buAutoNum type="arabicPeriod" startAt="2"/>
            </a:pPr>
            <a:r>
              <a:rPr lang="th-TH" sz="2800" b="1" dirty="0"/>
              <a:t>ไอเดียการตีความ</a:t>
            </a:r>
            <a:r>
              <a:rPr lang="en-US" sz="2800" b="1" dirty="0"/>
              <a:t>(</a:t>
            </a:r>
            <a:r>
              <a:rPr lang="th-TH" sz="2800" b="1" dirty="0" err="1"/>
              <a:t>อต</a:t>
            </a:r>
            <a:r>
              <a:rPr lang="en-US" sz="2800" b="1" dirty="0"/>
              <a:t>.) </a:t>
            </a:r>
            <a:r>
              <a:rPr lang="th-TH" sz="2800" b="1" dirty="0"/>
              <a:t>และใจความสำคัญ </a:t>
            </a:r>
            <a:r>
              <a:rPr lang="en-US" sz="2800" b="1" dirty="0"/>
              <a:t>(</a:t>
            </a:r>
            <a:r>
              <a:rPr lang="th-TH" sz="2800" b="1" dirty="0" err="1"/>
              <a:t>จค</a:t>
            </a:r>
            <a:r>
              <a:rPr lang="en-US" sz="2800" b="1" dirty="0"/>
              <a:t>.) </a:t>
            </a:r>
            <a:r>
              <a:rPr lang="th-TH" sz="2800" b="1" dirty="0"/>
              <a:t>ทั้งหมดเขียน</a:t>
            </a:r>
          </a:p>
          <a:p>
            <a:r>
              <a:rPr lang="th-TH" sz="2800" b="1" dirty="0"/>
              <a:t>	ใน</a:t>
            </a:r>
            <a:r>
              <a:rPr lang="th-TH" sz="2800" b="1" u="sng" dirty="0"/>
              <a:t>รูปแบบ</a:t>
            </a:r>
            <a:r>
              <a:rPr lang="th-TH" sz="2800" b="1" dirty="0"/>
              <a:t> </a:t>
            </a:r>
            <a:r>
              <a:rPr lang="en-US" sz="2800" b="1" dirty="0"/>
              <a:t>Z1+X2+Z2+Y?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16958" y="2531259"/>
            <a:ext cx="7993063" cy="95410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9138" indent="-719138"/>
            <a:r>
              <a:rPr lang="en-US" sz="2800" b="1" dirty="0"/>
              <a:t>22.	</a:t>
            </a:r>
            <a:r>
              <a:rPr lang="th-TH" sz="2800" b="1" dirty="0"/>
              <a:t>แจ</a:t>
            </a:r>
            <a:r>
              <a:rPr lang="th-TH" sz="2800" b="1" dirty="0" err="1"/>
              <a:t>่</a:t>
            </a:r>
            <a:r>
              <a:rPr lang="th-TH" sz="2800" b="1" dirty="0"/>
              <a:t>ละประเด็นมีจุดเชื่อมสัมพันธ์กัน </a:t>
            </a:r>
            <a:r>
              <a:rPr lang="en-US" sz="2800" b="1" dirty="0"/>
              <a:t>(“</a:t>
            </a:r>
            <a:r>
              <a:rPr lang="th-TH" sz="2800" b="1" dirty="0" err="1"/>
              <a:t>ก</a:t>
            </a:r>
            <a:r>
              <a:rPr lang="en-US" sz="2800" b="1" dirty="0"/>
              <a:t>”</a:t>
            </a:r>
            <a:r>
              <a:rPr lang="th-TH" sz="2800" b="1" dirty="0"/>
              <a:t> มี</a:t>
            </a:r>
            <a:r>
              <a:rPr lang="en-US" sz="2800" b="1" dirty="0"/>
              <a:t> “</a:t>
            </a:r>
            <a:r>
              <a:rPr lang="th-TH" sz="2800" b="1" dirty="0"/>
              <a:t>กก</a:t>
            </a:r>
            <a:r>
              <a:rPr lang="en-US" sz="2800" b="1" dirty="0"/>
              <a:t>”, “</a:t>
            </a:r>
            <a:r>
              <a:rPr lang="th-TH" sz="2800" b="1" dirty="0" err="1"/>
              <a:t>ก</a:t>
            </a:r>
            <a:r>
              <a:rPr lang="en-US" sz="2800" b="1" dirty="0"/>
              <a:t>” </a:t>
            </a:r>
            <a:r>
              <a:rPr lang="th-TH" sz="2800" b="1" dirty="0"/>
              <a:t>มี </a:t>
            </a:r>
            <a:r>
              <a:rPr lang="en-US" sz="2800" b="1" dirty="0"/>
              <a:t>“</a:t>
            </a:r>
            <a:r>
              <a:rPr lang="th-TH" sz="2800" b="1" dirty="0" err="1"/>
              <a:t>ข</a:t>
            </a:r>
            <a:r>
              <a:rPr lang="en-US" sz="2800" b="1" dirty="0"/>
              <a:t>”; </a:t>
            </a:r>
            <a:r>
              <a:rPr lang="th-TH" sz="2800" b="1" dirty="0"/>
              <a:t>หน้า </a:t>
            </a:r>
            <a:r>
              <a:rPr lang="en-US" sz="2800" b="1" dirty="0"/>
              <a:t>61 [II.A.1.] &amp; </a:t>
            </a:r>
            <a:r>
              <a:rPr lang="th-TH" sz="2800" b="1" dirty="0"/>
              <a:t>หน้า </a:t>
            </a:r>
            <a:r>
              <a:rPr lang="en-US" sz="2800" b="1" dirty="0"/>
              <a:t>55?</a:t>
            </a:r>
          </a:p>
        </p:txBody>
      </p:sp>
      <p:sp>
        <p:nvSpPr>
          <p:cNvPr id="161799" name="Text Box 40"/>
          <p:cNvSpPr txBox="1">
            <a:spLocks noChangeArrowheads="1"/>
          </p:cNvSpPr>
          <p:nvPr/>
        </p:nvSpPr>
        <p:spPr bwMode="auto">
          <a:xfrm>
            <a:off x="8604250" y="0"/>
            <a:ext cx="576263" cy="4572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>
                <a:solidFill>
                  <a:srgbClr val="FFFFFF"/>
                </a:solidFill>
                <a:cs typeface="Arial" charset="0"/>
              </a:rPr>
              <a:t>22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36359" y="1557409"/>
            <a:ext cx="7993062" cy="138499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9138" indent="-719138">
              <a:buAutoNum type="arabicPeriod" startAt="20"/>
            </a:pPr>
            <a:r>
              <a:rPr lang="en-US" sz="2800" b="1" dirty="0"/>
              <a:t>  </a:t>
            </a:r>
            <a:r>
              <a:rPr lang="th-TH" sz="2800" b="1" dirty="0"/>
              <a:t>จุดสำคัญของผู้รับสารอยู่ในรูปแบบอดีต</a:t>
            </a:r>
            <a:r>
              <a:rPr lang="en-US" sz="2800" b="1" dirty="0"/>
              <a:t>(</a:t>
            </a:r>
            <a:r>
              <a:rPr lang="th-TH" sz="2800" b="1" dirty="0"/>
              <a:t>ไม่ใช่ปัจจุบัน</a:t>
            </a:r>
            <a:r>
              <a:rPr lang="en-US" sz="2800" b="1" dirty="0"/>
              <a:t>) (</a:t>
            </a:r>
            <a:r>
              <a:rPr lang="th-TH" sz="2800" b="1" dirty="0"/>
              <a:t>เขียน</a:t>
            </a:r>
          </a:p>
          <a:p>
            <a:r>
              <a:rPr lang="th-TH" sz="2800" b="1" dirty="0"/>
              <a:t> 	วิธีที่ชาวโค</a:t>
            </a:r>
            <a:r>
              <a:rPr lang="th-TH" sz="2800" b="1" dirty="0" err="1"/>
              <a:t>โล</a:t>
            </a:r>
            <a:r>
              <a:rPr lang="th-TH" sz="2800" b="1" dirty="0"/>
              <a:t>สีควร</a:t>
            </a:r>
            <a:r>
              <a:rPr lang="en-US" sz="2800" b="1" dirty="0"/>
              <a:t>…” </a:t>
            </a:r>
            <a:r>
              <a:rPr lang="th-TH" sz="2800" b="1" dirty="0"/>
              <a:t>ไม่ใช่ </a:t>
            </a:r>
            <a:r>
              <a:rPr lang="en-US" sz="2800" b="1" dirty="0"/>
              <a:t>“</a:t>
            </a:r>
            <a:r>
              <a:rPr lang="th-TH" sz="2800" b="1" dirty="0"/>
              <a:t>เราควร</a:t>
            </a:r>
            <a:r>
              <a:rPr lang="en-US" sz="2800" b="1" dirty="0"/>
              <a:t>…”) </a:t>
            </a:r>
            <a:r>
              <a:rPr lang="th-TH" sz="2800" b="1" dirty="0"/>
              <a:t>และในรูปแบบ</a:t>
            </a:r>
          </a:p>
          <a:p>
            <a:r>
              <a:rPr lang="en-US" sz="2800" b="1" dirty="0"/>
              <a:t> 	</a:t>
            </a:r>
            <a:r>
              <a:rPr lang="th-TH" sz="2800" b="1" dirty="0"/>
              <a:t>การกระทำ </a:t>
            </a:r>
            <a:r>
              <a:rPr lang="en-US" sz="2800" b="1" dirty="0"/>
              <a:t>(</a:t>
            </a:r>
            <a:r>
              <a:rPr lang="th-TH" sz="2800" b="1" dirty="0"/>
              <a:t>ไม่ใช่ถูกกระทำ</a:t>
            </a:r>
            <a:r>
              <a:rPr lang="en-US" sz="2800" b="1" dirty="0"/>
              <a:t>)?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36449" y="1552826"/>
            <a:ext cx="7272337" cy="1569660"/>
          </a:xfrm>
          <a:prstGeom prst="rect">
            <a:avLst/>
          </a:prstGeom>
          <a:solidFill>
            <a:srgbClr val="000090"/>
          </a:solidFill>
        </p:spPr>
        <p:txBody>
          <a:bodyPr>
            <a:spAutoFit/>
          </a:bodyPr>
          <a:lstStyle/>
          <a:p>
            <a:pPr marL="719138" indent="-719138">
              <a:buFontTx/>
              <a:buAutoNum type="arabicPeriod" startAt="6"/>
              <a:defRPr/>
            </a:pPr>
            <a:r>
              <a:rPr lang="en-US" sz="3200" b="1" dirty="0"/>
              <a:t> </a:t>
            </a:r>
            <a:r>
              <a:rPr lang="th-TH" sz="3200" b="1" dirty="0"/>
              <a:t>ไอเดียการตีความและโครงร่างการตีความตรงกับ</a:t>
            </a:r>
          </a:p>
          <a:p>
            <a:pPr>
              <a:defRPr/>
            </a:pPr>
            <a:r>
              <a:rPr lang="th-TH" sz="3200" b="1" dirty="0"/>
              <a:t> 	ความตั้งใจของผู้เขียน</a:t>
            </a:r>
            <a:r>
              <a:rPr lang="en-US" sz="3200" b="1" dirty="0"/>
              <a:t>? (</a:t>
            </a:r>
            <a:r>
              <a:rPr lang="th-TH" sz="3200" b="1" dirty="0" err="1"/>
              <a:t>ตข</a:t>
            </a:r>
            <a:r>
              <a:rPr lang="th-TH" sz="3200" b="1" dirty="0"/>
              <a:t> </a:t>
            </a:r>
            <a:r>
              <a:rPr lang="en-US" sz="3200" b="1" dirty="0"/>
              <a:t>= </a:t>
            </a:r>
            <a:r>
              <a:rPr lang="th-TH" sz="3200" b="1" dirty="0"/>
              <a:t>การประเม</a:t>
            </a:r>
            <a:r>
              <a:rPr lang="th-TH" sz="3200" b="1" dirty="0" err="1"/>
              <a:t>ิ</a:t>
            </a:r>
            <a:r>
              <a:rPr lang="th-TH" sz="3200" b="1" dirty="0"/>
              <a:t>ณ</a:t>
            </a:r>
            <a:r>
              <a:rPr lang="en-US" sz="3200" b="1" dirty="0"/>
              <a:t> 	</a:t>
            </a:r>
            <a:r>
              <a:rPr lang="th-TH" sz="3200" b="1" dirty="0"/>
              <a:t>ความตั้งใจของผู้เขียน</a:t>
            </a:r>
            <a:r>
              <a:rPr lang="en-US" sz="3200" b="1" dirty="0"/>
              <a:t>)?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71022" y="1570226"/>
            <a:ext cx="6551612" cy="138499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9138" indent="-719138"/>
            <a:r>
              <a:rPr lang="en-US" sz="2800" b="1" dirty="0"/>
              <a:t>19.	</a:t>
            </a:r>
            <a:r>
              <a:rPr lang="th-TH" sz="2800" b="1" dirty="0"/>
              <a:t>ใจความสำคัญ </a:t>
            </a:r>
            <a:r>
              <a:rPr lang="en-US" sz="2800" b="1" dirty="0"/>
              <a:t>(</a:t>
            </a:r>
            <a:r>
              <a:rPr lang="th-TH" sz="2800" b="1" dirty="0" err="1"/>
              <a:t>จค</a:t>
            </a:r>
            <a:r>
              <a:rPr lang="en-US" sz="2800" b="1" dirty="0"/>
              <a:t>.) </a:t>
            </a:r>
            <a:r>
              <a:rPr lang="th-TH" sz="2800" b="1" dirty="0"/>
              <a:t>หลีกเลี่ยงไอเดียที่ไม่ได้อยู่ในเนื้อหา </a:t>
            </a:r>
            <a:r>
              <a:rPr lang="en-US" sz="2800" b="1" dirty="0"/>
              <a:t>(</a:t>
            </a:r>
            <a:r>
              <a:rPr lang="th-TH" sz="2800" b="1" dirty="0"/>
              <a:t>เช่น จากแหล่งอ้างอิงอื่น</a:t>
            </a:r>
            <a:r>
              <a:rPr lang="en-US" sz="2800" b="1" dirty="0"/>
              <a:t>)? ( “</a:t>
            </a:r>
            <a:r>
              <a:rPr lang="th-TH" sz="2800" b="1" dirty="0" err="1"/>
              <a:t>มบ</a:t>
            </a:r>
            <a:r>
              <a:rPr lang="en-US" sz="2800" b="1" dirty="0"/>
              <a:t>.</a:t>
            </a:r>
            <a:r>
              <a:rPr lang="th-TH" sz="2800" b="1" dirty="0"/>
              <a:t> </a:t>
            </a:r>
            <a:r>
              <a:rPr lang="en-US" sz="2800" b="1" dirty="0"/>
              <a:t>= </a:t>
            </a:r>
            <a:r>
              <a:rPr lang="th-TH" sz="2800" b="1" dirty="0"/>
              <a:t>ไม่ได้อยู่ในบท</a:t>
            </a:r>
            <a:r>
              <a:rPr lang="en-US" sz="2800" b="1" dirty="0"/>
              <a:t>)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17106" y="2513642"/>
            <a:ext cx="7993063" cy="1077218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9138" indent="-719138"/>
            <a:r>
              <a:rPr lang="en-US" sz="3200" b="1" dirty="0"/>
              <a:t>2.	</a:t>
            </a:r>
            <a:r>
              <a:rPr lang="th-TH" sz="3200" b="1" dirty="0"/>
              <a:t>ไอเดียการตีความ </a:t>
            </a:r>
            <a:r>
              <a:rPr lang="en-US" sz="3200" b="1" dirty="0"/>
              <a:t>(</a:t>
            </a:r>
            <a:r>
              <a:rPr lang="th-TH" sz="3200" b="1" dirty="0" err="1"/>
              <a:t>อต</a:t>
            </a:r>
            <a:r>
              <a:rPr lang="en-US" sz="3200" b="1" dirty="0"/>
              <a:t>. )</a:t>
            </a:r>
            <a:r>
              <a:rPr lang="th-TH" sz="3200" b="1" dirty="0"/>
              <a:t>และใจความหลัก</a:t>
            </a:r>
            <a:r>
              <a:rPr lang="en-US" sz="3200" b="1" dirty="0"/>
              <a:t> (</a:t>
            </a:r>
            <a:r>
              <a:rPr lang="th-TH" sz="3200" b="1" dirty="0" err="1"/>
              <a:t>จค</a:t>
            </a:r>
            <a:r>
              <a:rPr lang="en-US" sz="3200" b="1" dirty="0"/>
              <a:t>.) </a:t>
            </a:r>
            <a:r>
              <a:rPr lang="th-TH" sz="3200" b="1" dirty="0"/>
              <a:t>เขียนถูกต้องใน</a:t>
            </a:r>
            <a:r>
              <a:rPr lang="en-US" sz="3200" b="1" dirty="0"/>
              <a:t> </a:t>
            </a:r>
            <a:r>
              <a:rPr lang="th-TH" sz="3200" b="1" dirty="0"/>
              <a:t> </a:t>
            </a:r>
            <a:r>
              <a:rPr lang="th-TH" sz="3200" b="1" u="sng" dirty="0"/>
              <a:t>รูปแบบ</a:t>
            </a:r>
            <a:r>
              <a:rPr lang="th-TH" sz="3200" b="1" dirty="0"/>
              <a:t> </a:t>
            </a:r>
            <a:r>
              <a:rPr lang="en-US" sz="3200" b="1" dirty="0"/>
              <a:t>Z1+X+Z2+Y ? 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054819" y="2570719"/>
            <a:ext cx="7993062" cy="95410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9138" indent="-719138"/>
            <a:r>
              <a:rPr lang="en-US" sz="2800" b="1" dirty="0"/>
              <a:t>27.	</a:t>
            </a:r>
            <a:r>
              <a:rPr lang="th-TH" sz="2800" b="1" dirty="0"/>
              <a:t>ประโยคในโครงร่างรวมข้อพระคัมภีร์</a:t>
            </a:r>
            <a:r>
              <a:rPr lang="th-TH" sz="2800" b="1" dirty="0" err="1"/>
              <a:t>นั้นๆ</a:t>
            </a:r>
            <a:r>
              <a:rPr lang="en-US" sz="2800" b="1" dirty="0"/>
              <a:t>,</a:t>
            </a:r>
            <a:r>
              <a:rPr lang="th-TH" sz="2800" b="1" dirty="0"/>
              <a:t> ข้อพระคัมภีร์</a:t>
            </a:r>
            <a:r>
              <a:rPr lang="th-TH" sz="2800" b="1" dirty="0" err="1"/>
              <a:t>อื่นๆ</a:t>
            </a:r>
            <a:r>
              <a:rPr lang="en-US" sz="2800" b="1" dirty="0"/>
              <a:t> , </a:t>
            </a:r>
            <a:r>
              <a:rPr lang="th-TH" sz="2800" b="1" dirty="0"/>
              <a:t>หรือ ส่วนข้อพระคัมภีร์ </a:t>
            </a:r>
            <a:r>
              <a:rPr lang="en-US" sz="2800" b="1" dirty="0"/>
              <a:t>(1a, 1b, 1c,</a:t>
            </a:r>
            <a:r>
              <a:rPr lang="th-TH" sz="2800" b="1" dirty="0"/>
              <a:t>และ</a:t>
            </a:r>
            <a:r>
              <a:rPr lang="th-TH" sz="2800" b="1" dirty="0" err="1"/>
              <a:t>อื่นๆ</a:t>
            </a:r>
            <a:r>
              <a:rPr lang="en-US" sz="2800" b="1" dirty="0"/>
              <a:t>.)?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54705" y="2581410"/>
            <a:ext cx="7272337" cy="954107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9138" indent="-719138"/>
            <a:r>
              <a:rPr lang="en-US" sz="2800" b="1" dirty="0"/>
              <a:t>16.	</a:t>
            </a:r>
            <a:r>
              <a:rPr lang="th-TH" sz="2800" b="1" dirty="0"/>
              <a:t>ข้อความ แปลความหมายของคำเปรียบเปรย</a:t>
            </a:r>
            <a:br>
              <a:rPr lang="th-TH" sz="2800" b="1" dirty="0"/>
            </a:br>
            <a:r>
              <a:rPr lang="th-TH" sz="2800" b="1" dirty="0"/>
              <a:t>มากกว่าการใช้คำ</a:t>
            </a:r>
            <a:r>
              <a:rPr lang="en-US" sz="2800" b="1" dirty="0"/>
              <a:t>? (“TF”)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96852" y="2564904"/>
            <a:ext cx="6551612" cy="954107"/>
          </a:xfrm>
          <a:prstGeom prst="rect">
            <a:avLst/>
          </a:prstGeom>
          <a:solidFill>
            <a:srgbClr val="000000"/>
          </a:solidFill>
        </p:spPr>
        <p:txBody>
          <a:bodyPr>
            <a:spAutoFit/>
          </a:bodyPr>
          <a:lstStyle/>
          <a:p>
            <a:pPr marL="719138" indent="-719138">
              <a:buFontTx/>
              <a:buAutoNum type="arabicPeriod" startAt="9"/>
              <a:defRPr/>
            </a:pPr>
            <a:r>
              <a:rPr lang="th-TH" sz="3200" b="1" dirty="0"/>
              <a:t>อย่างน้อย </a:t>
            </a:r>
            <a:r>
              <a:rPr lang="th-TH" b="1" dirty="0" err="1"/>
              <a:t>ซ</a:t>
            </a:r>
            <a:r>
              <a:rPr lang="en-US" b="1" dirty="0"/>
              <a:t>1 </a:t>
            </a:r>
            <a:r>
              <a:rPr lang="th-TH" b="1" dirty="0"/>
              <a:t>ใน</a:t>
            </a:r>
            <a:r>
              <a:rPr lang="en-US" b="1" dirty="0"/>
              <a:t> </a:t>
            </a:r>
            <a:r>
              <a:rPr lang="th-TH" b="1" u="sng" dirty="0"/>
              <a:t>ใจความสำคัญ</a:t>
            </a:r>
            <a:r>
              <a:rPr lang="en-US" b="1" u="sng" dirty="0"/>
              <a:t>(</a:t>
            </a:r>
            <a:r>
              <a:rPr lang="th-TH" b="1" u="sng" dirty="0" err="1"/>
              <a:t>จค</a:t>
            </a:r>
            <a:r>
              <a:rPr lang="en-US" b="1" u="sng" dirty="0"/>
              <a:t>.) </a:t>
            </a:r>
            <a:r>
              <a:rPr lang="th-TH" b="1" u="sng" dirty="0"/>
              <a:t>สัมพันธ์กับ </a:t>
            </a:r>
            <a:r>
              <a:rPr lang="th-TH" b="1" dirty="0"/>
              <a:t>ไอเดียการตีความ</a:t>
            </a:r>
            <a:r>
              <a:rPr lang="en-US" b="1" dirty="0"/>
              <a:t> </a:t>
            </a:r>
            <a:r>
              <a:rPr lang="th-TH" b="1" dirty="0" err="1"/>
              <a:t>อ</a:t>
            </a:r>
            <a:r>
              <a:rPr lang="en-US" b="1" dirty="0"/>
              <a:t>?</a:t>
            </a:r>
          </a:p>
        </p:txBody>
      </p:sp>
      <p:pic>
        <p:nvPicPr>
          <p:cNvPr id="161807" name="Picture 20" descr="20120905153302882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4469606" y="2164557"/>
            <a:ext cx="709613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8850" grpId="0" animBg="1"/>
      <p:bldP spid="5" grpId="0" animBg="1"/>
      <p:bldP spid="10" grpId="0" animBg="1"/>
      <p:bldP spid="10" grpId="1" animBg="1"/>
      <p:bldP spid="15" grpId="0" animBg="1"/>
      <p:bldP spid="15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Left-Right Arrow 2"/>
          <p:cNvSpPr>
            <a:spLocks noChangeArrowheads="1"/>
          </p:cNvSpPr>
          <p:nvPr/>
        </p:nvSpPr>
        <p:spPr bwMode="auto">
          <a:xfrm>
            <a:off x="1763713" y="115888"/>
            <a:ext cx="5761037" cy="1441450"/>
          </a:xfrm>
          <a:prstGeom prst="leftRightArrow">
            <a:avLst>
              <a:gd name="adj1" fmla="val 50000"/>
              <a:gd name="adj2" fmla="val 49959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2275" y="476250"/>
            <a:ext cx="5867400" cy="828675"/>
          </a:xfrm>
        </p:spPr>
        <p:txBody>
          <a:bodyPr anchor="t"/>
          <a:lstStyle/>
          <a:p>
            <a:pPr algn="ctr" eaLnBrk="1" hangingPunct="1"/>
            <a:r>
              <a:rPr lang="en-US" sz="36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(</a:t>
            </a:r>
            <a:r>
              <a:rPr lang="th-TH" sz="36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การเชื่อมข้อความ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3600" dirty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3001963"/>
            <a:ext cx="7070725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6" name="Text Box 3"/>
          <p:cNvSpPr txBox="1">
            <a:spLocks noChangeArrowheads="1"/>
          </p:cNvSpPr>
          <p:nvPr/>
        </p:nvSpPr>
        <p:spPr bwMode="auto">
          <a:xfrm>
            <a:off x="0" y="1510333"/>
            <a:ext cx="91440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th-TH" sz="4800" b="1" dirty="0">
                <a:solidFill>
                  <a:srgbClr val="000000"/>
                </a:solidFill>
              </a:rPr>
              <a:t>แต่ </a:t>
            </a:r>
            <a:r>
              <a:rPr lang="th-TH" sz="6000" b="1" dirty="0">
                <a:solidFill>
                  <a:srgbClr val="000000"/>
                </a:solidFill>
              </a:rPr>
              <a:t>ทำไม</a:t>
            </a:r>
            <a:r>
              <a:rPr lang="th-TH" sz="4800" b="1" dirty="0">
                <a:solidFill>
                  <a:srgbClr val="000000"/>
                </a:solidFill>
              </a:rPr>
              <a:t> </a:t>
            </a:r>
            <a:r>
              <a:rPr lang="th-TH" sz="6600" b="1" dirty="0">
                <a:solidFill>
                  <a:srgbClr val="000000"/>
                </a:solidFill>
              </a:rPr>
              <a:t>เรา</a:t>
            </a:r>
            <a:r>
              <a:rPr lang="th-TH" sz="4800" b="1" dirty="0">
                <a:solidFill>
                  <a:srgbClr val="000000"/>
                </a:solidFill>
              </a:rPr>
              <a:t> สาสามารถ ฟื้นฟู</a:t>
            </a:r>
          </a:p>
          <a:p>
            <a:pPr algn="ctr">
              <a:buFont typeface="Arial" charset="0"/>
              <a:buNone/>
            </a:pPr>
            <a:r>
              <a:rPr lang="th-TH" sz="4800" b="1" dirty="0">
                <a:solidFill>
                  <a:srgbClr val="000000"/>
                </a:solidFill>
              </a:rPr>
              <a:t>ผู้เชื่อที่หลงผิดได้</a:t>
            </a:r>
            <a:r>
              <a:rPr lang="en-US" sz="4800" b="1" dirty="0">
                <a:solidFill>
                  <a:srgbClr val="000000"/>
                </a:solidFill>
              </a:rPr>
              <a:t>? </a:t>
            </a:r>
            <a:endParaRPr lang="en-US" sz="40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235825" y="333375"/>
            <a:ext cx="1878013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th-TH" sz="4400" b="1" dirty="0"/>
              <a:t>เอ็มพีไอไอ</a:t>
            </a:r>
            <a:endParaRPr lang="en-US" sz="4400" dirty="0">
              <a:latin typeface="Times New Roman" charset="0"/>
            </a:endParaRPr>
          </a:p>
        </p:txBody>
      </p:sp>
      <p:sp>
        <p:nvSpPr>
          <p:cNvPr id="198663" name="Rectangle 2"/>
          <p:cNvSpPr txBox="1">
            <a:spLocks noChangeArrowheads="1"/>
          </p:cNvSpPr>
          <p:nvPr/>
        </p:nvSpPr>
        <p:spPr bwMode="auto">
          <a:xfrm>
            <a:off x="0" y="333375"/>
            <a:ext cx="1878013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th-TH" sz="4400" b="1" dirty="0">
                <a:latin typeface="Times New Roman" charset="0"/>
              </a:rPr>
              <a:t>เอ็มพีไอ</a:t>
            </a:r>
            <a:endParaRPr lang="en-US" sz="4400" dirty="0">
              <a:latin typeface="Times New Roman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2034" grpId="0"/>
      <p:bldP spid="17203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5" name="Picture 1" descr="unitycooperation1-300x2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9752" y="2973338"/>
            <a:ext cx="4770437" cy="1895475"/>
          </a:xfrm>
        </p:spPr>
        <p:txBody>
          <a:bodyPr/>
          <a:lstStyle/>
          <a:p>
            <a:pPr algn="ctr" eaLnBrk="1" hangingPunct="1">
              <a:buClrTx/>
              <a:buFontTx/>
              <a:buNone/>
            </a:pPr>
            <a:r>
              <a:rPr lang="hi-IN" altLang="en-US" b="1" dirty="0">
                <a:solidFill>
                  <a:srgbClr val="482400"/>
                </a:solidFill>
                <a:latin typeface="Arial" panose="020B0604020202020204" pitchFamily="34" charset="0"/>
              </a:rPr>
              <a:t>ประเด็น</a:t>
            </a:r>
            <a:br>
              <a:rPr lang="hi-IN" altLang="en-US" b="1" dirty="0">
                <a:solidFill>
                  <a:srgbClr val="482400"/>
                </a:solidFill>
                <a:latin typeface="Arial" panose="020B0604020202020204" pitchFamily="34" charset="0"/>
              </a:rPr>
            </a:br>
            <a:r>
              <a:rPr lang="hi-IN" altLang="en-US" b="1" dirty="0">
                <a:solidFill>
                  <a:srgbClr val="482400"/>
                </a:solidFill>
                <a:latin typeface="Arial" panose="020B0604020202020204" pitchFamily="34" charset="0"/>
              </a:rPr>
              <a:t>จากข้อ </a:t>
            </a:r>
            <a:r>
              <a:rPr lang="en-US" altLang="en-US" b="1" dirty="0">
                <a:solidFill>
                  <a:srgbClr val="482400"/>
                </a:solidFill>
                <a:latin typeface="Arial" panose="020B0604020202020204" pitchFamily="34" charset="0"/>
              </a:rPr>
              <a:t>18-20</a:t>
            </a:r>
          </a:p>
        </p:txBody>
      </p:sp>
      <p:sp>
        <p:nvSpPr>
          <p:cNvPr id="1078275" name="Text Box 3"/>
          <p:cNvSpPr txBox="1">
            <a:spLocks noChangeArrowheads="1"/>
          </p:cNvSpPr>
          <p:nvPr/>
        </p:nvSpPr>
        <p:spPr bwMode="auto">
          <a:xfrm>
            <a:off x="1979613" y="5027692"/>
            <a:ext cx="58324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sz="4800" b="1" dirty="0">
                <a:solidFill>
                  <a:srgbClr val="000000"/>
                </a:solidFill>
              </a:rPr>
              <a:t>II. </a:t>
            </a:r>
            <a:r>
              <a:rPr lang="th-TH" sz="4800" b="1" dirty="0">
                <a:solidFill>
                  <a:srgbClr val="000000"/>
                </a:solidFill>
              </a:rPr>
              <a:t>คริสตจักรของเรา</a:t>
            </a:r>
          </a:p>
          <a:p>
            <a:pPr algn="ctr">
              <a:buFont typeface="Arial" charset="0"/>
              <a:buNone/>
            </a:pPr>
            <a:r>
              <a:rPr lang="th-TH" sz="4800" b="1" dirty="0">
                <a:solidFill>
                  <a:srgbClr val="000000"/>
                </a:solidFill>
                <a:latin typeface="Times New Roman" charset="0"/>
              </a:rPr>
              <a:t>ขยาย</a:t>
            </a:r>
            <a:r>
              <a:rPr lang="th-TH" sz="4800" b="1" u="sng" dirty="0">
                <a:solidFill>
                  <a:srgbClr val="002060"/>
                </a:solidFill>
                <a:latin typeface="Times New Roman" charset="0"/>
              </a:rPr>
              <a:t>อำนาจ</a:t>
            </a:r>
            <a:r>
              <a:rPr lang="th-TH" sz="4800" b="1" dirty="0">
                <a:solidFill>
                  <a:srgbClr val="000000"/>
                </a:solidFill>
                <a:latin typeface="Times New Roman" charset="0"/>
              </a:rPr>
              <a:t>ของพระเจ้า</a:t>
            </a:r>
            <a:endParaRPr lang="en-US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3108" y="0"/>
            <a:ext cx="9144000" cy="9714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3600" b="1" dirty="0">
                <a:solidFill>
                  <a:srgbClr val="FFFF00"/>
                </a:solidFill>
                <a:effectLst>
                  <a:glow rad="139700">
                    <a:srgbClr val="000000"/>
                  </a:glow>
                </a:effectLst>
                <a:latin typeface="Times New Roman" charset="0"/>
                <a:ea typeface="ＭＳ Ｐゴシック" charset="0"/>
              </a:rPr>
              <a:t>ทำไม</a:t>
            </a:r>
            <a:r>
              <a:rPr lang="th-TH" sz="36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</a:effectLst>
                <a:latin typeface="Times New Roman" charset="0"/>
                <a:ea typeface="ＭＳ Ｐゴシック" charset="0"/>
              </a:rPr>
              <a:t> เราต้องฟื้นฟูผู้เชื่อที่หลงผิดอย่างถูกต้อง</a:t>
            </a:r>
            <a:r>
              <a:rPr lang="en-US" sz="36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</a:effectLst>
                <a:latin typeface="Times New Roman" charset="0"/>
                <a:ea typeface="ＭＳ Ｐゴシック" charset="0"/>
              </a:rPr>
              <a:t>?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 rot="21110430">
            <a:off x="714288" y="1155926"/>
            <a:ext cx="7389812" cy="1974677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None/>
              <a:defRPr sz="3200">
                <a:solidFill>
                  <a:schemeClr val="tx1"/>
                </a:solidFill>
                <a:latin typeface="+mn-lt"/>
                <a:ea typeface="ＭＳ Ｐゴシック" pitchFamily="24" charset="-128"/>
                <a:cs typeface="ＭＳ Ｐゴシック" pitchFamily="2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0"/>
              <a:buChar char="n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-111" charset="2"/>
              <a:buNone/>
              <a:tabLst/>
              <a:defRPr/>
            </a:pPr>
            <a:r>
              <a:rPr lang="th-TH" sz="4800" b="1" kern="0" dirty="0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เราขยาย </a:t>
            </a:r>
            <a:r>
              <a:rPr lang="th-TH" sz="4800" b="1" kern="0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อำนาจ</a:t>
            </a:r>
            <a:r>
              <a:rPr lang="th-TH" sz="4800" b="1" kern="0" dirty="0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ของพระเจ้า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 pitchFamily="24" charset="-128"/>
              <a:cs typeface="ＭＳ Ｐゴシック" pitchFamily="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465915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8275" grpId="0" build="p"/>
      <p:bldP spid="7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3" name="Picture 1" descr="forgiv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00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8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15888"/>
            <a:ext cx="6781800" cy="1090612"/>
          </a:xfrm>
          <a:effectLst/>
        </p:spPr>
        <p:txBody>
          <a:bodyPr anchor="t"/>
          <a:lstStyle/>
          <a:p>
            <a:pPr eaLnBrk="1" hangingPunct="1">
              <a:spcBef>
                <a:spcPct val="20000"/>
              </a:spcBef>
              <a:buFont typeface="Wingdings" charset="0"/>
              <a:buNone/>
              <a:defRPr/>
            </a:pPr>
            <a:r>
              <a:rPr lang="th-TH" sz="6000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  <a:latin typeface="Arial" charset="0"/>
                <a:ea typeface="ＭＳ Ｐゴシック" charset="0"/>
              </a:rPr>
              <a:t>ใจความสำคัญ</a:t>
            </a:r>
            <a:r>
              <a:rPr lang="en-US" sz="6000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  <a:latin typeface="Arial" charset="0"/>
                <a:ea typeface="ＭＳ Ｐゴシック" charset="0"/>
              </a:rPr>
              <a:t>:</a:t>
            </a:r>
          </a:p>
        </p:txBody>
      </p:sp>
      <p:sp>
        <p:nvSpPr>
          <p:cNvPr id="1138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0803" y="3715338"/>
            <a:ext cx="7632848" cy="3198813"/>
          </a:xfrm>
          <a:effectLst/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th-TH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  <a:latin typeface="Arial" charset="0"/>
                <a:ea typeface="ＭＳ Ｐゴシック" charset="0"/>
              </a:rPr>
              <a:t>ฟื้นฟู </a:t>
            </a:r>
            <a:r>
              <a:rPr lang="th-TH" sz="48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  <a:latin typeface="Arial" charset="0"/>
                <a:ea typeface="ＭＳ Ｐゴシック" charset="0"/>
              </a:rPr>
              <a:t>ผู้เชื่อที่ทำบาปอย่างถูกต้อง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th-TH" sz="48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  <a:latin typeface="Arial" charset="0"/>
                <a:ea typeface="ＭＳ Ｐゴシック" charset="0"/>
              </a:rPr>
              <a:t>เพราะว่าเราทำเพื่อพระเจ้า</a:t>
            </a:r>
            <a:endParaRPr lang="en-US" sz="4800" b="1" dirty="0">
              <a:solidFill>
                <a:srgbClr val="FFFF00"/>
              </a:solidFill>
              <a:effectLst>
                <a:glow rad="101600">
                  <a:schemeClr val="tx1">
                    <a:alpha val="75000"/>
                  </a:schemeClr>
                </a:glow>
                <a:outerShdw blurRad="193675" dist="50800" dir="2700000" algn="tl" rotWithShape="0">
                  <a:srgbClr val="000000">
                    <a:alpha val="80000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7CF7CB2-D47A-424C-82D5-501E10DAB448}"/>
              </a:ext>
            </a:extLst>
          </p:cNvPr>
          <p:cNvSpPr txBox="1">
            <a:spLocks noChangeArrowheads="1"/>
          </p:cNvSpPr>
          <p:nvPr/>
        </p:nvSpPr>
        <p:spPr bwMode="auto">
          <a:xfrm rot="21110430">
            <a:off x="327261" y="1327662"/>
            <a:ext cx="7389812" cy="1974677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None/>
              <a:defRPr sz="3200">
                <a:solidFill>
                  <a:schemeClr val="tx1"/>
                </a:solidFill>
                <a:latin typeface="+mn-lt"/>
                <a:ea typeface="ＭＳ Ｐゴシック" pitchFamily="24" charset="-128"/>
                <a:cs typeface="ＭＳ Ｐゴシック" pitchFamily="2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0"/>
              <a:buChar char="n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eaLnBrk="1" hangingPunct="1">
              <a:buClr>
                <a:srgbClr val="00CCFF"/>
              </a:buClr>
              <a:defRPr/>
            </a:pPr>
            <a:r>
              <a:rPr lang="th-TH" sz="4800" b="1" dirty="0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ฟื้นฟู คนบาป</a:t>
            </a:r>
          </a:p>
          <a:p>
            <a:pPr eaLnBrk="1" hangingPunct="1">
              <a:buClr>
                <a:srgbClr val="00CCFF"/>
              </a:buClr>
              <a:defRPr/>
            </a:pPr>
            <a:r>
              <a:rPr lang="th-TH" sz="4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เพราะว่า</a:t>
            </a:r>
            <a:r>
              <a:rPr lang="th-TH" sz="4800" b="1" dirty="0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เราทำเพื่อพระเจ้า</a:t>
            </a:r>
            <a:endParaRPr lang="en-US" sz="4800" b="1" dirty="0">
              <a:solidFill>
                <a:srgbClr val="FFFFFF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3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3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38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690" grpId="0"/>
      <p:bldP spid="1138691" grpId="0" build="p"/>
      <p:bldP spid="6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0"/>
            <a:ext cx="3505200" cy="1828800"/>
          </a:xfrm>
        </p:spPr>
        <p:txBody>
          <a:bodyPr/>
          <a:lstStyle/>
          <a:p>
            <a:pPr eaLnBrk="1" hangingPunct="1">
              <a:defRPr/>
            </a:pPr>
            <a:r>
              <a:rPr lang="th-TH" dirty="0">
                <a:ea typeface="+mj-ea"/>
                <a:cs typeface="+mj-cs"/>
              </a:rPr>
              <a:t>โครงสร้างยังดูหน้ากลัวอยู่ไหม</a:t>
            </a:r>
            <a:r>
              <a:rPr lang="en-US" dirty="0">
                <a:ea typeface="+mj-ea"/>
                <a:cs typeface="+mj-cs"/>
              </a:rPr>
              <a:t>?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876800"/>
            <a:ext cx="3576638" cy="1752600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dirty="0">
                <a:ea typeface="+mn-ea"/>
                <a:cs typeface="+mn-cs"/>
              </a:rPr>
              <a:t>มีคำถามไหม</a:t>
            </a:r>
            <a:r>
              <a:rPr lang="en-US" sz="4000" dirty="0">
                <a:ea typeface="+mn-ea"/>
                <a:cs typeface="+mn-cs"/>
              </a:rPr>
              <a:t>?</a:t>
            </a:r>
          </a:p>
        </p:txBody>
      </p:sp>
      <p:pic>
        <p:nvPicPr>
          <p:cNvPr id="204803" name="Picture 4" descr="Bikeju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8225" y="685800"/>
            <a:ext cx="53371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8610600" cy="1371600"/>
          </a:xfrm>
        </p:spPr>
        <p:txBody>
          <a:bodyPr/>
          <a:lstStyle/>
          <a:p>
            <a:pPr eaLnBrk="1" hangingPunct="1"/>
            <a:r>
              <a:rPr lang="en-US" sz="6000" b="1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  <a:endParaRPr lang="en-US" sz="6000" b="1">
              <a:solidFill>
                <a:srgbClr val="CC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th-TH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การเทศนา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th-TH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ดาวโหลดสไลด์นี้ฟรี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6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1" name="Picture 4" descr="Unsolved Mysteri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51" t="4063" r="6079" b="42044"/>
          <a:stretch>
            <a:fillRect/>
          </a:stretch>
        </p:blipFill>
        <p:spPr bwMode="auto">
          <a:xfrm>
            <a:off x="1066800" y="152400"/>
            <a:ext cx="7010400" cy="654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0" y="4343400"/>
            <a:ext cx="4953000" cy="14478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kumimoji="0" lang="th-TH" sz="3600" b="1" dirty="0">
                <a:latin typeface="Arial" charset="0"/>
                <a:ea typeface="ＭＳ Ｐゴシック" charset="0"/>
                <a:cs typeface="Arial" charset="0"/>
              </a:rPr>
              <a:t>บางคำเทศนา เป็นปริศนาที่แก้ไม่ได้</a:t>
            </a:r>
            <a:r>
              <a:rPr kumimoji="0" lang="en-US" sz="3600" b="1" dirty="0">
                <a:latin typeface="Arial" charset="0"/>
                <a:ea typeface="ＭＳ Ｐゴシック" charset="0"/>
                <a:cs typeface="Arial" charset="0"/>
              </a:rPr>
              <a:t>!</a:t>
            </a:r>
            <a:endParaRPr kumimoji="0" lang="en-US" b="1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0" y="5934471"/>
            <a:ext cx="9144000" cy="951543"/>
          </a:xfrm>
          <a:prstGeom prst="rect">
            <a:avLst/>
          </a:prstGeom>
          <a:solidFill>
            <a:schemeClr val="accent4">
              <a:lumMod val="1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“</a:t>
            </a:r>
            <a:r>
              <a:rPr lang="th-TH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สวัสดี ฉันเป็นนักข่าวจาก </a:t>
            </a:r>
            <a:r>
              <a:rPr 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‘</a:t>
            </a:r>
            <a:r>
              <a:rPr lang="th-TH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ปริศนาที่แก้ไม่ได้</a:t>
            </a:r>
            <a:r>
              <a:rPr 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’ </a:t>
            </a:r>
            <a:r>
              <a:rPr lang="th-TH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และเราต้องการ</a:t>
            </a:r>
          </a:p>
          <a:p>
            <a:pPr algn="ctr">
              <a:defRPr/>
            </a:pPr>
            <a:r>
              <a:rPr lang="th-TH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เขียนข่าวจากคำเทศนาของคุณเมื่อครั้งก่อน</a:t>
            </a:r>
            <a:r>
              <a:rPr 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...”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8" name="Picture 1028" descr="Dog skelet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6097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989" name="Picture 1029" descr="horse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59125"/>
            <a:ext cx="431800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98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191000" y="4876800"/>
            <a:ext cx="4953000" cy="198120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r>
              <a:rPr kumimoji="0" lang="th-TH" sz="3600" b="1" dirty="0">
                <a:latin typeface="Arial"/>
                <a:cs typeface="Arial"/>
              </a:rPr>
              <a:t>สิ่งมีชีวิตต้องการกระดูก</a:t>
            </a:r>
            <a:br>
              <a:rPr kumimoji="0" lang="th-TH" sz="3600" b="1" dirty="0">
                <a:latin typeface="Arial"/>
                <a:cs typeface="Arial"/>
              </a:rPr>
            </a:br>
            <a:r>
              <a:rPr kumimoji="0" lang="th-TH" sz="3600" b="1" dirty="0">
                <a:latin typeface="Arial"/>
                <a:cs typeface="Arial"/>
              </a:rPr>
              <a:t>คำเทศนาก็เช่นกัน</a:t>
            </a:r>
            <a:r>
              <a:rPr kumimoji="0" lang="en-US" sz="3600" b="1" dirty="0">
                <a:latin typeface="Arial"/>
                <a:cs typeface="Arial"/>
              </a:rPr>
              <a:t>!</a:t>
            </a:r>
          </a:p>
        </p:txBody>
      </p:sp>
      <p:pic>
        <p:nvPicPr>
          <p:cNvPr id="297990" name="Picture 1030" descr="skeleton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2643188" cy="48768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9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29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29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297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09600"/>
            <a:ext cx="7921625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th-TH" sz="3600" dirty="0">
                <a:latin typeface="Arial" charset="0"/>
                <a:ea typeface="ＭＳ Ｐゴシック" charset="0"/>
                <a:cs typeface="Arial" charset="0"/>
              </a:rPr>
              <a:t>ขั้นตอนการเตรียมโครงร่างคำเทศนาแบบตีความ</a:t>
            </a:r>
            <a:endParaRPr lang="en-US" sz="36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1137668" name="Rectangle 4"/>
          <p:cNvSpPr>
            <a:spLocks noChangeArrowheads="1"/>
          </p:cNvSpPr>
          <p:nvPr/>
        </p:nvSpPr>
        <p:spPr bwMode="auto">
          <a:xfrm>
            <a:off x="995363" y="1447800"/>
            <a:ext cx="7232650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th-TH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จาก ราเม</a:t>
            </a:r>
            <a:r>
              <a:rPr lang="th-TH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ช</a:t>
            </a:r>
            <a:r>
              <a:rPr lang="th-TH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ริชาร์ด การเตรียมโครงร่างคำเทศนาแบบตีความ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69" name="Rectangle 5"/>
          <p:cNvSpPr>
            <a:spLocks noChangeArrowheads="1"/>
          </p:cNvSpPr>
          <p:nvPr/>
        </p:nvSpPr>
        <p:spPr bwMode="auto">
          <a:xfrm>
            <a:off x="2286000" y="5146675"/>
            <a:ext cx="73417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ศึกษา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7943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7944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37673" name="Rectangle 9"/>
          <p:cNvSpPr>
            <a:spLocks noChangeArrowheads="1"/>
          </p:cNvSpPr>
          <p:nvPr/>
        </p:nvSpPr>
        <p:spPr bwMode="auto">
          <a:xfrm>
            <a:off x="2267744" y="4419600"/>
            <a:ext cx="1096453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โครงสร้าง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74" name="Rectangle 10"/>
          <p:cNvSpPr>
            <a:spLocks noChangeArrowheads="1"/>
          </p:cNvSpPr>
          <p:nvPr/>
        </p:nvSpPr>
        <p:spPr bwMode="auto">
          <a:xfrm>
            <a:off x="5929313" y="5181600"/>
            <a:ext cx="106920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การเทศน์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75" name="Rectangle 11"/>
          <p:cNvSpPr>
            <a:spLocks noChangeArrowheads="1"/>
          </p:cNvSpPr>
          <p:nvPr/>
        </p:nvSpPr>
        <p:spPr bwMode="auto">
          <a:xfrm>
            <a:off x="5868144" y="4419600"/>
            <a:ext cx="1096453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โครงสร้าง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67948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37677" name="Rectangle 13"/>
          <p:cNvSpPr>
            <a:spLocks noChangeArrowheads="1"/>
          </p:cNvSpPr>
          <p:nvPr/>
        </p:nvSpPr>
        <p:spPr bwMode="auto">
          <a:xfrm>
            <a:off x="2438400" y="3643313"/>
            <a:ext cx="62998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ซีพีที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67950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7951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37680" name="Rectangle 16"/>
          <p:cNvSpPr>
            <a:spLocks noChangeArrowheads="1"/>
          </p:cNvSpPr>
          <p:nvPr/>
        </p:nvSpPr>
        <p:spPr bwMode="auto">
          <a:xfrm>
            <a:off x="6005513" y="3643313"/>
            <a:ext cx="83035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ซีพีเอส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81" name="Rectangle 17"/>
          <p:cNvSpPr>
            <a:spLocks noChangeArrowheads="1"/>
          </p:cNvSpPr>
          <p:nvPr/>
        </p:nvSpPr>
        <p:spPr bwMode="auto">
          <a:xfrm>
            <a:off x="3429000" y="2805113"/>
            <a:ext cx="202138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สะพานวัตถุประสงค์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82" name="Rectangle 18"/>
          <p:cNvSpPr>
            <a:spLocks noChangeArrowheads="1"/>
          </p:cNvSpPr>
          <p:nvPr/>
        </p:nvSpPr>
        <p:spPr bwMode="auto">
          <a:xfrm>
            <a:off x="4285183" y="2336800"/>
            <a:ext cx="71333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th-TH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สมอง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83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th-TH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หัวใจ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84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th-TH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กระดูก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85" name="Rectangle 21"/>
          <p:cNvSpPr>
            <a:spLocks noChangeArrowheads="1"/>
          </p:cNvSpPr>
          <p:nvPr/>
        </p:nvSpPr>
        <p:spPr bwMode="auto">
          <a:xfrm>
            <a:off x="4178299" y="5232400"/>
            <a:ext cx="109856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defRPr/>
            </a:pPr>
            <a:r>
              <a:rPr lang="th-TH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เนื้อหนัง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67958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7959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7960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7961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7962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7963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37692" name="Rectangle 28"/>
          <p:cNvSpPr>
            <a:spLocks noChangeArrowheads="1"/>
          </p:cNvSpPr>
          <p:nvPr/>
        </p:nvSpPr>
        <p:spPr bwMode="auto">
          <a:xfrm>
            <a:off x="2189163" y="1884363"/>
            <a:ext cx="822340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พระคำ</a:t>
            </a:r>
            <a:endParaRPr lang="en-US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93" name="Rectangle 29"/>
          <p:cNvSpPr>
            <a:spLocks noChangeArrowheads="1"/>
          </p:cNvSpPr>
          <p:nvPr/>
        </p:nvSpPr>
        <p:spPr bwMode="auto">
          <a:xfrm>
            <a:off x="5770563" y="1884363"/>
            <a:ext cx="1077217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คำเทศนา</a:t>
            </a:r>
            <a:endParaRPr lang="en-US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94" name="Rectangle 30"/>
          <p:cNvSpPr>
            <a:spLocks noChangeArrowheads="1"/>
          </p:cNvSpPr>
          <p:nvPr/>
        </p:nvSpPr>
        <p:spPr bwMode="auto">
          <a:xfrm>
            <a:off x="519113" y="5486400"/>
            <a:ext cx="1195839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 </a:t>
            </a:r>
            <a:r>
              <a:rPr lang="th-TH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เลือกข้อความ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95" name="Rectangle 31"/>
          <p:cNvSpPr>
            <a:spLocks noChangeArrowheads="1"/>
          </p:cNvSpPr>
          <p:nvPr/>
        </p:nvSpPr>
        <p:spPr bwMode="auto">
          <a:xfrm>
            <a:off x="519113" y="5181600"/>
            <a:ext cx="142026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 </a:t>
            </a:r>
            <a:r>
              <a:rPr lang="th-TH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วิเคราะห์ข้อความ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96" name="Rectangle 32"/>
          <p:cNvSpPr>
            <a:spLocks noChangeArrowheads="1"/>
          </p:cNvSpPr>
          <p:nvPr/>
        </p:nvSpPr>
        <p:spPr bwMode="auto">
          <a:xfrm>
            <a:off x="595313" y="4443413"/>
            <a:ext cx="1444305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3.1 </a:t>
            </a:r>
            <a:r>
              <a:rPr lang="th-TH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โครงร่างการตี</a:t>
            </a:r>
          </a:p>
          <a:p>
            <a:pPr>
              <a:defRPr/>
            </a:pPr>
            <a:r>
              <a:rPr lang="th-TH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ความ</a:t>
            </a: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97" name="Rectangle 33"/>
          <p:cNvSpPr>
            <a:spLocks noChangeArrowheads="1"/>
          </p:cNvSpPr>
          <p:nvPr/>
        </p:nvSpPr>
        <p:spPr bwMode="auto">
          <a:xfrm>
            <a:off x="671513" y="3757613"/>
            <a:ext cx="178895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3.2</a:t>
            </a:r>
            <a:r>
              <a:rPr lang="th-TH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ไอเดียการตีความ</a:t>
            </a: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98" name="Rectangle 34"/>
          <p:cNvSpPr>
            <a:spLocks noChangeArrowheads="1"/>
          </p:cNvSpPr>
          <p:nvPr/>
        </p:nvSpPr>
        <p:spPr bwMode="auto">
          <a:xfrm>
            <a:off x="1281113" y="2690813"/>
            <a:ext cx="1510028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342900" indent="-342900">
              <a:buAutoNum type="arabicPlain" startAt="4"/>
              <a:defRPr/>
            </a:pPr>
            <a:r>
              <a:rPr lang="th-TH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สามคำถาม</a:t>
            </a:r>
          </a:p>
          <a:p>
            <a:pPr>
              <a:defRPr/>
            </a:pPr>
            <a:r>
              <a:rPr lang="th-TH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เพื่อการพัฒนา</a:t>
            </a: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99" name="Rectangle 35"/>
          <p:cNvSpPr>
            <a:spLocks noChangeArrowheads="1"/>
          </p:cNvSpPr>
          <p:nvPr/>
        </p:nvSpPr>
        <p:spPr bwMode="auto">
          <a:xfrm>
            <a:off x="3338513" y="2157413"/>
            <a:ext cx="2375649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5 </a:t>
            </a:r>
            <a:r>
              <a:rPr lang="th-TH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วิธีการตอบสนองของผู้ฟัง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700" name="Rectangle 36"/>
          <p:cNvSpPr>
            <a:spLocks noChangeArrowheads="1"/>
          </p:cNvSpPr>
          <p:nvPr/>
        </p:nvSpPr>
        <p:spPr bwMode="auto">
          <a:xfrm>
            <a:off x="6843713" y="3757613"/>
            <a:ext cx="1439496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6 </a:t>
            </a:r>
            <a:r>
              <a:rPr lang="th-TH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ไอเดียการเทศน์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701" name="Rectangle 37"/>
          <p:cNvSpPr>
            <a:spLocks noChangeArrowheads="1"/>
          </p:cNvSpPr>
          <p:nvPr/>
        </p:nvSpPr>
        <p:spPr bwMode="auto">
          <a:xfrm>
            <a:off x="7339013" y="4191000"/>
            <a:ext cx="1442702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7 </a:t>
            </a:r>
            <a:r>
              <a:rPr lang="th-TH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โครงร่างการเทศน์</a:t>
            </a:r>
          </a:p>
          <a:p>
            <a:pPr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8 </a:t>
            </a:r>
            <a:r>
              <a:rPr lang="th-TH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ความชัดเจน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9</a:t>
            </a:r>
            <a:r>
              <a:rPr lang="th-TH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คำนำ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/</a:t>
            </a:r>
            <a:r>
              <a:rPr lang="th-TH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คำสรุป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702" name="Rectangle 38"/>
          <p:cNvSpPr>
            <a:spLocks noChangeArrowheads="1"/>
          </p:cNvSpPr>
          <p:nvPr/>
        </p:nvSpPr>
        <p:spPr bwMode="auto">
          <a:xfrm>
            <a:off x="7377113" y="5281613"/>
            <a:ext cx="1022715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</a:t>
            </a:r>
            <a:r>
              <a:rPr lang="th-T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th-TH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การเทศน์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703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th-TH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ตัวอักษรสีขาวแสดง 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</a:t>
            </a:r>
            <a:r>
              <a:rPr lang="th-TH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ขั้นตอน ปรับปรุงจาก แฮ</a:t>
            </a:r>
            <a:r>
              <a:rPr lang="th-TH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ด</a:t>
            </a:r>
            <a:r>
              <a:rPr lang="th-TH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ดอน โรบินสัน การเทศนา 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</a:t>
            </a:r>
            <a:r>
              <a:rPr lang="th-TH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หน้า 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105)</a:t>
            </a:r>
          </a:p>
        </p:txBody>
      </p:sp>
      <p:sp>
        <p:nvSpPr>
          <p:cNvPr id="167976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solidFill>
                  <a:srgbClr val="00084D"/>
                </a:solidFill>
                <a:cs typeface="Arial" charset="0"/>
              </a:rPr>
              <a:t>27-28, 251</a:t>
            </a:r>
            <a:endParaRPr lang="en-US">
              <a:solidFill>
                <a:srgbClr val="00084D"/>
              </a:solidFill>
              <a:cs typeface="Arial" charset="0"/>
            </a:endParaRPr>
          </a:p>
        </p:txBody>
      </p:sp>
      <p:sp>
        <p:nvSpPr>
          <p:cNvPr id="1137705" name="Oval 41"/>
          <p:cNvSpPr>
            <a:spLocks noChangeArrowheads="1"/>
          </p:cNvSpPr>
          <p:nvPr/>
        </p:nvSpPr>
        <p:spPr bwMode="auto">
          <a:xfrm rot="9474">
            <a:off x="5532438" y="4149725"/>
            <a:ext cx="3430587" cy="1146175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ffectLst>
                <a:glow rad="101600">
                  <a:schemeClr val="bg2">
                    <a:alpha val="7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7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7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3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7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6600" b="1" dirty="0">
                <a:latin typeface="Impact" charset="0"/>
                <a:ea typeface="ヒラギノ角ゴ Pro W3" charset="0"/>
                <a:cs typeface="ヒラギノ角ゴ Pro W3" charset="0"/>
              </a:rPr>
              <a:t>คุณควรจัดโครงสร้าง</a:t>
            </a:r>
            <a:br>
              <a:rPr lang="th-TH" sz="6600" b="1" dirty="0">
                <a:latin typeface="Impact" charset="0"/>
                <a:ea typeface="ヒラギノ角ゴ Pro W3" charset="0"/>
                <a:cs typeface="ヒラギノ角ゴ Pro W3" charset="0"/>
              </a:rPr>
            </a:br>
            <a:r>
              <a:rPr lang="th-TH" sz="6600" b="1" dirty="0">
                <a:latin typeface="Impact" charset="0"/>
                <a:ea typeface="ヒラギノ角ゴ Pro W3" charset="0"/>
                <a:cs typeface="ヒラギノ角ゴ Pro W3" charset="0"/>
              </a:rPr>
              <a:t>คำเทศนาของคุณอย่างไร</a:t>
            </a:r>
            <a:r>
              <a:rPr lang="en-US" sz="6600" b="1" dirty="0">
                <a:latin typeface="Impact" charset="0"/>
                <a:ea typeface="ヒラギノ角ゴ Pro W3" charset="0"/>
                <a:cs typeface="ヒラギノ角ゴ Pro W3" charset="0"/>
              </a:rPr>
              <a:t>?</a:t>
            </a:r>
            <a:endParaRPr lang="en-US" b="1" dirty="0">
              <a:latin typeface="Impact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0638" y="3068638"/>
            <a:ext cx="2438401" cy="3276600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dirty="0">
                <a:solidFill>
                  <a:srgbClr val="E6E6E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ヒラギノ角ゴ Pro W3" charset="0"/>
                <a:cs typeface="ヒラギノ角ゴ Pro W3" charset="0"/>
              </a:rPr>
              <a:t>จัดโครงสร้างให้เสร็จก่อนเวลา</a:t>
            </a:r>
            <a:endParaRPr lang="en-US" dirty="0">
              <a:solidFill>
                <a:srgbClr val="E6E6E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34DACF-B954-FC4A-952E-FD556E5FADE9}"/>
              </a:ext>
            </a:extLst>
          </p:cNvPr>
          <p:cNvGrpSpPr/>
          <p:nvPr/>
        </p:nvGrpSpPr>
        <p:grpSpPr>
          <a:xfrm>
            <a:off x="2171700" y="-666750"/>
            <a:ext cx="7084404" cy="7396163"/>
            <a:chOff x="2171700" y="-666750"/>
            <a:chExt cx="7084404" cy="7396163"/>
          </a:xfrm>
        </p:grpSpPr>
        <p:pic>
          <p:nvPicPr>
            <p:cNvPr id="62468" name="Picture 4" descr="Point3MissesPoint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532" t="4320" r="9346" b="28442"/>
            <a:stretch>
              <a:fillRect/>
            </a:stretch>
          </p:blipFill>
          <p:spPr bwMode="auto">
            <a:xfrm rot="-858849">
              <a:off x="2171700" y="-666750"/>
              <a:ext cx="6462713" cy="7396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2"/>
            <p:cNvSpPr txBox="1">
              <a:spLocks noChangeArrowheads="1"/>
            </p:cNvSpPr>
            <p:nvPr/>
          </p:nvSpPr>
          <p:spPr bwMode="auto">
            <a:xfrm rot="20695476">
              <a:off x="2830239" y="4315745"/>
              <a:ext cx="6425865" cy="23574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th-TH" sz="3600" b="1" i="1" dirty="0">
                  <a:solidFill>
                    <a:srgbClr val="000000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rPr>
                <a:t>มันแสดงให้เห็นว่า อาจารย์ บิลลิง ขณะที่เทศน์ในใจความที่ </a:t>
              </a:r>
              <a:r>
                <a:rPr lang="en-US" sz="3600" b="1" i="1" dirty="0">
                  <a:solidFill>
                    <a:srgbClr val="000000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rPr>
                <a:t>2 </a:t>
              </a:r>
              <a:r>
                <a:rPr lang="th-TH" sz="3600" b="1" i="1" dirty="0">
                  <a:solidFill>
                    <a:srgbClr val="000000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rPr>
                <a:t>ว่า ใจความที่</a:t>
              </a:r>
              <a:r>
                <a:rPr lang="en-US" sz="3600" b="1" i="1" dirty="0">
                  <a:solidFill>
                    <a:srgbClr val="000000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rPr>
                <a:t>3 </a:t>
              </a:r>
              <a:r>
                <a:rPr lang="th-TH" sz="3600" b="1" i="1" dirty="0">
                  <a:solidFill>
                    <a:srgbClr val="000000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rPr>
                <a:t>ได้ผิดใจความไปทั้งหมด</a:t>
              </a:r>
              <a:endParaRPr lang="en-US" sz="3600" b="1" i="1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38D2AE6F-E046-B843-8DED-8798EA62FB8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987824" y="3573016"/>
              <a:ext cx="5616624" cy="151249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19"/>
          <p:cNvSpPr>
            <a:spLocks noChangeArrowheads="1"/>
          </p:cNvSpPr>
          <p:nvPr/>
        </p:nvSpPr>
        <p:spPr bwMode="auto">
          <a:xfrm>
            <a:off x="-76200" y="5257800"/>
            <a:ext cx="9220200" cy="762000"/>
          </a:xfrm>
          <a:prstGeom prst="rect">
            <a:avLst/>
          </a:pr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74082" name="Rectangle 18"/>
          <p:cNvSpPr>
            <a:spLocks noChangeArrowheads="1"/>
          </p:cNvSpPr>
          <p:nvPr/>
        </p:nvSpPr>
        <p:spPr bwMode="auto">
          <a:xfrm>
            <a:off x="-76200" y="1828800"/>
            <a:ext cx="9220200" cy="762000"/>
          </a:xfrm>
          <a:prstGeom prst="rect">
            <a:avLst/>
          </a:pr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17141"/>
            <a:ext cx="9144000" cy="763587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th-TH" b="1" dirty="0">
                <a:latin typeface="Arial" charset="0"/>
                <a:cs typeface="Arial" charset="0"/>
              </a:rPr>
              <a:t>รูปแบบของโครงสร้างคำเทศนา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74084" name="Text Box 11"/>
          <p:cNvSpPr txBox="1">
            <a:spLocks noChangeArrowheads="1"/>
          </p:cNvSpPr>
          <p:nvPr/>
        </p:nvSpPr>
        <p:spPr bwMode="auto">
          <a:xfrm>
            <a:off x="8584629" y="4462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cs typeface="Arial" charset="0"/>
              </a:rPr>
              <a:t>47</a:t>
            </a:r>
            <a:endParaRPr lang="en-US" dirty="0">
              <a:cs typeface="Arial" charset="0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4925" y="1981200"/>
            <a:ext cx="2460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th-TH" sz="3200" b="1" dirty="0">
                <a:cs typeface="Arial" charset="0"/>
              </a:rPr>
              <a:t>คำนำ</a:t>
            </a:r>
            <a:endParaRPr lang="en-US" sz="3200" dirty="0">
              <a:cs typeface="Arial" charset="0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4925" y="3667125"/>
            <a:ext cx="2028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th-TH" b="1" dirty="0">
                <a:cs typeface="Arial" charset="0"/>
              </a:rPr>
              <a:t>เนื้อหา</a:t>
            </a:r>
            <a:endParaRPr lang="en-US" dirty="0">
              <a:cs typeface="Arial" charset="0"/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4925" y="5410200"/>
            <a:ext cx="2101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th-TH" sz="3200" b="1" dirty="0">
                <a:cs typeface="Arial" charset="0"/>
              </a:rPr>
              <a:t>บทสรุป</a:t>
            </a:r>
            <a:endParaRPr lang="en-US" sz="3200" dirty="0">
              <a:cs typeface="Arial" charset="0"/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124075" y="1143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th-TH" b="1" dirty="0" err="1">
                <a:cs typeface="Arial" charset="0"/>
              </a:rPr>
              <a:t>นิร</a:t>
            </a:r>
            <a:r>
              <a:rPr lang="th-TH" b="1" dirty="0">
                <a:cs typeface="Arial" charset="0"/>
              </a:rPr>
              <a:t>นัย</a:t>
            </a:r>
            <a:endParaRPr lang="en-US" dirty="0">
              <a:cs typeface="Arial" charset="0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2339975" y="1981200"/>
            <a:ext cx="15843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th-TH" sz="3200" b="1" dirty="0">
                <a:cs typeface="Arial" charset="0"/>
              </a:rPr>
              <a:t>ซีพีเอส</a:t>
            </a:r>
            <a:endParaRPr lang="en-US" sz="3200" dirty="0">
              <a:cs typeface="Arial" charset="0"/>
            </a:endParaRP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2051050" y="5410200"/>
            <a:ext cx="2151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th-TH" sz="3200" b="1" dirty="0">
                <a:cs typeface="Arial" charset="0"/>
              </a:rPr>
              <a:t>กล่าว ซีพีเอส</a:t>
            </a:r>
            <a:endParaRPr lang="en-US" sz="3200" dirty="0">
              <a:cs typeface="Arial" charset="0"/>
            </a:endParaRP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2865438" y="2895600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cs typeface="Arial" charset="0"/>
              </a:rPr>
              <a:t>I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2865438" y="3705225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cs typeface="Arial" charset="0"/>
              </a:rPr>
              <a:t>II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2865438" y="4505325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cs typeface="Arial" charset="0"/>
              </a:rPr>
              <a:t>III</a:t>
            </a:r>
          </a:p>
        </p:txBody>
      </p:sp>
      <p:sp>
        <p:nvSpPr>
          <p:cNvPr id="9239" name="AutoShape 23"/>
          <p:cNvSpPr>
            <a:spLocks noChangeArrowheads="1"/>
          </p:cNvSpPr>
          <p:nvPr/>
        </p:nvSpPr>
        <p:spPr bwMode="auto">
          <a:xfrm>
            <a:off x="4191000" y="1828800"/>
            <a:ext cx="2438400" cy="4191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403 w 21600"/>
              <a:gd name="T13" fmla="*/ 3403 h 21600"/>
              <a:gd name="T14" fmla="*/ 18197 w 21600"/>
              <a:gd name="T15" fmla="*/ 1819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206" y="21600"/>
                </a:lnTo>
                <a:lnTo>
                  <a:pt x="18394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067175" y="1143000"/>
            <a:ext cx="2665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th-TH" b="1" dirty="0">
                <a:cs typeface="Arial" charset="0"/>
              </a:rPr>
              <a:t>อุปนัย</a:t>
            </a:r>
            <a:endParaRPr lang="en-US" dirty="0">
              <a:cs typeface="Arial" charset="0"/>
            </a:endParaRP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4211638" y="1981200"/>
            <a:ext cx="24479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th-TH" sz="3200" b="1" dirty="0">
                <a:cs typeface="Arial" charset="0"/>
              </a:rPr>
              <a:t>ตี</a:t>
            </a:r>
            <a:r>
              <a:rPr lang="th-TH" sz="3200" b="1" dirty="0" err="1">
                <a:cs typeface="Arial" charset="0"/>
              </a:rPr>
              <a:t>ม</a:t>
            </a:r>
            <a:endParaRPr lang="en-US" sz="3200" dirty="0">
              <a:cs typeface="Arial" charset="0"/>
            </a:endParaRP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4500563" y="5410200"/>
            <a:ext cx="18716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th-TH" sz="3200" b="1" dirty="0">
                <a:cs typeface="Arial" charset="0"/>
              </a:rPr>
              <a:t>ซีพีเอส</a:t>
            </a:r>
            <a:endParaRPr lang="en-US" sz="3200" dirty="0">
              <a:cs typeface="Arial" charset="0"/>
            </a:endParaRP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5143500" y="2895600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cs typeface="Arial" charset="0"/>
              </a:rPr>
              <a:t>I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5143500" y="3705225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cs typeface="Arial" charset="0"/>
              </a:rPr>
              <a:t>II</a:t>
            </a: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5143500" y="4505325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cs typeface="Arial" charset="0"/>
              </a:rPr>
              <a:t>III</a:t>
            </a:r>
          </a:p>
        </p:txBody>
      </p:sp>
      <p:sp>
        <p:nvSpPr>
          <p:cNvPr id="9246" name="AutoShape 30"/>
          <p:cNvSpPr>
            <a:spLocks noChangeArrowheads="1"/>
          </p:cNvSpPr>
          <p:nvPr/>
        </p:nvSpPr>
        <p:spPr bwMode="auto">
          <a:xfrm rot="10800000">
            <a:off x="2057400" y="1828800"/>
            <a:ext cx="2133600" cy="4191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608 w 21600"/>
              <a:gd name="T13" fmla="*/ 3608 h 21600"/>
              <a:gd name="T14" fmla="*/ 17992 w 21600"/>
              <a:gd name="T15" fmla="*/ 179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616" y="21600"/>
                </a:lnTo>
                <a:lnTo>
                  <a:pt x="17984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6659563" y="1167135"/>
            <a:ext cx="2484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th-TH" b="1" dirty="0" err="1">
                <a:cs typeface="Arial" charset="0"/>
              </a:rPr>
              <a:t>นิร</a:t>
            </a:r>
            <a:r>
              <a:rPr lang="th-TH" b="1" dirty="0">
                <a:cs typeface="Arial" charset="0"/>
              </a:rPr>
              <a:t>นัย</a:t>
            </a:r>
            <a:r>
              <a:rPr lang="en-US" b="1" dirty="0">
                <a:cs typeface="Arial" charset="0"/>
              </a:rPr>
              <a:t>-</a:t>
            </a:r>
            <a:r>
              <a:rPr lang="th-TH" b="1" dirty="0">
                <a:cs typeface="Arial" charset="0"/>
              </a:rPr>
              <a:t>อุปนัย</a:t>
            </a:r>
            <a:endParaRPr lang="en-US" dirty="0">
              <a:cs typeface="Arial" charset="0"/>
            </a:endParaRP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6804025" y="1981200"/>
            <a:ext cx="2339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th-TH" sz="3200" b="1" dirty="0">
                <a:cs typeface="Arial" charset="0"/>
              </a:rPr>
              <a:t>ตี</a:t>
            </a:r>
            <a:r>
              <a:rPr lang="th-TH" sz="3200" b="1" dirty="0" err="1">
                <a:cs typeface="Arial" charset="0"/>
              </a:rPr>
              <a:t>ม</a:t>
            </a:r>
            <a:endParaRPr lang="en-US" sz="3200" dirty="0">
              <a:cs typeface="Arial" charset="0"/>
            </a:endParaRPr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34925" y="6248400"/>
            <a:ext cx="2339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th-TH" sz="3200" b="1" dirty="0">
                <a:latin typeface="Arial"/>
                <a:ea typeface="ＭＳ Ｐゴシック" charset="-128"/>
                <a:cs typeface="Arial"/>
              </a:rPr>
              <a:t>ประโยชน์</a:t>
            </a:r>
            <a:r>
              <a:rPr lang="en-US" sz="3200" b="1" dirty="0">
                <a:latin typeface="Arial"/>
                <a:ea typeface="ＭＳ Ｐゴシック" charset="-128"/>
                <a:cs typeface="Arial"/>
              </a:rPr>
              <a:t>:</a:t>
            </a:r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7666038" y="2819400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cs typeface="Arial" charset="0"/>
              </a:rPr>
              <a:t>I</a:t>
            </a:r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7010400" y="3495675"/>
            <a:ext cx="18288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th-TH" sz="2000" dirty="0" err="1">
                <a:cs typeface="Arial" charset="0"/>
              </a:rPr>
              <a:t>ซพส</a:t>
            </a:r>
            <a:endParaRPr lang="en-US" dirty="0">
              <a:cs typeface="Arial" charset="0"/>
            </a:endParaRPr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7666038" y="4797425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cs typeface="Arial" charset="0"/>
              </a:rPr>
              <a:t>III</a:t>
            </a:r>
          </a:p>
        </p:txBody>
      </p:sp>
      <p:sp>
        <p:nvSpPr>
          <p:cNvPr id="9253" name="AutoShape 37"/>
          <p:cNvSpPr>
            <a:spLocks noChangeArrowheads="1"/>
          </p:cNvSpPr>
          <p:nvPr/>
        </p:nvSpPr>
        <p:spPr bwMode="auto">
          <a:xfrm rot="10800000">
            <a:off x="6781800" y="3886200"/>
            <a:ext cx="2286000" cy="2133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05 w 21600"/>
              <a:gd name="T13" fmla="*/ 2905 h 21600"/>
              <a:gd name="T14" fmla="*/ 18695 w 21600"/>
              <a:gd name="T15" fmla="*/ 1869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209" y="21600"/>
                </a:lnTo>
                <a:lnTo>
                  <a:pt x="1939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7666038" y="4114800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cs typeface="Arial" charset="0"/>
              </a:rPr>
              <a:t>II</a:t>
            </a:r>
          </a:p>
        </p:txBody>
      </p:sp>
      <p:sp>
        <p:nvSpPr>
          <p:cNvPr id="9255" name="AutoShape 39"/>
          <p:cNvSpPr>
            <a:spLocks noChangeArrowheads="1"/>
          </p:cNvSpPr>
          <p:nvPr/>
        </p:nvSpPr>
        <p:spPr bwMode="auto">
          <a:xfrm>
            <a:off x="6781800" y="1828800"/>
            <a:ext cx="2286000" cy="1676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05 w 21600"/>
              <a:gd name="T13" fmla="*/ 2905 h 21600"/>
              <a:gd name="T14" fmla="*/ 18695 w 21600"/>
              <a:gd name="T15" fmla="*/ 1869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209" y="21600"/>
                </a:lnTo>
                <a:lnTo>
                  <a:pt x="1939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2124075" y="6248400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th-TH" b="1" dirty="0">
                <a:latin typeface="Arial"/>
                <a:ea typeface="ＭＳ Ｐゴシック" charset="-128"/>
                <a:cs typeface="Arial"/>
              </a:rPr>
              <a:t>ชัดเจน</a:t>
            </a:r>
            <a:endParaRPr lang="en-US" b="1" dirty="0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4211638" y="6248400"/>
            <a:ext cx="252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th-TH" b="1" dirty="0">
                <a:latin typeface="Arial"/>
                <a:ea typeface="ＭＳ Ｐゴシック" charset="-128"/>
                <a:cs typeface="Arial"/>
              </a:rPr>
              <a:t>น่าสนใจ</a:t>
            </a:r>
            <a:endParaRPr lang="en-US" b="1" dirty="0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6588125" y="6248400"/>
            <a:ext cx="255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th-TH" b="1" dirty="0">
                <a:latin typeface="Arial"/>
                <a:ea typeface="ＭＳ Ｐゴシック" charset="-128"/>
                <a:cs typeface="Arial"/>
              </a:rPr>
              <a:t>หลากหลาย</a:t>
            </a:r>
            <a:endParaRPr lang="en-US" b="1" dirty="0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6765925" y="5410200"/>
            <a:ext cx="2270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th-TH" sz="3200" b="1" dirty="0">
                <a:cs typeface="Arial" charset="0"/>
              </a:rPr>
              <a:t>กล่าว ซีพีเอส</a:t>
            </a:r>
            <a:endParaRPr lang="en-US" sz="3200" dirty="0">
              <a:cs typeface="Arial" charset="0"/>
            </a:endParaRPr>
          </a:p>
        </p:txBody>
      </p:sp>
      <p:sp>
        <p:nvSpPr>
          <p:cNvPr id="174115" name="Line 45"/>
          <p:cNvSpPr>
            <a:spLocks noChangeShapeType="1"/>
          </p:cNvSpPr>
          <p:nvPr/>
        </p:nvSpPr>
        <p:spPr bwMode="auto">
          <a:xfrm>
            <a:off x="31242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6" name="Line 46"/>
          <p:cNvSpPr>
            <a:spLocks noChangeShapeType="1"/>
          </p:cNvSpPr>
          <p:nvPr/>
        </p:nvSpPr>
        <p:spPr bwMode="auto">
          <a:xfrm>
            <a:off x="3124200" y="3352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7" name="Line 47"/>
          <p:cNvSpPr>
            <a:spLocks noChangeShapeType="1"/>
          </p:cNvSpPr>
          <p:nvPr/>
        </p:nvSpPr>
        <p:spPr bwMode="auto">
          <a:xfrm>
            <a:off x="3124200" y="4191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8" name="Line 48"/>
          <p:cNvSpPr>
            <a:spLocks noChangeShapeType="1"/>
          </p:cNvSpPr>
          <p:nvPr/>
        </p:nvSpPr>
        <p:spPr bwMode="auto">
          <a:xfrm>
            <a:off x="5410200" y="3352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9" name="Line 49"/>
          <p:cNvSpPr>
            <a:spLocks noChangeShapeType="1"/>
          </p:cNvSpPr>
          <p:nvPr/>
        </p:nvSpPr>
        <p:spPr bwMode="auto">
          <a:xfrm>
            <a:off x="5410200" y="4114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0" name="Line 50"/>
          <p:cNvSpPr>
            <a:spLocks noChangeShapeType="1"/>
          </p:cNvSpPr>
          <p:nvPr/>
        </p:nvSpPr>
        <p:spPr bwMode="auto">
          <a:xfrm>
            <a:off x="7932738" y="2590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1" name="Line 51"/>
          <p:cNvSpPr>
            <a:spLocks noChangeShapeType="1"/>
          </p:cNvSpPr>
          <p:nvPr/>
        </p:nvSpPr>
        <p:spPr bwMode="auto">
          <a:xfrm>
            <a:off x="7932738" y="3276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2" name="Line 52"/>
          <p:cNvSpPr>
            <a:spLocks noChangeShapeType="1"/>
          </p:cNvSpPr>
          <p:nvPr/>
        </p:nvSpPr>
        <p:spPr bwMode="auto">
          <a:xfrm>
            <a:off x="7924800" y="3886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3" name="Line 53"/>
          <p:cNvSpPr>
            <a:spLocks noChangeShapeType="1"/>
          </p:cNvSpPr>
          <p:nvPr/>
        </p:nvSpPr>
        <p:spPr bwMode="auto">
          <a:xfrm>
            <a:off x="7924800" y="4572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7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7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7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7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7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17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  <p:bldP spid="9229" grpId="0"/>
      <p:bldP spid="9230" grpId="0"/>
      <p:bldP spid="9231" grpId="0"/>
      <p:bldP spid="9232" grpId="0"/>
      <p:bldP spid="9233" grpId="0"/>
      <p:bldP spid="9236" grpId="0" animBg="1"/>
      <p:bldP spid="9237" grpId="0" animBg="1"/>
      <p:bldP spid="9238" grpId="0" animBg="1"/>
      <p:bldP spid="9239" grpId="0" animBg="1"/>
      <p:bldP spid="9240" grpId="0"/>
      <p:bldP spid="9241" grpId="0"/>
      <p:bldP spid="9242" grpId="0"/>
      <p:bldP spid="9243" grpId="0" animBg="1"/>
      <p:bldP spid="9244" grpId="0" animBg="1"/>
      <p:bldP spid="9245" grpId="0" animBg="1"/>
      <p:bldP spid="9246" grpId="0" animBg="1"/>
      <p:bldP spid="9247" grpId="0"/>
      <p:bldP spid="9248" grpId="0"/>
      <p:bldP spid="9249" grpId="0"/>
      <p:bldP spid="9250" grpId="0" animBg="1"/>
      <p:bldP spid="9251" grpId="0" animBg="1"/>
      <p:bldP spid="9252" grpId="0" animBg="1"/>
      <p:bldP spid="9253" grpId="0" animBg="1"/>
      <p:bldP spid="9254" grpId="0" animBg="1"/>
      <p:bldP spid="9255" grpId="0" animBg="1"/>
      <p:bldP spid="9256" grpId="0"/>
      <p:bldP spid="9258" grpId="0"/>
      <p:bldP spid="9259" grpId="0"/>
      <p:bldP spid="9260" grpId="0"/>
      <p:bldP spid="174115" grpId="0" animBg="1"/>
      <p:bldP spid="174116" grpId="0" animBg="1"/>
      <p:bldP spid="174117" grpId="0" animBg="1"/>
      <p:bldP spid="174118" grpId="0" animBg="1"/>
      <p:bldP spid="174119" grpId="0" animBg="1"/>
      <p:bldP spid="174120" grpId="0" animBg="1"/>
      <p:bldP spid="174121" grpId="0" animBg="1"/>
      <p:bldP spid="174122" grpId="0" animBg="1"/>
      <p:bldP spid="1741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29" name="Picture 4" descr="Pointless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02" t="7438" r="12062" b="38176"/>
          <a:stretch/>
        </p:blipFill>
        <p:spPr bwMode="auto">
          <a:xfrm>
            <a:off x="1" y="1"/>
            <a:ext cx="651133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15932" y="2370667"/>
            <a:ext cx="4343400" cy="2133600"/>
          </a:xfrm>
          <a:solidFill>
            <a:srgbClr val="000000"/>
          </a:solidFill>
        </p:spPr>
        <p:txBody>
          <a:bodyPr/>
          <a:lstStyle/>
          <a:p>
            <a:pPr eaLnBrk="1" hangingPunct="1">
              <a:defRPr/>
            </a:pPr>
            <a:r>
              <a:rPr lang="th-TH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ทำให้ใจความของคุณ</a:t>
            </a:r>
            <a:br>
              <a:rPr lang="th-TH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th-TH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สั้นในจำนวนและรูปแบบ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6132" name="Rectangle 2"/>
          <p:cNvSpPr txBox="1">
            <a:spLocks noChangeArrowheads="1"/>
          </p:cNvSpPr>
          <p:nvPr/>
        </p:nvSpPr>
        <p:spPr bwMode="auto">
          <a:xfrm>
            <a:off x="3471333" y="8796"/>
            <a:ext cx="5678988" cy="2361871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th-TH" sz="3600" b="1" i="1" dirty="0">
                <a:solidFill>
                  <a:srgbClr val="000000"/>
                </a:solidFill>
                <a:latin typeface="Trebuchet MS" charset="0"/>
                <a:ea typeface="ヒラギノ角ゴ Pro W3" charset="0"/>
                <a:cs typeface="ヒラギノ角ゴ Pro W3" charset="0"/>
              </a:rPr>
              <a:t>เพื่อสร้างความสมดุลให้กับคำเทศนา</a:t>
            </a:r>
          </a:p>
          <a:p>
            <a:pPr algn="ctr" eaLnBrk="1" hangingPunct="1"/>
            <a:r>
              <a:rPr lang="en-US" sz="3600" b="1" i="1" dirty="0">
                <a:solidFill>
                  <a:srgbClr val="000000"/>
                </a:solidFill>
                <a:latin typeface="Trebuchet MS" charset="0"/>
                <a:ea typeface="ヒラギノ角ゴ Pro W3" charset="0"/>
                <a:cs typeface="ヒラギノ角ゴ Pro W3" charset="0"/>
              </a:rPr>
              <a:t>20 </a:t>
            </a:r>
            <a:r>
              <a:rPr lang="th-TH" sz="3600" b="1" i="1" dirty="0">
                <a:solidFill>
                  <a:srgbClr val="000000"/>
                </a:solidFill>
                <a:latin typeface="Trebuchet MS" charset="0"/>
                <a:ea typeface="ヒラギノ角ゴ Pro W3" charset="0"/>
                <a:cs typeface="ヒラギノ角ゴ Pro W3" charset="0"/>
              </a:rPr>
              <a:t>ใจความ อาทิตย์ที่แล้ว วันนี้</a:t>
            </a:r>
          </a:p>
          <a:p>
            <a:pPr algn="ctr" eaLnBrk="1" hangingPunct="1"/>
            <a:r>
              <a:rPr lang="th-TH" sz="3600" b="1" i="1" dirty="0">
                <a:solidFill>
                  <a:srgbClr val="000000"/>
                </a:solidFill>
                <a:latin typeface="Trebuchet MS" charset="0"/>
                <a:ea typeface="ヒラギノ角ゴ Pro W3" charset="0"/>
                <a:cs typeface="ヒラギノ角ゴ Pro W3" charset="0"/>
              </a:rPr>
              <a:t>คำเทศนาจะไม่มีใจความ</a:t>
            </a:r>
            <a:r>
              <a:rPr lang="th-TH" sz="3600" b="1" i="1" dirty="0" err="1">
                <a:solidFill>
                  <a:srgbClr val="000000"/>
                </a:solidFill>
                <a:latin typeface="Trebuchet MS" charset="0"/>
                <a:ea typeface="ヒラギノ角ゴ Pro W3" charset="0"/>
                <a:cs typeface="ヒラギノ角ゴ Pro W3" charset="0"/>
              </a:rPr>
              <a:t>ใดๆ</a:t>
            </a:r>
            <a:endParaRPr lang="en-US" sz="3600" b="1" i="1" dirty="0">
              <a:solidFill>
                <a:srgbClr val="000000"/>
              </a:solidFill>
              <a:latin typeface="Trebuchet M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715932" y="4509120"/>
            <a:ext cx="4343400" cy="1524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50800" dist="25399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40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 charset="0"/>
                <a:ea typeface="ＭＳ Ｐゴシック" charset="-128"/>
                <a:cs typeface="ＭＳ Ｐゴシック" charset="-128"/>
              </a:rPr>
              <a:t>2-4 </a:t>
            </a:r>
            <a:r>
              <a:rPr lang="th-TH" sz="40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 charset="0"/>
                <a:ea typeface="ＭＳ Ｐゴシック" charset="-128"/>
                <a:cs typeface="ＭＳ Ｐゴシック" charset="-128"/>
              </a:rPr>
              <a:t>ใจความ</a:t>
            </a:r>
            <a:br>
              <a:rPr lang="en-US" sz="40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 charset="0"/>
                <a:ea typeface="ＭＳ Ｐゴシック" charset="-128"/>
                <a:cs typeface="ＭＳ Ｐゴシック" charset="-128"/>
              </a:rPr>
            </a:br>
            <a:r>
              <a:rPr lang="en-US" sz="40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 charset="0"/>
                <a:ea typeface="ＭＳ Ｐゴシック" charset="-128"/>
                <a:cs typeface="ＭＳ Ｐゴシック" charset="-128"/>
              </a:rPr>
              <a:t>1 </a:t>
            </a:r>
            <a:r>
              <a:rPr lang="th-TH" sz="40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 charset="0"/>
                <a:ea typeface="ＭＳ Ｐゴシック" charset="-128"/>
                <a:cs typeface="ＭＳ Ｐゴシック" charset="-128"/>
              </a:rPr>
              <a:t>บรรทัด ใจความ</a:t>
            </a:r>
            <a:endParaRPr lang="en-US" sz="4000" i="1" dirty="0">
              <a:solidFill>
                <a:schemeClr val="accent4">
                  <a:lumMod val="20000"/>
                  <a:lumOff val="80000"/>
                </a:schemeClr>
              </a:solidFill>
              <a:latin typeface="Tahoma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934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nimBg="1"/>
      <p:bldP spid="5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Crumple">
  <a:themeElements>
    <a:clrScheme name="Crumple 1">
      <a:dk1>
        <a:srgbClr val="808080"/>
      </a:dk1>
      <a:lt1>
        <a:srgbClr val="FFFF66"/>
      </a:lt1>
      <a:dk2>
        <a:srgbClr val="A11F1C"/>
      </a:dk2>
      <a:lt2>
        <a:srgbClr val="FFFF66"/>
      </a:lt2>
      <a:accent1>
        <a:srgbClr val="004080"/>
      </a:accent1>
      <a:accent2>
        <a:srgbClr val="408000"/>
      </a:accent2>
      <a:accent3>
        <a:srgbClr val="CDABAB"/>
      </a:accent3>
      <a:accent4>
        <a:srgbClr val="DADA56"/>
      </a:accent4>
      <a:accent5>
        <a:srgbClr val="AAAFC0"/>
      </a:accent5>
      <a:accent6>
        <a:srgbClr val="397300"/>
      </a:accent6>
      <a:hlink>
        <a:srgbClr val="DC6E00"/>
      </a:hlink>
      <a:folHlink>
        <a:srgbClr val="800080"/>
      </a:folHlink>
    </a:clrScheme>
    <a:fontScheme name="Crumple">
      <a:majorFont>
        <a:latin typeface="Trebuchet MS"/>
        <a:ea typeface="Osaka"/>
        <a:cs typeface="Osaka"/>
      </a:majorFont>
      <a:minorFont>
        <a:latin typeface="Trebuchet M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rumple 1">
        <a:dk1>
          <a:srgbClr val="808080"/>
        </a:dk1>
        <a:lt1>
          <a:srgbClr val="FFFF66"/>
        </a:lt1>
        <a:dk2>
          <a:srgbClr val="A11F1C"/>
        </a:dk2>
        <a:lt2>
          <a:srgbClr val="FFFF66"/>
        </a:lt2>
        <a:accent1>
          <a:srgbClr val="004080"/>
        </a:accent1>
        <a:accent2>
          <a:srgbClr val="408000"/>
        </a:accent2>
        <a:accent3>
          <a:srgbClr val="CDABAB"/>
        </a:accent3>
        <a:accent4>
          <a:srgbClr val="DADA56"/>
        </a:accent4>
        <a:accent5>
          <a:srgbClr val="AAAFC0"/>
        </a:accent5>
        <a:accent6>
          <a:srgbClr val="397300"/>
        </a:accent6>
        <a:hlink>
          <a:srgbClr val="DC6E00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Chocolate">
  <a:themeElements>
    <a:clrScheme name="Chocolate 1">
      <a:dk1>
        <a:srgbClr val="5C1F00"/>
      </a:dk1>
      <a:lt1>
        <a:srgbClr val="FDE2C4"/>
      </a:lt1>
      <a:dk2>
        <a:srgbClr val="9F6339"/>
      </a:dk2>
      <a:lt2>
        <a:srgbClr val="FDE2C4"/>
      </a:lt2>
      <a:accent1>
        <a:srgbClr val="713E39"/>
      </a:accent1>
      <a:accent2>
        <a:srgbClr val="BE7960"/>
      </a:accent2>
      <a:accent3>
        <a:srgbClr val="CDB7AE"/>
      </a:accent3>
      <a:accent4>
        <a:srgbClr val="D8C1A7"/>
      </a:accent4>
      <a:accent5>
        <a:srgbClr val="BBAFAE"/>
      </a:accent5>
      <a:accent6>
        <a:srgbClr val="AC6D56"/>
      </a:accent6>
      <a:hlink>
        <a:srgbClr val="FFFF99"/>
      </a:hlink>
      <a:folHlink>
        <a:srgbClr val="D3A219"/>
      </a:folHlink>
    </a:clrScheme>
    <a:fontScheme name="Chocolate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hocolate 1">
        <a:dk1>
          <a:srgbClr val="5C1F00"/>
        </a:dk1>
        <a:lt1>
          <a:srgbClr val="FDE2C4"/>
        </a:lt1>
        <a:dk2>
          <a:srgbClr val="9F6339"/>
        </a:dk2>
        <a:lt2>
          <a:srgbClr val="FDE2C4"/>
        </a:lt2>
        <a:accent1>
          <a:srgbClr val="713E39"/>
        </a:accent1>
        <a:accent2>
          <a:srgbClr val="BE7960"/>
        </a:accent2>
        <a:accent3>
          <a:srgbClr val="CDB7AE"/>
        </a:accent3>
        <a:accent4>
          <a:srgbClr val="D8C1A7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ocolate 2">
        <a:dk1>
          <a:srgbClr val="2D2015"/>
        </a:dk1>
        <a:lt1>
          <a:srgbClr val="FDE2C4"/>
        </a:lt1>
        <a:dk2>
          <a:srgbClr val="9F6339"/>
        </a:dk2>
        <a:lt2>
          <a:srgbClr val="FDE2C4"/>
        </a:lt2>
        <a:accent1>
          <a:srgbClr val="8C7B70"/>
        </a:accent1>
        <a:accent2>
          <a:srgbClr val="8F5F2F"/>
        </a:accent2>
        <a:accent3>
          <a:srgbClr val="CDB7AE"/>
        </a:accent3>
        <a:accent4>
          <a:srgbClr val="D8C1A7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xtured">
  <a:themeElements>
    <a:clrScheme name="Textured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rumple">
  <a:themeElements>
    <a:clrScheme name="Crumple 1">
      <a:dk1>
        <a:srgbClr val="808080"/>
      </a:dk1>
      <a:lt1>
        <a:srgbClr val="FFFF66"/>
      </a:lt1>
      <a:dk2>
        <a:srgbClr val="A11F1C"/>
      </a:dk2>
      <a:lt2>
        <a:srgbClr val="FFFF66"/>
      </a:lt2>
      <a:accent1>
        <a:srgbClr val="004080"/>
      </a:accent1>
      <a:accent2>
        <a:srgbClr val="408000"/>
      </a:accent2>
      <a:accent3>
        <a:srgbClr val="CDABAB"/>
      </a:accent3>
      <a:accent4>
        <a:srgbClr val="DADA56"/>
      </a:accent4>
      <a:accent5>
        <a:srgbClr val="AAAFC0"/>
      </a:accent5>
      <a:accent6>
        <a:srgbClr val="397300"/>
      </a:accent6>
      <a:hlink>
        <a:srgbClr val="DC6E00"/>
      </a:hlink>
      <a:folHlink>
        <a:srgbClr val="800080"/>
      </a:folHlink>
    </a:clrScheme>
    <a:fontScheme name="Crumple">
      <a:majorFont>
        <a:latin typeface="Trebuchet MS"/>
        <a:ea typeface="Osaka"/>
        <a:cs typeface="Osaka"/>
      </a:majorFont>
      <a:minorFont>
        <a:latin typeface="Trebuchet M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rumple 1">
        <a:dk1>
          <a:srgbClr val="808080"/>
        </a:dk1>
        <a:lt1>
          <a:srgbClr val="FFFF66"/>
        </a:lt1>
        <a:dk2>
          <a:srgbClr val="A11F1C"/>
        </a:dk2>
        <a:lt2>
          <a:srgbClr val="FFFF66"/>
        </a:lt2>
        <a:accent1>
          <a:srgbClr val="004080"/>
        </a:accent1>
        <a:accent2>
          <a:srgbClr val="408000"/>
        </a:accent2>
        <a:accent3>
          <a:srgbClr val="CDABAB"/>
        </a:accent3>
        <a:accent4>
          <a:srgbClr val="DADA56"/>
        </a:accent4>
        <a:accent5>
          <a:srgbClr val="AAAFC0"/>
        </a:accent5>
        <a:accent6>
          <a:srgbClr val="397300"/>
        </a:accent6>
        <a:hlink>
          <a:srgbClr val="DC6E00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ossil">
  <a:themeElements>
    <a:clrScheme name="Fossil 1">
      <a:dk1>
        <a:srgbClr val="969696"/>
      </a:dk1>
      <a:lt1>
        <a:srgbClr val="FFFFFF"/>
      </a:lt1>
      <a:dk2>
        <a:srgbClr val="0081CB"/>
      </a:dk2>
      <a:lt2>
        <a:srgbClr val="FFFFFF"/>
      </a:lt2>
      <a:accent1>
        <a:srgbClr val="000080"/>
      </a:accent1>
      <a:accent2>
        <a:srgbClr val="8DC6FF"/>
      </a:accent2>
      <a:accent3>
        <a:srgbClr val="AAC1E2"/>
      </a:accent3>
      <a:accent4>
        <a:srgbClr val="DADADA"/>
      </a:accent4>
      <a:accent5>
        <a:srgbClr val="AAAAC0"/>
      </a:accent5>
      <a:accent6>
        <a:srgbClr val="7FB3E7"/>
      </a:accent6>
      <a:hlink>
        <a:srgbClr val="0066CC"/>
      </a:hlink>
      <a:folHlink>
        <a:srgbClr val="00A800"/>
      </a:folHlink>
    </a:clrScheme>
    <a:fontScheme name="Fossil">
      <a:majorFont>
        <a:latin typeface="Futur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Fossil 1">
        <a:dk1>
          <a:srgbClr val="969696"/>
        </a:dk1>
        <a:lt1>
          <a:srgbClr val="FFFFFF"/>
        </a:lt1>
        <a:dk2>
          <a:srgbClr val="0081CB"/>
        </a:dk2>
        <a:lt2>
          <a:srgbClr val="FFFFFF"/>
        </a:lt2>
        <a:accent1>
          <a:srgbClr val="000080"/>
        </a:accent1>
        <a:accent2>
          <a:srgbClr val="8DC6FF"/>
        </a:accent2>
        <a:accent3>
          <a:srgbClr val="AAC1E2"/>
        </a:accent3>
        <a:accent4>
          <a:srgbClr val="DADADA"/>
        </a:accent4>
        <a:accent5>
          <a:srgbClr val="AAAAC0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iagram">
  <a:themeElements>
    <a:clrScheme name="Diagram 3">
      <a:dk1>
        <a:srgbClr val="333399"/>
      </a:dk1>
      <a:lt1>
        <a:srgbClr val="FFFFFF"/>
      </a:lt1>
      <a:dk2>
        <a:srgbClr val="333399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2A2A82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iagram">
      <a:majorFont>
        <a:latin typeface="Impact"/>
        <a:ea typeface="ヒラギノ角ゴ Pro W3"/>
        <a:cs typeface="ヒラギノ角ゴ Pro W3"/>
      </a:majorFont>
      <a:minorFont>
        <a:latin typeface="Impact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iagram 1">
        <a:dk1>
          <a:srgbClr val="333399"/>
        </a:dk1>
        <a:lt1>
          <a:srgbClr val="FFFFFF"/>
        </a:lt1>
        <a:dk2>
          <a:srgbClr val="333399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2A8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gram 2">
        <a:dk1>
          <a:srgbClr val="333399"/>
        </a:dk1>
        <a:lt1>
          <a:srgbClr val="FFFFFF"/>
        </a:lt1>
        <a:dk2>
          <a:srgbClr val="333399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2A2A82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gram 3">
        <a:dk1>
          <a:srgbClr val="333399"/>
        </a:dk1>
        <a:lt1>
          <a:srgbClr val="FFFFFF"/>
        </a:lt1>
        <a:dk2>
          <a:srgbClr val="333399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2A2A82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gram 4">
        <a:dk1>
          <a:srgbClr val="333399"/>
        </a:dk1>
        <a:lt1>
          <a:srgbClr val="FFFFFF"/>
        </a:lt1>
        <a:dk2>
          <a:srgbClr val="333399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FF"/>
        </a:accent3>
        <a:accent4>
          <a:srgbClr val="2A2A82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gram 5">
        <a:dk1>
          <a:srgbClr val="333399"/>
        </a:dk1>
        <a:lt1>
          <a:srgbClr val="FFFFFF"/>
        </a:lt1>
        <a:dk2>
          <a:srgbClr val="333399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FFFFF"/>
        </a:accent3>
        <a:accent4>
          <a:srgbClr val="2A2A82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orealis">
  <a:themeElements>
    <a:clrScheme name="Borealis 1">
      <a:dk1>
        <a:srgbClr val="000000"/>
      </a:dk1>
      <a:lt1>
        <a:srgbClr val="D480A4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E6C0C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orealis">
      <a:majorFont>
        <a:latin typeface="Trebuchet MS"/>
        <a:ea typeface="ヒラギノ角ゴ Pro W3"/>
        <a:cs typeface="ヒラギノ角ゴ Pro W3"/>
      </a:majorFont>
      <a:minorFont>
        <a:latin typeface="Trebuchet M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orealis 1">
        <a:dk1>
          <a:srgbClr val="000000"/>
        </a:dk1>
        <a:lt1>
          <a:srgbClr val="D480A4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E6C0C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ealis 2">
        <a:dk1>
          <a:srgbClr val="000000"/>
        </a:dk1>
        <a:lt1>
          <a:srgbClr val="D480A4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E6C0CF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8228</TotalTime>
  <Words>1856</Words>
  <Application>Microsoft Macintosh PowerPoint</Application>
  <PresentationFormat>On-screen Show (4:3)</PresentationFormat>
  <Paragraphs>278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25</vt:i4>
      </vt:variant>
    </vt:vector>
  </HeadingPairs>
  <TitlesOfParts>
    <vt:vector size="56" baseType="lpstr">
      <vt:lpstr>Arial</vt:lpstr>
      <vt:lpstr>Arial Black</vt:lpstr>
      <vt:lpstr>Book Antiqua</vt:lpstr>
      <vt:lpstr>Cordia New</vt:lpstr>
      <vt:lpstr>Futura</vt:lpstr>
      <vt:lpstr>Helvetica</vt:lpstr>
      <vt:lpstr>Impact</vt:lpstr>
      <vt:lpstr>Monotype Sorts</vt:lpstr>
      <vt:lpstr>Tahoma</vt:lpstr>
      <vt:lpstr>Times</vt:lpstr>
      <vt:lpstr>Times New Roman</vt:lpstr>
      <vt:lpstr>Trebuchet MS</vt:lpstr>
      <vt:lpstr>Wingdings</vt:lpstr>
      <vt:lpstr>Blank Presentation</vt:lpstr>
      <vt:lpstr>Textured</vt:lpstr>
      <vt:lpstr>Crumple</vt:lpstr>
      <vt:lpstr>Fossil</vt:lpstr>
      <vt:lpstr>Diagram</vt:lpstr>
      <vt:lpstr>Borealis</vt:lpstr>
      <vt:lpstr>Azure</vt:lpstr>
      <vt:lpstr>Default Design</vt:lpstr>
      <vt:lpstr>untitled 1</vt:lpstr>
      <vt:lpstr>Expedition</vt:lpstr>
      <vt:lpstr>1_Expedition</vt:lpstr>
      <vt:lpstr>1_Default Design</vt:lpstr>
      <vt:lpstr>2_Default Design</vt:lpstr>
      <vt:lpstr>2_Crumple</vt:lpstr>
      <vt:lpstr>3_Default Design</vt:lpstr>
      <vt:lpstr>1_Chocolate</vt:lpstr>
      <vt:lpstr>2_Schmooze</vt:lpstr>
      <vt:lpstr>2_Expedition</vt:lpstr>
      <vt:lpstr>โครงสร้างคำเทศนา</vt:lpstr>
      <vt:lpstr>การให้เกรด โครินธ์ 4:6  โครงร่างการตีความ. (งานที่. #4)</vt:lpstr>
      <vt:lpstr>บางคำเทศนา เป็นปริศนาที่แก้ไม่ได้!</vt:lpstr>
      <vt:lpstr>สิ่งมีชีวิตต้องการกระดูก คำเทศนาก็เช่นกัน!</vt:lpstr>
      <vt:lpstr>ขั้นตอนการเตรียมโครงร่างคำเทศนาแบบตีความ</vt:lpstr>
      <vt:lpstr>คุณควรจัดโครงสร้าง คำเทศนาของคุณอย่างไร?</vt:lpstr>
      <vt:lpstr>จัดโครงสร้างให้เสร็จก่อนเวลา</vt:lpstr>
      <vt:lpstr>รูปแบบของโครงสร้างคำเทศนา</vt:lpstr>
      <vt:lpstr>ทำให้ใจความของคุณ สั้นในจำนวนและรูปแบบ</vt:lpstr>
      <vt:lpstr>การตัดสินใจโครงสร้างคำเทศนา</vt:lpstr>
      <vt:lpstr>อุปนัยอย่างง่าย (กจ. 6:1-6)</vt:lpstr>
      <vt:lpstr> อุปนัย แบบซ้ำ (กจ. 6:1-6)</vt:lpstr>
      <vt:lpstr>นิรนัย อย่างง่าย (กจ. 6:1-6)</vt:lpstr>
      <vt:lpstr>การตัดสินใจ โครงสร้างคำเทศนา</vt:lpstr>
      <vt:lpstr>คำเทศนาในหน้า 52-60 เป็นโครงสร้างแบบไหน? อย่าอ่านทุกคำ ให้อ่านแบบผ่านๆ เพื่อจำใจความสำคัญและการประยุกต์ใช้ที่เกิดขึ้นซ้ำ ๆ เขียนลงไปในหน้า 138 โครงสร้างส่วนบนและเปลี่ยนไปยังคำเทศนาถัดไป</vt:lpstr>
      <vt:lpstr>ไอเดียการตีความ:  เหตุผลที่คริสตจักรควรฟื้นฟูผู้เชื่อที่ทำบาปอย่างที่ถูกต้อง เพราะว่า  เป็นการขยายอำนาจของพระเจ้า</vt:lpstr>
      <vt:lpstr>เปลี่ยนจาก อีโอ เป็น เฮชโอ</vt:lpstr>
      <vt:lpstr>เราจะฟื้นฟูผู้เชื่อที่ทำบาปอย่างถูกต้องได้อย่างไร?</vt:lpstr>
      <vt:lpstr>The Point of Verses 15-17</vt:lpstr>
      <vt:lpstr>(การเชื่อมข้อความ)</vt:lpstr>
      <vt:lpstr>ประเด็น จากข้อ 18-20</vt:lpstr>
      <vt:lpstr>ใจความสำคัญ:</vt:lpstr>
      <vt:lpstr>โครงสร้างยังดูหน้ากลัวอยู่ไหม?</vt:lpstr>
      <vt:lpstr>Black</vt:lpstr>
      <vt:lpstr>การเทศนา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Transparency</dc:title>
  <dc:creator>Rick Griffith</dc:creator>
  <cp:lastModifiedBy>Rick Griffith</cp:lastModifiedBy>
  <cp:revision>224</cp:revision>
  <dcterms:created xsi:type="dcterms:W3CDTF">2005-09-05T15:47:58Z</dcterms:created>
  <dcterms:modified xsi:type="dcterms:W3CDTF">2021-05-05T12:56:08Z</dcterms:modified>
</cp:coreProperties>
</file>