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7" r:id="rId2"/>
    <p:sldMasterId id="2147483676" r:id="rId3"/>
    <p:sldMasterId id="2147483670" r:id="rId4"/>
    <p:sldMasterId id="2147483656" r:id="rId5"/>
    <p:sldMasterId id="2147483649" r:id="rId6"/>
    <p:sldMasterId id="2147483679" r:id="rId7"/>
    <p:sldMasterId id="2147484714" r:id="rId8"/>
    <p:sldMasterId id="2147485181" r:id="rId9"/>
  </p:sldMasterIdLst>
  <p:notesMasterIdLst>
    <p:notesMasterId r:id="rId32"/>
  </p:notesMasterIdLst>
  <p:sldIdLst>
    <p:sldId id="258" r:id="rId10"/>
    <p:sldId id="321" r:id="rId11"/>
    <p:sldId id="304" r:id="rId12"/>
    <p:sldId id="294" r:id="rId13"/>
    <p:sldId id="305" r:id="rId14"/>
    <p:sldId id="358" r:id="rId15"/>
    <p:sldId id="359" r:id="rId16"/>
    <p:sldId id="302" r:id="rId17"/>
    <p:sldId id="301" r:id="rId18"/>
    <p:sldId id="290" r:id="rId19"/>
    <p:sldId id="291" r:id="rId20"/>
    <p:sldId id="360" r:id="rId21"/>
    <p:sldId id="292" r:id="rId22"/>
    <p:sldId id="293" r:id="rId23"/>
    <p:sldId id="297" r:id="rId24"/>
    <p:sldId id="298" r:id="rId25"/>
    <p:sldId id="296" r:id="rId26"/>
    <p:sldId id="299" r:id="rId27"/>
    <p:sldId id="273" r:id="rId28"/>
    <p:sldId id="275" r:id="rId29"/>
    <p:sldId id="288" r:id="rId30"/>
    <p:sldId id="35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044"/>
    <a:srgbClr val="BBE0E3"/>
    <a:srgbClr val="000000"/>
    <a:srgbClr val="FF0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8"/>
    <p:restoredTop sz="94607"/>
  </p:normalViewPr>
  <p:slideViewPr>
    <p:cSldViewPr>
      <p:cViewPr varScale="1">
        <p:scale>
          <a:sx n="119" d="100"/>
          <a:sy n="119" d="100"/>
        </p:scale>
        <p:origin x="4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CEBA52-8FFC-3546-B470-391CC1407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01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357935-AF88-3842-8A59-826740E3B83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A825C6-7A60-7D46-A467-803F144A81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101B73-7B13-DC4A-BA36-BB4EE600C3B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2B8A87D0-0FFF-D845-8309-9432DF0C9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28F6E6-56CD-D047-8166-D53E155CAFF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BC012574-EB3F-D544-BE3E-4EBA749CE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82E45B32-4ED8-884E-9342-6D9BAC7DC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44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FE19D2-B2A3-6647-AE28-7159E6355BD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0CFFE3-959B-0348-A228-59BD93D2FD9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3E8413-79DE-914D-9CD3-2A6E6538385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109D4A-F94D-2B49-9D9E-81C3ED790DD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142117-EF96-244F-B7CA-CDCC07A1665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2F52AB-3A14-ED43-80D3-250E671CB9E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3D6848-5D2E-2F43-A27E-710525FD96E8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2B8A87D0-0FFF-D845-8309-9432DF0C9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28F6E6-56CD-D047-8166-D53E155CAFF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BC012574-EB3F-D544-BE3E-4EBA749CE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82E45B32-4ED8-884E-9342-6D9BAC7DC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9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7C5122-A72E-BB4F-BAD9-495BCF15F17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AD2280-4603-DF46-A956-E196D404B6A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9" name="Google Shape;2679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80" name="Google Shape;2680;p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99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B0061B-E241-C444-9E8E-210332DC36A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BD2387-3EE6-6F4F-88B6-01CB704F52B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62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4445FE-EA78-2E43-B53C-491FF38A57A9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8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Book Antiqua" charset="0"/>
                <a:ea typeface="ＭＳ Ｐゴシック" charset="0"/>
                <a:cs typeface="ＭＳ Ｐゴシック" charset="0"/>
              </a:rPr>
              <a:t>10.5 &amp; 11.21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39BC80-C378-BF4D-AD8A-6AD2901285B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03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4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FCAB77-FE85-E346-A082-70568F6938C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BCE5AC-D495-F64F-9FA2-2AEB50F1D04F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C38344-BCCE-1F48-8695-A8018BB39E7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064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10.9 &amp; 11.22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3383-72C2-2447-B6CD-2D47EEF0E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8202-50AE-1348-B7FF-159C8E8AD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89A1-C60C-B94E-83A1-7C743CDF9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6400800" cy="1905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488" y="4191000"/>
            <a:ext cx="5408612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92BB-F194-BA4F-93F6-6DF0727F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5A40-BFE9-F84F-B516-BFFD8E1AA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2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1E045-6D1F-914D-8AAB-2C5439337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ECF79-DA66-AE45-8E06-13C413D1C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73CAD-D09F-2144-8F49-2578719F5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7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F8FF-F39C-984D-BC61-733D307DC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9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7277-7201-4D40-8F54-7035C0FCA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7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61EC-571D-5647-8D35-3CEF4D09D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C8A46-4265-F342-B483-6FC2F2363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1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C42F-A96B-A74A-BFBF-6B4F8746A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7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06A1-005D-C343-BA71-D548CB451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4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295400"/>
            <a:ext cx="17526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51054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BEC7-485C-C84F-992D-456F96E8B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67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1403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286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246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9782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293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3510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3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66FE-A9A4-4643-848E-2CDFB0726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0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15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244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867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100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  <a:effectLst>
            <a:outerShdw blurRad="762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8803-C40D-4F45-A2E2-A7C19B51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7A9D-71B3-294D-9036-F72EBEF69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4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E9C6-011B-0644-B216-4F676E935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51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B148-43E9-9F4F-87A5-38F96C081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5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84E13-D601-6846-9B00-88B623A43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7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EE83-6617-FD41-A505-13E45E9A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3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ECFA-92A9-4F4C-A757-9AE05D100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7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BEF5-CCA2-6C43-B463-41B7D473C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9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94BE-3072-114B-82BF-ABE361C20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81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0712-1172-E846-BF24-B2544E6FC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3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70C9E-F7CA-9F41-8F74-73349373D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47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457200"/>
            <a:ext cx="17716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1625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54D3-FF79-AE4C-8BA6-291D265C7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58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780F5-3E57-AF42-A6BB-DE719A9E2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12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9807C-F94C-CE4D-BD6A-639A72A83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8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5B52-6B8A-6343-B687-8193D18E2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265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B5AA-A871-A945-BBD8-A09EC4550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93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E73E9-729A-8A43-83D4-74B10609C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2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E2D23-BF7E-3D4E-8FED-E4D9400BF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22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0CC12-1F8F-3A49-A2C8-739E6CD11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7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6FEF-975C-CB4B-A5B6-A62043EA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9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7293-980F-0F42-97B6-49E14F815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71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C0B5-3D79-4B47-B2A3-8BAA77999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3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C037-36E1-1C4C-B407-52E5A025E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09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E529-F1EB-4D4C-8284-FAAD6A997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7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7A3C-B76D-D94E-B3B4-15B1F04E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73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C46A-1DE5-FD4E-ACF8-3927EBC98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1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42DB5-A94F-4642-8FD8-4833448A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1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A0F3-29C5-8C4D-8758-ECC121DE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281F3-EC2D-F24B-A82B-0A16A555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6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1ACE-C422-1B48-A765-40A3D01A5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4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1E31-6135-274D-9541-8325D9374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294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3F86-B931-6C4A-B3A4-8418FE0B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91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2397-4C67-FB44-83D1-FA40D11D3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77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1F22-039F-EB4B-BDBE-F498C0CB4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43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AD223-BCBA-9A43-AC18-DE32FED26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457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A863-7ED9-D54F-BF87-BF0BB10B4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3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E9747-693B-6645-A887-60973A004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C1D5-30A6-9349-A438-B5323DD2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0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0167-BACB-034E-A59E-8AF7D15B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5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5E26F-DAAA-5F41-93A2-AA2810BCB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102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7E9A-DAD6-4348-B3ED-383488E08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3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72142-AD4C-A64D-B72D-31528B854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6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61E0-34E6-8C4E-9585-92CC16A56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45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9B0F7-4306-0C4E-B3D0-42423DB19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704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06D41-A916-9843-A234-49D1CB4B5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381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0DB95-8329-CA47-A382-C7B65E2BA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28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F7DD-145E-ED46-AA37-CBD0FBD5B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795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B0BB0-AD89-704F-B478-ACF1E58D7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5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EAB7-B26E-FF4B-876B-18A49EF26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80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B879-3C02-ED47-ABE2-47E39D33C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4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600-CA86-DB43-A16A-BB37F93C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54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8806-2AB8-E54C-8BFD-0AAB8C0B4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89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305FE-AD5A-2E42-9787-85744129A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75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ABC65-AD5C-834F-9C09-83C66C12C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452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5EE03-D316-8D4A-A0F1-6D6ED3873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325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DFFF-4650-F444-B3B0-1B28ACF77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76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79A2-6225-B84E-9F6B-8651C03E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87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C11D-CA89-8D45-840E-36825C4FB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45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5D56-7908-F742-8C4F-4F2CD0EF8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37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ACBA6-ECB0-1A4A-B521-0BE169C8E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340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573C-5388-964B-8582-A906676B4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4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62116-1707-A248-B498-A96D9A02D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137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DBA6-38C2-F84F-83D6-62EBFFD45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416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4062-7F97-7448-B071-D86286F6A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C641-43D6-6F4B-B0A1-F66EAE927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292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73D8-0831-6547-A85D-789671360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392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E503-C983-9945-BB13-B08DBF4DC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86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80E-1B82-9F40-8550-D7A8B6B21D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965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60DD-4752-8742-AC8F-C4DF43A835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050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5AC1-2F83-FD43-BB05-C19194D5B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009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B211-D644-2448-9FEE-5869DE3F7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17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CDE2-0F23-B244-AEA7-DBF0E356C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1594AC-65A6-954F-9A22-13058B297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3" r:id="rId1"/>
    <p:sldLayoutId id="2147485094" r:id="rId2"/>
    <p:sldLayoutId id="2147485095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1" r:id="rId9"/>
    <p:sldLayoutId id="2147485102" r:id="rId10"/>
    <p:sldLayoutId id="2147485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954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667000"/>
            <a:ext cx="701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7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3AF6E5-62A0-BC4D-8495-5AC890CF0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8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256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256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256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256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9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632" name="Picture 3" descr="299_B_JuiceDro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Rectangle 4"/>
            <p:cNvSpPr>
              <a:spLocks noChangeArrowheads="1"/>
            </p:cNvSpPr>
            <p:nvPr/>
          </p:nvSpPr>
          <p:spPr bwMode="auto">
            <a:xfrm>
              <a:off x="1008" y="0"/>
              <a:ext cx="4752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708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8475" y="6248400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18A40C20-D01B-AA41-A40E-CBC36AD1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9" r:id="rId1"/>
    <p:sldLayoutId id="2147485125" r:id="rId2"/>
    <p:sldLayoutId id="2147485126" r:id="rId3"/>
    <p:sldLayoutId id="2147485127" r:id="rId4"/>
    <p:sldLayoutId id="2147485128" r:id="rId5"/>
    <p:sldLayoutId id="2147485129" r:id="rId6"/>
    <p:sldLayoutId id="2147485130" r:id="rId7"/>
    <p:sldLayoutId id="2147485131" r:id="rId8"/>
    <p:sldLayoutId id="2147485132" r:id="rId9"/>
    <p:sldLayoutId id="2147485133" r:id="rId10"/>
    <p:sldLayoutId id="21474851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001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019F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FF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862F74-5CB2-B543-8915-4440BC687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546393-64A5-D84D-9E0D-2AE9403DC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31BC43-1C05-A542-B7FD-9D29BFBA9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717FFA-5072-6346-AA1E-73491B92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450876-FCF6-7D46-80BF-FF16579846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6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83" r:id="rId2"/>
    <p:sldLayoutId id="2147485184" r:id="rId3"/>
    <p:sldLayoutId id="2147485185" r:id="rId4"/>
    <p:sldLayoutId id="2147485186" r:id="rId5"/>
    <p:sldLayoutId id="2147485187" r:id="rId6"/>
    <p:sldLayoutId id="2147485188" r:id="rId7"/>
    <p:sldLayoutId id="2147485189" r:id="rId8"/>
    <p:sldLayoutId id="2147485190" r:id="rId9"/>
    <p:sldLayoutId id="2147485191" r:id="rId10"/>
    <p:sldLayoutId id="21474851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questions1243624004.jpg"/>
          <p:cNvPicPr>
            <a:picLocks noChangeAspect="1"/>
          </p:cNvPicPr>
          <p:nvPr/>
        </p:nvPicPr>
        <p:blipFill>
          <a:blip r:embed="rId4" cstate="screen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82000" cy="4038600"/>
          </a:xfrm>
        </p:spPr>
        <p:txBody>
          <a:bodyPr/>
          <a:lstStyle/>
          <a:p>
            <a:pPr eaLnBrk="1" hangingPunct="1">
              <a:defRPr/>
            </a:pPr>
            <a:r>
              <a:rPr lang="th-TH" sz="7500" b="1" kern="1200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charset="0"/>
              </a:rPr>
              <a:t>คำถามเพื่อต่อยอดสามประการ</a:t>
            </a:r>
            <a:endParaRPr lang="en-US" sz="7500" b="1" kern="1200" dirty="0">
              <a:solidFill>
                <a:srgbClr val="F9F9F9"/>
              </a:solidFill>
              <a:effectLst>
                <a:glow rad="127000">
                  <a:schemeClr val="tx1">
                    <a:alpha val="99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89092" name="WordArt 5"/>
          <p:cNvSpPr>
            <a:spLocks noChangeArrowheads="1" noChangeShapeType="1" noTextEdit="1"/>
          </p:cNvSpPr>
          <p:nvPr/>
        </p:nvSpPr>
        <p:spPr bwMode="auto">
          <a:xfrm>
            <a:off x="7162800" y="152400"/>
            <a:ext cx="1676400" cy="1998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1-2-3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419100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ดัดแปลงมาจาก</a:t>
            </a:r>
            <a:r>
              <a:rPr 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</a:t>
            </a:r>
            <a:r>
              <a:rPr lang="th-TH" alt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แฮ</a:t>
            </a:r>
            <a:r>
              <a:rPr lang="th-TH" altLang="en-US" sz="3200" b="1" dirty="0" err="1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ด</a:t>
            </a:r>
            <a:r>
              <a:rPr lang="th-TH" alt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ดอน โรบินสัน</a:t>
            </a:r>
            <a:r>
              <a:rPr lang="en-US" alt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, </a:t>
            </a:r>
            <a:r>
              <a:rPr lang="en-US" sz="3200" b="1" i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Biblical Preaching</a:t>
            </a:r>
            <a:r>
              <a:rPr 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, 77-96 (</a:t>
            </a:r>
            <a:r>
              <a:rPr lang="th-TH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ฉบับ</a:t>
            </a:r>
            <a:r>
              <a:rPr 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1) </a:t>
            </a:r>
            <a:r>
              <a:rPr lang="th-TH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และ </a:t>
            </a:r>
            <a:br>
              <a:rPr lang="th-TH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</a:br>
            <a:r>
              <a:rPr lang="th-TH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ดอน </a:t>
            </a:r>
            <a:r>
              <a:rPr lang="th-TH" sz="3200" b="1" dirty="0" err="1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ซูนุก</a:t>
            </a:r>
            <a:r>
              <a:rPr lang="th-TH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เจียน</a:t>
            </a:r>
            <a:r>
              <a:rPr 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</a:t>
            </a:r>
            <a:r>
              <a:rPr lang="th-TH" sz="3200" b="1" dirty="0" err="1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ดัลลัส</a:t>
            </a:r>
            <a:r>
              <a:rPr lang="th-TH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</a:t>
            </a:r>
            <a:r>
              <a:rPr lang="th-TH" sz="3200" b="1" dirty="0" err="1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เ</a:t>
            </a:r>
            <a:r>
              <a:rPr lang="th-TH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ซม</a:t>
            </a:r>
            <a:r>
              <a:rPr lang="th-TH" sz="3200" b="1" dirty="0" err="1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ิ</a:t>
            </a:r>
            <a:r>
              <a:rPr lang="th-TH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นารี</a:t>
            </a:r>
            <a:endParaRPr lang="en-US" sz="3200" b="1" dirty="0">
              <a:solidFill>
                <a:srgbClr val="F9F9F9"/>
              </a:solidFill>
              <a:effectLst>
                <a:glow rad="127000">
                  <a:schemeClr val="tx1">
                    <a:alpha val="99000"/>
                  </a:schemeClr>
                </a:glow>
              </a:effectLst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lang="hi-I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ดร</a:t>
            </a:r>
            <a:r>
              <a:rPr lang="en-US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  <a:r>
              <a:rPr lang="hi-I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ริก กริฟฟิท</a:t>
            </a:r>
            <a:r>
              <a:rPr lang="en-US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• </a:t>
            </a:r>
            <a:r>
              <a:rPr lang="hi-I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สิงคโปร์ ไบเบิล คอลเลช</a:t>
            </a:r>
            <a:r>
              <a:rPr lang="en-US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•</a:t>
            </a:r>
            <a:r>
              <a:rPr lang="hi-I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  <a:endParaRPr lang="en-US" alt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2"/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31</a:t>
            </a:r>
            <a:endParaRPr lang="en-US">
              <a:latin typeface="Times New Roman" charset="0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124200" cy="914400"/>
          </a:xfrm>
        </p:spPr>
        <p:txBody>
          <a:bodyPr/>
          <a:lstStyle/>
          <a:p>
            <a:pPr eaLnBrk="1" hangingPunct="1"/>
            <a:r>
              <a:rPr lang="th-TH" sz="4400" b="1" i="1" dirty="0">
                <a:latin typeface="Helvetica" charset="0"/>
                <a:ea typeface="ＭＳ Ｐゴシック" charset="0"/>
                <a:cs typeface="ＭＳ Ｐゴシック" charset="0"/>
              </a:rPr>
              <a:t>ขั้นตอน</a:t>
            </a:r>
            <a:r>
              <a:rPr 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 3</a:t>
            </a:r>
            <a:endParaRPr lang="en-US" sz="4400" i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1371600" y="3352800"/>
            <a:ext cx="7086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3600" dirty="0"/>
              <a:t>หลังจากที่ตั้ง</a:t>
            </a:r>
            <a:r>
              <a:rPr lang="th-TH" sz="3600" u="sng" dirty="0"/>
              <a:t>ประโยคใจความสำคัญ</a:t>
            </a:r>
            <a:r>
              <a:rPr lang="en-US" sz="3600" dirty="0"/>
              <a:t> (MPs) </a:t>
            </a:r>
            <a:r>
              <a:rPr lang="th-TH" sz="3600" dirty="0"/>
              <a:t>จาก</a:t>
            </a:r>
            <a:r>
              <a:rPr lang="th-TH" sz="3600" u="sng" dirty="0"/>
              <a:t>โครง</a:t>
            </a:r>
            <a:r>
              <a:rPr lang="hi-IN" altLang="en-US" sz="3600" u="sng" dirty="0"/>
              <a:t>อรรถาธิบาย</a:t>
            </a:r>
            <a:r>
              <a:rPr lang="th-TH" altLang="en-US" sz="3600" u="sng" dirty="0"/>
              <a:t> </a:t>
            </a:r>
            <a:r>
              <a:rPr lang="en-US" sz="3600" dirty="0"/>
              <a:t>(EO)</a:t>
            </a:r>
            <a:r>
              <a:rPr lang="th-TH" sz="3600" dirty="0"/>
              <a:t> แล้ว</a:t>
            </a:r>
            <a:br>
              <a:rPr lang="en-US" sz="3600" dirty="0"/>
            </a:br>
            <a:r>
              <a:rPr lang="th-TH" sz="3600" dirty="0"/>
              <a:t>เอามันมารวมกันเป็น</a:t>
            </a:r>
            <a:br>
              <a:rPr lang="en-US" sz="3600" dirty="0"/>
            </a:br>
            <a:r>
              <a:rPr lang="th-TH" sz="3600" u="sng" dirty="0"/>
              <a:t>การตีความแนวคิด </a:t>
            </a:r>
            <a:r>
              <a:rPr lang="en-US" sz="3600" dirty="0"/>
              <a:t>(CPT) </a:t>
            </a:r>
            <a:r>
              <a:rPr lang="th-TH" sz="3600" dirty="0"/>
              <a:t>หรือ</a:t>
            </a:r>
            <a:r>
              <a:rPr lang="en-US" sz="3600" dirty="0"/>
              <a:t> </a:t>
            </a:r>
            <a:endParaRPr lang="th-TH" sz="3600" dirty="0"/>
          </a:p>
          <a:p>
            <a:pPr algn="ctr"/>
            <a:r>
              <a:rPr lang="th-TH" sz="3600" u="sng" dirty="0"/>
              <a:t>ข้อสรุปจาก</a:t>
            </a:r>
            <a:r>
              <a:rPr lang="hi-IN" altLang="en-US" sz="3600" u="sng" dirty="0"/>
              <a:t>อรรถาธิบาย</a:t>
            </a:r>
            <a:r>
              <a:rPr lang="en-US" sz="3600" dirty="0"/>
              <a:t>(EI)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1981200" y="1371600"/>
            <a:ext cx="556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th-TH" sz="4400" b="1" dirty="0">
                <a:solidFill>
                  <a:schemeClr val="tx2"/>
                </a:solidFill>
                <a:latin typeface="Helvetica" charset="0"/>
              </a:rPr>
              <a:t>สร้าง</a:t>
            </a:r>
            <a:r>
              <a:rPr lang="hi-IN" altLang="en-US" sz="4400" b="1" dirty="0">
                <a:solidFill>
                  <a:schemeClr val="tx2"/>
                </a:solidFill>
                <a:latin typeface="Helvetica" charset="0"/>
              </a:rPr>
              <a:t>ข้อสรุปจากอรรถาธิบาย</a:t>
            </a:r>
            <a:br>
              <a:rPr lang="en-US" sz="4400" b="1" dirty="0">
                <a:solidFill>
                  <a:schemeClr val="tx2"/>
                </a:solidFill>
                <a:latin typeface="Helvetica" charset="0"/>
              </a:rPr>
            </a:br>
            <a:r>
              <a:rPr lang="en-US" sz="4400" b="1" dirty="0">
                <a:solidFill>
                  <a:schemeClr val="tx2"/>
                </a:solidFill>
                <a:latin typeface="Helvetica" charset="0"/>
              </a:rPr>
              <a:t>(</a:t>
            </a:r>
            <a:r>
              <a:rPr lang="hi-IN" altLang="en-US" sz="4400" b="1" dirty="0">
                <a:solidFill>
                  <a:schemeClr val="tx2"/>
                </a:solidFill>
                <a:latin typeface="Helvetica" charset="0"/>
              </a:rPr>
              <a:t>ซีพีที</a:t>
            </a:r>
            <a:r>
              <a:rPr lang="en-US" sz="4400" b="1" dirty="0">
                <a:solidFill>
                  <a:schemeClr val="tx2"/>
                </a:solidFill>
                <a:latin typeface="Helvetica" charset="0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3549" y="304800"/>
            <a:ext cx="6019801" cy="685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h-TH" sz="3500" b="1" dirty="0">
                <a:solidFill>
                  <a:srgbClr val="FFFF00"/>
                </a:solidFill>
                <a:latin typeface="Helvetica" charset="0"/>
              </a:rPr>
              <a:t>วิธีสร้าง</a:t>
            </a:r>
            <a:r>
              <a:rPr lang="hi-IN" altLang="en-US" sz="3500" b="1" dirty="0">
                <a:solidFill>
                  <a:srgbClr val="FFFF00"/>
                </a:solidFill>
                <a:latin typeface="Helvetica" charset="0"/>
              </a:rPr>
              <a:t>ข้อสรุปจา</a:t>
            </a:r>
            <a:r>
              <a:rPr lang="th-TH" altLang="en-US" sz="3500" b="1" dirty="0" err="1">
                <a:solidFill>
                  <a:srgbClr val="FFFF00"/>
                </a:solidFill>
                <a:latin typeface="Helvetica" charset="0"/>
              </a:rPr>
              <a:t>ก</a:t>
            </a:r>
            <a:r>
              <a:rPr lang="hi-IN" altLang="en-US" sz="3500" b="1" dirty="0">
                <a:solidFill>
                  <a:srgbClr val="FFFF00"/>
                </a:solidFill>
                <a:latin typeface="Helvetica" charset="0"/>
              </a:rPr>
              <a:t>อรรถาธิบาย</a:t>
            </a:r>
            <a:endParaRPr lang="en-US" sz="3500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873250" y="2667000"/>
            <a:ext cx="2618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I. </a:t>
            </a:r>
            <a:r>
              <a:rPr lang="th-TH" sz="2800" b="1" dirty="0">
                <a:latin typeface="Arial Black" charset="0"/>
              </a:rPr>
              <a:t>การตอบสนอง</a:t>
            </a:r>
            <a:endParaRPr lang="en-US" sz="2800" b="1" dirty="0">
              <a:latin typeface="Arial Black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812925" y="3124200"/>
            <a:ext cx="16818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II. </a:t>
            </a:r>
            <a:r>
              <a:rPr lang="th-TH" sz="2800" b="1" dirty="0">
                <a:latin typeface="Arial Black" charset="0"/>
              </a:rPr>
              <a:t>เหตุผล</a:t>
            </a:r>
            <a:endParaRPr lang="en-US" sz="2800" b="1" dirty="0">
              <a:latin typeface="Arial Black" charset="0"/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676400" y="3581400"/>
            <a:ext cx="2858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III. </a:t>
            </a:r>
            <a:r>
              <a:rPr lang="th-TH" sz="2800" b="1" dirty="0">
                <a:latin typeface="Arial Black" charset="0"/>
              </a:rPr>
              <a:t>การตอบสนอง</a:t>
            </a:r>
            <a:endParaRPr lang="en-US" sz="2800" dirty="0">
              <a:latin typeface="Arial Black" charset="0"/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797050" y="2120900"/>
            <a:ext cx="30524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 dirty="0">
                <a:latin typeface="Arial Black" charset="0"/>
              </a:rPr>
              <a:t>EI : </a:t>
            </a:r>
            <a:r>
              <a:rPr lang="th-TH" sz="2800" b="1" u="sng" dirty="0">
                <a:latin typeface="Arial Black" charset="0"/>
              </a:rPr>
              <a:t>การตอบสนอง</a:t>
            </a:r>
            <a:endParaRPr lang="en-US" sz="2800" b="1" u="sng" dirty="0">
              <a:latin typeface="Arial Black" charset="0"/>
            </a:endParaRPr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32</a:t>
            </a:r>
            <a:endParaRPr lang="en-US">
              <a:latin typeface="Times New Roman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247655" y="2582565"/>
            <a:ext cx="1500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I. </a:t>
            </a:r>
            <a:r>
              <a:rPr lang="th-TH" sz="2800" b="1" dirty="0">
                <a:latin typeface="Arial Black" charset="0"/>
              </a:rPr>
              <a:t>วิธีการ</a:t>
            </a:r>
            <a:endParaRPr lang="en-US" sz="2800" b="1" dirty="0">
              <a:latin typeface="Arial Black" charset="0"/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5187330" y="3039765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II. </a:t>
            </a:r>
            <a:r>
              <a:rPr lang="th-TH" sz="2800" b="1" dirty="0">
                <a:latin typeface="Arial Black" charset="0"/>
              </a:rPr>
              <a:t>วิธีการ</a:t>
            </a:r>
            <a:endParaRPr lang="en-US" sz="2800" b="1" dirty="0">
              <a:latin typeface="Arial Black" charset="0"/>
            </a:endParaRP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5050805" y="3496965"/>
            <a:ext cx="1741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III. </a:t>
            </a:r>
            <a:r>
              <a:rPr lang="th-TH" sz="2800" b="1" dirty="0">
                <a:latin typeface="Arial Black" charset="0"/>
              </a:rPr>
              <a:t>วิธีการ</a:t>
            </a:r>
            <a:endParaRPr lang="en-US" sz="2800" b="1" dirty="0">
              <a:latin typeface="Arial Black" charset="0"/>
            </a:endParaRP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197475" y="2108200"/>
            <a:ext cx="1826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>
                <a:latin typeface="Arial Black" charset="0"/>
              </a:rPr>
              <a:t>EI : </a:t>
            </a:r>
            <a:r>
              <a:rPr lang="th-TH" sz="2800" b="1" u="sng" dirty="0">
                <a:latin typeface="Arial Black" charset="0"/>
              </a:rPr>
              <a:t>วิธีการ</a:t>
            </a:r>
            <a:endParaRPr lang="en-US" sz="2800" u="sng" dirty="0">
              <a:latin typeface="Arial Black" charset="0"/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1676400" y="1524000"/>
            <a:ext cx="3089275" cy="55399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sz="3000" b="1" dirty="0">
                <a:solidFill>
                  <a:srgbClr val="FFFFFF"/>
                </a:solidFill>
                <a:latin typeface="Arial" panose="020B0604020202020204" pitchFamily="34" charset="0"/>
              </a:rPr>
              <a:t>สดุดี</a:t>
            </a:r>
            <a:r>
              <a:rPr lang="en-US" sz="30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23</a:t>
            </a:r>
            <a:r>
              <a:rPr lang="th-TH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(p. 46)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5029200" y="1524000"/>
            <a:ext cx="3089275" cy="55399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sz="3000" b="1" dirty="0" err="1">
                <a:solidFill>
                  <a:srgbClr val="FFFFFF"/>
                </a:solidFill>
                <a:latin typeface="Arial" panose="020B0604020202020204" pitchFamily="34" charset="0"/>
              </a:rPr>
              <a:t>นหม</a:t>
            </a:r>
            <a:r>
              <a:rPr lang="en-US" sz="30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1-2</a:t>
            </a:r>
            <a:r>
              <a:rPr lang="th-TH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(p. 116)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040413" y="5359688"/>
            <a:ext cx="1561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I. </a:t>
            </a:r>
            <a:r>
              <a:rPr lang="th-TH" sz="2800" b="1" dirty="0">
                <a:latin typeface="Arial Black" charset="0"/>
              </a:rPr>
              <a:t>เหตุผล</a:t>
            </a:r>
            <a:endParaRPr lang="en-US" sz="2800" b="1" dirty="0">
              <a:latin typeface="Arial Black" charset="0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3924739" y="5788547"/>
            <a:ext cx="16818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II. </a:t>
            </a:r>
            <a:r>
              <a:rPr lang="th-TH" sz="2800" b="1" dirty="0">
                <a:latin typeface="Arial Black" charset="0"/>
              </a:rPr>
              <a:t>เหตุผล</a:t>
            </a:r>
            <a:endParaRPr lang="en-US" sz="2800" b="1" dirty="0">
              <a:latin typeface="Arial Black" charset="0"/>
            </a:endParaRP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3842401" y="6243094"/>
            <a:ext cx="1802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III. </a:t>
            </a:r>
            <a:r>
              <a:rPr lang="th-TH" sz="2800" b="1" dirty="0">
                <a:latin typeface="Arial Black" charset="0"/>
              </a:rPr>
              <a:t>เหตุผล</a:t>
            </a:r>
            <a:endParaRPr lang="en-US" sz="2800" b="1" dirty="0">
              <a:latin typeface="Arial Black" charset="0"/>
            </a:endParaRP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3883319" y="4810780"/>
            <a:ext cx="1875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 dirty="0">
                <a:latin typeface="Arial Black" charset="0"/>
              </a:rPr>
              <a:t>EI :</a:t>
            </a:r>
            <a:r>
              <a:rPr lang="th-TH" sz="2800" b="1" u="sng" dirty="0">
                <a:latin typeface="Arial Black" charset="0"/>
              </a:rPr>
              <a:t>เหตุผล</a:t>
            </a:r>
            <a:endParaRPr lang="en-US" sz="2800" b="1" u="sng" dirty="0">
              <a:latin typeface="Arial Black" charset="0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3276600" y="4160798"/>
            <a:ext cx="3089275" cy="55399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sz="3000" b="1" dirty="0" err="1">
                <a:solidFill>
                  <a:srgbClr val="FFFFFF"/>
                </a:solidFill>
                <a:latin typeface="Arial" panose="020B0604020202020204" pitchFamily="34" charset="0"/>
              </a:rPr>
              <a:t>ย</a:t>
            </a:r>
            <a:r>
              <a:rPr lang="th-TH" sz="3000" b="1" dirty="0">
                <a:solidFill>
                  <a:srgbClr val="FFFFFF"/>
                </a:solidFill>
                <a:latin typeface="Arial" panose="020B0604020202020204" pitchFamily="34" charset="0"/>
              </a:rPr>
              <a:t>อห</a:t>
            </a:r>
            <a:r>
              <a:rPr lang="th-TH" sz="3000" b="1" dirty="0" err="1">
                <a:solidFill>
                  <a:srgbClr val="FFFFFF"/>
                </a:solidFill>
                <a:latin typeface="Arial" panose="020B0604020202020204" pitchFamily="34" charset="0"/>
              </a:rPr>
              <a:t>์น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 13 (p. 152)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69" grpId="0"/>
      <p:bldP spid="164870" grpId="0"/>
      <p:bldP spid="164872" grpId="0"/>
      <p:bldP spid="164873" grpId="0"/>
      <p:bldP spid="164874" grpId="0"/>
      <p:bldP spid="164875" grpId="0"/>
      <p:bldP spid="164876" grpId="0" animBg="1"/>
      <p:bldP spid="164877" grpId="0" animBg="1"/>
      <p:bldP spid="164878" grpId="0"/>
      <p:bldP spid="164879" grpId="0"/>
      <p:bldP spid="164880" grpId="0"/>
      <p:bldP spid="164881" grpId="0"/>
      <p:bldP spid="1648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:a16="http://schemas.microsoft.com/office/drawing/2014/main" id="{4D61089E-A0B8-6740-9B77-2DF2660220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40371" y="609600"/>
            <a:ext cx="7462254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th-T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กระบวนการ</a:t>
            </a:r>
            <a:r>
              <a:rPr lang="th-TH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เตรียมคำเทศนาเชิงอธิบาย</a:t>
            </a:r>
            <a:endParaRPr lang="en-US" alt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D09919E-F3CF-D64B-9157-03AF01776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 useBgFill="1">
        <p:nvSpPr>
          <p:cNvPr id="458756" name="Rectangle 4">
            <a:extLst>
              <a:ext uri="{FF2B5EF4-FFF2-40B4-BE49-F238E27FC236}">
                <a16:creationId xmlns:a16="http://schemas.microsoft.com/office/drawing/2014/main" id="{B81A2BCE-89F0-C54A-A1C0-D558F2B9F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อ้างอิงจากบทความของ ราเม</a:t>
            </a:r>
            <a:r>
              <a:rPr kumimoji="0" lang="th-TH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ส</a:t>
            </a:r>
            <a:r>
              <a:rPr kumimoji="0" lang="th-TH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ริชาร์ด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</a:t>
            </a:r>
            <a:r>
              <a:rPr kumimoji="0" lang="th-TH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เตรียมคำเทศนาเชิงอธิบาย</a:t>
            </a: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8757" name="Rectangle 5">
            <a:extLst>
              <a:ext uri="{FF2B5EF4-FFF2-40B4-BE49-F238E27FC236}">
                <a16:creationId xmlns:a16="http://schemas.microsoft.com/office/drawing/2014/main" id="{007B39A8-A852-D24B-BCA6-AED671AAF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175" y="5146675"/>
            <a:ext cx="114294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ศึกษา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FB2C3AC9-B385-DD4C-B23A-53733D823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9011A807-0FCD-344C-B9B5-5DA795752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4211638"/>
            <a:ext cx="1335087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0360" name="Rectangle 8">
            <a:extLst>
              <a:ext uri="{FF2B5EF4-FFF2-40B4-BE49-F238E27FC236}">
                <a16:creationId xmlns:a16="http://schemas.microsoft.com/office/drawing/2014/main" id="{47B3C639-9C5B-1843-8B92-ECF106FF3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8761" name="Rectangle 9">
            <a:extLst>
              <a:ext uri="{FF2B5EF4-FFF2-40B4-BE49-F238E27FC236}">
                <a16:creationId xmlns:a16="http://schemas.microsoft.com/office/drawing/2014/main" id="{1C8EDE4B-4874-3140-8238-B2C9F95D5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457" y="4448175"/>
            <a:ext cx="6283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โครง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8762" name="Rectangle 10">
            <a:extLst>
              <a:ext uri="{FF2B5EF4-FFF2-40B4-BE49-F238E27FC236}">
                <a16:creationId xmlns:a16="http://schemas.microsoft.com/office/drawing/2014/main" id="{E0C34DF8-043A-4F43-83AD-90B8D7BE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414" y="5181600"/>
            <a:ext cx="70532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เทศน์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8763" name="Rectangle 11">
            <a:extLst>
              <a:ext uri="{FF2B5EF4-FFF2-40B4-BE49-F238E27FC236}">
                <a16:creationId xmlns:a16="http://schemas.microsoft.com/office/drawing/2014/main" id="{DF9CEA5A-E619-2046-A3F1-AD4222A09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886" y="4375150"/>
            <a:ext cx="6283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โครง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0364" name="Rectangle 12">
            <a:extLst>
              <a:ext uri="{FF2B5EF4-FFF2-40B4-BE49-F238E27FC236}">
                <a16:creationId xmlns:a16="http://schemas.microsoft.com/office/drawing/2014/main" id="{7DDDC72E-8838-5F43-BDE8-1E6D96D9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8765" name="Rectangle 13">
            <a:extLst>
              <a:ext uri="{FF2B5EF4-FFF2-40B4-BE49-F238E27FC236}">
                <a16:creationId xmlns:a16="http://schemas.microsoft.com/office/drawing/2014/main" id="{D21B6845-8137-5A4D-97AB-4A4F4B823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656" y="3643313"/>
            <a:ext cx="62997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ซีพีที</a:t>
            </a:r>
          </a:p>
        </p:txBody>
      </p:sp>
      <p:sp>
        <p:nvSpPr>
          <p:cNvPr id="100366" name="Rectangle 14">
            <a:extLst>
              <a:ext uri="{FF2B5EF4-FFF2-40B4-BE49-F238E27FC236}">
                <a16:creationId xmlns:a16="http://schemas.microsoft.com/office/drawing/2014/main" id="{97F40CB3-0EE8-884E-8CA7-577537021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359150"/>
            <a:ext cx="749300" cy="852488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0367" name="Rectangle 15">
            <a:extLst>
              <a:ext uri="{FF2B5EF4-FFF2-40B4-BE49-F238E27FC236}">
                <a16:creationId xmlns:a16="http://schemas.microsoft.com/office/drawing/2014/main" id="{70BA32D9-AF51-994F-BEC0-078E8C00E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8768" name="Rectangle 16">
            <a:extLst>
              <a:ext uri="{FF2B5EF4-FFF2-40B4-BE49-F238E27FC236}">
                <a16:creationId xmlns:a16="http://schemas.microsoft.com/office/drawing/2014/main" id="{32CC632C-3963-2A4D-9108-387A9EEE3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95" y="3643313"/>
            <a:ext cx="83195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ซีพีเอส</a:t>
            </a:r>
          </a:p>
        </p:txBody>
      </p:sp>
      <p:sp>
        <p:nvSpPr>
          <p:cNvPr id="458769" name="Rectangle 17">
            <a:extLst>
              <a:ext uri="{FF2B5EF4-FFF2-40B4-BE49-F238E27FC236}">
                <a16:creationId xmlns:a16="http://schemas.microsoft.com/office/drawing/2014/main" id="{3CF720F9-BA47-0A44-8BA4-47B0CC217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05113"/>
            <a:ext cx="255678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สะพาน จุดประสงค์</a:t>
            </a:r>
          </a:p>
        </p:txBody>
      </p:sp>
      <p:sp>
        <p:nvSpPr>
          <p:cNvPr id="458770" name="Rectangle 18">
            <a:extLst>
              <a:ext uri="{FF2B5EF4-FFF2-40B4-BE49-F238E27FC236}">
                <a16:creationId xmlns:a16="http://schemas.microsoft.com/office/drawing/2014/main" id="{587B9E4B-8109-1742-895F-17E6CB215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2336800"/>
            <a:ext cx="8001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สมอง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8771" name="Rectangle 19">
            <a:extLst>
              <a:ext uri="{FF2B5EF4-FFF2-40B4-BE49-F238E27FC236}">
                <a16:creationId xmlns:a16="http://schemas.microsoft.com/office/drawing/2014/main" id="{7B2E7EE2-3437-9946-BDD4-83A1DCF1C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3708400"/>
            <a:ext cx="1079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หัวใจ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8772" name="Rectangle 20">
            <a:extLst>
              <a:ext uri="{FF2B5EF4-FFF2-40B4-BE49-F238E27FC236}">
                <a16:creationId xmlns:a16="http://schemas.microsoft.com/office/drawing/2014/main" id="{0942772B-A620-2340-A2EC-3BFF78AB0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4470400"/>
            <a:ext cx="1384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กระดูก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8773" name="Rectangle 21">
            <a:extLst>
              <a:ext uri="{FF2B5EF4-FFF2-40B4-BE49-F238E27FC236}">
                <a16:creationId xmlns:a16="http://schemas.microsoft.com/office/drawing/2014/main" id="{F6A74516-28CF-8345-9AC9-9492AEDAA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232400"/>
            <a:ext cx="1130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เนื้อหนัง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0374" name="AutoShape 22">
            <a:extLst>
              <a:ext uri="{FF2B5EF4-FFF2-40B4-BE49-F238E27FC236}">
                <a16:creationId xmlns:a16="http://schemas.microsoft.com/office/drawing/2014/main" id="{B0BFC17D-8588-2746-BAD9-C6C9BD63EE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0375" name="AutoShape 23">
            <a:extLst>
              <a:ext uri="{FF2B5EF4-FFF2-40B4-BE49-F238E27FC236}">
                <a16:creationId xmlns:a16="http://schemas.microsoft.com/office/drawing/2014/main" id="{3BB928F4-966D-4142-89D8-F293F96606A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0376" name="AutoShape 24">
            <a:extLst>
              <a:ext uri="{FF2B5EF4-FFF2-40B4-BE49-F238E27FC236}">
                <a16:creationId xmlns:a16="http://schemas.microsoft.com/office/drawing/2014/main" id="{84E78BB1-E04B-6943-B723-8CF36887E5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0377" name="AutoShape 25">
            <a:extLst>
              <a:ext uri="{FF2B5EF4-FFF2-40B4-BE49-F238E27FC236}">
                <a16:creationId xmlns:a16="http://schemas.microsoft.com/office/drawing/2014/main" id="{2F0D3E9C-3487-154C-8857-788DA6AAD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0378" name="AutoShape 26">
            <a:extLst>
              <a:ext uri="{FF2B5EF4-FFF2-40B4-BE49-F238E27FC236}">
                <a16:creationId xmlns:a16="http://schemas.microsoft.com/office/drawing/2014/main" id="{A9FF6A4B-C39E-F447-B97A-755585760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0379" name="AutoShape 27">
            <a:extLst>
              <a:ext uri="{FF2B5EF4-FFF2-40B4-BE49-F238E27FC236}">
                <a16:creationId xmlns:a16="http://schemas.microsoft.com/office/drawing/2014/main" id="{A6E83B4E-8F4E-CA40-999E-F261BF07D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8780" name="Rectangle 28">
            <a:extLst>
              <a:ext uri="{FF2B5EF4-FFF2-40B4-BE49-F238E27FC236}">
                <a16:creationId xmlns:a16="http://schemas.microsoft.com/office/drawing/2014/main" id="{9B0AAD6A-86F2-A243-B980-58BA70997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1884363"/>
            <a:ext cx="1308100" cy="6064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ข้อความ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8781" name="Rectangle 29">
            <a:extLst>
              <a:ext uri="{FF2B5EF4-FFF2-40B4-BE49-F238E27FC236}">
                <a16:creationId xmlns:a16="http://schemas.microsoft.com/office/drawing/2014/main" id="{40832D61-64E5-004C-A61A-4A6AB84FD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884363"/>
            <a:ext cx="1433513" cy="6064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คำเทศนา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8782" name="Rectangle 30">
            <a:extLst>
              <a:ext uri="{FF2B5EF4-FFF2-40B4-BE49-F238E27FC236}">
                <a16:creationId xmlns:a16="http://schemas.microsoft.com/office/drawing/2014/main" id="{4B635DBE-CFA9-364E-97C9-CDE65CA2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73" y="5486400"/>
            <a:ext cx="146033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 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เลือกข้อพระคำ</a:t>
            </a:r>
          </a:p>
        </p:txBody>
      </p:sp>
      <p:sp>
        <p:nvSpPr>
          <p:cNvPr id="458783" name="Rectangle 31">
            <a:extLst>
              <a:ext uri="{FF2B5EF4-FFF2-40B4-BE49-F238E27FC236}">
                <a16:creationId xmlns:a16="http://schemas.microsoft.com/office/drawing/2014/main" id="{91774218-02F4-E24C-BF43-7696C2E69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73" y="5181600"/>
            <a:ext cx="148277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 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วิเคราะห์พระคำ</a:t>
            </a:r>
          </a:p>
        </p:txBody>
      </p:sp>
      <p:sp>
        <p:nvSpPr>
          <p:cNvPr id="458784" name="Rectangle 32">
            <a:extLst>
              <a:ext uri="{FF2B5EF4-FFF2-40B4-BE49-F238E27FC236}">
                <a16:creationId xmlns:a16="http://schemas.microsoft.com/office/drawing/2014/main" id="{11C704F5-338D-3C42-85D8-8D389BC24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85" y="4443413"/>
            <a:ext cx="1142941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3.1 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โครง</a:t>
            </a:r>
            <a:endParaRPr kumimoji="0" lang="th-TH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อ</a:t>
            </a:r>
            <a:r>
              <a:rPr kumimoji="0" lang="th-TH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รร</a:t>
            </a:r>
            <a:r>
              <a:rPr kumimoji="0" lang="th-TH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ถา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ธิบาย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458785" name="Rectangle 33">
            <a:extLst>
              <a:ext uri="{FF2B5EF4-FFF2-40B4-BE49-F238E27FC236}">
                <a16:creationId xmlns:a16="http://schemas.microsoft.com/office/drawing/2014/main" id="{CDACC920-1B3C-B54A-8672-5B4F6F69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937" y="3757613"/>
            <a:ext cx="134171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3.2 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ข้อสรุปจาก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อรรถาธิบาย</a:t>
            </a:r>
          </a:p>
        </p:txBody>
      </p:sp>
      <p:sp>
        <p:nvSpPr>
          <p:cNvPr id="458787" name="Rectangle 35">
            <a:extLst>
              <a:ext uri="{FF2B5EF4-FFF2-40B4-BE49-F238E27FC236}">
                <a16:creationId xmlns:a16="http://schemas.microsoft.com/office/drawing/2014/main" id="{DE11AEB7-70E5-9749-8D34-F743DD653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679" y="2157413"/>
            <a:ext cx="195245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การตอบสนองจากผู้ฟัง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ประการ</a:t>
            </a:r>
          </a:p>
        </p:txBody>
      </p:sp>
      <p:sp>
        <p:nvSpPr>
          <p:cNvPr id="458788" name="Rectangle 36">
            <a:extLst>
              <a:ext uri="{FF2B5EF4-FFF2-40B4-BE49-F238E27FC236}">
                <a16:creationId xmlns:a16="http://schemas.microsoft.com/office/drawing/2014/main" id="{5D190E9F-65FA-7F4F-9422-365716347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3757613"/>
            <a:ext cx="160300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6 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ข้อสรุปเพื่อเทศน์</a:t>
            </a:r>
          </a:p>
        </p:txBody>
      </p:sp>
      <p:sp>
        <p:nvSpPr>
          <p:cNvPr id="458789" name="Rectangle 37">
            <a:extLst>
              <a:ext uri="{FF2B5EF4-FFF2-40B4-BE49-F238E27FC236}">
                <a16:creationId xmlns:a16="http://schemas.microsoft.com/office/drawing/2014/main" id="{D0F4D7B2-B0FA-8C4B-90C2-769D405B1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963" y="4040188"/>
            <a:ext cx="1487487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7 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โครงเทศน์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8 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ความชัดเจน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9 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การเริ่ม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การสรุป</a:t>
            </a:r>
          </a:p>
        </p:txBody>
      </p:sp>
      <p:sp>
        <p:nvSpPr>
          <p:cNvPr id="458790" name="Rectangle 38">
            <a:extLst>
              <a:ext uri="{FF2B5EF4-FFF2-40B4-BE49-F238E27FC236}">
                <a16:creationId xmlns:a16="http://schemas.microsoft.com/office/drawing/2014/main" id="{18140286-1EB0-2C4E-9987-AF99248C1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5281613"/>
            <a:ext cx="100027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10 MSS &amp;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เทศน์</a:t>
            </a:r>
          </a:p>
        </p:txBody>
      </p:sp>
      <p:sp>
        <p:nvSpPr>
          <p:cNvPr id="458791" name="Rectangle 39">
            <a:extLst>
              <a:ext uri="{FF2B5EF4-FFF2-40B4-BE49-F238E27FC236}">
                <a16:creationId xmlns:a16="http://schemas.microsoft.com/office/drawing/2014/main" id="{C5262B30-A93B-BA46-94F3-D9DE37555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92480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ตัวอักษรสีขาวแสดง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10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ขั้นตอนนำมาจาก ฮัดดัน โรบินสัน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การเทศนาตามพระคัมภีร์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</a:t>
            </a:r>
            <a:r>
              <a:rPr kumimoji="0" lang="hi-I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หมายเหตุ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105)</a:t>
            </a:r>
          </a:p>
        </p:txBody>
      </p:sp>
      <p:sp>
        <p:nvSpPr>
          <p:cNvPr id="100392" name="Text Box 40">
            <a:extLst>
              <a:ext uri="{FF2B5EF4-FFF2-40B4-BE49-F238E27FC236}">
                <a16:creationId xmlns:a16="http://schemas.microsoft.com/office/drawing/2014/main" id="{EE2AB462-8D48-A540-9674-60FF9CE1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27-28, 251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44CB5C5-4538-884D-9BA7-474B556DD7C0}"/>
              </a:ext>
            </a:extLst>
          </p:cNvPr>
          <p:cNvSpPr/>
          <p:nvPr/>
        </p:nvSpPr>
        <p:spPr bwMode="auto">
          <a:xfrm>
            <a:off x="917848" y="2439193"/>
            <a:ext cx="2286000" cy="11430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6AA62497-4858-DE42-9F1A-7D28FF49C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2743201"/>
            <a:ext cx="168433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   </a:t>
            </a:r>
            <a:r>
              <a:rPr kumimoji="0" lang="hi-I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คำถามเพื่อ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ต่อยอดสามประการ</a:t>
            </a:r>
          </a:p>
        </p:txBody>
      </p:sp>
    </p:spTree>
    <p:extLst>
      <p:ext uri="{BB962C8B-B14F-4D97-AF65-F5344CB8AC3E}">
        <p14:creationId xmlns:p14="http://schemas.microsoft.com/office/powerpoint/2010/main" val="2738856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u="sng" dirty="0">
                <a:latin typeface="Tahoma" charset="0"/>
                <a:ea typeface="ＭＳ Ｐゴシック" charset="0"/>
                <a:cs typeface="ＭＳ Ｐゴシック" charset="0"/>
              </a:rPr>
              <a:t>โจทย์</a:t>
            </a:r>
            <a:r>
              <a:rPr lang="en-US" b="1" u="sng" dirty="0">
                <a:latin typeface="Tahoma" charset="0"/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7239000" cy="137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b="1" kern="1200" dirty="0">
                <a:latin typeface="Tahoma" charset="0"/>
                <a:ea typeface="ＭＳ Ｐゴシック" charset="0"/>
                <a:cs typeface="ＭＳ Ｐゴシック" charset="0"/>
              </a:rPr>
              <a:t>มีเพียงสามสิ่งที่สามารถทำได้กับข้อสรุปหรือข้อความใด ๆ ไม่ว่าจะเป็นข้อสรุปหลักของข้อความหรือหนึ่งในจุดภายในโครงร่าง:</a:t>
            </a:r>
            <a:r>
              <a:rPr lang="en-US" b="1" kern="12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3923928" y="3124200"/>
            <a:ext cx="3235501" cy="259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endParaRPr lang="th-TH" sz="2800" b="1" dirty="0">
              <a:latin typeface="Tahoma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th-TH" sz="2800" b="1" dirty="0">
                <a:latin typeface="Tahoma" charset="0"/>
              </a:rPr>
              <a:t>อธิบายมัน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th-TH" sz="2800" b="1" dirty="0">
                <a:latin typeface="Tahoma" charset="0"/>
              </a:rPr>
              <a:t>พิสูจน์มัน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th-TH" sz="2800" b="1" dirty="0">
                <a:latin typeface="Tahoma" charset="0"/>
              </a:rPr>
              <a:t>เอามาประยุกต์ใช้</a:t>
            </a:r>
            <a:endParaRPr lang="en-US" sz="2800" b="1" dirty="0">
              <a:latin typeface="Tahoma" charset="0"/>
            </a:endParaRP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84677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38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  <p:bldP spid="1669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/>
        </p:spPr>
        <p:txBody>
          <a:bodyPr/>
          <a:lstStyle/>
          <a:p>
            <a:r>
              <a:rPr lang="en-US" dirty="0"/>
              <a:t>“</a:t>
            </a:r>
            <a:r>
              <a:rPr lang="th-TH" dirty="0"/>
              <a:t>วันนี้จะหนาวมาก</a:t>
            </a:r>
            <a:r>
              <a:rPr lang="en-US" dirty="0"/>
              <a:t>”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68313" y="3068639"/>
            <a:ext cx="8675687" cy="96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</a:t>
            </a:r>
            <a:r>
              <a:rPr lang="en-US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 </a:t>
            </a:r>
            <a:r>
              <a:rPr lang="th-TH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พระคำบางตอนอาจจะมีคำอธิบายอยู่แล้ว ใช้คำอธิบายตรงนั้น </a:t>
            </a:r>
            <a:r>
              <a:rPr lang="en-US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(</a:t>
            </a:r>
            <a:r>
              <a:rPr lang="th-TH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อย่างเช่น มาระโก</a:t>
            </a:r>
            <a:r>
              <a:rPr lang="en-US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4)</a:t>
            </a:r>
          </a:p>
        </p:txBody>
      </p:sp>
      <p:sp>
        <p:nvSpPr>
          <p:cNvPr id="101379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38</a:t>
            </a: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169833" y="1524000"/>
            <a:ext cx="8675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I.  </a:t>
            </a:r>
            <a:r>
              <a:rPr lang="th-TH" sz="30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อธิบายมัน</a:t>
            </a:r>
            <a:endParaRPr lang="en-US" sz="3000" dirty="0">
              <a:solidFill>
                <a:srgbClr val="FFFF00"/>
              </a:solidFill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  <a:p>
            <a:r>
              <a:rPr lang="en-US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	</a:t>
            </a:r>
            <a:r>
              <a:rPr lang="th-TH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ตอบคำถาม </a:t>
            </a:r>
            <a:r>
              <a:rPr lang="en-US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th-TH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เราจะต้องอธิบายอะไร</a:t>
            </a:r>
            <a:r>
              <a:rPr lang="en-US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?”</a:t>
            </a:r>
          </a:p>
          <a:p>
            <a:r>
              <a:rPr lang="en-US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	“</a:t>
            </a:r>
            <a:r>
              <a:rPr lang="th-TH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อ๋อ วันนี้จะ</a:t>
            </a:r>
            <a:r>
              <a:rPr lang="en-US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30 </a:t>
            </a:r>
            <a:r>
              <a:rPr lang="th-TH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องศา</a:t>
            </a:r>
            <a:endParaRPr lang="en-US" sz="30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4283968" y="2431118"/>
            <a:ext cx="28797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ฟาเรนไฮต์</a:t>
            </a:r>
            <a:r>
              <a:rPr lang="en-US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”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8313" y="4221163"/>
            <a:ext cx="86756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 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ถ้าพระคำบางตอนไม่มีคำอธิบาย </a:t>
            </a:r>
            <a:r>
              <a:rPr lang="th-TH" sz="2800" b="1" i="1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คุณ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ต้องอธิบาย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q"/>
              <a:defRPr/>
            </a:pP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บางทีผู้เขียนสันนิษฐานว่าคนจะเข้าใจ</a:t>
            </a:r>
            <a:b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</a:b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(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อย่างเช่น 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เกิดจากน้ำ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” 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ย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อห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์น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3:5)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q"/>
              <a:defRPr/>
            </a:pP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ถ้า</a:t>
            </a:r>
            <a:r>
              <a:rPr lang="th-TH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ผู้ชม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ต้องการคำอธิบาย คุณควรอธิบาย 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8313" y="6173788"/>
            <a:ext cx="86756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C. 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คำแนะนำอุปนัย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/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คำถาม ต้องมีคำตอบ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168967" grpId="0" build="p"/>
      <p:bldP spid="168969" grpId="0"/>
      <p:bldP spid="8" grpId="0" uiExpand="1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“</a:t>
            </a:r>
            <a:r>
              <a:rPr lang="th-TH" dirty="0"/>
              <a:t>วันนี้จะหนาวมาก</a:t>
            </a:r>
            <a:r>
              <a:rPr lang="en-US" dirty="0"/>
              <a:t>”</a:t>
            </a:r>
            <a:endParaRPr lang="en-US" dirty="0">
              <a:latin typeface="Arial" charset="0"/>
              <a:cs typeface="Geneva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31623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II.	 </a:t>
            </a:r>
            <a:r>
              <a:rPr lang="th-TH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พิสูจน์มัน</a:t>
            </a:r>
            <a:endParaRPr lang="en-US" sz="3200" dirty="0">
              <a:solidFill>
                <a:srgbClr val="FFFF00"/>
              </a:solidFill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ตอบคำถาม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"</a:t>
            </a:r>
            <a:r>
              <a:rPr lang="th-TH" altLang="ja-JP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ผู้ฟังเชื่อไหม</a:t>
            </a:r>
            <a:r>
              <a:rPr lang="en-US" altLang="ja-JP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”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ja-JP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BBC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(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บีบีช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ี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) 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กล่าวไว้ – เกี่ยวกับ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ไ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ซบ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ีเ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รี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ย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?</a:t>
            </a:r>
            <a:r>
              <a:rPr lang="en-US" altLang="ja-JP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/>
              <a:t>38</a:t>
            </a:r>
            <a:endParaRPr lang="en-U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-7938" y="1524000"/>
            <a:ext cx="9548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I.  </a:t>
            </a:r>
            <a:r>
              <a:rPr lang="th-TH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อธิบายมัน</a:t>
            </a:r>
            <a:endParaRPr lang="en-US" sz="3200" dirty="0">
              <a:solidFill>
                <a:srgbClr val="FFFF00"/>
              </a:solidFill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ตอบคำถาม 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เราจะต้องอธิบายอะไร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?”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th-TH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อ๋อ วันนี้จะ</a:t>
            </a:r>
            <a:r>
              <a:rPr lang="en-US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30 </a:t>
            </a:r>
            <a:r>
              <a:rPr lang="th-TH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องศา</a:t>
            </a:r>
            <a:endParaRPr lang="en-US" sz="30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4825" y="4724400"/>
            <a:ext cx="86756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A. </a:t>
            </a:r>
            <a:r>
              <a:rPr lang="th-TH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อย่าพิสูจน์สิ่งที่ผู้ชมของคุณยอมรับอยู่แล้ว</a:t>
            </a:r>
            <a:endParaRPr lang="en-US" sz="2800" dirty="0"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4825" y="5265738"/>
            <a:ext cx="8675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B. </a:t>
            </a:r>
            <a:r>
              <a:rPr lang="th-TH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พิสูจน์มัน</a:t>
            </a: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th-TH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ถ้าผู้ชมจากพระคัมภีร์หรือปัจจุบันต้องการ</a:t>
            </a:r>
            <a:endParaRPr lang="en-US" sz="2800" dirty="0"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4825" y="5805488"/>
            <a:ext cx="8675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C. </a:t>
            </a:r>
            <a:r>
              <a:rPr lang="th-TH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พิสูจน์มัน</a:t>
            </a: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th-TH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ถึงแม้ว่าผู้ชมจากพระคัมภีร์ไม่ต้องการ แต่ผู้ชมปัจจุบันต้องการ</a:t>
            </a:r>
            <a:endParaRPr lang="en-US" sz="2800" dirty="0"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B13C088-922F-644D-B4B7-2DBC5A93A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2526703"/>
            <a:ext cx="18722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ฟาเรนไฮต์</a:t>
            </a:r>
            <a:r>
              <a:rPr lang="en-US" sz="30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8" grpId="0" build="p"/>
      <p:bldP spid="9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38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1800" y="765175"/>
            <a:ext cx="86772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D. 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ถ้าต้องการพิสูจน์มัน จะ มี 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1 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ใน 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ปัญหา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65188" y="1304925"/>
            <a:ext cx="8243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1.	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เขาไม่</a:t>
            </a:r>
            <a:r>
              <a:rPr lang="th-TH" sz="2800" i="1" u="sng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เห็น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การเชื่อมต่อ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12888" y="1827213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	“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ถ้าอยากมีลูกต้องใจดีกับคุณปู่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”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12888" y="2349500"/>
            <a:ext cx="75961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	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คส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 1– 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การรู้น้ำพระทัยของพระเจ้าทำให้เกิด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	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ความอดทน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65188" y="3320628"/>
            <a:ext cx="8243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2.	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เขาไม่</a:t>
            </a:r>
            <a:r>
              <a:rPr lang="th-TH" sz="2800" i="1" u="sng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เชื่อ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การเชื่อมต่อ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12888" y="3842915"/>
            <a:ext cx="773963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	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อฟ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 6:1-3–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มีชีวิตยืนยาวถ้าให้เกียรติบิดามารดา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12888" y="4365203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	1 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คร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 7:10–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ไม่มีการสมรสใหม่หลังจากการหย่าร้าง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65188" y="4833515"/>
            <a:ext cx="8243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3.	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มีอย่างอื่นที่</a:t>
            </a:r>
            <a:r>
              <a:rPr lang="th-TH" sz="2800" i="1" u="sng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สำคัญกว่า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สำหรับเขา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12888" y="5355803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	"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การยอมรับนั้นสำคัญกว่าความบริสุทธิ์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512888" y="5876503"/>
            <a:ext cx="7596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	"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การรักษางานของฉันดีกว่าความซื่อสัตย์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115888"/>
            <a:ext cx="8229600" cy="457200"/>
          </a:xfrm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II.	 </a:t>
            </a:r>
            <a:r>
              <a:rPr lang="th-TH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</a:rPr>
              <a:t>พิสูจน์มัน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(</a:t>
            </a:r>
            <a:r>
              <a:rPr lang="th-TH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ต่อ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uiExpand="1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“</a:t>
            </a:r>
            <a:r>
              <a:rPr lang="th-TH" dirty="0"/>
              <a:t>วันนี้จะหนาวมาก</a:t>
            </a:r>
            <a:r>
              <a:rPr lang="en-US" dirty="0"/>
              <a:t>”</a:t>
            </a:r>
            <a:endParaRPr lang="en-US" dirty="0">
              <a:latin typeface="Arial" charset="0"/>
              <a:cs typeface="Geneva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31623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II.	 </a:t>
            </a:r>
            <a:r>
              <a:rPr lang="th-TH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พิสูจน์มัน</a:t>
            </a:r>
            <a:endParaRPr lang="en-US" sz="3200" dirty="0">
              <a:solidFill>
                <a:srgbClr val="FFFF00"/>
              </a:solidFill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ตอบคำถาม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"</a:t>
            </a:r>
            <a:r>
              <a:rPr lang="th-TH" altLang="ja-JP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ผู้ฟังเชื่อไหม</a:t>
            </a:r>
            <a:r>
              <a:rPr lang="en-US" altLang="ja-JP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ja-JP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BBC (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บีบีช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ี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) 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กล่าวไว้ - เกี่ยวกับ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ไ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ซบ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ีเ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รี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ย</a:t>
            </a:r>
            <a:r>
              <a:rPr lang="en-US" altLang="ja-JP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48006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III. </a:t>
            </a:r>
            <a:r>
              <a:rPr lang="th-TH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เอามาประยุกต์ใช้</a:t>
            </a:r>
            <a:endParaRPr lang="en-US" sz="3200" dirty="0">
              <a:solidFill>
                <a:srgbClr val="FFFF00"/>
              </a:solidFill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ตอบคำถาม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</a:t>
            </a:r>
            <a:r>
              <a:rPr lang="en-US" altLang="ja-JP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แล้วอะไรล่ะ มันปรากฏตัวในชีวิตจริงที่ไหน"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ja-JP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นำเสื้อโค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้ทห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นาของคุณถ้าเดินทางไป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ไ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ซบ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ีเ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รี</a:t>
            </a:r>
            <a:r>
              <a:rPr lang="th-TH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ย</a:t>
            </a:r>
            <a:r>
              <a:rPr lang="en-US" altLang="ja-JP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7050" cy="461963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/>
              <a:t>39</a:t>
            </a:r>
            <a:endParaRPr lang="en-U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-7938" y="1524000"/>
            <a:ext cx="9548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I.  </a:t>
            </a:r>
            <a:r>
              <a:rPr lang="th-TH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อธิบายมัน</a:t>
            </a:r>
            <a:endParaRPr lang="en-US" sz="3200" dirty="0">
              <a:solidFill>
                <a:srgbClr val="FFFF00"/>
              </a:solidFill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ตอบคำถาม 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เราจะต้องอธิบายอะไร 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อ๋อ วันนี้จะ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30 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องศา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3635896" y="2545740"/>
            <a:ext cx="2016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--</a:t>
            </a:r>
            <a:r>
              <a:rPr lang="th-TH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ฟาเรนไฮต์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469900" cy="4000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39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65188" y="2600796"/>
            <a:ext cx="83518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1.	</a:t>
            </a:r>
            <a:r>
              <a:rPr lang="th-TH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ความรู้เพียงอย่างเดียวทำให้เรา</a:t>
            </a:r>
            <a:r>
              <a:rPr lang="th-TH" dirty="0"/>
              <a:t>ห</a:t>
            </a:r>
            <a:r>
              <a:rPr lang="th-TH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ยิ่ง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(1 </a:t>
            </a:r>
            <a:r>
              <a:rPr lang="th-TH" b="1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คร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 8:1a).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65188" y="3158009"/>
            <a:ext cx="8243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2.	</a:t>
            </a:r>
            <a:r>
              <a:rPr lang="th-TH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ความรู้บวกกับความรักช่วยเราทุกคน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(1 </a:t>
            </a:r>
            <a:r>
              <a:rPr lang="th-TH" b="1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คร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 8:1b).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115888"/>
            <a:ext cx="8229600" cy="457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III. </a:t>
            </a:r>
            <a:r>
              <a:rPr lang="th-TH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</a:rPr>
              <a:t>เอามาประยุกต์ใช้</a:t>
            </a:r>
            <a:r>
              <a:rPr lang="th-TH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(</a:t>
            </a:r>
            <a:r>
              <a:rPr lang="th-TH" sz="28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ต่อ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…)</a:t>
            </a:r>
            <a:endParaRPr lang="en-US" sz="28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Arial" charset="0"/>
              <a:cs typeface="ＭＳ Ｐゴシック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68313" y="836613"/>
            <a:ext cx="8675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A. </a:t>
            </a:r>
            <a:r>
              <a:rPr lang="th-TH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ผู้เขียนพระคัมภีร์อาจใช้ความคิดหรือคำพูดของเขาเอามาประยุกต์ใช้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68313" y="1557611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B. </a:t>
            </a:r>
            <a:r>
              <a:rPr lang="th-TH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หากเขาไม่เอามาประยุกต์ใช้ </a:t>
            </a:r>
            <a:r>
              <a:rPr lang="th-TH" b="1" i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คุณ</a:t>
            </a:r>
            <a:r>
              <a:rPr lang="th-TH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ก็ต้องเป็นตนทำ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68313" y="2041996"/>
            <a:ext cx="8675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C. </a:t>
            </a:r>
            <a:r>
              <a:rPr lang="th-TH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เป้าหมายการเทศนาของเราไม่ใช่ความรู้ แต่เป็น</a:t>
            </a:r>
            <a:r>
              <a:rPr lang="th-TH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พฤติกรรม</a:t>
            </a:r>
            <a:endParaRPr lang="en-US" b="1" u="sng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65188" y="4220046"/>
            <a:ext cx="83518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1.	</a:t>
            </a:r>
            <a:r>
              <a:rPr lang="th-TH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th-TH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หลักการ</a:t>
            </a:r>
            <a:r>
              <a:rPr lang="th-TH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ที่ถูกต้องคืออะไร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? (</a:t>
            </a:r>
            <a:r>
              <a:rPr lang="th-TH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การแปลความหมาย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865188" y="4778846"/>
            <a:ext cx="824388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2.	</a:t>
            </a:r>
            <a:r>
              <a:rPr lang="th-TH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การประยุกต์</a:t>
            </a:r>
            <a:r>
              <a:rPr lang="th-TH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ที่เป็นรูปธรรมและการประยุกต์เสริมคืออะไร </a:t>
            </a:r>
            <a:r>
              <a:rPr lang="th-TH" b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(รายละเอียด)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68313" y="3662834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D. </a:t>
            </a:r>
            <a:r>
              <a:rPr lang="th-TH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การเอามาประยุกต์ใช้ ที่เหมาะสมมี</a:t>
            </a:r>
            <a:r>
              <a:rPr lang="th-TH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สองส่วน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6513" y="5589588"/>
            <a:ext cx="3960813" cy="12684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</a:t>
            </a:r>
            <a:r>
              <a:rPr lang="th-TH" sz="28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บิดาอย่ายุยง</a:t>
            </a:r>
            <a:br>
              <a:rPr lang="en-US" sz="28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</a:br>
            <a:r>
              <a:rPr lang="th-TH" sz="28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ให้ลูกโกรธ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”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643438" y="5589588"/>
            <a:ext cx="4537075" cy="12684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</a:t>
            </a:r>
            <a:r>
              <a:rPr lang="th-TH" sz="28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มารดาช่วยสามีที่</a:t>
            </a:r>
            <a:endParaRPr lang="en-US" sz="2800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th-TH" sz="28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จะไม่ยุยงให้ลูกโกรธ</a:t>
            </a:r>
            <a:r>
              <a:rPr lang="en-US" sz="28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”</a:t>
            </a:r>
          </a:p>
        </p:txBody>
      </p:sp>
      <p:sp>
        <p:nvSpPr>
          <p:cNvPr id="3" name="Down Arrow 2"/>
          <p:cNvSpPr>
            <a:spLocks noChangeArrowheads="1"/>
          </p:cNvSpPr>
          <p:nvPr/>
        </p:nvSpPr>
        <p:spPr bwMode="auto">
          <a:xfrm rot="3341569">
            <a:off x="2945607" y="4974431"/>
            <a:ext cx="368300" cy="801687"/>
          </a:xfrm>
          <a:prstGeom prst="downArrow">
            <a:avLst>
              <a:gd name="adj1" fmla="val 50000"/>
              <a:gd name="adj2" fmla="val 500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 rot="3341569">
            <a:off x="6910388" y="4991100"/>
            <a:ext cx="368300" cy="800100"/>
          </a:xfrm>
          <a:prstGeom prst="downArrow">
            <a:avLst>
              <a:gd name="adj1" fmla="val 50000"/>
              <a:gd name="adj2" fmla="val 499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13" grpId="0" build="p" animBg="1"/>
      <p:bldP spid="14" grpId="0" build="allAtOnce" animBg="1"/>
      <p:bldP spid="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4700"/>
            </a:gs>
            <a:gs pos="100000">
              <a:srgbClr val="CC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4"/>
          <p:cNvSpPr>
            <a:spLocks noChangeArrowheads="1"/>
          </p:cNvSpPr>
          <p:nvPr/>
        </p:nvSpPr>
        <p:spPr bwMode="auto">
          <a:xfrm>
            <a:off x="0" y="2132856"/>
            <a:ext cx="9144000" cy="44595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b="1" dirty="0">
                <a:solidFill>
                  <a:srgbClr val="FFFFFF"/>
                </a:solidFill>
                <a:cs typeface="Arial"/>
              </a:rPr>
              <a:t>มีสองส่วนในการ</a:t>
            </a:r>
            <a:r>
              <a:rPr lang="th-TH" b="1" dirty="0">
                <a:solidFill>
                  <a:srgbClr val="FFFFFF"/>
                </a:solidFill>
              </a:rPr>
              <a:t>ประยุกต์</a:t>
            </a:r>
            <a:endParaRPr lang="en-US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5957" name="Text Box 12"/>
          <p:cNvSpPr txBox="1">
            <a:spLocks noChangeArrowheads="1"/>
          </p:cNvSpPr>
          <p:nvPr/>
        </p:nvSpPr>
        <p:spPr bwMode="auto">
          <a:xfrm>
            <a:off x="8512397" y="95250"/>
            <a:ext cx="52409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125958" name="Text Box 19"/>
          <p:cNvSpPr txBox="1">
            <a:spLocks noChangeArrowheads="1"/>
          </p:cNvSpPr>
          <p:nvPr/>
        </p:nvSpPr>
        <p:spPr bwMode="auto">
          <a:xfrm>
            <a:off x="76200" y="5181600"/>
            <a:ext cx="154347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2000" b="1" dirty="0"/>
              <a:t>สถานการณ์ในพระคัมภีร์</a:t>
            </a:r>
            <a:endParaRPr lang="en-US" sz="2000" b="1" dirty="0"/>
          </a:p>
        </p:txBody>
      </p:sp>
      <p:sp>
        <p:nvSpPr>
          <p:cNvPr id="125959" name="Text Box 20"/>
          <p:cNvSpPr txBox="1">
            <a:spLocks noChangeArrowheads="1"/>
          </p:cNvSpPr>
          <p:nvPr/>
        </p:nvSpPr>
        <p:spPr bwMode="auto">
          <a:xfrm>
            <a:off x="7239000" y="5175250"/>
            <a:ext cx="19050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2000" b="1" dirty="0"/>
              <a:t>สถานการณ์ในศตวรรษที่ 21</a:t>
            </a:r>
            <a:endParaRPr lang="en-US" sz="2000" b="1" dirty="0"/>
          </a:p>
        </p:txBody>
      </p:sp>
      <p:sp>
        <p:nvSpPr>
          <p:cNvPr id="125960" name="Text Box 19"/>
          <p:cNvSpPr txBox="1">
            <a:spLocks noChangeArrowheads="1"/>
          </p:cNvSpPr>
          <p:nvPr/>
        </p:nvSpPr>
        <p:spPr bwMode="auto">
          <a:xfrm>
            <a:off x="3389014" y="5188089"/>
            <a:ext cx="183257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2000" dirty="0" err="1"/>
              <a:t>ย</a:t>
            </a:r>
            <a:r>
              <a:rPr lang="th-TH" sz="2000" dirty="0"/>
              <a:t>ละเอียด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th-TH" sz="2000" dirty="0"/>
              <a:t>สิ่งเป็นรูปธรรม</a:t>
            </a:r>
            <a:r>
              <a:rPr lang="en-US" sz="2000" dirty="0"/>
              <a:t>)</a:t>
            </a:r>
          </a:p>
        </p:txBody>
      </p:sp>
      <p:sp>
        <p:nvSpPr>
          <p:cNvPr id="125961" name="Text Box 19"/>
          <p:cNvSpPr txBox="1">
            <a:spLocks noChangeArrowheads="1"/>
          </p:cNvSpPr>
          <p:nvPr/>
        </p:nvSpPr>
        <p:spPr bwMode="auto">
          <a:xfrm>
            <a:off x="1462088" y="4056133"/>
            <a:ext cx="1447800" cy="8617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2500" dirty="0"/>
              <a:t>ตัวอย่างชีวิตจริง</a:t>
            </a:r>
            <a:endParaRPr lang="en-US" sz="2500" dirty="0"/>
          </a:p>
        </p:txBody>
      </p:sp>
      <p:sp>
        <p:nvSpPr>
          <p:cNvPr id="125962" name="Text Box 20"/>
          <p:cNvSpPr txBox="1">
            <a:spLocks noChangeArrowheads="1"/>
          </p:cNvSpPr>
          <p:nvPr/>
        </p:nvSpPr>
        <p:spPr bwMode="auto">
          <a:xfrm>
            <a:off x="5486400" y="4040703"/>
            <a:ext cx="1905000" cy="8617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2500" dirty="0"/>
              <a:t>คนที่ไปโบสถ์ในชีวิตจริง</a:t>
            </a:r>
            <a:endParaRPr lang="en-US" sz="2500" dirty="0"/>
          </a:p>
        </p:txBody>
      </p:sp>
      <p:sp>
        <p:nvSpPr>
          <p:cNvPr id="125963" name="Text Box 19"/>
          <p:cNvSpPr txBox="1">
            <a:spLocks noChangeArrowheads="1"/>
          </p:cNvSpPr>
          <p:nvPr/>
        </p:nvSpPr>
        <p:spPr bwMode="auto">
          <a:xfrm>
            <a:off x="3156535" y="2260600"/>
            <a:ext cx="235844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2000" b="1" dirty="0"/>
              <a:t>หลักการ</a:t>
            </a:r>
            <a:br>
              <a:rPr lang="en-US" sz="2000" b="1" dirty="0"/>
            </a:br>
            <a:r>
              <a:rPr lang="en-US" sz="2000" b="1" dirty="0"/>
              <a:t>(</a:t>
            </a:r>
            <a:r>
              <a:rPr lang="th-TH" sz="2000" b="1" dirty="0"/>
              <a:t>สิ่งที่เป็นนามธรรม</a:t>
            </a:r>
            <a:r>
              <a:rPr lang="en-US" sz="2000" b="1" dirty="0"/>
              <a:t>)</a:t>
            </a:r>
          </a:p>
        </p:txBody>
      </p:sp>
      <p:sp>
        <p:nvSpPr>
          <p:cNvPr id="125964" name="TextBox 12"/>
          <p:cNvSpPr txBox="1">
            <a:spLocks noChangeArrowheads="1"/>
          </p:cNvSpPr>
          <p:nvPr/>
        </p:nvSpPr>
        <p:spPr bwMode="auto">
          <a:xfrm>
            <a:off x="7743228" y="3871863"/>
            <a:ext cx="747320" cy="115416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2300" dirty="0"/>
              <a:t>เนื้อ</a:t>
            </a:r>
          </a:p>
          <a:p>
            <a:pPr algn="ctr"/>
            <a:r>
              <a:rPr lang="th-TH" sz="2300" dirty="0"/>
              <a:t>และ</a:t>
            </a:r>
          </a:p>
          <a:p>
            <a:pPr algn="ctr"/>
            <a:r>
              <a:rPr lang="th-TH" sz="2300" dirty="0"/>
              <a:t>เลือด</a:t>
            </a:r>
            <a:endParaRPr lang="en-US" sz="2300" dirty="0"/>
          </a:p>
        </p:txBody>
      </p:sp>
      <p:sp>
        <p:nvSpPr>
          <p:cNvPr id="125965" name="TextBox 13"/>
          <p:cNvSpPr txBox="1">
            <a:spLocks noChangeArrowheads="1"/>
          </p:cNvSpPr>
          <p:nvPr/>
        </p:nvSpPr>
        <p:spPr bwMode="auto">
          <a:xfrm>
            <a:off x="428028" y="3873450"/>
            <a:ext cx="747319" cy="115416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2300" dirty="0"/>
              <a:t>เนื้อ</a:t>
            </a:r>
          </a:p>
          <a:p>
            <a:pPr algn="ctr"/>
            <a:r>
              <a:rPr lang="th-TH" sz="2300" dirty="0"/>
              <a:t>และ</a:t>
            </a:r>
          </a:p>
          <a:p>
            <a:pPr algn="ctr"/>
            <a:r>
              <a:rPr lang="th-TH" sz="2300" dirty="0"/>
              <a:t>เลือด</a:t>
            </a:r>
            <a:endParaRPr lang="en-US" sz="2300" dirty="0"/>
          </a:p>
        </p:txBody>
      </p:sp>
      <p:sp>
        <p:nvSpPr>
          <p:cNvPr id="15" name="Right Arrow 14"/>
          <p:cNvSpPr/>
          <p:nvPr/>
        </p:nvSpPr>
        <p:spPr bwMode="auto">
          <a:xfrm rot="19379865">
            <a:off x="1584325" y="2967038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313893">
            <a:off x="5507038" y="2976563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685800" y="9144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kern="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= </a:t>
            </a:r>
            <a:r>
              <a:rPr lang="th-TH" sz="3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th-TH" sz="3200" b="1" kern="0" dirty="0">
                <a:solidFill>
                  <a:srgbClr val="FFFFFF"/>
                </a:solidFill>
                <a:latin typeface="+mj-lt"/>
                <a:ea typeface="+mj-ea"/>
              </a:rPr>
              <a:t>หลักการ</a:t>
            </a:r>
            <a:r>
              <a:rPr lang="en-US" sz="3200" b="1" kern="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 + </a:t>
            </a:r>
            <a:r>
              <a:rPr lang="th-TH" sz="3200" b="1" kern="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รายละเอียด</a:t>
            </a:r>
            <a:endParaRPr lang="en-US" sz="3200" b="1" kern="0" dirty="0">
              <a:solidFill>
                <a:srgbClr val="FFFFFF"/>
              </a:solidFill>
              <a:latin typeface="+mj-lt"/>
              <a:ea typeface="+mj-ea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323975" y="4876800"/>
            <a:ext cx="172402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b="1" i="1" dirty="0">
                <a:solidFill>
                  <a:srgbClr val="FF0000"/>
                </a:solidFill>
              </a:rPr>
              <a:t>”</a:t>
            </a:r>
            <a:r>
              <a:rPr lang="th-TH" sz="2000" b="1" i="1" dirty="0">
                <a:solidFill>
                  <a:srgbClr val="FF0000"/>
                </a:solidFill>
              </a:rPr>
              <a:t>อย่าเกี่ยวข้าวในนา</a:t>
            </a:r>
          </a:p>
          <a:p>
            <a:pPr algn="ctr"/>
            <a:r>
              <a:rPr lang="th-TH" sz="2000" b="1" i="1" dirty="0">
                <a:solidFill>
                  <a:srgbClr val="FF0000"/>
                </a:solidFill>
              </a:rPr>
              <a:t>ทั้งหมด</a:t>
            </a:r>
            <a:r>
              <a:rPr lang="en-US" altLang="ja-JP" sz="2000" b="1" i="1" dirty="0">
                <a:solidFill>
                  <a:srgbClr val="FF0000"/>
                </a:solidFill>
              </a:rPr>
              <a:t>"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366347" y="4876800"/>
            <a:ext cx="20250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b="1" i="1" dirty="0">
                <a:solidFill>
                  <a:srgbClr val="FF0000"/>
                </a:solidFill>
              </a:rPr>
              <a:t>“</a:t>
            </a:r>
            <a:r>
              <a:rPr lang="th-TH" altLang="ja-JP" sz="2000" b="1" i="1" dirty="0">
                <a:solidFill>
                  <a:srgbClr val="FF0000"/>
                </a:solidFill>
              </a:rPr>
              <a:t>จ้าง</a:t>
            </a:r>
            <a:r>
              <a:rPr lang="th-TH" sz="2000" b="1" i="1" dirty="0">
                <a:solidFill>
                  <a:srgbClr val="FF0000"/>
                </a:solidFill>
              </a:rPr>
              <a:t>ขอทานเพื่อทำงานบ้าน</a:t>
            </a:r>
            <a:r>
              <a:rPr lang="en-US" sz="2000" b="1" i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43288" y="3025775"/>
            <a:ext cx="172402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b="1" i="1" dirty="0">
                <a:solidFill>
                  <a:srgbClr val="FF0000"/>
                </a:solidFill>
              </a:rPr>
              <a:t>"</a:t>
            </a:r>
            <a:r>
              <a:rPr lang="th-TH" sz="2000" b="1" i="1" dirty="0">
                <a:solidFill>
                  <a:srgbClr val="FF0000"/>
                </a:solidFill>
              </a:rPr>
              <a:t>มอบงานให้กับคนจน</a:t>
            </a:r>
            <a:r>
              <a:rPr lang="en-US" altLang="ja-JP" sz="2000" b="1" i="1" dirty="0">
                <a:solidFill>
                  <a:srgbClr val="FF0000"/>
                </a:solidFill>
              </a:rPr>
              <a:t>"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:a16="http://schemas.microsoft.com/office/drawing/2014/main" id="{4D61089E-A0B8-6740-9B77-2DF2660220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40371" y="609600"/>
            <a:ext cx="7462254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th-TH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กระบวนการ</a:t>
            </a:r>
            <a:r>
              <a:rPr lang="th-TH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เตรียมคำเทศนาเชิงอธิบาย</a:t>
            </a:r>
            <a:endParaRPr lang="en-US" alt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D09919E-F3CF-D64B-9157-03AF01776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 useBgFill="1">
        <p:nvSpPr>
          <p:cNvPr id="458756" name="Rectangle 4">
            <a:extLst>
              <a:ext uri="{FF2B5EF4-FFF2-40B4-BE49-F238E27FC236}">
                <a16:creationId xmlns:a16="http://schemas.microsoft.com/office/drawing/2014/main" id="{B81A2BCE-89F0-C54A-A1C0-D558F2B9F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อ้างอิงจากบทความของ ราเม</a:t>
            </a:r>
            <a:r>
              <a:rPr lang="th-TH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ส</a:t>
            </a:r>
            <a:r>
              <a:rPr lang="th-TH" alt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ริชาร์ด</a:t>
            </a:r>
            <a:r>
              <a:rPr lang="en-US" altLang="ja-JP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th-TH" alt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เตรียมคำเทศนาเชิงอธิบาย</a:t>
            </a:r>
            <a:endParaRPr lang="en-US" altLang="en-US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57" name="Rectangle 5">
            <a:extLst>
              <a:ext uri="{FF2B5EF4-FFF2-40B4-BE49-F238E27FC236}">
                <a16:creationId xmlns:a16="http://schemas.microsoft.com/office/drawing/2014/main" id="{007B39A8-A852-D24B-BCA6-AED671AAF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175" y="5146675"/>
            <a:ext cx="114294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ศึกษา</a:t>
            </a:r>
            <a:endParaRPr lang="en-US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FB2C3AC9-B385-DD4C-B23A-53733D823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9011A807-0FCD-344C-B9B5-5DA795752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4211638"/>
            <a:ext cx="1335087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60" name="Rectangle 8">
            <a:extLst>
              <a:ext uri="{FF2B5EF4-FFF2-40B4-BE49-F238E27FC236}">
                <a16:creationId xmlns:a16="http://schemas.microsoft.com/office/drawing/2014/main" id="{47B3C639-9C5B-1843-8B92-ECF106FF3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458761" name="Rectangle 9">
            <a:extLst>
              <a:ext uri="{FF2B5EF4-FFF2-40B4-BE49-F238E27FC236}">
                <a16:creationId xmlns:a16="http://schemas.microsoft.com/office/drawing/2014/main" id="{1C8EDE4B-4874-3140-8238-B2C9F95D5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457" y="4448175"/>
            <a:ext cx="6283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โครง</a:t>
            </a:r>
            <a:endParaRPr lang="en-US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62" name="Rectangle 10">
            <a:extLst>
              <a:ext uri="{FF2B5EF4-FFF2-40B4-BE49-F238E27FC236}">
                <a16:creationId xmlns:a16="http://schemas.microsoft.com/office/drawing/2014/main" id="{E0C34DF8-043A-4F43-83AD-90B8D7BE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414" y="5181600"/>
            <a:ext cx="70532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เทศน์</a:t>
            </a:r>
            <a:endParaRPr lang="en-US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63" name="Rectangle 11">
            <a:extLst>
              <a:ext uri="{FF2B5EF4-FFF2-40B4-BE49-F238E27FC236}">
                <a16:creationId xmlns:a16="http://schemas.microsoft.com/office/drawing/2014/main" id="{DF9CEA5A-E619-2046-A3F1-AD4222A09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886" y="4375150"/>
            <a:ext cx="6283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โครง</a:t>
            </a:r>
            <a:endParaRPr lang="en-US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0364" name="Rectangle 12">
            <a:extLst>
              <a:ext uri="{FF2B5EF4-FFF2-40B4-BE49-F238E27FC236}">
                <a16:creationId xmlns:a16="http://schemas.microsoft.com/office/drawing/2014/main" id="{7DDDC72E-8838-5F43-BDE8-1E6D96D9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458765" name="Rectangle 13">
            <a:extLst>
              <a:ext uri="{FF2B5EF4-FFF2-40B4-BE49-F238E27FC236}">
                <a16:creationId xmlns:a16="http://schemas.microsoft.com/office/drawing/2014/main" id="{D21B6845-8137-5A4D-97AB-4A4F4B823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656" y="3643313"/>
            <a:ext cx="62997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ซีพีที</a:t>
            </a:r>
          </a:p>
        </p:txBody>
      </p:sp>
      <p:sp>
        <p:nvSpPr>
          <p:cNvPr id="100366" name="Rectangle 14">
            <a:extLst>
              <a:ext uri="{FF2B5EF4-FFF2-40B4-BE49-F238E27FC236}">
                <a16:creationId xmlns:a16="http://schemas.microsoft.com/office/drawing/2014/main" id="{97F40CB3-0EE8-884E-8CA7-577537021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359150"/>
            <a:ext cx="749300" cy="852488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67" name="Rectangle 15">
            <a:extLst>
              <a:ext uri="{FF2B5EF4-FFF2-40B4-BE49-F238E27FC236}">
                <a16:creationId xmlns:a16="http://schemas.microsoft.com/office/drawing/2014/main" id="{70BA32D9-AF51-994F-BEC0-078E8C00E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458768" name="Rectangle 16">
            <a:extLst>
              <a:ext uri="{FF2B5EF4-FFF2-40B4-BE49-F238E27FC236}">
                <a16:creationId xmlns:a16="http://schemas.microsoft.com/office/drawing/2014/main" id="{32CC632C-3963-2A4D-9108-387A9EEE3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95" y="3643313"/>
            <a:ext cx="83195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ซีพีเอส</a:t>
            </a:r>
          </a:p>
        </p:txBody>
      </p:sp>
      <p:sp>
        <p:nvSpPr>
          <p:cNvPr id="458769" name="Rectangle 17">
            <a:extLst>
              <a:ext uri="{FF2B5EF4-FFF2-40B4-BE49-F238E27FC236}">
                <a16:creationId xmlns:a16="http://schemas.microsoft.com/office/drawing/2014/main" id="{3CF720F9-BA47-0A44-8BA4-47B0CC217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05113"/>
            <a:ext cx="255678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สะพาน จุดประสงค์</a:t>
            </a:r>
          </a:p>
        </p:txBody>
      </p:sp>
      <p:sp>
        <p:nvSpPr>
          <p:cNvPr id="458770" name="Rectangle 18">
            <a:extLst>
              <a:ext uri="{FF2B5EF4-FFF2-40B4-BE49-F238E27FC236}">
                <a16:creationId xmlns:a16="http://schemas.microsoft.com/office/drawing/2014/main" id="{587B9E4B-8109-1742-895F-17E6CB215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2336800"/>
            <a:ext cx="8001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สมอง</a:t>
            </a:r>
            <a:endParaRPr lang="en-US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71" name="Rectangle 19">
            <a:extLst>
              <a:ext uri="{FF2B5EF4-FFF2-40B4-BE49-F238E27FC236}">
                <a16:creationId xmlns:a16="http://schemas.microsoft.com/office/drawing/2014/main" id="{7B2E7EE2-3437-9946-BDD4-83A1DCF1C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3708400"/>
            <a:ext cx="1079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หัวใจ</a:t>
            </a:r>
            <a:endParaRPr lang="en-US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72" name="Rectangle 20">
            <a:extLst>
              <a:ext uri="{FF2B5EF4-FFF2-40B4-BE49-F238E27FC236}">
                <a16:creationId xmlns:a16="http://schemas.microsoft.com/office/drawing/2014/main" id="{0942772B-A620-2340-A2EC-3BFF78AB0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4470400"/>
            <a:ext cx="1384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กระดูก</a:t>
            </a:r>
            <a:endParaRPr lang="en-US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73" name="Rectangle 21">
            <a:extLst>
              <a:ext uri="{FF2B5EF4-FFF2-40B4-BE49-F238E27FC236}">
                <a16:creationId xmlns:a16="http://schemas.microsoft.com/office/drawing/2014/main" id="{F6A74516-28CF-8345-9AC9-9492AEDAA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232400"/>
            <a:ext cx="1130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h-TH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เนื้อหนัง</a:t>
            </a:r>
            <a:endParaRPr lang="en-US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0374" name="AutoShape 22">
            <a:extLst>
              <a:ext uri="{FF2B5EF4-FFF2-40B4-BE49-F238E27FC236}">
                <a16:creationId xmlns:a16="http://schemas.microsoft.com/office/drawing/2014/main" id="{B0BFC17D-8588-2746-BAD9-C6C9BD63EE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75" name="AutoShape 23">
            <a:extLst>
              <a:ext uri="{FF2B5EF4-FFF2-40B4-BE49-F238E27FC236}">
                <a16:creationId xmlns:a16="http://schemas.microsoft.com/office/drawing/2014/main" id="{3BB928F4-966D-4142-89D8-F293F96606A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76" name="AutoShape 24">
            <a:extLst>
              <a:ext uri="{FF2B5EF4-FFF2-40B4-BE49-F238E27FC236}">
                <a16:creationId xmlns:a16="http://schemas.microsoft.com/office/drawing/2014/main" id="{84E78BB1-E04B-6943-B723-8CF36887E5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77" name="AutoShape 25">
            <a:extLst>
              <a:ext uri="{FF2B5EF4-FFF2-40B4-BE49-F238E27FC236}">
                <a16:creationId xmlns:a16="http://schemas.microsoft.com/office/drawing/2014/main" id="{2F0D3E9C-3487-154C-8857-788DA6AAD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78" name="AutoShape 26">
            <a:extLst>
              <a:ext uri="{FF2B5EF4-FFF2-40B4-BE49-F238E27FC236}">
                <a16:creationId xmlns:a16="http://schemas.microsoft.com/office/drawing/2014/main" id="{A9FF6A4B-C39E-F447-B97A-755585760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100379" name="AutoShape 27">
            <a:extLst>
              <a:ext uri="{FF2B5EF4-FFF2-40B4-BE49-F238E27FC236}">
                <a16:creationId xmlns:a16="http://schemas.microsoft.com/office/drawing/2014/main" id="{A6E83B4E-8F4E-CA40-999E-F261BF07D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en-US">
              <a:cs typeface="Arial" panose="020B0604020202020204" pitchFamily="34" charset="0"/>
            </a:endParaRPr>
          </a:p>
        </p:txBody>
      </p:sp>
      <p:sp>
        <p:nvSpPr>
          <p:cNvPr id="458780" name="Rectangle 28">
            <a:extLst>
              <a:ext uri="{FF2B5EF4-FFF2-40B4-BE49-F238E27FC236}">
                <a16:creationId xmlns:a16="http://schemas.microsoft.com/office/drawing/2014/main" id="{9B0AAD6A-86F2-A243-B980-58BA70997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1884363"/>
            <a:ext cx="1308100" cy="6064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ข้อความ</a:t>
            </a:r>
            <a:endParaRPr lang="en-US" altLang="en-US" b="1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1" name="Rectangle 29">
            <a:extLst>
              <a:ext uri="{FF2B5EF4-FFF2-40B4-BE49-F238E27FC236}">
                <a16:creationId xmlns:a16="http://schemas.microsoft.com/office/drawing/2014/main" id="{40832D61-64E5-004C-A61A-4A6AB84FD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884363"/>
            <a:ext cx="1433513" cy="6064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h-TH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คำเทศนา</a:t>
            </a:r>
            <a:endParaRPr lang="en-US" altLang="en-US" b="1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8782" name="Rectangle 30">
            <a:extLst>
              <a:ext uri="{FF2B5EF4-FFF2-40B4-BE49-F238E27FC236}">
                <a16:creationId xmlns:a16="http://schemas.microsoft.com/office/drawing/2014/main" id="{4B635DBE-CFA9-364E-97C9-CDE65CA2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73" y="5486400"/>
            <a:ext cx="146033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1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เลือกข้อพระคำ</a:t>
            </a:r>
          </a:p>
        </p:txBody>
      </p:sp>
      <p:sp>
        <p:nvSpPr>
          <p:cNvPr id="458783" name="Rectangle 31">
            <a:extLst>
              <a:ext uri="{FF2B5EF4-FFF2-40B4-BE49-F238E27FC236}">
                <a16:creationId xmlns:a16="http://schemas.microsoft.com/office/drawing/2014/main" id="{91774218-02F4-E24C-BF43-7696C2E69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73" y="5181600"/>
            <a:ext cx="148277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วิเคราะห์พระคำ</a:t>
            </a:r>
          </a:p>
        </p:txBody>
      </p:sp>
      <p:sp>
        <p:nvSpPr>
          <p:cNvPr id="458784" name="Rectangle 32">
            <a:extLst>
              <a:ext uri="{FF2B5EF4-FFF2-40B4-BE49-F238E27FC236}">
                <a16:creationId xmlns:a16="http://schemas.microsoft.com/office/drawing/2014/main" id="{11C704F5-338D-3C42-85D8-8D389BC24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85" y="4443413"/>
            <a:ext cx="1142941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3.1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โครง</a:t>
            </a:r>
            <a:endParaRPr lang="th-TH" alt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อ</a:t>
            </a:r>
            <a:r>
              <a:rPr lang="th-TH" alt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รร</a:t>
            </a:r>
            <a:r>
              <a:rPr lang="th-TH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ถา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ธิบาย </a:t>
            </a:r>
          </a:p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458785" name="Rectangle 33">
            <a:extLst>
              <a:ext uri="{FF2B5EF4-FFF2-40B4-BE49-F238E27FC236}">
                <a16:creationId xmlns:a16="http://schemas.microsoft.com/office/drawing/2014/main" id="{CDACC920-1B3C-B54A-8672-5B4F6F69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937" y="3757613"/>
            <a:ext cx="134171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3.2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ข้อสรุปจาก</a:t>
            </a:r>
          </a:p>
          <a:p>
            <a:pPr>
              <a:buClrTx/>
              <a:buFontTx/>
              <a:buNone/>
            </a:pP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อรรถาธิบาย</a:t>
            </a:r>
          </a:p>
        </p:txBody>
      </p:sp>
      <p:sp>
        <p:nvSpPr>
          <p:cNvPr id="458787" name="Rectangle 35">
            <a:extLst>
              <a:ext uri="{FF2B5EF4-FFF2-40B4-BE49-F238E27FC236}">
                <a16:creationId xmlns:a16="http://schemas.microsoft.com/office/drawing/2014/main" id="{DE11AEB7-70E5-9749-8D34-F743DD653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679" y="2157413"/>
            <a:ext cx="195245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การตอบสนองจากผู้ฟัง</a:t>
            </a: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5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ประการ</a:t>
            </a:r>
          </a:p>
        </p:txBody>
      </p:sp>
      <p:sp>
        <p:nvSpPr>
          <p:cNvPr id="458788" name="Rectangle 36">
            <a:extLst>
              <a:ext uri="{FF2B5EF4-FFF2-40B4-BE49-F238E27FC236}">
                <a16:creationId xmlns:a16="http://schemas.microsoft.com/office/drawing/2014/main" id="{5D190E9F-65FA-7F4F-9422-365716347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3757613"/>
            <a:ext cx="160300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6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ข้อสรุปเพื่อเทศน์</a:t>
            </a:r>
          </a:p>
        </p:txBody>
      </p:sp>
      <p:sp>
        <p:nvSpPr>
          <p:cNvPr id="458789" name="Rectangle 37">
            <a:extLst>
              <a:ext uri="{FF2B5EF4-FFF2-40B4-BE49-F238E27FC236}">
                <a16:creationId xmlns:a16="http://schemas.microsoft.com/office/drawing/2014/main" id="{D0F4D7B2-B0FA-8C4B-90C2-769D405B1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963" y="4040188"/>
            <a:ext cx="1487487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7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โครงเทศน์</a:t>
            </a:r>
          </a:p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8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ความชัดเจน</a:t>
            </a:r>
          </a:p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9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การเริ่ม</a:t>
            </a: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/</a:t>
            </a:r>
          </a:p>
          <a:p>
            <a:pPr>
              <a:buClrTx/>
              <a:buFontTx/>
              <a:buNone/>
            </a:pP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การสรุป</a:t>
            </a:r>
          </a:p>
        </p:txBody>
      </p:sp>
      <p:sp>
        <p:nvSpPr>
          <p:cNvPr id="458790" name="Rectangle 38">
            <a:extLst>
              <a:ext uri="{FF2B5EF4-FFF2-40B4-BE49-F238E27FC236}">
                <a16:creationId xmlns:a16="http://schemas.microsoft.com/office/drawing/2014/main" id="{18140286-1EB0-2C4E-9987-AF99248C1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5281613"/>
            <a:ext cx="100027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10 MSS &amp;</a:t>
            </a:r>
          </a:p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   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เทศน์</a:t>
            </a:r>
          </a:p>
        </p:txBody>
      </p:sp>
      <p:sp>
        <p:nvSpPr>
          <p:cNvPr id="458791" name="Rectangle 39">
            <a:extLst>
              <a:ext uri="{FF2B5EF4-FFF2-40B4-BE49-F238E27FC236}">
                <a16:creationId xmlns:a16="http://schemas.microsoft.com/office/drawing/2014/main" id="{C5262B30-A93B-BA46-94F3-D9DE37555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92480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ตัวอักษรสีขาวแสดง</a:t>
            </a: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10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ขั้นตอนนำมาจาก ฮัดดัน โรบินสัน</a:t>
            </a: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การเทศนาตามพระคัมภีร์ </a:t>
            </a: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หมายเหตุ</a:t>
            </a: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105)</a:t>
            </a:r>
          </a:p>
        </p:txBody>
      </p:sp>
      <p:sp>
        <p:nvSpPr>
          <p:cNvPr id="100392" name="Text Box 40">
            <a:extLst>
              <a:ext uri="{FF2B5EF4-FFF2-40B4-BE49-F238E27FC236}">
                <a16:creationId xmlns:a16="http://schemas.microsoft.com/office/drawing/2014/main" id="{EE2AB462-8D48-A540-9674-60FF9CE1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b="1" dirty="0">
                <a:solidFill>
                  <a:srgbClr val="00084D"/>
                </a:solidFill>
                <a:cs typeface="Arial" panose="020B0604020202020204" pitchFamily="34" charset="0"/>
              </a:rPr>
              <a:t>27-28, 251</a:t>
            </a:r>
            <a:endParaRPr lang="en-US" altLang="en-US" dirty="0">
              <a:solidFill>
                <a:srgbClr val="00084D"/>
              </a:solidFill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44CB5C5-4538-884D-9BA7-474B556DD7C0}"/>
              </a:ext>
            </a:extLst>
          </p:cNvPr>
          <p:cNvSpPr/>
          <p:nvPr/>
        </p:nvSpPr>
        <p:spPr bwMode="auto">
          <a:xfrm>
            <a:off x="917848" y="2439193"/>
            <a:ext cx="2286000" cy="11430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6AA62497-4858-DE42-9F1A-7D28FF49C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2743201"/>
            <a:ext cx="168433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4   </a:t>
            </a:r>
            <a:r>
              <a:rPr lang="hi-I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คำถามเพื่อ</a:t>
            </a:r>
          </a:p>
          <a:p>
            <a:pPr>
              <a:buClrTx/>
              <a:buFontTx/>
              <a:buNone/>
            </a:pPr>
            <a:r>
              <a:rPr lang="hi-I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ต่อยอดสามประการ</a:t>
            </a:r>
          </a:p>
        </p:txBody>
      </p:sp>
    </p:spTree>
    <p:extLst>
      <p:ext uri="{BB962C8B-B14F-4D97-AF65-F5344CB8AC3E}">
        <p14:creationId xmlns:p14="http://schemas.microsoft.com/office/powerpoint/2010/main" val="901526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263438"/>
              </p:ext>
            </p:extLst>
          </p:nvPr>
        </p:nvGraphicFramePr>
        <p:xfrm>
          <a:off x="-234950" y="139700"/>
          <a:ext cx="9390063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2" name="Document" r:id="rId4" imgW="5829300" imgH="4546600" progId="Word.Document.8">
                  <p:embed/>
                </p:oleObj>
              </mc:Choice>
              <mc:Fallback>
                <p:oleObj name="Document" r:id="rId4" imgW="5829300" imgH="4546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4950" y="139700"/>
                        <a:ext cx="9390063" cy="731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solidFill>
            <a:srgbClr val="000000"/>
          </a:solidFill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th-TH" sz="3600" b="1" dirty="0">
                <a:solidFill>
                  <a:schemeClr val="bg1"/>
                </a:solidFill>
                <a:latin typeface="Arial" panose="020B0604020202020204" pitchFamily="34" charset="0"/>
              </a:rPr>
              <a:t>การสรุปคำถามเพื่อต่อยอด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8003" name="Text Box 13"/>
          <p:cNvSpPr txBox="1">
            <a:spLocks noChangeArrowheads="1"/>
          </p:cNvSpPr>
          <p:nvPr/>
        </p:nvSpPr>
        <p:spPr bwMode="auto">
          <a:xfrm>
            <a:off x="8591550" y="0"/>
            <a:ext cx="5524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Comic Sans MS" charset="0"/>
              </a:rPr>
              <a:t>39</a:t>
            </a:r>
            <a:endParaRPr lang="en-US" b="1">
              <a:latin typeface="Comic Sans MS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87"/>
          <p:cNvSpPr txBox="1">
            <a:spLocks noGrp="1"/>
          </p:cNvSpPr>
          <p:nvPr>
            <p:ph type="ctrTitle"/>
          </p:nvPr>
        </p:nvSpPr>
        <p:spPr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FFFF"/>
                </a:solidFill>
              </a:rPr>
              <a:t>ดู</a:t>
            </a:r>
            <a:r>
              <a:rPr lang="th-TH" sz="2800" dirty="0">
                <a:solidFill>
                  <a:srgbClr val="FFFFFF"/>
                </a:solidFill>
              </a:rPr>
              <a:t>หลักการเทศนา</a:t>
            </a:r>
            <a:r>
              <a:rPr lang="en-US" sz="2800" dirty="0" err="1">
                <a:solidFill>
                  <a:srgbClr val="FFFFFF"/>
                </a:solidFill>
              </a:rPr>
              <a:t>ได้ที่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683" name="Google Shape;2683;p8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FFFF"/>
                </a:solidFill>
              </a:rPr>
              <a:t>ฟรี</a:t>
            </a:r>
            <a:r>
              <a:rPr lang="en-US" sz="3200" b="1" dirty="0">
                <a:solidFill>
                  <a:srgbClr val="FFFFFF"/>
                </a:solidFill>
              </a:rPr>
              <a:t>! </a:t>
            </a:r>
            <a:r>
              <a:rPr lang="th-TH" sz="3200" b="1" dirty="0">
                <a:solidFill>
                  <a:srgbClr val="FFFFFF"/>
                </a:solidFill>
              </a:rPr>
              <a:t>ใช้</a:t>
            </a:r>
            <a:r>
              <a:rPr lang="en-US" sz="3200" b="1" dirty="0" err="1">
                <a:solidFill>
                  <a:srgbClr val="FFFFFF"/>
                </a:solidFill>
              </a:rPr>
              <a:t>ไฟล์พรีเซ้นเทชั่น</a:t>
            </a:r>
            <a:r>
              <a:rPr lang="th-TH" sz="3200" b="1" dirty="0">
                <a:solidFill>
                  <a:srgbClr val="FFFFFF"/>
                </a:solidFill>
              </a:rPr>
              <a:t>นี้ได้</a:t>
            </a:r>
            <a:endParaRPr sz="11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4" name="Google Shape;2684;p87" descr="Screen Shot 2016-02-02 at 5.41.18 PM.png"/>
          <p:cNvPicPr preferRelativeResize="0"/>
          <p:nvPr/>
        </p:nvPicPr>
        <p:blipFill rotWithShape="1">
          <a:blip r:embed="rId3">
            <a:alphaModFix/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5" name="Google Shape;2685;p87" descr="Screen Shot 2016-02-02 at 5.42.03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223" y="2222340"/>
            <a:ext cx="6153212" cy="3483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99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850" y="404813"/>
            <a:ext cx="7989888" cy="2027237"/>
          </a:xfrm>
          <a:solidFill>
            <a:srgbClr val="440044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h-TH" b="1" dirty="0">
                <a:solidFill>
                  <a:schemeClr val="bg1"/>
                </a:solidFill>
                <a:latin typeface="Helvetica" charset="0"/>
              </a:rPr>
              <a:t>คุณคิดว่าการหา</a:t>
            </a:r>
            <a:r>
              <a:rPr lang="hi-IN" altLang="en-US" b="1" dirty="0">
                <a:solidFill>
                  <a:schemeClr val="bg1"/>
                </a:solidFill>
                <a:latin typeface="Helvetica" charset="0"/>
              </a:rPr>
              <a:t>ข้อสรุปจา</a:t>
            </a:r>
            <a:r>
              <a:rPr lang="th-TH" altLang="en-US" b="1" dirty="0" err="1">
                <a:solidFill>
                  <a:schemeClr val="bg1"/>
                </a:solidFill>
                <a:latin typeface="Helvetica" charset="0"/>
              </a:rPr>
              <a:t>ก</a:t>
            </a:r>
            <a:r>
              <a:rPr lang="hi-IN" altLang="en-US" b="1" dirty="0">
                <a:solidFill>
                  <a:schemeClr val="bg1"/>
                </a:solidFill>
                <a:latin typeface="Helvetica" charset="0"/>
              </a:rPr>
              <a:t>อรรถาธิบาย</a:t>
            </a:r>
            <a:r>
              <a:rPr lang="th-TH" altLang="en-US" b="1" dirty="0">
                <a:solidFill>
                  <a:schemeClr val="bg1"/>
                </a:solidFill>
                <a:latin typeface="Helvetica" charset="0"/>
              </a:rPr>
              <a:t>ยากไหม</a:t>
            </a:r>
            <a:endParaRPr lang="en-US" b="1" dirty="0">
              <a:solidFill>
                <a:schemeClr val="bg1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93186" name="Rectangle 2"/>
          <p:cNvSpPr txBox="1">
            <a:spLocks noChangeArrowheads="1"/>
          </p:cNvSpPr>
          <p:nvPr/>
        </p:nvSpPr>
        <p:spPr bwMode="auto">
          <a:xfrm>
            <a:off x="0" y="2564904"/>
            <a:ext cx="9144000" cy="208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2721" y="4746824"/>
            <a:ext cx="9144000" cy="208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</a:rPr>
              <a:t>—</a:t>
            </a:r>
            <a:r>
              <a:rPr lang="th-TH" sz="2800" b="1" dirty="0">
                <a:solidFill>
                  <a:schemeClr val="bg1"/>
                </a:solidFill>
              </a:rPr>
              <a:t>ดร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th-TH" sz="2800" b="1" dirty="0">
                <a:solidFill>
                  <a:schemeClr val="bg1"/>
                </a:solidFill>
              </a:rPr>
              <a:t>จอห์น </a:t>
            </a:r>
            <a:r>
              <a:rPr lang="th-TH" sz="2800" b="1" dirty="0" err="1">
                <a:solidFill>
                  <a:schemeClr val="bg1"/>
                </a:solidFill>
              </a:rPr>
              <a:t>เบสท์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th-TH" sz="2800" b="1" dirty="0">
                <a:solidFill>
                  <a:schemeClr val="bg1"/>
                </a:solidFill>
              </a:rPr>
              <a:t>ศาสตราจารย์กรีก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th-TH" sz="2800" b="1" dirty="0" err="1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ดัลลัส</a:t>
            </a:r>
            <a:r>
              <a:rPr lang="th-TH" sz="28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</a:t>
            </a:r>
            <a:r>
              <a:rPr lang="th-TH" sz="2800" b="1" dirty="0" err="1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เ</a:t>
            </a:r>
            <a:r>
              <a:rPr lang="th-TH" sz="28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ซม</a:t>
            </a:r>
            <a:r>
              <a:rPr lang="th-TH" sz="2800" b="1" dirty="0" err="1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ิ</a:t>
            </a:r>
            <a:r>
              <a:rPr lang="th-TH" sz="28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นารี</a:t>
            </a:r>
            <a:r>
              <a:rPr lang="en-US" sz="2800" b="1" dirty="0">
                <a:solidFill>
                  <a:schemeClr val="bg1"/>
                </a:solidFill>
              </a:rPr>
              <a:t>, 1983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DC996D-94B5-A449-9A1A-0E26B1CCD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52" y="3181325"/>
            <a:ext cx="8513549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500" b="1" dirty="0">
                <a:solidFill>
                  <a:schemeClr val="bg1"/>
                </a:solidFill>
                <a:latin typeface="Helvetica" charset="0"/>
              </a:rPr>
              <a:t>“</a:t>
            </a:r>
            <a:r>
              <a:rPr lang="th-TH" altLang="en-US" sz="3500" b="1" dirty="0">
                <a:solidFill>
                  <a:schemeClr val="bg1"/>
                </a:solidFill>
                <a:latin typeface="Helvetica" charset="0"/>
              </a:rPr>
              <a:t>ทุกอย่างที่เราทำด้วยความแคล่วคล่องตอนนี้</a:t>
            </a:r>
            <a:r>
              <a:rPr lang="en-US" altLang="en-US" sz="3500" b="1" dirty="0">
                <a:solidFill>
                  <a:schemeClr val="bg1"/>
                </a:solidFill>
                <a:latin typeface="Helvetica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en-US" sz="3500" b="1" dirty="0">
                <a:solidFill>
                  <a:schemeClr val="bg1"/>
                </a:solidFill>
                <a:latin typeface="Helvetica" charset="0"/>
              </a:rPr>
              <a:t>มีครั้งหนึ่งที่มันเคยยากสำหรับเรา</a:t>
            </a:r>
            <a:r>
              <a:rPr lang="en-US" altLang="en-US" sz="3500" b="1" dirty="0">
                <a:solidFill>
                  <a:schemeClr val="bg1"/>
                </a:solidFill>
                <a:latin typeface="Helvetica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640"/>
            <a:ext cx="8243887" cy="1484313"/>
          </a:xfrm>
        </p:spPr>
        <p:txBody>
          <a:bodyPr anchor="t"/>
          <a:lstStyle/>
          <a:p>
            <a:pPr eaLnBrk="1" hangingPunct="1"/>
            <a:r>
              <a:rPr lang="en-US" sz="45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“</a:t>
            </a:r>
            <a:r>
              <a:rPr lang="th-TH" sz="45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เราจะมาดูขั้นตอนที่</a:t>
            </a:r>
            <a:r>
              <a:rPr lang="en-US" sz="45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1-3</a:t>
            </a:r>
            <a:r>
              <a:rPr lang="th-TH" sz="45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br>
              <a:rPr lang="en-US" sz="45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45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ในเอ</a:t>
            </a:r>
            <a:r>
              <a:rPr lang="th-TH" sz="4500" b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เฟซัส</a:t>
            </a:r>
            <a:r>
              <a:rPr lang="en-US" sz="45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6:4”</a:t>
            </a:r>
            <a:endParaRPr lang="en-US" sz="4500" b="1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r>
              <a:rPr lang="th-TH" sz="40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เอ</a:t>
            </a:r>
            <a:r>
              <a:rPr lang="th-TH" sz="4000" b="1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เฟซัส</a:t>
            </a:r>
            <a:r>
              <a:rPr lang="th-TH" sz="40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6:4</a:t>
            </a:r>
          </a:p>
        </p:txBody>
      </p:sp>
      <p:pic>
        <p:nvPicPr>
          <p:cNvPr id="97282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3600" dirty="0" err="1">
                <a:solidFill>
                  <a:srgbClr val="FFFFFF"/>
                </a:solidFill>
              </a:rPr>
              <a:t>Καὶ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οἱ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πατέρες</a:t>
            </a:r>
            <a:r>
              <a:rPr lang="el-GR" sz="3600" dirty="0">
                <a:solidFill>
                  <a:srgbClr val="FFFFFF"/>
                </a:solidFill>
              </a:rPr>
              <a:t>, 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el-GR" sz="3600" dirty="0" err="1">
                <a:solidFill>
                  <a:srgbClr val="FFFFFF"/>
                </a:solidFill>
              </a:rPr>
              <a:t>μὴ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παροργίζετε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τὰ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τέκνα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ὑμῶν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el-GR" sz="3600" dirty="0" err="1">
                <a:solidFill>
                  <a:srgbClr val="FFFFFF"/>
                </a:solidFill>
              </a:rPr>
              <a:t>ἀλλὰ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ἐκτρέφετε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αὐτὰ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en-US" sz="3600" dirty="0">
                <a:solidFill>
                  <a:srgbClr val="FFFFFF"/>
                </a:solidFill>
              </a:rPr>
              <a:t>	</a:t>
            </a:r>
            <a:r>
              <a:rPr lang="el-GR" sz="3600" dirty="0" err="1">
                <a:solidFill>
                  <a:srgbClr val="FFFFFF"/>
                </a:solidFill>
              </a:rPr>
              <a:t>ἐν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παιδείᾳ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καὶ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en-US" sz="3600" dirty="0">
                <a:solidFill>
                  <a:srgbClr val="FFFFFF"/>
                </a:solidFill>
              </a:rPr>
              <a:t>	</a:t>
            </a:r>
            <a:r>
              <a:rPr lang="el-GR" sz="3600" dirty="0" err="1">
                <a:solidFill>
                  <a:srgbClr val="FFFFFF"/>
                </a:solidFill>
              </a:rPr>
              <a:t>νουθεσίᾳ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κυρίου</a:t>
            </a:r>
            <a:r>
              <a:rPr lang="en-US" sz="2800" b="1" dirty="0">
                <a:solidFill>
                  <a:srgbClr val="FFFFFF"/>
                </a:solidFill>
              </a:rPr>
              <a:t>  (NA27 GNT 1993)</a:t>
            </a:r>
            <a:endParaRPr lang="en-US" sz="2800" b="1" dirty="0">
              <a:solidFill>
                <a:srgbClr val="FFFFFF"/>
              </a:solidFill>
              <a:latin typeface="Bwgrkl" charset="0"/>
              <a:cs typeface="Bwgrkl" charset="0"/>
            </a:endParaRPr>
          </a:p>
        </p:txBody>
      </p:sp>
      <p:pic>
        <p:nvPicPr>
          <p:cNvPr id="972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913" y="981075"/>
            <a:ext cx="7344543" cy="2519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500" dirty="0">
                <a:solidFill>
                  <a:schemeClr val="bg1"/>
                </a:solidFill>
                <a:latin typeface="Helvetica" charset="0"/>
              </a:rPr>
              <a:t>"</a:t>
            </a:r>
            <a:r>
              <a:rPr lang="th-TH" sz="3500" dirty="0">
                <a:solidFill>
                  <a:schemeClr val="bg1"/>
                </a:solidFill>
                <a:latin typeface="Helvetica" charset="0"/>
              </a:rPr>
              <a:t> ผู้ที่เป็นบิดาอย่ายั่วโทสะบุตรของตน แต่จงอบรมเลี้ยงดูโดยการฝึกฝนและสั่งสอนตามแนวขององค์พระผู้เป็นเจ้า</a:t>
            </a:r>
            <a:r>
              <a:rPr lang="en-US" sz="3500" dirty="0">
                <a:solidFill>
                  <a:schemeClr val="bg1"/>
                </a:solidFill>
                <a:latin typeface="Helvetica" charset="0"/>
              </a:rPr>
              <a:t>" (TNCV).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28600"/>
            <a:ext cx="7010400" cy="914400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th-TH" sz="4000" b="1" dirty="0">
                <a:solidFill>
                  <a:schemeClr val="bg1"/>
                </a:solidFill>
                <a:latin typeface="Arial" panose="020B0604020202020204" pitchFamily="34" charset="0"/>
              </a:rPr>
              <a:t>ศึกษา เอ</a:t>
            </a:r>
            <a:r>
              <a:rPr lang="th-TH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เฟซัส</a:t>
            </a:r>
            <a:r>
              <a:rPr lang="th-TH" sz="4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6:4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93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93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sz="2800" b="1" u="sng" dirty="0">
                <a:solidFill>
                  <a:srgbClr val="FFFF00"/>
                </a:solidFill>
              </a:rPr>
              <a:t>บริบท</a:t>
            </a:r>
            <a:r>
              <a:rPr lang="en-US" sz="2800" b="1" u="sng" dirty="0">
                <a:solidFill>
                  <a:srgbClr val="FFFF00"/>
                </a:solidFill>
              </a:rPr>
              <a:t>: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th-TH" sz="2800" b="1" dirty="0">
                <a:solidFill>
                  <a:srgbClr val="FFFF00"/>
                </a:solidFill>
              </a:rPr>
              <a:t>อ.เปา</a:t>
            </a:r>
            <a:r>
              <a:rPr lang="th-TH" sz="2800" b="1" dirty="0" err="1">
                <a:solidFill>
                  <a:srgbClr val="FFFF00"/>
                </a:solidFill>
              </a:rPr>
              <a:t>โล</a:t>
            </a:r>
            <a:r>
              <a:rPr lang="th-TH" sz="2800" b="1" dirty="0">
                <a:solidFill>
                  <a:srgbClr val="FFFF00"/>
                </a:solidFill>
              </a:rPr>
              <a:t>ได้บันทึกอะไรไว้ก่อนที่จะมาถึงเนื้อหานี้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  <a:p>
            <a:pPr lvl="2"/>
            <a:r>
              <a:rPr lang="en-US" sz="2800" b="1" dirty="0">
                <a:solidFill>
                  <a:srgbClr val="FFFFFF"/>
                </a:solidFill>
              </a:rPr>
              <a:t>• </a:t>
            </a:r>
            <a:r>
              <a:rPr lang="th-TH" sz="2800" b="1" dirty="0">
                <a:solidFill>
                  <a:srgbClr val="FFFFFF"/>
                </a:solidFill>
              </a:rPr>
              <a:t>บุตรควรเชื่อฟังบิดามารดา (</a:t>
            </a:r>
            <a:r>
              <a:rPr lang="en-US" sz="2800" b="1" dirty="0">
                <a:solidFill>
                  <a:srgbClr val="FFFFFF"/>
                </a:solidFill>
              </a:rPr>
              <a:t>6:1-3)</a:t>
            </a:r>
          </a:p>
          <a:p>
            <a:pPr lvl="2"/>
            <a:r>
              <a:rPr lang="en-US" sz="2800" b="1" dirty="0">
                <a:solidFill>
                  <a:srgbClr val="FFFFFF"/>
                </a:solidFill>
              </a:rPr>
              <a:t>• </a:t>
            </a:r>
            <a:r>
              <a:rPr lang="th-TH" sz="2800" b="1" dirty="0">
                <a:solidFill>
                  <a:srgbClr val="FFFFFF"/>
                </a:solidFill>
              </a:rPr>
              <a:t>ผู้เชื่อทั้งหลายจงยอมฟังกันและกัน (</a:t>
            </a:r>
            <a:r>
              <a:rPr lang="en-US" sz="2800" b="1" dirty="0">
                <a:solidFill>
                  <a:srgbClr val="FFFFFF"/>
                </a:solidFill>
              </a:rPr>
              <a:t>5:21-6:9)</a:t>
            </a:r>
          </a:p>
          <a:p>
            <a:pPr lvl="2"/>
            <a:endParaRPr lang="en-US" sz="2800" b="1" dirty="0">
              <a:solidFill>
                <a:srgbClr val="FFFFFF"/>
              </a:solidFill>
            </a:endParaRPr>
          </a:p>
          <a:p>
            <a:r>
              <a:rPr lang="th-TH" sz="2800" b="1" u="sng" dirty="0">
                <a:solidFill>
                  <a:srgbClr val="FFFF00"/>
                </a:solidFill>
              </a:rPr>
              <a:t>จุดประสงค์</a:t>
            </a:r>
            <a:r>
              <a:rPr lang="en-US" sz="2800" b="1" u="sng" dirty="0">
                <a:solidFill>
                  <a:srgbClr val="FFFF00"/>
                </a:solidFill>
              </a:rPr>
              <a:t>: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th-TH" sz="2800" b="1" dirty="0">
                <a:solidFill>
                  <a:srgbClr val="FFFF00"/>
                </a:solidFill>
              </a:rPr>
              <a:t>ทำไมข้อความนี้จึงมีอยู่ในพระคัมภีร์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• </a:t>
            </a:r>
            <a:r>
              <a:rPr lang="th-TH" sz="2800" b="1" dirty="0">
                <a:solidFill>
                  <a:srgbClr val="FFFFFF"/>
                </a:solidFill>
              </a:rPr>
              <a:t>บิดามารดาจำเป็นต้องรู้จักวิธีอบรมเลี้ยงดูบุตรของพวกเขา</a:t>
            </a:r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sz="2800" b="1" dirty="0">
                <a:solidFill>
                  <a:srgbClr val="FFFFFF"/>
                </a:solidFill>
              </a:rPr>
              <a:t>• </a:t>
            </a:r>
            <a:r>
              <a:rPr lang="th-TH" sz="2800" b="1" dirty="0">
                <a:solidFill>
                  <a:srgbClr val="FFFFFF"/>
                </a:solidFill>
              </a:rPr>
              <a:t>บิดามีแนวโน้มที่จะทำรุนแรงต่อบุตรของพวกเขา</a:t>
            </a:r>
            <a:endParaRPr lang="en-US" sz="2800" b="1" dirty="0">
              <a:solidFill>
                <a:srgbClr val="FFFFFF"/>
              </a:solidFill>
            </a:endParaRPr>
          </a:p>
          <a:p>
            <a:pPr lvl="2"/>
            <a:endParaRPr lang="en-US" b="1" dirty="0">
              <a:solidFill>
                <a:srgbClr val="FFFFFF"/>
              </a:solidFill>
            </a:endParaRPr>
          </a:p>
          <a:p>
            <a:r>
              <a:rPr lang="th-TH" sz="2800" b="1" u="sng" dirty="0">
                <a:solidFill>
                  <a:srgbClr val="FFFF00"/>
                </a:solidFill>
              </a:rPr>
              <a:t>เบื้องหลัง</a:t>
            </a:r>
            <a:r>
              <a:rPr lang="en-US" sz="2800" b="1" u="sng" dirty="0">
                <a:solidFill>
                  <a:srgbClr val="FFFF00"/>
                </a:solidFill>
              </a:rPr>
              <a:t>: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th-TH" sz="2800" b="1" dirty="0">
                <a:solidFill>
                  <a:srgbClr val="FFFF00"/>
                </a:solidFill>
              </a:rPr>
              <a:t>ที่มาของบริบทช่วยเราให้เข้าใจอะไรเกี่ยวกับข้อความตอนนี้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  <a:p>
            <a:pPr lvl="2"/>
            <a:r>
              <a:rPr lang="en-US" sz="2800" b="1" dirty="0">
                <a:solidFill>
                  <a:srgbClr val="FFFFFF"/>
                </a:solidFill>
              </a:rPr>
              <a:t>• </a:t>
            </a:r>
            <a:r>
              <a:rPr lang="th-TH" sz="2800" b="1" dirty="0">
                <a:solidFill>
                  <a:srgbClr val="FFFFFF"/>
                </a:solidFill>
              </a:rPr>
              <a:t>ในศตวรรษแรก สังคมชาวกรีกจะนิยมชมชอบเด็กชาย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99331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2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05569"/>
            <a:ext cx="7010400" cy="914400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th-TH" sz="4000" b="1" dirty="0">
                <a:solidFill>
                  <a:schemeClr val="bg1"/>
                </a:solidFill>
                <a:latin typeface="Arial" panose="020B0604020202020204" pitchFamily="34" charset="0"/>
              </a:rPr>
              <a:t>ศึกษา เอ</a:t>
            </a:r>
            <a:r>
              <a:rPr lang="th-TH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เฟซัส</a:t>
            </a:r>
            <a:r>
              <a:rPr lang="th-TH" sz="4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6:4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25538"/>
            <a:ext cx="896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428750" indent="-5143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lvl="2" algn="ctr"/>
            <a:r>
              <a:rPr lang="th-TH" sz="2800" b="1" u="sng" dirty="0">
                <a:solidFill>
                  <a:srgbClr val="FFFFFF"/>
                </a:solidFill>
              </a:rPr>
              <a:t>คำถาม</a:t>
            </a:r>
            <a:endParaRPr lang="en-US" sz="2800" b="1" u="sng" dirty="0">
              <a:solidFill>
                <a:srgbClr val="FFFFFF"/>
              </a:solidFill>
            </a:endParaRPr>
          </a:p>
          <a:p>
            <a:pPr algn="ctr"/>
            <a:endParaRPr lang="en-US" b="1" u="sng" dirty="0">
              <a:solidFill>
                <a:srgbClr val="FFFFFF"/>
              </a:solidFill>
            </a:endParaRPr>
          </a:p>
          <a:p>
            <a:pPr lvl="2">
              <a:buFont typeface="Arial" charset="0"/>
              <a:buAutoNum type="arabicPeriod"/>
            </a:pPr>
            <a:r>
              <a:rPr lang="th-TH" sz="2800" b="1" dirty="0">
                <a:solidFill>
                  <a:srgbClr val="FFFFFF"/>
                </a:solidFill>
              </a:rPr>
              <a:t>อ.เปา</a:t>
            </a:r>
            <a:r>
              <a:rPr lang="th-TH" sz="2800" b="1" dirty="0" err="1">
                <a:solidFill>
                  <a:srgbClr val="FFFFFF"/>
                </a:solidFill>
              </a:rPr>
              <a:t>โล</a:t>
            </a:r>
            <a:r>
              <a:rPr lang="th-TH" sz="2800" b="1" dirty="0">
                <a:solidFill>
                  <a:srgbClr val="FFFFFF"/>
                </a:solidFill>
              </a:rPr>
              <a:t>เขียนถึงใคร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</a:p>
          <a:p>
            <a:pPr lvl="2">
              <a:buFont typeface="Arial" charset="0"/>
              <a:buAutoNum type="arabicPeriod"/>
            </a:pPr>
            <a:r>
              <a:rPr lang="th-TH" sz="2800" b="1" dirty="0">
                <a:solidFill>
                  <a:srgbClr val="FFFFFF"/>
                </a:solidFill>
              </a:rPr>
              <a:t>ทำไมข้อนี้จึงเขียนถึงบิดาในเมื่อมารดาก็อบรมเลี้ยงดูบุตรด้วยมิใช่หรือ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</a:p>
          <a:p>
            <a:pPr lvl="2">
              <a:buFont typeface="Arial" charset="0"/>
              <a:buAutoNum type="arabicPeriod"/>
            </a:pPr>
            <a:r>
              <a:rPr lang="th-TH" sz="2800" b="1" dirty="0">
                <a:solidFill>
                  <a:srgbClr val="FFFFFF"/>
                </a:solidFill>
              </a:rPr>
              <a:t>พวกเราควรปฏิบัติอย่างไรต่อบุตร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</a:p>
          <a:p>
            <a:pPr lvl="2">
              <a:buFont typeface="Arial" charset="0"/>
              <a:buAutoNum type="arabicPeriod"/>
            </a:pPr>
            <a:r>
              <a:rPr lang="th-TH" sz="2800" b="1" dirty="0">
                <a:solidFill>
                  <a:srgbClr val="FFFFFF"/>
                </a:solidFill>
              </a:rPr>
              <a:t>ยั่วโทสะบุตรหมายความว่าอย่างไร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</a:p>
          <a:p>
            <a:pPr lvl="2">
              <a:buFont typeface="Arial" charset="0"/>
              <a:buAutoNum type="arabicPeriod"/>
            </a:pPr>
            <a:r>
              <a:rPr lang="th-TH" sz="2800" b="1" dirty="0">
                <a:solidFill>
                  <a:srgbClr val="FFFFFF"/>
                </a:solidFill>
              </a:rPr>
              <a:t>การฝึกฝนใน</a:t>
            </a:r>
            <a:r>
              <a:rPr lang="th-TH" sz="2800" b="1" dirty="0" err="1">
                <a:solidFill>
                  <a:srgbClr val="FFFFFF"/>
                </a:solidFill>
              </a:rPr>
              <a:t>ที่นี้</a:t>
            </a:r>
            <a:r>
              <a:rPr lang="th-TH" sz="2800" b="1" dirty="0">
                <a:solidFill>
                  <a:srgbClr val="FFFFFF"/>
                </a:solidFill>
              </a:rPr>
              <a:t>หมายถึงอะไร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</a:p>
          <a:p>
            <a:pPr lvl="2">
              <a:buFont typeface="Arial" charset="0"/>
              <a:buAutoNum type="arabicPeriod"/>
            </a:pPr>
            <a:r>
              <a:rPr lang="th-TH" sz="2800" b="1" dirty="0">
                <a:solidFill>
                  <a:srgbClr val="FFFFFF"/>
                </a:solidFill>
              </a:rPr>
              <a:t>การฝึกฝนต่างจากการสั่งสอนอย่างไร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</a:p>
          <a:p>
            <a:pPr lvl="2">
              <a:buFont typeface="Arial" charset="0"/>
              <a:buAutoNum type="arabicPeriod"/>
            </a:pPr>
            <a:r>
              <a:rPr lang="th-TH" sz="2800" b="1" dirty="0">
                <a:solidFill>
                  <a:srgbClr val="FFFFFF"/>
                </a:solidFill>
              </a:rPr>
              <a:t>สั่งสอนตามแนวขององค์พระผู้เป็นเจ้าหมายความว่าอะไร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</a:p>
          <a:p>
            <a:pPr lvl="2">
              <a:buFont typeface="Arial" charset="0"/>
              <a:buAutoNum type="arabicPeriod"/>
            </a:pPr>
            <a:r>
              <a:rPr lang="th-TH" sz="2800" b="1" dirty="0">
                <a:solidFill>
                  <a:srgbClr val="FFFFFF"/>
                </a:solidFill>
              </a:rPr>
              <a:t>บิดาต้องอบรมเลี้ยงดูบุตรยาวนานแค่ไหน</a:t>
            </a:r>
            <a:r>
              <a:rPr lang="en-US" sz="2800" b="1" dirty="0">
                <a:solidFill>
                  <a:srgbClr val="FFFFFF"/>
                </a:solidFill>
              </a:rPr>
              <a:t>? </a:t>
            </a:r>
            <a:r>
              <a:rPr lang="th-TH" sz="2800" b="1" dirty="0">
                <a:solidFill>
                  <a:srgbClr val="FFFFFF"/>
                </a:solidFill>
              </a:rPr>
              <a:t>คำว่า </a:t>
            </a:r>
            <a:r>
              <a:rPr lang="en-US" sz="2800" b="1" dirty="0">
                <a:solidFill>
                  <a:srgbClr val="FFFFFF"/>
                </a:solidFill>
              </a:rPr>
              <a:t>“</a:t>
            </a:r>
            <a:r>
              <a:rPr lang="th-TH" sz="2800" b="1" dirty="0">
                <a:solidFill>
                  <a:srgbClr val="FFFFFF"/>
                </a:solidFill>
              </a:rPr>
              <a:t>บิดา</a:t>
            </a:r>
            <a:r>
              <a:rPr lang="en-US" sz="2800" b="1" dirty="0">
                <a:solidFill>
                  <a:srgbClr val="FFFFFF"/>
                </a:solidFill>
              </a:rPr>
              <a:t>”</a:t>
            </a:r>
            <a:r>
              <a:rPr lang="th-TH" sz="2800" b="1" dirty="0">
                <a:solidFill>
                  <a:srgbClr val="FFFFFF"/>
                </a:solidFill>
              </a:rPr>
              <a:t> ภาษากรีกใน</a:t>
            </a:r>
            <a:r>
              <a:rPr lang="th-TH" sz="2800" b="1" dirty="0" err="1">
                <a:solidFill>
                  <a:srgbClr val="FFFFFF"/>
                </a:solidFill>
              </a:rPr>
              <a:t>ที่นี้</a:t>
            </a:r>
            <a:r>
              <a:rPr lang="th-TH" sz="2800" b="1" dirty="0">
                <a:solidFill>
                  <a:srgbClr val="FFFFFF"/>
                </a:solidFill>
              </a:rPr>
              <a:t>ช่วยเราให้เข้าใจหรือไม่ว่าการเชื่อฟังจะยาวนานแค่ไหน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01379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7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8077200" cy="914400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th-TH" sz="3600" b="1" dirty="0">
                <a:solidFill>
                  <a:schemeClr val="bg1"/>
                </a:solidFill>
                <a:latin typeface="Arial" panose="020B0604020202020204" pitchFamily="34" charset="0"/>
              </a:rPr>
              <a:t>โครงสร้าง (โครง</a:t>
            </a:r>
            <a:r>
              <a:rPr lang="hi-I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อรรถาธิบาย</a:t>
            </a:r>
            <a:r>
              <a:rPr lang="th-TH" sz="3600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3426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754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68400" indent="-711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I.	</a:t>
            </a:r>
            <a:r>
              <a:rPr lang="th-TH" sz="2800" b="1" u="sng" dirty="0">
                <a:solidFill>
                  <a:srgbClr val="FFFF00"/>
                </a:solidFill>
              </a:rPr>
              <a:t>แง่ลบ</a:t>
            </a:r>
            <a:r>
              <a:rPr lang="en-US" sz="2800" b="1" u="sng" dirty="0">
                <a:solidFill>
                  <a:srgbClr val="FFFF00"/>
                </a:solidFill>
              </a:rPr>
              <a:t>:</a:t>
            </a:r>
            <a:r>
              <a:rPr lang="th-TH" sz="2800" b="1" dirty="0">
                <a:solidFill>
                  <a:srgbClr val="FFFF00"/>
                </a:solidFill>
              </a:rPr>
              <a:t> วิธีการ</a:t>
            </a:r>
            <a:r>
              <a:rPr lang="th-TH" sz="2800" b="1" dirty="0">
                <a:solidFill>
                  <a:schemeClr val="bg1"/>
                </a:solidFill>
              </a:rPr>
              <a:t>ที่บิดาชาวเอ</a:t>
            </a:r>
            <a:r>
              <a:rPr lang="th-TH" sz="2800" b="1" dirty="0" err="1">
                <a:solidFill>
                  <a:schemeClr val="bg1"/>
                </a:solidFill>
              </a:rPr>
              <a:t>เฟซัสคว</a:t>
            </a:r>
            <a:r>
              <a:rPr lang="th-TH" sz="2800" b="1" dirty="0">
                <a:solidFill>
                  <a:schemeClr val="bg1"/>
                </a:solidFill>
              </a:rPr>
              <a:t>รอบรมเลี้ยงดูบุตรของพวกเขาคือ </a:t>
            </a:r>
            <a:r>
              <a:rPr lang="th-TH" sz="2800" b="1" i="1" dirty="0">
                <a:solidFill>
                  <a:srgbClr val="CECEEF"/>
                </a:solidFill>
              </a:rPr>
              <a:t>อย่ายั่ว</a:t>
            </a:r>
            <a:r>
              <a:rPr lang="th-TH" sz="2800" b="1" dirty="0">
                <a:solidFill>
                  <a:schemeClr val="bg1"/>
                </a:solidFill>
              </a:rPr>
              <a:t>โทสะบุตร (</a:t>
            </a:r>
            <a:r>
              <a:rPr lang="en-US" sz="2800" b="1" dirty="0">
                <a:solidFill>
                  <a:schemeClr val="bg1"/>
                </a:solidFill>
              </a:rPr>
              <a:t>4</a:t>
            </a:r>
            <a:r>
              <a:rPr lang="th-TH" sz="2800" b="1" dirty="0">
                <a:solidFill>
                  <a:schemeClr val="bg1"/>
                </a:solidFill>
              </a:rPr>
              <a:t>ก.)</a:t>
            </a:r>
            <a:br>
              <a:rPr lang="th-TH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  <a:p>
            <a:pPr marL="571500" indent="-571500">
              <a:buAutoNum type="romanUcPeriod" startAt="2"/>
            </a:pPr>
            <a:r>
              <a:rPr lang="th-TH" sz="2800" b="1" u="sng" dirty="0">
                <a:solidFill>
                  <a:srgbClr val="FFFF00"/>
                </a:solidFill>
              </a:rPr>
              <a:t>แง่บวก</a:t>
            </a:r>
            <a:r>
              <a:rPr lang="en-US" sz="2800" b="1" u="sng" dirty="0">
                <a:solidFill>
                  <a:srgbClr val="FFFF00"/>
                </a:solidFill>
              </a:rPr>
              <a:t>:</a:t>
            </a:r>
            <a:r>
              <a:rPr lang="th-TH" sz="2800" b="1" dirty="0">
                <a:solidFill>
                  <a:srgbClr val="FFFF00"/>
                </a:solidFill>
              </a:rPr>
              <a:t> วิธีการ</a:t>
            </a:r>
            <a:r>
              <a:rPr lang="th-TH" sz="2800" b="1" dirty="0">
                <a:solidFill>
                  <a:schemeClr val="bg1"/>
                </a:solidFill>
              </a:rPr>
              <a:t>ที่บิดาชาวเอ</a:t>
            </a:r>
            <a:r>
              <a:rPr lang="th-TH" sz="2800" b="1" dirty="0" err="1">
                <a:solidFill>
                  <a:schemeClr val="bg1"/>
                </a:solidFill>
              </a:rPr>
              <a:t>เฟซัสคว</a:t>
            </a:r>
            <a:r>
              <a:rPr lang="th-TH" sz="2800" b="1" dirty="0">
                <a:solidFill>
                  <a:schemeClr val="bg1"/>
                </a:solidFill>
              </a:rPr>
              <a:t>จะอบรมเลี้ยงดูบุตรของพวกเขาคือ</a:t>
            </a:r>
            <a:r>
              <a:rPr lang="th-TH" sz="2800" b="1" i="1" dirty="0">
                <a:solidFill>
                  <a:srgbClr val="CECEEF"/>
                </a:solidFill>
              </a:rPr>
              <a:t>แนะนำแนวทาง</a:t>
            </a:r>
            <a:r>
              <a:rPr lang="th-TH" sz="2800" b="1" dirty="0">
                <a:solidFill>
                  <a:schemeClr val="bg1"/>
                </a:solidFill>
              </a:rPr>
              <a:t>ขององค์พระผู้เป็น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th-TH" sz="2800" b="1" dirty="0">
                <a:solidFill>
                  <a:schemeClr val="bg1"/>
                </a:solidFill>
              </a:rPr>
              <a:t>ก. บิดาชาวเอ</a:t>
            </a:r>
            <a:r>
              <a:rPr lang="th-TH" sz="2800" b="1" dirty="0" err="1">
                <a:solidFill>
                  <a:schemeClr val="bg1"/>
                </a:solidFill>
              </a:rPr>
              <a:t>เฟซัส</a:t>
            </a:r>
            <a:r>
              <a:rPr lang="th-TH" sz="2800" b="1" dirty="0">
                <a:solidFill>
                  <a:schemeClr val="bg1"/>
                </a:solidFill>
              </a:rPr>
              <a:t>ควรจะ</a:t>
            </a:r>
            <a:r>
              <a:rPr lang="th-TH" sz="2800" b="1" u="sng" dirty="0">
                <a:solidFill>
                  <a:schemeClr val="bg1"/>
                </a:solidFill>
              </a:rPr>
              <a:t>ฝึกฝน</a:t>
            </a:r>
            <a:r>
              <a:rPr lang="th-TH" sz="2800" b="1" dirty="0">
                <a:solidFill>
                  <a:schemeClr val="bg1"/>
                </a:solidFill>
              </a:rPr>
              <a:t>บุตรของ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th-TH" sz="2800" b="1" dirty="0">
                <a:solidFill>
                  <a:schemeClr val="bg1"/>
                </a:solidFill>
              </a:rPr>
              <a:t>พวกเขา(</a:t>
            </a:r>
            <a:r>
              <a:rPr lang="en-US" sz="2800" b="1" dirty="0">
                <a:solidFill>
                  <a:schemeClr val="bg1"/>
                </a:solidFill>
              </a:rPr>
              <a:t>4</a:t>
            </a:r>
            <a:r>
              <a:rPr lang="th-TH" sz="2800" b="1" dirty="0">
                <a:solidFill>
                  <a:schemeClr val="bg1"/>
                </a:solidFill>
              </a:rPr>
              <a:t>ข.)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         </a:t>
            </a:r>
            <a:r>
              <a:rPr lang="th-TH" sz="2800" b="1" dirty="0">
                <a:solidFill>
                  <a:schemeClr val="bg1"/>
                </a:solidFill>
              </a:rPr>
              <a:t>ข. บิดาชาวเอ</a:t>
            </a:r>
            <a:r>
              <a:rPr lang="th-TH" sz="2800" b="1" dirty="0" err="1">
                <a:solidFill>
                  <a:schemeClr val="bg1"/>
                </a:solidFill>
              </a:rPr>
              <a:t>เฟซัส</a:t>
            </a:r>
            <a:r>
              <a:rPr lang="th-TH" sz="2800" b="1" dirty="0">
                <a:solidFill>
                  <a:schemeClr val="bg1"/>
                </a:solidFill>
              </a:rPr>
              <a:t>ควรจะ</a:t>
            </a:r>
            <a:r>
              <a:rPr lang="th-TH" sz="2800" b="1" u="sng" dirty="0">
                <a:solidFill>
                  <a:schemeClr val="bg1"/>
                </a:solidFill>
              </a:rPr>
              <a:t>สั่งสอน</a:t>
            </a:r>
            <a:r>
              <a:rPr lang="th-TH" sz="2800" b="1" dirty="0">
                <a:solidFill>
                  <a:schemeClr val="bg1"/>
                </a:solidFill>
              </a:rPr>
              <a:t>บุตรของ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th-TH" sz="2800" b="1" dirty="0">
                <a:solidFill>
                  <a:schemeClr val="bg1"/>
                </a:solidFill>
              </a:rPr>
              <a:t>พวกเขาในทาง</a:t>
            </a:r>
            <a:r>
              <a:rPr lang="en-US" sz="2800" b="1" dirty="0">
                <a:solidFill>
                  <a:schemeClr val="bg1"/>
                </a:solidFill>
              </a:rPr>
              <a:t>		    </a:t>
            </a:r>
            <a:r>
              <a:rPr lang="th-TH" sz="2800" b="1" dirty="0">
                <a:solidFill>
                  <a:schemeClr val="bg1"/>
                </a:solidFill>
              </a:rPr>
              <a:t>ขององค์พระผู้เป็นเจ้า(</a:t>
            </a:r>
            <a:r>
              <a:rPr lang="en-US" sz="2800" b="1" dirty="0">
                <a:solidFill>
                  <a:schemeClr val="bg1"/>
                </a:solidFill>
              </a:rPr>
              <a:t>4</a:t>
            </a:r>
            <a:r>
              <a:rPr lang="th-TH" sz="2800" b="1" dirty="0">
                <a:solidFill>
                  <a:schemeClr val="bg1"/>
                </a:solidFill>
              </a:rPr>
              <a:t>ค.)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th-TH" sz="2800" b="1" dirty="0">
                <a:solidFill>
                  <a:schemeClr val="bg1"/>
                </a:solidFill>
              </a:rPr>
              <a:t>	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28600"/>
            <a:ext cx="7704856" cy="9144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3. </a:t>
            </a:r>
            <a:r>
              <a:rPr lang="hi-I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ซีพีที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hi-I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ข้อสรุปจากอรรถาธิบาย</a:t>
            </a:r>
            <a:r>
              <a:rPr lang="th-TH" sz="3600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5474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 txBox="1">
            <a:spLocks noChangeArrowheads="1"/>
          </p:cNvSpPr>
          <p:nvPr/>
        </p:nvSpPr>
        <p:spPr bwMode="auto">
          <a:xfrm>
            <a:off x="1600200" y="26670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AutoNum type="romanUcPeriod"/>
            </a:pPr>
            <a:r>
              <a:rPr lang="th-TH" sz="2800" b="1" u="sng" dirty="0">
                <a:solidFill>
                  <a:schemeClr val="bg1"/>
                </a:solidFill>
              </a:rPr>
              <a:t>แง่ลบ</a:t>
            </a:r>
            <a:r>
              <a:rPr lang="en-US" sz="2800" b="1" u="sng" dirty="0">
                <a:solidFill>
                  <a:schemeClr val="bg1"/>
                </a:solidFill>
              </a:rPr>
              <a:t>: </a:t>
            </a:r>
            <a:r>
              <a:rPr lang="th-TH" sz="2800" b="1" dirty="0">
                <a:solidFill>
                  <a:srgbClr val="CECEEF"/>
                </a:solidFill>
              </a:rPr>
              <a:t>วิธีการ</a:t>
            </a:r>
            <a:r>
              <a:rPr lang="th-TH" sz="2800" b="1" dirty="0">
                <a:solidFill>
                  <a:schemeClr val="bg1"/>
                </a:solidFill>
              </a:rPr>
              <a:t>ที่บิดาชาวเอ</a:t>
            </a:r>
            <a:r>
              <a:rPr lang="th-TH" sz="2800" b="1" dirty="0" err="1">
                <a:solidFill>
                  <a:schemeClr val="bg1"/>
                </a:solidFill>
              </a:rPr>
              <a:t>เฟซัส</a:t>
            </a:r>
            <a:r>
              <a:rPr lang="th-TH" sz="2800" b="1" dirty="0">
                <a:solidFill>
                  <a:schemeClr val="bg1"/>
                </a:solidFill>
              </a:rPr>
              <a:t>ควรจะอบรมเลี้ยงดูบุตรของพวกเขาคือ </a:t>
            </a:r>
            <a:r>
              <a:rPr lang="th-TH" sz="2800" b="1" dirty="0">
                <a:solidFill>
                  <a:srgbClr val="CCFFCC"/>
                </a:solidFill>
              </a:rPr>
              <a:t>อย่ายั่ว</a:t>
            </a:r>
            <a:r>
              <a:rPr lang="th-TH" sz="2800" b="1" dirty="0">
                <a:solidFill>
                  <a:schemeClr val="bg1"/>
                </a:solidFill>
              </a:rPr>
              <a:t>โทสะบุตร (</a:t>
            </a:r>
            <a:r>
              <a:rPr lang="en-US" sz="2800" b="1" dirty="0">
                <a:solidFill>
                  <a:schemeClr val="bg1"/>
                </a:solidFill>
              </a:rPr>
              <a:t>4</a:t>
            </a:r>
            <a:r>
              <a:rPr lang="th-TH" sz="2800" b="1" dirty="0">
                <a:solidFill>
                  <a:schemeClr val="bg1"/>
                </a:solidFill>
              </a:rPr>
              <a:t>ก.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  <a:p>
            <a:pPr>
              <a:buAutoNum type="romanUcPeriod"/>
            </a:pPr>
            <a:endParaRPr lang="en-US" dirty="0"/>
          </a:p>
          <a:p>
            <a:r>
              <a:rPr lang="en-US" sz="2800" b="1" dirty="0">
                <a:solidFill>
                  <a:schemeClr val="bg1"/>
                </a:solidFill>
              </a:rPr>
              <a:t>II. </a:t>
            </a:r>
            <a:r>
              <a:rPr lang="th-TH" sz="2800" b="1" u="sng" dirty="0">
                <a:solidFill>
                  <a:schemeClr val="bg1"/>
                </a:solidFill>
              </a:rPr>
              <a:t>แง่บวก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th-TH" sz="2800" b="1" dirty="0">
                <a:solidFill>
                  <a:srgbClr val="CECEEF"/>
                </a:solidFill>
              </a:rPr>
              <a:t>วิธีการ</a:t>
            </a:r>
            <a:r>
              <a:rPr lang="th-TH" sz="2800" b="1" dirty="0">
                <a:solidFill>
                  <a:schemeClr val="bg1"/>
                </a:solidFill>
              </a:rPr>
              <a:t>ที่บิดาชาวเอ</a:t>
            </a:r>
            <a:r>
              <a:rPr lang="th-TH" sz="2800" b="1" dirty="0" err="1">
                <a:solidFill>
                  <a:schemeClr val="bg1"/>
                </a:solidFill>
              </a:rPr>
              <a:t>เฟซัสคว</a:t>
            </a:r>
            <a:r>
              <a:rPr lang="th-TH" sz="2800" b="1" dirty="0">
                <a:solidFill>
                  <a:schemeClr val="bg1"/>
                </a:solidFill>
              </a:rPr>
              <a:t>รอบรมเลี้ยงดูบุตรของพวกเขาคือ </a:t>
            </a:r>
            <a:r>
              <a:rPr lang="th-TH" sz="2800" b="1" dirty="0">
                <a:solidFill>
                  <a:srgbClr val="FFFF00"/>
                </a:solidFill>
              </a:rPr>
              <a:t>แนะนำแนวทาง</a:t>
            </a:r>
            <a:r>
              <a:rPr lang="th-TH" sz="2800" b="1" dirty="0">
                <a:solidFill>
                  <a:schemeClr val="bg1"/>
                </a:solidFill>
              </a:rPr>
              <a:t>ขององค์พระผู้เป็นเจ้าแก่บุตร (</a:t>
            </a:r>
            <a:r>
              <a:rPr lang="en-US" sz="2800" b="1" dirty="0">
                <a:solidFill>
                  <a:schemeClr val="bg1"/>
                </a:solidFill>
              </a:rPr>
              <a:t>4</a:t>
            </a:r>
            <a:r>
              <a:rPr lang="th-TH" sz="2800" b="1" dirty="0">
                <a:solidFill>
                  <a:schemeClr val="bg1"/>
                </a:solidFill>
              </a:rPr>
              <a:t>ค.)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0200" y="1143000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hi-IN" alt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ข้อสรุปจากอรรถาธิบาย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th-TH" sz="2800" b="1" dirty="0">
                <a:solidFill>
                  <a:srgbClr val="CECEEF"/>
                </a:solidFill>
              </a:rPr>
              <a:t>วิธีการ</a:t>
            </a:r>
            <a:r>
              <a:rPr lang="th-TH" sz="2800" b="1" dirty="0">
                <a:solidFill>
                  <a:schemeClr val="bg1"/>
                </a:solidFill>
              </a:rPr>
              <a:t>ที่บิดาชาวเอ</a:t>
            </a:r>
            <a:r>
              <a:rPr lang="th-TH" sz="2800" b="1" dirty="0" err="1">
                <a:solidFill>
                  <a:schemeClr val="bg1"/>
                </a:solidFill>
              </a:rPr>
              <a:t>เฟซัส</a:t>
            </a:r>
            <a:r>
              <a:rPr lang="th-TH" sz="2800" b="1" dirty="0">
                <a:solidFill>
                  <a:schemeClr val="bg1"/>
                </a:solidFill>
              </a:rPr>
              <a:t>ควรจะอบรมเลี้ยงดูบุตรของพวกเขาคือ โดยการ</a:t>
            </a:r>
            <a:r>
              <a:rPr lang="th-TH" sz="2800" b="1" dirty="0">
                <a:solidFill>
                  <a:srgbClr val="FFFF00"/>
                </a:solidFill>
              </a:rPr>
              <a:t>แนะนำแนวทาง</a:t>
            </a:r>
            <a:r>
              <a:rPr lang="th-TH" sz="2800" b="1" dirty="0">
                <a:solidFill>
                  <a:srgbClr val="CCFFCC"/>
                </a:solidFill>
              </a:rPr>
              <a:t>แทนที่การยั่ว</a:t>
            </a:r>
            <a:r>
              <a:rPr lang="th-TH" sz="2800" b="1" dirty="0">
                <a:solidFill>
                  <a:schemeClr val="bg1"/>
                </a:solidFill>
              </a:rPr>
              <a:t>โทสะบุตร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3491880" y="3789040"/>
            <a:ext cx="0" cy="10081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3512524" y="2057400"/>
            <a:ext cx="1275500" cy="132302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4355976" y="2525848"/>
            <a:ext cx="2454576" cy="138768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3956537" y="2525848"/>
            <a:ext cx="1380866" cy="277536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ipboard">
  <a:themeElements>
    <a:clrScheme name="Clipboard 2">
      <a:dk1>
        <a:srgbClr val="000000"/>
      </a:dk1>
      <a:lt1>
        <a:srgbClr val="ECDB9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4EAC9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lipboar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lipboard 1">
        <a:dk1>
          <a:srgbClr val="000000"/>
        </a:dk1>
        <a:lt1>
          <a:srgbClr val="ECDB9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4EAC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2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4EAC9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3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4EAC9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de">
  <a:themeElements>
    <a:clrScheme name="Slide 1">
      <a:dk1>
        <a:srgbClr val="336699"/>
      </a:dk1>
      <a:lt1>
        <a:srgbClr val="FFFF66"/>
      </a:lt1>
      <a:dk2>
        <a:srgbClr val="000000"/>
      </a:dk2>
      <a:lt2>
        <a:srgbClr val="FFFF66"/>
      </a:lt2>
      <a:accent1>
        <a:srgbClr val="003399"/>
      </a:accent1>
      <a:accent2>
        <a:srgbClr val="468A4B"/>
      </a:accent2>
      <a:accent3>
        <a:srgbClr val="AAAAAA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lid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lide 1">
        <a:dk1>
          <a:srgbClr val="336699"/>
        </a:dk1>
        <a:lt1>
          <a:srgbClr val="FFFF66"/>
        </a:lt1>
        <a:dk2>
          <a:srgbClr val="000000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2004:Templates:Presentations:Designs:Circle Strokes</Template>
  <TotalTime>4387</TotalTime>
  <Words>1715</Words>
  <Application>Microsoft Macintosh PowerPoint</Application>
  <PresentationFormat>On-screen Show (4:3)</PresentationFormat>
  <Paragraphs>256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6" baseType="lpstr">
      <vt:lpstr>MS Gothic</vt:lpstr>
      <vt:lpstr>Arial</vt:lpstr>
      <vt:lpstr>Arial Black</vt:lpstr>
      <vt:lpstr>Book Antiqua</vt:lpstr>
      <vt:lpstr>Bwgrkl</vt:lpstr>
      <vt:lpstr>Comic Sans MS</vt:lpstr>
      <vt:lpstr>Helvetica</vt:lpstr>
      <vt:lpstr>Impact</vt:lpstr>
      <vt:lpstr>Leelawadee</vt:lpstr>
      <vt:lpstr>Monotype Sorts</vt:lpstr>
      <vt:lpstr>Tahoma</vt:lpstr>
      <vt:lpstr>Times</vt:lpstr>
      <vt:lpstr>Times New Roman</vt:lpstr>
      <vt:lpstr>Wingdings</vt:lpstr>
      <vt:lpstr>Blank Presentation</vt:lpstr>
      <vt:lpstr>Clipboard</vt:lpstr>
      <vt:lpstr>untitled 1</vt:lpstr>
      <vt:lpstr>Slide</vt:lpstr>
      <vt:lpstr>Textured</vt:lpstr>
      <vt:lpstr>Default Design</vt:lpstr>
      <vt:lpstr>Circle Strokes</vt:lpstr>
      <vt:lpstr>1_Default Design</vt:lpstr>
      <vt:lpstr>2_Default Design</vt:lpstr>
      <vt:lpstr>Document</vt:lpstr>
      <vt:lpstr>คำถามเพื่อต่อยอดสามประการ</vt:lpstr>
      <vt:lpstr>กระบวนการเตรียมคำเทศนาเชิงอธิบาย</vt:lpstr>
      <vt:lpstr>คุณคิดว่าการหาข้อสรุปจากอรรถาธิบายยากไหม</vt:lpstr>
      <vt:lpstr>“เราจะมาดูขั้นตอนที่ 1-3  ในเอเฟซัส 6:4”</vt:lpstr>
      <vt:lpstr>เอเฟซัส 6:4</vt:lpstr>
      <vt:lpstr>1. ศึกษา เอเฟซัส 6:4 </vt:lpstr>
      <vt:lpstr>1. ศึกษา เอเฟซัส 6:4 </vt:lpstr>
      <vt:lpstr>2. โครงสร้าง (โครงอรรถาธิบาย) </vt:lpstr>
      <vt:lpstr>3. ซีพีที (ข้อสรุปจากอรรถาธิบาย) </vt:lpstr>
      <vt:lpstr>ขั้นตอน 3</vt:lpstr>
      <vt:lpstr>วิธีสร้างข้อสรุปจากอรรถาธิบาย</vt:lpstr>
      <vt:lpstr>กระบวนการเตรียมคำเทศนาเชิงอธิบาย</vt:lpstr>
      <vt:lpstr>โจทย์…</vt:lpstr>
      <vt:lpstr>“วันนี้จะหนาวมาก”</vt:lpstr>
      <vt:lpstr>“วันนี้จะหนาวมาก”</vt:lpstr>
      <vt:lpstr>II.  พิสูจน์มัน (ต่อ…)</vt:lpstr>
      <vt:lpstr>“วันนี้จะหนาวมาก”</vt:lpstr>
      <vt:lpstr>III. เอามาประยุกต์ใช้ (ต่อ…)</vt:lpstr>
      <vt:lpstr>มีสองส่วนในการประยุกต์</vt:lpstr>
      <vt:lpstr>การสรุปคำถามเพื่อต่อยอด </vt:lpstr>
      <vt:lpstr>Black</vt:lpstr>
      <vt:lpstr>ดูหลักการเทศนาได้ที่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Maplewood</dc:title>
  <dc:creator>Rick Griffith</dc:creator>
  <cp:lastModifiedBy>Rick Griffith</cp:lastModifiedBy>
  <cp:revision>168</cp:revision>
  <dcterms:created xsi:type="dcterms:W3CDTF">2005-09-04T10:22:02Z</dcterms:created>
  <dcterms:modified xsi:type="dcterms:W3CDTF">2021-05-05T12:53:30Z</dcterms:modified>
</cp:coreProperties>
</file>