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1" r:id="rId2"/>
    <p:sldMasterId id="2147483649" r:id="rId3"/>
    <p:sldMasterId id="2147483788" r:id="rId4"/>
    <p:sldMasterId id="2147483801" r:id="rId5"/>
    <p:sldMasterId id="2147483919" r:id="rId6"/>
    <p:sldMasterId id="2147483931" r:id="rId7"/>
    <p:sldMasterId id="2147483943" r:id="rId8"/>
    <p:sldMasterId id="2147483967" r:id="rId9"/>
    <p:sldMasterId id="2147483980" r:id="rId10"/>
    <p:sldMasterId id="2147483992" r:id="rId11"/>
    <p:sldMasterId id="2147484004" r:id="rId12"/>
    <p:sldMasterId id="2147484422" r:id="rId13"/>
    <p:sldMasterId id="2147484659" r:id="rId14"/>
    <p:sldMasterId id="2147488056" r:id="rId15"/>
    <p:sldMasterId id="2147488080" r:id="rId16"/>
    <p:sldMasterId id="2147488093" r:id="rId17"/>
  </p:sldMasterIdLst>
  <p:notesMasterIdLst>
    <p:notesMasterId r:id="rId106"/>
  </p:notesMasterIdLst>
  <p:sldIdLst>
    <p:sldId id="302" r:id="rId18"/>
    <p:sldId id="400" r:id="rId19"/>
    <p:sldId id="303" r:id="rId20"/>
    <p:sldId id="304" r:id="rId21"/>
    <p:sldId id="360" r:id="rId22"/>
    <p:sldId id="385" r:id="rId23"/>
    <p:sldId id="401" r:id="rId24"/>
    <p:sldId id="402" r:id="rId25"/>
    <p:sldId id="403" r:id="rId26"/>
    <p:sldId id="404" r:id="rId27"/>
    <p:sldId id="405" r:id="rId28"/>
    <p:sldId id="406" r:id="rId29"/>
    <p:sldId id="506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509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503" r:id="rId64"/>
    <p:sldId id="504" r:id="rId65"/>
    <p:sldId id="443" r:id="rId66"/>
    <p:sldId id="514" r:id="rId67"/>
    <p:sldId id="445" r:id="rId68"/>
    <p:sldId id="446" r:id="rId69"/>
    <p:sldId id="447" r:id="rId70"/>
    <p:sldId id="448" r:id="rId71"/>
    <p:sldId id="256" r:id="rId72"/>
    <p:sldId id="513" r:id="rId73"/>
    <p:sldId id="451" r:id="rId74"/>
    <p:sldId id="452" r:id="rId75"/>
    <p:sldId id="328" r:id="rId76"/>
    <p:sldId id="390" r:id="rId77"/>
    <p:sldId id="391" r:id="rId78"/>
    <p:sldId id="392" r:id="rId79"/>
    <p:sldId id="393" r:id="rId80"/>
    <p:sldId id="511" r:id="rId81"/>
    <p:sldId id="395" r:id="rId82"/>
    <p:sldId id="396" r:id="rId83"/>
    <p:sldId id="398" r:id="rId84"/>
    <p:sldId id="462" r:id="rId85"/>
    <p:sldId id="378" r:id="rId86"/>
    <p:sldId id="369" r:id="rId87"/>
    <p:sldId id="370" r:id="rId88"/>
    <p:sldId id="371" r:id="rId89"/>
    <p:sldId id="380" r:id="rId90"/>
    <p:sldId id="381" r:id="rId91"/>
    <p:sldId id="374" r:id="rId92"/>
    <p:sldId id="376" r:id="rId93"/>
    <p:sldId id="377" r:id="rId94"/>
    <p:sldId id="368" r:id="rId95"/>
    <p:sldId id="388" r:id="rId96"/>
    <p:sldId id="454" r:id="rId97"/>
    <p:sldId id="455" r:id="rId98"/>
    <p:sldId id="463" r:id="rId99"/>
    <p:sldId id="464" r:id="rId100"/>
    <p:sldId id="458" r:id="rId101"/>
    <p:sldId id="510" r:id="rId102"/>
    <p:sldId id="459" r:id="rId103"/>
    <p:sldId id="460" r:id="rId104"/>
    <p:sldId id="461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322"/>
    <a:srgbClr val="E8E8E8"/>
    <a:srgbClr val="FFFFFF"/>
    <a:srgbClr val="6B9FC6"/>
    <a:srgbClr val="4E7699"/>
    <a:srgbClr val="09248D"/>
    <a:srgbClr val="C0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74"/>
    <p:restoredTop sz="96405"/>
  </p:normalViewPr>
  <p:slideViewPr>
    <p:cSldViewPr>
      <p:cViewPr varScale="1">
        <p:scale>
          <a:sx n="131" d="100"/>
          <a:sy n="131" d="100"/>
        </p:scale>
        <p:origin x="16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viewProps" Target="viewProps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theme" Target="theme/theme1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A9A424-1493-F346-82B8-5D2F87DBB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0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5CB29D-B19B-C84D-B585-567E2F05D3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348859-3910-294E-A430-17F92DA8895F}" type="slidenum">
              <a:rPr lang="en-US" sz="1200">
                <a:solidFill>
                  <a:srgbClr val="FFFFFF"/>
                </a:solidFill>
              </a:rPr>
              <a:pPr/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1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24CF9B-6CE6-1B49-AD61-EAB56BB05FBE}" type="slidenum">
              <a:rPr lang="en-US" sz="1200">
                <a:solidFill>
                  <a:srgbClr val="FFFFFF"/>
                </a:solidFill>
              </a:rPr>
              <a:pPr/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D3760-12E1-4041-A9DB-66C4F3908332}" type="slidenum">
              <a:rPr lang="en-US" sz="1200">
                <a:solidFill>
                  <a:srgbClr val="FFFFFF"/>
                </a:solidFill>
              </a:rPr>
              <a:pPr/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07F061-07EA-FF4A-8473-53CCF534AE40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7C546-7FCF-E644-847B-964039F7C0F1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25D3F-9E5D-3F4C-ADA4-912A318D4385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3FC7AB-6E28-0A44-BA3D-AD8E14181DF6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D05065-1507-1545-BEF5-555A5712E17A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1C5CCA-4A61-6D45-BBCC-E075D0968B6E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D410B-5E6D-5F44-848F-1DE8E18A38EC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9CF87C-DB40-D64F-A4BA-7FE676D44B44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AC3843-F67E-C54F-8ED6-36BB750E1CE2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C0C895-3AA7-7B4D-8CC8-3E48651D6A8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A482C-5F1F-AA41-8C5D-51020CFDAE5F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806644-B688-7142-9DCD-F5867A009BFC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9504F1-AB86-C14A-A6DC-0FFCAB109F7F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19D854-20B2-1C4B-B400-84660CBAB1B5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0AA570-6169-1041-975E-FBCD3E48EA27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C31FF4-B95B-1145-AEF9-7A58A8FE9B00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ED3D84-3A0D-164F-9585-87516B194D05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AE722E-726B-5B43-BC11-FF962F11E661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9394AC-2135-F744-90E9-D7234829F5B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B5BCBA-BB98-4543-9790-4472B994A6C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498DF2-AF77-6B40-B70B-ADAEC22A6D78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8D85E4-CDC3-1747-9957-1050A7BDC703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C5FC0-D2A3-2A46-AC98-BFA53211500C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23B69F-C59C-6146-B3B6-3B1D485647B7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8C3A18-8028-1448-9993-C662B3BED512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5E870-A849-DB48-A862-8D4B996CBA7D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7E852C-B48C-014A-800F-81B02BDCDD50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8833E5-6579-0B43-9C2B-24B55637B23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43A9C0-30D2-E44F-A198-15FC0CE0C70C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561840-A361-F543-95C6-5E197D12BAF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EF102E-C14C-2544-B376-B7015893DE6A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797EDE-E6C0-604D-9534-6AA2D393AC0D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AF04D-D4C5-D640-AADD-6C06D15B1D03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B458A-5227-2941-8A6F-C4615B017DCB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68141C-F75F-454D-8E9D-457F5D0459E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47C0F0-F5F8-574E-8816-C2D537C5CD0D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92E5-D9B0-424B-B260-CDE6C877A582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DCD34F-5159-5E40-BCC1-1D878D331FB4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CC0F5-79E0-9747-8868-6B3594DEAB29}" type="slidenum">
              <a:rPr lang="en-US" sz="1200">
                <a:solidFill>
                  <a:srgbClr val="000000"/>
                </a:solidFill>
              </a:rPr>
              <a:pPr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5A7C1-3929-C449-849D-1759AB049B5B}" type="slidenum">
              <a:rPr lang="en-US" sz="1200">
                <a:solidFill>
                  <a:srgbClr val="FFFFFF"/>
                </a:solidFill>
              </a:rPr>
              <a:pPr/>
              <a:t>49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75FD1-2816-6C48-BA33-88577A5B6D6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7F061-07EA-FF4A-8473-53CCF534AE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4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E8F65-ACC2-EA4A-B314-072E03EECF48}" type="slidenum">
              <a:rPr lang="en-US" sz="1200">
                <a:solidFill>
                  <a:srgbClr val="FFFFFF"/>
                </a:solidFill>
              </a:rPr>
              <a:pPr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F2973-41FA-E343-90B6-9B5123DCEBC9}" type="slidenum">
              <a:rPr lang="en-US" sz="1200">
                <a:solidFill>
                  <a:srgbClr val="FFFFFF"/>
                </a:solidFill>
              </a:rPr>
              <a:pPr/>
              <a:t>52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0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C01E17-CE86-C245-9B5E-3C149AC3AF36}" type="slidenum">
              <a:rPr lang="en-US" sz="1200">
                <a:solidFill>
                  <a:srgbClr val="FFFFFF"/>
                </a:solidFill>
              </a:rPr>
              <a:pPr/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53DE09-A15D-534A-9A12-F1BDE64FA1F2}" type="slidenum">
              <a:rPr lang="en-US" sz="1200">
                <a:solidFill>
                  <a:srgbClr val="FFFFFF"/>
                </a:solidFill>
              </a:rPr>
              <a:pPr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4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74688"/>
            <a:ext cx="4597400" cy="3448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9667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F1D9C-35DE-EB44-B212-27F603681625}" type="slidenum">
              <a:rPr lang="en-US" sz="1200">
                <a:solidFill>
                  <a:srgbClr val="FFFFFF"/>
                </a:solidFill>
              </a:rPr>
              <a:pPr/>
              <a:t>56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22938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CB952-4FFC-4046-BD9A-80F57E23925D}" type="slidenum">
              <a:rPr lang="en-US" sz="1200">
                <a:solidFill>
                  <a:srgbClr val="FFFFFF"/>
                </a:solidFill>
              </a:rPr>
              <a:pPr/>
              <a:t>57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0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74215-873D-8C4F-9045-2BE3318F0993}" type="slidenum">
              <a:rPr lang="en-US" sz="1200">
                <a:solidFill>
                  <a:srgbClr val="FFFFFF"/>
                </a:solidFill>
              </a:rPr>
              <a:pPr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EF846-5002-1B42-9A63-3D209E1C0F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5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10D8AE-14B0-F545-AC13-A10837D736A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68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th-TH" sz="1600" b="1" dirty="0"/>
              <a:t>สะมาเรีย เล่าว่า พระเจ้าข่มขื่น พระเจ้าแห่งอากาศ จึงมีลูกออกมาเป็นพระจันทร์</a:t>
            </a:r>
          </a:p>
          <a:p>
            <a:endParaRPr lang="th-TH" sz="1600" b="1" dirty="0"/>
          </a:p>
          <a:p>
            <a:r>
              <a:rPr lang="th-TH" sz="1600" b="1" dirty="0"/>
              <a:t>บา</a:t>
            </a:r>
            <a:r>
              <a:rPr lang="th-TH" sz="1600" b="1" dirty="0" err="1"/>
              <a:t>บิโล</a:t>
            </a:r>
            <a:r>
              <a:rPr lang="th-TH" sz="1600" b="1" dirty="0"/>
              <a:t>เนียน สอนว่า กษัตริย์ของพระเจ้าที่ถูกสร้าง </a:t>
            </a:r>
            <a:r>
              <a:rPr lang="en-US" sz="1600" b="1" dirty="0"/>
              <a:t>(</a:t>
            </a:r>
            <a:r>
              <a:rPr lang="th-TH" sz="1600" b="1" dirty="0"/>
              <a:t>มาดุก</a:t>
            </a:r>
            <a:r>
              <a:rPr lang="en-US" sz="1600" b="1" dirty="0"/>
              <a:t>)</a:t>
            </a:r>
            <a:r>
              <a:rPr lang="th-TH" sz="1600" b="1" dirty="0"/>
              <a:t> ฆ่าแม่ของเขา </a:t>
            </a:r>
            <a:r>
              <a:rPr lang="en-US" sz="1600" b="1" dirty="0"/>
              <a:t>(</a:t>
            </a:r>
            <a:r>
              <a:rPr lang="th-TH" sz="1600" b="1" dirty="0" err="1"/>
              <a:t>เ</a:t>
            </a:r>
            <a:r>
              <a:rPr lang="th-TH" sz="1600" b="1" dirty="0"/>
              <a:t>ที</a:t>
            </a:r>
            <a:r>
              <a:rPr lang="th-TH" sz="1600" b="1" dirty="0" err="1"/>
              <a:t>ยแ</a:t>
            </a:r>
            <a:r>
              <a:rPr lang="th-TH" sz="1600" b="1" dirty="0"/>
              <a:t>มท</a:t>
            </a:r>
            <a:r>
              <a:rPr lang="en-US" sz="1600" b="1" dirty="0"/>
              <a:t>)</a:t>
            </a:r>
            <a:r>
              <a:rPr lang="th-TH" sz="1600" b="1" dirty="0"/>
              <a:t> และตัดนางออกเป็นสองส่วนเกิดเป็นแผ่นดินและทะเล</a:t>
            </a:r>
          </a:p>
          <a:p>
            <a:r>
              <a:rPr lang="en-US" sz="1600" b="1" dirty="0"/>
              <a:t>(</a:t>
            </a:r>
            <a:r>
              <a:rPr lang="th-TH" sz="1600" b="1" dirty="0"/>
              <a:t>อ้างอิงจาก ปฐมกาล </a:t>
            </a:r>
            <a:r>
              <a:rPr lang="en-US" sz="1600" b="1" dirty="0"/>
              <a:t>1:6-8)</a:t>
            </a:r>
          </a:p>
          <a:p>
            <a:r>
              <a:rPr lang="th-TH" sz="1600" b="1" dirty="0"/>
              <a:t>ดังนั้นโลกเกิดจากลูกชายฆ่าแม่ตัวเอง</a:t>
            </a:r>
            <a:r>
              <a:rPr lang="en-US" sz="1600" b="1" dirty="0"/>
              <a:t>!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A8AAE5-43C8-AC48-8918-B458537F268A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706C99-9C76-534A-828B-8B0F0F2F7BCF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7BCDB1-8862-3548-B997-633CC9D25F51}" type="slidenum">
              <a:rPr lang="en-US" sz="1200">
                <a:solidFill>
                  <a:srgbClr val="000000"/>
                </a:solidFill>
              </a:rPr>
              <a:pPr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60A5DC-A3B9-964B-AEAE-9B506D0063C5}" type="slidenum">
              <a:rPr lang="en-US" sz="1200">
                <a:solidFill>
                  <a:srgbClr val="000000"/>
                </a:solidFill>
              </a:rPr>
              <a:pPr/>
              <a:t>63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AE11A0-81EB-A54E-B59F-20A2AFCA52EC}" type="slidenum">
              <a:rPr lang="en-US" sz="1200">
                <a:solidFill>
                  <a:srgbClr val="000000"/>
                </a:solidFill>
              </a:rPr>
              <a:pPr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EEF58E-E279-5645-BD65-2EE1D3743B27}" type="slidenum">
              <a:rPr lang="en-US" sz="1200">
                <a:solidFill>
                  <a:srgbClr val="000000"/>
                </a:solidFill>
              </a:rPr>
              <a:pPr/>
              <a:t>65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B587EE-1DE9-B445-AB9E-1525F94A1CBA}" type="slidenum">
              <a:rPr lang="en-US" sz="1200">
                <a:solidFill>
                  <a:srgbClr val="000000"/>
                </a:solidFill>
              </a:rPr>
              <a:pPr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FB1053-D92C-DC4A-A8EA-71A73E7F6BB5}" type="slidenum">
              <a:rPr lang="en-US" sz="1200">
                <a:solidFill>
                  <a:srgbClr val="000000"/>
                </a:solidFill>
              </a:rPr>
              <a:pPr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86177F-E2E0-8F46-B8C5-0D144954E4AF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410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7B7FEA-8AA3-AA42-BC43-A63F55C9FA0E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840E50-7449-2742-86AC-52BA67651BDA}" type="slidenum">
              <a:rPr lang="en-US" sz="1200">
                <a:solidFill>
                  <a:srgbClr val="FFFFFF"/>
                </a:solidFill>
              </a:rPr>
              <a:pPr/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BE3213-B056-4C42-AEE3-11C5AD4B2455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สมมุติว่า รถบรรทุกใหญ่หลายคัน ขับวนอยู่รอบบ้านโดยไม่ได้แตะต้องอะไรเลย</a:t>
            </a:r>
            <a:endParaRPr lang="en-US" sz="1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9E7CD7-606F-B34A-8C1D-DE815C6F656D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dirty="0"/>
              <a:t>รถบรรทุกเหล่านั้น ส่งแรงสะเทือนถึงรากฐานของตัวบ้าน และทำให้บ้านพังลงในที่สุด</a:t>
            </a:r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DD36CA-C3FD-3C4A-BC40-ED8E73341AC8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069EF-ACFF-484D-9327-C11785A9563D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416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65D4B-EC70-BF4D-B148-B06D27111F87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A577C-3668-0046-AF0A-91DDEC37DB64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0A0BD-F4D8-C34E-A5BD-FC8EF6E00A89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ACC488-CDB3-AD4A-A006-053D7A86D55F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95C07-C29A-3D43-B81B-F50149A798C0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743A7-C532-7B4C-BEC0-3B9C0A871146}" type="slidenum">
              <a:rPr lang="en-US" sz="1200">
                <a:solidFill>
                  <a:srgbClr val="FFFFFF"/>
                </a:solidFill>
              </a:rPr>
              <a:pPr/>
              <a:t>80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9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086F81-CFD5-FF48-8A82-F99A76A2E6FB}" type="slidenum">
              <a:rPr lang="en-US" sz="1200">
                <a:solidFill>
                  <a:srgbClr val="FFFFFF"/>
                </a:solidFill>
              </a:rPr>
              <a:pPr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7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7EF09-9094-294D-BDC9-34EC89175D2E}" type="slidenum">
              <a:rPr lang="en-US" sz="1200">
                <a:solidFill>
                  <a:srgbClr val="FFFFFF"/>
                </a:solidFill>
              </a:rPr>
              <a:pPr/>
              <a:t>81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29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86C54-56B3-1846-BAF0-72EA6E8EB982}" type="slidenum">
              <a:rPr lang="en-US" sz="1200">
                <a:solidFill>
                  <a:srgbClr val="000000"/>
                </a:solidFill>
              </a:rPr>
              <a:pPr/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1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8D433E3-115A-0041-B8B4-DB26D8614E2D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91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h-TH" sz="1600" dirty="0">
                <a:cs typeface="+mn-cs"/>
              </a:rPr>
              <a:t>ปรัชญาทางมนุษย์นิยม ลอบทายรากฐานความเชื่อของคริสเตียนโดยเพ่งเป้าไปที่ การทรงสร้าง</a:t>
            </a:r>
            <a:br>
              <a:rPr lang="th-TH" sz="1600" dirty="0">
                <a:cs typeface="+mn-cs"/>
              </a:rPr>
            </a:br>
            <a:r>
              <a:rPr lang="th-TH" sz="1600" dirty="0">
                <a:cs typeface="+mn-cs"/>
              </a:rPr>
              <a:t>ในขณะที่คริสเตียนยอมรับความเชื่อในวิวัฒนาการของพวกเขา แต่พุ่งเป้าไปที่ผลที่เกิดขึ้นแทนที่จะทำลายฐานความเชื่อ</a:t>
            </a:r>
            <a:br>
              <a:rPr lang="th-TH" sz="1600" dirty="0">
                <a:cs typeface="+mn-cs"/>
              </a:rPr>
            </a:br>
            <a:r>
              <a:rPr lang="th-TH" sz="1600" dirty="0">
                <a:cs typeface="+mn-cs"/>
              </a:rPr>
              <a:t>คริสเตียนบางคนทำลายรากฐานของตัวเองและคนอื่น</a:t>
            </a:r>
            <a:endParaRPr lang="en-US" sz="1600" dirty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12DA33-00FA-8948-9D41-AC95295CCC19}" type="slidenum">
              <a:rPr lang="en-US" sz="1200">
                <a:solidFill>
                  <a:srgbClr val="000000"/>
                </a:solidFill>
              </a:rPr>
              <a:pPr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3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3CF153B-E3E2-A74E-9376-36E3E0679845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93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D70F16-215E-7140-9617-54E98F1052B8}" type="slidenum">
              <a:rPr lang="en-US" sz="1200">
                <a:solidFill>
                  <a:srgbClr val="FFFFFF"/>
                </a:solidFill>
              </a:rPr>
              <a:pPr/>
              <a:t>84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th-TH" b="0" dirty="0">
                <a:latin typeface="Arial" charset="0"/>
                <a:ea typeface="ＭＳ Ｐゴシック" charset="0"/>
                <a:cs typeface="ＭＳ Ｐゴシック" charset="0"/>
              </a:rPr>
              <a:t>คำเทศนาในพันธะสัญญาเดิม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F1D9C-35DE-EB44-B212-27F603681625}" type="slidenum">
              <a:rPr lang="en-US" sz="1200">
                <a:solidFill>
                  <a:srgbClr val="FFFFFF"/>
                </a:solidFill>
              </a:rPr>
              <a:pPr/>
              <a:t>86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AB8BF-9D55-4246-AD12-BEDB004EC6C8}" type="slidenum">
              <a:rPr lang="en-US" sz="1200">
                <a:solidFill>
                  <a:srgbClr val="FFFFFF"/>
                </a:solidFill>
              </a:rPr>
              <a:pPr/>
              <a:t>87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0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8B860E-0C7D-3C4C-9550-394435697D2E}" type="slidenum">
              <a:rPr lang="en-US" sz="1200">
                <a:solidFill>
                  <a:srgbClr val="FFFFFF"/>
                </a:solidFill>
              </a:rPr>
              <a:pPr/>
              <a:t>88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2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65B48-4ABE-E344-AAB1-CEB9BC3B0341}" type="slidenum">
              <a:rPr lang="en-US" sz="1200">
                <a:solidFill>
                  <a:srgbClr val="FFFFFF"/>
                </a:solidFill>
              </a:rPr>
              <a:pPr/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3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3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D5E4-8DFA-6A4D-B86D-CB38C4F96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1B0A-D19F-7D47-9539-6F088C418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17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1447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8116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34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550989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80562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1624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238705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268598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1549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4172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2ADB-C439-8643-B3C8-C01FB68E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3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47038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10233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52895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998678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962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47261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302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13173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9357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412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0435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734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150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12290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22054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20529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63091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82440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550355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12428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3735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3414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3023354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42459879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7312253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180372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4134725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643984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6C3528-C68C-0046-994F-A0761DFE5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5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4D083C-9EFD-3349-A609-AE2AFB2E9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8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4E2B7-0FAF-6845-B516-50E951FCB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7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F74F63-371E-5D49-9AA0-82AA52DAA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1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20136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EECE9-808C-B043-B5C0-A6142F989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4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533C67-D17A-9640-A750-A2824CA02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900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5BB072-4AA5-B64B-AABD-B22A6E80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3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24CA15-46D7-9842-A003-2D7A2DB0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12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03E095-9937-5F4E-94B5-C1132C52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23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246F3C-8339-5346-A77A-A129A8E0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1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8D806E-944F-0640-B177-846A28BE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71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970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70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4040983-3B7F-784C-B3BC-09D18D00A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10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FBA-1E48-A249-A9AB-5E72C64D2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86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B926-E5DF-4A41-97B5-8FCB56934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31416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829-B274-BD48-8696-8E6C8DCBE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06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BC57-D388-D645-976E-C6C86A08F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1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FA93-0F28-2340-811B-316D6413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E92F-575B-FD4B-BBEA-B5E1E887C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58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6E3D-A3C3-1A4C-B4E9-0E295F1E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81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9763-11A7-0647-8D6E-D425C46F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39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F4BB-B455-1841-BE59-9712B1DB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AA39-406F-974F-A9D2-17A3FB52E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5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182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61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795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927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199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524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004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129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702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728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023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039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5F858-21A7-3949-93B7-64259C26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44054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07101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52513-048F-3C48-8640-1EF429F29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14456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53A7-448C-174D-A11A-4A4F1246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3315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22469-BEA7-2142-BCA6-958A0B5BD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82014"/>
      </p:ext>
    </p:extLst>
  </p:cSld>
  <p:clrMapOvr>
    <a:masterClrMapping/>
  </p:clrMapOvr>
  <p:transition spd="med"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0F54-1740-AF41-9DF0-141BAB646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61529"/>
      </p:ext>
    </p:extLst>
  </p:cSld>
  <p:clrMapOvr>
    <a:masterClrMapping/>
  </p:clrMapOvr>
  <p:transition spd="med"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376F4-8EFD-7148-92CF-E28CF196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05429"/>
      </p:ext>
    </p:extLst>
  </p:cSld>
  <p:clrMapOvr>
    <a:masterClrMapping/>
  </p:clrMapOvr>
  <p:transition spd="med"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C4E14-9E35-5648-BE14-9411ECEF9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11504"/>
      </p:ext>
    </p:extLst>
  </p:cSld>
  <p:clrMapOvr>
    <a:masterClrMapping/>
  </p:clrMapOvr>
  <p:transition spd="med"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0889-60C4-8247-AF72-40F66C66B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1304"/>
      </p:ext>
    </p:extLst>
  </p:cSld>
  <p:clrMapOvr>
    <a:masterClrMapping/>
  </p:clrMapOvr>
  <p:transition spd="med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76D8-101E-F249-A447-31F6D8A37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4703"/>
      </p:ext>
    </p:extLst>
  </p:cSld>
  <p:clrMapOvr>
    <a:masterClrMapping/>
  </p:clrMapOvr>
  <p:transition spd="med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F3276-988E-B74C-9167-22E776D94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145"/>
      </p:ext>
    </p:extLst>
  </p:cSld>
  <p:clrMapOvr>
    <a:masterClrMapping/>
  </p:clrMapOvr>
  <p:transition spd="med"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3B23-90FC-1A4D-8908-B8589122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7415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9531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979C-56CF-D54F-8F57-1F9DD341C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05966"/>
      </p:ext>
    </p:extLst>
  </p:cSld>
  <p:clrMapOvr>
    <a:masterClrMapping/>
  </p:clrMapOvr>
  <p:transition spd="med"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769294"/>
      </p:ext>
    </p:extLst>
  </p:cSld>
  <p:clrMapOvr>
    <a:masterClrMapping/>
  </p:clrMapOvr>
  <p:transition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099187"/>
      </p:ext>
    </p:extLst>
  </p:cSld>
  <p:clrMapOvr>
    <a:masterClrMapping/>
  </p:clrMapOvr>
  <p:transition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049243"/>
      </p:ext>
    </p:extLst>
  </p:cSld>
  <p:clrMapOvr>
    <a:masterClrMapping/>
  </p:clrMapOvr>
  <p:transition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360582"/>
      </p:ext>
    </p:extLst>
  </p:cSld>
  <p:clrMapOvr>
    <a:masterClrMapping/>
  </p:clrMapOvr>
  <p:transition spd="med"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304079"/>
      </p:ext>
    </p:extLst>
  </p:cSld>
  <p:clrMapOvr>
    <a:masterClrMapping/>
  </p:clrMapOvr>
  <p:transition spd="med"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131366"/>
      </p:ext>
    </p:extLst>
  </p:cSld>
  <p:clrMapOvr>
    <a:masterClrMapping/>
  </p:clrMapOvr>
  <p:transition spd="med"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996771"/>
      </p:ext>
    </p:extLst>
  </p:cSld>
  <p:clrMapOvr>
    <a:masterClrMapping/>
  </p:clrMapOvr>
  <p:transition spd="med"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207158"/>
      </p:ext>
    </p:extLst>
  </p:cSld>
  <p:clrMapOvr>
    <a:masterClrMapping/>
  </p:clrMapOvr>
  <p:transition spd="med"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134587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21216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658113"/>
      </p:ext>
    </p:extLst>
  </p:cSld>
  <p:clrMapOvr>
    <a:masterClrMapping/>
  </p:clrMapOvr>
  <p:transition spd="med"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155703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BA71-BF59-DC48-83E5-1FC18E20C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9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6082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013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812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EF10-004E-AC44-89E9-A7E2BD996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2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4BE5-B507-BE41-8F40-B2C2BA8F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284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D836-2CB0-504D-B4E6-5022E1F2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33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7552-8595-E04D-B85A-DBE89FABB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4277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87EC-908C-AA42-B3D9-62F8DD1BB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797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E0E6-719F-7449-A7EE-78504A55E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3245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9D9D-16DD-724C-9148-E87426AB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064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7AD3-705E-2342-A2B1-DF73EBB8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AAC9-ABE1-434C-986C-DDD95EB25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32958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BE2C-FF6C-334A-8DFE-F372B7EE3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30120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2D81-3764-1148-B86B-45CA0F724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119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B7DB-4EA6-9848-874D-A0944F041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2404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3A9E-EB29-0E47-B3FF-5C0A77577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9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95-2858-0042-BCCC-1C9125B8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9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966-48B9-3449-A4FB-811AEEC6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5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24A0-52B2-F344-B182-3A819AAD2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2047-F456-D143-859D-1B7652D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5021-8E4C-9948-9481-F8C7543D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BA205-AB25-0F4F-8FD0-28C2FB850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56C7-820F-FD4A-B7C5-98FC7CAF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6F82-D136-8946-8C7F-7A583C3E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8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BDF-87CB-4043-A80E-7910B5BC0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1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2ED3-F5D8-BF40-8227-7E9501CF1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3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E4FC-BC6B-124E-8DC0-94DE300A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2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1E70-8CC6-DF48-A153-3C7AB6D0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4E6F-ABC2-3240-9EED-5542E6C3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0785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7CB5-4CAE-B141-AB47-F6028B37B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921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28AA-CF55-8F4C-9012-44DF7456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7637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4D60-C108-6146-B1B7-BFBCF5F5E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5235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2805-3423-D64E-A755-8F254C15E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5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D10A-022C-D549-AE08-96E66B5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1126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0482-3C05-284E-B72D-9031E1B6B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4185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7977-DB3A-AE42-947F-15E7B70D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2221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91F6-3B29-6B4E-8C93-D2288C60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48674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3624-0DCF-3840-85E1-7C94138A4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3697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78D28-16D3-B54C-BAB1-C2DCA38D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4142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1A504-C854-914C-9439-CE0CF05AB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6394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2C1D-FB5D-7445-8A65-A75D8D0E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1633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817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6817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5CA2A6-D6F4-F44F-941C-C6928F49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57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CFF8B35-F872-E948-86BC-BE14066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397B-F227-4F4F-8612-BDAA8F69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3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905AD8C-6636-0B45-AD17-278F6878E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165271-0E3B-AB46-AEE7-EB1F335EA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7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8C616A-0590-0C43-BE0B-CD00F9836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C842E69-B289-AC42-9309-E4A42C2DC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9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427CA91-D9A2-2943-9165-7A2E65DC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A5C0863-BDFF-9543-BC13-3DFAE7AEA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3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3841A85-FE15-9841-B534-0D449CEF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03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2FCBFB-9692-C144-BF44-9227A5FC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D519A98-EF1B-8F41-844C-726333F42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0763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01B9-0EA5-B64D-B6DD-3A42D722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2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01116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0764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32571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31278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39758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78290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68385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77446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3343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4779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64E2-CEBD-5C48-BB1F-0DC045264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1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96388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539817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4748759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69520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79094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80814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8221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75321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5004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495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7464-2E75-6C44-A5C3-0422A42DF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705307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550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7894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963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207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614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3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5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964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BAB8531-1745-784D-A3DE-43310169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8" r:id="rId1"/>
    <p:sldLayoutId id="2147487875" r:id="rId2"/>
    <p:sldLayoutId id="2147487876" r:id="rId3"/>
    <p:sldLayoutId id="2147487877" r:id="rId4"/>
    <p:sldLayoutId id="2147487878" r:id="rId5"/>
    <p:sldLayoutId id="2147487879" r:id="rId6"/>
    <p:sldLayoutId id="2147487880" r:id="rId7"/>
    <p:sldLayoutId id="2147487881" r:id="rId8"/>
    <p:sldLayoutId id="2147487882" r:id="rId9"/>
    <p:sldLayoutId id="2147487883" r:id="rId10"/>
    <p:sldLayoutId id="2147487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026" r:id="rId5"/>
    <p:sldLayoutId id="2147488027" r:id="rId6"/>
    <p:sldLayoutId id="2147488028" r:id="rId7"/>
    <p:sldLayoutId id="2147488029" r:id="rId8"/>
    <p:sldLayoutId id="2147488030" r:id="rId9"/>
    <p:sldLayoutId id="2147488031" r:id="rId10"/>
    <p:sldLayoutId id="214748803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43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04356" name="Text Box 1028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404357" name="Text Box 1029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53" r:id="rId1"/>
    <p:sldLayoutId id="2147487954" r:id="rId2"/>
    <p:sldLayoutId id="2147487955" r:id="rId3"/>
    <p:sldLayoutId id="2147487956" r:id="rId4"/>
    <p:sldLayoutId id="2147487957" r:id="rId5"/>
    <p:sldLayoutId id="2147487958" r:id="rId6"/>
    <p:sldLayoutId id="2147487959" r:id="rId7"/>
    <p:sldLayoutId id="2147487960" r:id="rId8"/>
    <p:sldLayoutId id="2147487961" r:id="rId9"/>
    <p:sldLayoutId id="2147487962" r:id="rId10"/>
    <p:sldLayoutId id="2147487963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3124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sp>
        <p:nvSpPr>
          <p:cNvPr id="901132" name="Text Box 12"/>
          <p:cNvSpPr txBox="1">
            <a:spLocks noChangeArrowheads="1"/>
          </p:cNvSpPr>
          <p:nvPr userDrawn="1"/>
        </p:nvSpPr>
        <p:spPr bwMode="auto">
          <a:xfrm>
            <a:off x="4800600" y="64008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rgbClr val="8496F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3" r:id="rId1"/>
    <p:sldLayoutId id="2147488034" r:id="rId2"/>
    <p:sldLayoutId id="2147488035" r:id="rId3"/>
    <p:sldLayoutId id="2147488036" r:id="rId4"/>
    <p:sldLayoutId id="2147488037" r:id="rId5"/>
    <p:sldLayoutId id="2147488038" r:id="rId6"/>
    <p:sldLayoutId id="2147488039" r:id="rId7"/>
    <p:sldLayoutId id="2147488040" r:id="rId8"/>
    <p:sldLayoutId id="2147488041" r:id="rId9"/>
    <p:sldLayoutId id="2147488042" r:id="rId10"/>
    <p:sldLayoutId id="214748804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B61EFC0E-CEB8-8D45-8BA7-3F21E5B2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90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7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7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5F4E7B-CE4B-D74B-97F7-3F8DDD87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55" r:id="rId1"/>
    <p:sldLayoutId id="2147487964" r:id="rId2"/>
    <p:sldLayoutId id="2147487965" r:id="rId3"/>
    <p:sldLayoutId id="2147487966" r:id="rId4"/>
    <p:sldLayoutId id="2147487967" r:id="rId5"/>
    <p:sldLayoutId id="2147487968" r:id="rId6"/>
    <p:sldLayoutId id="2147487969" r:id="rId7"/>
    <p:sldLayoutId id="2147487970" r:id="rId8"/>
    <p:sldLayoutId id="2147487971" r:id="rId9"/>
    <p:sldLayoutId id="2147487972" r:id="rId10"/>
    <p:sldLayoutId id="2147487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5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57" r:id="rId1"/>
    <p:sldLayoutId id="2147488058" r:id="rId2"/>
    <p:sldLayoutId id="2147488059" r:id="rId3"/>
    <p:sldLayoutId id="2147488060" r:id="rId4"/>
    <p:sldLayoutId id="2147488061" r:id="rId5"/>
    <p:sldLayoutId id="2147488062" r:id="rId6"/>
    <p:sldLayoutId id="2147488063" r:id="rId7"/>
    <p:sldLayoutId id="2147488064" r:id="rId8"/>
    <p:sldLayoutId id="2147488065" r:id="rId9"/>
    <p:sldLayoutId id="2147488066" r:id="rId10"/>
    <p:sldLayoutId id="21474880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A23A32C-6BD1-CE4C-A01A-140190A02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5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1" r:id="rId1"/>
    <p:sldLayoutId id="2147488082" r:id="rId2"/>
    <p:sldLayoutId id="2147488083" r:id="rId3"/>
    <p:sldLayoutId id="2147488084" r:id="rId4"/>
    <p:sldLayoutId id="2147488085" r:id="rId5"/>
    <p:sldLayoutId id="2147488086" r:id="rId6"/>
    <p:sldLayoutId id="2147488087" r:id="rId7"/>
    <p:sldLayoutId id="2147488088" r:id="rId8"/>
    <p:sldLayoutId id="2147488089" r:id="rId9"/>
    <p:sldLayoutId id="2147488090" r:id="rId10"/>
    <p:sldLayoutId id="2147488091" r:id="rId11"/>
    <p:sldLayoutId id="214748809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828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094" r:id="rId1"/>
    <p:sldLayoutId id="2147488095" r:id="rId2"/>
    <p:sldLayoutId id="2147488096" r:id="rId3"/>
    <p:sldLayoutId id="2147488097" r:id="rId4"/>
    <p:sldLayoutId id="2147488098" r:id="rId5"/>
    <p:sldLayoutId id="2147488099" r:id="rId6"/>
    <p:sldLayoutId id="2147488100" r:id="rId7"/>
    <p:sldLayoutId id="2147488101" r:id="rId8"/>
    <p:sldLayoutId id="2147488102" r:id="rId9"/>
    <p:sldLayoutId id="2147488103" r:id="rId10"/>
    <p:sldLayoutId id="2147488104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5" r:id="rId1"/>
    <p:sldLayoutId id="2147487886" r:id="rId2"/>
    <p:sldLayoutId id="2147487887" r:id="rId3"/>
    <p:sldLayoutId id="2147487888" r:id="rId4"/>
    <p:sldLayoutId id="2147487889" r:id="rId5"/>
    <p:sldLayoutId id="2147487890" r:id="rId6"/>
    <p:sldLayoutId id="2147487891" r:id="rId7"/>
    <p:sldLayoutId id="2147487892" r:id="rId8"/>
    <p:sldLayoutId id="2147487893" r:id="rId9"/>
    <p:sldLayoutId id="2147487894" r:id="rId10"/>
    <p:sldLayoutId id="2147487895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935649C-61D4-7A44-A8A4-3413D1717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7" r:id="rId2"/>
    <p:sldLayoutId id="2147487898" r:id="rId3"/>
    <p:sldLayoutId id="2147487899" r:id="rId4"/>
    <p:sldLayoutId id="2147487900" r:id="rId5"/>
    <p:sldLayoutId id="2147487901" r:id="rId6"/>
    <p:sldLayoutId id="2147487902" r:id="rId7"/>
    <p:sldLayoutId id="2147487903" r:id="rId8"/>
    <p:sldLayoutId id="2147487904" r:id="rId9"/>
    <p:sldLayoutId id="2147487905" r:id="rId10"/>
    <p:sldLayoutId id="214748790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6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5702EB0-59CB-C145-A3C5-5CCAB4AA4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9" r:id="rId1"/>
    <p:sldLayoutId id="2147487907" r:id="rId2"/>
    <p:sldLayoutId id="2147487908" r:id="rId3"/>
    <p:sldLayoutId id="2147487909" r:id="rId4"/>
    <p:sldLayoutId id="2147487910" r:id="rId5"/>
    <p:sldLayoutId id="2147487911" r:id="rId6"/>
    <p:sldLayoutId id="2147487912" r:id="rId7"/>
    <p:sldLayoutId id="2147487913" r:id="rId8"/>
    <p:sldLayoutId id="2147487914" r:id="rId9"/>
    <p:sldLayoutId id="2147487915" r:id="rId10"/>
    <p:sldLayoutId id="2147487916" r:id="rId11"/>
    <p:sldLayoutId id="2147487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EA07104-0721-9341-BB6B-4376A110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267139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0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1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2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3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4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5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7146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67147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67148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49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50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4255563-2469-BE4A-AC4B-E8FE393E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00" r:id="rId1"/>
    <p:sldLayoutId id="2147488001" r:id="rId2"/>
    <p:sldLayoutId id="2147488002" r:id="rId3"/>
    <p:sldLayoutId id="2147488003" r:id="rId4"/>
    <p:sldLayoutId id="2147488004" r:id="rId5"/>
    <p:sldLayoutId id="2147488005" r:id="rId6"/>
    <p:sldLayoutId id="2147488006" r:id="rId7"/>
    <p:sldLayoutId id="2147488007" r:id="rId8"/>
    <p:sldLayoutId id="2147488008" r:id="rId9"/>
    <p:sldLayoutId id="2147488009" r:id="rId10"/>
    <p:sldLayoutId id="2147488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026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75331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474747"/>
                </a:solidFill>
                <a:cs typeface="+mn-cs"/>
              </a:endParaRPr>
            </a:p>
          </p:txBody>
        </p:sp>
        <p:grpSp>
          <p:nvGrpSpPr>
            <p:cNvPr id="65542" name="Group 1028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75333" name="Rectangle 1029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4" name="Freeform 1030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5" name="Freeform 1031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6" name="Freeform 1032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7" name="Freeform 1033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8" name="Freeform 1034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9" name="Freeform 1035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0" name="Freeform 1036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1" name="Freeform 1037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2" name="Freeform 1038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3" name="Freeform 1039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4" name="Freeform 1040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5" name="Freeform 1041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6" name="Freeform 1042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7" name="Freeform 1043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8" name="Freeform 1044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9" name="Freeform 1045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0" name="Freeform 1046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1" name="Freeform 1047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2" name="Freeform 1048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3" name="Freeform 1049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4" name="Freeform 1050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5" name="Freeform 1051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  <p:grpSp>
          <p:nvGrpSpPr>
            <p:cNvPr id="65543" name="Group 1052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75357" name="Rectangle 10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8" name="Rectangle 1054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9" name="Rectangle 10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</p:grpSp>
      <p:sp>
        <p:nvSpPr>
          <p:cNvPr id="2275360" name="Text Box 105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cs typeface="+mn-cs"/>
              </a:rPr>
              <a:t>2005</a:t>
            </a:r>
            <a:r>
              <a:rPr lang="en-US" sz="900" b="1">
                <a:solidFill>
                  <a:srgbClr val="FFFFFF"/>
                </a:solidFill>
                <a:cs typeface="+mn-cs"/>
              </a:rPr>
              <a:t> TBBMI</a:t>
            </a:r>
          </a:p>
        </p:txBody>
      </p:sp>
      <p:sp>
        <p:nvSpPr>
          <p:cNvPr id="2275361" name="Rectangle 1057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30" r:id="rId1"/>
    <p:sldLayoutId id="2147487931" r:id="rId2"/>
    <p:sldLayoutId id="2147487932" r:id="rId3"/>
    <p:sldLayoutId id="2147487933" r:id="rId4"/>
    <p:sldLayoutId id="2147487934" r:id="rId5"/>
    <p:sldLayoutId id="2147487935" r:id="rId6"/>
    <p:sldLayoutId id="2147487936" r:id="rId7"/>
    <p:sldLayoutId id="2147487937" r:id="rId8"/>
    <p:sldLayoutId id="2147487938" r:id="rId9"/>
    <p:sldLayoutId id="2147487939" r:id="rId10"/>
    <p:sldLayoutId id="214748794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  <p:sldLayoutId id="2147488017" r:id="rId7"/>
    <p:sldLayoutId id="2147488018" r:id="rId8"/>
    <p:sldLayoutId id="2147488019" r:id="rId9"/>
    <p:sldLayoutId id="2147488020" r:id="rId10"/>
    <p:sldLayoutId id="214748802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23623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80">
                    <a:gamma/>
                    <a:shade val="2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  <p:sp useBgFill="1">
          <p:nvSpPr>
            <p:cNvPr id="2362372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</p:grpSp>
      <p:sp>
        <p:nvSpPr>
          <p:cNvPr id="23623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2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41" r:id="rId1"/>
    <p:sldLayoutId id="2147487942" r:id="rId2"/>
    <p:sldLayoutId id="2147487943" r:id="rId3"/>
    <p:sldLayoutId id="2147487944" r:id="rId4"/>
    <p:sldLayoutId id="2147487945" r:id="rId5"/>
    <p:sldLayoutId id="2147487946" r:id="rId6"/>
    <p:sldLayoutId id="2147487947" r:id="rId7"/>
    <p:sldLayoutId id="2147487948" r:id="rId8"/>
    <p:sldLayoutId id="2147487949" r:id="rId9"/>
    <p:sldLayoutId id="2147487950" r:id="rId10"/>
    <p:sldLayoutId id="2147487951" r:id="rId11"/>
    <p:sldLayoutId id="2147487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0PPT/Chronology.ppt#-1,10,The Mystery of the Genesis  5 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tags" Target="../tags/tag2.xml"/><Relationship Id="rId16" Type="http://schemas.openxmlformats.org/officeDocument/2006/relationships/image" Target="../media/image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jpeg"/><Relationship Id="rId5" Type="http://schemas.openxmlformats.org/officeDocument/2006/relationships/tags" Target="../tags/tag5.xml"/><Relationship Id="rId15" Type="http://schemas.openxmlformats.org/officeDocument/2006/relationships/image" Target="../media/image13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Herodian aqueduct foundations, tb n052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375" y="47625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Kosher-Normal" charset="0"/>
                <a:cs typeface="+mj-cs"/>
              </a:rPr>
              <a:t>เสริมสร้าง</a:t>
            </a:r>
            <a:br>
              <a:rPr lang="th-TH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Kosher-Normal" charset="0"/>
                <a:cs typeface="+mj-cs"/>
              </a:rPr>
            </a:br>
            <a:r>
              <a:rPr lang="th-TH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Kosher-Normal" charset="0"/>
                <a:cs typeface="+mj-cs"/>
              </a:rPr>
              <a:t>รากฐานของคุณ</a:t>
            </a:r>
            <a:endParaRPr lang="en-US" sz="8000" b="1" i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4077072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ด็</a:t>
            </a: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อก</a:t>
            </a: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เต</a:t>
            </a: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อร</a:t>
            </a: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์</a:t>
            </a: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 ริก กร</a:t>
            </a: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ิฟ</a:t>
            </a: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ฟิต 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</a:b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สิงค์โปร</a:t>
            </a: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ไบเบิ้ล</a:t>
            </a:r>
            <a:r>
              <a:rPr lang="th-TH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 คอ</a:t>
            </a:r>
            <a:r>
              <a:rPr lang="th-TH" altLang="ja-JP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ลลีค</a:t>
            </a:r>
            <a:endParaRPr lang="en-US" sz="36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9344" y="6115655"/>
            <a:ext cx="9144000" cy="74234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ด็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อก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เต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อร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์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ริก กร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ิฟ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ฟิต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สิงค์โปร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ไบเบิ้ล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คอ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ลลีค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โบสถ์นานาชาติ </a:t>
            </a:r>
            <a:b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</a:b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ค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รอ</a:t>
            </a:r>
            <a:r>
              <a:rPr lang="th-TH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สโ</a:t>
            </a:r>
            <a:r>
              <a:rPr lang="th-TH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รด สิงค์โปร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cicfamily.com • 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28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28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280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78178" name="Picture 2" descr="Footprints in Sand at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5400" dirty="0">
                <a:solidFill>
                  <a:schemeClr val="bg1"/>
                </a:solidFill>
                <a:cs typeface="+mj-cs"/>
              </a:rPr>
              <a:t>เรากำลังจะไปไหน</a:t>
            </a:r>
            <a:r>
              <a:rPr lang="en-US" dirty="0">
                <a:solidFill>
                  <a:schemeClr val="bg1"/>
                </a:solidFill>
                <a:cs typeface="+mj-cs"/>
              </a:rPr>
              <a:t>?</a:t>
            </a:r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0" y="2667000"/>
            <a:ext cx="3779912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th-TH" sz="5400" dirty="0">
                <a:solidFill>
                  <a:srgbClr val="FFFFFF"/>
                </a:solidFill>
                <a:cs typeface="+mn-cs"/>
              </a:rPr>
              <a:t>ปฐมกาล</a:t>
            </a:r>
            <a:r>
              <a:rPr lang="en-US" sz="540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4400" dirty="0">
                <a:solidFill>
                  <a:srgbClr val="FFFFFF"/>
                </a:solidFill>
                <a:cs typeface="+mn-cs"/>
              </a:rPr>
              <a:t>1</a:t>
            </a:r>
          </a:p>
        </p:txBody>
      </p:sp>
      <p:sp>
        <p:nvSpPr>
          <p:cNvPr id="2282501" name="AutoShape 5"/>
          <p:cNvSpPr>
            <a:spLocks noChangeArrowheads="1"/>
          </p:cNvSpPr>
          <p:nvPr/>
        </p:nvSpPr>
        <p:spPr bwMode="auto">
          <a:xfrm rot="3021413">
            <a:off x="1752600" y="3657600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2" name="Rectangle 6"/>
          <p:cNvSpPr>
            <a:spLocks noChangeArrowheads="1"/>
          </p:cNvSpPr>
          <p:nvPr/>
        </p:nvSpPr>
        <p:spPr bwMode="auto">
          <a:xfrm>
            <a:off x="1983904" y="4800600"/>
            <a:ext cx="4388296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th-TH" sz="5400" dirty="0">
                <a:solidFill>
                  <a:srgbClr val="FFFFFF"/>
                </a:solidFill>
                <a:cs typeface="+mn-cs"/>
              </a:rPr>
              <a:t>ความท้าทาย</a:t>
            </a:r>
            <a:endParaRPr lang="en-US" sz="5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3" name="AutoShape 7"/>
          <p:cNvSpPr>
            <a:spLocks noChangeArrowheads="1"/>
          </p:cNvSpPr>
          <p:nvPr/>
        </p:nvSpPr>
        <p:spPr bwMode="auto">
          <a:xfrm rot="-3182237">
            <a:off x="5181600" y="3656013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4" name="Rectangle 8"/>
          <p:cNvSpPr>
            <a:spLocks noChangeArrowheads="1"/>
          </p:cNvSpPr>
          <p:nvPr/>
        </p:nvSpPr>
        <p:spPr bwMode="auto">
          <a:xfrm>
            <a:off x="4648200" y="2667000"/>
            <a:ext cx="4388296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th-TH" sz="5400" dirty="0">
                <a:solidFill>
                  <a:srgbClr val="FFFFFF"/>
                </a:solidFill>
                <a:cs typeface="+mn-cs"/>
              </a:rPr>
              <a:t>การตอบสนอง</a:t>
            </a:r>
            <a:endParaRPr lang="en-US" sz="540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8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8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500" grpId="0"/>
      <p:bldP spid="2282502" grpId="0"/>
      <p:bldP spid="22825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80226" name="Picture 2" descr="pps cebarre 7"/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2" b="131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5715000" cy="3886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I.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พระเจ้าของเราเป็น</a:t>
            </a:r>
            <a:br>
              <a:rPr lang="th-TH" b="1" dirty="0">
                <a:solidFill>
                  <a:schemeClr val="bg1"/>
                </a:solidFill>
                <a:cs typeface="+mj-cs"/>
              </a:rPr>
            </a:br>
            <a:r>
              <a:rPr lang="th-TH" b="1" dirty="0">
                <a:solidFill>
                  <a:srgbClr val="FFFF00"/>
                </a:solidFill>
                <a:cs typeface="+mj-cs"/>
              </a:rPr>
              <a:t>จอมกษัตริย์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ผู้ทรงสร้าง</a:t>
            </a:r>
            <a:br>
              <a:rPr lang="th-TH" b="1" dirty="0">
                <a:solidFill>
                  <a:schemeClr val="bg1"/>
                </a:solidFill>
                <a:cs typeface="+mj-cs"/>
              </a:rPr>
            </a:br>
            <a:r>
              <a:rPr lang="th-TH" b="1" dirty="0">
                <a:solidFill>
                  <a:schemeClr val="bg1"/>
                </a:solidFill>
                <a:cs typeface="+mj-cs"/>
              </a:rPr>
              <a:t>ทุกอย่างตรงข้าม</a:t>
            </a:r>
            <a:br>
              <a:rPr lang="th-TH" b="1" dirty="0">
                <a:solidFill>
                  <a:schemeClr val="bg1"/>
                </a:solidFill>
                <a:cs typeface="+mj-cs"/>
              </a:rPr>
            </a:br>
            <a:r>
              <a:rPr lang="th-TH" b="1" dirty="0">
                <a:solidFill>
                  <a:schemeClr val="bg1"/>
                </a:solidFill>
                <a:cs typeface="+mj-cs"/>
              </a:rPr>
              <a:t>กับทางของมนุษย์</a:t>
            </a:r>
            <a:br>
              <a:rPr lang="en-US" b="1" dirty="0">
                <a:solidFill>
                  <a:schemeClr val="bg1"/>
                </a:solidFill>
                <a:cs typeface="+mj-cs"/>
              </a:rPr>
            </a:br>
            <a:r>
              <a:rPr lang="en-US" b="1" dirty="0">
                <a:solidFill>
                  <a:schemeClr val="bg1"/>
                </a:solidFill>
                <a:cs typeface="+mj-cs"/>
              </a:rPr>
              <a:t>(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ปฐม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. 1). </a:t>
            </a:r>
            <a:endParaRPr lang="en-US" b="1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251520" y="1508125"/>
            <a:ext cx="4087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ความสว่าง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251520" y="2708920"/>
            <a:ext cx="40871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2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น้ำและท้องฟ้า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แยกจากกัน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251520" y="4708525"/>
            <a:ext cx="40871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3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ผืนดินและทะเลแยกจากกัน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4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ดวงอาทิตย์ ดวงจันทร์ และดวงดาว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5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ปลาและนกในอากาศ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6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สัตว์และมนุษย์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ปฐมกาล</a:t>
            </a:r>
            <a:r>
              <a:rPr 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6"/>
            <a:ext cx="1549210" cy="59386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th-TH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ไม่มีรูปร่าง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4536454" y="603647"/>
            <a:ext cx="1427075" cy="7491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th-TH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ea typeface="Arial"/>
                <a:cs typeface="Arial"/>
              </a:rPr>
              <a:t>ว่างเปล่า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chemeClr val="tx1">
                    <a:alpha val="91000"/>
                  </a:scheme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667000" y="788872"/>
            <a:ext cx="1549210" cy="593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th-TH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มีรูปร่าง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961956" y="539527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th-TH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chemeClr val="tx1">
                      <a:alpha val="91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เติมเต็ม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chemeClr val="tx1">
                    <a:alpha val="91000"/>
                  </a:scheme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th-TH" sz="48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วันแห่งการทรงสร้าง</a:t>
            </a:r>
            <a:endParaRPr lang="en-US" sz="4000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latin typeface="Papyru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FD7176-1ED0-9E41-8EF1-BF6A1F7FE736}"/>
              </a:ext>
            </a:extLst>
          </p:cNvPr>
          <p:cNvSpPr/>
          <p:nvPr/>
        </p:nvSpPr>
        <p:spPr>
          <a:xfrm>
            <a:off x="2055934" y="564356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หกวันแห่งการทรงสร้าง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 1</a:t>
            </a:r>
          </a:p>
        </p:txBody>
      </p:sp>
      <p:pic>
        <p:nvPicPr>
          <p:cNvPr id="186370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1440904" y="416858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26533" name="Text Box 5"/>
          <p:cNvSpPr txBox="1">
            <a:spLocks noChangeArrowheads="1"/>
          </p:cNvSpPr>
          <p:nvPr/>
        </p:nvSpPr>
        <p:spPr bwMode="auto">
          <a:xfrm>
            <a:off x="1547664" y="5201905"/>
            <a:ext cx="7596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ในปฐมกาล พระเจ้าทรงเนรมิตสร้างฟ้าสวรรค์และแผ่นดินโลก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(1).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npo0000c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726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8581" name="Text Box 5"/>
          <p:cNvSpPr txBox="1">
            <a:spLocks noChangeArrowheads="1"/>
          </p:cNvSpPr>
          <p:nvPr/>
        </p:nvSpPr>
        <p:spPr bwMode="auto">
          <a:xfrm>
            <a:off x="0" y="4005064"/>
            <a:ext cx="935253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4400" b="1" dirty="0">
                <a:latin typeface="Arial" panose="020B0604020202020204" pitchFamily="34" charset="0"/>
              </a:rPr>
              <a:t>แผ่นดินก็ร้างและว่างเปล่า ความมืดอยู่เหนือน้ำ </a:t>
            </a:r>
            <a:br>
              <a:rPr lang="th-TH" sz="4400" b="1" dirty="0">
                <a:latin typeface="Arial" panose="020B0604020202020204" pitchFamily="34" charset="0"/>
              </a:rPr>
            </a:br>
            <a:r>
              <a:rPr lang="th-TH" sz="4400" b="1" dirty="0">
                <a:latin typeface="Arial" panose="020B0604020202020204" pitchFamily="34" charset="0"/>
              </a:rPr>
              <a:t>และพระวิญญาณของพระเจ้าทรงปก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sz="4400" b="1" dirty="0">
                <a:latin typeface="Arial" panose="020B0604020202020204" pitchFamily="34" charset="0"/>
              </a:rPr>
              <a:t>อยู่เหนือน้ำนั้น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th-TH" sz="4400" b="1" dirty="0">
              <a:latin typeface="Arial" panose="020B060402020202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99C0115-69FF-5F4A-84FC-A0159153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4572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62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152400"/>
            <a:ext cx="1905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Light</a:t>
            </a:r>
          </a:p>
        </p:txBody>
      </p:sp>
      <p:pic>
        <p:nvPicPr>
          <p:cNvPr id="190466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99135B2-E880-114D-97D7-3A9FF2C7D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22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B867841-83A1-F74B-A29A-13C7A21E6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1533197"/>
            <a:ext cx="515225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พระเจ้าตรัสว่า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“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จงเกิด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ความสว่าง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ความสว่างก็เกิดขึ้น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พระเจ้าทรงเห็นว่า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ความสว่างนั้นดี และ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ทรงแยกความสว่าง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ออกจากความมืด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(3-4)</a:t>
            </a:r>
            <a:endParaRPr lang="th-TH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6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First Day</a:t>
            </a:r>
          </a:p>
        </p:txBody>
      </p:sp>
      <p:pic>
        <p:nvPicPr>
          <p:cNvPr id="192514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2677" name="Text Box 5"/>
          <p:cNvSpPr txBox="1">
            <a:spLocks noChangeArrowheads="1"/>
          </p:cNvSpPr>
          <p:nvPr/>
        </p:nvSpPr>
        <p:spPr bwMode="auto">
          <a:xfrm>
            <a:off x="4724400" y="2659063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3360018-4DBE-F64A-B6DA-DE595F095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810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chemeClr val="accent4">
                    <a:lumMod val="10000"/>
                  </a:schemeClr>
                </a:solidFill>
                <a:effectLst>
                  <a:glow rad="12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</a:t>
            </a:r>
            <a:r>
              <a:rPr lang="th-TH" sz="4000" b="1" dirty="0">
                <a:solidFill>
                  <a:schemeClr val="accent4">
                    <a:lumMod val="10000"/>
                  </a:schemeClr>
                </a:solidFill>
                <a:effectLst>
                  <a:glow>
                    <a:schemeClr val="tx1"/>
                  </a:glow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cs typeface="Arial" charset="0"/>
              </a:rPr>
              <a:t>พระ</a:t>
            </a:r>
            <a:r>
              <a:rPr lang="th-TH" sz="4000" b="1" dirty="0">
                <a:solidFill>
                  <a:schemeClr val="accent4">
                    <a:lumMod val="10000"/>
                  </a:schemeClr>
                </a:solidFill>
                <a:effectLst>
                  <a:glow rad="12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เจ้า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  <a:effectLst>
                  <a:glow rad="12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chemeClr val="accent4">
                    <a:lumMod val="10000"/>
                  </a:schemeClr>
                </a:solidFill>
                <a:effectLst>
                  <a:glow rad="12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glow rad="12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</a:t>
            </a:r>
            <a:endParaRPr lang="en-US" sz="4000" b="1" dirty="0">
              <a:solidFill>
                <a:schemeClr val="accent4">
                  <a:lumMod val="10000"/>
                </a:schemeClr>
              </a:solidFill>
              <a:effectLst>
                <a:glow rad="12700">
                  <a:schemeClr val="tx1"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662102-14B9-1945-B1D3-AD1B33EFB4D2}"/>
              </a:ext>
            </a:extLst>
          </p:cNvPr>
          <p:cNvSpPr/>
          <p:nvPr/>
        </p:nvSpPr>
        <p:spPr>
          <a:xfrm>
            <a:off x="5436096" y="2982228"/>
            <a:ext cx="36380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พระเจ้าทรงเรียก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ความสว่างนั้นว่า 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วันและความมืด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นั้นว่า คืน มีเวลา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เย็นและเวลาเช้า 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เป็นวันแรก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(5)</a:t>
            </a:r>
            <a:endParaRPr lang="th-TH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152400"/>
            <a:ext cx="29718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2</a:t>
            </a:r>
          </a:p>
        </p:txBody>
      </p:sp>
      <p:pic>
        <p:nvPicPr>
          <p:cNvPr id="194562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25" name="Text Box 5"/>
          <p:cNvSpPr txBox="1">
            <a:spLocks noChangeArrowheads="1"/>
          </p:cNvSpPr>
          <p:nvPr/>
        </p:nvSpPr>
        <p:spPr bwMode="auto">
          <a:xfrm>
            <a:off x="107504" y="4854070"/>
            <a:ext cx="9036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altLang="ja-JP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พระเจ้าตรัสว่า จงมีภาคพื้นในระหว่างน้ำ</a:t>
            </a:r>
            <a:br>
              <a:rPr lang="th-TH" altLang="ja-JP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แยกน้ำออกจากกัน 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(6).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630225C-0816-EC41-9960-C73E160E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3677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974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6858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9388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“</a:t>
            </a:r>
            <a:r>
              <a:rPr lang="th-TH" altLang="ja-JP" sz="117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ในปฐมกาล</a:t>
            </a:r>
            <a:r>
              <a:rPr lang="ja-JP" altLang="en-US" sz="11700" b="1" i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  <a:cs typeface="+mj-cs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101600">
                  <a:schemeClr val="tx1">
                    <a:alpha val="88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7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152400"/>
            <a:ext cx="25908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Expanse</a:t>
            </a:r>
          </a:p>
        </p:txBody>
      </p:sp>
      <p:pic>
        <p:nvPicPr>
          <p:cNvPr id="196610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6773" name="Text Box 5"/>
          <p:cNvSpPr txBox="1">
            <a:spLocks noChangeArrowheads="1"/>
          </p:cNvSpPr>
          <p:nvPr/>
        </p:nvSpPr>
        <p:spPr bwMode="auto">
          <a:xfrm>
            <a:off x="0" y="44196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พระเจ้าทรงสร้างภาคพื้นนั้นขึ้น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แล้วทรงแยกน้ำที่อยู่ใต้ภาคพื้นออกจากน้ำ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ที่อยู่เหนือภาคพื้น ก็เป็นดังนั้น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(7).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06AC274-36DD-8A4A-BF01-8485A3D7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3677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86600" y="0"/>
            <a:ext cx="18351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Sky</a:t>
            </a:r>
          </a:p>
        </p:txBody>
      </p:sp>
      <p:pic>
        <p:nvPicPr>
          <p:cNvPr id="198658" name="Picture 8" descr="blue-sky-1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8821" name="Text Box 5"/>
          <p:cNvSpPr txBox="1">
            <a:spLocks noChangeArrowheads="1"/>
          </p:cNvSpPr>
          <p:nvPr/>
        </p:nvSpPr>
        <p:spPr bwMode="auto">
          <a:xfrm>
            <a:off x="467544" y="1628800"/>
            <a:ext cx="47034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พระเจ้าทรงเรียกพื้นนั้นว่าสวรรค์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ฉบับมาตรฐาน </a:t>
            </a:r>
            <a:r>
              <a:rPr lang="ja-JP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ท้องฟ้า</a:t>
            </a:r>
            <a:r>
              <a:rPr lang="ja-JP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8).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99A7C58-D9E6-4944-ADF5-F4E21D9BD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3677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8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Second Day</a:t>
            </a:r>
          </a:p>
        </p:txBody>
      </p:sp>
      <p:pic>
        <p:nvPicPr>
          <p:cNvPr id="200706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0869" name="Text Box 5"/>
          <p:cNvSpPr txBox="1">
            <a:spLocks noChangeArrowheads="1"/>
          </p:cNvSpPr>
          <p:nvPr/>
        </p:nvSpPr>
        <p:spPr bwMode="auto">
          <a:xfrm>
            <a:off x="1340954" y="5445224"/>
            <a:ext cx="6462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มีเวลาเย็นและเวลาเช้า เป็นวันที่สอง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(8).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AD80167-EF3D-3047-B4A3-9801EC9D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92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3</a:t>
            </a:r>
          </a:p>
        </p:txBody>
      </p:sp>
      <p:pic>
        <p:nvPicPr>
          <p:cNvPr id="202754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2916" name="Text Box 4"/>
          <p:cNvSpPr txBox="1">
            <a:spLocks noChangeArrowheads="1"/>
          </p:cNvSpPr>
          <p:nvPr/>
        </p:nvSpPr>
        <p:spPr bwMode="auto">
          <a:xfrm>
            <a:off x="1066800" y="4568061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พระเจ้าตรัสว่า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“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น้ำที่อยู่ใต้ฟ้า</a:t>
            </a:r>
            <a:b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จงรวมอยู่ในที่เดียวกัน ที่แห้งจงปรากฏขึ้น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 </a:t>
            </a:r>
            <a:b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ก็เป็นดังนั้น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(9).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0CA17D4-9BF6-3D46-88DA-6B2A6B9A1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A1962417-2FB2-CF4A-88D7-931E38E8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7F1D38A-47E2-3743-ACE1-E359B9750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600" y="1665119"/>
            <a:ext cx="56166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พระเจ้าจึงทรงเรียก</a:t>
            </a:r>
            <a:b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ที่แห้งนั้นว่า แผ่นดิน</a:t>
            </a:r>
            <a:b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และที่ซึ่งน้ำรวมกันว่า </a:t>
            </a:r>
            <a:b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ทะเล พระเจ้าทรงเห็นว่าดี 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(10).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01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228600"/>
            <a:ext cx="28194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Vegetation</a:t>
            </a:r>
          </a:p>
        </p:txBody>
      </p:sp>
      <p:pic>
        <p:nvPicPr>
          <p:cNvPr id="206850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55563"/>
            <a:ext cx="920273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20B5144-A1CC-8249-A7BD-57AA5F028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7F180-F4F7-6042-98DB-6C3135D88A9F}"/>
              </a:ext>
            </a:extLst>
          </p:cNvPr>
          <p:cNvSpPr txBox="1"/>
          <p:nvPr/>
        </p:nvSpPr>
        <p:spPr>
          <a:xfrm>
            <a:off x="1088926" y="1628800"/>
            <a:ext cx="6966148" cy="3416320"/>
          </a:xfrm>
          <a:prstGeom prst="rect">
            <a:avLst/>
          </a:prstGeom>
          <a:noFill/>
          <a:effectLst>
            <a:outerShdw blurRad="63500" dist="25400" dir="2700000" algn="ctr" rotWithShape="0">
              <a:schemeClr val="accent4">
                <a:lumMod val="10000"/>
                <a:alpha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3600" b="1" dirty="0"/>
              <a:t>พระเจ้าตรัสว่า </a:t>
            </a:r>
            <a:r>
              <a:rPr lang="en-US" sz="3600" b="1" dirty="0"/>
              <a:t>“</a:t>
            </a:r>
            <a:r>
              <a:rPr lang="th-TH" sz="3600" b="1" dirty="0"/>
              <a:t>แผ่นดินจงเกิดพืช คือ ธัญพืชที่ให้เมล็ด และต้นไม้ผลที่ออกผลตามชนิดของมัน และมีเมล็ดในผลบนแผ่นดิน</a:t>
            </a:r>
            <a:r>
              <a:rPr lang="en-US" sz="3600" b="1" dirty="0"/>
              <a:t>” </a:t>
            </a:r>
            <a:r>
              <a:rPr lang="th-TH" sz="3600" b="1" dirty="0"/>
              <a:t>และก็เป็นดังนั้น</a:t>
            </a:r>
            <a:r>
              <a:rPr lang="en-US" sz="3600" b="1" dirty="0"/>
              <a:t> </a:t>
            </a:r>
            <a:r>
              <a:rPr lang="th-TH" sz="3600" b="1" dirty="0"/>
              <a:t>แผ่นดินก็เกิดพืช คือธัญพืชที่ให้เมล็ดตามชนิดของมัน และต้นไม้ที่ออกผล มีเมล็ดในผลตามชนิดของมัน พระเจ้าทรงเห็นว่าดี </a:t>
            </a:r>
            <a:r>
              <a:rPr lang="en-US" sz="2800" b="1" dirty="0"/>
              <a:t>(11-12)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06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228600"/>
            <a:ext cx="27432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Third Day</a:t>
            </a:r>
          </a:p>
        </p:txBody>
      </p:sp>
      <p:pic>
        <p:nvPicPr>
          <p:cNvPr id="208898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9060" name="Text Box 4"/>
          <p:cNvSpPr txBox="1">
            <a:spLocks noChangeArrowheads="1"/>
          </p:cNvSpPr>
          <p:nvPr/>
        </p:nvSpPr>
        <p:spPr bwMode="auto">
          <a:xfrm>
            <a:off x="4139952" y="4581128"/>
            <a:ext cx="46992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มีเวลาเย็นและเวลาเช้า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เป็นวันที่สาม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(13).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08901" name="Rectangle 8"/>
          <p:cNvSpPr>
            <a:spLocks noChangeArrowheads="1"/>
          </p:cNvSpPr>
          <p:nvPr/>
        </p:nvSpPr>
        <p:spPr bwMode="auto">
          <a:xfrm>
            <a:off x="838200" y="0"/>
            <a:ext cx="990600" cy="838200"/>
          </a:xfrm>
          <a:prstGeom prst="rect">
            <a:avLst/>
          </a:prstGeom>
          <a:solidFill>
            <a:srgbClr val="05050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74C9C39-862E-AD4C-9F1B-7F316278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11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4</a:t>
            </a:r>
          </a:p>
        </p:txBody>
      </p:sp>
      <p:pic>
        <p:nvPicPr>
          <p:cNvPr id="210946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1108" name="Text Box 4"/>
          <p:cNvSpPr txBox="1">
            <a:spLocks noChangeArrowheads="1"/>
          </p:cNvSpPr>
          <p:nvPr/>
        </p:nvSpPr>
        <p:spPr bwMode="auto">
          <a:xfrm>
            <a:off x="107504" y="4437112"/>
            <a:ext cx="900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ctr" rotWithShape="0">
              <a:schemeClr val="accent4">
                <a:lumMod val="10000"/>
                <a:alpha val="75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/>
              <a:t>พระเจ้าตรัสว่า “จงมีดวงสว่างต่าง ๆ ของภาคพื้นฟ้า </a:t>
            </a:r>
            <a:br>
              <a:rPr lang="en-US" sz="3600" b="1" dirty="0"/>
            </a:br>
            <a:r>
              <a:rPr lang="th-TH" sz="3600" b="1" dirty="0"/>
              <a:t>เพื่อแยกวันออกจากคืน ให้เป็นหมายกำหนดฤดู วัน ปี</a:t>
            </a:r>
            <a:r>
              <a:rPr lang="en-US" sz="3600" b="1" dirty="0"/>
              <a:t> </a:t>
            </a:r>
            <a:r>
              <a:rPr lang="en-US" altLang="ja-JP" sz="28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(14);</a:t>
            </a:r>
            <a:endParaRPr lang="en-US" sz="36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0C01961-B25A-C045-8B44-B30E0AF80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16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953000" y="152400"/>
            <a:ext cx="4038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 &amp; Moon</a:t>
            </a:r>
          </a:p>
        </p:txBody>
      </p:sp>
      <p:pic>
        <p:nvPicPr>
          <p:cNvPr id="212994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3156" name="Text Box 4"/>
          <p:cNvSpPr txBox="1">
            <a:spLocks noChangeArrowheads="1"/>
          </p:cNvSpPr>
          <p:nvPr/>
        </p:nvSpPr>
        <p:spPr bwMode="auto">
          <a:xfrm>
            <a:off x="2555776" y="4509120"/>
            <a:ext cx="6096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th-TH" altLang="ja-JP" dirty="0"/>
              <a:t>และให้เป็นดวงสว่างต่าง ๆ </a:t>
            </a:r>
            <a:br>
              <a:rPr lang="th-TH" altLang="ja-JP" dirty="0"/>
            </a:br>
            <a:r>
              <a:rPr lang="th-TH" altLang="ja-JP" dirty="0"/>
              <a:t>บนภาคพื้นฟ้าเพื่อส่องสว่าง</a:t>
            </a:r>
            <a:br>
              <a:rPr lang="th-TH" altLang="ja-JP" dirty="0"/>
            </a:br>
            <a:r>
              <a:rPr lang="th-TH" altLang="ja-JP" dirty="0"/>
              <a:t>เหนือแผ่นดิน</a:t>
            </a:r>
            <a:r>
              <a:rPr lang="en-US" altLang="ja-JP" dirty="0"/>
              <a:t>”</a:t>
            </a:r>
            <a:r>
              <a:rPr lang="th-TH" altLang="ja-JP" dirty="0"/>
              <a:t> ก็เป็นดังนั้น </a:t>
            </a:r>
            <a:r>
              <a:rPr lang="en-US" altLang="ja-JP" sz="2800" dirty="0"/>
              <a:t>(15).</a:t>
            </a:r>
            <a:endParaRPr lang="en-US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8FAFFD2-B6AA-6D48-9514-A7411F21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0480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</a:t>
            </a:r>
          </a:p>
        </p:txBody>
      </p:sp>
      <p:pic>
        <p:nvPicPr>
          <p:cNvPr id="215042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04" name="Text Box 4"/>
          <p:cNvSpPr txBox="1">
            <a:spLocks noChangeArrowheads="1"/>
          </p:cNvSpPr>
          <p:nvPr/>
        </p:nvSpPr>
        <p:spPr bwMode="auto">
          <a:xfrm>
            <a:off x="863454" y="5157192"/>
            <a:ext cx="784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พระเจ้าทรงสร้างดวงสว่างขนาดใหญ่</a:t>
            </a:r>
            <a:br>
              <a:rPr lang="th-TH" dirty="0"/>
            </a:br>
            <a:r>
              <a:rPr lang="th-TH" dirty="0"/>
              <a:t>ไว้สองดวง ให้ดวงที่ใหญ่กว่า ครองวัน </a:t>
            </a:r>
            <a:r>
              <a:rPr lang="en-US" sz="2800" dirty="0"/>
              <a:t>(16</a:t>
            </a:r>
            <a:r>
              <a:rPr lang="en-US" dirty="0"/>
              <a:t>)…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E7809D4-8CAF-4E43-8956-6E802F4C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797" y="500479"/>
            <a:ext cx="5428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การทรงสร้างของพระเจ้า</a:t>
            </a:r>
            <a:r>
              <a:rPr lang="en-US" dirty="0"/>
              <a:t>…</a:t>
            </a:r>
            <a:r>
              <a:rPr lang="th-TH" dirty="0"/>
              <a:t>วันที่ </a:t>
            </a:r>
            <a:r>
              <a:rPr lang="en-US" sz="2800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/>
                <a:cs typeface="Arial"/>
              </a:rPr>
              <a:t>©2003 TBBMI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17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990600" y="1805915"/>
            <a:ext cx="25908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4800" b="1" dirty="0" err="1">
                <a:solidFill>
                  <a:schemeClr val="bg1"/>
                </a:solidFill>
                <a:latin typeface="Arial"/>
                <a:cs typeface="Arial"/>
              </a:rPr>
              <a:t>ฮีบ</a:t>
            </a:r>
            <a:r>
              <a:rPr lang="th-TH" sz="4800" b="1" dirty="0">
                <a:solidFill>
                  <a:schemeClr val="bg1"/>
                </a:solidFill>
                <a:latin typeface="Arial"/>
                <a:cs typeface="Arial"/>
              </a:rPr>
              <a:t>รู</a:t>
            </a:r>
            <a:r>
              <a:rPr lang="th-TH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ty</a:t>
            </a: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arb</a:t>
            </a: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990600" y="3534107"/>
            <a:ext cx="25908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4800" b="1" dirty="0">
                <a:solidFill>
                  <a:schemeClr val="bg1"/>
                </a:solidFill>
                <a:latin typeface="Arial"/>
                <a:cs typeface="Arial"/>
              </a:rPr>
              <a:t>กรีก 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ge,nesij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1281113" y="2651125"/>
            <a:ext cx="66294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4800" b="1" i="1" dirty="0">
                <a:solidFill>
                  <a:schemeClr val="bg1"/>
                </a:solidFill>
                <a:latin typeface="Arial"/>
                <a:cs typeface="Arial"/>
              </a:rPr>
              <a:t>ในปฐมกาล</a:t>
            </a:r>
            <a:endParaRPr lang="en-US" sz="48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923925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5400" b="1" dirty="0">
                <a:solidFill>
                  <a:schemeClr val="bg1"/>
                </a:solidFill>
                <a:latin typeface="Arial"/>
                <a:cs typeface="Arial"/>
              </a:rPr>
              <a:t>ชื่อ ปฐมกาล</a:t>
            </a:r>
            <a:endParaRPr lang="en-US" sz="5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180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038" y="3505200"/>
            <a:ext cx="22526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30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BE60FC7F-F517-6047-AFD9-0BEE7858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231" y="1775715"/>
            <a:ext cx="2023269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4800" b="1" dirty="0" err="1">
                <a:solidFill>
                  <a:schemeClr val="bg1"/>
                </a:solidFill>
                <a:latin typeface="Arial"/>
                <a:cs typeface="Arial"/>
              </a:rPr>
              <a:t>เบเรชีท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6A18B-82C7-DC42-A590-5EE864170887}"/>
              </a:ext>
            </a:extLst>
          </p:cNvPr>
          <p:cNvSpPr txBox="1"/>
          <p:nvPr/>
        </p:nvSpPr>
        <p:spPr>
          <a:xfrm>
            <a:off x="1744664" y="4725144"/>
            <a:ext cx="571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i="1" dirty="0">
                <a:solidFill>
                  <a:schemeClr val="bg1"/>
                </a:solidFill>
              </a:rPr>
              <a:t>แรกเริ่ม</a:t>
            </a:r>
            <a:r>
              <a:rPr lang="en-US" sz="4800" b="1" i="1" dirty="0">
                <a:solidFill>
                  <a:schemeClr val="bg1"/>
                </a:solidFill>
              </a:rPr>
              <a:t>,</a:t>
            </a:r>
            <a:r>
              <a:rPr lang="th-TH" sz="4800" b="1" i="1" dirty="0">
                <a:solidFill>
                  <a:schemeClr val="bg1"/>
                </a:solidFill>
              </a:rPr>
              <a:t> แหล่ง</a:t>
            </a:r>
            <a:r>
              <a:rPr lang="en-US" sz="4800" b="1" i="1" dirty="0">
                <a:solidFill>
                  <a:schemeClr val="bg1"/>
                </a:solidFill>
              </a:rPr>
              <a:t>, </a:t>
            </a:r>
            <a:r>
              <a:rPr lang="th-TH" sz="4800" b="1" i="1" dirty="0">
                <a:solidFill>
                  <a:schemeClr val="bg1"/>
                </a:solidFill>
              </a:rPr>
              <a:t>กำเนิด</a:t>
            </a:r>
            <a:endParaRPr lang="en-US" sz="4800" b="1" i="1" dirty="0"/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4C4E8C1D-54D4-8F49-BF27-661400E6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564" y="3591351"/>
            <a:ext cx="1865635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4800" b="1" dirty="0">
                <a:solidFill>
                  <a:schemeClr val="bg1"/>
                </a:solidFill>
                <a:latin typeface="Arial"/>
                <a:cs typeface="Arial"/>
              </a:rPr>
              <a:t>เก</a:t>
            </a:r>
            <a:r>
              <a:rPr lang="th-TH" sz="4800" b="1" dirty="0" err="1">
                <a:solidFill>
                  <a:schemeClr val="bg1"/>
                </a:solidFill>
                <a:latin typeface="Arial"/>
                <a:cs typeface="Arial"/>
              </a:rPr>
              <a:t>เนซิส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wheel spokes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Moon</a:t>
            </a:r>
          </a:p>
        </p:txBody>
      </p:sp>
      <p:pic>
        <p:nvPicPr>
          <p:cNvPr id="217090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700" y="-12700"/>
            <a:ext cx="92837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52" name="Text Box 4"/>
          <p:cNvSpPr txBox="1">
            <a:spLocks noChangeArrowheads="1"/>
          </p:cNvSpPr>
          <p:nvPr/>
        </p:nvSpPr>
        <p:spPr bwMode="auto">
          <a:xfrm>
            <a:off x="0" y="1772816"/>
            <a:ext cx="326328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ดวงที่เล็กกว่า</a:t>
            </a:r>
            <a:b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</a:br>
            <a: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ครองคืน</a:t>
            </a:r>
            <a:b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</a:br>
            <a: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พระองค์ทรงสร้าง</a:t>
            </a:r>
            <a:b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</a:br>
            <a:r>
              <a:rPr lang="th-TH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ดวงดาวต่าง ๆ ด้วย</a:t>
            </a:r>
            <a:r>
              <a:rPr lang="en-US" sz="28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</a:rPr>
              <a:t>(16)…</a:t>
            </a:r>
            <a:endParaRPr lang="en-US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  <a:latin typeface="Tahoma"/>
              <a:ea typeface="+mn-ea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D6E6A3B-2121-9D49-81CE-F21EBD7A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797" y="500479"/>
            <a:ext cx="5428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การทรงสร้างของพระเจ้า</a:t>
            </a:r>
            <a:r>
              <a:rPr lang="en-US" dirty="0"/>
              <a:t>…</a:t>
            </a:r>
            <a:r>
              <a:rPr lang="th-TH" dirty="0"/>
              <a:t>วันที่ </a:t>
            </a:r>
            <a:r>
              <a:rPr lang="en-US" sz="2800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3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Stars</a:t>
            </a:r>
          </a:p>
        </p:txBody>
      </p:sp>
      <p:pic>
        <p:nvPicPr>
          <p:cNvPr id="219138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99" name="Text Box 3"/>
          <p:cNvSpPr txBox="1">
            <a:spLocks noChangeArrowheads="1"/>
          </p:cNvSpPr>
          <p:nvPr/>
        </p:nvSpPr>
        <p:spPr bwMode="auto">
          <a:xfrm>
            <a:off x="5724128" y="4941168"/>
            <a:ext cx="30270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 sz="3600" b="1">
                <a:solidFill>
                  <a:srgbClr val="FFFFFF"/>
                </a:solidFill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พระเจ้าทรงสร้างดวงดาว </a:t>
            </a:r>
            <a:r>
              <a:rPr lang="en-US" sz="2800" dirty="0"/>
              <a:t>(16).</a:t>
            </a:r>
            <a:endParaRPr lang="en-US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415280C-3684-3146-987C-E73468B6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797" y="500479"/>
            <a:ext cx="5428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การทรงสร้างของพระเจ้า</a:t>
            </a:r>
            <a:r>
              <a:rPr lang="en-US" dirty="0"/>
              <a:t>…</a:t>
            </a:r>
            <a:r>
              <a:rPr lang="th-TH" dirty="0"/>
              <a:t>วันที่ </a:t>
            </a:r>
            <a:r>
              <a:rPr lang="en-US" sz="2800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5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19800" y="0"/>
            <a:ext cx="3048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Fourth Day</a:t>
            </a:r>
          </a:p>
        </p:txBody>
      </p:sp>
      <p:pic>
        <p:nvPicPr>
          <p:cNvPr id="221186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348" name="Text Box 4"/>
          <p:cNvSpPr txBox="1">
            <a:spLocks noChangeArrowheads="1"/>
          </p:cNvSpPr>
          <p:nvPr/>
        </p:nvSpPr>
        <p:spPr bwMode="auto">
          <a:xfrm>
            <a:off x="0" y="400044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sz="3200" dirty="0"/>
              <a:t>พระเจ้าทรงตั้งดวงสว่างเหล่านี้ไว้บนภาคพื้นฟ้า</a:t>
            </a:r>
            <a:br>
              <a:rPr lang="th-TH" sz="3200" dirty="0"/>
            </a:br>
            <a:r>
              <a:rPr lang="th-TH" sz="3200" dirty="0"/>
              <a:t>ให้ส่องสว่างเหนือแผ่นดิน ให้ครองวันและคืน </a:t>
            </a:r>
            <a:br>
              <a:rPr lang="th-TH" sz="3200" dirty="0"/>
            </a:br>
            <a:r>
              <a:rPr lang="th-TH" sz="3200" dirty="0"/>
              <a:t>และแยกความสว่างออกจากความมืด พระเจ้าทรงเห็นว่าดี </a:t>
            </a:r>
            <a:br>
              <a:rPr lang="th-TH" sz="3200" dirty="0"/>
            </a:br>
            <a:r>
              <a:rPr lang="th-TH" sz="3200" dirty="0"/>
              <a:t>มีเวลาเย็นและเวลาเช้า เป็นวันที่สี่ </a:t>
            </a:r>
            <a:r>
              <a:rPr lang="en-US" sz="3200" dirty="0"/>
              <a:t>(17-19).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F2B71A1-32EE-1B4F-9509-57F9DDB8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797" y="500479"/>
            <a:ext cx="5428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การทรงสร้างของพระเจ้า</a:t>
            </a:r>
            <a:r>
              <a:rPr lang="en-US" dirty="0"/>
              <a:t>…</a:t>
            </a:r>
            <a:r>
              <a:rPr lang="th-TH" dirty="0"/>
              <a:t>วันที่ </a:t>
            </a:r>
            <a:r>
              <a:rPr lang="en-US" sz="2800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40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5</a:t>
            </a:r>
          </a:p>
        </p:txBody>
      </p:sp>
      <p:pic>
        <p:nvPicPr>
          <p:cNvPr id="223234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3395" name="Text Box 3"/>
          <p:cNvSpPr txBox="1">
            <a:spLocks noChangeArrowheads="1"/>
          </p:cNvSpPr>
          <p:nvPr/>
        </p:nvSpPr>
        <p:spPr bwMode="auto">
          <a:xfrm>
            <a:off x="0" y="21034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3396" name="Text Box 4"/>
          <p:cNvSpPr txBox="1">
            <a:spLocks noChangeArrowheads="1"/>
          </p:cNvSpPr>
          <p:nvPr/>
        </p:nvSpPr>
        <p:spPr bwMode="auto">
          <a:xfrm>
            <a:off x="467544" y="5013176"/>
            <a:ext cx="5638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th-TH" altLang="ja-JP" dirty="0"/>
              <a:t>พระเจ้าตรัสว่า</a:t>
            </a:r>
            <a:r>
              <a:rPr lang="en-US" altLang="ja-JP" dirty="0"/>
              <a:t> “</a:t>
            </a:r>
            <a:r>
              <a:rPr lang="th-TH" altLang="ja-JP" dirty="0"/>
              <a:t>น้ำจงอุดมด้วยฝูงสัตว์ที่มีชีวิต</a:t>
            </a:r>
            <a:r>
              <a:rPr lang="en-US" altLang="ja-JP" dirty="0"/>
              <a:t>…</a:t>
            </a:r>
            <a:r>
              <a:rPr lang="ja-JP" altLang="en-US"/>
              <a:t>”</a:t>
            </a:r>
            <a:r>
              <a:rPr lang="th-TH" altLang="ja-JP" dirty="0"/>
              <a:t> </a:t>
            </a:r>
            <a:r>
              <a:rPr lang="en-US" altLang="ja-JP" sz="2800" dirty="0"/>
              <a:t>(20)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Birds</a:t>
            </a:r>
          </a:p>
        </p:txBody>
      </p:sp>
      <p:pic>
        <p:nvPicPr>
          <p:cNvPr id="225282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44" name="Text Box 4"/>
          <p:cNvSpPr txBox="1">
            <a:spLocks noChangeArrowheads="1"/>
          </p:cNvSpPr>
          <p:nvPr/>
        </p:nvSpPr>
        <p:spPr bwMode="auto">
          <a:xfrm>
            <a:off x="3788668" y="5013176"/>
            <a:ext cx="5071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ja-JP" altLang="en-US"/>
              <a:t>“</a:t>
            </a:r>
            <a:r>
              <a:rPr lang="en-US" altLang="ja-JP" dirty="0"/>
              <a:t>…</a:t>
            </a:r>
            <a:r>
              <a:rPr lang="th-TH" altLang="ja-JP" dirty="0"/>
              <a:t>และให้นกบินไปมาในภาคพื้นฟ้าเหนือแผ่นดิน</a:t>
            </a:r>
            <a:r>
              <a:rPr lang="ja-JP" altLang="en-US"/>
              <a:t>”</a:t>
            </a:r>
            <a:r>
              <a:rPr lang="en-US" altLang="ja-JP" dirty="0"/>
              <a:t> </a:t>
            </a:r>
            <a:r>
              <a:rPr lang="en-US" altLang="ja-JP" sz="2800" dirty="0"/>
              <a:t>(20).</a:t>
            </a:r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C9D52FB-6AFF-C442-95D4-ACD80F9E1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34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Whales</a:t>
            </a:r>
          </a:p>
        </p:txBody>
      </p:sp>
      <p:pic>
        <p:nvPicPr>
          <p:cNvPr id="227330" name="Picture 7" descr="npo0000ee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2" name="Text Box 4"/>
          <p:cNvSpPr txBox="1">
            <a:spLocks noChangeArrowheads="1"/>
          </p:cNvSpPr>
          <p:nvPr/>
        </p:nvSpPr>
        <p:spPr bwMode="auto">
          <a:xfrm>
            <a:off x="0" y="458112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sz="3200" dirty="0"/>
              <a:t>พระเจ้าทรงสร้างสัตว์ทะเลขนาดใหญ่ และสัตว์ที่มี</a:t>
            </a:r>
            <a:br>
              <a:rPr lang="th-TH" sz="3200" dirty="0"/>
            </a:br>
            <a:r>
              <a:rPr lang="th-TH" sz="3200" dirty="0"/>
              <a:t>ชีวิตทุกชนิด ซึ่งแหวกว่ายอยู่ในน้ำเป็นฝูงๆ </a:t>
            </a:r>
            <a:br>
              <a:rPr lang="th-TH" sz="3200" dirty="0"/>
            </a:br>
            <a:r>
              <a:rPr lang="th-TH" sz="3200" dirty="0"/>
              <a:t>ตามชนิดของมัน </a:t>
            </a:r>
            <a:r>
              <a:rPr lang="en-US" sz="2400" dirty="0"/>
              <a:t>(21)…</a:t>
            </a:r>
            <a:endParaRPr lang="en-US" sz="32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7DD3CF2-F720-0642-BA91-A41948CD0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34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54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152400"/>
            <a:ext cx="27432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Penguins</a:t>
            </a:r>
          </a:p>
        </p:txBody>
      </p:sp>
      <p:pic>
        <p:nvPicPr>
          <p:cNvPr id="229378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539552" y="4869160"/>
            <a:ext cx="52565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…</a:t>
            </a: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และสัตว์ปีกทุกชนิดตามชนิดของมัน พระเจ้าทรงเห็นว่าดี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(21).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6B20801-D77E-4344-8937-7D5B19BA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34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9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Multiply</a:t>
            </a:r>
          </a:p>
        </p:txBody>
      </p:sp>
      <p:pic>
        <p:nvPicPr>
          <p:cNvPr id="231426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1587" name="Text Box 3"/>
          <p:cNvSpPr txBox="1">
            <a:spLocks noChangeArrowheads="1"/>
          </p:cNvSpPr>
          <p:nvPr/>
        </p:nvSpPr>
        <p:spPr bwMode="auto">
          <a:xfrm>
            <a:off x="0" y="186191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71588" name="Text Box 4"/>
          <p:cNvSpPr txBox="1">
            <a:spLocks noChangeArrowheads="1"/>
          </p:cNvSpPr>
          <p:nvPr/>
        </p:nvSpPr>
        <p:spPr bwMode="auto">
          <a:xfrm>
            <a:off x="899592" y="4653136"/>
            <a:ext cx="775637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พระเจ้าจึงทรงอวยพรสัตว์เหล่านั้นว่า</a:t>
            </a:r>
            <a:r>
              <a:rPr lang="en-US" dirty="0"/>
              <a:t> “</a:t>
            </a:r>
            <a:r>
              <a:rPr lang="th-TH" dirty="0"/>
              <a:t>จงมีลูกดกทวีมากขึ้นจนเต็มน้ำในทะเล </a:t>
            </a:r>
            <a:br>
              <a:rPr lang="th-TH" dirty="0"/>
            </a:br>
            <a:r>
              <a:rPr lang="th-TH" dirty="0"/>
              <a:t>และให้นกทวีมากขึ้นบนแผ่นดินโลก</a:t>
            </a:r>
            <a:r>
              <a:rPr lang="en-US" dirty="0"/>
              <a:t>”</a:t>
            </a:r>
            <a:r>
              <a:rPr lang="en-US" altLang="ja-JP" dirty="0"/>
              <a:t> </a:t>
            </a:r>
            <a:r>
              <a:rPr lang="en-US" altLang="ja-JP" sz="2800" dirty="0"/>
              <a:t>(22).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4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Fifth Day</a:t>
            </a:r>
          </a:p>
        </p:txBody>
      </p:sp>
      <p:pic>
        <p:nvPicPr>
          <p:cNvPr id="233474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3636" name="Text Box 4"/>
          <p:cNvSpPr txBox="1">
            <a:spLocks noChangeArrowheads="1"/>
          </p:cNvSpPr>
          <p:nvPr/>
        </p:nvSpPr>
        <p:spPr bwMode="auto">
          <a:xfrm>
            <a:off x="5257800" y="4941168"/>
            <a:ext cx="365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มีเวลาเย็นและเวลาเช้า เป็นวันที่ห้า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(23).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2CF945B-8A91-C142-A476-19466A434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34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8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91200" y="152400"/>
            <a:ext cx="3200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Animals</a:t>
            </a:r>
          </a:p>
        </p:txBody>
      </p:sp>
      <p:pic>
        <p:nvPicPr>
          <p:cNvPr id="235522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683" name="Text Box 3"/>
          <p:cNvSpPr txBox="1">
            <a:spLocks noChangeArrowheads="1"/>
          </p:cNvSpPr>
          <p:nvPr/>
        </p:nvSpPr>
        <p:spPr bwMode="auto">
          <a:xfrm>
            <a:off x="0" y="29805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altLang="ja-JP" dirty="0"/>
              <a:t>การทรงสร้างของพระเจ้า</a:t>
            </a:r>
            <a:r>
              <a:rPr lang="en-US" altLang="ja-JP" dirty="0"/>
              <a:t>…</a:t>
            </a:r>
            <a:r>
              <a:rPr lang="th-TH" altLang="ja-JP" dirty="0"/>
              <a:t>วันที่ </a:t>
            </a:r>
            <a:r>
              <a:rPr lang="en-US" altLang="ja-JP" sz="2800" dirty="0"/>
              <a:t>6</a:t>
            </a:r>
            <a:endParaRPr lang="en-US" dirty="0"/>
          </a:p>
        </p:txBody>
      </p:sp>
      <p:sp>
        <p:nvSpPr>
          <p:cNvPr id="2375684" name="Text Box 4"/>
          <p:cNvSpPr txBox="1">
            <a:spLocks noChangeArrowheads="1"/>
          </p:cNvSpPr>
          <p:nvPr/>
        </p:nvSpPr>
        <p:spPr bwMode="auto">
          <a:xfrm>
            <a:off x="129480" y="2204864"/>
            <a:ext cx="876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41300">
              <a:schemeClr val="accent4">
                <a:lumMod val="10000"/>
                <a:alpha val="96000"/>
              </a:schemeClr>
            </a:glow>
            <a:softEdge rad="952500"/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altLang="ja-JP" dirty="0"/>
              <a:t>พระเจ้าตรัสว่า </a:t>
            </a:r>
            <a:r>
              <a:rPr lang="en-US" altLang="ja-JP" dirty="0"/>
              <a:t> “</a:t>
            </a:r>
            <a:r>
              <a:rPr lang="th-TH" altLang="ja-JP" dirty="0"/>
              <a:t>แผ่นดินจงเกิดสัตว์ที่มีชีวิต</a:t>
            </a:r>
            <a:br>
              <a:rPr lang="th-TH" altLang="ja-JP" dirty="0"/>
            </a:br>
            <a:r>
              <a:rPr lang="th-TH" altLang="ja-JP" dirty="0"/>
              <a:t>ตามชนิดของมัน คือสัตว์ใช้งาน สัตว์เลื้อยคลาน และสัตว์ป่า</a:t>
            </a:r>
            <a:br>
              <a:rPr lang="th-TH" altLang="ja-JP" dirty="0"/>
            </a:br>
            <a:r>
              <a:rPr lang="th-TH" altLang="ja-JP" dirty="0"/>
              <a:t>ตามชนิดของมัน</a:t>
            </a:r>
            <a:r>
              <a:rPr lang="en-US" altLang="ja-JP" dirty="0"/>
              <a:t>” </a:t>
            </a:r>
            <a:r>
              <a:rPr lang="th-TH" altLang="ja-JP" dirty="0"/>
              <a:t>ก็เป็นดังนั้น พระเจ้าทรงสร้างสัตว์ป่าตามชนิดของมัน สัตว์ใช้งานตามชนิดของมันและสัตว์ต่าง ๆ ที่เลื้อยคลานทุกชนิดบนแผ่นดินตามชนิดของมัน</a:t>
            </a:r>
            <a:br>
              <a:rPr lang="th-TH" altLang="ja-JP" dirty="0"/>
            </a:br>
            <a:r>
              <a:rPr lang="th-TH" altLang="ja-JP" dirty="0"/>
              <a:t>แล้วพระเจ้าทรงเห็นว่าดี </a:t>
            </a:r>
            <a:r>
              <a:rPr lang="en-US" altLang="ja-JP" sz="2800" dirty="0"/>
              <a:t>(24-25).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คำถาม ปฐมกาล</a:t>
            </a:r>
            <a:endParaRPr lang="en-US" dirty="0">
              <a:effectLst>
                <a:glow rad="1778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©2003 TBBMI</a:t>
            </a:r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18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95288" y="1549241"/>
            <a:ext cx="8362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“</a:t>
            </a:r>
            <a:r>
              <a:rPr lang="th-TH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จุดเริ่มต้น</a:t>
            </a:r>
            <a:r>
              <a:rPr lang="en-US" sz="60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”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79512" y="2790825"/>
            <a:ext cx="8964488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เรามาจากไหน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ทำไมในโลกนี้ถึงมีสิ่งชั่วร้าย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เรามีความหวังหรือไม่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629400" y="76200"/>
            <a:ext cx="23622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en-US" sz="3600" b="1">
                <a:effectLst/>
                <a:latin typeface="Arial" charset="0"/>
                <a:ea typeface="ＭＳ Ｐゴシック" charset="0"/>
                <a:cs typeface="Arial" charset="0"/>
              </a:rPr>
              <a:t>Man</a:t>
            </a:r>
          </a:p>
        </p:txBody>
      </p:sp>
      <p:pic>
        <p:nvPicPr>
          <p:cNvPr id="237570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0" y="16064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วันที่</a:t>
            </a:r>
            <a:r>
              <a:rPr lang="en-US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28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6</a:t>
            </a:r>
            <a:endParaRPr lang="en-US" sz="36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1790700" y="1556792"/>
            <a:ext cx="6019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แล้วพระเจ้าตรัสว่า </a:t>
            </a:r>
            <a:r>
              <a:rPr lang="en-US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 “</a:t>
            </a:r>
            <a:r>
              <a:rPr lang="th-TH" altLang="ja-JP" sz="36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ให้เราสร้างมนุษย์ตามฉายาของรา ตามอย่างของเรา ให้ครอบครองฝูงปลาในทะเล ฝูงนกในท้องฟ้าและฝูงสัตว์ใช้งาน ให้ปกครองแผ่นดินโลกทั้งหมด และสัตว์เลื้อยคลานทุกชนิดบนแผ่นดินทั้งหมด </a:t>
            </a:r>
            <a:r>
              <a:rPr lang="en-US" altLang="ja-JP" sz="28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(26).</a:t>
            </a:r>
            <a:endParaRPr lang="en-US" sz="36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253539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239620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295400" y="3219450"/>
            <a:ext cx="5410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ตามพระฉายาของพระเจ้านั้น</a:t>
            </a:r>
            <a:br>
              <a:rPr lang="th-TH" dirty="0"/>
            </a:br>
            <a:r>
              <a:rPr lang="th-TH" dirty="0"/>
              <a:t>พระองค์ทรงสร้างมนุษย์ขึ้น</a:t>
            </a:r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th-TH" dirty="0"/>
              <a:t>พระเจ้าจึงทรงสร้างมนุษย์ขึ้นตามพระฉายาของพระองค์</a:t>
            </a:r>
            <a:endParaRPr lang="en-US" dirty="0"/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3748087" y="5280273"/>
            <a:ext cx="4848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และทรงสร้างให้เป็นชายและหญิง</a:t>
            </a:r>
            <a:r>
              <a:rPr lang="en-US" sz="2800" dirty="0"/>
              <a:t>(27).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u="sng">
                <a:latin typeface="Arial" charset="0"/>
                <a:ea typeface="ＭＳ Ｐゴシック" charset="0"/>
                <a:cs typeface="Arial" charset="0"/>
              </a:rPr>
              <a:t>Mandate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1666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381000" y="5552657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กับ</a:t>
            </a:r>
            <a:r>
              <a:rPr lang="th-TH" altLang="ja-JP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สัตว์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ที่เคลื่อนไหวบนแผ่นดินทั้งหมด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(28).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381000" y="44449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และฝูง</a:t>
            </a:r>
            <a:r>
              <a:rPr lang="th-TH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นก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ใน</a:t>
            </a:r>
            <a:r>
              <a:rPr lang="th-TH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ท้องฟ้า</a:t>
            </a:r>
            <a:endParaRPr 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427112" y="3105834"/>
            <a:ext cx="45860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จงครอบครอง</a:t>
            </a:r>
            <a:r>
              <a:rPr lang="th-TH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ฝูงปลา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ใน</a:t>
            </a:r>
            <a:r>
              <a:rPr lang="th-TH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ทะเล</a:t>
            </a:r>
            <a:endParaRPr 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364088" y="444490"/>
            <a:ext cx="3352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พระเจ้าทรงอวยพรพวกเขา ตรัสกับพวกเขาว่า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“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จงมีลูกดกทวีมากขึ้นจนเต็มแผ่นดิน จงมีอำนาจเหนือแผ่นดิน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350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3714" name="Picture 2" descr="MixedFrui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9351" name="Text Box 7"/>
          <p:cNvSpPr txBox="1">
            <a:spLocks noChangeArrowheads="1"/>
          </p:cNvSpPr>
          <p:nvPr/>
        </p:nvSpPr>
        <p:spPr bwMode="auto">
          <a:xfrm>
            <a:off x="564096" y="764704"/>
            <a:ext cx="80158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th-TH" altLang="ja-JP" dirty="0"/>
              <a:t>พระเจ้าตรัสว่า </a:t>
            </a:r>
            <a:r>
              <a:rPr lang="en-US" altLang="ja-JP" dirty="0"/>
              <a:t>“</a:t>
            </a:r>
            <a:r>
              <a:rPr lang="th-TH" altLang="ja-JP" dirty="0"/>
              <a:t>ดูนี่ เราให้ธัญพืชที่มีเมล็ดทุกชนิด</a:t>
            </a:r>
            <a:br>
              <a:rPr lang="th-TH" altLang="ja-JP" dirty="0"/>
            </a:br>
            <a:r>
              <a:rPr lang="th-TH" altLang="ja-JP" dirty="0"/>
              <a:t>ซึ่งมีอยู่ทั่วพื้นแผ่นดิน และต้นไม้ผลทุกชนิดที่มีเมล็ด</a:t>
            </a:r>
            <a:br>
              <a:rPr lang="th-TH" altLang="ja-JP" dirty="0"/>
            </a:br>
            <a:r>
              <a:rPr lang="th-TH" altLang="ja-JP" dirty="0"/>
              <a:t>ในผลของมันแก่เจ้า เป็นอาหารของเจ้า</a:t>
            </a:r>
            <a:r>
              <a:rPr lang="en-US" altLang="ja-JP" dirty="0"/>
              <a:t>” (29) 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8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5762" name="Picture 2" descr="Harvest Image   Zucch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1399" name="Text Box 7"/>
          <p:cNvSpPr txBox="1">
            <a:spLocks noChangeArrowheads="1"/>
          </p:cNvSpPr>
          <p:nvPr/>
        </p:nvSpPr>
        <p:spPr bwMode="auto">
          <a:xfrm>
            <a:off x="0" y="4149080"/>
            <a:ext cx="9067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ja-JP" altLang="en-US" sz="3200"/>
              <a:t>“</a:t>
            </a:r>
            <a:r>
              <a:rPr lang="th-TH" altLang="ja-JP" sz="3200" dirty="0"/>
              <a:t>ฝ่ายสัตว์ทั้งหมดบนแผ่นดิน นกทั้งปวงบนท้องฟ้า</a:t>
            </a:r>
            <a:br>
              <a:rPr lang="th-TH" altLang="ja-JP" sz="3200" dirty="0"/>
            </a:br>
            <a:r>
              <a:rPr lang="th-TH" altLang="ja-JP" sz="3200" dirty="0"/>
              <a:t>และสัตว์เลื้อยคลานทั้งหมดบนแผ่นดิน</a:t>
            </a:r>
            <a:br>
              <a:rPr lang="th-TH" altLang="ja-JP" sz="3200" dirty="0"/>
            </a:br>
            <a:r>
              <a:rPr lang="th-TH" altLang="ja-JP" sz="3200" dirty="0"/>
              <a:t>คือ สิ่งมีชีวิต ที่มีลมหายใจนั้น เราให้พืชเขียวสดทั้งปวง</a:t>
            </a:r>
            <a:br>
              <a:rPr lang="th-TH" altLang="ja-JP" sz="3200" dirty="0"/>
            </a:br>
            <a:r>
              <a:rPr lang="th-TH" altLang="ja-JP" sz="3200" dirty="0"/>
              <a:t>เป็นอาหาร</a:t>
            </a:r>
            <a:r>
              <a:rPr lang="en-US" altLang="ja-JP" sz="3200" dirty="0"/>
              <a:t>” </a:t>
            </a:r>
            <a:r>
              <a:rPr lang="th-TH" altLang="ja-JP" sz="3200" dirty="0"/>
              <a:t>ก็เป็นดังนั้น </a:t>
            </a:r>
            <a:r>
              <a:rPr lang="en-US" altLang="ja-JP" sz="2400" dirty="0"/>
              <a:t>(30). </a:t>
            </a:r>
            <a:endParaRPr lang="en-U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Sixth Day</a:t>
            </a:r>
          </a:p>
        </p:txBody>
      </p:sp>
      <p:pic>
        <p:nvPicPr>
          <p:cNvPr id="247810" name="Picture 2" descr="Bright Sun Rising in Dark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3444" name="Text Box 4"/>
          <p:cNvSpPr txBox="1">
            <a:spLocks noChangeArrowheads="1"/>
          </p:cNvSpPr>
          <p:nvPr/>
        </p:nvSpPr>
        <p:spPr bwMode="auto">
          <a:xfrm>
            <a:off x="2987824" y="1340768"/>
            <a:ext cx="615617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พระเจ้าทอดพระเนตรสิ่งทั้งปวง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ที่พระองค์ทรงสร้างไว้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ดูสิ ทรงเห็นว่าดียิ่งนัก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endParaRPr lang="th-TH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มีเวลาเย็นและเวลาเช้า</a:t>
            </a:r>
            <a:b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เป็นวันที่หก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(31).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54D9D7F-2156-9444-89CB-4B590CAF2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13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pic>
        <p:nvPicPr>
          <p:cNvPr id="249858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5492" name="Text Box 4"/>
          <p:cNvSpPr txBox="1">
            <a:spLocks noChangeArrowheads="1"/>
          </p:cNvSpPr>
          <p:nvPr/>
        </p:nvSpPr>
        <p:spPr bwMode="auto">
          <a:xfrm>
            <a:off x="3733800" y="4653136"/>
            <a:ext cx="487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dirty="0"/>
              <a:t>ฟ้าสวรรค์และแผ่นดิน</a:t>
            </a:r>
            <a:br>
              <a:rPr lang="th-TH" dirty="0"/>
            </a:br>
            <a:r>
              <a:rPr lang="th-TH" dirty="0"/>
              <a:t>และสรรพสิ่งทั้งสิ้นที่มีอยู่ในนั้นก็ถูกสร้างเสร็จ </a:t>
            </a:r>
            <a:r>
              <a:rPr lang="en-US" sz="2800" dirty="0"/>
              <a:t>(2:1)</a:t>
            </a:r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1A5885C-FC0A-E64B-8D9A-4C4750AB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13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4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76200"/>
            <a:ext cx="22161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7</a:t>
            </a:r>
          </a:p>
        </p:txBody>
      </p:sp>
      <p:pic>
        <p:nvPicPr>
          <p:cNvPr id="251906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0452" name="Text Box 4"/>
          <p:cNvSpPr txBox="1">
            <a:spLocks noChangeArrowheads="1"/>
          </p:cNvSpPr>
          <p:nvPr/>
        </p:nvSpPr>
        <p:spPr bwMode="auto">
          <a:xfrm>
            <a:off x="203447" y="5013176"/>
            <a:ext cx="894055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th-TH" sz="2800" dirty="0"/>
              <a:t>วันที่เจ็ด พระเจ้าก็เสร็จงานของพระองค์ที่ทรงทำมานั้น</a:t>
            </a:r>
            <a:br>
              <a:rPr lang="th-TH" sz="2800" dirty="0"/>
            </a:br>
            <a:r>
              <a:rPr lang="th-TH" sz="2800" dirty="0"/>
              <a:t>ในวันที่เจ็ดนั้นก็ทรงหยุดพักจากการงานทั้งสิ้น</a:t>
            </a:r>
            <a:br>
              <a:rPr lang="th-TH" sz="2800" dirty="0"/>
            </a:br>
            <a:r>
              <a:rPr lang="th-TH" sz="2800" dirty="0"/>
              <a:t>ของพระองค์ที่ได้ทรงกระทำ </a:t>
            </a:r>
            <a:r>
              <a:rPr lang="en-US" sz="2000" dirty="0"/>
              <a:t>(2:2).</a:t>
            </a:r>
            <a:endParaRPr lang="en-US" sz="2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FEEAAA2-3702-414B-B150-71F9ADCC2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13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0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Sabbath</a:t>
            </a:r>
          </a:p>
        </p:txBody>
      </p:sp>
      <p:pic>
        <p:nvPicPr>
          <p:cNvPr id="253954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7092" name="Text Box 4"/>
          <p:cNvSpPr txBox="1">
            <a:spLocks noChangeArrowheads="1"/>
          </p:cNvSpPr>
          <p:nvPr/>
        </p:nvSpPr>
        <p:spPr bwMode="auto">
          <a:xfrm>
            <a:off x="424880" y="4653136"/>
            <a:ext cx="87191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th-TH" sz="2800" dirty="0"/>
              <a:t>พระเจ้าจึงทรงอวยพรวันที่เจ็ด ทรงตั้งไว้เป็นวันบริสุทธิ์</a:t>
            </a:r>
            <a:br>
              <a:rPr lang="th-TH" sz="2800" dirty="0"/>
            </a:br>
            <a:r>
              <a:rPr lang="th-TH" sz="2800" dirty="0"/>
              <a:t>เพราะในวันนั้นพระองค์ทรงหยุดพักจากการงานทั้งปวง</a:t>
            </a:r>
            <a:br>
              <a:rPr lang="th-TH" sz="2800" dirty="0"/>
            </a:br>
            <a:r>
              <a:rPr lang="th-TH" sz="2800" dirty="0"/>
              <a:t>ที่พระเจ้าทรงเนรมิตสร้างและทรงกระทำ </a:t>
            </a:r>
            <a:r>
              <a:rPr lang="en-US" sz="2000" dirty="0"/>
              <a:t>(2:3).</a:t>
            </a:r>
            <a:endParaRPr lang="en-US" sz="2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43CA866-6729-1143-8EB1-14052B45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13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การทรงสร้างของพระเจ้า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วันที่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3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6" r="16353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th-TH" dirty="0">
                <a:solidFill>
                  <a:schemeClr val="tx1"/>
                </a:solidFill>
                <a:cs typeface="+mj-cs"/>
              </a:rPr>
              <a:t>พระเจ้าในฐานะกษัตริย์ ในปฐมกาล</a:t>
            </a:r>
            <a:r>
              <a:rPr lang="en-US" sz="3600" dirty="0">
                <a:solidFill>
                  <a:schemeClr val="tx1"/>
                </a:solidFill>
                <a:cs typeface="+mj-cs"/>
              </a:rPr>
              <a:t>1</a:t>
            </a:r>
            <a:endParaRPr lang="en-US" dirty="0">
              <a:cs typeface="+mj-cs"/>
            </a:endParaRPr>
          </a:p>
        </p:txBody>
      </p:sp>
      <p:sp>
        <p:nvSpPr>
          <p:cNvPr id="2363396" name="Rectangle 4"/>
          <p:cNvSpPr>
            <a:spLocks noChangeArrowheads="1"/>
          </p:cNvSpPr>
          <p:nvPr/>
        </p:nvSpPr>
        <p:spPr bwMode="auto">
          <a:xfrm>
            <a:off x="457200" y="1905000"/>
            <a:ext cx="8610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พระเจ้าไม่ได้ถูกสร้าง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(1:1)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สร้างเพียงคำตรัส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(1:4)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สร้างอย่างง่ายดาย</a:t>
            </a:r>
            <a:endParaRPr lang="en-US" sz="3600" b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>
                    <a:alpha val="90000"/>
                  </a:srgbClr>
                </a:outerShdw>
              </a:effectLst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พระเจ้าทรงสร้างดวงอาทิตย์และดวงจันทร์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(1:16)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ครอบครองร่วมกับมนุษย์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  <a:cs typeface="+mn-cs"/>
              </a:rPr>
              <a:t>(1:26)</a:t>
            </a:r>
            <a:endParaRPr lang="en-US" sz="3600" b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>
                    <a:alpha val="9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39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65891" name="Picture 4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9" name="Rectangle 5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j-cs"/>
              </a:rPr>
              <a:t>เรื่องเล่าที่คล้ายคลึงกับปฐมกาล</a:t>
            </a:r>
            <a:endParaRPr lang="en-US" sz="4800" b="1" dirty="0">
              <a:cs typeface="+mj-cs"/>
            </a:endParaRP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35496" y="1556792"/>
            <a:ext cx="4940300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ศาสนศาสตร์เม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มฟิ</a:t>
            </a: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ตี 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อนู</a:t>
            </a: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มา เอ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ลิช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มหากาพย์ 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อัท</a:t>
            </a: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ราฮา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ซิซ</a:t>
            </a:r>
            <a:endParaRPr lang="th-TH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มหากาพย์ 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กิล</a:t>
            </a: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กาเม</a:t>
            </a:r>
            <a:r>
              <a:rPr lang="th-TH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ช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4972744" y="1524000"/>
            <a:ext cx="4171256" cy="33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การทรงสร้าง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การทรงสร้าง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การทรงสร้าง </a:t>
            </a: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&amp; </a:t>
            </a:r>
            <a:b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น้ำท่วมโลก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น้ำท่วมโลก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4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4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4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4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4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51" grpId="0" build="p"/>
      <p:bldP spid="36455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251520" y="1508125"/>
            <a:ext cx="4087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ความสว่าง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251520" y="2708920"/>
            <a:ext cx="40871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น้ำและท้องฟ้า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แยกจากกัน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251520" y="4708525"/>
            <a:ext cx="40871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ผืนดินและทะเลแยกจากกัน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ดวงอาทิตย์ ดวงจันทร์ และดวงดาว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ปลาและนกในอากาศ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วันที่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สัตว์และมนุษย์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ปฐมกาล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/>
                <a:ea typeface="ＭＳ Ｐゴシック" pitchFamily="-112" charset="-128"/>
                <a:cs typeface="Arial"/>
              </a:rPr>
              <a:t> 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91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33</a:t>
            </a:r>
          </a:p>
        </p:txBody>
      </p:sp>
      <p:sp>
        <p:nvSpPr>
          <p:cNvPr id="1822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6"/>
            <a:ext cx="1549210" cy="59386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ไม่มีรูปร่าง</a:t>
            </a:r>
            <a:endParaRPr kumimoji="0" lang="en-US" sz="3600" b="1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2288" name="WordArt 17"/>
          <p:cNvSpPr>
            <a:spLocks noChangeArrowheads="1" noChangeShapeType="1" noTextEdit="1"/>
          </p:cNvSpPr>
          <p:nvPr/>
        </p:nvSpPr>
        <p:spPr bwMode="auto">
          <a:xfrm>
            <a:off x="4536454" y="603647"/>
            <a:ext cx="1427075" cy="7491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ว่างเปล่า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glow rad="101600">
                  <a:srgbClr val="000000">
                    <a:alpha val="91000"/>
                  </a:srgbClr>
                </a:glow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667000" y="788872"/>
            <a:ext cx="1549210" cy="593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มีรูปร่าง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6961956" y="539527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01600">
                    <a:srgbClr val="000000">
                      <a:alpha val="91000"/>
                    </a:srgb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เติมเต็ม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01600">
                  <a:srgbClr val="000000">
                    <a:alpha val="91000"/>
                  </a:srgbClr>
                </a:glow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91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th-TH" sz="4800" b="1" dirty="0">
                <a:solidFill>
                  <a:srgbClr val="FAFE1E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 charset="0"/>
                <a:ea typeface="ＭＳ Ｐゴシック" charset="0"/>
              </a:rPr>
              <a:t>วันแห่งการทรงสร้าง</a:t>
            </a:r>
            <a:endParaRPr lang="en-US" sz="4000" b="1" dirty="0"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886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52" grpId="0" animBg="1"/>
      <p:bldP spid="186165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60098" name="Picture 2" descr="pps cebarre 1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2. </a:t>
            </a:r>
            <a:r>
              <a:rPr lang="th-TH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การเนรมิตสร้างและการเป็นกษัตริย์</a:t>
            </a:r>
            <a:br>
              <a:rPr lang="th-TH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</a:br>
            <a:r>
              <a:rPr lang="th-TH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ของพระเจ้า </a:t>
            </a:r>
            <a:r>
              <a:rPr lang="th-TH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ยังส่งผล</a:t>
            </a:r>
            <a:r>
              <a:rPr lang="th-TH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ในปัจจุบันนี้</a:t>
            </a:r>
            <a:endParaRPr lang="en-US" dirty="0">
              <a:effectLst>
                <a:outerShdw blurRad="50800" dist="88900" dir="2700000" algn="tl" rotWithShape="0">
                  <a:srgbClr val="000000">
                    <a:alpha val="92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107504" y="4025672"/>
            <a:ext cx="32766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ลำดับการทรงสร้าง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107504" y="5292497"/>
            <a:ext cx="2971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สองช่วง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1" name="Text Box 5"/>
          <p:cNvSpPr txBox="1">
            <a:spLocks noChangeArrowheads="1"/>
          </p:cNvSpPr>
          <p:nvPr/>
        </p:nvSpPr>
        <p:spPr bwMode="auto">
          <a:xfrm>
            <a:off x="107504" y="2146072"/>
            <a:ext cx="28956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อายุของวัน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2" name="Text Box 6"/>
          <p:cNvSpPr txBox="1">
            <a:spLocks noChangeArrowheads="1"/>
          </p:cNvSpPr>
          <p:nvPr/>
        </p:nvSpPr>
        <p:spPr bwMode="auto">
          <a:xfrm>
            <a:off x="107504" y="3150960"/>
            <a:ext cx="35814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เชิงอักษรศาสตร์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3" name="Text Box 7"/>
          <p:cNvSpPr txBox="1">
            <a:spLocks noChangeArrowheads="1"/>
          </p:cNvSpPr>
          <p:nvPr/>
        </p:nvSpPr>
        <p:spPr bwMode="auto">
          <a:xfrm>
            <a:off x="107504" y="1328510"/>
            <a:ext cx="35814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24 </a:t>
            </a:r>
            <a:r>
              <a:rPr lang="th-TH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ชั่วโมง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4" name="Text Box 8"/>
          <p:cNvSpPr txBox="1">
            <a:spLocks noChangeArrowheads="1"/>
          </p:cNvSpPr>
          <p:nvPr/>
        </p:nvSpPr>
        <p:spPr bwMode="auto">
          <a:xfrm>
            <a:off x="3089275" y="3897100"/>
            <a:ext cx="6019800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25475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th-TH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การทรงสร้าง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th-TH" sz="1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ช่องว่าง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th-TH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การสร้างใหม่</a:t>
            </a:r>
            <a:br>
              <a:rPr lang="th-TH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 1:1	</a:t>
            </a:r>
            <a:r>
              <a:rPr lang="th-TH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1:2-2:3</a:t>
            </a:r>
          </a:p>
        </p:txBody>
      </p:sp>
      <p:sp>
        <p:nvSpPr>
          <p:cNvPr id="2369545" name="Text Box 9"/>
          <p:cNvSpPr txBox="1">
            <a:spLocks noChangeArrowheads="1"/>
          </p:cNvSpPr>
          <p:nvPr/>
        </p:nvSpPr>
        <p:spPr bwMode="auto">
          <a:xfrm>
            <a:off x="3168650" y="5213350"/>
            <a:ext cx="58547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h-TH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สิ่งทรงสร้าง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th-TH" sz="20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ช่องว่าง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th-TH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สิ่งทรงสร้าง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	   </a:t>
            </a:r>
          </a:p>
        </p:txBody>
      </p:sp>
      <p:sp>
        <p:nvSpPr>
          <p:cNvPr id="2369546" name="Text Box 10"/>
          <p:cNvSpPr txBox="1">
            <a:spLocks noChangeArrowheads="1"/>
          </p:cNvSpPr>
          <p:nvPr/>
        </p:nvSpPr>
        <p:spPr bwMode="auto">
          <a:xfrm>
            <a:off x="3203575" y="2141538"/>
            <a:ext cx="54419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วัน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=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ไม่สามารถระบุได้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7" name="Text Box 11"/>
          <p:cNvSpPr txBox="1">
            <a:spLocks noChangeArrowheads="1"/>
          </p:cNvSpPr>
          <p:nvPr/>
        </p:nvSpPr>
        <p:spPr bwMode="auto">
          <a:xfrm>
            <a:off x="3203575" y="1241425"/>
            <a:ext cx="54419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วัน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= 24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ชั่วโมง 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8" name="Text Box 12"/>
          <p:cNvSpPr txBox="1">
            <a:spLocks noChangeArrowheads="1"/>
          </p:cNvSpPr>
          <p:nvPr/>
        </p:nvSpPr>
        <p:spPr bwMode="auto">
          <a:xfrm>
            <a:off x="3168650" y="3116263"/>
            <a:ext cx="54419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7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วัน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= </a:t>
            </a:r>
            <a:r>
              <a:rPr lang="th-TH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เชิงสัญลักษณ์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9" name="Text Box 13"/>
          <p:cNvSpPr txBox="1">
            <a:spLocks noChangeArrowheads="1"/>
          </p:cNvSpPr>
          <p:nvPr/>
        </p:nvSpPr>
        <p:spPr bwMode="auto">
          <a:xfrm>
            <a:off x="4692650" y="6248400"/>
            <a:ext cx="4267200" cy="5794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ปฐมกาล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236955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76200"/>
            <a:ext cx="6553200" cy="914400"/>
          </a:xfrm>
        </p:spPr>
        <p:txBody>
          <a:bodyPr/>
          <a:lstStyle/>
          <a:p>
            <a:pPr eaLnBrk="1" hangingPunct="1"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ทฤษฎีการทรงสร้าง</a:t>
            </a:r>
            <a:endParaRPr lang="en-US" dirty="0"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62158" name="Text Box 15"/>
          <p:cNvSpPr txBox="1">
            <a:spLocks noChangeArrowheads="1"/>
          </p:cNvSpPr>
          <p:nvPr/>
        </p:nvSpPr>
        <p:spPr bwMode="auto">
          <a:xfrm>
            <a:off x="3244850" y="5759450"/>
            <a:ext cx="4545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	1:1-2:3		  2:4-25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6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6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6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6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6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6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119063" y="5943600"/>
            <a:ext cx="5938837" cy="725760"/>
          </a:xfrm>
        </p:spPr>
        <p:txBody>
          <a:bodyPr/>
          <a:lstStyle/>
          <a:p>
            <a:pPr eaLnBrk="1" hangingPunct="1">
              <a:defRPr/>
            </a:pPr>
            <a:r>
              <a:rPr lang="th-TH" sz="3600" dirty="0">
                <a:solidFill>
                  <a:srgbClr val="FFFFFF"/>
                </a:solidFill>
                <a:cs typeface="+mj-cs"/>
              </a:rPr>
              <a:t>สิ่งทรงสร้าง หรือ วิวัฒนาการ </a:t>
            </a:r>
            <a:r>
              <a:rPr lang="en-US" sz="3600" dirty="0">
                <a:solidFill>
                  <a:srgbClr val="FFFFFF"/>
                </a:solidFill>
                <a:cs typeface="+mj-cs"/>
              </a:rPr>
              <a:t>?</a:t>
            </a:r>
          </a:p>
        </p:txBody>
      </p:sp>
      <p:pic>
        <p:nvPicPr>
          <p:cNvPr id="23715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71589" name="Rectangle 5"/>
          <p:cNvSpPr>
            <a:spLocks noChangeArrowheads="1"/>
          </p:cNvSpPr>
          <p:nvPr/>
        </p:nvSpPr>
        <p:spPr bwMode="auto">
          <a:xfrm>
            <a:off x="25908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pic>
        <p:nvPicPr>
          <p:cNvPr id="237159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50575">
            <a:off x="4107837" y="2298580"/>
            <a:ext cx="4662674" cy="25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7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7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5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3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3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th-TH" sz="5400" dirty="0">
                <a:solidFill>
                  <a:srgbClr val="FFFFFF"/>
                </a:solidFill>
                <a:cs typeface="+mj-cs"/>
              </a:rPr>
              <a:t>พระเจ้าสร้าง</a:t>
            </a:r>
            <a:br>
              <a:rPr lang="th-TH" sz="5400" dirty="0">
                <a:solidFill>
                  <a:srgbClr val="FFFFFF"/>
                </a:solidFill>
                <a:cs typeface="+mj-cs"/>
              </a:rPr>
            </a:br>
            <a:r>
              <a:rPr lang="th-TH" sz="5400" dirty="0">
                <a:solidFill>
                  <a:srgbClr val="FFFFFF"/>
                </a:solidFill>
                <a:cs typeface="+mj-cs"/>
              </a:rPr>
              <a:t>ไดโนเสาร์</a:t>
            </a:r>
            <a:br>
              <a:rPr lang="th-TH" sz="5400" dirty="0">
                <a:solidFill>
                  <a:srgbClr val="FFFFFF"/>
                </a:solidFill>
                <a:cs typeface="+mj-cs"/>
              </a:rPr>
            </a:br>
            <a:r>
              <a:rPr lang="th-TH" sz="5400" dirty="0">
                <a:solidFill>
                  <a:srgbClr val="FFFFFF"/>
                </a:solidFill>
                <a:cs typeface="+mj-cs"/>
              </a:rPr>
              <a:t>ในวันที่หก</a:t>
            </a:r>
            <a:endParaRPr lang="en-US" sz="5400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363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8940">
            <a:off x="780668" y="510378"/>
            <a:ext cx="4094615" cy="54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673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>
                <a:solidFill>
                  <a:srgbClr val="FFFFFF"/>
                </a:solidFill>
              </a:rPr>
              <a:t>วิวัฒนาการที่ขึ้นกับทฤษฎีการเปลี่ยนแปลงรูปร่าง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FFFFFF"/>
                </a:solidFill>
              </a:rPr>
              <a:t>เป็นความเชื่อที่ตื้นเขิน</a:t>
            </a:r>
            <a:endParaRPr/>
          </a:p>
        </p:txBody>
      </p:sp>
      <p:grpSp>
        <p:nvGrpSpPr>
          <p:cNvPr id="90" name="Google Shape;90;p1"/>
          <p:cNvGrpSpPr/>
          <p:nvPr/>
        </p:nvGrpSpPr>
        <p:grpSpPr>
          <a:xfrm>
            <a:off x="-808699" y="1480348"/>
            <a:ext cx="7646400" cy="5130361"/>
            <a:chOff x="-808699" y="1480348"/>
            <a:chExt cx="7646400" cy="5130361"/>
          </a:xfrm>
        </p:grpSpPr>
        <p:grpSp>
          <p:nvGrpSpPr>
            <p:cNvPr id="91" name="Google Shape;91;p1"/>
            <p:cNvGrpSpPr/>
            <p:nvPr/>
          </p:nvGrpSpPr>
          <p:grpSpPr>
            <a:xfrm>
              <a:off x="-806463" y="1542692"/>
              <a:ext cx="6840564" cy="5068017"/>
              <a:chOff x="-806463" y="1542692"/>
              <a:chExt cx="6840564" cy="5068017"/>
            </a:xfrm>
          </p:grpSpPr>
          <p:pic>
            <p:nvPicPr>
              <p:cNvPr id="92" name="Google Shape;92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505510">
                <a:off x="-533400" y="1981200"/>
                <a:ext cx="6294438" cy="4191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" name="Google Shape;93;p1"/>
              <p:cNvSpPr txBox="1"/>
              <p:nvPr/>
            </p:nvSpPr>
            <p:spPr>
              <a:xfrm rot="517598">
                <a:off x="190500" y="2027238"/>
                <a:ext cx="5400675" cy="63976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21218A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Evolutionary Fairy Tales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1"/>
            <p:cNvSpPr txBox="1"/>
            <p:nvPr/>
          </p:nvSpPr>
          <p:spPr>
            <a:xfrm rot="545006">
              <a:off x="-807884" y="2079920"/>
              <a:ext cx="7644769" cy="616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>
                  <a:ln>
                    <a:noFill/>
                  </a:ln>
                  <a:solidFill>
                    <a:srgbClr val="0B5394"/>
                  </a:solidFill>
                  <a:effectLst/>
                  <a:highlight>
                    <a:srgbClr val="FFFFFF"/>
                  </a:highlight>
                  <a:uLnTx/>
                  <a:uFillTx/>
                  <a:latin typeface="Arial"/>
                  <a:cs typeface="Arial"/>
                  <a:sym typeface="Arial"/>
                </a:rPr>
                <a:t>        นิยาย เรื่อง วิวัฒนาการ</a:t>
              </a:r>
              <a:r>
                <a:rPr kumimoji="0" lang="en-US" sz="3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FFFF"/>
                  </a:highlight>
                  <a:uLnTx/>
                  <a:uFillTx/>
                  <a:latin typeface="Arial"/>
                  <a:cs typeface="Arial"/>
                  <a:sym typeface="Arial"/>
                </a:rPr>
                <a:t>อ หกด  </a:t>
              </a:r>
              <a:r>
                <a:rPr kumimoji="0" lang="en-US" sz="3000" b="1" i="0" u="none" strike="noStrike" kern="0" cap="none" spc="0" normalizeH="0" baseline="0" noProof="0">
                  <a:ln>
                    <a:noFill/>
                  </a:ln>
                  <a:solidFill>
                    <a:srgbClr val="0B5394"/>
                  </a:solidFill>
                  <a:effectLst/>
                  <a:highlight>
                    <a:srgbClr val="FFFFFF"/>
                  </a:highlight>
                  <a:uLnTx/>
                  <a:uFillTx/>
                  <a:latin typeface="Arial"/>
                  <a:cs typeface="Arial"/>
                  <a:sym typeface="Arial"/>
                </a:rPr>
                <a:t>                          </a:t>
              </a: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B539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3968" y="1946296"/>
            <a:ext cx="4693816" cy="256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3631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37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43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330756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0AF6C9-68B9-444F-9BFD-647FF2AEF47E}"/>
              </a:ext>
            </a:extLst>
          </p:cNvPr>
          <p:cNvSpPr txBox="1"/>
          <p:nvPr/>
        </p:nvSpPr>
        <p:spPr>
          <a:xfrm>
            <a:off x="3409528" y="96838"/>
            <a:ext cx="2088232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th-TH" sz="4000" b="1" dirty="0"/>
              <a:t>เบน </a:t>
            </a:r>
            <a:r>
              <a:rPr lang="th-TH" sz="4000" b="1" dirty="0" err="1"/>
              <a:t>สเ</a:t>
            </a:r>
            <a:r>
              <a:rPr lang="th-TH" sz="4000" b="1" dirty="0"/>
              <a:t>ตน</a:t>
            </a:r>
            <a:endParaRPr lang="en-US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0EC0C-19F5-5049-B2E0-0F1AB3882BBC}"/>
              </a:ext>
            </a:extLst>
          </p:cNvPr>
          <p:cNvSpPr txBox="1"/>
          <p:nvPr/>
        </p:nvSpPr>
        <p:spPr>
          <a:xfrm rot="21078010">
            <a:off x="788868" y="844306"/>
            <a:ext cx="6072834" cy="1862048"/>
          </a:xfrm>
          <a:prstGeom prst="rect">
            <a:avLst/>
          </a:prstGeom>
          <a:solidFill>
            <a:srgbClr val="E8E8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1500" b="1" dirty="0"/>
              <a:t>ไล่ออก</a:t>
            </a:r>
            <a:endParaRPr lang="en-US" sz="1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5912C-B993-F34F-9608-CE04403B5C2D}"/>
              </a:ext>
            </a:extLst>
          </p:cNvPr>
          <p:cNvSpPr txBox="1"/>
          <p:nvPr/>
        </p:nvSpPr>
        <p:spPr>
          <a:xfrm rot="21138848">
            <a:off x="1966340" y="2801105"/>
            <a:ext cx="4644155" cy="523220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</a:rPr>
              <a:t>ความฉลาด ไม่ได้รับอนุญาต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93A7B-0E7E-EA49-A33E-76577F7F9A4B}"/>
              </a:ext>
            </a:extLst>
          </p:cNvPr>
          <p:cNvSpPr txBox="1"/>
          <p:nvPr/>
        </p:nvSpPr>
        <p:spPr>
          <a:xfrm>
            <a:off x="5292080" y="80472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57696"/>
      </p:ext>
    </p:extLst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37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3797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74434" name="Picture 2" descr="pps cebarre 9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23161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06450" indent="-806450" algn="l"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3.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เราต้อง</a:t>
            </a:r>
            <a:r>
              <a:rPr lang="th-TH" b="1" dirty="0">
                <a:solidFill>
                  <a:srgbClr val="FFFF00"/>
                </a:solidFill>
                <a:cs typeface="+mj-cs"/>
              </a:rPr>
              <a:t>ปกป้อง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ความจริงที่ว่า พระเจ้าเป็น</a:t>
            </a:r>
            <a:br>
              <a:rPr lang="th-TH" b="1" dirty="0">
                <a:solidFill>
                  <a:schemeClr val="bg1"/>
                </a:solidFill>
                <a:cs typeface="+mj-cs"/>
              </a:rPr>
            </a:br>
            <a:r>
              <a:rPr lang="th-TH" b="1" dirty="0">
                <a:solidFill>
                  <a:schemeClr val="bg1"/>
                </a:solidFill>
                <a:cs typeface="+mj-cs"/>
              </a:rPr>
              <a:t>ผู้ทรงสร้างและจอมกษัตริย์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24-Hour View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9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What are you going to do now?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48064" y="4221088"/>
            <a:ext cx="1800200" cy="1728192"/>
          </a:xfrm>
          <a:prstGeom prst="wedgeRoundRectCallout">
            <a:avLst>
              <a:gd name="adj1" fmla="val -92036"/>
              <a:gd name="adj2" fmla="val -1983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490913" y="260350"/>
            <a:ext cx="3817937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ctr">
              <a:defRPr/>
            </a:pPr>
            <a:r>
              <a:rPr lang="th-TH" altLang="zh-CN" b="1" dirty="0" err="1">
                <a:solidFill>
                  <a:srgbClr val="000000"/>
                </a:solidFill>
              </a:rPr>
              <a:t>ฟิ้ววว</a:t>
            </a:r>
            <a:r>
              <a:rPr lang="en-US" altLang="zh-CN" b="1" dirty="0">
                <a:solidFill>
                  <a:srgbClr val="000000"/>
                </a:solidFill>
              </a:rPr>
              <a:t>....</a:t>
            </a:r>
            <a:r>
              <a:rPr lang="th-TH" altLang="zh-CN" b="1" dirty="0">
                <a:solidFill>
                  <a:srgbClr val="000000"/>
                </a:solidFill>
              </a:rPr>
              <a:t>เราพึ่งสร้าง </a:t>
            </a:r>
            <a:r>
              <a:rPr lang="en-US" altLang="zh-CN" b="1" dirty="0">
                <a:solidFill>
                  <a:srgbClr val="000000"/>
                </a:solidFill>
              </a:rPr>
              <a:t>24 </a:t>
            </a:r>
            <a:r>
              <a:rPr lang="th-TH" altLang="zh-CN" b="1" dirty="0">
                <a:solidFill>
                  <a:srgbClr val="000000"/>
                </a:solidFill>
              </a:rPr>
              <a:t>ชั่วโมง ในการสลับกันระหว่างความสว่าง และความมืด </a:t>
            </a:r>
          </a:p>
          <a:p>
            <a:pPr algn="ctr" fontAlgn="ctr">
              <a:defRPr/>
            </a:pPr>
            <a:r>
              <a:rPr lang="th-TH" altLang="zh-CN" b="1" dirty="0">
                <a:solidFill>
                  <a:srgbClr val="000000"/>
                </a:solidFill>
              </a:rPr>
              <a:t>บนโลก</a:t>
            </a:r>
            <a:r>
              <a:rPr lang="en-US" altLang="zh-CN" b="1" dirty="0">
                <a:solidFill>
                  <a:srgbClr val="000000"/>
                </a:solidFill>
              </a:rPr>
              <a:t>…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572001" y="2420888"/>
            <a:ext cx="2088232" cy="1440160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9307" y="2564904"/>
            <a:ext cx="1858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altLang="zh-CN" b="1" dirty="0">
                <a:solidFill>
                  <a:srgbClr val="000000"/>
                </a:solidFill>
              </a:rPr>
              <a:t>ท่านจะทำ</a:t>
            </a:r>
            <a:br>
              <a:rPr lang="en-US" altLang="zh-CN" b="1" dirty="0">
                <a:solidFill>
                  <a:srgbClr val="000000"/>
                </a:solidFill>
              </a:rPr>
            </a:br>
            <a:r>
              <a:rPr lang="th-TH" altLang="zh-CN" b="1" dirty="0">
                <a:solidFill>
                  <a:srgbClr val="000000"/>
                </a:solidFill>
              </a:rPr>
              <a:t>อย่างไรต่อ</a:t>
            </a:r>
            <a:r>
              <a:rPr lang="en-US" altLang="zh-CN" b="1" dirty="0">
                <a:solidFill>
                  <a:srgbClr val="000000"/>
                </a:solidFill>
              </a:rPr>
              <a:t>?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4491117"/>
            <a:ext cx="1656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altLang="zh-CN" sz="2800" b="1" dirty="0">
                <a:solidFill>
                  <a:srgbClr val="000000"/>
                </a:solidFill>
              </a:rPr>
              <a:t>เรียกมันว่า</a:t>
            </a:r>
            <a:br>
              <a:rPr lang="th-TH" altLang="zh-CN" sz="2800" b="1" dirty="0">
                <a:solidFill>
                  <a:srgbClr val="000000"/>
                </a:solidFill>
              </a:rPr>
            </a:br>
            <a:r>
              <a:rPr lang="th-TH" altLang="zh-CN" sz="2800" b="1" dirty="0">
                <a:solidFill>
                  <a:srgbClr val="000000"/>
                </a:solidFill>
              </a:rPr>
              <a:t>วัน</a:t>
            </a:r>
            <a:r>
              <a:rPr lang="en-US" altLang="zh-CN" sz="2800" b="1" dirty="0">
                <a:solidFill>
                  <a:srgbClr val="000000"/>
                </a:solidFill>
              </a:rPr>
              <a:t>...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179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ทำไมต้อง 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 </a:t>
            </a:r>
            <a:r>
              <a:rPr lang="th-TH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ชั่วโมง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66821" name="Text Box 5"/>
          <p:cNvSpPr txBox="1">
            <a:spLocks noChangeArrowheads="1"/>
          </p:cNvSpPr>
          <p:nvPr/>
        </p:nvSpPr>
        <p:spPr bwMode="auto">
          <a:xfrm>
            <a:off x="0" y="2720112"/>
            <a:ext cx="89644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โดยพระวจนะของพระยา</a:t>
            </a:r>
            <a:r>
              <a:rPr lang="th-TH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ห์เวห์</a:t>
            </a:r>
            <a: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ฟ้าสวรรค์ก็ถูกสร้างขึ้นมา</a:t>
            </a:r>
            <a:b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กับบริวารทั้งปวง ก็ด้วยลมพระโอษฐ์ของพระองค์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b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สดุดี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33:6)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2" name="Text Box 6"/>
          <p:cNvSpPr txBox="1">
            <a:spLocks noChangeArrowheads="1"/>
          </p:cNvSpPr>
          <p:nvPr/>
        </p:nvSpPr>
        <p:spPr bwMode="auto">
          <a:xfrm>
            <a:off x="62253" y="4816475"/>
            <a:ext cx="890223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แน่ทีเดียว ไม่มีความคิดที่ล่าช้า หรือการทดลองและกระบวนการที่ผิดพลาด หรือการค่อยๆเติมเต็มเป็นขั้นๆ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b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 </a:t>
            </a:r>
            <a:r>
              <a:rPr lang="th-TH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จอห์น </a:t>
            </a:r>
            <a:r>
              <a:rPr lang="th-TH" altLang="ja-JP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วิทค</a:t>
            </a:r>
            <a:r>
              <a:rPr lang="th-TH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อม </a:t>
            </a:r>
            <a:r>
              <a:rPr lang="th-TH" altLang="ja-JP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เดอะเออรี</a:t>
            </a:r>
            <a:r>
              <a:rPr lang="th-TH" altLang="ja-JP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่</a:t>
            </a:r>
            <a:r>
              <a:rPr lang="th-TH" altLang="ja-JP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เอ</a:t>
            </a:r>
            <a:r>
              <a:rPr lang="th-TH" altLang="ja-JP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ิธ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24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3" name="Rectangle 7"/>
          <p:cNvSpPr>
            <a:spLocks noChangeArrowheads="1"/>
          </p:cNvSpPr>
          <p:nvPr/>
        </p:nvSpPr>
        <p:spPr bwMode="auto">
          <a:xfrm>
            <a:off x="76200" y="17526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การทรงสร้างในพริบตา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6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46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6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6821" grpId="0"/>
      <p:bldP spid="2466822" grpId="0"/>
      <p:bldP spid="2466823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869" name="Rectangle 5"/>
          <p:cNvSpPr>
            <a:spLocks noChangeArrowheads="1"/>
          </p:cNvSpPr>
          <p:nvPr/>
        </p:nvSpPr>
        <p:spPr bwMode="auto">
          <a:xfrm>
            <a:off x="76200" y="17526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การสร้างในชั่วพริบตา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สดุดี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เวลาเย็นและเวลาเช้า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BC7485B-D7B8-E54F-92B4-B7EA9707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ทำไมต้อง 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 </a:t>
            </a: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ชั่วโมง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8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86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Nighttime with Lake and Northern Ligh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57150"/>
            <a:ext cx="89662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0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25128"/>
            <a:ext cx="9144000" cy="19558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มีเพียงดา</a:t>
            </a:r>
            <a:r>
              <a:rPr lang="th-TH" sz="4000" b="1" dirty="0" err="1">
                <a:solidFill>
                  <a:schemeClr val="bg1"/>
                </a:solidFill>
                <a:ea typeface="ＭＳ Ｐゴシック" pitchFamily="-112" charset="-128"/>
              </a:rPr>
              <a:t>เนี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ยล 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8:26 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อย่างเดียว</a:t>
            </a:r>
            <a:b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(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นอกจาก ปฐมกาล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1) 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ที่ตีความ</a:t>
            </a:r>
            <a:b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“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เวลาเย็นและเวลาเช้า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”– </a:t>
            </a:r>
            <a:r>
              <a:rPr lang="th-TH" sz="4000" b="1" dirty="0">
                <a:solidFill>
                  <a:schemeClr val="bg1"/>
                </a:solidFill>
                <a:ea typeface="ＭＳ Ｐゴシック" pitchFamily="-112" charset="-128"/>
              </a:rPr>
              <a:t>ตามตัวอักษร</a:t>
            </a:r>
            <a:endParaRPr lang="en-US" sz="4000" b="1" dirty="0">
              <a:solidFill>
                <a:schemeClr val="bg1"/>
              </a:solidFill>
              <a:ea typeface="ＭＳ Ｐゴシック" pitchFamily="-112" charset="-128"/>
            </a:endParaRPr>
          </a:p>
        </p:txBody>
      </p:sp>
      <p:sp>
        <p:nvSpPr>
          <p:cNvPr id="2470916" name="Rectangle 4"/>
          <p:cNvSpPr>
            <a:spLocks noChangeArrowheads="1"/>
          </p:cNvSpPr>
          <p:nvPr/>
        </p:nvSpPr>
        <p:spPr bwMode="auto">
          <a:xfrm>
            <a:off x="0" y="3505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36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th-TH" altLang="ja-JP" sz="3600" b="1" dirty="0">
                <a:solidFill>
                  <a:srgbClr val="FFFFFF"/>
                </a:solidFill>
                <a:cs typeface="Arial" charset="0"/>
              </a:rPr>
              <a:t>นิมิตเรื่อง</a:t>
            </a:r>
            <a:r>
              <a:rPr lang="th-TH" altLang="ja-JP" sz="3600" b="1" dirty="0">
                <a:solidFill>
                  <a:srgbClr val="FFFF00"/>
                </a:solidFill>
                <a:cs typeface="Arial" charset="0"/>
              </a:rPr>
              <a:t>เวลาเย็นและเวลาเช้า</a:t>
            </a:r>
            <a:r>
              <a:rPr lang="th-TH" altLang="ja-JP" sz="3600" b="1" dirty="0">
                <a:solidFill>
                  <a:srgbClr val="FFFFFF"/>
                </a:solidFill>
                <a:cs typeface="Arial" charset="0"/>
              </a:rPr>
              <a:t>ซึ่งบอกเล่านั้น</a:t>
            </a:r>
            <a:br>
              <a:rPr lang="th-TH" altLang="ja-JP" sz="3600" b="1" dirty="0">
                <a:solidFill>
                  <a:srgbClr val="FFFFFF"/>
                </a:solidFill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cs typeface="Arial" charset="0"/>
              </a:rPr>
              <a:t>เป็นความจริง แต่จงปิดบังนิมิตนั้นไว้ เพราะเป็นเรื่อง</a:t>
            </a:r>
            <a:br>
              <a:rPr lang="th-TH" altLang="ja-JP" sz="3600" b="1" dirty="0">
                <a:solidFill>
                  <a:srgbClr val="FFFFFF"/>
                </a:solidFill>
                <a:cs typeface="Arial" charset="0"/>
              </a:rPr>
            </a:br>
            <a:r>
              <a:rPr lang="th-TH" altLang="ja-JP" sz="3600" b="1" dirty="0">
                <a:solidFill>
                  <a:srgbClr val="FFFFFF"/>
                </a:solidFill>
                <a:cs typeface="Arial" charset="0"/>
              </a:rPr>
              <a:t>ของอีกหลายวันข้างหน้า</a:t>
            </a:r>
            <a:r>
              <a:rPr lang="ja-JP" altLang="en-US" sz="3600" b="1">
                <a:solidFill>
                  <a:srgbClr val="FFFFFF"/>
                </a:solidFill>
                <a:cs typeface="Arial" charset="0"/>
              </a:rPr>
              <a:t>”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(</a:t>
            </a:r>
            <a:r>
              <a:rPr lang="th-TH" altLang="ja-JP" sz="2800" b="1" dirty="0">
                <a:solidFill>
                  <a:srgbClr val="FFFFFF"/>
                </a:solidFill>
                <a:cs typeface="Arial" charset="0"/>
              </a:rPr>
              <a:t>ฉบับมาตรฐาน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)</a:t>
            </a:r>
            <a:endParaRPr lang="en-US" sz="36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5" name="Rectangle 5"/>
          <p:cNvSpPr>
            <a:spLocks noChangeArrowheads="1"/>
          </p:cNvSpPr>
          <p:nvPr/>
        </p:nvSpPr>
        <p:spPr bwMode="auto">
          <a:xfrm>
            <a:off x="152400" y="1905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การสร้างในชั่วพริบตา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สดุดี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เวลาเย็นและเวลาเช้า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 </a:t>
            </a:r>
            <a:endParaRPr lang="th-TH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คำคุณศัพท์เชิงตัวเลข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แรก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72967" name="Rectangle 7"/>
          <p:cNvSpPr>
            <a:spLocks noChangeArrowheads="1"/>
          </p:cNvSpPr>
          <p:nvPr/>
        </p:nvSpPr>
        <p:spPr bwMode="auto">
          <a:xfrm>
            <a:off x="990600" y="4191000"/>
            <a:ext cx="784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ในภาษา</a:t>
            </a:r>
            <a:r>
              <a:rPr lang="th-TH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ฮีบ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รู คำว่า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วัน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 (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ยม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เป็นคำคุณศัพท์ที่หมายถึงจำนวนวันตามอักษรจริง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!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25A6ED2-03C0-6D47-9669-7AC15BF8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ทำไมต้อง 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 </a:t>
            </a: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ชั่วโมง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7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96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 descr="tabernacle1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กันดารวิถี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 7:12</a:t>
            </a:r>
            <a:endParaRPr lang="en-US" b="1" dirty="0">
              <a:effectLst>
                <a:glow rad="228600">
                  <a:schemeClr val="tx1">
                    <a:alpha val="99000"/>
                  </a:schemeClr>
                </a:glow>
              </a:effectLst>
              <a:ea typeface="ＭＳ Ｐゴシック" charset="0"/>
            </a:endParaRPr>
          </a:p>
        </p:txBody>
      </p:sp>
      <p:sp>
        <p:nvSpPr>
          <p:cNvPr id="2475012" name="Rectangle 4"/>
          <p:cNvSpPr>
            <a:spLocks noChangeArrowheads="1"/>
          </p:cNvSpPr>
          <p:nvPr/>
        </p:nvSpPr>
        <p:spPr bwMode="auto">
          <a:xfrm>
            <a:off x="76200" y="2362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”</a:t>
            </a:r>
            <a:r>
              <a:rPr lang="th-TH" altLang="ja-JP" sz="4400" b="1" dirty="0">
                <a:solidFill>
                  <a:srgbClr val="FFFF00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วันแรก </a:t>
            </a:r>
            <a:r>
              <a:rPr lang="th-TH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ผู้ที่มาถวายของคือ นาโชน</a:t>
            </a:r>
            <a:br>
              <a:rPr lang="th-TH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</a:br>
            <a:r>
              <a:rPr lang="th-TH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บุตรอัมมีนาดับแห่ง</a:t>
            </a:r>
            <a:r>
              <a:rPr lang="th-TH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เ</a:t>
            </a:r>
            <a:r>
              <a:rPr lang="th-TH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ผ่าย</a:t>
            </a:r>
            <a:r>
              <a:rPr lang="th-TH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ู</a:t>
            </a:r>
            <a:r>
              <a:rPr lang="th-TH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ดา</a:t>
            </a:r>
            <a:r>
              <a:rPr lang="th-TH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ห์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…</a:t>
            </a:r>
            <a:r>
              <a:rPr lang="ru-RU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"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4400" b="1" dirty="0">
              <a:solidFill>
                <a:srgbClr val="000000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525094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7061" name="Rectangle 5"/>
          <p:cNvSpPr>
            <a:spLocks noChangeArrowheads="1"/>
          </p:cNvSpPr>
          <p:nvPr/>
        </p:nvSpPr>
        <p:spPr bwMode="auto">
          <a:xfrm>
            <a:off x="121096" y="19050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การสร้างในชั่วพริบตา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สดุดี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เวลาเย็นและเวลาเช้า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 </a:t>
            </a:r>
            <a:endParaRPr lang="th-TH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คำคุณศัพท์เชิงตัวเลข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แรก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รูปแบบของการทำงานและการพักผ่อน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1AEB671-48E9-3C43-87AC-10168F3A7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ทำไมต้อง 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 </a:t>
            </a: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ชั่วโมง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61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44450"/>
            <a:ext cx="5905500" cy="1439863"/>
          </a:xfrm>
          <a:solidFill>
            <a:srgbClr val="3333CC"/>
          </a:solidFill>
        </p:spPr>
        <p:txBody>
          <a:bodyPr/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เราได้รับวันทั้ง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จากปฐมกาล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1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7" name="Rectangle 5"/>
          <p:cNvSpPr>
            <a:spLocks noChangeArrowheads="1"/>
          </p:cNvSpPr>
          <p:nvPr/>
        </p:nvSpPr>
        <p:spPr bwMode="auto">
          <a:xfrm>
            <a:off x="76200" y="18288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การสร้างในชั่วพริบตา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สดุดี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 33:6)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เวลาเย็นและเวลาเช้า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 </a:t>
            </a:r>
            <a:endParaRPr lang="th-TH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คำคุณศัพท์เชิงตัวเลข 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th-TH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แรก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รูปแบบของการทำงานและการพักผ่อน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  <a:defRPr/>
            </a:pPr>
            <a:r>
              <a:rPr lang="th-TH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ดวงอาทิตย์และดวงจันทร์ ไม่ถูกสร้างจนถึงวันที่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4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5B95714-8117-4F41-B5FB-9EDE451CF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9250"/>
            <a:ext cx="77724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ทำไมต้อง 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24 </a:t>
            </a:r>
            <a:r>
              <a:rPr lang="th-TH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ชั่วโมง</a:t>
            </a:r>
            <a:r>
              <a:rPr lang="en-US" sz="6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1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 descr="creation-han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47879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2879725"/>
          </a:xfrm>
        </p:spPr>
        <p:txBody>
          <a:bodyPr anchor="t"/>
          <a:lstStyle/>
          <a:p>
            <a:pPr>
              <a:defRPr/>
            </a:pPr>
            <a:r>
              <a:rPr lang="th-TH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ปกป้องรากฐานความเชื่อ</a:t>
            </a:r>
            <a:br>
              <a:rPr lang="th-TH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ในการทรงสร้างของคุณ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Psalm 11:3 KJV 00422</a:t>
            </a:r>
          </a:p>
        </p:txBody>
      </p:sp>
      <p:sp>
        <p:nvSpPr>
          <p:cNvPr id="409603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487362" y="533400"/>
            <a:ext cx="8474075" cy="304698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th-TH" sz="7200" b="1" dirty="0">
                <a:solidFill>
                  <a:srgbClr val="FFFFFF"/>
                </a:solidFill>
              </a:rPr>
              <a:t>สดุดี </a:t>
            </a:r>
            <a:r>
              <a:rPr lang="en-US" sz="7200" b="1" dirty="0">
                <a:solidFill>
                  <a:srgbClr val="FFFFFF"/>
                </a:solidFill>
              </a:rPr>
              <a:t>11:3</a:t>
            </a:r>
            <a:endParaRPr lang="en-US" sz="6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th-TH" sz="6000" dirty="0">
                <a:solidFill>
                  <a:srgbClr val="FFFFFF"/>
                </a:solidFill>
              </a:rPr>
              <a:t>ถ้ารากฐานถูกทำลายเสียแล้ว</a:t>
            </a:r>
            <a:br>
              <a:rPr lang="th-TH" sz="6000" dirty="0">
                <a:solidFill>
                  <a:srgbClr val="FFFFFF"/>
                </a:solidFill>
              </a:rPr>
            </a:br>
            <a:r>
              <a:rPr lang="th-TH" sz="6000" dirty="0">
                <a:solidFill>
                  <a:srgbClr val="FFFFFF"/>
                </a:solidFill>
              </a:rPr>
              <a:t>คนชอบธรรมจะทำอะไรได้</a:t>
            </a:r>
            <a:r>
              <a:rPr lang="en-US" sz="6000" dirty="0">
                <a:solidFill>
                  <a:srgbClr val="FFFFFF"/>
                </a:solidFill>
              </a:rPr>
              <a:t> 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277813"/>
            <a:ext cx="4572000" cy="630907"/>
          </a:xfrm>
        </p:spPr>
        <p:txBody>
          <a:bodyPr/>
          <a:lstStyle/>
          <a:p>
            <a:pPr eaLnBrk="1" hangingPunct="1">
              <a:defRPr/>
            </a:pPr>
            <a:r>
              <a:rPr lang="th-TH" sz="4000" dirty="0">
                <a:solidFill>
                  <a:schemeClr val="bg1"/>
                </a:solidFill>
                <a:cs typeface="+mj-cs"/>
              </a:rPr>
              <a:t>มหากาพย์ </a:t>
            </a:r>
            <a:r>
              <a:rPr lang="th-TH" sz="4000" dirty="0" err="1">
                <a:solidFill>
                  <a:schemeClr val="bg1"/>
                </a:solidFill>
                <a:cs typeface="+mj-cs"/>
              </a:rPr>
              <a:t>อัท</a:t>
            </a:r>
            <a:r>
              <a:rPr lang="th-TH" sz="4000" dirty="0">
                <a:solidFill>
                  <a:schemeClr val="bg1"/>
                </a:solidFill>
                <a:cs typeface="+mj-cs"/>
              </a:rPr>
              <a:t>ราเฮ</a:t>
            </a:r>
            <a:r>
              <a:rPr lang="th-TH" sz="4000" dirty="0" err="1">
                <a:solidFill>
                  <a:schemeClr val="bg1"/>
                </a:solidFill>
                <a:cs typeface="+mj-cs"/>
              </a:rPr>
              <a:t>ซิส</a:t>
            </a:r>
            <a:endParaRPr lang="en-US" sz="4000" dirty="0">
              <a:cs typeface="+mj-cs"/>
            </a:endParaRPr>
          </a:p>
        </p:txBody>
      </p:sp>
      <p:sp>
        <p:nvSpPr>
          <p:cNvPr id="2273284" name="Rectangle 4"/>
          <p:cNvSpPr>
            <a:spLocks noChangeArrowheads="1"/>
          </p:cNvSpPr>
          <p:nvPr/>
        </p:nvSpPr>
        <p:spPr bwMode="auto">
          <a:xfrm>
            <a:off x="107504" y="116632"/>
            <a:ext cx="4316288" cy="646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ja-JP" altLang="en-US" sz="36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“</a:t>
            </a:r>
            <a:r>
              <a:rPr lang="th-TH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ให้พระเจ้าผู้ให้กำเนิด สร้างบุตร และ</a:t>
            </a:r>
            <a:r>
              <a:rPr lang="th-TH" altLang="ja-JP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ให้มนุษย์ทำงานหนักของพระเจ้า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...</a:t>
            </a:r>
            <a:r>
              <a:rPr lang="th-TH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สร้างมนุษย์ ให้เขาแบกแอก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…</a:t>
            </a:r>
            <a:r>
              <a:rPr lang="th-TH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ให้</a:t>
            </a:r>
            <a:r>
              <a:rPr lang="th-TH" altLang="ja-JP" sz="36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นินตู</a:t>
            </a:r>
            <a:r>
              <a:rPr lang="th-TH" altLang="ja-JP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 ผสมดิน ให้พระเจ้าและมนุษย์ผสมเข้าด้วยกันในดินนั้น จงเกิดวิญญาณจากเนื้อหนังของพระเจ้า</a:t>
            </a:r>
            <a:r>
              <a:rPr lang="ja-JP" altLang="en-US" sz="3600" b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  <a:cs typeface="+mn-cs"/>
              </a:rPr>
              <a:t>”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 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(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อาโน</a:t>
            </a:r>
            <a:r>
              <a:rPr lang="th-TH" sz="36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ล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/</a:t>
            </a:r>
            <a:r>
              <a:rPr lang="th-TH" sz="36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เบเย</a:t>
            </a:r>
            <a:r>
              <a:rPr lang="th-TH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อร</a:t>
            </a:r>
            <a:r>
              <a:rPr lang="th-TH" sz="36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์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cs typeface="+mn-cs"/>
              </a:rPr>
              <a:t>, 24)</a:t>
            </a:r>
          </a:p>
        </p:txBody>
      </p:sp>
      <p:sp>
        <p:nvSpPr>
          <p:cNvPr id="2273285" name="Rectangle 5"/>
          <p:cNvSpPr>
            <a:spLocks noChangeArrowheads="1"/>
          </p:cNvSpPr>
          <p:nvPr/>
        </p:nvSpPr>
        <p:spPr bwMode="auto">
          <a:xfrm>
            <a:off x="4495800" y="1196752"/>
            <a:ext cx="4648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th-TH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อ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คา</a:t>
            </a:r>
            <a:r>
              <a:rPr lang="th-TH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เ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ดี</a:t>
            </a:r>
            <a:r>
              <a:rPr lang="th-TH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ยน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1650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ก่อนคริสต์ศักราช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การทรงสร้าง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&amp;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น้ำท่วมโลก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มนุษย์ถูกสร้างเพื่อช่วยพระเจ้าทำงาน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มนุษย์ถูกสร้างขึ้นจากดิน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1 00418</a:t>
            </a:r>
          </a:p>
        </p:txBody>
      </p:sp>
      <p:sp>
        <p:nvSpPr>
          <p:cNvPr id="391171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2 00419</a:t>
            </a:r>
          </a:p>
        </p:txBody>
      </p:sp>
      <p:sp>
        <p:nvSpPr>
          <p:cNvPr id="393219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3 00420</a:t>
            </a:r>
          </a:p>
        </p:txBody>
      </p:sp>
      <p:sp>
        <p:nvSpPr>
          <p:cNvPr id="395267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Blocks-Genesis Doctrine &amp; Doctrines 00405</a:t>
            </a: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3701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ปฐมกาล</a:t>
            </a:r>
            <a:endParaRPr lang="en-US" sz="3600" b="1" dirty="0"/>
          </a:p>
        </p:txBody>
      </p:sp>
      <p:sp>
        <p:nvSpPr>
          <p:cNvPr id="413702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หลักข้อเชื่อ</a:t>
            </a:r>
            <a:endParaRPr lang="en-US" sz="3200" b="1" dirty="0">
              <a:latin typeface="Arial Narrow Bold" charset="0"/>
            </a:endParaRPr>
          </a:p>
        </p:txBody>
      </p:sp>
      <p:sp>
        <p:nvSpPr>
          <p:cNvPr id="413703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5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ปฐมกาล</a:t>
            </a:r>
            <a:endParaRPr lang="en-US" sz="3600" b="1" dirty="0"/>
          </a:p>
        </p:txBody>
      </p:sp>
      <p:sp>
        <p:nvSpPr>
          <p:cNvPr id="413704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>
                <a:latin typeface="Arial Narrow Bold" charset="0"/>
              </a:rPr>
              <a:t>7</a:t>
            </a:r>
            <a:r>
              <a:rPr lang="th-TH" sz="3600" b="1" dirty="0">
                <a:latin typeface="Arial Narrow Bold" charset="0"/>
              </a:rPr>
              <a:t>วัน ต่อ</a:t>
            </a:r>
            <a:r>
              <a:rPr lang="th-TH" sz="4000" b="1" dirty="0">
                <a:latin typeface="Arial Narrow Bold" charset="0"/>
              </a:rPr>
              <a:t>สัปดาห์</a:t>
            </a:r>
            <a:endParaRPr lang="en-US" sz="3600" b="1" dirty="0">
              <a:latin typeface="Arial Narrow Bold" charset="0"/>
            </a:endParaRPr>
          </a:p>
        </p:txBody>
      </p:sp>
      <p:sp>
        <p:nvSpPr>
          <p:cNvPr id="413705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ทำงาน</a:t>
            </a:r>
            <a:endParaRPr lang="en-US" b="1" dirty="0">
              <a:latin typeface="Arial Narrow Bold" charset="0"/>
            </a:endParaRPr>
          </a:p>
        </p:txBody>
      </p:sp>
      <p:sp>
        <p:nvSpPr>
          <p:cNvPr id="413706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อาณาจักร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7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คำสาป</a:t>
            </a:r>
            <a:endParaRPr lang="en-US" b="1" dirty="0">
              <a:latin typeface="Arial Narrow Bold" charset="0"/>
            </a:endParaRPr>
          </a:p>
        </p:txBody>
      </p:sp>
      <p:sp>
        <p:nvSpPr>
          <p:cNvPr id="413708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อาด</a:t>
            </a:r>
            <a:r>
              <a:rPr lang="th-TH" sz="4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ัม</a:t>
            </a: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สุดท้าย</a:t>
            </a:r>
            <a:endParaRPr lang="en-US" b="1" dirty="0">
              <a:latin typeface="Arial Narrow Bold" charset="0"/>
            </a:endParaRPr>
          </a:p>
        </p:txBody>
      </p:sp>
      <p:sp>
        <p:nvSpPr>
          <p:cNvPr id="413709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การมาครั้งที่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1</a:t>
            </a:r>
            <a:endParaRPr lang="en-US" b="1" dirty="0">
              <a:latin typeface="Arial Narrow Bold" charset="0"/>
            </a:endParaRPr>
          </a:p>
        </p:txBody>
      </p:sp>
      <p:sp>
        <p:nvSpPr>
          <p:cNvPr id="413710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การมาครั้งที่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2</a:t>
            </a:r>
            <a:endParaRPr lang="en-US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 autoUpdateAnimBg="0"/>
      <p:bldP spid="413702" grpId="0" animBg="1" autoUpdateAnimBg="0"/>
      <p:bldP spid="413703" grpId="0" animBg="1" autoUpdateAnimBg="0"/>
      <p:bldP spid="413704" grpId="0" animBg="1" autoUpdateAnimBg="0"/>
      <p:bldP spid="413705" grpId="0" animBg="1" autoUpdateAnimBg="0"/>
      <p:bldP spid="413706" grpId="0" animBg="1" autoUpdateAnimBg="0"/>
      <p:bldP spid="413707" grpId="0" animBg="1" autoUpdateAnimBg="0"/>
      <p:bldP spid="413708" grpId="0" animBg="1" autoUpdateAnimBg="0"/>
      <p:bldP spid="413709" grpId="0" animBg="1" autoUpdateAnimBg="0"/>
      <p:bldP spid="41371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Blocks-God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Word &amp; Man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Opinion 00403</a:t>
            </a: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749" name="AutoShape 5" descr="White marble"/>
          <p:cNvSpPr>
            <a:spLocks noChangeArrowheads="1"/>
          </p:cNvSpPr>
          <p:nvPr/>
        </p:nvSpPr>
        <p:spPr bwMode="auto">
          <a:xfrm>
            <a:off x="107504" y="4724400"/>
            <a:ext cx="4213671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การทรงสร้าง</a:t>
            </a:r>
            <a:b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</a:b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พระวจนะ</a:t>
            </a:r>
            <a:b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</a:b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ของพระเจ้า</a:t>
            </a:r>
            <a:endParaRPr lang="en-US" b="1" dirty="0"/>
          </a:p>
        </p:txBody>
      </p:sp>
      <p:sp>
        <p:nvSpPr>
          <p:cNvPr id="415750" name="AutoShape 6" descr="White marble"/>
          <p:cNvSpPr>
            <a:spLocks noChangeArrowheads="1"/>
          </p:cNvSpPr>
          <p:nvPr/>
        </p:nvSpPr>
        <p:spPr bwMode="auto">
          <a:xfrm>
            <a:off x="107504" y="3733800"/>
            <a:ext cx="4213671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กฎเกณฑ์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1" name="AutoShape 7" descr="White marble"/>
          <p:cNvSpPr>
            <a:spLocks noChangeArrowheads="1"/>
          </p:cNvSpPr>
          <p:nvPr/>
        </p:nvSpPr>
        <p:spPr bwMode="auto">
          <a:xfrm>
            <a:off x="107504" y="2743200"/>
            <a:ext cx="4213671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แต่งงาน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2" name="AutoShape 8" descr="White marble"/>
          <p:cNvSpPr>
            <a:spLocks noChangeArrowheads="1"/>
          </p:cNvSpPr>
          <p:nvPr/>
        </p:nvSpPr>
        <p:spPr bwMode="auto">
          <a:xfrm>
            <a:off x="107504" y="1752600"/>
            <a:ext cx="4213671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พื้นฐาน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3" name="AutoShape 9" descr="White marble"/>
          <p:cNvSpPr>
            <a:spLocks noChangeArrowheads="1"/>
          </p:cNvSpPr>
          <p:nvPr/>
        </p:nvSpPr>
        <p:spPr bwMode="auto">
          <a:xfrm>
            <a:off x="107504" y="457200"/>
            <a:ext cx="4213671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ความหมายของชีวิต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4" name="AutoShape 10" descr="White marble"/>
          <p:cNvSpPr>
            <a:spLocks noChangeArrowheads="1"/>
          </p:cNvSpPr>
          <p:nvPr/>
        </p:nvSpPr>
        <p:spPr bwMode="auto">
          <a:xfrm>
            <a:off x="4572000" y="4724400"/>
            <a:ext cx="4464496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วิวัฒนาการ</a:t>
            </a:r>
            <a:b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</a:br>
            <a:r>
              <a:rPr lang="th-TH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ความคิดของมนุษย์</a:t>
            </a:r>
            <a:endParaRPr lang="en-US" sz="2800" b="1" dirty="0"/>
          </a:p>
        </p:txBody>
      </p:sp>
      <p:sp>
        <p:nvSpPr>
          <p:cNvPr id="415755" name="AutoShape 11" descr="White marble"/>
          <p:cNvSpPr>
            <a:spLocks noChangeArrowheads="1"/>
          </p:cNvSpPr>
          <p:nvPr/>
        </p:nvSpPr>
        <p:spPr bwMode="auto">
          <a:xfrm>
            <a:off x="4572000" y="3733800"/>
            <a:ext cx="4464496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ไร้กฎเกณฑ์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6" name="AutoShape 12" descr="White marble"/>
          <p:cNvSpPr>
            <a:spLocks noChangeArrowheads="1"/>
          </p:cNvSpPr>
          <p:nvPr/>
        </p:nvSpPr>
        <p:spPr bwMode="auto">
          <a:xfrm>
            <a:off x="4572000" y="2743200"/>
            <a:ext cx="4464496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รักร่วมเพศ</a:t>
            </a:r>
            <a:endParaRPr lang="en-US" b="1" dirty="0">
              <a:latin typeface="Arial Narrow Bold" charset="0"/>
            </a:endParaRPr>
          </a:p>
        </p:txBody>
      </p:sp>
      <p:sp>
        <p:nvSpPr>
          <p:cNvPr id="415757" name="AutoShape 13" descr="White marble"/>
          <p:cNvSpPr>
            <a:spLocks noChangeArrowheads="1"/>
          </p:cNvSpPr>
          <p:nvPr/>
        </p:nvSpPr>
        <p:spPr bwMode="auto">
          <a:xfrm>
            <a:off x="4572000" y="1752600"/>
            <a:ext cx="4464496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สื่อลามก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8" name="AutoShape 14" descr="White marble"/>
          <p:cNvSpPr>
            <a:spLocks noChangeArrowheads="1"/>
          </p:cNvSpPr>
          <p:nvPr/>
        </p:nvSpPr>
        <p:spPr bwMode="auto">
          <a:xfrm>
            <a:off x="4572000" y="457200"/>
            <a:ext cx="4464496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การทำ</a:t>
            </a:r>
            <a:r>
              <a:rPr lang="th-TH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แท้ง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 animBg="1" autoUpdateAnimBg="0"/>
      <p:bldP spid="415750" grpId="0" animBg="1" autoUpdateAnimBg="0"/>
      <p:bldP spid="415751" grpId="0" animBg="1" autoUpdateAnimBg="0"/>
      <p:bldP spid="415752" grpId="0" animBg="1" autoUpdateAnimBg="0"/>
      <p:bldP spid="415753" grpId="0" animBg="1" autoUpdateAnimBg="0"/>
      <p:bldP spid="415754" grpId="0" animBg="1" autoUpdateAnimBg="0"/>
      <p:bldP spid="415755" grpId="0" animBg="1" autoUpdateAnimBg="0"/>
      <p:bldP spid="415756" grpId="0" animBg="1" autoUpdateAnimBg="0"/>
      <p:bldP spid="415757" grpId="0" animBg="1" autoUpdateAnimBg="0"/>
      <p:bldP spid="415758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2804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ความลับของวิวัฒนาการคือเวลาและความตาย เวลาสำหรับการสะสมการเปลี่ยนแปลงทางกายภาพที่ดีขึ้นอย่าง</a:t>
            </a:r>
            <a:r>
              <a:rPr lang="th-TH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ช้าๆ</a:t>
            </a:r>
            <a:r>
              <a:rPr lang="th-TH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และการตาย เป็นการเพิ่มที่ว่างให้กับ สายพันธุ์ใหม่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837238"/>
            <a:ext cx="91455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คาร์ล สาแกน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รายการชื่อ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เสียงเรียกในจักรวาล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6475413"/>
            <a:ext cx="5040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2003 </a:t>
            </a: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การตอบคำถาม ในปฐมกาล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Evolution: Death-Man 00413</a:t>
            </a:r>
          </a:p>
        </p:txBody>
      </p:sp>
      <p:sp>
        <p:nvSpPr>
          <p:cNvPr id="405507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0275" name="Text Box 4"/>
          <p:cNvSpPr txBox="1">
            <a:spLocks noChangeArrowheads="1"/>
          </p:cNvSpPr>
          <p:nvPr/>
        </p:nvSpPr>
        <p:spPr bwMode="auto">
          <a:xfrm>
            <a:off x="1712912" y="552450"/>
            <a:ext cx="5307359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h-TH" sz="7200" b="1" dirty="0">
                <a:solidFill>
                  <a:schemeClr val="bg1"/>
                </a:solidFill>
                <a:latin typeface="Arial Black" charset="0"/>
              </a:rPr>
              <a:t>วิวัฒนาการ</a:t>
            </a:r>
            <a:endParaRPr lang="en-US" sz="7200" b="1" dirty="0">
              <a:latin typeface="Arial Black" charset="0"/>
            </a:endParaRPr>
          </a:p>
        </p:txBody>
      </p:sp>
      <p:sp>
        <p:nvSpPr>
          <p:cNvPr id="310276" name="Text Box 5"/>
          <p:cNvSpPr txBox="1">
            <a:spLocks noChangeArrowheads="1"/>
          </p:cNvSpPr>
          <p:nvPr/>
        </p:nvSpPr>
        <p:spPr bwMode="auto">
          <a:xfrm>
            <a:off x="369888" y="1988840"/>
            <a:ext cx="2617936" cy="2185214"/>
          </a:xfrm>
          <a:prstGeom prst="rect">
            <a:avLst/>
          </a:prstGeom>
          <a:solidFill>
            <a:srgbClr val="CE03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h-TH" sz="4000" b="1" dirty="0">
                <a:solidFill>
                  <a:srgbClr val="FFFFFF"/>
                </a:solidFill>
                <a:latin typeface="Arial Black" charset="0"/>
              </a:rPr>
              <a:t>ความตาย</a:t>
            </a:r>
            <a:br>
              <a:rPr lang="th-TH" sz="3200" dirty="0">
                <a:solidFill>
                  <a:srgbClr val="FFFFFF"/>
                </a:solidFill>
                <a:latin typeface="Arial Black" charset="0"/>
              </a:rPr>
            </a:br>
            <a:r>
              <a:rPr lang="th-TH" sz="3200" dirty="0">
                <a:solidFill>
                  <a:srgbClr val="FFFFFF"/>
                </a:solidFill>
                <a:latin typeface="Arial Black" charset="0"/>
              </a:rPr>
              <a:t>การหลั่งเลือด</a:t>
            </a:r>
            <a:br>
              <a:rPr lang="th-TH" sz="3200" dirty="0">
                <a:solidFill>
                  <a:srgbClr val="FFFFFF"/>
                </a:solidFill>
                <a:latin typeface="Arial Black" charset="0"/>
              </a:rPr>
            </a:br>
            <a:r>
              <a:rPr lang="th-TH" sz="3200" dirty="0">
                <a:solidFill>
                  <a:srgbClr val="FFFFFF"/>
                </a:solidFill>
                <a:latin typeface="Arial Black" charset="0"/>
              </a:rPr>
              <a:t>ความทุกข์ยาก</a:t>
            </a:r>
            <a:br>
              <a:rPr lang="th-TH" sz="3200" dirty="0">
                <a:solidFill>
                  <a:srgbClr val="FFFFFF"/>
                </a:solidFill>
                <a:latin typeface="Arial Black" charset="0"/>
              </a:rPr>
            </a:br>
            <a:r>
              <a:rPr lang="th-TH" sz="3200" dirty="0">
                <a:solidFill>
                  <a:srgbClr val="FFFFFF"/>
                </a:solidFill>
                <a:latin typeface="Arial Black" charset="0"/>
              </a:rPr>
              <a:t>โรคภัย</a:t>
            </a:r>
            <a:r>
              <a:rPr lang="th-TH" sz="3200" dirty="0" err="1">
                <a:solidFill>
                  <a:srgbClr val="FFFFFF"/>
                </a:solidFill>
                <a:latin typeface="Arial Black" charset="0"/>
              </a:rPr>
              <a:t>ต่างๆ</a:t>
            </a:r>
            <a:endParaRPr lang="en-US" sz="3200" dirty="0">
              <a:solidFill>
                <a:srgbClr val="FFFFFF"/>
              </a:solidFill>
              <a:latin typeface="Arial Black" charset="0"/>
            </a:endParaRPr>
          </a:p>
        </p:txBody>
      </p:sp>
      <p:sp>
        <p:nvSpPr>
          <p:cNvPr id="310277" name="AutoShape 6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78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769441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h-TH" sz="4400" b="1" dirty="0">
                <a:latin typeface="Arial Black" charset="0"/>
              </a:rPr>
              <a:t>เกิดเป็นมนุษย์</a:t>
            </a:r>
            <a:endParaRPr lang="en-US" b="1" dirty="0">
              <a:latin typeface="Arial Black" charset="0"/>
            </a:endParaRP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Creation: Actions-Death 00412</a:t>
            </a:r>
          </a:p>
        </p:txBody>
      </p:sp>
      <p:sp>
        <p:nvSpPr>
          <p:cNvPr id="407555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2323" name="Text Box 4"/>
          <p:cNvSpPr txBox="1">
            <a:spLocks noChangeArrowheads="1"/>
          </p:cNvSpPr>
          <p:nvPr/>
        </p:nvSpPr>
        <p:spPr bwMode="auto">
          <a:xfrm>
            <a:off x="1547664" y="457200"/>
            <a:ext cx="5472608" cy="11079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h-TH" sz="6600" b="1" dirty="0">
                <a:solidFill>
                  <a:schemeClr val="bg1"/>
                </a:solidFill>
                <a:latin typeface="Arial Black" charset="0"/>
              </a:rPr>
              <a:t>การทรงสร้าง</a:t>
            </a:r>
            <a:endParaRPr lang="en-US" sz="6600" b="1" dirty="0">
              <a:latin typeface="Arial Black" charset="0"/>
            </a:endParaRPr>
          </a:p>
        </p:txBody>
      </p:sp>
      <p:sp>
        <p:nvSpPr>
          <p:cNvPr id="312324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Text Box 6"/>
          <p:cNvSpPr txBox="1">
            <a:spLocks noChangeArrowheads="1"/>
          </p:cNvSpPr>
          <p:nvPr/>
        </p:nvSpPr>
        <p:spPr bwMode="auto">
          <a:xfrm>
            <a:off x="2449513" y="1844824"/>
            <a:ext cx="2655887" cy="1200329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h-TH" sz="3600" b="1" dirty="0">
                <a:latin typeface="Arial Black" charset="0"/>
              </a:rPr>
              <a:t>การกระทำ</a:t>
            </a:r>
            <a:br>
              <a:rPr lang="th-TH" sz="3600" b="1" dirty="0">
                <a:latin typeface="Arial Black" charset="0"/>
              </a:rPr>
            </a:br>
            <a:r>
              <a:rPr lang="th-TH" sz="3600" b="1" dirty="0">
                <a:latin typeface="Arial Black" charset="0"/>
              </a:rPr>
              <a:t>ของมนุษย์</a:t>
            </a:r>
            <a:endParaRPr lang="en-US" sz="1800" b="1" dirty="0">
              <a:latin typeface="Arial Black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Reinterpretations 00363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966DD-E146-5842-AE86-FD4F9399A89F}"/>
              </a:ext>
            </a:extLst>
          </p:cNvPr>
          <p:cNvSpPr txBox="1"/>
          <p:nvPr/>
        </p:nvSpPr>
        <p:spPr>
          <a:xfrm>
            <a:off x="1547664" y="0"/>
            <a:ext cx="6048672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000" dirty="0">
                <a:solidFill>
                  <a:srgbClr val="FFFF00"/>
                </a:solidFill>
              </a:rPr>
              <a:t>การตีความ</a:t>
            </a:r>
            <a:endParaRPr lang="en-US" sz="80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E3915-4BC5-7A4A-BA0B-08551B625D5D}"/>
              </a:ext>
            </a:extLst>
          </p:cNvPr>
          <p:cNvSpPr txBox="1"/>
          <p:nvPr/>
        </p:nvSpPr>
        <p:spPr>
          <a:xfrm>
            <a:off x="755576" y="1635685"/>
            <a:ext cx="2216299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FF"/>
                </a:solidFill>
              </a:rPr>
              <a:t>น้ำท่วม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06340-3870-244E-A2F6-D71087D79C7B}"/>
              </a:ext>
            </a:extLst>
          </p:cNvPr>
          <p:cNvSpPr txBox="1"/>
          <p:nvPr/>
        </p:nvSpPr>
        <p:spPr>
          <a:xfrm>
            <a:off x="3203847" y="1338084"/>
            <a:ext cx="2875235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FFFF"/>
                </a:solidFill>
              </a:rPr>
              <a:t>วิวัฒนาการโดย</a:t>
            </a:r>
            <a:br>
              <a:rPr lang="th-TH" sz="3200" dirty="0">
                <a:solidFill>
                  <a:srgbClr val="FFFFFF"/>
                </a:solidFill>
              </a:rPr>
            </a:br>
            <a:r>
              <a:rPr lang="th-TH" sz="3200" dirty="0">
                <a:solidFill>
                  <a:srgbClr val="FFFFFF"/>
                </a:solidFill>
              </a:rPr>
              <a:t>พระเจ้า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E2253-5D44-3149-8B6A-388356C6D749}"/>
              </a:ext>
            </a:extLst>
          </p:cNvPr>
          <p:cNvSpPr txBox="1"/>
          <p:nvPr/>
        </p:nvSpPr>
        <p:spPr>
          <a:xfrm>
            <a:off x="6444208" y="1727869"/>
            <a:ext cx="1512168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FF"/>
                </a:solidFill>
              </a:rPr>
              <a:t>อายุวัน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88E4-BF50-C14E-B8B6-74CD6903A57B}"/>
              </a:ext>
            </a:extLst>
          </p:cNvPr>
          <p:cNvSpPr txBox="1"/>
          <p:nvPr/>
        </p:nvSpPr>
        <p:spPr>
          <a:xfrm>
            <a:off x="2971875" y="3596815"/>
            <a:ext cx="2969954" cy="769441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FFFFFF"/>
                </a:solidFill>
              </a:rPr>
              <a:t>ปฐมกาล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E58DB-F5A0-8440-B1A2-258FCD51836F}"/>
              </a:ext>
            </a:extLst>
          </p:cNvPr>
          <p:cNvSpPr txBox="1"/>
          <p:nvPr/>
        </p:nvSpPr>
        <p:spPr>
          <a:xfrm>
            <a:off x="611559" y="5249496"/>
            <a:ext cx="2504331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FF"/>
                </a:solidFill>
              </a:rPr>
              <a:t>การทรงสร้าง</a:t>
            </a:r>
            <a:br>
              <a:rPr lang="th-TH" sz="3200" b="1" dirty="0">
                <a:solidFill>
                  <a:srgbClr val="FFFFFF"/>
                </a:solidFill>
              </a:rPr>
            </a:br>
            <a:r>
              <a:rPr lang="th-TH" sz="3200" b="1" dirty="0">
                <a:solidFill>
                  <a:srgbClr val="FFFFFF"/>
                </a:solidFill>
              </a:rPr>
              <a:t>ทีละขั้น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2AD3BA-EDFA-4243-8232-00E7C5090D8D}"/>
              </a:ext>
            </a:extLst>
          </p:cNvPr>
          <p:cNvSpPr txBox="1"/>
          <p:nvPr/>
        </p:nvSpPr>
        <p:spPr>
          <a:xfrm>
            <a:off x="3628760" y="5519916"/>
            <a:ext cx="1656184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FF"/>
                </a:solidFill>
              </a:rPr>
              <a:t>ทฤษฎี</a:t>
            </a:r>
            <a:br>
              <a:rPr lang="th-TH" sz="3200" b="1" dirty="0">
                <a:solidFill>
                  <a:srgbClr val="FFFFFF"/>
                </a:solidFill>
              </a:rPr>
            </a:br>
            <a:r>
              <a:rPr lang="th-TH" sz="3200" b="1" dirty="0">
                <a:solidFill>
                  <a:srgbClr val="FFFFFF"/>
                </a:solidFill>
              </a:rPr>
              <a:t>ช่องว่าง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30321-8AB2-674A-9B43-82236BC7F77A}"/>
              </a:ext>
            </a:extLst>
          </p:cNvPr>
          <p:cNvSpPr txBox="1"/>
          <p:nvPr/>
        </p:nvSpPr>
        <p:spPr>
          <a:xfrm>
            <a:off x="6127421" y="5397069"/>
            <a:ext cx="2503998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FF"/>
                </a:solidFill>
              </a:rPr>
              <a:t>กรอบการ</a:t>
            </a:r>
            <a:br>
              <a:rPr lang="th-TH" sz="3200" b="1" dirty="0">
                <a:solidFill>
                  <a:srgbClr val="FFFFFF"/>
                </a:solidFill>
              </a:rPr>
            </a:br>
            <a:r>
              <a:rPr lang="th-TH" sz="3200" b="1" dirty="0">
                <a:solidFill>
                  <a:srgbClr val="FFFFFF"/>
                </a:solidFill>
              </a:rPr>
              <a:t>ตีความ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164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2276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6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7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276358" name="Rectangle 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2276359" name="Text Box 7"/>
          <p:cNvSpPr txBox="1">
            <a:spLocks noChangeArrowheads="1"/>
          </p:cNvSpPr>
          <p:nvPr/>
        </p:nvSpPr>
        <p:spPr bwMode="auto">
          <a:xfrm>
            <a:off x="7074564" y="6283732"/>
            <a:ext cx="14718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FFFFFF"/>
                </a:solidFill>
                <a:cs typeface="+mn-cs"/>
              </a:rPr>
              <a:t>หนังสือคู่มือ หน้า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. 26-29</a:t>
            </a:r>
          </a:p>
        </p:txBody>
      </p:sp>
      <p:pic>
        <p:nvPicPr>
          <p:cNvPr id="2276360" name="Picture 8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1" name="Picture 9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2" name="Picture 10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3" name="Picture 11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64" name="Rectangle 1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5" name="Rectangle 1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66" name="AutoShape 1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7" name="Rectangle 1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8" name="AutoShape 1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9" name="Line 1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0" name="Line 1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1" name="Line 1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2" name="Line 2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3" name="Line 2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4" name="Rectangle 22"/>
          <p:cNvSpPr>
            <a:spLocks noChangeArrowheads="1"/>
          </p:cNvSpPr>
          <p:nvPr/>
        </p:nvSpPr>
        <p:spPr bwMode="auto">
          <a:xfrm>
            <a:off x="8007350" y="3429000"/>
            <a:ext cx="51616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โมเสส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6375" name="Rectangle 23"/>
          <p:cNvSpPr>
            <a:spLocks noChangeArrowheads="1"/>
          </p:cNvSpPr>
          <p:nvPr/>
        </p:nvSpPr>
        <p:spPr bwMode="auto">
          <a:xfrm>
            <a:off x="8163799" y="3804825"/>
            <a:ext cx="501739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Helvetica" charset="0"/>
                <a:cs typeface="+mn-cs"/>
              </a:rPr>
              <a:t>ซีนาย</a:t>
            </a:r>
            <a:endParaRPr lang="en-US" sz="14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6" name="Rectangle 24"/>
          <p:cNvSpPr>
            <a:spLocks noChangeArrowheads="1"/>
          </p:cNvSpPr>
          <p:nvPr/>
        </p:nvSpPr>
        <p:spPr bwMode="auto">
          <a:xfrm>
            <a:off x="8023497" y="3966955"/>
            <a:ext cx="75341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Helvetica" charset="0"/>
                <a:cs typeface="+mn-cs"/>
              </a:rPr>
              <a:t>ม</a:t>
            </a:r>
            <a:r>
              <a:rPr lang="en-US" sz="14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th-TH" sz="1400" b="1" dirty="0" err="1">
                <a:solidFill>
                  <a:srgbClr val="000000"/>
                </a:solidFill>
                <a:latin typeface="Helvetica" charset="0"/>
                <a:cs typeface="+mn-cs"/>
              </a:rPr>
              <a:t>ซ</a:t>
            </a:r>
            <a:r>
              <a:rPr lang="en-US" sz="1400" b="1" dirty="0">
                <a:solidFill>
                  <a:srgbClr val="000000"/>
                </a:solidFill>
                <a:latin typeface="Helvetica" charset="0"/>
                <a:cs typeface="+mn-cs"/>
              </a:rPr>
              <a:t> - </a:t>
            </a:r>
            <a:r>
              <a:rPr lang="th-TH" sz="1400" b="1" dirty="0" err="1">
                <a:solidFill>
                  <a:srgbClr val="000000"/>
                </a:solidFill>
                <a:latin typeface="Helvetica" charset="0"/>
                <a:cs typeface="+mn-cs"/>
              </a:rPr>
              <a:t>ซ</a:t>
            </a:r>
            <a:endParaRPr lang="en-US" sz="14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7" name="Rectangle 25"/>
          <p:cNvSpPr>
            <a:spLocks noChangeArrowheads="1"/>
          </p:cNvSpPr>
          <p:nvPr/>
        </p:nvSpPr>
        <p:spPr bwMode="auto">
          <a:xfrm>
            <a:off x="7907925" y="4146054"/>
            <a:ext cx="102752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Helvetica" charset="0"/>
                <a:cs typeface="+mn-cs"/>
              </a:rPr>
              <a:t>คาเดช บาร์</a:t>
            </a:r>
            <a:r>
              <a:rPr lang="th-TH" sz="1400" b="1" dirty="0" err="1">
                <a:solidFill>
                  <a:srgbClr val="000000"/>
                </a:solidFill>
                <a:latin typeface="Helvetica" charset="0"/>
                <a:cs typeface="+mn-cs"/>
              </a:rPr>
              <a:t>เนีย</a:t>
            </a:r>
            <a:endParaRPr lang="en-US" sz="14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6378" name="Rectangle 26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79" name="Line 2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80" name="Rectangle 28"/>
          <p:cNvSpPr>
            <a:spLocks noChangeArrowheads="1"/>
          </p:cNvSpPr>
          <p:nvPr/>
        </p:nvSpPr>
        <p:spPr bwMode="auto">
          <a:xfrm>
            <a:off x="8136586" y="3618592"/>
            <a:ext cx="52257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Helvetica" charset="0"/>
                <a:cs typeface="+mn-cs"/>
              </a:rPr>
              <a:t>อพยพ</a:t>
            </a:r>
            <a:endParaRPr lang="en-US" sz="14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pic>
        <p:nvPicPr>
          <p:cNvPr id="2276381" name="Picture 2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2" name="Picture 30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3" name="Picture 31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4" name="Picture 32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87" name="Text Box 35"/>
          <p:cNvSpPr txBox="1">
            <a:spLocks noChangeArrowheads="1"/>
          </p:cNvSpPr>
          <p:nvPr/>
        </p:nvSpPr>
        <p:spPr bwMode="auto">
          <a:xfrm>
            <a:off x="1475656" y="1556792"/>
            <a:ext cx="6351588" cy="255454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8000" b="1" dirty="0">
                <a:solidFill>
                  <a:srgbClr val="FFEA18"/>
                </a:solidFill>
                <a:latin typeface="Comic Sans MS" charset="0"/>
                <a:cs typeface="+mn-cs"/>
              </a:rPr>
              <a:t>คุณหมายถึง</a:t>
            </a:r>
            <a:br>
              <a:rPr lang="th-TH" sz="8000" b="1" dirty="0">
                <a:solidFill>
                  <a:srgbClr val="FFEA18"/>
                </a:solidFill>
                <a:latin typeface="Comic Sans MS" charset="0"/>
                <a:cs typeface="+mn-cs"/>
              </a:rPr>
            </a:br>
            <a:r>
              <a:rPr lang="en-US" sz="5400" b="1" dirty="0">
                <a:solidFill>
                  <a:srgbClr val="FFEA18"/>
                </a:solidFill>
                <a:latin typeface="Comic Sans MS" charset="0"/>
                <a:cs typeface="+mn-cs"/>
              </a:rPr>
              <a:t>40</a:t>
            </a:r>
            <a:r>
              <a:rPr lang="en-US" sz="8000" b="1" dirty="0">
                <a:solidFill>
                  <a:srgbClr val="FFEA18"/>
                </a:solidFill>
                <a:latin typeface="Comic Sans MS" charset="0"/>
                <a:cs typeface="+mn-cs"/>
              </a:rPr>
              <a:t> </a:t>
            </a:r>
            <a:r>
              <a:rPr lang="th-TH" sz="8000" b="1" dirty="0">
                <a:solidFill>
                  <a:srgbClr val="FFEA18"/>
                </a:solidFill>
                <a:latin typeface="Comic Sans MS" charset="0"/>
                <a:cs typeface="+mn-cs"/>
              </a:rPr>
              <a:t>ปี ที่นี่นะหรือ</a:t>
            </a:r>
            <a:r>
              <a:rPr lang="en-US" sz="5400" b="1" dirty="0">
                <a:solidFill>
                  <a:srgbClr val="FFEA18"/>
                </a:solidFill>
                <a:latin typeface="Comic Sans MS" charset="0"/>
                <a:cs typeface="+mn-cs"/>
              </a:rPr>
              <a:t>?</a:t>
            </a:r>
            <a:endParaRPr lang="en-US" sz="8000" b="1" dirty="0">
              <a:solidFill>
                <a:srgbClr val="FFEA18"/>
              </a:solidFill>
              <a:latin typeface="Comic Sans MS" charset="0"/>
              <a:cs typeface="+mn-cs"/>
            </a:endParaRPr>
          </a:p>
        </p:txBody>
      </p:sp>
      <p:sp>
        <p:nvSpPr>
          <p:cNvPr id="2276388" name="Text Box 3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6389" name="Text Box 37"/>
          <p:cNvSpPr txBox="1">
            <a:spLocks noChangeArrowheads="1"/>
          </p:cNvSpPr>
          <p:nvPr/>
        </p:nvSpPr>
        <p:spPr bwMode="auto">
          <a:xfrm>
            <a:off x="1768475" y="47625"/>
            <a:ext cx="1993900" cy="33855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FFFFFF"/>
                </a:solidFill>
                <a:latin typeface="Comic Sans MS" charset="0"/>
                <a:cs typeface="+mn-cs"/>
              </a:rPr>
              <a:t>กันดารวิถี</a:t>
            </a:r>
            <a:r>
              <a:rPr lang="en-US" sz="1600" b="1" dirty="0">
                <a:solidFill>
                  <a:srgbClr val="FFFFFF"/>
                </a:solidFill>
                <a:latin typeface="Comic Sans MS" charset="0"/>
                <a:cs typeface="+mn-cs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Comic Sans MS" charset="0"/>
                <a:cs typeface="+mn-cs"/>
              </a:rPr>
              <a:t>32:13</a:t>
            </a:r>
            <a:endParaRPr lang="en-US" sz="800" b="1" u="sng" dirty="0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7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7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7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7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7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7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7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7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360" grpId="0" autoUpdateAnimBg="0"/>
      <p:bldP spid="2276361" grpId="0" autoUpdateAnimBg="0"/>
      <p:bldP spid="2276362" grpId="0" autoUpdateAnimBg="0"/>
      <p:bldP spid="2276384" grpId="0" autoUpdateAnimBg="0"/>
      <p:bldP spid="227638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668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cs typeface="+mj-cs"/>
              </a:rPr>
              <a:t>ใจความสำคัญวันนี้</a:t>
            </a:r>
            <a:endParaRPr lang="en-US" sz="4800" b="1" dirty="0">
              <a:effectLst>
                <a:glow rad="127000">
                  <a:schemeClr val="tx1"/>
                </a:glow>
              </a:effectLst>
              <a:cs typeface="+mj-cs"/>
            </a:endParaRPr>
          </a:p>
        </p:txBody>
      </p:sp>
      <p:sp>
        <p:nvSpPr>
          <p:cNvPr id="2427908" name="Rectangle 4"/>
          <p:cNvSpPr>
            <a:spLocks noChangeArrowheads="1"/>
          </p:cNvSpPr>
          <p:nvPr/>
        </p:nvSpPr>
        <p:spPr bwMode="auto">
          <a:xfrm>
            <a:off x="4638" y="1905000"/>
            <a:ext cx="9139362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1313" indent="-341313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1. 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พระเจ้าของเราเป็น</a:t>
            </a:r>
            <a:r>
              <a:rPr lang="th-TH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จอมกษัตริย์ 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ผู้ทรงสร้างทุกสิ่งตรงข้ามกับ</a:t>
            </a:r>
            <a:b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แผนงานของมนุษย์ 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ปฐมกาล 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1)</a:t>
            </a:r>
          </a:p>
        </p:txBody>
      </p:sp>
      <p:sp>
        <p:nvSpPr>
          <p:cNvPr id="2427909" name="Rectangle 5"/>
          <p:cNvSpPr>
            <a:spLocks noChangeArrowheads="1"/>
          </p:cNvSpPr>
          <p:nvPr/>
        </p:nvSpPr>
        <p:spPr bwMode="auto">
          <a:xfrm>
            <a:off x="5082" y="3565525"/>
            <a:ext cx="913891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2. 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การเนรมิตสร้าง และการเป็นจอมกษัตริย์ของพระเจ้า</a:t>
            </a:r>
            <a:b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th-TH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ยังมีผล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ในปัจจุบันนี้</a:t>
            </a:r>
            <a:endParaRPr lang="en-US" sz="32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27910" name="Rectangle 6"/>
          <p:cNvSpPr>
            <a:spLocks noChangeArrowheads="1"/>
          </p:cNvSpPr>
          <p:nvPr/>
        </p:nvSpPr>
        <p:spPr bwMode="auto">
          <a:xfrm>
            <a:off x="4190" y="5013325"/>
            <a:ext cx="913891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3. 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เราต้อง</a:t>
            </a:r>
            <a:r>
              <a:rPr lang="th-TH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ปกป้อง</a:t>
            </a: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ความจริงที่ว่า พระเจ้าเป็นผู้ทรงสร้าง</a:t>
            </a:r>
            <a:b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th-TH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และเป็นจอมกษัตริย์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8" grpId="0" build="p" autoUpdateAnimBg="0"/>
      <p:bldP spid="2427909" grpId="0" build="p" autoUpdateAnimBg="0"/>
      <p:bldP spid="242791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320514" name="Picture 2" descr="宇宙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89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sz="5400" b="1" u="sng" dirty="0">
                <a:solidFill>
                  <a:schemeClr val="bg1"/>
                </a:solidFill>
                <a:cs typeface="+mj-cs"/>
              </a:rPr>
              <a:t>ความคิดหลัก</a:t>
            </a:r>
            <a:endParaRPr lang="en-US" sz="5400" b="1" dirty="0">
              <a:cs typeface="+mj-cs"/>
            </a:endParaRPr>
          </a:p>
        </p:txBody>
      </p:sp>
      <p:sp>
        <p:nvSpPr>
          <p:cNvPr id="2428932" name="Rectangle 4"/>
          <p:cNvSpPr>
            <a:spLocks noChangeArrowheads="1"/>
          </p:cNvSpPr>
          <p:nvPr/>
        </p:nvSpPr>
        <p:spPr bwMode="auto">
          <a:xfrm>
            <a:off x="152400" y="2971800"/>
            <a:ext cx="8915400" cy="2438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th-TH" sz="4800" b="1" dirty="0">
                <a:solidFill>
                  <a:srgbClr val="FFFFFF"/>
                </a:solidFill>
                <a:cs typeface="+mn-cs"/>
              </a:rPr>
              <a:t>เราจะสู้กับลัทธิปรัชญาเทียมเท็จ</a:t>
            </a:r>
            <a:br>
              <a:rPr lang="th-TH" sz="4800" b="1" dirty="0">
                <a:solidFill>
                  <a:srgbClr val="FFFFFF"/>
                </a:solidFill>
                <a:cs typeface="+mn-cs"/>
              </a:rPr>
            </a:br>
            <a:r>
              <a:rPr lang="th-TH" sz="4800" b="1" dirty="0">
                <a:solidFill>
                  <a:srgbClr val="FFFFFF"/>
                </a:solidFill>
                <a:cs typeface="+mn-cs"/>
              </a:rPr>
              <a:t>ในปัจจุบันนี้ได้อย่างไร</a:t>
            </a:r>
            <a:r>
              <a:rPr lang="en-US" sz="4800" b="1" dirty="0">
                <a:solidFill>
                  <a:srgbClr val="FFFFFF"/>
                </a:solidFill>
                <a:cs typeface="+mn-cs"/>
              </a:rPr>
              <a:t>?</a:t>
            </a:r>
            <a:br>
              <a:rPr lang="en-US" sz="4800" b="1" dirty="0">
                <a:solidFill>
                  <a:srgbClr val="FFFFFF"/>
                </a:solidFill>
                <a:cs typeface="+mn-cs"/>
              </a:rPr>
            </a:br>
            <a:br>
              <a:rPr lang="en-US" sz="4800" b="1" dirty="0">
                <a:solidFill>
                  <a:srgbClr val="FFFFFF"/>
                </a:solidFill>
                <a:cs typeface="+mn-cs"/>
              </a:rPr>
            </a:br>
            <a:r>
              <a:rPr lang="th-TH" sz="4800" b="1" dirty="0">
                <a:solidFill>
                  <a:srgbClr val="FFFFFF"/>
                </a:solidFill>
                <a:cs typeface="+mn-cs"/>
              </a:rPr>
              <a:t>ปกป้องพระเจ้า</a:t>
            </a:r>
            <a:br>
              <a:rPr lang="th-TH" sz="4800" b="1" dirty="0">
                <a:solidFill>
                  <a:srgbClr val="FFFFFF"/>
                </a:solidFill>
                <a:cs typeface="+mn-cs"/>
              </a:rPr>
            </a:br>
            <a:r>
              <a:rPr lang="th-TH" sz="4800" b="1" dirty="0">
                <a:solidFill>
                  <a:srgbClr val="FFFFFF"/>
                </a:solidFill>
                <a:cs typeface="+mn-cs"/>
              </a:rPr>
              <a:t>ในฐานะ</a:t>
            </a:r>
            <a:r>
              <a:rPr lang="th-TH" sz="4800" b="1" dirty="0">
                <a:solidFill>
                  <a:srgbClr val="FFFF00"/>
                </a:solidFill>
                <a:cs typeface="+mn-cs"/>
              </a:rPr>
              <a:t>ผู้ทรงสร้าง</a:t>
            </a:r>
            <a:r>
              <a:rPr lang="th-TH" sz="4800" b="1" dirty="0">
                <a:solidFill>
                  <a:srgbClr val="FFFFFF"/>
                </a:solidFill>
                <a:cs typeface="+mn-cs"/>
              </a:rPr>
              <a:t>และ</a:t>
            </a:r>
            <a:r>
              <a:rPr lang="th-TH" sz="4800" b="1" dirty="0">
                <a:solidFill>
                  <a:srgbClr val="FFFF00"/>
                </a:solidFill>
                <a:cs typeface="+mn-cs"/>
              </a:rPr>
              <a:t>จอมกษัตริย์</a:t>
            </a:r>
            <a:endParaRPr lang="en-US" sz="4800" b="1" dirty="0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" descr="\\.psf\Host\Users\mmurphy\Desktop\000 For Maria to layer for Russia.004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2" name="Rectangle 3"/>
          <p:cNvSpPr>
            <a:spLocks/>
          </p:cNvSpPr>
          <p:nvPr/>
        </p:nvSpPr>
        <p:spPr bwMode="auto">
          <a:xfrm>
            <a:off x="2136775" y="1031875"/>
            <a:ext cx="1307647" cy="7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สัมพันธภาพ</a:t>
            </a:r>
            <a:b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</a:br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ทางจริยธรรม</a:t>
            </a:r>
            <a:endParaRPr lang="en-US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3" name="Rectangle 4"/>
          <p:cNvSpPr>
            <a:spLocks/>
          </p:cNvSpPr>
          <p:nvPr/>
        </p:nvSpPr>
        <p:spPr bwMode="auto">
          <a:xfrm>
            <a:off x="1549191" y="399293"/>
            <a:ext cx="905294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sz="20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การทำ</a:t>
            </a:r>
            <a:r>
              <a:rPr lang="th-TH" sz="2000" b="1" dirty="0">
                <a:solidFill>
                  <a:srgbClr val="FFFFFF"/>
                </a:solidFill>
                <a:cs typeface="Arial" charset="0"/>
                <a:sym typeface="Arial" charset="0"/>
              </a:rPr>
              <a:t>แท้ง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4" name="Rectangle 5"/>
          <p:cNvSpPr>
            <a:spLocks/>
          </p:cNvSpPr>
          <p:nvPr/>
        </p:nvSpPr>
        <p:spPr bwMode="auto">
          <a:xfrm>
            <a:off x="393220" y="371512"/>
            <a:ext cx="1065595" cy="4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รักร่วมเพศ</a:t>
            </a:r>
            <a:endParaRPr lang="en-US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5" name="Rectangle 6"/>
          <p:cNvSpPr>
            <a:spLocks/>
          </p:cNvSpPr>
          <p:nvPr/>
        </p:nvSpPr>
        <p:spPr bwMode="auto">
          <a:xfrm>
            <a:off x="853882" y="1256088"/>
            <a:ext cx="1038343" cy="4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การ</a:t>
            </a:r>
            <a:r>
              <a:rPr lang="th-TH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ุ</a:t>
            </a:r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ณฆาต</a:t>
            </a:r>
            <a:endParaRPr lang="en-US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5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965472" y="112865"/>
            <a:ext cx="4938543" cy="517294"/>
          </a:xfrm>
        </p:spPr>
        <p:txBody>
          <a:bodyPr/>
          <a:lstStyle/>
          <a:p>
            <a:pPr eaLnBrk="1" hangingPunct="1">
              <a:defRPr/>
            </a:pPr>
            <a:r>
              <a:rPr lang="th-TH" sz="2000" dirty="0">
                <a:solidFill>
                  <a:schemeClr val="bg1"/>
                </a:solidFill>
              </a:rPr>
              <a:t>ลูกโป่งปัญหา – วิวัฒนาการ กับ การทรงสร้าง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90760" name="Rectangle 6"/>
          <p:cNvSpPr>
            <a:spLocks/>
          </p:cNvSpPr>
          <p:nvPr/>
        </p:nvSpPr>
        <p:spPr bwMode="auto">
          <a:xfrm>
            <a:off x="1386584" y="5462059"/>
            <a:ext cx="1836638" cy="6696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cs typeface="Arial" charset="0"/>
                <a:sym typeface="Arial" charset="0"/>
              </a:rPr>
              <a:t>วิวัฒนาการ</a:t>
            </a:r>
            <a:endParaRPr lang="en-US" sz="4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1" name="Rectangle 5"/>
          <p:cNvSpPr>
            <a:spLocks/>
          </p:cNvSpPr>
          <p:nvPr/>
        </p:nvSpPr>
        <p:spPr bwMode="auto">
          <a:xfrm>
            <a:off x="5867400" y="5465763"/>
            <a:ext cx="2059456" cy="6696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cs typeface="Arial" charset="0"/>
                <a:sym typeface="Arial" charset="0"/>
              </a:rPr>
              <a:t>การทรงสร้าง</a:t>
            </a:r>
            <a:endParaRPr lang="en-US" sz="4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3" name="TextBox 10"/>
          <p:cNvSpPr txBox="1">
            <a:spLocks noChangeArrowheads="1"/>
          </p:cNvSpPr>
          <p:nvPr/>
        </p:nvSpPr>
        <p:spPr bwMode="auto">
          <a:xfrm>
            <a:off x="7232503" y="14572"/>
            <a:ext cx="1343025" cy="7694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th-TH" sz="4400" b="1" dirty="0">
                <a:solidFill>
                  <a:srgbClr val="FFFFFF"/>
                </a:solidFill>
                <a:cs typeface="Arial" charset="0"/>
              </a:rPr>
              <a:t>ปัญหา</a:t>
            </a:r>
            <a:endParaRPr lang="en-US" sz="4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0764" name="TextBox 11"/>
          <p:cNvSpPr txBox="1">
            <a:spLocks noChangeArrowheads="1"/>
          </p:cNvSpPr>
          <p:nvPr/>
        </p:nvSpPr>
        <p:spPr bwMode="auto">
          <a:xfrm>
            <a:off x="7203928" y="622085"/>
            <a:ext cx="137160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th-TH" sz="2800" b="1" dirty="0">
                <a:solidFill>
                  <a:srgbClr val="FFFFFF"/>
                </a:solidFill>
                <a:cs typeface="Arial" charset="0"/>
              </a:rPr>
              <a:t>สดุดี 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11:3</a:t>
            </a:r>
          </a:p>
        </p:txBody>
      </p:sp>
      <p:sp>
        <p:nvSpPr>
          <p:cNvPr id="322572" name="TextBox 2"/>
          <p:cNvSpPr txBox="1">
            <a:spLocks noChangeArrowheads="1"/>
          </p:cNvSpPr>
          <p:nvPr/>
        </p:nvSpPr>
        <p:spPr bwMode="auto">
          <a:xfrm>
            <a:off x="7924800" y="1628800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FFFFFF"/>
                </a:solidFill>
                <a:cs typeface="Arial" charset="0"/>
              </a:rPr>
              <a:t>ศาสนาคริสต์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2573" name="TextBox 14"/>
          <p:cNvSpPr txBox="1">
            <a:spLocks noChangeArrowheads="1"/>
          </p:cNvSpPr>
          <p:nvPr/>
        </p:nvSpPr>
        <p:spPr bwMode="auto">
          <a:xfrm>
            <a:off x="393220" y="2405233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FFFFFF"/>
                </a:solidFill>
                <a:cs typeface="Arial" charset="0"/>
              </a:rPr>
              <a:t>มนุษย์นิยม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8" descr="\\.psf\Host\Users\mmurphy\Desktop\000 For Maria to layer for Russia.00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05" name="Rectangle 5"/>
          <p:cNvSpPr>
            <a:spLocks/>
          </p:cNvSpPr>
          <p:nvPr/>
        </p:nvSpPr>
        <p:spPr bwMode="auto">
          <a:xfrm>
            <a:off x="5562600" y="5465763"/>
            <a:ext cx="3000419" cy="6080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th-TH" sz="3600" b="1" dirty="0">
                <a:solidFill>
                  <a:srgbClr val="FFFFFF"/>
                </a:solidFill>
                <a:cs typeface="Arial" charset="0"/>
                <a:sym typeface="Arial" charset="0"/>
              </a:rPr>
              <a:t>พระวจนะของพระเจ้า</a:t>
            </a:r>
            <a:endParaRPr lang="en-US" sz="36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2806" name="Rectangle 6"/>
          <p:cNvSpPr>
            <a:spLocks/>
          </p:cNvSpPr>
          <p:nvPr/>
        </p:nvSpPr>
        <p:spPr bwMode="auto">
          <a:xfrm>
            <a:off x="1014884" y="5404207"/>
            <a:ext cx="1905568" cy="6080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th-TH" sz="3600" b="1" dirty="0">
                <a:solidFill>
                  <a:srgbClr val="FFFFFF"/>
                </a:solidFill>
                <a:cs typeface="Arial" charset="0"/>
                <a:sym typeface="Arial" charset="0"/>
              </a:rPr>
              <a:t>คำของมนุษย์</a:t>
            </a:r>
            <a:endParaRPr lang="en-US" sz="36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2811" name="TextBox 10"/>
          <p:cNvSpPr txBox="1">
            <a:spLocks noChangeArrowheads="1"/>
          </p:cNvSpPr>
          <p:nvPr/>
        </p:nvSpPr>
        <p:spPr bwMode="auto">
          <a:xfrm>
            <a:off x="7031798" y="66660"/>
            <a:ext cx="1614487" cy="7694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th-TH" sz="4400" b="1" dirty="0">
                <a:solidFill>
                  <a:srgbClr val="FFFFFF"/>
                </a:solidFill>
                <a:cs typeface="Arial" charset="0"/>
              </a:rPr>
              <a:t>ทางออก</a:t>
            </a:r>
            <a:endParaRPr lang="en-US" sz="4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2812" name="TextBox 11"/>
          <p:cNvSpPr txBox="1">
            <a:spLocks noChangeArrowheads="1"/>
          </p:cNvSpPr>
          <p:nvPr/>
        </p:nvSpPr>
        <p:spPr bwMode="auto">
          <a:xfrm>
            <a:off x="6980997" y="731417"/>
            <a:ext cx="1716088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th-TH" sz="2800" b="1" dirty="0">
                <a:solidFill>
                  <a:srgbClr val="FFFFFF"/>
                </a:solidFill>
                <a:cs typeface="Arial" charset="0"/>
              </a:rPr>
              <a:t>อิสยา</a:t>
            </a:r>
            <a:r>
              <a:rPr lang="th-TH" sz="2800" b="1" dirty="0" err="1">
                <a:solidFill>
                  <a:srgbClr val="FFFFFF"/>
                </a:solidFill>
                <a:cs typeface="Arial" charset="0"/>
              </a:rPr>
              <a:t>ห์</a:t>
            </a:r>
            <a:r>
              <a:rPr lang="en-US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58:12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F8C07D7-3723-2842-9DF7-AB7098708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968" y="213936"/>
            <a:ext cx="3826768" cy="4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th-TH" sz="2000" kern="0" dirty="0">
                <a:solidFill>
                  <a:schemeClr val="bg1"/>
                </a:solidFill>
              </a:rPr>
              <a:t>ลูกโป่งปัญหา – วิวัฒนาการ กับ การทรงสร้าง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0463F89-452E-0B4F-B3B6-726C533F5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628800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FFFFFF"/>
                </a:solidFill>
                <a:cs typeface="Arial" charset="0"/>
              </a:rPr>
              <a:t>ศาสนาคริสต์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B769DE5-237D-1643-817F-7A235BF6A828}"/>
              </a:ext>
            </a:extLst>
          </p:cNvPr>
          <p:cNvSpPr>
            <a:spLocks/>
          </p:cNvSpPr>
          <p:nvPr/>
        </p:nvSpPr>
        <p:spPr bwMode="auto">
          <a:xfrm>
            <a:off x="750150" y="1214653"/>
            <a:ext cx="1065595" cy="4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รักร่วมเพศ</a:t>
            </a:r>
            <a:endParaRPr lang="en-US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FC70FD9-0AA5-5547-AB91-FDA7BCB9986A}"/>
              </a:ext>
            </a:extLst>
          </p:cNvPr>
          <p:cNvSpPr>
            <a:spLocks/>
          </p:cNvSpPr>
          <p:nvPr/>
        </p:nvSpPr>
        <p:spPr bwMode="auto">
          <a:xfrm>
            <a:off x="2133715" y="1091537"/>
            <a:ext cx="1307647" cy="7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สัมพันธภาพ</a:t>
            </a:r>
            <a:b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</a:br>
            <a:r>
              <a:rPr lang="th-TH" b="1" dirty="0">
                <a:solidFill>
                  <a:srgbClr val="FFFFFF"/>
                </a:solidFill>
                <a:cs typeface="Arial" charset="0"/>
                <a:sym typeface="Arial" charset="0"/>
              </a:rPr>
              <a:t>ทางจริยธรรม</a:t>
            </a:r>
            <a:endParaRPr lang="en-US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A6D330F3-B8D4-0B48-BF34-D32F256D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0" y="2405233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FFFFFF"/>
                </a:solidFill>
                <a:cs typeface="Arial" charset="0"/>
              </a:rPr>
              <a:t>มนุษย์นิยม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AiG Web Address 00439</a:t>
            </a:r>
          </a:p>
        </p:txBody>
      </p:sp>
      <p:sp>
        <p:nvSpPr>
          <p:cNvPr id="2435075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D5119-603D-1048-985B-0A1148C56A69}"/>
              </a:ext>
            </a:extLst>
          </p:cNvPr>
          <p:cNvSpPr txBox="1"/>
          <p:nvPr/>
        </p:nvSpPr>
        <p:spPr>
          <a:xfrm>
            <a:off x="611560" y="404664"/>
            <a:ext cx="6984776" cy="2246769"/>
          </a:xfrm>
          <a:prstGeom prst="rect">
            <a:avLst/>
          </a:prstGeom>
          <a:solidFill>
            <a:srgbClr val="09248D"/>
          </a:solidFill>
        </p:spPr>
        <p:txBody>
          <a:bodyPr wrap="square" rtlCol="0">
            <a:spAutoFit/>
          </a:bodyPr>
          <a:lstStyle/>
          <a:p>
            <a:r>
              <a:rPr lang="th-TH" sz="4400" dirty="0">
                <a:solidFill>
                  <a:srgbClr val="FFFFFF"/>
                </a:solidFill>
              </a:rPr>
              <a:t>เข้าชม</a:t>
            </a:r>
            <a:br>
              <a:rPr lang="th-TH" sz="4400" dirty="0">
                <a:solidFill>
                  <a:srgbClr val="FFFFFF"/>
                </a:solidFill>
              </a:rPr>
            </a:br>
            <a:r>
              <a:rPr lang="th-TH" sz="4800" dirty="0">
                <a:solidFill>
                  <a:srgbClr val="FFFFFF"/>
                </a:solidFill>
              </a:rPr>
              <a:t>คำตอบในปฐมกาล</a:t>
            </a:r>
            <a:br>
              <a:rPr lang="th-TH" sz="4800" dirty="0">
                <a:solidFill>
                  <a:srgbClr val="FFFFFF"/>
                </a:solidFill>
              </a:rPr>
            </a:br>
            <a:r>
              <a:rPr lang="th-TH" sz="4800" dirty="0">
                <a:solidFill>
                  <a:srgbClr val="FFFFFF"/>
                </a:solidFill>
              </a:rPr>
              <a:t>ได้ที่เว็บไซต์ </a:t>
            </a:r>
            <a:r>
              <a:rPr lang="en-US" sz="4800" dirty="0">
                <a:solidFill>
                  <a:srgbClr val="FFFFFF"/>
                </a:solidFill>
              </a:rPr>
              <a:t>: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คำเทศนาในพันธสัญญาเดิมที่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h-TH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รับสไลด์และสคริปต์ได้ฟรี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8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37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43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330756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7" name="TextBox 1"/>
          <p:cNvSpPr txBox="1">
            <a:spLocks noChangeArrowheads="1"/>
          </p:cNvSpPr>
          <p:nvPr/>
        </p:nvSpPr>
        <p:spPr bwMode="auto">
          <a:xfrm>
            <a:off x="34925" y="5013325"/>
            <a:ext cx="6773863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YouTube: </a:t>
            </a:r>
            <a:r>
              <a:rPr lang="en-US" sz="3600" b="1" dirty="0" err="1">
                <a:solidFill>
                  <a:schemeClr val="bg1"/>
                </a:solidFill>
              </a:rPr>
              <a:t>escapingplatoscave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AF6C9-68B9-444F-9BFD-647FF2AEF47E}"/>
              </a:ext>
            </a:extLst>
          </p:cNvPr>
          <p:cNvSpPr txBox="1"/>
          <p:nvPr/>
        </p:nvSpPr>
        <p:spPr>
          <a:xfrm>
            <a:off x="3409528" y="96838"/>
            <a:ext cx="2088232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th-TH" sz="4000" b="1" dirty="0"/>
              <a:t>เบน </a:t>
            </a:r>
            <a:r>
              <a:rPr lang="th-TH" sz="4000" b="1" dirty="0" err="1"/>
              <a:t>สเ</a:t>
            </a:r>
            <a:r>
              <a:rPr lang="th-TH" sz="4000" b="1" dirty="0"/>
              <a:t>ตน</a:t>
            </a:r>
            <a:endParaRPr lang="en-US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0EC0C-19F5-5049-B2E0-0F1AB3882BBC}"/>
              </a:ext>
            </a:extLst>
          </p:cNvPr>
          <p:cNvSpPr txBox="1"/>
          <p:nvPr/>
        </p:nvSpPr>
        <p:spPr>
          <a:xfrm rot="21078010">
            <a:off x="788868" y="844306"/>
            <a:ext cx="6072834" cy="1862048"/>
          </a:xfrm>
          <a:prstGeom prst="rect">
            <a:avLst/>
          </a:prstGeom>
          <a:solidFill>
            <a:srgbClr val="E8E8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1500" b="1" dirty="0"/>
              <a:t>ไล่ออก</a:t>
            </a:r>
            <a:endParaRPr lang="en-US" sz="1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5912C-B993-F34F-9608-CE04403B5C2D}"/>
              </a:ext>
            </a:extLst>
          </p:cNvPr>
          <p:cNvSpPr txBox="1"/>
          <p:nvPr/>
        </p:nvSpPr>
        <p:spPr>
          <a:xfrm rot="21138848">
            <a:off x="1886217" y="2853237"/>
            <a:ext cx="4613051" cy="523220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</a:rPr>
              <a:t>ความฉลาด ไม่ได้รับอนุญาต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93A7B-0E7E-EA49-A33E-76577F7F9A4B}"/>
              </a:ext>
            </a:extLst>
          </p:cNvPr>
          <p:cNvSpPr txBox="1"/>
          <p:nvPr/>
        </p:nvSpPr>
        <p:spPr>
          <a:xfrm>
            <a:off x="5292080" y="80472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pic>
        <p:nvPicPr>
          <p:cNvPr id="332802" name="Picture 6" descr="Freedom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9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82296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h-TH" dirty="0">
                <a:solidFill>
                  <a:schemeClr val="bg1"/>
                </a:solidFill>
                <a:cs typeface="+mj-cs"/>
              </a:rPr>
              <a:t>พระเจ้าของบรรดาสิ่งทรงสร้าง สามารถดูแลคุณได้</a:t>
            </a:r>
            <a:endParaRPr lang="en-US" dirty="0"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36707-1E71-D94D-976F-FCC9213EB39A}"/>
              </a:ext>
            </a:extLst>
          </p:cNvPr>
          <p:cNvSpPr txBox="1"/>
          <p:nvPr/>
        </p:nvSpPr>
        <p:spPr>
          <a:xfrm>
            <a:off x="1583668" y="1484784"/>
            <a:ext cx="5976664" cy="2215991"/>
          </a:xfrm>
          <a:prstGeom prst="rect">
            <a:avLst/>
          </a:prstGeom>
          <a:solidFill>
            <a:srgbClr val="4E7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3800" dirty="0">
                <a:solidFill>
                  <a:srgbClr val="FFFFFF"/>
                </a:solidFill>
              </a:rPr>
              <a:t>เสรีภาพ</a:t>
            </a:r>
            <a:endParaRPr lang="en-US" sz="138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94CC5-A545-E749-BCC3-F9D100965853}"/>
              </a:ext>
            </a:extLst>
          </p:cNvPr>
          <p:cNvSpPr txBox="1"/>
          <p:nvPr/>
        </p:nvSpPr>
        <p:spPr>
          <a:xfrm>
            <a:off x="1115616" y="3700775"/>
            <a:ext cx="6984776" cy="707886"/>
          </a:xfrm>
          <a:prstGeom prst="rect">
            <a:avLst/>
          </a:prstGeom>
          <a:solidFill>
            <a:srgbClr val="6B9F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FF"/>
                </a:solidFill>
              </a:rPr>
              <a:t>หาได้ที่นี่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4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44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4412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42</a:t>
            </a:r>
          </a:p>
        </p:txBody>
      </p:sp>
      <p:pic>
        <p:nvPicPr>
          <p:cNvPr id="2278405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8406" name="Text Box 6"/>
          <p:cNvSpPr txBox="1">
            <a:spLocks noChangeArrowheads="1"/>
          </p:cNvSpPr>
          <p:nvPr/>
        </p:nvSpPr>
        <p:spPr bwMode="auto">
          <a:xfrm>
            <a:off x="2268539" y="4356393"/>
            <a:ext cx="368141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200" b="1" dirty="0" err="1">
                <a:solidFill>
                  <a:srgbClr val="FFD34A"/>
                </a:solidFill>
                <a:latin typeface="Comic Sans MS" charset="0"/>
                <a:cs typeface="+mn-cs"/>
              </a:rPr>
              <a:t>เย</a:t>
            </a:r>
            <a:r>
              <a:rPr lang="th-TH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ริโคเก่า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07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ทะเลเดดซี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8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114FFB"/>
                </a:solidFill>
                <a:latin typeface="Comic Sans MS" charset="0"/>
                <a:cs typeface="+mn-cs"/>
              </a:rPr>
              <a:t>แม่น้ำจอร์แดน</a:t>
            </a:r>
            <a:endParaRPr lang="en-US" sz="3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9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0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1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2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13" name="Rectangle 13"/>
          <p:cNvSpPr>
            <a:spLocks noChangeArrowheads="1"/>
          </p:cNvSpPr>
          <p:nvPr/>
        </p:nvSpPr>
        <p:spPr bwMode="auto">
          <a:xfrm>
            <a:off x="2425442" y="4968429"/>
            <a:ext cx="4288354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จาก</a:t>
            </a:r>
            <a:r>
              <a:rPr lang="th-TH" sz="3200" b="1" dirty="0" err="1">
                <a:solidFill>
                  <a:srgbClr val="FFEA18"/>
                </a:solidFill>
                <a:latin typeface="Comic Sans MS" charset="0"/>
                <a:cs typeface="+mn-cs"/>
              </a:rPr>
              <a:t>เย</a:t>
            </a:r>
            <a:r>
              <a:rPr lang="th-TH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ริโค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FFEA18"/>
                </a:solidFill>
                <a:latin typeface="Comic Sans MS" charset="0"/>
                <a:cs typeface="+mn-cs"/>
              </a:rPr>
              <a:t>ทางตะวันออกข้ามแม่น้ำจอร์แดน</a:t>
            </a:r>
            <a:endParaRPr lang="en-US" sz="3200" b="1" dirty="0">
              <a:solidFill>
                <a:srgbClr val="FFEA18"/>
              </a:solidFill>
              <a:latin typeface="Comic Sans MS" charset="0"/>
              <a:cs typeface="+mn-cs"/>
            </a:endParaRPr>
          </a:p>
        </p:txBody>
      </p:sp>
      <p:sp>
        <p:nvSpPr>
          <p:cNvPr id="2278414" name="Text Box 14"/>
          <p:cNvSpPr txBox="1">
            <a:spLocks noChangeArrowheads="1"/>
          </p:cNvSpPr>
          <p:nvPr/>
        </p:nvSpPr>
        <p:spPr bwMode="auto">
          <a:xfrm>
            <a:off x="2424113" y="2979738"/>
            <a:ext cx="368141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200" b="1" dirty="0" err="1">
                <a:solidFill>
                  <a:srgbClr val="FFD34A"/>
                </a:solidFill>
                <a:latin typeface="Comic Sans MS" charset="0"/>
                <a:cs typeface="+mn-cs"/>
              </a:rPr>
              <a:t>เย</a:t>
            </a:r>
            <a:r>
              <a:rPr lang="th-TH" sz="3200" b="1" dirty="0">
                <a:solidFill>
                  <a:srgbClr val="FFD34A"/>
                </a:solidFill>
                <a:latin typeface="Comic Sans MS" charset="0"/>
                <a:cs typeface="+mn-cs"/>
              </a:rPr>
              <a:t>ริโคใหม่</a:t>
            </a:r>
            <a:endParaRPr lang="en-US" sz="3200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15" name="Freeform 1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6" name="Rectangle 1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7" name="Freeform 1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8" name="AutoShape 1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9" name="Rectangle 1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0" name="Rectangle 2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1" name="AutoShape 2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2" name="Line 2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3" name="Line 2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4" name="Rectangle 24"/>
          <p:cNvSpPr>
            <a:spLocks noChangeArrowheads="1"/>
          </p:cNvSpPr>
          <p:nvPr/>
        </p:nvSpPr>
        <p:spPr bwMode="auto">
          <a:xfrm>
            <a:off x="8053388" y="3429000"/>
            <a:ext cx="52578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0000"/>
                </a:solidFill>
                <a:latin typeface="Chicago" charset="0"/>
                <a:cs typeface="+mn-cs"/>
              </a:rPr>
              <a:t>โยชูวา</a:t>
            </a:r>
            <a:endParaRPr lang="en-US" sz="1400" b="1" dirty="0">
              <a:solidFill>
                <a:srgbClr val="000000"/>
              </a:solidFill>
              <a:latin typeface="Chicago" charset="0"/>
              <a:cs typeface="+mn-cs"/>
            </a:endParaRPr>
          </a:p>
        </p:txBody>
      </p:sp>
      <p:sp>
        <p:nvSpPr>
          <p:cNvPr id="2278425" name="Rectangle 25"/>
          <p:cNvSpPr>
            <a:spLocks noChangeArrowheads="1"/>
          </p:cNvSpPr>
          <p:nvPr/>
        </p:nvSpPr>
        <p:spPr bwMode="auto">
          <a:xfrm>
            <a:off x="8118475" y="3644900"/>
            <a:ext cx="775852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sz="1200" b="1" dirty="0" err="1">
                <a:solidFill>
                  <a:srgbClr val="000000"/>
                </a:solidFill>
                <a:latin typeface="Helvetica" charset="0"/>
                <a:cs typeface="+mn-cs"/>
              </a:rPr>
              <a:t>เย</a:t>
            </a:r>
            <a:r>
              <a:rPr lang="th-TH" sz="1200" b="1" dirty="0">
                <a:solidFill>
                  <a:srgbClr val="000000"/>
                </a:solidFill>
                <a:latin typeface="Helvetica" charset="0"/>
                <a:cs typeface="+mn-cs"/>
              </a:rPr>
              <a:t>ริโค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  <a:cs typeface="+mn-cs"/>
              </a:rPr>
              <a:t>/ </a:t>
            </a:r>
            <a:r>
              <a:rPr lang="th-TH" sz="1200" b="1" dirty="0" err="1">
                <a:solidFill>
                  <a:srgbClr val="000000"/>
                </a:solidFill>
                <a:latin typeface="Helvetica" charset="0"/>
                <a:cs typeface="+mn-cs"/>
              </a:rPr>
              <a:t>ไอย์</a:t>
            </a:r>
            <a:endParaRPr lang="en-US" sz="1200" b="1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2278426" name="Rectangle 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2590800" y="2590800"/>
            <a:ext cx="2133600" cy="838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Jericho</a:t>
            </a:r>
          </a:p>
        </p:txBody>
      </p:sp>
      <p:sp>
        <p:nvSpPr>
          <p:cNvPr id="2278404" name="Text Box 4"/>
          <p:cNvSpPr txBox="1">
            <a:spLocks noChangeArrowheads="1"/>
          </p:cNvSpPr>
          <p:nvPr/>
        </p:nvSpPr>
        <p:spPr bwMode="auto">
          <a:xfrm>
            <a:off x="6935905" y="6252955"/>
            <a:ext cx="17491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FFFFFF"/>
                </a:solidFill>
                <a:cs typeface="+mn-cs"/>
              </a:rPr>
              <a:t>หนังสือคู่มือ หน้า</a:t>
            </a:r>
            <a:r>
              <a:rPr lang="en-US" sz="1200" b="1" dirty="0">
                <a:solidFill>
                  <a:srgbClr val="FFFFFF"/>
                </a:solidFill>
                <a:cs typeface="+mn-cs"/>
              </a:rPr>
              <a:t>. 26-29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27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27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27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2004:Templates:Presentations:Designs:Chocolate</Template>
  <TotalTime>7167</TotalTime>
  <Words>3299</Words>
  <Application>Microsoft Macintosh PowerPoint</Application>
  <PresentationFormat>On-screen Show (4:3)</PresentationFormat>
  <Paragraphs>483</Paragraphs>
  <Slides>88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88</vt:i4>
      </vt:variant>
    </vt:vector>
  </HeadingPairs>
  <TitlesOfParts>
    <vt:vector size="122" baseType="lpstr">
      <vt:lpstr>B VAG Rounded Bold</vt:lpstr>
      <vt:lpstr>Chicago</vt:lpstr>
      <vt:lpstr>Kosher-Normal</vt:lpstr>
      <vt:lpstr>Arial</vt:lpstr>
      <vt:lpstr>Arial Black</vt:lpstr>
      <vt:lpstr>Arial Narrow Bold</vt:lpstr>
      <vt:lpstr>Calibri</vt:lpstr>
      <vt:lpstr>Comic Sans MS</vt:lpstr>
      <vt:lpstr>Cordia New</vt:lpstr>
      <vt:lpstr>Geneva</vt:lpstr>
      <vt:lpstr>Helvetica</vt:lpstr>
      <vt:lpstr>Monotype Sorts</vt:lpstr>
      <vt:lpstr>Papyrus</vt:lpstr>
      <vt:lpstr>Tahoma</vt:lpstr>
      <vt:lpstr>Times</vt:lpstr>
      <vt:lpstr>Times New Roman</vt:lpstr>
      <vt:lpstr>Wingdings</vt:lpstr>
      <vt:lpstr>Orbit</vt:lpstr>
      <vt:lpstr>Title &amp; Bullets</vt:lpstr>
      <vt:lpstr>Default Design</vt:lpstr>
      <vt:lpstr>1_Orbit</vt:lpstr>
      <vt:lpstr>1_Default Design</vt:lpstr>
      <vt:lpstr>2_Orbit</vt:lpstr>
      <vt:lpstr>untitled 3</vt:lpstr>
      <vt:lpstr>2_Default Design</vt:lpstr>
      <vt:lpstr>blstripc.ppt - Blue Stripes</vt:lpstr>
      <vt:lpstr>3_Default Design</vt:lpstr>
      <vt:lpstr>1_Title &amp; Bullets</vt:lpstr>
      <vt:lpstr>4_Default Design</vt:lpstr>
      <vt:lpstr>6_Default Design</vt:lpstr>
      <vt:lpstr>Compass</vt:lpstr>
      <vt:lpstr>3_Orbit</vt:lpstr>
      <vt:lpstr>10_Default Design</vt:lpstr>
      <vt:lpstr>5_Default Design</vt:lpstr>
      <vt:lpstr>เสริมสร้าง รากฐานของคุณ</vt:lpstr>
      <vt:lpstr>“ในปฐมกาล”</vt:lpstr>
      <vt:lpstr>ชื่อ ปฐมกาล</vt:lpstr>
      <vt:lpstr>คำถาม ปฐมกาล</vt:lpstr>
      <vt:lpstr>เรื่องเล่าที่คล้ายคลึงกับปฐมกาล</vt:lpstr>
      <vt:lpstr>Black</vt:lpstr>
      <vt:lpstr>มหากาพย์ อัทราเฮซิส</vt:lpstr>
      <vt:lpstr>PowerPoint Presentation</vt:lpstr>
      <vt:lpstr>Jericho</vt:lpstr>
      <vt:lpstr>Black</vt:lpstr>
      <vt:lpstr>เรากำลังจะไปไหน?</vt:lpstr>
      <vt:lpstr>I. พระเจ้าของเราเป็น จอมกษัตริย์ ผู้ทรงสร้าง ทุกอย่างตรงข้าม กับทางของมนุษย์ (ปฐม. 1). </vt:lpstr>
      <vt:lpstr>วันแห่งการทรงสร้าง</vt:lpstr>
      <vt:lpstr>PowerPoint Presentation</vt:lpstr>
      <vt:lpstr>Day 1</vt:lpstr>
      <vt:lpstr>PowerPoint Presentation</vt:lpstr>
      <vt:lpstr>Light</vt:lpstr>
      <vt:lpstr>First Day</vt:lpstr>
      <vt:lpstr>Day 2</vt:lpstr>
      <vt:lpstr>Expanse</vt:lpstr>
      <vt:lpstr>Sky</vt:lpstr>
      <vt:lpstr>Second Day</vt:lpstr>
      <vt:lpstr>Day 3</vt:lpstr>
      <vt:lpstr>PowerPoint Presentation</vt:lpstr>
      <vt:lpstr>Vegetation</vt:lpstr>
      <vt:lpstr>Third Day</vt:lpstr>
      <vt:lpstr>Day 4</vt:lpstr>
      <vt:lpstr>Sun &amp; Moon</vt:lpstr>
      <vt:lpstr>Sun</vt:lpstr>
      <vt:lpstr>Moon</vt:lpstr>
      <vt:lpstr>Stars</vt:lpstr>
      <vt:lpstr>Fourth Day</vt:lpstr>
      <vt:lpstr>Day 5</vt:lpstr>
      <vt:lpstr>Birds</vt:lpstr>
      <vt:lpstr>Whales</vt:lpstr>
      <vt:lpstr>Penguins</vt:lpstr>
      <vt:lpstr>Multiply</vt:lpstr>
      <vt:lpstr>Fifth Day</vt:lpstr>
      <vt:lpstr>Animals</vt:lpstr>
      <vt:lpstr>Man</vt:lpstr>
      <vt:lpstr>Woman</vt:lpstr>
      <vt:lpstr>Mandate</vt:lpstr>
      <vt:lpstr>Food</vt:lpstr>
      <vt:lpstr>Food</vt:lpstr>
      <vt:lpstr>Sixth Day</vt:lpstr>
      <vt:lpstr>Summary</vt:lpstr>
      <vt:lpstr>Day 7</vt:lpstr>
      <vt:lpstr>Sabbath</vt:lpstr>
      <vt:lpstr>พระเจ้าในฐานะกษัตริย์ ในปฐมกาล1</vt:lpstr>
      <vt:lpstr>วันแห่งการทรงสร้าง</vt:lpstr>
      <vt:lpstr>2. การเนรมิตสร้างและการเป็นกษัตริย์ ของพระเจ้า ยังส่งผลในปัจจุบันนี้</vt:lpstr>
      <vt:lpstr>ทฤษฎีการทรงสร้าง</vt:lpstr>
      <vt:lpstr>สิ่งทรงสร้าง หรือ วิวัฒนาการ ?</vt:lpstr>
      <vt:lpstr>พระเจ้าสร้าง ไดโนเสาร์ ในวันที่หก</vt:lpstr>
      <vt:lpstr>วิวัฒนาการที่ขึ้นกับทฤษฎีการเปลี่ยนแปลงรูปร่าง เป็นความเชื่อที่ตื้นเขิน</vt:lpstr>
      <vt:lpstr>Expelled Movie Clip</vt:lpstr>
      <vt:lpstr>Black</vt:lpstr>
      <vt:lpstr>3. เราต้องปกป้องความจริงที่ว่า พระเจ้าเป็น ผู้ทรงสร้างและจอมกษัตริย์</vt:lpstr>
      <vt:lpstr>The 24-Hour View</vt:lpstr>
      <vt:lpstr>ทำไมต้อง 24 ชั่วโมง?</vt:lpstr>
      <vt:lpstr>PowerPoint Presentation</vt:lpstr>
      <vt:lpstr>มีเพียงดาเนียล 8:26 อย่างเดียว (นอกจาก ปฐมกาล1) ที่ตีความ “เวลาเย็นและเวลาเช้า”– ตามตัวอักษร</vt:lpstr>
      <vt:lpstr>PowerPoint Presentation</vt:lpstr>
      <vt:lpstr>กันดารวิถี 7:12</vt:lpstr>
      <vt:lpstr>PowerPoint Presentation</vt:lpstr>
      <vt:lpstr>เราได้รับวันทั้ง7 จากปฐมกาล 1</vt:lpstr>
      <vt:lpstr>PowerPoint Presentation</vt:lpstr>
      <vt:lpstr>ปกป้องรากฐานความเชื่อ ในการทรงสร้างของคุณ!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ใจความสำคัญวันนี้</vt:lpstr>
      <vt:lpstr>ความคิดหลัก</vt:lpstr>
      <vt:lpstr>ลูกโป่งปัญหา – วิวัฒนาการ กับ การทรงสร้าง</vt:lpstr>
      <vt:lpstr>PowerPoint Presentation</vt:lpstr>
      <vt:lpstr>AiG Web Address 00439</vt:lpstr>
      <vt:lpstr>คำเทศนาในพันธสัญญาเดิมที่ • BibleStudyDownloads.org</vt:lpstr>
      <vt:lpstr>Expelled Movie Clip</vt:lpstr>
      <vt:lpstr>พระเจ้าของบรรดาสิ่งทรงสร้าง สามารถดูแลคุณได้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Creation</dc:title>
  <dc:creator>Rick Griffith</dc:creator>
  <cp:lastModifiedBy>Rick Griffith</cp:lastModifiedBy>
  <cp:revision>202</cp:revision>
  <dcterms:created xsi:type="dcterms:W3CDTF">2004-09-10T02:55:13Z</dcterms:created>
  <dcterms:modified xsi:type="dcterms:W3CDTF">2019-11-13T19:20:44Z</dcterms:modified>
</cp:coreProperties>
</file>