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</p:sldMasterIdLst>
  <p:notesMasterIdLst>
    <p:notesMasterId r:id="rId90"/>
  </p:notesMasterIdLst>
  <p:handoutMasterIdLst>
    <p:handoutMasterId r:id="rId91"/>
  </p:handoutMasterIdLst>
  <p:sldIdLst>
    <p:sldId id="455" r:id="rId3"/>
    <p:sldId id="454" r:id="rId4"/>
    <p:sldId id="435" r:id="rId5"/>
    <p:sldId id="406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446" r:id="rId16"/>
    <p:sldId id="443" r:id="rId17"/>
    <p:sldId id="444" r:id="rId18"/>
    <p:sldId id="445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280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297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399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335" r:id="rId76"/>
    <p:sldId id="337" r:id="rId77"/>
    <p:sldId id="451" r:id="rId78"/>
    <p:sldId id="450" r:id="rId79"/>
    <p:sldId id="413" r:id="rId80"/>
    <p:sldId id="434" r:id="rId81"/>
    <p:sldId id="362" r:id="rId82"/>
    <p:sldId id="409" r:id="rId83"/>
    <p:sldId id="382" r:id="rId84"/>
    <p:sldId id="381" r:id="rId85"/>
    <p:sldId id="427" r:id="rId86"/>
    <p:sldId id="449" r:id="rId87"/>
    <p:sldId id="412" r:id="rId88"/>
    <p:sldId id="453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2">
          <p15:clr>
            <a:srgbClr val="A4A3A4"/>
          </p15:clr>
        </p15:guide>
        <p15:guide id="2" orient="horz" pos="615">
          <p15:clr>
            <a:srgbClr val="A4A3A4"/>
          </p15:clr>
        </p15:guide>
        <p15:guide id="3" orient="horz" pos="2791">
          <p15:clr>
            <a:srgbClr val="A4A3A4"/>
          </p15:clr>
        </p15:guide>
        <p15:guide id="4" pos="5164">
          <p15:clr>
            <a:srgbClr val="A4A3A4"/>
          </p15:clr>
        </p15:guide>
        <p15:guide id="5" pos="5607">
          <p15:clr>
            <a:srgbClr val="A4A3A4"/>
          </p15:clr>
        </p15:guide>
        <p15:guide id="6" pos="28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2EF9FF"/>
    <a:srgbClr val="65F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2024" y="168"/>
      </p:cViewPr>
      <p:guideLst>
        <p:guide orient="horz" pos="4182"/>
        <p:guide orient="horz" pos="615"/>
        <p:guide orient="horz" pos="2791"/>
        <p:guide pos="5164"/>
        <p:guide pos="5607"/>
        <p:guide pos="28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85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08C9C1EE-8EEA-4E4B-AEAB-6E20BEBF629C}" type="slidenum">
              <a:rPr lang="en-US" sz="1400" i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i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114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F272DA51-7275-FD4A-987F-C7BB2581E9BD}" type="slidenum">
              <a:rPr lang="en-US" sz="1400" i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i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177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4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5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6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33745"/>
      </p:ext>
    </p:extLst>
  </p:cSld>
  <p:clrMapOvr>
    <a:masterClrMapping/>
  </p:clrMapOvr>
  <p:transition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4101592"/>
      </p:ext>
    </p:extLst>
  </p:cSld>
  <p:clrMapOvr>
    <a:masterClrMapping/>
  </p:clrMapOvr>
  <p:transition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1007516"/>
      </p:ext>
    </p:extLst>
  </p:cSld>
  <p:clrMapOvr>
    <a:masterClrMapping/>
  </p:clrMapOvr>
  <p:transition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1632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1096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1382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9267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1930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224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2969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90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751987"/>
      </p:ext>
    </p:extLst>
  </p:cSld>
  <p:clrMapOvr>
    <a:masterClrMapping/>
  </p:clrMapOvr>
  <p:transition spd="med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5841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8625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843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267875"/>
      </p:ext>
    </p:extLst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1732575"/>
      </p:ext>
    </p:extLst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1365065"/>
      </p:ext>
    </p:extLst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5971824"/>
      </p:ext>
    </p:extLst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41617"/>
      </p:ext>
    </p:extLst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440894"/>
      </p:ext>
    </p:extLst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0965313"/>
      </p:ext>
    </p:extLst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037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038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265113" y="438150"/>
            <a:ext cx="1485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th-TH" sz="2000" b="1" i="0">
                <a:solidFill>
                  <a:schemeClr val="tx2"/>
                </a:solidFill>
                <a:latin typeface="Tahoma" charset="0"/>
                <a:cs typeface="Tahoma" charset="0"/>
              </a:rPr>
              <a:t>          ปูพื้น</a:t>
            </a:r>
          </a:p>
          <a:p>
            <a:pPr algn="l">
              <a:defRPr/>
            </a:pPr>
            <a:r>
              <a:rPr lang="th-TH" sz="2000" b="1" i="0">
                <a:solidFill>
                  <a:schemeClr val="tx2"/>
                </a:solidFill>
                <a:latin typeface="Tahoma" charset="0"/>
                <a:cs typeface="Tahoma" charset="0"/>
              </a:rPr>
              <a:t>      สู่โลก</a:t>
            </a:r>
          </a:p>
          <a:p>
            <a:pPr algn="l">
              <a:defRPr/>
            </a:pPr>
            <a:r>
              <a:rPr lang="th-TH" sz="2000" b="1" i="0">
                <a:solidFill>
                  <a:schemeClr val="tx2"/>
                </a:solidFill>
                <a:latin typeface="Tahoma" charset="0"/>
                <a:cs typeface="Tahoma" charset="0"/>
              </a:rPr>
              <a:t>พระคัมภีร์</a:t>
            </a:r>
            <a:endParaRPr lang="en-US" sz="20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cs typeface="+mn-cs"/>
              </a:rPr>
              <a:t>© 2004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8.0.02.</a:t>
            </a:r>
          </a:p>
        </p:txBody>
      </p:sp>
      <p:sp>
        <p:nvSpPr>
          <p:cNvPr id="1082" name="Rectangle 58"/>
          <p:cNvSpPr>
            <a:spLocks noChangeArrowheads="1"/>
          </p:cNvSpPr>
          <p:nvPr userDrawn="1"/>
        </p:nvSpPr>
        <p:spPr bwMode="auto">
          <a:xfrm>
            <a:off x="7250113" y="6267450"/>
            <a:ext cx="1276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1200" b="1" i="0">
                <a:solidFill>
                  <a:schemeClr val="tx1"/>
                </a:solidFill>
                <a:latin typeface="Tahoma" charset="0"/>
                <a:cs typeface="Tahoma" charset="0"/>
              </a:rPr>
              <a:t>คู่มือหน้า </a:t>
            </a:r>
            <a:r>
              <a:rPr lang="en-US" sz="1200" b="1" i="0">
                <a:solidFill>
                  <a:schemeClr val="tx1"/>
                </a:solidFill>
                <a:latin typeface="Tahoma" charset="0"/>
                <a:cs typeface="Tahoma" charset="0"/>
              </a:rPr>
              <a:t>15-16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5536330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2.emf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emf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ทะเล              เมดิเตอเรเนียน</a:t>
            </a:r>
            <a:endParaRPr lang="en-US" sz="1600" b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th-TH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อ่าวอาควาบา</a:t>
            </a:r>
            <a:endParaRPr lang="en-US" sz="140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จอร์แดน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อียิปต์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อิรัค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ซีเรีย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เลบานอน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ซาอุดิ         อาราเบีย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อัมมาน</a:t>
            </a:r>
            <a:endParaRPr lang="en-US" sz="14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8266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8234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th-TH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เยรีโค</a:t>
              </a:r>
              <a:endParaRPr lang="en-US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endParaRPr>
            </a:p>
          </p:txBody>
        </p:sp>
        <p:grpSp>
          <p:nvGrpSpPr>
            <p:cNvPr id="8240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ทะเลตาย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เฮโบรน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ทะเล  กาลิลี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เอลาด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อัล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’</a:t>
                </a: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อาควาบา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ไฮฟา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นาซาเร็ธ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เนทันยา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เทล อาวีฟ-ยัฟฟา</a:t>
                </a:r>
                <a:endParaRPr lang="en-US" sz="10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เยรูซาเล็ม</a:t>
                </a:r>
                <a:endParaRPr lang="en-US" sz="14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เบเออร์เชบา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กาซา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อิสราเอล</a:t>
                </a:r>
                <a:endParaRPr lang="en-US" sz="1600" b="1" i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A3E2342E-8E2B-BEA2-CF24-F4A8E85F4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683" y="2960915"/>
            <a:ext cx="4358564" cy="117929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th-TH" sz="9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แผนที่ในใจ</a:t>
            </a:r>
            <a:endParaRPr lang="en-US" sz="9600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2EF79A-7023-7375-37BA-1750DD597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397" tIns="45698" rIns="91397" bIns="45698"/>
          <a:lstStyle/>
          <a:p>
            <a:pPr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</a:t>
            </a:r>
            <a:r>
              <a:rPr lang="en-US" sz="2000" b="1" i="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BibleBasically.org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Rick Griffith, Singapore Bible College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81245633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อย่างแรก</a:t>
            </a:r>
            <a:r>
              <a:rPr lang="en-US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: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   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6 </a:t>
            </a:r>
            <a:r>
              <a:rPr lang="th-TH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แหล่งน้ำ</a:t>
            </a:r>
            <a:endParaRPr lang="en-US" sz="40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อย่างที่สอง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10 </a:t>
            </a:r>
            <a:r>
              <a:rPr lang="th-TH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ที่ตั้ง</a:t>
            </a:r>
            <a:endParaRPr lang="en-US" sz="36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อย่างที่สาม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 </a:t>
            </a:r>
            <a:r>
              <a:rPr lang="th-TH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เปรียบเทียบระยะ</a:t>
            </a:r>
            <a:endParaRPr lang="en-US" sz="36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 i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09</a:t>
            </a:r>
          </a:p>
        </p:txBody>
      </p:sp>
      <p:sp>
        <p:nvSpPr>
          <p:cNvPr id="209942" name="Text Box 2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</a:t>
            </a:r>
          </a:p>
        </p:txBody>
      </p:sp>
      <p:sp>
        <p:nvSpPr>
          <p:cNvPr id="221202" name="Text Box 1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221203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11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949575" y="2133600"/>
            <a:ext cx="4067175" cy="25447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th-TH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อย่า</a:t>
            </a:r>
            <a:r>
              <a:rPr lang="th-TH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ใช้ชื่อเต็ม</a:t>
            </a: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  <a:p>
            <a:pPr>
              <a:lnSpc>
                <a:spcPct val="65000"/>
              </a:lnSpc>
              <a:defRPr/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th-TH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ใช้</a:t>
            </a:r>
            <a:r>
              <a:rPr lang="th-TH" sz="44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แค่</a:t>
            </a:r>
          </a:p>
          <a:p>
            <a:pPr>
              <a:lnSpc>
                <a:spcPct val="65000"/>
              </a:lnSpc>
              <a:defRPr/>
            </a:pPr>
            <a:r>
              <a:rPr lang="en-US" sz="2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>
              <a:lnSpc>
                <a:spcPct val="65000"/>
              </a:lnSpc>
              <a:defRPr/>
            </a:pPr>
            <a:r>
              <a:rPr lang="th-TH" sz="4400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ชื่อแรก</a:t>
            </a:r>
            <a:r>
              <a:rPr lang="th-TH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ก็พอ</a:t>
            </a: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  <a:p>
            <a:pPr>
              <a:lnSpc>
                <a:spcPct val="65000"/>
              </a:lnSpc>
              <a:defRPr/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th-TH" sz="44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ไม่ต้องใส่ทุกคำ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!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1928813" y="935038"/>
            <a:ext cx="927100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เมดิ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5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295960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1020762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เมดิ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9307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imes" charset="0"/>
                <a:cs typeface="Tahoma" charset="0"/>
              </a:rPr>
              <a:t>ยู</a:t>
            </a:r>
            <a:endParaRPr lang="en-US" sz="3200" b="1" i="0">
              <a:solidFill>
                <a:srgbClr val="FAF200"/>
              </a:solidFill>
              <a:latin typeface="Times" charset="0"/>
              <a:cs typeface="Tahoma" charset="0"/>
            </a:endParaRPr>
          </a:p>
        </p:txBody>
      </p:sp>
      <p:sp>
        <p:nvSpPr>
          <p:cNvPr id="29288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14</a:t>
            </a:r>
          </a:p>
        </p:txBody>
      </p:sp>
      <p:sp>
        <p:nvSpPr>
          <p:cNvPr id="292888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1707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เปอ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1982788" y="935038"/>
            <a:ext cx="1111250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เมดิ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51466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imes" charset="0"/>
                <a:cs typeface="Tahoma" charset="0"/>
              </a:rPr>
              <a:t>ยู</a:t>
            </a:r>
            <a:endParaRPr lang="en-US" sz="3200" b="1" i="0">
              <a:solidFill>
                <a:srgbClr val="FAF200"/>
              </a:solidFill>
              <a:latin typeface="Times" charset="0"/>
              <a:cs typeface="Tahoma" charset="0"/>
            </a:endParaRPr>
          </a:p>
        </p:txBody>
      </p:sp>
      <p:sp>
        <p:nvSpPr>
          <p:cNvPr id="29390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</a:t>
            </a:r>
          </a:p>
        </p:txBody>
      </p:sp>
      <p:sp>
        <p:nvSpPr>
          <p:cNvPr id="293912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1704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เปอ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1939925" y="935038"/>
            <a:ext cx="111442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เมดิ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5248275" y="278288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imes" charset="0"/>
                <a:cs typeface="Tahoma" charset="0"/>
              </a:rPr>
              <a:t>ยู</a:t>
            </a:r>
            <a:endParaRPr lang="en-US" sz="3200" b="1" i="0">
              <a:solidFill>
                <a:srgbClr val="FAF200"/>
              </a:solidFill>
              <a:latin typeface="Times" charset="0"/>
              <a:cs typeface="Tahoma" charset="0"/>
            </a:endParaRP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ทะเล เมดิเตอเรเนียน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2797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แม่น้ำ ยูเฟรติส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588000"/>
            <a:ext cx="4094163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        อ่าว เปอร์เซีย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294935" name="Text Box 2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294936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959350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100263" y="992188"/>
            <a:ext cx="862012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เมดิ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7775" y="1635125"/>
            <a:ext cx="4395788" cy="32972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8974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152650" y="992188"/>
            <a:ext cx="849313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เมดิ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446338" y="5640388"/>
            <a:ext cx="13223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b="1" i="0">
                <a:solidFill>
                  <a:srgbClr val="FAF200"/>
                </a:solidFill>
                <a:latin typeface="Tahoma" charset="0"/>
                <a:cs typeface="Tahoma" charset="0"/>
              </a:rPr>
              <a:t>แดง</a:t>
            </a:r>
            <a:endParaRPr lang="en-US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18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2513" y="1612900"/>
            <a:ext cx="4395787" cy="32972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ทะเล แดง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pic>
        <p:nvPicPr>
          <p:cNvPr id="5123" name="Picture 4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9" name="Picture 5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1828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5" name="WordArt 6"/>
          <p:cNvSpPr>
            <a:spLocks noChangeArrowheads="1" noChangeShapeType="1" noTextEdit="1"/>
          </p:cNvSpPr>
          <p:nvPr/>
        </p:nvSpPr>
        <p:spPr bwMode="auto">
          <a:xfrm rot="253965">
            <a:off x="414338" y="38776"/>
            <a:ext cx="7650162" cy="438785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FadeLeft">
              <a:avLst>
                <a:gd name="adj" fmla="val 12926"/>
              </a:avLst>
            </a:prstTxWarp>
          </a:bodyPr>
          <a:lstStyle/>
          <a:p>
            <a:r>
              <a:rPr lang="th-TH" sz="6000" b="1" kern="10">
                <a:solidFill>
                  <a:srgbClr val="FFFF00"/>
                </a:solidFill>
                <a:effectLst>
                  <a:outerShdw blurRad="63500" dist="144802" dir="2272499" algn="ctr" rotWithShape="0">
                    <a:srgbClr val="1A0004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พระคัมภีร์...</a:t>
            </a:r>
          </a:p>
          <a:p>
            <a:r>
              <a:rPr lang="th-TH" sz="6000" b="1" kern="10">
                <a:solidFill>
                  <a:srgbClr val="FFFF00"/>
                </a:solidFill>
                <a:effectLst>
                  <a:outerShdw blurRad="63500" dist="144802" dir="2272499" algn="ctr" rotWithShape="0">
                    <a:srgbClr val="1A0004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    จากพื้นฐาน</a:t>
            </a:r>
            <a:endParaRPr lang="en-US" sz="6000" b="1" kern="10">
              <a:solidFill>
                <a:srgbClr val="FFFF00"/>
              </a:solidFill>
              <a:effectLst>
                <a:outerShdw blurRad="63500" dist="144802" dir="2272499" algn="ctr" rotWithShape="0">
                  <a:srgbClr val="1A0004">
                    <a:alpha val="79999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grpSp>
        <p:nvGrpSpPr>
          <p:cNvPr id="5126" name="Group 7"/>
          <p:cNvGrpSpPr>
            <a:grpSpLocks/>
          </p:cNvGrpSpPr>
          <p:nvPr/>
        </p:nvGrpSpPr>
        <p:grpSpPr bwMode="auto">
          <a:xfrm>
            <a:off x="250825" y="4542514"/>
            <a:ext cx="8596313" cy="1603375"/>
            <a:chOff x="48" y="3424"/>
            <a:chExt cx="5415" cy="832"/>
          </a:xfrm>
        </p:grpSpPr>
        <p:sp>
          <p:nvSpPr>
            <p:cNvPr id="297992" name="Text Box 8"/>
            <p:cNvSpPr txBox="1">
              <a:spLocks noChangeArrowheads="1"/>
            </p:cNvSpPr>
            <p:nvPr/>
          </p:nvSpPr>
          <p:spPr bwMode="auto">
            <a:xfrm>
              <a:off x="48" y="4114"/>
              <a:ext cx="1017" cy="1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297993" name="Text Box 9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6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th-TH" sz="2000" b="1">
                  <a:solidFill>
                    <a:srgbClr val="FAFD00"/>
                  </a:solidFill>
                  <a:latin typeface="Tahoma" charset="0"/>
                </a:rPr>
                <a:t>ผลงานนำเสนอของกลุ่มพันธกิจ “พระคัมภีร์...จากพื้นฐาน” นานาชาติ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th-TH" sz="2000" b="1">
                  <a:solidFill>
                    <a:srgbClr val="FAFD00"/>
                  </a:solidFill>
                  <a:latin typeface="Tahoma" charset="0"/>
                </a:rPr>
                <a:t>ฟอร์ท เวิร์ธ, เท็กซัส</a:t>
              </a:r>
              <a:endParaRPr lang="en-US" sz="1800" b="1" i="0">
                <a:solidFill>
                  <a:srgbClr val="FAFD00"/>
                </a:solidFill>
                <a:latin typeface="Times New Roman" charset="0"/>
              </a:endParaRPr>
            </a:p>
            <a:p>
              <a:pPr>
                <a:spcBef>
                  <a:spcPct val="50000"/>
                </a:spcBef>
                <a:defRPr/>
              </a:pPr>
              <a:endParaRPr lang="en-US" sz="1800" b="1" i="0">
                <a:solidFill>
                  <a:srgbClr val="FAFD00"/>
                </a:solidFill>
                <a:latin typeface="Times New Roman" charset="0"/>
              </a:endParaRPr>
            </a:p>
          </p:txBody>
        </p:sp>
      </p:grpSp>
      <p:sp>
        <p:nvSpPr>
          <p:cNvPr id="297995" name="Text Box 11"/>
          <p:cNvSpPr txBox="1">
            <a:spLocks noChangeArrowheads="1"/>
          </p:cNvSpPr>
          <p:nvPr/>
        </p:nvSpPr>
        <p:spPr bwMode="auto">
          <a:xfrm>
            <a:off x="654050" y="6626225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297997" name="Rectangle 13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  <p:sp>
        <p:nvSpPr>
          <p:cNvPr id="297998" name="Rectangle 1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922862471"/>
      </p:ext>
    </p:extLst>
  </p:cSld>
  <p:clrMapOvr>
    <a:masterClrMapping/>
  </p:clrMapOvr>
  <p:transition spd="med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8593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9286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เมดิ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643188" y="5640388"/>
            <a:ext cx="110013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แดง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538" y="2152650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884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95408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เมดิ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719388" y="5640388"/>
            <a:ext cx="11112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แดง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725" y="1506538"/>
            <a:ext cx="3060700" cy="22780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729038" y="32051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9101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92710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เมดิ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693988" y="5640388"/>
            <a:ext cx="10985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แดง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21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กา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725" y="1373188"/>
            <a:ext cx="3060700" cy="22780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ทะเล กาลิลี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502025" y="3205163"/>
            <a:ext cx="3252788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8974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91440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757488" y="5640388"/>
            <a:ext cx="1138237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แดง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5114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ตาย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741738" y="32051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638" y="169227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5081588" y="4757738"/>
            <a:ext cx="3057525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ทะเล ตาย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ทะเล กาลิลี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9482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90170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706688" y="5640388"/>
            <a:ext cx="10858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แดง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23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3814763" y="2392363"/>
            <a:ext cx="4368800" cy="29368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4010025" y="3557588"/>
            <a:ext cx="241458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th-TH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แม่น้ำจอร์แดน</a:t>
            </a:r>
            <a:endParaRPr lang="en-US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702175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1199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 เปอ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06600" y="992188"/>
            <a:ext cx="900113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เมดิ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355850" y="5640388"/>
            <a:ext cx="981075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000" b="1" i="0">
                <a:solidFill>
                  <a:schemeClr val="folHlink"/>
                </a:solidFill>
                <a:latin typeface="Times" charset="0"/>
                <a:cs typeface="Tahoma" charset="0"/>
              </a:rPr>
              <a:t> แดง</a:t>
            </a:r>
            <a:endParaRPr lang="en-US" sz="20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</a:t>
            </a:r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7</a:t>
            </a: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150" y="21066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560388" y="3514725"/>
            <a:ext cx="1990725" cy="15033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2577" name="Group 49"/>
          <p:cNvGrpSpPr>
            <a:grpSpLocks/>
          </p:cNvGrpSpPr>
          <p:nvPr/>
        </p:nvGrpSpPr>
        <p:grpSpPr bwMode="auto">
          <a:xfrm>
            <a:off x="2119313" y="363538"/>
            <a:ext cx="5376862" cy="5800725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th-TH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แหล่งน้ำ</a:t>
              </a:r>
              <a:endParaRPr lang="en-US" sz="4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endParaRP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2516188" y="5640388"/>
            <a:ext cx="833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762" name="Rectangle 42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763" name="Rectangle 4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“ดินแดน”</a:t>
            </a: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725" y="900113"/>
            <a:ext cx="6851650" cy="5256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33" name="Rectangle 41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13034" name="Rectangle 42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13035" name="Rectangle 4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8207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3017" name="Group 25"/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 i="0">
                  <a:solidFill>
                    <a:srgbClr val="FAF200"/>
                  </a:solidFill>
                  <a:latin typeface="Tahoma" charset="0"/>
                  <a:cs typeface="Tahoma" charset="0"/>
                </a:rPr>
                <a:t>10 </a:t>
              </a:r>
              <a:r>
                <a:rPr lang="th-TH" sz="2400" b="1" i="0">
                  <a:solidFill>
                    <a:srgbClr val="FAF200"/>
                  </a:solidFill>
                  <a:latin typeface="Tahoma" charset="0"/>
                  <a:cs typeface="Tahoma" charset="0"/>
                </a:rPr>
                <a:t>สถานที่</a:t>
              </a:r>
              <a:endParaRPr lang="en-US" sz="2400" b="1" i="0">
                <a:solidFill>
                  <a:srgbClr val="FAF200"/>
                </a:solidFill>
                <a:latin typeface="Tahoma" charset="0"/>
                <a:cs typeface="Tahoma" charset="0"/>
              </a:endParaRP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grpSp>
        <p:nvGrpSpPr>
          <p:cNvPr id="213027" name="Group 35"/>
          <p:cNvGrpSpPr>
            <a:grpSpLocks/>
          </p:cNvGrpSpPr>
          <p:nvPr/>
        </p:nvGrpSpPr>
        <p:grpSpPr bwMode="auto">
          <a:xfrm>
            <a:off x="1662113" y="1109663"/>
            <a:ext cx="5737225" cy="5033962"/>
            <a:chOff x="1378" y="336"/>
            <a:chExt cx="3614" cy="3171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th-TH" sz="66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ที่ตั้ง</a:t>
              </a:r>
              <a:endParaRPr lang="en-US" sz="6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endParaRP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26</a:t>
            </a:r>
          </a:p>
        </p:txBody>
      </p:sp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27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2806" name="Rectangle 38"/>
          <p:cNvSpPr>
            <a:spLocks noChangeArrowheads="1"/>
          </p:cNvSpPr>
          <p:nvPr/>
        </p:nvSpPr>
        <p:spPr bwMode="auto">
          <a:xfrm>
            <a:off x="2516188" y="5640388"/>
            <a:ext cx="833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2808" name="Rectangle 40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2809" name="Rectangle 4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2810" name="Rectangle 4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33834" name="Rectangle 42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3835" name="Rectangle 4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3836" name="Rectangle 4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28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529013" y="3286125"/>
            <a:ext cx="3505200" cy="2289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สถานที่</a:t>
            </a:r>
          </a:p>
          <a:p>
            <a:pPr>
              <a:spcBef>
                <a:spcPct val="50000"/>
              </a:spcBef>
              <a:defRPr/>
            </a:pPr>
            <a:r>
              <a:rPr lang="th-TH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ใน </a:t>
            </a:r>
          </a:p>
          <a:p>
            <a:pPr>
              <a:spcBef>
                <a:spcPct val="50000"/>
              </a:spcBef>
              <a:defRPr/>
            </a:pPr>
            <a:r>
              <a:rPr lang="th-TH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“โลกพระคัมภีร์”</a:t>
            </a:r>
            <a:endParaRPr lang="en-US" sz="3600" b="1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2516188" y="5640388"/>
            <a:ext cx="833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82629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826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2634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152" name="Group 13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60" y="457"/>
            <a:chExt cx="4853" cy="3472"/>
          </a:xfrm>
        </p:grpSpPr>
        <p:pic>
          <p:nvPicPr>
            <p:cNvPr id="282638" name="Picture 1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57"/>
              <a:ext cx="4724" cy="3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40161" dir="1106097" algn="ctr" rotWithShape="0">
                      <a:schemeClr val="bg1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82639" name="Picture 1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" y="457"/>
              <a:ext cx="4846" cy="3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40161" dir="1106097" algn="ctr" rotWithShape="0">
                      <a:schemeClr val="bg1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2640" name="Rectangle 16"/>
            <p:cNvSpPr>
              <a:spLocks noChangeArrowheads="1"/>
            </p:cNvSpPr>
            <p:nvPr/>
          </p:nvSpPr>
          <p:spPr bwMode="auto">
            <a:xfrm>
              <a:off x="460" y="457"/>
              <a:ext cx="4853" cy="3472"/>
            </a:xfrm>
            <a:prstGeom prst="rect">
              <a:avLst/>
            </a:prstGeom>
            <a:solidFill>
              <a:srgbClr val="080808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82641" name="Text Box 17"/>
          <p:cNvSpPr txBox="1">
            <a:spLocks noChangeArrowheads="1"/>
          </p:cNvSpPr>
          <p:nvPr/>
        </p:nvSpPr>
        <p:spPr bwMode="auto">
          <a:xfrm>
            <a:off x="415925" y="1916113"/>
            <a:ext cx="8224838" cy="1168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6600">
                <a:solidFill>
                  <a:srgbClr val="FFFC1E"/>
                </a:solidFill>
                <a:latin typeface="Tahoma" charset="0"/>
              </a:rPr>
              <a:t>พระคัมภีร์...จากพื้นฐาน</a:t>
            </a:r>
            <a:endParaRPr lang="en-US" sz="500" baseline="100000">
              <a:solidFill>
                <a:srgbClr val="27FC31"/>
              </a:solidFill>
              <a:latin typeface="Tahoma" charset="0"/>
            </a:endParaRPr>
          </a:p>
          <a:p>
            <a:pPr>
              <a:spcBef>
                <a:spcPct val="50000"/>
              </a:spcBef>
              <a:defRPr/>
            </a:pPr>
            <a:endParaRPr lang="en-US" sz="500" baseline="100000">
              <a:solidFill>
                <a:srgbClr val="27FC31"/>
              </a:solidFill>
              <a:latin typeface="Kosher-Normal" charset="0"/>
              <a:cs typeface="+mn-cs"/>
            </a:endParaRPr>
          </a:p>
        </p:txBody>
      </p:sp>
      <p:sp>
        <p:nvSpPr>
          <p:cNvPr id="282642" name="Text Box 18"/>
          <p:cNvSpPr txBox="1">
            <a:spLocks noChangeArrowheads="1"/>
          </p:cNvSpPr>
          <p:nvPr/>
        </p:nvSpPr>
        <p:spPr bwMode="auto">
          <a:xfrm>
            <a:off x="3454400" y="3444875"/>
            <a:ext cx="203200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ahoma" charset="0"/>
              </a:rPr>
              <a:t>ตอนที่สอง</a:t>
            </a:r>
            <a:endParaRPr lang="en-US" sz="32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ahoma" charset="0"/>
            </a:endParaRPr>
          </a:p>
        </p:txBody>
      </p:sp>
      <p:sp>
        <p:nvSpPr>
          <p:cNvPr id="282643" name="Text Box 19"/>
          <p:cNvSpPr txBox="1">
            <a:spLocks noChangeArrowheads="1"/>
          </p:cNvSpPr>
          <p:nvPr/>
        </p:nvSpPr>
        <p:spPr bwMode="auto">
          <a:xfrm>
            <a:off x="7831138" y="2225675"/>
            <a:ext cx="37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FC1E"/>
                </a:solidFill>
                <a:latin typeface="Arial" charset="0"/>
                <a:cs typeface="+mn-cs"/>
              </a:rPr>
              <a:t>®</a:t>
            </a:r>
          </a:p>
        </p:txBody>
      </p:sp>
      <p:sp>
        <p:nvSpPr>
          <p:cNvPr id="282644" name="Text Box 20"/>
          <p:cNvSpPr txBox="1">
            <a:spLocks noChangeArrowheads="1"/>
          </p:cNvSpPr>
          <p:nvPr/>
        </p:nvSpPr>
        <p:spPr bwMode="auto">
          <a:xfrm>
            <a:off x="436563" y="1263650"/>
            <a:ext cx="8061325" cy="4889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(</a:t>
            </a:r>
            <a:r>
              <a:rPr lang="th-TH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สถานที่นั้นมันอยู่ตรงไหนน้า? นี่เลย</a:t>
            </a: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</a:p>
        </p:txBody>
      </p:sp>
      <p:sp>
        <p:nvSpPr>
          <p:cNvPr id="282645" name="Text Box 21"/>
          <p:cNvSpPr txBox="1">
            <a:spLocks noChangeArrowheads="1"/>
          </p:cNvSpPr>
          <p:nvPr/>
        </p:nvSpPr>
        <p:spPr bwMode="auto">
          <a:xfrm>
            <a:off x="969963" y="3995738"/>
            <a:ext cx="7024687" cy="17399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ปูพื้นสู่โลกพระคัมภีร์</a:t>
            </a:r>
            <a:r>
              <a:rPr lang="en-US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                                      </a:t>
            </a:r>
            <a:r>
              <a:rPr lang="th-TH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สร้างแผนที่ของดินแดน   ตะวันออกใกล้โบราณ</a:t>
            </a:r>
            <a:endParaRPr lang="en-US" sz="3600" b="1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82646" name="Rectangle 22"/>
          <p:cNvSpPr>
            <a:spLocks noChangeArrowheads="1"/>
          </p:cNvSpPr>
          <p:nvPr/>
        </p:nvSpPr>
        <p:spPr bwMode="auto">
          <a:xfrm>
            <a:off x="7620000" y="6515100"/>
            <a:ext cx="65881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8.0.02.</a:t>
            </a:r>
          </a:p>
        </p:txBody>
      </p:sp>
      <p:sp>
        <p:nvSpPr>
          <p:cNvPr id="282647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02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41" grpId="0" autoUpdateAnimBg="0"/>
      <p:bldP spid="282644" grpId="0" autoUpdateAnimBg="0"/>
      <p:bldP spid="28264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92" name="Rectangle 5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35889" name="Rectangle 49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5890" name="Rectangle 5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885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9469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เออ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9897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29</a:t>
            </a: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850900" y="5961063"/>
            <a:ext cx="4708525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เออร์ แห่งคาลเดีย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pic>
        <p:nvPicPr>
          <p:cNvPr id="35884" name="Picture 4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2997200"/>
            <a:ext cx="3956050" cy="29432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85" name="Rectangle 45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16" name="Rectangle 5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36913" name="Rectangle 49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6914" name="Rectangle 5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6915" name="Rectangle 5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847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8023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บา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013" y="2990850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บาบิโลน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42" name="Rectangle 5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37939" name="Rectangle 51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7940" name="Rectangle 52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7941" name="Rectangle 5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8874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3863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imes" charset="0"/>
                <a:cs typeface="Tahoma" charset="0"/>
              </a:rPr>
              <a:t>ฮา</a:t>
            </a:r>
            <a:endParaRPr lang="en-US" sz="3200" b="1" i="0">
              <a:solidFill>
                <a:srgbClr val="FAF200"/>
              </a:solidFill>
              <a:latin typeface="Times" charset="0"/>
              <a:cs typeface="Tahoma" charset="0"/>
            </a:endParaRP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31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6188" y="3003550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809875" y="4943475"/>
            <a:ext cx="2659063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ฮาราน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985838" y="5368925"/>
            <a:ext cx="434816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(ฮาร์ราน, ตุรกี)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37943" name="Rectangle 5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7944" name="Rectangle 5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8874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8968" name="Rectangle 5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8969" name="Rectangle 5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8970" name="Rectangle 5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8967" name="Rectangle 5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38964" name="Rectangle 52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8965" name="Rectangle 5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8966" name="Rectangle 5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775" y="3016250"/>
            <a:ext cx="3983038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1897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นี</a:t>
            </a:r>
            <a:endParaRPr lang="en-US" sz="3200" b="1" i="0">
              <a:solidFill>
                <a:srgbClr val="FAF200"/>
              </a:solidFill>
              <a:latin typeface="Times" charset="0"/>
              <a:cs typeface="+mn-cs"/>
            </a:endParaRP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32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484188" y="4918075"/>
            <a:ext cx="4679950" cy="11604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นีนะเวห์ (อัสซีเรีย)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</a:t>
            </a:r>
            <a:endParaRPr lang="th-TH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ngsana New" charset="0"/>
            </a:endParaRPr>
          </a:p>
          <a:p>
            <a:pPr algn="r"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โมซัล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อิรัค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3896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2" name="Rectangle 5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39989" name="Rectangle 53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9990" name="Rectangle 5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9991" name="Rectangle 55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9001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807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6515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308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5325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33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2" name="Rectangle 72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1034" name="Rectangle 7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1035" name="Rectangle 7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1036" name="Rectangle 7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41037" name="Rectangle 7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1043" name="Rectangle 83"/>
          <p:cNvSpPr>
            <a:spLocks noChangeArrowheads="1"/>
          </p:cNvSpPr>
          <p:nvPr/>
        </p:nvSpPr>
        <p:spPr bwMode="auto">
          <a:xfrm>
            <a:off x="4313238" y="9794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1017" name="Rectangle 57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1018" name="Rectangle 58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1019" name="Rectangle 5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8874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2946400" y="2478088"/>
            <a:ext cx="676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คา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34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325" y="2106613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786188" y="2327275"/>
            <a:ext cx="4857750" cy="51911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คานาอัน ในปัจจุบัน</a:t>
            </a:r>
            <a:endParaRPr lang="en-US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9" name="Rectangle 6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2051" name="Rectangle 67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2052" name="Rectangle 68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2053" name="Rectangle 6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42054" name="Rectangle 7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2055" name="Rectangle 71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42060" name="Rectangle 76"/>
          <p:cNvSpPr>
            <a:spLocks noChangeArrowheads="1"/>
          </p:cNvSpPr>
          <p:nvPr/>
        </p:nvSpPr>
        <p:spPr bwMode="auto">
          <a:xfrm>
            <a:off x="4313238" y="9794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2046" name="Rectangle 62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2047" name="Rectangle 6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2048" name="Rectangle 6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598738" y="2987675"/>
            <a:ext cx="5905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เย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35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608388" y="2052638"/>
            <a:ext cx="4951412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4165600" y="2411413"/>
            <a:ext cx="2659063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เยรูซาเล็ม</a:t>
            </a:r>
            <a:endParaRPr lang="en-US" b="1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71" name="Rectangle 6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3073" name="Rectangle 6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3074" name="Rectangle 6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3075" name="Rectangle 6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43076" name="Rectangle 68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3077" name="Rectangle 69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43078" name="Rectangle 70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43081" name="Rectangle 73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3082" name="Rectangle 74"/>
          <p:cNvSpPr>
            <a:spLocks noChangeArrowheads="1"/>
          </p:cNvSpPr>
          <p:nvPr/>
        </p:nvSpPr>
        <p:spPr bwMode="auto">
          <a:xfrm>
            <a:off x="4313238" y="9794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3068" name="Rectangle 60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3069" name="Rectangle 6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3070" name="Rectangle 6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36</a:t>
            </a:r>
          </a:p>
        </p:txBody>
      </p:sp>
      <p:sp>
        <p:nvSpPr>
          <p:cNvPr id="43062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672013" y="2012950"/>
            <a:ext cx="4471987" cy="31543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749675" y="2974975"/>
            <a:ext cx="596900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เน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5122863" y="2190750"/>
            <a:ext cx="265906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ภูเขา เนโบ</a:t>
            </a:r>
            <a:endParaRPr lang="en-US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43066" name="Rectangle 58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9" name="Rectangle 6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4100" name="Rectangle 68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4101" name="Rectangle 6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4102" name="Rectangle 7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4103" name="Rectangle 7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44104" name="Rectangle 72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4105" name="Rectangle 73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44106" name="Rectangle 74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44110" name="Rectangle 78"/>
          <p:cNvSpPr>
            <a:spLocks noChangeArrowheads="1"/>
          </p:cNvSpPr>
          <p:nvPr/>
        </p:nvSpPr>
        <p:spPr bwMode="auto">
          <a:xfrm>
            <a:off x="4313238" y="9794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4096" name="Rectangle 64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4097" name="Rectangle 6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4098" name="Rectangle 66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22600" y="4348163"/>
            <a:ext cx="1343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คา-บา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3044825" y="4248150"/>
            <a:ext cx="1260475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82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37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2009775"/>
            <a:ext cx="4368800" cy="28781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3967163" y="1990725"/>
            <a:ext cx="42164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คาเดช-บารเนีย</a:t>
            </a:r>
            <a:endParaRPr lang="en-US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44094" name="Rectangle 62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48" name="Rectangle 68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6149" name="Rectangle 6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6150" name="Rectangle 7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6151" name="Rectangle 7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46152" name="Rectangle 72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6153" name="Rectangle 73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46154" name="Rectangle 74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46157" name="Rectangle 77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6145" name="Rectangle 65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6146" name="Rectangle 66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6147" name="Rectangle 67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71663" y="3935413"/>
            <a:ext cx="4381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อี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3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38</a:t>
            </a:r>
          </a:p>
        </p:txBody>
      </p:sp>
      <p:sp>
        <p:nvSpPr>
          <p:cNvPr id="4613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519488" y="1793875"/>
            <a:ext cx="5381625" cy="3824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348038" y="1946275"/>
            <a:ext cx="20447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charset="0"/>
              </a:rPr>
              <a:t>อียิปต์</a:t>
            </a:r>
            <a:endParaRPr lang="en-US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charset="0"/>
            </a:endParaRPr>
          </a:p>
        </p:txBody>
      </p:sp>
      <p:sp>
        <p:nvSpPr>
          <p:cNvPr id="46143" name="Rectangle 63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396" name="Text Box 4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28483" name="Group 131"/>
          <p:cNvGrpSpPr>
            <a:grpSpLocks/>
          </p:cNvGrpSpPr>
          <p:nvPr/>
        </p:nvGrpSpPr>
        <p:grpSpPr bwMode="auto">
          <a:xfrm>
            <a:off x="1646238" y="904875"/>
            <a:ext cx="6845300" cy="5280025"/>
            <a:chOff x="-460" y="1244"/>
            <a:chExt cx="4312" cy="3350"/>
          </a:xfrm>
        </p:grpSpPr>
        <p:pic>
          <p:nvPicPr>
            <p:cNvPr id="228440" name="Picture 88"/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441" name="Rectangle 89"/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8442" name="Rectangle 90"/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7189" name="Group 91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7219" name="Group 92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pic>
              <p:nvPicPr>
                <p:cNvPr id="228446" name="Picture 9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8447" name="Freeform 95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8448" name="Freeform 96"/>
              <p:cNvSpPr>
                <a:spLocks/>
              </p:cNvSpPr>
              <p:nvPr/>
            </p:nvSpPr>
            <p:spPr bwMode="auto">
              <a:xfrm rot="-5219527">
                <a:off x="718" y="2357"/>
                <a:ext cx="1572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8449" name="Freeform 97"/>
              <p:cNvSpPr>
                <a:spLocks/>
              </p:cNvSpPr>
              <p:nvPr/>
            </p:nvSpPr>
            <p:spPr bwMode="auto">
              <a:xfrm rot="5809065">
                <a:off x="2893" y="729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8450" name="Freeform 98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228451" name="Oval 99"/>
            <p:cNvSpPr>
              <a:spLocks noChangeArrowheads="1"/>
            </p:cNvSpPr>
            <p:nvPr/>
          </p:nvSpPr>
          <p:spPr bwMode="auto">
            <a:xfrm>
              <a:off x="536" y="2441"/>
              <a:ext cx="999" cy="541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pic>
          <p:nvPicPr>
            <p:cNvPr id="228452" name="Picture 10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3" name="Picture 10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4" name="Picture 1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5" name="Picture 10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6" name="Picture 10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7" name="Picture 105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8" name="Picture 106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9" name="Picture 107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0" name="Picture 108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1" name="Picture 109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2" name="Picture 110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3" name="Picture 111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4" name="Picture 112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5" name="Picture 113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6" name="Picture 114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7" name="Picture 115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8" name="Picture 116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9" name="Picture 117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0" name="Picture 118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1" name="Picture 119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2" name="Picture 120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3" name="Picture 121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4" name="Picture 122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5" name="Picture 123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6" name="Picture 124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7" name="Picture 125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8" name="Picture 126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9" name="Picture 127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8485" name="Text Box 1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28488" name="Oval 136"/>
          <p:cNvSpPr>
            <a:spLocks noChangeArrowheads="1"/>
          </p:cNvSpPr>
          <p:nvPr/>
        </p:nvSpPr>
        <p:spPr bwMode="auto">
          <a:xfrm>
            <a:off x="152400" y="76200"/>
            <a:ext cx="1905000" cy="1752600"/>
          </a:xfrm>
          <a:prstGeom prst="ellipse">
            <a:avLst/>
          </a:prstGeom>
          <a:noFill/>
          <a:ln w="76200">
            <a:solidFill>
              <a:srgbClr val="FAF2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228492" name="Text Box 14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4</a:t>
            </a:r>
          </a:p>
        </p:txBody>
      </p:sp>
      <p:sp>
        <p:nvSpPr>
          <p:cNvPr id="228484" name="Oval 132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499" name="Oval 147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28500" name="Oval 148"/>
          <p:cNvSpPr>
            <a:spLocks noChangeArrowheads="1"/>
          </p:cNvSpPr>
          <p:nvPr/>
        </p:nvSpPr>
        <p:spPr bwMode="auto">
          <a:xfrm>
            <a:off x="7013575" y="3216275"/>
            <a:ext cx="1284288" cy="2592388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501" name="Oval 149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4519613" y="668338"/>
            <a:ext cx="1100137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?</a:t>
            </a:r>
          </a:p>
        </p:txBody>
      </p:sp>
      <p:sp>
        <p:nvSpPr>
          <p:cNvPr id="228498" name="Text Box 146"/>
          <p:cNvSpPr txBox="1">
            <a:spLocks noChangeArrowheads="1"/>
          </p:cNvSpPr>
          <p:nvPr/>
        </p:nvSpPr>
        <p:spPr bwMode="auto">
          <a:xfrm>
            <a:off x="2189163" y="4430713"/>
            <a:ext cx="4683125" cy="137318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เมดิเตอเรเนียน               สถานที่หลักใน                 โลกแห่งพระคัมภีร์</a:t>
            </a:r>
            <a:endParaRPr lang="en-US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488" grpId="0" animBg="1"/>
      <p:bldP spid="228484" grpId="0" animBg="1"/>
      <p:bldP spid="228499" grpId="0" animBg="1" autoUpdateAnimBg="0"/>
      <p:bldP spid="228500" grpId="0" animBg="1"/>
      <p:bldP spid="228501" grpId="0" animBg="1"/>
      <p:bldP spid="228482" grpId="0" autoUpdateAnimBg="0"/>
      <p:bldP spid="22849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37" name="Rectangle 81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5127" name="Rectangle 71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5128" name="Rectangle 72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5129" name="Rectangle 73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5130" name="Rectangle 7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45131" name="Rectangle 7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5132" name="Rectangle 76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45133" name="Rectangle 77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45135" name="Rectangle 79"/>
          <p:cNvSpPr>
            <a:spLocks noChangeArrowheads="1"/>
          </p:cNvSpPr>
          <p:nvPr/>
        </p:nvSpPr>
        <p:spPr bwMode="auto">
          <a:xfrm>
            <a:off x="1814513" y="4081463"/>
            <a:ext cx="374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อี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5136" name="Rectangle 80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5124" name="Rectangle 68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5125" name="Rectangle 69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5126" name="Rectangle 7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238500" y="5060950"/>
            <a:ext cx="49371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ซี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39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276475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ภูเขา ซีนาย</a:t>
            </a:r>
            <a:endParaRPr lang="en-US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93" name="Rectangle 8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47183" name="Rectangle 79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84" name="Rectangle 8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85" name="Rectangle 8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86" name="Rectangle 8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47187" name="Rectangle 8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88" name="Rectangle 84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47189" name="Rectangle 85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47190" name="Rectangle 86"/>
          <p:cNvSpPr>
            <a:spLocks noChangeArrowheads="1"/>
          </p:cNvSpPr>
          <p:nvPr/>
        </p:nvSpPr>
        <p:spPr bwMode="auto">
          <a:xfrm>
            <a:off x="3290888" y="5164138"/>
            <a:ext cx="4159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ซี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91" name="Rectangle 87"/>
          <p:cNvSpPr>
            <a:spLocks noChangeArrowheads="1"/>
          </p:cNvSpPr>
          <p:nvPr/>
        </p:nvSpPr>
        <p:spPr bwMode="auto">
          <a:xfrm>
            <a:off x="1814513" y="4081463"/>
            <a:ext cx="374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อี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92" name="Rectangle 88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80" name="Rectangle 76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81" name="Rectangle 7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82" name="Rectangle 78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7167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1503363" y="2066925"/>
            <a:ext cx="60547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10    </a:t>
            </a:r>
            <a:r>
              <a:rPr lang="th-TH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สถานที่</a:t>
            </a:r>
            <a:endParaRPr lang="en-US" sz="129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47169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40</a:t>
            </a: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7178" name="Rectangle 74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69" name="Rectangle 93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270" name="Rectangle 9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271" name="Rectangle 95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919191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919191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919191"/>
              </a:solidFill>
              <a:latin typeface="Tahoma" charset="0"/>
              <a:cs typeface="Tahoma" charset="0"/>
            </a:endParaRP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290888" y="5164138"/>
            <a:ext cx="4159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ซี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814513" y="4081463"/>
            <a:ext cx="374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อี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349850">
            <a:off x="1859756" y="294084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1516063" y="0"/>
            <a:ext cx="2154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ผู้วินิจฉัย </a:t>
            </a:r>
            <a:r>
              <a:rPr lang="en-US" sz="1600" b="1" i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20:1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579688" y="195738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631950" y="348138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50228" name="Group 89"/>
          <p:cNvGrpSpPr>
            <a:grpSpLocks/>
          </p:cNvGrpSpPr>
          <p:nvPr/>
        </p:nvGrpSpPr>
        <p:grpSpPr bwMode="auto">
          <a:xfrm>
            <a:off x="1169988" y="393700"/>
            <a:ext cx="1598612" cy="3756025"/>
            <a:chOff x="1017" y="432"/>
            <a:chExt cx="509" cy="2366"/>
          </a:xfrm>
        </p:grpSpPr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 rot="18000000">
              <a:off x="133" y="1405"/>
              <a:ext cx="2326" cy="37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th-TH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ดินแดน         พันธสัญญา</a:t>
              </a:r>
              <a:endPara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endParaRPr>
            </a:p>
          </p:txBody>
        </p:sp>
      </p:grp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1614488" y="25400"/>
            <a:ext cx="1930400" cy="341313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0256" name="Text Box 8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41</a:t>
            </a:r>
          </a:p>
        </p:txBody>
      </p:sp>
      <p:sp>
        <p:nvSpPr>
          <p:cNvPr id="50262" name="Text Box 8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50264" name="Text Box 8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grpSp>
        <p:nvGrpSpPr>
          <p:cNvPr id="50252" name="Group 76"/>
          <p:cNvGrpSpPr>
            <a:grpSpLocks/>
          </p:cNvGrpSpPr>
          <p:nvPr/>
        </p:nvGrpSpPr>
        <p:grpSpPr bwMode="auto">
          <a:xfrm>
            <a:off x="3449638" y="2554288"/>
            <a:ext cx="3927475" cy="2855912"/>
            <a:chOff x="2448" y="2208"/>
            <a:chExt cx="1584" cy="1799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7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th-TH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“จาก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th-TH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ดาน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th-TH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ถึง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th-TH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เบเออร์เชบา”</a:t>
              </a: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endParaRP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0267" name="Rectangle 91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459288" y="2463800"/>
            <a:ext cx="16319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>
                <a:solidFill>
                  <a:srgbClr val="2EF9FF"/>
                </a:solidFill>
                <a:latin typeface="Tahoma" charset="0"/>
                <a:cs typeface="Tahoma" charset="0"/>
              </a:rPr>
              <a:t>แม่น้ำ              ยูเฟรติส</a:t>
            </a:r>
            <a:endParaRPr lang="en-US" sz="1600" b="1">
              <a:solidFill>
                <a:srgbClr val="2EF9FF"/>
              </a:solidFill>
              <a:latin typeface="Tahoma" charset="0"/>
              <a:cs typeface="Tahoma" charset="0"/>
            </a:endParaRP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>
                <a:solidFill>
                  <a:srgbClr val="2EF9FF"/>
                </a:solidFill>
                <a:latin typeface="Tahoma" charset="0"/>
                <a:cs typeface="Tahoma" charset="0"/>
              </a:rPr>
              <a:t>อ่าว             เปอร์เซีย           </a:t>
            </a:r>
            <a:endParaRPr lang="en-US" sz="2400" b="1">
              <a:solidFill>
                <a:srgbClr val="2EF9FF"/>
              </a:solidFill>
              <a:latin typeface="Tahoma" charset="0"/>
              <a:cs typeface="Tahoma" charset="0"/>
            </a:endParaRP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163888" y="2482850"/>
            <a:ext cx="164147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>
                <a:solidFill>
                  <a:srgbClr val="2EF9FF"/>
                </a:solidFill>
                <a:latin typeface="Tahoma" charset="0"/>
                <a:cs typeface="Tahoma" charset="0"/>
              </a:rPr>
              <a:t>ทะเล              กาลิลี</a:t>
            </a:r>
            <a:endParaRPr lang="en-US" sz="1600" b="1">
              <a:solidFill>
                <a:srgbClr val="2EF9FF"/>
              </a:solidFill>
              <a:latin typeface="Tahoma" charset="0"/>
              <a:cs typeface="Tahoma" charset="0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726113"/>
            <a:ext cx="13303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>
                <a:solidFill>
                  <a:schemeClr val="tx2"/>
                </a:solidFill>
                <a:latin typeface="Tahoma" charset="0"/>
                <a:cs typeface="Tahoma" charset="0"/>
              </a:rPr>
              <a:t>ทะเลตาย</a:t>
            </a:r>
            <a:endParaRPr lang="en-US" sz="2400" b="1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492250" y="1449388"/>
            <a:ext cx="1817688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>
                <a:solidFill>
                  <a:srgbClr val="2EF9FF"/>
                </a:solidFill>
                <a:latin typeface="Tahoma" charset="0"/>
                <a:cs typeface="Tahoma" charset="0"/>
              </a:rPr>
              <a:t>ทะเล                  เมดิเตอเรเนียน</a:t>
            </a:r>
            <a:endParaRPr lang="en-US" sz="2400" b="1">
              <a:solidFill>
                <a:srgbClr val="2EF9FF"/>
              </a:solidFill>
              <a:latin typeface="Tahoma" charset="0"/>
              <a:cs typeface="Tahoma" charset="0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3141663" y="3856038"/>
            <a:ext cx="17303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>
                <a:solidFill>
                  <a:srgbClr val="2EF9FF"/>
                </a:solidFill>
                <a:latin typeface="Tahoma" charset="0"/>
                <a:cs typeface="Tahoma" charset="0"/>
              </a:rPr>
              <a:t>ทะเลตาย</a:t>
            </a:r>
            <a:endParaRPr lang="en-US" sz="2400" b="1">
              <a:solidFill>
                <a:srgbClr val="2EF9FF"/>
              </a:solidFill>
              <a:latin typeface="Tahoma" charset="0"/>
              <a:cs typeface="Tahoma" charset="0"/>
            </a:endParaRP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452938"/>
            <a:ext cx="8350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เออร์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88038" y="2970213"/>
            <a:ext cx="11906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บาบิโลน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925638"/>
            <a:ext cx="12858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ฮาราน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468438"/>
            <a:ext cx="129222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นีนะเวห์        (อัสซีเรีย)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2041525" y="2825750"/>
            <a:ext cx="941388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คานาอัน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208213" y="3363913"/>
            <a:ext cx="1093787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เยรูซาเล็ม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2343150" y="4708525"/>
            <a:ext cx="1316038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คาเดช       บารเนีย</a:t>
            </a:r>
            <a:endParaRPr lang="en-US" sz="24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24200" y="5207000"/>
            <a:ext cx="1181100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ภูเขาซีนาย</a:t>
            </a:r>
            <a:endParaRPr lang="en-US" sz="24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84363" y="4138613"/>
            <a:ext cx="722312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อียิปต์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529013" y="3063875"/>
            <a:ext cx="12128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ภูเขา       เนโบ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729038" y="3697288"/>
            <a:ext cx="3352800" cy="184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lang="th-TH" sz="48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โลก</a:t>
            </a:r>
          </a:p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lang="th-TH" sz="48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พระคัมภีร์</a:t>
            </a:r>
            <a:endParaRPr lang="en-US" sz="48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667000" y="2682875"/>
            <a:ext cx="5029200" cy="1766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เอาหล่ะ...</a:t>
            </a:r>
          </a:p>
          <a:p>
            <a:pPr>
              <a:spcBef>
                <a:spcPct val="50000"/>
              </a:spcBef>
              <a:defRPr/>
            </a:pPr>
            <a:r>
              <a:rPr lang="th-TH" sz="4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ทบทวนกันหน่อย</a:t>
            </a:r>
            <a:endParaRPr lang="en-US" sz="44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43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44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45</a:t>
            </a:r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46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47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06600" y="992188"/>
            <a:ext cx="874713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เมดิ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48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ทะเล              เมดิเตอเรเนียน</a:t>
            </a:r>
            <a:endParaRPr lang="en-US" sz="1600" b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th-TH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อ่าวอาควาบา</a:t>
            </a:r>
            <a:endParaRPr lang="en-US" sz="140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จอร์แดน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อียิปต์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อิรัค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ซีเรีย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เลบานอน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ซาอุดิ         อาราเบีย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อัมมาน</a:t>
            </a:r>
            <a:endParaRPr lang="en-US" sz="14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8266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8234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th-TH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เยรีโค</a:t>
              </a:r>
              <a:endParaRPr lang="en-US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endParaRPr>
            </a:p>
          </p:txBody>
        </p:sp>
        <p:grpSp>
          <p:nvGrpSpPr>
            <p:cNvPr id="8240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ทะเลตาย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เฮโบรน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ทะเล  กาลิลี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เอลาด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อัล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’</a:t>
                </a: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อาควาบา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ไฮฟา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นาซาเร็ธ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เนทันยา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เทล อาวีฟ-ยัฟฟา</a:t>
                </a:r>
                <a:endParaRPr lang="en-US" sz="10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เยรูซาเล็ม</a:t>
                </a:r>
                <a:endParaRPr lang="en-US" sz="14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เบเออร์เชบา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กาซา</a:t>
                </a:r>
                <a:endPara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th-TH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charset="0"/>
                    <a:cs typeface="Tahoma" charset="0"/>
                  </a:rPr>
                  <a:t>อิสราเอล</a:t>
                </a:r>
                <a:endParaRPr lang="en-US" sz="1600" b="1" i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endParaRP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94138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เมดิ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942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ยู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49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158038" y="52466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เปอ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9810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เมดิ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ยู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50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เปอ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9271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เมดิ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8212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ยู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90800" y="1022350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(ทะเล เมดิเตอเรเนียน)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(แม่น้ำ ยูเฟรติส)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714875" y="5643563"/>
            <a:ext cx="4024313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(อ่าวเปอร์เซีย)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21608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51</a:t>
            </a: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52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389188" y="5640388"/>
            <a:ext cx="9398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แดง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8331" name="Rectangle 2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54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9358" name="Rectangle 30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99359" name="Rectangle 31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55</a:t>
            </a:r>
          </a:p>
        </p:txBody>
      </p:sp>
      <p:sp>
        <p:nvSpPr>
          <p:cNvPr id="100380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0382" name="Rectangle 30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0383" name="Rectangle 31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56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1406" name="Rectangle 30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1407" name="Rectangle 31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กา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57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2431" name="Rectangle 31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2432" name="Rectangle 3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4987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ตาย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58</a:t>
            </a:r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3456" name="Rectangle 32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3457" name="Rectangle 33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46" name="Rectangle 7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947" name="Rectangle 75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948" name="Rectangle 7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949" name="Rectangle 7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950" name="Rectangle 7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207951" name="Rectangle 7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952" name="Rectangle 80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207953" name="Rectangle 81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207954" name="Rectangle 82"/>
          <p:cNvSpPr>
            <a:spLocks noChangeArrowheads="1"/>
          </p:cNvSpPr>
          <p:nvPr/>
        </p:nvSpPr>
        <p:spPr bwMode="auto">
          <a:xfrm>
            <a:off x="3290888" y="5164138"/>
            <a:ext cx="4159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ซี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955" name="Rectangle 83"/>
          <p:cNvSpPr>
            <a:spLocks noChangeArrowheads="1"/>
          </p:cNvSpPr>
          <p:nvPr/>
        </p:nvSpPr>
        <p:spPr bwMode="auto">
          <a:xfrm>
            <a:off x="1814513" y="4081463"/>
            <a:ext cx="374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อี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956" name="Rectangle 84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943" name="Rectangle 71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944" name="Rectangle 72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945" name="Rectangle 7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833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850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8034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30226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1019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07923" name="Group 51"/>
          <p:cNvGrpSpPr>
            <a:grpSpLocks/>
          </p:cNvGrpSpPr>
          <p:nvPr/>
        </p:nvGrpSpPr>
        <p:grpSpPr bwMode="auto">
          <a:xfrm>
            <a:off x="65405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892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07933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9368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992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658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768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30384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798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702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30559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7351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0668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charset="0"/>
              </a:rPr>
              <a:t>ความสำคัญของ แผนที่</a:t>
            </a: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charset="0"/>
            </a:endParaRPr>
          </a:p>
        </p:txBody>
      </p:sp>
      <p:sp>
        <p:nvSpPr>
          <p:cNvPr id="207940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07942" name="Text Box 7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207958" name="Rectangle 86"/>
          <p:cNvSpPr>
            <a:spLocks noChangeArrowheads="1"/>
          </p:cNvSpPr>
          <p:nvPr/>
        </p:nvSpPr>
        <p:spPr bwMode="auto">
          <a:xfrm>
            <a:off x="7250113" y="6280150"/>
            <a:ext cx="1276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1200" b="1" i="0">
                <a:solidFill>
                  <a:schemeClr val="tx1"/>
                </a:solidFill>
                <a:latin typeface="Tahoma" charset="0"/>
                <a:cs typeface="Tahoma" charset="0"/>
              </a:rPr>
              <a:t>คู่มือหน้า </a:t>
            </a:r>
            <a:r>
              <a:rPr lang="en-US" sz="1200" b="1" i="0">
                <a:solidFill>
                  <a:schemeClr val="tx1"/>
                </a:solidFill>
                <a:latin typeface="Tahoma" charset="0"/>
                <a:cs typeface="Tahoma" charset="0"/>
              </a:rPr>
              <a:t>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58" name="Rectangle 42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1659" name="Rectangle 4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1660" name="Rectangle 4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452688" y="5640388"/>
            <a:ext cx="7810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4064000" y="3168650"/>
            <a:ext cx="24145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th-TH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แม่น้ำจอร์แดน</a:t>
            </a:r>
            <a:endParaRPr lang="en-US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59300" y="24749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59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5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60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2673" name="Rectangle 33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2675" name="Rectangle 35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2676" name="Rectangle 36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2677" name="Rectangle 37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27" name="Rectangle 3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61</a:t>
            </a:r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4725" name="Rectangle 37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4726" name="Rectangle 38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54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62</a:t>
            </a:r>
          </a:p>
        </p:txBody>
      </p:sp>
      <p:sp>
        <p:nvSpPr>
          <p:cNvPr id="11574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5750" name="Rectangle 38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5751" name="Rectangle 39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5752" name="Rectangle 4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5753" name="Rectangle 4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เออ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17805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938963" y="43751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63</a:t>
            </a: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7801" name="Rectangle 41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7802" name="Rectangle 42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7803" name="Rectangle 4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7804" name="Rectangle 4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บา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1883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7388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64</a:t>
            </a:r>
          </a:p>
        </p:txBody>
      </p:sp>
      <p:sp>
        <p:nvSpPr>
          <p:cNvPr id="11882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8827" name="Rectangle 43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8828" name="Rectangle 44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8829" name="Rectangle 4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8830" name="Rectangle 46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8832" name="Rectangle 4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57" name="Rectangle 4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imes" charset="0"/>
                <a:cs typeface="Tahoma" charset="0"/>
              </a:rPr>
              <a:t>ฮา</a:t>
            </a:r>
            <a:endParaRPr lang="en-US" sz="3200" b="1" i="0">
              <a:solidFill>
                <a:srgbClr val="FAF200"/>
              </a:solidFill>
              <a:latin typeface="Times" charset="0"/>
              <a:cs typeface="Tahoma" charset="0"/>
            </a:endParaRP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5" name="Text Box 3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373688" y="175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65</a:t>
            </a: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9853" name="Rectangle 45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9854" name="Rectangle 46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9855" name="Rectangle 4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9856" name="Rectangle 48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9858" name="Rectangle 5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19859" name="Rectangle 5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84" name="Rectangle 52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0885" name="Rectangle 53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0886" name="Rectangle 5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20883" name="Rectangle 51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นี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71" name="Text Box 3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66</a:t>
            </a:r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0879" name="Rectangle 47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0880" name="Rectangle 48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0881" name="Rectangle 49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0882" name="Rectangle 5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11" name="Rectangle 5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1912" name="Rectangle 5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1913" name="Rectangle 5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21914" name="Rectangle 58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1910" name="Rectangle 5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3371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6975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8024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67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1906" name="Rectangle 50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1907" name="Rectangle 51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1908" name="Rectangle 52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1909" name="Rectangle 5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4" name="Rectangle 5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2935" name="Rectangle 5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2936" name="Rectangle 5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22937" name="Rectangle 5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2933" name="Rectangle 53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2930" name="Rectangle 50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2931" name="Rectangle 5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2932" name="Rectangle 5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2946400" y="2478088"/>
            <a:ext cx="676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คา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8305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68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2929" name="Rectangle 49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0246" name="Picture 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55588" y="190500"/>
            <a:ext cx="77978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FFFF00"/>
                </a:solidFill>
                <a:latin typeface="Tahoma" charset="0"/>
                <a:cs typeface="Tahoma" charset="0"/>
              </a:rPr>
              <a:t>คู่มือศึกษา</a:t>
            </a:r>
            <a:r>
              <a:rPr lang="en-US" sz="2400" b="1" i="0">
                <a:solidFill>
                  <a:srgbClr val="FFFF00"/>
                </a:solidFill>
                <a:latin typeface="Tahoma" charset="0"/>
                <a:cs typeface="Tahoma" charset="0"/>
              </a:rPr>
              <a:t>  #03a;</a:t>
            </a:r>
            <a:r>
              <a:rPr lang="en-US" sz="2400" b="1" i="0">
                <a:solidFill>
                  <a:srgbClr val="FFFF00"/>
                </a:solidFill>
                <a:cs typeface="+mn-cs"/>
              </a:rPr>
              <a:t> (</a:t>
            </a:r>
            <a:r>
              <a:rPr lang="th-TH" sz="2400" b="1" i="0">
                <a:solidFill>
                  <a:srgbClr val="FFFF00"/>
                </a:solidFill>
                <a:latin typeface="Tahoma" charset="0"/>
                <a:cs typeface="Tahoma" charset="0"/>
              </a:rPr>
              <a:t>กระดาษเปล่า หน้า</a:t>
            </a:r>
            <a:r>
              <a:rPr lang="en-US" sz="2400" b="1" i="0">
                <a:solidFill>
                  <a:srgbClr val="FFFF00"/>
                </a:solidFill>
                <a:latin typeface="Tahoma" charset="0"/>
                <a:cs typeface="Tahoma" charset="0"/>
              </a:rPr>
              <a:t>#03b</a:t>
            </a:r>
            <a:r>
              <a:rPr lang="en-US" sz="2400" b="1" i="0">
                <a:solidFill>
                  <a:srgbClr val="FFFF00"/>
                </a:solidFill>
                <a:cs typeface="+mn-cs"/>
              </a:rPr>
              <a:t>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06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03363" y="785813"/>
            <a:ext cx="6977062" cy="4722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th-TH" sz="4000" b="1">
                <a:solidFill>
                  <a:srgbClr val="00FF00"/>
                </a:solidFill>
                <a:latin typeface="Tahoma" charset="0"/>
                <a:cs typeface="Tahoma" charset="0"/>
              </a:rPr>
              <a:t>ถือ</a:t>
            </a:r>
          </a:p>
          <a:p>
            <a:pPr>
              <a:defRPr/>
            </a:pPr>
            <a:r>
              <a:rPr lang="th-TH" sz="4000" b="1">
                <a:solidFill>
                  <a:srgbClr val="00FF00"/>
                </a:solidFill>
                <a:latin typeface="Tahoma" charset="0"/>
                <a:cs typeface="Tahoma" charset="0"/>
              </a:rPr>
              <a:t>กระดาษไว้</a:t>
            </a:r>
          </a:p>
          <a:p>
            <a:pPr>
              <a:defRPr/>
            </a:pPr>
            <a:r>
              <a:rPr lang="th-TH" sz="4000" b="1">
                <a:solidFill>
                  <a:srgbClr val="00FF00"/>
                </a:solidFill>
                <a:latin typeface="Tahoma" charset="0"/>
                <a:cs typeface="Tahoma" charset="0"/>
              </a:rPr>
              <a:t>ตาม</a:t>
            </a:r>
          </a:p>
          <a:p>
            <a:pPr>
              <a:defRPr/>
            </a:pPr>
            <a:r>
              <a:rPr lang="th-TH" sz="4000" b="1">
                <a:solidFill>
                  <a:srgbClr val="00FF00"/>
                </a:solidFill>
                <a:latin typeface="Tahoma" charset="0"/>
                <a:cs typeface="Tahoma" charset="0"/>
              </a:rPr>
              <a:t>ในแนวนอน</a:t>
            </a:r>
            <a:endParaRPr lang="en-US" sz="3600">
              <a:solidFill>
                <a:srgbClr val="00FF00"/>
              </a:solidFill>
              <a:latin typeface="Tahoma" charset="0"/>
              <a:cs typeface="Tahoma" charset="0"/>
            </a:endParaRPr>
          </a:p>
          <a:p>
            <a:pPr>
              <a:defRPr/>
            </a:pPr>
            <a:r>
              <a:rPr lang="th-TH" sz="4800">
                <a:solidFill>
                  <a:srgbClr val="FAFD00"/>
                </a:solidFill>
                <a:latin typeface="Tahoma" charset="0"/>
                <a:cs typeface="Tahoma" charset="0"/>
              </a:rPr>
              <a:t>พับ</a:t>
            </a:r>
          </a:p>
          <a:p>
            <a:pPr>
              <a:defRPr/>
            </a:pPr>
            <a:r>
              <a:rPr lang="th-TH" sz="4800">
                <a:solidFill>
                  <a:srgbClr val="FAFD00"/>
                </a:solidFill>
                <a:latin typeface="Tahoma" charset="0"/>
                <a:cs typeface="Tahoma" charset="0"/>
              </a:rPr>
              <a:t>ตามยาว </a:t>
            </a:r>
          </a:p>
          <a:p>
            <a:pPr>
              <a:defRPr/>
            </a:pPr>
            <a:r>
              <a:rPr lang="en-US" sz="4800">
                <a:solidFill>
                  <a:srgbClr val="FAFD00"/>
                </a:solidFill>
                <a:latin typeface="Tahoma" charset="0"/>
                <a:cs typeface="Tahoma" charset="0"/>
              </a:rPr>
              <a:t>1 </a:t>
            </a:r>
            <a:r>
              <a:rPr lang="th-TH" sz="4800">
                <a:solidFill>
                  <a:srgbClr val="FAFD00"/>
                </a:solidFill>
                <a:latin typeface="Tahoma" charset="0"/>
                <a:cs typeface="Tahoma" charset="0"/>
              </a:rPr>
              <a:t>ครั้ง</a:t>
            </a:r>
            <a:endParaRPr lang="en-US" sz="6600">
              <a:solidFill>
                <a:srgbClr val="FAFD00"/>
              </a:solidFill>
              <a:latin typeface="Tahoma" charset="0"/>
              <a:cs typeface="Tahoma" charset="0"/>
            </a:endParaRPr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7250113" y="6267450"/>
            <a:ext cx="1276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1200" b="1" i="0">
                <a:solidFill>
                  <a:schemeClr val="tx1"/>
                </a:solidFill>
                <a:latin typeface="Tahoma" charset="0"/>
                <a:cs typeface="Tahoma" charset="0"/>
              </a:rPr>
              <a:t>คู่มือหน้า </a:t>
            </a:r>
            <a:r>
              <a:rPr lang="en-US" sz="1200" b="1" i="0">
                <a:solidFill>
                  <a:schemeClr val="tx1"/>
                </a:solidFill>
                <a:latin typeface="Tahoma" charset="0"/>
                <a:cs typeface="Tahoma" charset="0"/>
              </a:rPr>
              <a:t>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60" name="Rectangle 5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3961" name="Rectangle 5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3962" name="Rectangle 5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23963" name="Rectangle 5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3964" name="Rectangle 60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23959" name="Rectangle 5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3956" name="Rectangle 52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3957" name="Rectangle 5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3958" name="Rectangle 5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471738" y="2987675"/>
            <a:ext cx="590550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เย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482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69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3955" name="Rectangle 51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89" name="Rectangle 6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4990" name="Rectangle 6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4991" name="Rectangle 6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24992" name="Rectangle 6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4993" name="Rectangle 65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24994" name="Rectangle 66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24987" name="Rectangle 5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4984" name="Rectangle 56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4985" name="Rectangle 57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4986" name="Rectangle 58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797300" y="2987675"/>
            <a:ext cx="596900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เน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70</a:t>
            </a: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4983" name="Rectangle 55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22" name="Rectangle 70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6023" name="Rectangle 7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6024" name="Rectangle 7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6025" name="Rectangle 7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26026" name="Rectangle 7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6027" name="Rectangle 75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26028" name="Rectangle 76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26013" name="Rectangle 61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2560638" y="4551363"/>
            <a:ext cx="15557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คา-บาร์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511425" y="4489450"/>
            <a:ext cx="1671638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001" name="Text Box 4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71</a:t>
            </a:r>
          </a:p>
        </p:txBody>
      </p:sp>
      <p:sp>
        <p:nvSpPr>
          <p:cNvPr id="12600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6009" name="Rectangle 57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6010" name="Rectangle 58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6011" name="Rectangle 59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6012" name="Rectangle 6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65" name="Rectangle 65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8066" name="Rectangle 6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8067" name="Rectangle 6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8068" name="Rectangle 6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28069" name="Rectangle 6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8070" name="Rectangle 70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28071" name="Rectangle 71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28074" name="Rectangle 74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8064" name="Rectangle 6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341313" y="438150"/>
            <a:ext cx="167322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71663" y="3935413"/>
            <a:ext cx="4381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อี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72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8060" name="Rectangle 60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8061" name="Rectangle 61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8062" name="Rectangle 62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8063" name="Rectangle 6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42" name="Rectangle 66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7043" name="Rectangle 67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7044" name="Rectangle 68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7045" name="Rectangle 6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27046" name="Rectangle 7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7047" name="Rectangle 71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27048" name="Rectangle 72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27050" name="Rectangle 74"/>
          <p:cNvSpPr>
            <a:spLocks noChangeArrowheads="1"/>
          </p:cNvSpPr>
          <p:nvPr/>
        </p:nvSpPr>
        <p:spPr bwMode="auto">
          <a:xfrm>
            <a:off x="1814513" y="4081463"/>
            <a:ext cx="374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อี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7051" name="Rectangle 75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7041" name="Rectangle 6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287713" y="5073650"/>
            <a:ext cx="493712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 b="1" i="0">
                <a:solidFill>
                  <a:srgbClr val="FAF200"/>
                </a:solidFill>
                <a:latin typeface="Tahoma" charset="0"/>
                <a:cs typeface="Tahoma" charset="0"/>
              </a:rPr>
              <a:t>ซี</a:t>
            </a:r>
            <a:endParaRPr lang="en-US" sz="32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9" name="Text Box 5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73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7037" name="Rectangle 61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7038" name="Rectangle 62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7039" name="Rectangle 6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7040" name="Rectangle 6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09" name="Rectangle 85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110" name="Rectangle 8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111" name="Rectangle 8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112" name="Rectangle 8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29113" name="Rectangle 8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114" name="Rectangle 90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29115" name="Rectangle 91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29116" name="Rectangle 92"/>
          <p:cNvSpPr>
            <a:spLocks noChangeArrowheads="1"/>
          </p:cNvSpPr>
          <p:nvPr/>
        </p:nvSpPr>
        <p:spPr bwMode="auto">
          <a:xfrm>
            <a:off x="3290888" y="5164138"/>
            <a:ext cx="4159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ซี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117" name="Rectangle 93"/>
          <p:cNvSpPr>
            <a:spLocks noChangeArrowheads="1"/>
          </p:cNvSpPr>
          <p:nvPr/>
        </p:nvSpPr>
        <p:spPr bwMode="auto">
          <a:xfrm>
            <a:off x="1814513" y="4081463"/>
            <a:ext cx="374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อี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118" name="Rectangle 94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108" name="Rectangle 8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FAF200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29105" name="Rectangle 81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106" name="Rectangle 82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107" name="Rectangle 8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2909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29093" name="Text Box 6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74</a:t>
            </a:r>
          </a:p>
        </p:txBody>
      </p:sp>
      <p:sp>
        <p:nvSpPr>
          <p:cNvPr id="129100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9102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29103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129104" name="Rectangle 80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ChangeArrowheads="1"/>
          </p:cNvSpPr>
          <p:nvPr/>
        </p:nvSpPr>
        <p:spPr bwMode="auto">
          <a:xfrm>
            <a:off x="4757738" y="26368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08" name="Rectangle 4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09" name="Rectangle 5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10" name="Freeform 6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11" name="Rectangle 7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12" name="Rectangle 8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13" name="Freeform 9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14" name="Freeform 10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15" name="Freeform 11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16" name="Rectangle 12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17" name="Freeform 13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18" name="Freeform 14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19" name="Freeform 15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23" name="Line 1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24" name="Oval 20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25" name="AutoShape 2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26" name="AutoShape 2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27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28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919191"/>
                </a:solidFill>
                <a:latin typeface="Tahoma" charset="0"/>
                <a:cs typeface="Tahoma" charset="0"/>
              </a:rPr>
              <a:t>10 </a:t>
            </a:r>
            <a:r>
              <a:rPr lang="th-TH" sz="2400" b="1" i="0">
                <a:solidFill>
                  <a:srgbClr val="919191"/>
                </a:solidFill>
                <a:latin typeface="Tahoma" charset="0"/>
                <a:cs typeface="Tahoma" charset="0"/>
              </a:rPr>
              <a:t>สถานที่</a:t>
            </a:r>
            <a:endParaRPr lang="en-US" sz="2400" b="1" i="0">
              <a:solidFill>
                <a:srgbClr val="919191"/>
              </a:solidFill>
              <a:latin typeface="Tahoma" charset="0"/>
              <a:cs typeface="Tahoma" charset="0"/>
            </a:endParaRPr>
          </a:p>
        </p:txBody>
      </p:sp>
      <p:sp>
        <p:nvSpPr>
          <p:cNvPr id="303129" name="Rectangle 2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03130" name="Rectangle 2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03131" name="Rectangle 27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32" name="Rectangle 28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33" name="Oval 29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34" name="Rectangle 30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303135" name="Oval 31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36" name="Rectangle 32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37" name="Oval 33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38" name="Oval 3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39" name="Rectangle 35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303140" name="Oval 36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41" name="Rectangle 37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303142" name="Oval 3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43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44" name="Oval 40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45" name="Rectangle 41"/>
          <p:cNvSpPr>
            <a:spLocks noChangeArrowheads="1"/>
          </p:cNvSpPr>
          <p:nvPr/>
        </p:nvSpPr>
        <p:spPr bwMode="auto">
          <a:xfrm>
            <a:off x="3290888" y="5164138"/>
            <a:ext cx="4159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ซี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46" name="Oval 42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47" name="Rectangle 43"/>
          <p:cNvSpPr>
            <a:spLocks noChangeArrowheads="1"/>
          </p:cNvSpPr>
          <p:nvPr/>
        </p:nvSpPr>
        <p:spPr bwMode="auto">
          <a:xfrm>
            <a:off x="1814513" y="4081463"/>
            <a:ext cx="374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อี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48" name="Line 44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49" name="Oval 4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50" name="Oval 46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51" name="Text Box 47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303152" name="Rectangle 48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53" name="AutoShape 49"/>
          <p:cNvSpPr>
            <a:spLocks noChangeArrowheads="1"/>
          </p:cNvSpPr>
          <p:nvPr/>
        </p:nvSpPr>
        <p:spPr bwMode="auto">
          <a:xfrm rot="-3349850">
            <a:off x="1745456" y="3136107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303155" name="Line 51"/>
          <p:cNvSpPr>
            <a:spLocks noChangeShapeType="1"/>
          </p:cNvSpPr>
          <p:nvPr/>
        </p:nvSpPr>
        <p:spPr bwMode="auto">
          <a:xfrm>
            <a:off x="2465388" y="2152650"/>
            <a:ext cx="1439862" cy="2714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3156" name="Line 52"/>
          <p:cNvSpPr>
            <a:spLocks noChangeShapeType="1"/>
          </p:cNvSpPr>
          <p:nvPr/>
        </p:nvSpPr>
        <p:spPr bwMode="auto">
          <a:xfrm>
            <a:off x="1517650" y="3676650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88115" name="Group 53"/>
          <p:cNvGrpSpPr>
            <a:grpSpLocks/>
          </p:cNvGrpSpPr>
          <p:nvPr/>
        </p:nvGrpSpPr>
        <p:grpSpPr bwMode="auto">
          <a:xfrm>
            <a:off x="1055688" y="588963"/>
            <a:ext cx="1598612" cy="3756025"/>
            <a:chOff x="1017" y="432"/>
            <a:chExt cx="509" cy="2366"/>
          </a:xfrm>
        </p:grpSpPr>
        <p:sp>
          <p:nvSpPr>
            <p:cNvPr id="303158" name="Oval 5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03159" name="Rectangle 55"/>
            <p:cNvSpPr>
              <a:spLocks noChangeArrowheads="1"/>
            </p:cNvSpPr>
            <p:nvPr/>
          </p:nvSpPr>
          <p:spPr bwMode="auto">
            <a:xfrm rot="18000000">
              <a:off x="133" y="1405"/>
              <a:ext cx="2326" cy="37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th-TH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ดินแดน         พันธสัญญา</a:t>
              </a:r>
              <a:endPara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endParaRPr>
            </a:p>
          </p:txBody>
        </p:sp>
      </p:grpSp>
      <p:sp>
        <p:nvSpPr>
          <p:cNvPr id="303161" name="Text Box 5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03163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03164" name="Text Box 6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grpSp>
        <p:nvGrpSpPr>
          <p:cNvPr id="303165" name="Group 61"/>
          <p:cNvGrpSpPr>
            <a:grpSpLocks/>
          </p:cNvGrpSpPr>
          <p:nvPr/>
        </p:nvGrpSpPr>
        <p:grpSpPr bwMode="auto">
          <a:xfrm>
            <a:off x="3776663" y="2312988"/>
            <a:ext cx="3927475" cy="2855912"/>
            <a:chOff x="2448" y="2208"/>
            <a:chExt cx="1584" cy="1799"/>
          </a:xfrm>
        </p:grpSpPr>
        <p:sp>
          <p:nvSpPr>
            <p:cNvPr id="303166" name="Text Box 62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7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th-TH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“จาก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th-TH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ดาน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th-TH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ถึง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th-TH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เบเออร์เชบา”</a:t>
              </a: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endParaRPr>
            </a:p>
          </p:txBody>
        </p:sp>
        <p:sp>
          <p:nvSpPr>
            <p:cNvPr id="303167" name="AutoShape 63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03168" name="Rectangle 64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303169" name="Rectangle 6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75</a:t>
            </a:r>
          </a:p>
        </p:txBody>
      </p:sp>
      <p:sp>
        <p:nvSpPr>
          <p:cNvPr id="303170" name="Text Box 66"/>
          <p:cNvSpPr txBox="1">
            <a:spLocks noChangeArrowheads="1"/>
          </p:cNvSpPr>
          <p:nvPr/>
        </p:nvSpPr>
        <p:spPr bwMode="auto">
          <a:xfrm>
            <a:off x="355600" y="5492750"/>
            <a:ext cx="13160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ผู้วินิจฉัย</a:t>
            </a: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20:1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0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3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3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3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3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53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87" name="Rectangle 7"/>
          <p:cNvSpPr>
            <a:spLocks noChangeArrowheads="1"/>
          </p:cNvSpPr>
          <p:nvPr/>
        </p:nvSpPr>
        <p:spPr bwMode="auto">
          <a:xfrm>
            <a:off x="4459288" y="2463800"/>
            <a:ext cx="16319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>
                <a:solidFill>
                  <a:srgbClr val="2EF9FF"/>
                </a:solidFill>
                <a:latin typeface="Tahoma" charset="0"/>
                <a:cs typeface="Tahoma" charset="0"/>
              </a:rPr>
              <a:t>แม่น้ำ              ยูเฟรติส</a:t>
            </a:r>
            <a:endParaRPr lang="en-US" sz="1600" b="1">
              <a:solidFill>
                <a:srgbClr val="2EF9FF"/>
              </a:solidFill>
              <a:latin typeface="Tahoma" charset="0"/>
              <a:cs typeface="Tahoma" charset="0"/>
            </a:endParaRPr>
          </a:p>
        </p:txBody>
      </p:sp>
      <p:sp>
        <p:nvSpPr>
          <p:cNvPr id="3020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>
                <a:solidFill>
                  <a:srgbClr val="2EF9FF"/>
                </a:solidFill>
                <a:latin typeface="Tahoma" charset="0"/>
                <a:cs typeface="Tahoma" charset="0"/>
              </a:rPr>
              <a:t>อ่าว             เปอร์เซีย           </a:t>
            </a:r>
            <a:endParaRPr lang="en-US" sz="2400" b="1">
              <a:solidFill>
                <a:srgbClr val="2EF9FF"/>
              </a:solidFill>
              <a:latin typeface="Tahoma" charset="0"/>
              <a:cs typeface="Tahoma" charset="0"/>
            </a:endParaRPr>
          </a:p>
        </p:txBody>
      </p:sp>
      <p:sp>
        <p:nvSpPr>
          <p:cNvPr id="3020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93" name="Rectangle 13"/>
          <p:cNvSpPr>
            <a:spLocks noChangeArrowheads="1"/>
          </p:cNvSpPr>
          <p:nvPr/>
        </p:nvSpPr>
        <p:spPr bwMode="auto">
          <a:xfrm>
            <a:off x="3163888" y="2482850"/>
            <a:ext cx="164147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>
                <a:solidFill>
                  <a:srgbClr val="2EF9FF"/>
                </a:solidFill>
                <a:latin typeface="Tahoma" charset="0"/>
                <a:cs typeface="Tahoma" charset="0"/>
              </a:rPr>
              <a:t>ทะเล              กาลิลี</a:t>
            </a:r>
            <a:endParaRPr lang="en-US" sz="1600" b="1">
              <a:solidFill>
                <a:srgbClr val="2EF9FF"/>
              </a:solidFill>
              <a:latin typeface="Tahoma" charset="0"/>
              <a:cs typeface="Tahoma" charset="0"/>
            </a:endParaRPr>
          </a:p>
        </p:txBody>
      </p:sp>
      <p:sp>
        <p:nvSpPr>
          <p:cNvPr id="302094" name="Rectangle 14"/>
          <p:cNvSpPr>
            <a:spLocks noChangeArrowheads="1"/>
          </p:cNvSpPr>
          <p:nvPr/>
        </p:nvSpPr>
        <p:spPr bwMode="auto">
          <a:xfrm>
            <a:off x="2516188" y="5726113"/>
            <a:ext cx="13303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>
                <a:solidFill>
                  <a:schemeClr val="tx2"/>
                </a:solidFill>
                <a:latin typeface="Tahoma" charset="0"/>
                <a:cs typeface="Tahoma" charset="0"/>
              </a:rPr>
              <a:t>ทะเลตาย</a:t>
            </a:r>
            <a:endParaRPr lang="en-US" sz="2400" b="1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302095" name="Rectangle 15"/>
          <p:cNvSpPr>
            <a:spLocks noChangeArrowheads="1"/>
          </p:cNvSpPr>
          <p:nvPr/>
        </p:nvSpPr>
        <p:spPr bwMode="auto">
          <a:xfrm>
            <a:off x="1492250" y="1449388"/>
            <a:ext cx="1817688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>
                <a:solidFill>
                  <a:srgbClr val="2EF9FF"/>
                </a:solidFill>
                <a:latin typeface="Tahoma" charset="0"/>
                <a:cs typeface="Tahoma" charset="0"/>
              </a:rPr>
              <a:t>ทะเล                  เมดิเตอเรเนียน</a:t>
            </a:r>
            <a:endParaRPr lang="en-US" sz="2400" b="1">
              <a:solidFill>
                <a:srgbClr val="2EF9FF"/>
              </a:solidFill>
              <a:latin typeface="Tahoma" charset="0"/>
              <a:cs typeface="Tahoma" charset="0"/>
            </a:endParaRPr>
          </a:p>
        </p:txBody>
      </p:sp>
      <p:sp>
        <p:nvSpPr>
          <p:cNvPr id="3020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099" name="Rectangle 19"/>
          <p:cNvSpPr>
            <a:spLocks noChangeArrowheads="1"/>
          </p:cNvSpPr>
          <p:nvPr/>
        </p:nvSpPr>
        <p:spPr bwMode="auto">
          <a:xfrm>
            <a:off x="3141663" y="3856038"/>
            <a:ext cx="17303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>
                <a:solidFill>
                  <a:srgbClr val="2EF9FF"/>
                </a:solidFill>
                <a:latin typeface="Tahoma" charset="0"/>
                <a:cs typeface="Tahoma" charset="0"/>
              </a:rPr>
              <a:t>ทะเลตาย</a:t>
            </a:r>
            <a:endParaRPr lang="en-US" sz="2400" b="1">
              <a:solidFill>
                <a:srgbClr val="2EF9FF"/>
              </a:solidFill>
              <a:latin typeface="Tahoma" charset="0"/>
              <a:cs typeface="Tahoma" charset="0"/>
            </a:endParaRPr>
          </a:p>
        </p:txBody>
      </p:sp>
      <p:sp>
        <p:nvSpPr>
          <p:cNvPr id="30210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0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02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03" name="Rectangle 23"/>
          <p:cNvSpPr>
            <a:spLocks noChangeArrowheads="1"/>
          </p:cNvSpPr>
          <p:nvPr/>
        </p:nvSpPr>
        <p:spPr bwMode="auto">
          <a:xfrm>
            <a:off x="6896100" y="4452938"/>
            <a:ext cx="8350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เออร์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302104" name="Rectangle 24"/>
          <p:cNvSpPr>
            <a:spLocks noChangeArrowheads="1"/>
          </p:cNvSpPr>
          <p:nvPr/>
        </p:nvSpPr>
        <p:spPr bwMode="auto">
          <a:xfrm>
            <a:off x="5888038" y="2970213"/>
            <a:ext cx="11906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บาบิโลน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302105" name="Oval 2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06" name="Rectangle 26"/>
          <p:cNvSpPr>
            <a:spLocks noChangeArrowheads="1"/>
          </p:cNvSpPr>
          <p:nvPr/>
        </p:nvSpPr>
        <p:spPr bwMode="auto">
          <a:xfrm>
            <a:off x="5487988" y="1925638"/>
            <a:ext cx="12858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ฮาราน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302107" name="Oval 2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08" name="Rectangle 28"/>
          <p:cNvSpPr>
            <a:spLocks noChangeArrowheads="1"/>
          </p:cNvSpPr>
          <p:nvPr/>
        </p:nvSpPr>
        <p:spPr bwMode="auto">
          <a:xfrm>
            <a:off x="7088188" y="1468438"/>
            <a:ext cx="129222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นีนะเวห์        (อัสซีเรีย)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302109" name="Oval 29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10" name="Oval 30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11" name="Rectangle 31"/>
          <p:cNvSpPr>
            <a:spLocks noChangeArrowheads="1"/>
          </p:cNvSpPr>
          <p:nvPr/>
        </p:nvSpPr>
        <p:spPr bwMode="auto">
          <a:xfrm>
            <a:off x="2041525" y="2825750"/>
            <a:ext cx="941388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คานาอัน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302112" name="Oval 3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13" name="Rectangle 33"/>
          <p:cNvSpPr>
            <a:spLocks noChangeArrowheads="1"/>
          </p:cNvSpPr>
          <p:nvPr/>
        </p:nvSpPr>
        <p:spPr bwMode="auto">
          <a:xfrm>
            <a:off x="2208213" y="3363913"/>
            <a:ext cx="1093787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เยรูซาเล็ม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302114" name="Oval 34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15" name="Oval 35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16" name="Rectangle 36"/>
          <p:cNvSpPr>
            <a:spLocks noChangeArrowheads="1"/>
          </p:cNvSpPr>
          <p:nvPr/>
        </p:nvSpPr>
        <p:spPr bwMode="auto">
          <a:xfrm>
            <a:off x="2343150" y="4708525"/>
            <a:ext cx="1316038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คาเดช       บารเนีย</a:t>
            </a:r>
            <a:endParaRPr lang="en-US" sz="24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302117" name="Oval 37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18" name="Rectangle 38"/>
          <p:cNvSpPr>
            <a:spLocks noChangeArrowheads="1"/>
          </p:cNvSpPr>
          <p:nvPr/>
        </p:nvSpPr>
        <p:spPr bwMode="auto">
          <a:xfrm>
            <a:off x="3124200" y="5207000"/>
            <a:ext cx="1181100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ภูเขาซีนาย</a:t>
            </a:r>
            <a:endParaRPr lang="en-US" sz="24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302119" name="Oval 3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2120" name="Rectangle 40"/>
          <p:cNvSpPr>
            <a:spLocks noChangeArrowheads="1"/>
          </p:cNvSpPr>
          <p:nvPr/>
        </p:nvSpPr>
        <p:spPr bwMode="auto">
          <a:xfrm>
            <a:off x="1884363" y="4138613"/>
            <a:ext cx="722312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อียิปต์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302121" name="Rectangle 41"/>
          <p:cNvSpPr>
            <a:spLocks noChangeArrowheads="1"/>
          </p:cNvSpPr>
          <p:nvPr/>
        </p:nvSpPr>
        <p:spPr bwMode="auto">
          <a:xfrm>
            <a:off x="3529013" y="3063875"/>
            <a:ext cx="12128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i="0">
                <a:solidFill>
                  <a:schemeClr val="tx2"/>
                </a:solidFill>
                <a:latin typeface="Tahoma" charset="0"/>
                <a:cs typeface="Tahoma" charset="0"/>
              </a:rPr>
              <a:t>ภูเขา       เนโบ</a:t>
            </a:r>
            <a:endParaRPr lang="en-US" sz="1600" b="1" i="0">
              <a:solidFill>
                <a:schemeClr val="tx2"/>
              </a:solidFill>
              <a:latin typeface="Tahoma" charset="0"/>
              <a:cs typeface="Tahoma" charset="0"/>
            </a:endParaRPr>
          </a:p>
        </p:txBody>
      </p:sp>
      <p:sp>
        <p:nvSpPr>
          <p:cNvPr id="302122" name="Text Box 42"/>
          <p:cNvSpPr txBox="1">
            <a:spLocks noChangeArrowheads="1"/>
          </p:cNvSpPr>
          <p:nvPr/>
        </p:nvSpPr>
        <p:spPr bwMode="auto">
          <a:xfrm>
            <a:off x="3714750" y="3505200"/>
            <a:ext cx="3352800" cy="184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lang="th-TH" sz="48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โลก</a:t>
            </a:r>
          </a:p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lang="th-TH" sz="48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พระคัมภีร์</a:t>
            </a:r>
            <a:endParaRPr lang="en-US" sz="48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302123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02124" name="Rectangle 4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76</a:t>
            </a:r>
          </a:p>
        </p:txBody>
      </p:sp>
      <p:sp>
        <p:nvSpPr>
          <p:cNvPr id="302125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2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2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22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282825"/>
            <a:ext cx="5029200" cy="30210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8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charset="0"/>
              </a:rPr>
              <a:t>เหตุผล</a:t>
            </a:r>
          </a:p>
          <a:p>
            <a:pPr>
              <a:spcBef>
                <a:spcPct val="50000"/>
              </a:spcBef>
              <a:defRPr/>
            </a:pPr>
            <a:r>
              <a:rPr lang="th-TH" sz="48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charset="0"/>
              </a:rPr>
              <a:t>สำคัญ</a:t>
            </a:r>
          </a:p>
          <a:p>
            <a:pPr>
              <a:spcBef>
                <a:spcPct val="50000"/>
              </a:spcBef>
              <a:defRPr/>
            </a:pPr>
            <a:r>
              <a:rPr lang="th-TH" sz="48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charset="0"/>
              </a:rPr>
              <a:t>คือ...</a:t>
            </a:r>
            <a:endParaRPr lang="en-US" sz="48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charset="0"/>
            </a:endParaRP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77</a:t>
            </a:r>
          </a:p>
        </p:txBody>
      </p:sp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4663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78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63500" y="63500"/>
            <a:ext cx="3649663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544763"/>
            <a:ext cx="8128000" cy="14652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จาก ดินแดน อุดม ตอนเหนือ</a:t>
            </a:r>
          </a:p>
          <a:p>
            <a:pPr>
              <a:spcBef>
                <a:spcPct val="50000"/>
              </a:spcBef>
              <a:defRPr/>
            </a:pPr>
            <a:r>
              <a:rPr lang="th-TH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สู่ ถิ่นกันดาร ตอนใต้</a:t>
            </a:r>
            <a:endParaRPr lang="en-US" sz="3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2038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th-TH" sz="3200" b="1">
                <a:solidFill>
                  <a:srgbClr val="FAF200"/>
                </a:solidFill>
                <a:latin typeface="Tahoma" charset="0"/>
                <a:cs typeface="Tahoma" charset="0"/>
              </a:rPr>
              <a:t>...จะได้</a:t>
            </a:r>
          </a:p>
          <a:p>
            <a:pPr>
              <a:defRPr/>
            </a:pPr>
            <a:r>
              <a:rPr lang="th-TH" sz="3200" b="1">
                <a:solidFill>
                  <a:srgbClr val="FAF200"/>
                </a:solidFill>
                <a:latin typeface="Tahoma" charset="0"/>
                <a:cs typeface="Tahoma" charset="0"/>
              </a:rPr>
              <a:t>รอยพับ</a:t>
            </a:r>
          </a:p>
          <a:p>
            <a:pPr>
              <a:defRPr/>
            </a:pPr>
            <a:r>
              <a:rPr lang="th-TH" sz="3200" b="1">
                <a:solidFill>
                  <a:srgbClr val="FAF200"/>
                </a:solidFill>
                <a:latin typeface="Tahoma" charset="0"/>
                <a:cs typeface="Tahoma" charset="0"/>
              </a:rPr>
              <a:t>สองเส้น</a:t>
            </a:r>
          </a:p>
          <a:p>
            <a:pPr>
              <a:defRPr/>
            </a:pPr>
            <a:r>
              <a:rPr lang="th-TH" sz="3200" b="1">
                <a:solidFill>
                  <a:srgbClr val="FAF200"/>
                </a:solidFill>
                <a:latin typeface="Tahoma" charset="0"/>
                <a:cs typeface="Tahoma" charset="0"/>
              </a:rPr>
              <a:t>ตัดกัน</a:t>
            </a:r>
            <a:endParaRPr lang="en-US" sz="3200" b="1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1274" name="Picture 14"/>
          <p:cNvPicPr>
            <a:picLocks noChangeAspect="1" noChangeArrowheads="1"/>
          </p:cNvPicPr>
          <p:nvPr/>
        </p:nvPicPr>
        <p:blipFill>
          <a:blip r:embed="rId2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5"/>
          <p:cNvPicPr>
            <a:picLocks noChangeAspect="1" noChangeArrowheads="1"/>
          </p:cNvPicPr>
          <p:nvPr/>
        </p:nvPicPr>
        <p:blipFill>
          <a:blip r:embed="rId3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5509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th-TH" sz="3200" b="1">
                <a:solidFill>
                  <a:srgbClr val="FAF200"/>
                </a:solidFill>
                <a:latin typeface="Tahoma" charset="0"/>
                <a:cs typeface="Tahoma" charset="0"/>
              </a:rPr>
              <a:t>พับ</a:t>
            </a:r>
          </a:p>
          <a:p>
            <a:pPr>
              <a:defRPr/>
            </a:pPr>
            <a:r>
              <a:rPr lang="th-TH" sz="3200" b="1">
                <a:solidFill>
                  <a:srgbClr val="FAF200"/>
                </a:solidFill>
                <a:latin typeface="Tahoma" charset="0"/>
                <a:cs typeface="Tahoma" charset="0"/>
              </a:rPr>
              <a:t>ตามขวาง</a:t>
            </a:r>
          </a:p>
          <a:p>
            <a:pPr>
              <a:defRPr/>
            </a:pPr>
            <a:r>
              <a:rPr lang="th-TH" sz="3200" b="1">
                <a:solidFill>
                  <a:srgbClr val="FAF200"/>
                </a:solidFill>
                <a:latin typeface="Tahoma" charset="0"/>
                <a:cs typeface="Tahoma" charset="0"/>
              </a:rPr>
              <a:t>อีกที</a:t>
            </a:r>
            <a:endParaRPr lang="en-US" sz="3200" b="1">
              <a:solidFill>
                <a:srgbClr val="FAF200"/>
              </a:solidFill>
              <a:latin typeface="Tahoma" charset="0"/>
              <a:cs typeface="Tahoma" charset="0"/>
            </a:endParaRP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07</a:t>
            </a: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87417" name="Rectangle 25"/>
          <p:cNvSpPr>
            <a:spLocks noChangeArrowheads="1"/>
          </p:cNvSpPr>
          <p:nvPr/>
        </p:nvSpPr>
        <p:spPr bwMode="auto">
          <a:xfrm>
            <a:off x="7250113" y="6267450"/>
            <a:ext cx="1276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1200" b="1" i="0">
                <a:solidFill>
                  <a:schemeClr val="tx1"/>
                </a:solidFill>
                <a:latin typeface="Tahoma" charset="0"/>
                <a:cs typeface="Tahoma" charset="0"/>
              </a:rPr>
              <a:t>คู่มือหน้า </a:t>
            </a:r>
            <a:r>
              <a:rPr lang="en-US" sz="1200" b="1" i="0">
                <a:solidFill>
                  <a:schemeClr val="tx1"/>
                </a:solidFill>
                <a:latin typeface="Tahoma" charset="0"/>
                <a:cs typeface="Tahoma" charset="0"/>
              </a:rPr>
              <a:t>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00" name="Rectangle 76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4701" name="Rectangle 77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4702" name="Rectangle 78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4703" name="Rectangle 7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154704" name="Rectangle 8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4705" name="Rectangle 81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54706" name="Rectangle 82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154707" name="Rectangle 83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4697" name="Rectangle 73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4698" name="Rectangle 7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4699" name="Rectangle 75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14513" y="4081463"/>
            <a:ext cx="374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อี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5468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84" name="Text Box 6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849688" y="3633788"/>
            <a:ext cx="2744787" cy="25288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32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คุณจะได้     “ปรับความคิด”      และเห็นภาพ  โลกแห่งพระคัมภีร์</a:t>
            </a:r>
            <a:endParaRPr lang="en-US" sz="3200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154693" name="Text Box 6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154696" name="Rectangle 72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03" name="Rectangle 255"/>
          <p:cNvSpPr>
            <a:spLocks noChangeArrowheads="1"/>
          </p:cNvSpPr>
          <p:nvPr/>
        </p:nvSpPr>
        <p:spPr bwMode="auto">
          <a:xfrm>
            <a:off x="3848100" y="3078163"/>
            <a:ext cx="492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เน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04" name="Rectangle 25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เออ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05" name="Rectangle 25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บา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06" name="Rectangle 25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imes" charset="0"/>
                <a:cs typeface="Tahoma" charset="0"/>
              </a:rPr>
              <a:t>ฮา</a:t>
            </a:r>
            <a:endParaRPr lang="en-US" sz="2400" b="1" i="0">
              <a:solidFill>
                <a:schemeClr val="folHlink"/>
              </a:solidFill>
              <a:latin typeface="Times" charset="0"/>
              <a:cs typeface="Tahoma" charset="0"/>
            </a:endParaRPr>
          </a:p>
        </p:txBody>
      </p:sp>
      <p:sp>
        <p:nvSpPr>
          <p:cNvPr id="232707" name="Rectangle 25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นี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08" name="Rectangle 260"/>
          <p:cNvSpPr>
            <a:spLocks noChangeArrowheads="1"/>
          </p:cNvSpPr>
          <p:nvPr/>
        </p:nvSpPr>
        <p:spPr bwMode="auto">
          <a:xfrm>
            <a:off x="3006725" y="2568575"/>
            <a:ext cx="552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คา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232709" name="Rectangle 261"/>
          <p:cNvSpPr>
            <a:spLocks noChangeArrowheads="1"/>
          </p:cNvSpPr>
          <p:nvPr/>
        </p:nvSpPr>
        <p:spPr bwMode="auto">
          <a:xfrm>
            <a:off x="2649538" y="3078163"/>
            <a:ext cx="488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9999FF"/>
                </a:solidFill>
                <a:latin typeface="Tahoma" charset="0"/>
                <a:cs typeface="Tahoma" charset="0"/>
              </a:rPr>
              <a:t>เย</a:t>
            </a:r>
            <a:endParaRPr lang="en-US" sz="2400" b="1" i="0">
              <a:solidFill>
                <a:srgbClr val="9999FF"/>
              </a:solidFill>
              <a:latin typeface="Tahoma" charset="0"/>
              <a:cs typeface="Tahoma" charset="0"/>
            </a:endParaRPr>
          </a:p>
        </p:txBody>
      </p:sp>
      <p:sp>
        <p:nvSpPr>
          <p:cNvPr id="232710" name="Rectangle 262"/>
          <p:cNvSpPr>
            <a:spLocks noChangeArrowheads="1"/>
          </p:cNvSpPr>
          <p:nvPr/>
        </p:nvSpPr>
        <p:spPr bwMode="auto">
          <a:xfrm>
            <a:off x="3290888" y="5164138"/>
            <a:ext cx="4159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ซี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11" name="Rectangle 263"/>
          <p:cNvSpPr>
            <a:spLocks noChangeArrowheads="1"/>
          </p:cNvSpPr>
          <p:nvPr/>
        </p:nvSpPr>
        <p:spPr bwMode="auto">
          <a:xfrm>
            <a:off x="1814513" y="4081463"/>
            <a:ext cx="374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อี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12" name="Rectangle 264"/>
          <p:cNvSpPr>
            <a:spLocks noChangeArrowheads="1"/>
          </p:cNvSpPr>
          <p:nvPr/>
        </p:nvSpPr>
        <p:spPr bwMode="auto">
          <a:xfrm>
            <a:off x="2979738" y="4451350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คาบาร์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13" name="Rectangle 265"/>
          <p:cNvSpPr>
            <a:spLocks noChangeArrowheads="1"/>
          </p:cNvSpPr>
          <p:nvPr/>
        </p:nvSpPr>
        <p:spPr bwMode="auto">
          <a:xfrm>
            <a:off x="4757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ยู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14" name="Rectangle 266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กา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15" name="Rectangle 267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ตาย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16" name="Rectangle 268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เปอ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17" name="Rectangle 269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เมดิ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718" name="Rectangle 270"/>
          <p:cNvSpPr>
            <a:spLocks noChangeArrowheads="1"/>
          </p:cNvSpPr>
          <p:nvPr/>
        </p:nvSpPr>
        <p:spPr bwMode="auto">
          <a:xfrm>
            <a:off x="2516188" y="5640388"/>
            <a:ext cx="873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2400" b="1" i="0">
                <a:solidFill>
                  <a:schemeClr val="folHlink"/>
                </a:solidFill>
                <a:latin typeface="Tahoma" charset="0"/>
                <a:cs typeface="Tahoma" charset="0"/>
              </a:rPr>
              <a:t>แดง</a:t>
            </a:r>
            <a:endParaRPr lang="en-US" sz="2400" b="1" i="0">
              <a:solidFill>
                <a:schemeClr val="folHlink"/>
              </a:solidFill>
              <a:latin typeface="Tahoma" charset="0"/>
              <a:cs typeface="Tahoma" charset="0"/>
            </a:endParaRPr>
          </a:p>
        </p:txBody>
      </p:sp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93224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70" name="Text Box 1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80</a:t>
            </a:r>
          </a:p>
        </p:txBody>
      </p:sp>
      <p:sp>
        <p:nvSpPr>
          <p:cNvPr id="232576" name="Text Box 12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grpSp>
        <p:nvGrpSpPr>
          <p:cNvPr id="232641" name="Group 193"/>
          <p:cNvGrpSpPr>
            <a:grpSpLocks/>
          </p:cNvGrpSpPr>
          <p:nvPr/>
        </p:nvGrpSpPr>
        <p:grpSpPr bwMode="auto">
          <a:xfrm>
            <a:off x="2635250" y="1462088"/>
            <a:ext cx="2763838" cy="1343025"/>
            <a:chOff x="2412" y="2052"/>
            <a:chExt cx="1741" cy="846"/>
          </a:xfrm>
        </p:grpSpPr>
        <p:sp>
          <p:nvSpPr>
            <p:cNvPr id="232642" name="Rectangle 19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43" name="AutoShape 19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44" name="Rectangle 19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45" name="Rectangle 197"/>
            <p:cNvSpPr>
              <a:spLocks noChangeArrowheads="1"/>
            </p:cNvSpPr>
            <p:nvPr/>
          </p:nvSpPr>
          <p:spPr bwMode="auto">
            <a:xfrm>
              <a:off x="2665" y="2078"/>
              <a:ext cx="4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th-TH" sz="1800" b="1" i="0">
                  <a:solidFill>
                    <a:srgbClr val="790015"/>
                  </a:solidFill>
                  <a:latin typeface="Tahoma" charset="0"/>
                  <a:cs typeface="Tahoma" charset="0"/>
                </a:rPr>
                <a:t>สร้าง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endParaRPr>
            </a:p>
          </p:txBody>
        </p:sp>
        <p:sp>
          <p:nvSpPr>
            <p:cNvPr id="232646" name="Line 19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647" name="Group 199"/>
          <p:cNvGrpSpPr>
            <a:grpSpLocks/>
          </p:cNvGrpSpPr>
          <p:nvPr/>
        </p:nvGrpSpPr>
        <p:grpSpPr bwMode="auto">
          <a:xfrm>
            <a:off x="2876550" y="1817688"/>
            <a:ext cx="2763838" cy="1343025"/>
            <a:chOff x="2412" y="2052"/>
            <a:chExt cx="1741" cy="846"/>
          </a:xfrm>
        </p:grpSpPr>
        <p:sp>
          <p:nvSpPr>
            <p:cNvPr id="232648" name="Rectangle 20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49" name="AutoShape 20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50" name="Rectangle 20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3294" name="Rectangle 203"/>
            <p:cNvSpPr>
              <a:spLocks noChangeArrowheads="1"/>
            </p:cNvSpPr>
            <p:nvPr/>
          </p:nvSpPr>
          <p:spPr bwMode="auto">
            <a:xfrm>
              <a:off x="2612" y="2078"/>
              <a:ext cx="5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th-TH" sz="1600" b="1" i="0">
                  <a:solidFill>
                    <a:srgbClr val="790015"/>
                  </a:solidFill>
                  <a:latin typeface="Times" charset="0"/>
                  <a:cs typeface="Tahoma" charset="0"/>
                </a:rPr>
                <a:t>อับราฮัม</a:t>
              </a:r>
              <a:endParaRPr lang="en-US" sz="1600" b="1" i="0">
                <a:solidFill>
                  <a:srgbClr val="790015"/>
                </a:solidFill>
                <a:latin typeface="Times" charset="0"/>
                <a:cs typeface="Tahoma" charset="0"/>
              </a:endParaRPr>
            </a:p>
          </p:txBody>
        </p:sp>
        <p:sp>
          <p:nvSpPr>
            <p:cNvPr id="232652" name="Line 20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653" name="Group 205"/>
          <p:cNvGrpSpPr>
            <a:grpSpLocks/>
          </p:cNvGrpSpPr>
          <p:nvPr/>
        </p:nvGrpSpPr>
        <p:grpSpPr bwMode="auto">
          <a:xfrm>
            <a:off x="3155950" y="2160588"/>
            <a:ext cx="2763838" cy="1343025"/>
            <a:chOff x="2412" y="2052"/>
            <a:chExt cx="1741" cy="846"/>
          </a:xfrm>
        </p:grpSpPr>
        <p:sp>
          <p:nvSpPr>
            <p:cNvPr id="232654" name="Rectangle 20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55" name="AutoShape 20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56" name="Rectangle 20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3289" name="Rectangle 209"/>
            <p:cNvSpPr>
              <a:spLocks noChangeArrowheads="1"/>
            </p:cNvSpPr>
            <p:nvPr/>
          </p:nvSpPr>
          <p:spPr bwMode="auto">
            <a:xfrm>
              <a:off x="2650" y="2078"/>
              <a:ext cx="43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th-TH" sz="1600" b="1" i="0">
                  <a:solidFill>
                    <a:srgbClr val="790015"/>
                  </a:solidFill>
                  <a:latin typeface="Times" charset="0"/>
                  <a:cs typeface="Tahoma" charset="0"/>
                </a:rPr>
                <a:t>โยเซฟ</a:t>
              </a:r>
              <a:endParaRPr lang="en-US" sz="1600" b="1" i="0">
                <a:solidFill>
                  <a:srgbClr val="790015"/>
                </a:solidFill>
                <a:latin typeface="Times" charset="0"/>
                <a:cs typeface="Tahoma" charset="0"/>
              </a:endParaRPr>
            </a:p>
          </p:txBody>
        </p:sp>
        <p:sp>
          <p:nvSpPr>
            <p:cNvPr id="232658" name="Line 21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659" name="Group 211"/>
          <p:cNvGrpSpPr>
            <a:grpSpLocks/>
          </p:cNvGrpSpPr>
          <p:nvPr/>
        </p:nvGrpSpPr>
        <p:grpSpPr bwMode="auto">
          <a:xfrm>
            <a:off x="3448050" y="2478088"/>
            <a:ext cx="2763838" cy="1343025"/>
            <a:chOff x="2412" y="2052"/>
            <a:chExt cx="1741" cy="846"/>
          </a:xfrm>
        </p:grpSpPr>
        <p:sp>
          <p:nvSpPr>
            <p:cNvPr id="232660" name="Rectangle 21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61" name="AutoShape 21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62" name="Rectangle 21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3284" name="Rectangle 215"/>
            <p:cNvSpPr>
              <a:spLocks noChangeArrowheads="1"/>
            </p:cNvSpPr>
            <p:nvPr/>
          </p:nvSpPr>
          <p:spPr bwMode="auto">
            <a:xfrm>
              <a:off x="2667" y="2078"/>
              <a:ext cx="3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th-TH" sz="1600" b="1" i="0">
                  <a:solidFill>
                    <a:srgbClr val="790015"/>
                  </a:solidFill>
                  <a:latin typeface="Times" charset="0"/>
                  <a:cs typeface="Tahoma" charset="0"/>
                </a:rPr>
                <a:t>โมเสส</a:t>
              </a:r>
              <a:endParaRPr lang="en-US" sz="1600" b="1" i="0">
                <a:solidFill>
                  <a:srgbClr val="790015"/>
                </a:solidFill>
                <a:latin typeface="Times" charset="0"/>
                <a:cs typeface="Tahoma" charset="0"/>
              </a:endParaRPr>
            </a:p>
          </p:txBody>
        </p:sp>
        <p:sp>
          <p:nvSpPr>
            <p:cNvPr id="232664" name="Line 21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665" name="Group 217"/>
          <p:cNvGrpSpPr>
            <a:grpSpLocks/>
          </p:cNvGrpSpPr>
          <p:nvPr/>
        </p:nvGrpSpPr>
        <p:grpSpPr bwMode="auto">
          <a:xfrm>
            <a:off x="3714750" y="2782888"/>
            <a:ext cx="2763838" cy="1343025"/>
            <a:chOff x="2412" y="2052"/>
            <a:chExt cx="1741" cy="846"/>
          </a:xfrm>
        </p:grpSpPr>
        <p:sp>
          <p:nvSpPr>
            <p:cNvPr id="232666" name="Rectangle 21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67" name="AutoShape 21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68" name="Rectangle 22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3279" name="Rectangle 221"/>
            <p:cNvSpPr>
              <a:spLocks noChangeArrowheads="1"/>
            </p:cNvSpPr>
            <p:nvPr/>
          </p:nvSpPr>
          <p:spPr bwMode="auto">
            <a:xfrm>
              <a:off x="2657" y="2078"/>
              <a:ext cx="4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th-TH" sz="1600" b="1" i="0">
                  <a:solidFill>
                    <a:srgbClr val="790015"/>
                  </a:solidFill>
                  <a:latin typeface="Times" charset="0"/>
                  <a:cs typeface="Tahoma" charset="0"/>
                </a:rPr>
                <a:t>โยชูวา</a:t>
              </a:r>
              <a:endParaRPr lang="en-US" sz="1600" b="1" i="0">
                <a:solidFill>
                  <a:srgbClr val="790015"/>
                </a:solidFill>
                <a:latin typeface="Times" charset="0"/>
                <a:cs typeface="Tahoma" charset="0"/>
              </a:endParaRPr>
            </a:p>
          </p:txBody>
        </p:sp>
        <p:sp>
          <p:nvSpPr>
            <p:cNvPr id="232670" name="Line 22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671" name="Group 223"/>
          <p:cNvGrpSpPr>
            <a:grpSpLocks/>
          </p:cNvGrpSpPr>
          <p:nvPr/>
        </p:nvGrpSpPr>
        <p:grpSpPr bwMode="auto">
          <a:xfrm>
            <a:off x="3994150" y="3087688"/>
            <a:ext cx="2763838" cy="1343025"/>
            <a:chOff x="2412" y="2052"/>
            <a:chExt cx="1741" cy="846"/>
          </a:xfrm>
        </p:grpSpPr>
        <p:sp>
          <p:nvSpPr>
            <p:cNvPr id="232672" name="Rectangle 22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73" name="AutoShape 22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74" name="Rectangle 22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3274" name="Rectangle 227"/>
            <p:cNvSpPr>
              <a:spLocks noChangeArrowheads="1"/>
            </p:cNvSpPr>
            <p:nvPr/>
          </p:nvSpPr>
          <p:spPr bwMode="auto">
            <a:xfrm>
              <a:off x="2572" y="2078"/>
              <a:ext cx="5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th-TH" sz="1600" b="1" i="0">
                  <a:solidFill>
                    <a:srgbClr val="790015"/>
                  </a:solidFill>
                  <a:latin typeface="Times" charset="0"/>
                  <a:cs typeface="Tahoma" charset="0"/>
                </a:rPr>
                <a:t>ไร้กษัตริย์</a:t>
              </a:r>
              <a:endParaRPr lang="en-US" sz="1600" b="1" i="0">
                <a:solidFill>
                  <a:srgbClr val="790015"/>
                </a:solidFill>
                <a:latin typeface="Times" charset="0"/>
                <a:cs typeface="Tahoma" charset="0"/>
              </a:endParaRPr>
            </a:p>
          </p:txBody>
        </p:sp>
        <p:sp>
          <p:nvSpPr>
            <p:cNvPr id="232676" name="Line 22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677" name="Group 229"/>
          <p:cNvGrpSpPr>
            <a:grpSpLocks/>
          </p:cNvGrpSpPr>
          <p:nvPr/>
        </p:nvGrpSpPr>
        <p:grpSpPr bwMode="auto">
          <a:xfrm>
            <a:off x="4286250" y="3405188"/>
            <a:ext cx="2763838" cy="1343025"/>
            <a:chOff x="2412" y="2052"/>
            <a:chExt cx="1741" cy="846"/>
          </a:xfrm>
        </p:grpSpPr>
        <p:sp>
          <p:nvSpPr>
            <p:cNvPr id="232678" name="Rectangle 23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79" name="AutoShape 23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80" name="Rectangle 23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3269" name="Rectangle 233"/>
            <p:cNvSpPr>
              <a:spLocks noChangeArrowheads="1"/>
            </p:cNvSpPr>
            <p:nvPr/>
          </p:nvSpPr>
          <p:spPr bwMode="auto">
            <a:xfrm>
              <a:off x="2638" y="2078"/>
              <a:ext cx="45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th-TH" sz="1600" b="1" i="0">
                  <a:solidFill>
                    <a:srgbClr val="790015"/>
                  </a:solidFill>
                  <a:latin typeface="Times" charset="0"/>
                  <a:cs typeface="Tahoma" charset="0"/>
                </a:rPr>
                <a:t>กษัตริย์</a:t>
              </a:r>
              <a:endParaRPr lang="en-US" sz="1600" b="1" i="0">
                <a:solidFill>
                  <a:srgbClr val="790015"/>
                </a:solidFill>
                <a:latin typeface="Times" charset="0"/>
                <a:cs typeface="Tahoma" charset="0"/>
              </a:endParaRPr>
            </a:p>
          </p:txBody>
        </p:sp>
        <p:sp>
          <p:nvSpPr>
            <p:cNvPr id="232682" name="Line 23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683" name="Group 235"/>
          <p:cNvGrpSpPr>
            <a:grpSpLocks/>
          </p:cNvGrpSpPr>
          <p:nvPr/>
        </p:nvGrpSpPr>
        <p:grpSpPr bwMode="auto">
          <a:xfrm>
            <a:off x="4527550" y="3760788"/>
            <a:ext cx="2763838" cy="1343025"/>
            <a:chOff x="2412" y="2052"/>
            <a:chExt cx="1741" cy="846"/>
          </a:xfrm>
        </p:grpSpPr>
        <p:sp>
          <p:nvSpPr>
            <p:cNvPr id="232684" name="Rectangle 23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85" name="AutoShape 23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86" name="Rectangle 23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3264" name="Rectangle 239"/>
            <p:cNvSpPr>
              <a:spLocks noChangeArrowheads="1"/>
            </p:cNvSpPr>
            <p:nvPr/>
          </p:nvSpPr>
          <p:spPr bwMode="auto">
            <a:xfrm>
              <a:off x="2693" y="2078"/>
              <a:ext cx="34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th-TH" sz="1600" b="1" i="0">
                  <a:solidFill>
                    <a:srgbClr val="790015"/>
                  </a:solidFill>
                  <a:latin typeface="Times" charset="0"/>
                  <a:cs typeface="Tahoma" charset="0"/>
                </a:rPr>
                <a:t>เชลย</a:t>
              </a:r>
              <a:endParaRPr lang="en-US" sz="1600" b="1" i="0">
                <a:solidFill>
                  <a:srgbClr val="790015"/>
                </a:solidFill>
                <a:latin typeface="Times" charset="0"/>
                <a:cs typeface="Tahoma" charset="0"/>
              </a:endParaRPr>
            </a:p>
          </p:txBody>
        </p:sp>
        <p:sp>
          <p:nvSpPr>
            <p:cNvPr id="232688" name="Line 24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689" name="Group 241"/>
          <p:cNvGrpSpPr>
            <a:grpSpLocks/>
          </p:cNvGrpSpPr>
          <p:nvPr/>
        </p:nvGrpSpPr>
        <p:grpSpPr bwMode="auto">
          <a:xfrm>
            <a:off x="4832350" y="4095750"/>
            <a:ext cx="2760663" cy="1333500"/>
            <a:chOff x="2652" y="2271"/>
            <a:chExt cx="1739" cy="840"/>
          </a:xfrm>
        </p:grpSpPr>
        <p:sp>
          <p:nvSpPr>
            <p:cNvPr id="232690" name="Rectangle 242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91" name="AutoShape 243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92" name="Rectangle 244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3260" name="Rectangle 245"/>
            <p:cNvSpPr>
              <a:spLocks noChangeArrowheads="1"/>
            </p:cNvSpPr>
            <p:nvPr/>
          </p:nvSpPr>
          <p:spPr bwMode="auto">
            <a:xfrm>
              <a:off x="2972" y="2298"/>
              <a:ext cx="3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th-TH" sz="1600" b="1" i="0">
                  <a:solidFill>
                    <a:srgbClr val="790015"/>
                  </a:solidFill>
                  <a:latin typeface="Times" charset="0"/>
                  <a:cs typeface="Tahoma" charset="0"/>
                </a:rPr>
                <a:t>เงียบ</a:t>
              </a:r>
              <a:endParaRPr lang="en-US" sz="1600" b="1" i="0">
                <a:solidFill>
                  <a:srgbClr val="790015"/>
                </a:solidFill>
                <a:latin typeface="Times" charset="0"/>
                <a:cs typeface="Tahoma" charset="0"/>
              </a:endParaRPr>
            </a:p>
          </p:txBody>
        </p:sp>
      </p:grpSp>
      <p:grpSp>
        <p:nvGrpSpPr>
          <p:cNvPr id="232694" name="Group 246"/>
          <p:cNvGrpSpPr>
            <a:grpSpLocks/>
          </p:cNvGrpSpPr>
          <p:nvPr/>
        </p:nvGrpSpPr>
        <p:grpSpPr bwMode="auto">
          <a:xfrm>
            <a:off x="5099050" y="4445000"/>
            <a:ext cx="2762250" cy="1479550"/>
            <a:chOff x="3948" y="107"/>
            <a:chExt cx="1740" cy="932"/>
          </a:xfrm>
        </p:grpSpPr>
        <p:sp>
          <p:nvSpPr>
            <p:cNvPr id="232695" name="Rectangle 247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96" name="AutoShape 248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697" name="Rectangle 249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93252" name="Group 250"/>
            <p:cNvGrpSpPr>
              <a:grpSpLocks/>
            </p:cNvGrpSpPr>
            <p:nvPr/>
          </p:nvGrpSpPr>
          <p:grpSpPr bwMode="auto">
            <a:xfrm>
              <a:off x="4060" y="130"/>
              <a:ext cx="723" cy="284"/>
              <a:chOff x="3083" y="3101"/>
              <a:chExt cx="568" cy="235"/>
            </a:xfrm>
          </p:grpSpPr>
          <p:sp>
            <p:nvSpPr>
              <p:cNvPr id="232699" name="Rectangle 251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7" cy="22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93256" name="Rectangle 252"/>
              <p:cNvSpPr>
                <a:spLocks noChangeArrowheads="1"/>
              </p:cNvSpPr>
              <p:nvPr/>
            </p:nvSpPr>
            <p:spPr bwMode="auto">
              <a:xfrm>
                <a:off x="3110" y="3101"/>
                <a:ext cx="541" cy="19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2400" b="1" i="0">
                    <a:solidFill>
                      <a:srgbClr val="790015"/>
                    </a:solidFill>
                    <a:latin typeface="Tahoma" charset="0"/>
                    <a:cs typeface="Tahoma" charset="0"/>
                  </a:rPr>
                  <a:t>พระเยซู</a:t>
                </a:r>
                <a:endParaRPr lang="en-US" sz="2400" b="1" i="0">
                  <a:solidFill>
                    <a:srgbClr val="790015"/>
                  </a:solidFill>
                  <a:latin typeface="Tahoma" charset="0"/>
                  <a:cs typeface="Tahoma" charset="0"/>
                </a:endParaRPr>
              </a:p>
            </p:txBody>
          </p:sp>
        </p:grpSp>
        <p:sp>
          <p:nvSpPr>
            <p:cNvPr id="232701" name="Line 253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702" name="Line 254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2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2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719388" y="820738"/>
            <a:ext cx="6296025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ทีนี้ ...                                ถึงคราวพวกคุณบ้าง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</a:t>
            </a:r>
            <a:r>
              <a:rPr lang="th-TH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ทำแผนที่                      ดินแดนตะวันออกใกล้   จากข้อมูลในสมอง       ของคุณเอง</a:t>
            </a:r>
            <a:endParaRPr lang="en-US" sz="40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868988"/>
            <a:ext cx="69913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2400" b="1" i="0">
                <a:solidFill>
                  <a:srgbClr val="FFFF00"/>
                </a:solidFill>
                <a:latin typeface="Tahoma" charset="0"/>
                <a:cs typeface="Tahoma" charset="0"/>
              </a:rPr>
              <a:t>แผนที่สมบูรณ์ ดู คู่มือศึกษา หน้า</a:t>
            </a:r>
            <a:r>
              <a:rPr lang="en-US" sz="2400" b="1" i="0">
                <a:solidFill>
                  <a:srgbClr val="FFFF00"/>
                </a:solidFill>
                <a:cs typeface="+mn-cs"/>
              </a:rPr>
              <a:t> </a:t>
            </a:r>
            <a:r>
              <a:rPr lang="en-US" sz="2400" b="1" i="0">
                <a:solidFill>
                  <a:srgbClr val="FFFF00"/>
                </a:solidFill>
                <a:latin typeface="Tahoma" charset="0"/>
                <a:cs typeface="Tahoma" charset="0"/>
              </a:rPr>
              <a:t>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th-TH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“สถานที่</a:t>
            </a:r>
            <a:r>
              <a:rPr lang="th-TH" sz="3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นั้น                                                       </a:t>
            </a:r>
            <a:r>
              <a:rPr lang="th-TH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rPr>
              <a:t>มันอยู่ตรงไหนน้า?”</a:t>
            </a:r>
            <a:endParaRPr lang="en-US" sz="3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>
              <a:defRPr/>
            </a:pPr>
            <a:r>
              <a:rPr lang="th-TH" sz="6000" b="1">
                <a:solidFill>
                  <a:srgbClr val="FAFD00"/>
                </a:solidFill>
                <a:latin typeface="Times" charset="0"/>
                <a:cs typeface="Tahoma" charset="0"/>
              </a:rPr>
              <a:t>สำรวจ  พงศาวดาร</a:t>
            </a:r>
            <a:endParaRPr lang="en-US" sz="6000" b="1">
              <a:solidFill>
                <a:srgbClr val="FAFD00"/>
              </a:solidFill>
              <a:latin typeface="Times" charset="0"/>
              <a:cs typeface="Tahoma" charset="0"/>
            </a:endParaRP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7086600" y="2819400"/>
            <a:ext cx="450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" charset="0"/>
                <a:cs typeface="+mn-cs"/>
              </a:rPr>
              <a:t>©</a:t>
            </a:r>
          </a:p>
        </p:txBody>
      </p:sp>
      <p:grpSp>
        <p:nvGrpSpPr>
          <p:cNvPr id="192523" name="Group 11"/>
          <p:cNvGrpSpPr>
            <a:grpSpLocks/>
          </p:cNvGrpSpPr>
          <p:nvPr/>
        </p:nvGrpSpPr>
        <p:grpSpPr bwMode="auto">
          <a:xfrm>
            <a:off x="1620838" y="3965575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th-TH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  <a:cs typeface="Tahoma" charset="0"/>
                </a:rPr>
                <a:t>“ในที่สุดคุณก็จะรู้ว่า  สถานที่นั้นมันอยู่ที่ไหน”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Tahoma" charset="0"/>
              </a:endParaRPr>
            </a:p>
          </p:txBody>
        </p:sp>
      </p:grp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82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0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charset="0"/>
              <a:cs typeface="+mn-cs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10779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th-TH" sz="3200" b="1" dirty="0">
                <a:solidFill>
                  <a:srgbClr val="FFFFFF"/>
                </a:solidFill>
                <a:latin typeface="Tahoma" charset="0"/>
                <a:cs typeface="Tahoma" charset="0"/>
              </a:rPr>
              <a:t>ถึงตอนนี้ พระคัมภีร์...จากพื้นฐาน   ที่มีอยู่ในสมองคือ...</a:t>
            </a:r>
            <a:endParaRPr lang="en-US" sz="3200" b="1" dirty="0">
              <a:solidFill>
                <a:srgbClr val="FFFFFF"/>
              </a:solidFill>
              <a:latin typeface="Tahoma" charset="0"/>
              <a:cs typeface="Tahoma" charset="0"/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21240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                  •</a:t>
            </a:r>
            <a:r>
              <a:rPr lang="th-TH" sz="2400" b="1" i="0" dirty="0">
                <a:solidFill>
                  <a:srgbClr val="FFCC18"/>
                </a:solidFill>
                <a:latin typeface="Tahoma" charset="0"/>
                <a:cs typeface="Tahoma" charset="0"/>
              </a:rPr>
              <a:t>แนวคิดเกี่ยวกับ</a:t>
            </a:r>
            <a:r>
              <a:rPr lang="en-US" sz="2400" b="1" i="0" dirty="0">
                <a:solidFill>
                  <a:srgbClr val="FFCC18"/>
                </a:solidFill>
                <a:cs typeface="+mn-cs"/>
              </a:rPr>
              <a:t> </a:t>
            </a:r>
            <a:r>
              <a:rPr lang="th-TH" sz="2400" b="1" i="0" dirty="0">
                <a:solidFill>
                  <a:srgbClr val="FFFFFF"/>
                </a:solidFill>
                <a:latin typeface="Tahoma" charset="0"/>
                <a:cs typeface="Tahoma" charset="0"/>
              </a:rPr>
              <a:t>“แฟ้มพระคัมภีร์”</a:t>
            </a:r>
            <a:endParaRPr lang="en-US" sz="2400" b="1" i="0" dirty="0">
              <a:solidFill>
                <a:srgbClr val="FFFFFF"/>
              </a:solidFill>
              <a:latin typeface="Tahoma" charset="0"/>
              <a:cs typeface="Tahoma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•</a:t>
            </a:r>
            <a:r>
              <a:rPr lang="th-TH" sz="2400" b="1" i="0" dirty="0">
                <a:solidFill>
                  <a:srgbClr val="FFFFFF"/>
                </a:solidFill>
                <a:latin typeface="Tahoma" charset="0"/>
                <a:cs typeface="Tahoma" charset="0"/>
              </a:rPr>
              <a:t>คำไขในใจ</a:t>
            </a:r>
            <a:r>
              <a:rPr lang="en-US" sz="2400" b="1" i="0" dirty="0">
                <a:solidFill>
                  <a:srgbClr val="FFFFFF"/>
                </a:solidFill>
                <a:cs typeface="+mn-cs"/>
              </a:rPr>
              <a:t> </a:t>
            </a:r>
            <a:r>
              <a:rPr lang="th-TH" sz="2400" b="1" i="0" dirty="0">
                <a:solidFill>
                  <a:srgbClr val="FFCC18"/>
                </a:solidFill>
                <a:latin typeface="Tahoma" charset="0"/>
                <a:cs typeface="Tahoma" charset="0"/>
              </a:rPr>
              <a:t>ที่จะเปิด “แฟ้มพระคัมภีร์” ... ส </a:t>
            </a:r>
            <a:r>
              <a:rPr lang="en-US" sz="2400" b="1" i="0" dirty="0">
                <a:solidFill>
                  <a:srgbClr val="FFCC18"/>
                </a:solidFill>
                <a:latin typeface="Tahoma" charset="0"/>
                <a:cs typeface="Tahoma" charset="0"/>
              </a:rPr>
              <a:t>7 </a:t>
            </a:r>
            <a:r>
              <a:rPr lang="th-TH" sz="2400" b="1" i="0" dirty="0">
                <a:solidFill>
                  <a:srgbClr val="FFCC18"/>
                </a:solidFill>
                <a:latin typeface="Tahoma" charset="0"/>
                <a:cs typeface="Tahoma" charset="0"/>
              </a:rPr>
              <a:t>ง ย</a:t>
            </a:r>
            <a:endParaRPr lang="en-US" sz="2400" b="1" i="0" dirty="0">
              <a:solidFill>
                <a:srgbClr val="FFCC18"/>
              </a:solidFill>
              <a:latin typeface="Tahoma" charset="0"/>
              <a:cs typeface="Tahoma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•</a:t>
            </a:r>
            <a:r>
              <a:rPr lang="th-TH" sz="2400" b="1" i="0" dirty="0">
                <a:solidFill>
                  <a:schemeClr val="tx1"/>
                </a:solidFill>
                <a:latin typeface="Tahoma" charset="0"/>
                <a:cs typeface="Tahoma" charset="0"/>
              </a:rPr>
              <a:t>แผนที่ในใจ</a:t>
            </a:r>
            <a:r>
              <a:rPr lang="en-US" sz="2400" b="1" i="0" dirty="0">
                <a:solidFill>
                  <a:schemeClr val="tx1"/>
                </a:solidFill>
                <a:cs typeface="+mn-cs"/>
              </a:rPr>
              <a:t> </a:t>
            </a:r>
            <a:r>
              <a:rPr lang="th-TH" sz="2400" b="1" i="0" dirty="0">
                <a:solidFill>
                  <a:srgbClr val="FFCC18"/>
                </a:solidFill>
                <a:latin typeface="Tahoma" charset="0"/>
                <a:cs typeface="Tahoma" charset="0"/>
              </a:rPr>
              <a:t>แสดงที่ตั้งหลักในโลกแห่งพระคัมภีร์</a:t>
            </a:r>
            <a:endParaRPr lang="en-US" sz="2400" b="1" i="0" dirty="0">
              <a:solidFill>
                <a:srgbClr val="FFCC18"/>
              </a:solidFill>
              <a:latin typeface="Tahoma" charset="0"/>
              <a:cs typeface="Tahoma" charset="0"/>
            </a:endParaRPr>
          </a:p>
          <a:p>
            <a:pPr algn="l">
              <a:spcBef>
                <a:spcPct val="50000"/>
              </a:spcBef>
              <a:defRPr/>
            </a:pPr>
            <a:endParaRPr lang="en-US" sz="2400" b="1" i="0" dirty="0">
              <a:solidFill>
                <a:srgbClr val="FFCC18"/>
              </a:solidFill>
              <a:cs typeface="+mn-cs"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00050" y="2617788"/>
            <a:ext cx="79867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83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624263"/>
            <a:ext cx="8247063" cy="10048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FEA18"/>
                </a:solidFill>
                <a:cs typeface="+mn-cs"/>
              </a:rPr>
              <a:t>•</a:t>
            </a:r>
            <a:r>
              <a:rPr lang="th-TH" sz="2400" b="1" i="0">
                <a:solidFill>
                  <a:srgbClr val="FFEA18"/>
                </a:solidFill>
                <a:latin typeface="Tahoma" charset="0"/>
                <a:cs typeface="Tahoma" charset="0"/>
              </a:rPr>
              <a:t> “เรื่องราว” หลักๆ ในพระคัมภีร์</a:t>
            </a:r>
            <a:r>
              <a:rPr lang="en-US" sz="2400" b="1" i="0">
                <a:solidFill>
                  <a:srgbClr val="FFEA18"/>
                </a:solidFill>
                <a:cs typeface="+mn-cs"/>
              </a:rPr>
              <a:t>: </a:t>
            </a:r>
            <a:r>
              <a:rPr lang="th-TH" sz="2400" b="1" i="0">
                <a:solidFill>
                  <a:srgbClr val="43F22C"/>
                </a:solidFill>
                <a:latin typeface="Tahoma" charset="0"/>
                <a:cs typeface="Tahoma" charset="0"/>
              </a:rPr>
              <a:t>“สำรวจพงศาวดาร”</a:t>
            </a:r>
            <a:endParaRPr lang="en-US" sz="2400" b="1" i="0">
              <a:solidFill>
                <a:srgbClr val="FFEA18"/>
              </a:solidFill>
              <a:latin typeface="Tahoma" charset="0"/>
              <a:cs typeface="Tahoma" charset="0"/>
            </a:endParaRPr>
          </a:p>
          <a:p>
            <a:pPr algn="l">
              <a:spcBef>
                <a:spcPct val="50000"/>
              </a:spcBef>
              <a:defRPr/>
            </a:pPr>
            <a:endParaRPr lang="en-US" sz="2400" b="1" i="0">
              <a:solidFill>
                <a:srgbClr val="43F22C"/>
              </a:solidFill>
              <a:latin typeface="Tahoma" charset="0"/>
              <a:cs typeface="Tahoma" charset="0"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12750" y="3544888"/>
            <a:ext cx="79867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pic>
        <p:nvPicPr>
          <p:cNvPr id="97283" name="Picture 4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3" name="Picture 5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1828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285" name="WordArt 6"/>
          <p:cNvSpPr>
            <a:spLocks noChangeArrowheads="1" noChangeShapeType="1" noTextEdit="1"/>
          </p:cNvSpPr>
          <p:nvPr/>
        </p:nvSpPr>
        <p:spPr bwMode="auto">
          <a:xfrm rot="253965">
            <a:off x="414338" y="441019"/>
            <a:ext cx="7650162" cy="438785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FadeLeft">
              <a:avLst>
                <a:gd name="adj" fmla="val 12926"/>
              </a:avLst>
            </a:prstTxWarp>
          </a:bodyPr>
          <a:lstStyle/>
          <a:p>
            <a:r>
              <a:rPr lang="th-TH" sz="6000" b="1" kern="10">
                <a:solidFill>
                  <a:srgbClr val="FFFF00"/>
                </a:solidFill>
                <a:effectLst>
                  <a:outerShdw blurRad="63500" dist="144802" dir="2272499" algn="ctr" rotWithShape="0">
                    <a:schemeClr val="bg2">
                      <a:alpha val="79999"/>
                    </a:schemeClr>
                  </a:outerShdw>
                </a:effectLst>
                <a:latin typeface="Tahoma"/>
                <a:ea typeface="Tahoma"/>
                <a:cs typeface="Tahoma"/>
              </a:rPr>
              <a:t>พระคัมภีร์...</a:t>
            </a:r>
          </a:p>
          <a:p>
            <a:r>
              <a:rPr lang="th-TH" sz="6000" b="1" kern="10">
                <a:solidFill>
                  <a:srgbClr val="FFFF00"/>
                </a:solidFill>
                <a:effectLst>
                  <a:outerShdw blurRad="63500" dist="144802" dir="2272499" algn="ctr" rotWithShape="0">
                    <a:schemeClr val="bg2">
                      <a:alpha val="79999"/>
                    </a:schemeClr>
                  </a:outerShdw>
                </a:effectLst>
                <a:latin typeface="Tahoma"/>
                <a:ea typeface="Tahoma"/>
                <a:cs typeface="Tahoma"/>
              </a:rPr>
              <a:t>    จากพื้นฐาน</a:t>
            </a:r>
            <a:endParaRPr lang="en-US" sz="6000" b="1" kern="10">
              <a:solidFill>
                <a:srgbClr val="FFFF00"/>
              </a:solidFill>
              <a:effectLst>
                <a:outerShdw blurRad="63500" dist="144802" dir="2272499" algn="ctr" rotWithShape="0">
                  <a:schemeClr val="bg2">
                    <a:alpha val="79999"/>
                  </a:schemeClr>
                </a:outerShdw>
              </a:effectLst>
              <a:latin typeface="Tahoma"/>
              <a:ea typeface="Tahoma"/>
              <a:cs typeface="Tahoma"/>
            </a:endParaRPr>
          </a:p>
        </p:txBody>
      </p:sp>
      <p:grpSp>
        <p:nvGrpSpPr>
          <p:cNvPr id="97286" name="Group 7"/>
          <p:cNvGrpSpPr>
            <a:grpSpLocks/>
          </p:cNvGrpSpPr>
          <p:nvPr/>
        </p:nvGrpSpPr>
        <p:grpSpPr bwMode="auto">
          <a:xfrm>
            <a:off x="250825" y="4944758"/>
            <a:ext cx="8596313" cy="1639991"/>
            <a:chOff x="48" y="3424"/>
            <a:chExt cx="5415" cy="851"/>
          </a:xfrm>
        </p:grpSpPr>
        <p:sp>
          <p:nvSpPr>
            <p:cNvPr id="299016" name="Text Box 8"/>
            <p:cNvSpPr txBox="1">
              <a:spLocks noChangeArrowheads="1"/>
            </p:cNvSpPr>
            <p:nvPr/>
          </p:nvSpPr>
          <p:spPr bwMode="auto">
            <a:xfrm>
              <a:off x="48" y="4114"/>
              <a:ext cx="1017" cy="1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299017" name="Text Box 9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6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th-TH" sz="2000" b="1">
                  <a:solidFill>
                    <a:srgbClr val="FAFD00"/>
                  </a:solidFill>
                  <a:latin typeface="Tahoma" charset="0"/>
                </a:rPr>
                <a:t>ผลงานนำเสนอของกลุ่มพันธกิจ “พระคัมภีร์...จากพื้นฐาน” นานาชาติ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th-TH" sz="2000" b="1">
                  <a:solidFill>
                    <a:srgbClr val="FAFD00"/>
                  </a:solidFill>
                  <a:latin typeface="Tahoma" charset="0"/>
                </a:rPr>
                <a:t>ฟอร์ท เวิร์ธ, เท็กซัส</a:t>
              </a:r>
              <a:endParaRPr lang="en-US" sz="1800" b="1" i="0">
                <a:solidFill>
                  <a:srgbClr val="FAFD00"/>
                </a:solidFill>
                <a:latin typeface="Times New Roman" charset="0"/>
              </a:endParaRPr>
            </a:p>
            <a:p>
              <a:pPr>
                <a:spcBef>
                  <a:spcPct val="50000"/>
                </a:spcBef>
                <a:defRPr/>
              </a:pPr>
              <a:endParaRPr lang="en-US" sz="1800" b="1" i="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299018" name="Text Box 10"/>
            <p:cNvSpPr txBox="1">
              <a:spLocks noChangeArrowheads="1"/>
            </p:cNvSpPr>
            <p:nvPr/>
          </p:nvSpPr>
          <p:spPr bwMode="auto">
            <a:xfrm>
              <a:off x="1957" y="4069"/>
              <a:ext cx="1871" cy="2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i="0">
                  <a:solidFill>
                    <a:srgbClr val="FFFB0C"/>
                  </a:solidFill>
                  <a:latin typeface="Helvetica" charset="0"/>
                </a:rPr>
                <a:t>www.biblebasically.org</a:t>
              </a:r>
            </a:p>
          </p:txBody>
        </p:sp>
      </p:grpSp>
      <p:sp>
        <p:nvSpPr>
          <p:cNvPr id="299019" name="Text Box 11"/>
          <p:cNvSpPr txBox="1">
            <a:spLocks noChangeArrowheads="1"/>
          </p:cNvSpPr>
          <p:nvPr/>
        </p:nvSpPr>
        <p:spPr bwMode="auto">
          <a:xfrm>
            <a:off x="654050" y="6626225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7618413" y="6515100"/>
            <a:ext cx="6619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8.0.02.</a:t>
            </a: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84</a:t>
            </a:r>
          </a:p>
        </p:txBody>
      </p:sp>
    </p:spTree>
  </p:cSld>
  <p:clrMapOvr>
    <a:masterClrMapping/>
  </p:clrMapOvr>
  <p:transition spd="med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85</a:t>
            </a:r>
          </a:p>
        </p:txBody>
      </p:sp>
    </p:spTree>
  </p:cSld>
  <p:clrMapOvr>
    <a:masterClrMapping/>
  </p:clrMapOvr>
  <p:transition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The Bible</a:t>
            </a:r>
            <a:r>
              <a:rPr lang="is-I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…Basically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link at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i="0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 i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24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 i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08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1967</TotalTime>
  <Pages>43</Pages>
  <Words>1632</Words>
  <Application>Microsoft Macintosh PowerPoint</Application>
  <PresentationFormat>On-screen Show (4:3)</PresentationFormat>
  <Paragraphs>997</Paragraphs>
  <Slides>87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101" baseType="lpstr">
      <vt:lpstr>Kosher-Normal</vt:lpstr>
      <vt:lpstr>ＭＳ Ｐゴシック</vt:lpstr>
      <vt:lpstr>Times</vt:lpstr>
      <vt:lpstr>Angsana New</vt:lpstr>
      <vt:lpstr>Arial</vt:lpstr>
      <vt:lpstr>Book Antiqua</vt:lpstr>
      <vt:lpstr>Comic Sans MS</vt:lpstr>
      <vt:lpstr>Helvetica</vt:lpstr>
      <vt:lpstr>Monotype Sorts</vt:lpstr>
      <vt:lpstr>Tahoma</vt:lpstr>
      <vt:lpstr>Times New Roman</vt:lpstr>
      <vt:lpstr>Wingdings</vt:lpstr>
      <vt:lpstr>untitled 2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Bible…Basically link at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144</cp:revision>
  <cp:lastPrinted>2003-03-25T20:50:53Z</cp:lastPrinted>
  <dcterms:created xsi:type="dcterms:W3CDTF">2003-03-13T21:44:32Z</dcterms:created>
  <dcterms:modified xsi:type="dcterms:W3CDTF">2025-01-02T05:25:37Z</dcterms:modified>
</cp:coreProperties>
</file>