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0" r:id="rId2"/>
    <p:sldMasterId id="2147483652" r:id="rId3"/>
    <p:sldMasterId id="2147484285" r:id="rId4"/>
    <p:sldMasterId id="2147484299" r:id="rId5"/>
    <p:sldMasterId id="2147484313" r:id="rId6"/>
    <p:sldMasterId id="2147484326" r:id="rId7"/>
  </p:sldMasterIdLst>
  <p:notesMasterIdLst>
    <p:notesMasterId r:id="rId38"/>
  </p:notesMasterIdLst>
  <p:handoutMasterIdLst>
    <p:handoutMasterId r:id="rId39"/>
  </p:handoutMasterIdLst>
  <p:sldIdLst>
    <p:sldId id="258" r:id="rId8"/>
    <p:sldId id="257" r:id="rId9"/>
    <p:sldId id="260" r:id="rId10"/>
    <p:sldId id="259" r:id="rId11"/>
    <p:sldId id="309" r:id="rId12"/>
    <p:sldId id="308" r:id="rId13"/>
    <p:sldId id="310" r:id="rId14"/>
    <p:sldId id="304" r:id="rId15"/>
    <p:sldId id="305" r:id="rId16"/>
    <p:sldId id="336" r:id="rId17"/>
    <p:sldId id="337" r:id="rId18"/>
    <p:sldId id="306" r:id="rId19"/>
    <p:sldId id="317" r:id="rId20"/>
    <p:sldId id="312" r:id="rId21"/>
    <p:sldId id="307" r:id="rId22"/>
    <p:sldId id="264" r:id="rId23"/>
    <p:sldId id="366" r:id="rId24"/>
    <p:sldId id="268" r:id="rId25"/>
    <p:sldId id="269" r:id="rId26"/>
    <p:sldId id="270" r:id="rId27"/>
    <p:sldId id="323" r:id="rId28"/>
    <p:sldId id="330" r:id="rId29"/>
    <p:sldId id="328" r:id="rId30"/>
    <p:sldId id="329" r:id="rId31"/>
    <p:sldId id="261" r:id="rId32"/>
    <p:sldId id="331" r:id="rId33"/>
    <p:sldId id="334" r:id="rId34"/>
    <p:sldId id="335" r:id="rId35"/>
    <p:sldId id="321" r:id="rId36"/>
    <p:sldId id="36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2F8D"/>
    <a:srgbClr val="6B6BCF"/>
    <a:srgbClr val="000066"/>
    <a:srgbClr val="0000FF"/>
    <a:srgbClr val="000000"/>
    <a:srgbClr val="FF0066"/>
    <a:srgbClr val="A50021"/>
    <a:srgbClr val="FF3399"/>
    <a:srgbClr val="500093"/>
    <a:srgbClr val="6E004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30"/>
    <p:restoredTop sz="94647"/>
  </p:normalViewPr>
  <p:slideViewPr>
    <p:cSldViewPr>
      <p:cViewPr varScale="1">
        <p:scale>
          <a:sx n="73" d="100"/>
          <a:sy n="73" d="100"/>
        </p:scale>
        <p:origin x="192" y="1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25.xml"/><Relationship Id="rId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002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7641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33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</a:rPr>
              <a:t>The person of Christ bridges the OT and the NT</a:t>
            </a:r>
          </a:p>
        </p:txBody>
      </p:sp>
    </p:spTree>
    <p:extLst>
      <p:ext uri="{BB962C8B-B14F-4D97-AF65-F5344CB8AC3E}">
        <p14:creationId xmlns:p14="http://schemas.microsoft.com/office/powerpoint/2010/main" val="268269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347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99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84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493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670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D31F6-68A2-F24B-A0AD-EBF93FB0FB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85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93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178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89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742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726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9F9275-7B20-4C2C-BE68-2A517F2D150A}" type="slidenum">
              <a:rPr lang="zh-CN" altLang="en-US" sz="1200">
                <a:solidFill>
                  <a:srgbClr val="000000"/>
                </a:solidFill>
              </a:rPr>
              <a:pPr/>
              <a:t>21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703263"/>
            <a:ext cx="4586287" cy="3440112"/>
          </a:xfrm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2925"/>
            <a:ext cx="5000625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981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D7E8002-739B-4186-99CC-16006B1175AD}" type="slidenum">
              <a:rPr lang="en-US" altLang="en-US" sz="1200">
                <a:solidFill>
                  <a:srgbClr val="000000"/>
                </a:solidFill>
                <a:latin typeface="Comic Sans MS" pitchFamily="66" charset="0"/>
              </a:rPr>
              <a:pPr/>
              <a:t>22</a:t>
            </a:fld>
            <a:endParaRPr lang="en-US" altLang="en-US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703263"/>
            <a:ext cx="4586287" cy="3440112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2925"/>
            <a:ext cx="5000625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621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D2E3950-CC90-48A4-8FA1-B7F08B55C16E}" type="slidenum">
              <a:rPr lang="en-US" altLang="en-US" sz="1200">
                <a:solidFill>
                  <a:srgbClr val="000000"/>
                </a:solidFill>
                <a:latin typeface="Comic Sans MS" pitchFamily="66" charset="0"/>
              </a:rPr>
              <a:pPr/>
              <a:t>23</a:t>
            </a:fld>
            <a:endParaRPr lang="en-US" altLang="en-US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703263"/>
            <a:ext cx="4586287" cy="3440112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2925"/>
            <a:ext cx="5000625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38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AD5404-0142-4982-860E-F52EEBBC5ADB}" type="slidenum">
              <a:rPr lang="en-US" altLang="en-US" sz="1200">
                <a:solidFill>
                  <a:srgbClr val="000000"/>
                </a:solidFill>
                <a:latin typeface="Comic Sans MS" pitchFamily="66" charset="0"/>
              </a:rPr>
              <a:pPr/>
              <a:t>24</a:t>
            </a:fld>
            <a:endParaRPr lang="en-US" altLang="en-US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703263"/>
            <a:ext cx="4586287" cy="3440112"/>
          </a:xfrm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52925"/>
            <a:ext cx="5000625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032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489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639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541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911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47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</a:rPr>
              <a:t>What principles will assure that our theme for the OT and NT is accurate?</a:t>
            </a:r>
          </a:p>
          <a:p>
            <a:pPr lvl="3"/>
            <a:r>
              <a:rPr lang="en-US" altLang="en-US">
                <a:latin typeface="Arial" pitchFamily="34" charset="0"/>
                <a:ea typeface="ＭＳ Ｐゴシック" pitchFamily="34" charset="-128"/>
              </a:rPr>
              <a:t>The theme should come out of the text rather be imposed on the text from systematic theology.</a:t>
            </a:r>
          </a:p>
          <a:p>
            <a:pPr lvl="3"/>
            <a:r>
              <a:rPr lang="en-US" altLang="en-US">
                <a:latin typeface="Arial" pitchFamily="34" charset="0"/>
                <a:ea typeface="ＭＳ Ｐゴシック" pitchFamily="34" charset="-128"/>
              </a:rPr>
              <a:t>It should be comprehensive enough to cover all of Scripture from Genesis 1 to Revelation 22.</a:t>
            </a:r>
          </a:p>
          <a:p>
            <a:pPr lvl="3"/>
            <a:r>
              <a:rPr lang="en-US" altLang="en-US">
                <a:latin typeface="Arial" pitchFamily="34" charset="0"/>
                <a:ea typeface="ＭＳ Ｐゴシック" pitchFamily="34" charset="-128"/>
              </a:rPr>
              <a:t>It should be narrow enough and specific enough to be helpful (e.g., it is not helpful to say that the Bible talks about </a:t>
            </a:r>
            <a:r>
              <a:rPr lang="ja-JP" altLang="en-US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>
                <a:latin typeface="Arial" pitchFamily="34" charset="0"/>
                <a:ea typeface="ＭＳ Ｐゴシック" pitchFamily="34" charset="-128"/>
              </a:rPr>
              <a:t>life</a:t>
            </a:r>
            <a:r>
              <a:rPr lang="ja-JP" altLang="en-US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US" altLang="ja-JP">
                <a:latin typeface="Arial" pitchFamily="34" charset="0"/>
                <a:ea typeface="ＭＳ Ｐゴシック" pitchFamily="34" charset="-128"/>
              </a:rPr>
              <a:t>).</a:t>
            </a:r>
          </a:p>
          <a:p>
            <a:pPr lvl="3"/>
            <a:r>
              <a:rPr lang="en-US" altLang="en-US">
                <a:latin typeface="Arial" pitchFamily="34" charset="0"/>
                <a:ea typeface="ＭＳ Ｐゴシック" pitchFamily="34" charset="-128"/>
              </a:rPr>
              <a:t>Since God is the main subject of the Word, it should focus more on God than man.</a:t>
            </a:r>
          </a:p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311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>
            <a:extLst>
              <a:ext uri="{FF2B5EF4-FFF2-40B4-BE49-F238E27FC236}">
                <a16:creationId xmlns:a16="http://schemas.microsoft.com/office/drawing/2014/main" id="{56DF1652-FE4F-4C47-83EE-241ED3A96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E8295C-5FC9-DE41-B6FB-C276FE0240E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3779" name="Rectangle 2">
            <a:extLst>
              <a:ext uri="{FF2B5EF4-FFF2-40B4-BE49-F238E27FC236}">
                <a16:creationId xmlns:a16="http://schemas.microsoft.com/office/drawing/2014/main" id="{1ADA9CDB-EF1D-D743-BA55-B4D9FEBDC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0" name="Rectangle 3">
            <a:extLst>
              <a:ext uri="{FF2B5EF4-FFF2-40B4-BE49-F238E27FC236}">
                <a16:creationId xmlns:a16="http://schemas.microsoft.com/office/drawing/2014/main" id="{68CD2454-FFFE-B146-9549-74DD555AE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Bible Study (bs)</a:t>
            </a:r>
          </a:p>
        </p:txBody>
      </p:sp>
    </p:spTree>
    <p:extLst>
      <p:ext uri="{BB962C8B-B14F-4D97-AF65-F5344CB8AC3E}">
        <p14:creationId xmlns:p14="http://schemas.microsoft.com/office/powerpoint/2010/main" val="21563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15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26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37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a-IN" altLang="en-US" dirty="0">
                <a:latin typeface="Arial" pitchFamily="34" charset="0"/>
                <a:ea typeface="ＭＳ Ｐゴシック" pitchFamily="34" charset="-128"/>
              </a:rPr>
              <a:t>குறிக்கோள் </a:t>
            </a: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46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</a:rPr>
              <a:t>Human history narrowed down to Jesus Christ and expanded from there</a:t>
            </a:r>
          </a:p>
        </p:txBody>
      </p:sp>
    </p:spTree>
    <p:extLst>
      <p:ext uri="{BB962C8B-B14F-4D97-AF65-F5344CB8AC3E}">
        <p14:creationId xmlns:p14="http://schemas.microsoft.com/office/powerpoint/2010/main" val="377631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</a:rPr>
              <a:t>The person of Christ bridges the OT and the NT</a:t>
            </a:r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822234"/>
      </p:ext>
    </p:extLst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731166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00209"/>
      </p:ext>
    </p:extLst>
  </p:cSld>
  <p:clrMapOvr>
    <a:masterClrMapping/>
  </p:clrMapOvr>
  <p:transition spd="slow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3382E-3E94-4877-8DD2-9F46709A5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179373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2A8A6-D9A2-447C-9AAD-91EBC74DB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40548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DF686-9088-460F-95F8-5FB0583DB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203366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9CF47-E9F9-48F9-9FF8-AD0680A6A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371346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FB2CD-B1B4-4DBA-84A2-5FF47942B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144888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032AD-8C6B-43D9-BACD-FBF7D8D1C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73641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1D45B-0D74-420A-B894-1CF45C54F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456233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2758B-E3BA-497A-B241-2EC34AD0C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81606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348966"/>
      </p:ext>
    </p:extLst>
  </p:cSld>
  <p:clrMapOvr>
    <a:masterClrMapping/>
  </p:clrMapOvr>
  <p:transition spd="slow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8B0D0-6DD0-4A30-A9DE-9B198945C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442848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AEC69-2E58-4107-A5C2-DAF2D4777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218228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639F5-E585-49E1-AF97-83A389C49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68403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A225E-5910-43D3-9A01-3F6EBBB5E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08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9BB6-F5E6-4675-BE89-D76503916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970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CB006-338D-464D-B0FA-4D9D6A0A2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7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FA750-2D0E-4060-836C-035C8A4E0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2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FF10-DABC-48F8-A414-21441613C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39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EAA3F-064A-4FCA-A89D-7289B62BB8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036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3EBEF-C017-4745-B6B3-6C9333D98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40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918927"/>
      </p:ext>
    </p:extLst>
  </p:cSld>
  <p:clrMapOvr>
    <a:masterClrMapping/>
  </p:clrMapOvr>
  <p:transition spd="slow"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D20AD-E0B4-44E1-9523-859FC0F67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249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55805-FC2B-49FE-A804-027440F11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57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EA249-B60E-47F4-BEB2-13D027061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551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68644-A2DC-445B-A634-D0C96EEE1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542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D556E-1B47-E145-B343-9708077C2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8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08D9-E17D-EF41-B855-0F776DCE4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1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16645-8042-E44F-8343-D9B42FFDC8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56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89A3A-0DC1-7C41-A456-8DF8558F2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4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7D18-D1E9-844D-9A76-98DC3D89FE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29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24601-B81A-284C-8D49-5BB266B52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700674"/>
      </p:ext>
    </p:extLst>
  </p:cSld>
  <p:clrMapOvr>
    <a:masterClrMapping/>
  </p:clrMapOvr>
  <p:transition spd="slow"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98C5F-39FA-514F-B41D-4A35F65A93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65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746B7-792A-3A44-ADFA-C933FA439A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5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DDC62-B8DE-0640-BF2B-4B0C5C7B4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015C7-6C60-534C-878F-B7C81A2869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1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8BBA1-D83C-D143-93CA-CEE604AAD6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1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823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403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181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39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05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854913"/>
      </p:ext>
    </p:extLst>
  </p:cSld>
  <p:clrMapOvr>
    <a:masterClrMapping/>
  </p:clrMapOvr>
  <p:transition spd="slow"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78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118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258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327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211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78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25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708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837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45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210592"/>
      </p:ext>
    </p:extLst>
  </p:cSld>
  <p:clrMapOvr>
    <a:masterClrMapping/>
  </p:clrMapOvr>
  <p:transition spd="slow">
    <p:cu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7D66-6AFC-5B4B-950E-04142D543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9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7DC6-3FF5-AA4E-BDC3-E39736B2B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2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5000-3EB0-DE44-B518-750F072A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58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B8F7-9BB6-7649-98AD-E0D4C3C4F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1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0614-CDCD-6D49-9140-23C62000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46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0C379-03C3-1041-8C0F-E79BF3B6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12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5E1F-83A9-1E49-ACB4-F24E0F411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2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534B1-7294-F740-AF13-264020DC1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6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B981-2178-3E46-A66D-AD1AADFCF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1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927AD-A5F1-9A48-A5FA-06A46F9A9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471431"/>
      </p:ext>
    </p:extLst>
  </p:cSld>
  <p:clrMapOvr>
    <a:masterClrMapping/>
  </p:clrMapOvr>
  <p:transition spd="slow">
    <p:cu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BA1F-CDEF-8349-9936-F020F03ED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4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A130-296B-DF4D-ACFD-5AAE3AF24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7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3572008-073C-D94D-932A-A3B9656DE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EF94275-DB16-E344-BE92-D80749E87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E49EE9A-C85E-F144-8E6C-104F0C304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8E13910-1454-8942-AE11-0843E1841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6781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33112C0-A9EA-144B-9E39-DE0C701BA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8F09679-6209-4C42-B7C7-56098C457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A6F1489-287C-3647-A48B-29E9B4E1F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CE83217-49B9-FE49-9551-CE42BC5F5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52803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3287B1-07E8-D841-AA77-A92D5B14D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E809132-7ED3-A64E-834F-AF34AA19E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5A05782-CD08-D840-BC78-1E5B10C8F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D7CA38B-ADCD-0842-9C7E-D562F543A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97569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CE88748-234C-5B46-93C7-4A6814960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DA51A6F-AF3F-AF43-B3FF-C47671C7F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92259D5-DF57-A24B-82E5-8B1F21FB8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C82C1B3-0611-1A4B-AD24-48AEA5785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49077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D8E7C33-9625-784A-B194-F3F1D5109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F1D9E47-84D2-174C-93F5-B2B38CC5C5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4FC31C7-74CA-B343-B2CB-86B6CFE2D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DFB9C96-C6D9-974D-A1DA-BE9A91621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3388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44F1ABC3-87B8-794F-897A-D2CCD8D03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5A5FFDA4-2122-5542-9FAC-F43F825FD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3869DAB-E705-FD4D-8314-97BE43114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FF9F7E6-1F5D-9E4E-ACD7-B2EF6BA32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2728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CEC3055-1272-6E48-879E-AED081788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7EFF2B4-DED1-034B-864D-332E86026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3429D11-BD98-9749-A00D-CB0B718BC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3386380-752B-E240-88A0-E7A9EBC00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44251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A01A830-A8DA-6C43-A066-E5A96E678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24304D5-09D3-1044-87B8-B13D9EA34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B691746-7B76-0E48-BAB9-520977116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8C0F596-4FB9-7341-BCEB-335FBE160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429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781926"/>
      </p:ext>
    </p:extLst>
  </p:cSld>
  <p:clrMapOvr>
    <a:masterClrMapping/>
  </p:clrMapOvr>
  <p:transition spd="slow">
    <p:cu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E19FB90-294D-3B4D-9E7B-1E1FEAEEE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AB3377D-CBFE-314C-AEF7-9A0684CBF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71D95DB-2431-004C-9395-6CBC0FFF3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3FBE9FA-27FA-5848-AD32-F2A9A22EA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31412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3629E67-114B-3541-ACDB-6E3EC1F5A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8DA2D95-D4FD-3F49-BBB0-BF46807ED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5940A40-C4AD-0645-9642-A0A7A3DFC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DC295C4-638E-FB4A-91ED-9F90A8B8C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86543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771498F-5DB7-DC45-8579-190B7CD1F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7477746-6939-F141-BC8F-7B8C3BBAC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6275C51-29A1-9D44-9698-FB0561812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A37C7A9-9B11-C14E-A8D4-E9313E99B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9459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28638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0066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052" name="Group 4"/>
          <p:cNvGrpSpPr>
            <a:grpSpLocks/>
          </p:cNvGrpSpPr>
          <p:nvPr userDrawn="1"/>
        </p:nvGrpSpPr>
        <p:grpSpPr bwMode="auto">
          <a:xfrm>
            <a:off x="122238" y="4935538"/>
            <a:ext cx="1606550" cy="296862"/>
            <a:chOff x="77" y="3109"/>
            <a:chExt cx="1012" cy="187"/>
          </a:xfrm>
        </p:grpSpPr>
        <p:sp>
          <p:nvSpPr>
            <p:cNvPr id="2142" name="Oval 5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43" name="Oval 6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44" name="Oval 7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45" name="Oval 8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46" name="Line 9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47" name="Line 10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48" name="Line 11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49" name="Line 12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0" name="Line 13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" name="Line 14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" name="Rectangle 15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3" name="Rectangle 16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" name="Rectangle 17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" name="Oval 18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6" name="Arc 19"/>
            <p:cNvSpPr>
              <a:spLocks/>
            </p:cNvSpPr>
            <p:nvPr/>
          </p:nvSpPr>
          <p:spPr bwMode="auto">
            <a:xfrm rot="-10500000">
              <a:off x="972" y="3128"/>
              <a:ext cx="117" cy="72"/>
            </a:xfrm>
            <a:custGeom>
              <a:avLst/>
              <a:gdLst>
                <a:gd name="T0" fmla="*/ 0 w 21785"/>
                <a:gd name="T1" fmla="*/ 0 h 21600"/>
                <a:gd name="T2" fmla="*/ 0 w 21785"/>
                <a:gd name="T3" fmla="*/ 0 h 21600"/>
                <a:gd name="T4" fmla="*/ 0 w 217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" name="Arc 20"/>
            <p:cNvSpPr>
              <a:spLocks/>
            </p:cNvSpPr>
            <p:nvPr/>
          </p:nvSpPr>
          <p:spPr bwMode="auto">
            <a:xfrm rot="-420000">
              <a:off x="961" y="3222"/>
              <a:ext cx="120" cy="62"/>
            </a:xfrm>
            <a:custGeom>
              <a:avLst/>
              <a:gdLst>
                <a:gd name="T0" fmla="*/ 0 w 21597"/>
                <a:gd name="T1" fmla="*/ 0 h 21599"/>
                <a:gd name="T2" fmla="*/ 0 w 21597"/>
                <a:gd name="T3" fmla="*/ 0 h 21599"/>
                <a:gd name="T4" fmla="*/ 0 w 21597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lnTo>
                    <a:pt x="-1" y="21253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" name="Arc 21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T0" fmla="*/ 0 w 22518"/>
                <a:gd name="T1" fmla="*/ 0 h 21600"/>
                <a:gd name="T2" fmla="*/ 0 w 22518"/>
                <a:gd name="T3" fmla="*/ 0 h 21600"/>
                <a:gd name="T4" fmla="*/ 0 w 225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  <a:lnTo>
                    <a:pt x="918" y="21600"/>
                  </a:lnTo>
                  <a:lnTo>
                    <a:pt x="-1" y="1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" name="Oval 22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60" name="Arc 23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1" name="Oval 24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53" name="Freeform 25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54" name="Group 26"/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130075" name="Rectangle 27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36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0076" name="Rectangle 28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077" name="Rectangle 29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9" name="Rectangle 31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40" name="Rectangle 32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41" name="Rectangle 33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55" name="Group 34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2132" name="Rectangle 35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3" name="Rectangle 36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4" name="Rectangle 37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56" name="Group 38"/>
          <p:cNvGrpSpPr>
            <a:grpSpLocks/>
          </p:cNvGrpSpPr>
          <p:nvPr/>
        </p:nvGrpSpPr>
        <p:grpSpPr bwMode="auto">
          <a:xfrm>
            <a:off x="223838" y="6316663"/>
            <a:ext cx="8704262" cy="454025"/>
            <a:chOff x="149" y="3969"/>
            <a:chExt cx="5483" cy="286"/>
          </a:xfrm>
        </p:grpSpPr>
        <p:sp>
          <p:nvSpPr>
            <p:cNvPr id="130087" name="Line 39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sp>
          <p:nvSpPr>
            <p:cNvPr id="130088" name="Rectangle 40"/>
            <p:cNvSpPr>
              <a:spLocks noChangeArrowheads="1"/>
            </p:cNvSpPr>
            <p:nvPr/>
          </p:nvSpPr>
          <p:spPr bwMode="auto">
            <a:xfrm>
              <a:off x="1931" y="3969"/>
              <a:ext cx="184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400" b="1">
                  <a:latin typeface="Times" charset="0"/>
                </a:rPr>
                <a:t> </a:t>
              </a:r>
              <a:r>
                <a:rPr lang="en-US" altLang="en-US" sz="2400" b="1">
                  <a:solidFill>
                    <a:schemeClr val="accent1"/>
                  </a:solidFill>
                  <a:latin typeface="Times" charset="0"/>
                </a:rPr>
                <a:t>The </a:t>
              </a:r>
              <a:r>
                <a:rPr lang="ja-JP" altLang="en-US" sz="2400" b="1">
                  <a:solidFill>
                    <a:schemeClr val="accent1"/>
                  </a:solidFill>
                  <a:latin typeface="Times" charset="0"/>
                </a:rPr>
                <a:t>“</a:t>
              </a:r>
              <a:r>
                <a:rPr lang="en-US" altLang="ja-JP" sz="2400" b="1">
                  <a:solidFill>
                    <a:schemeClr val="accent1"/>
                  </a:solidFill>
                  <a:latin typeface="Times" charset="0"/>
                </a:rPr>
                <a:t>Opened</a:t>
              </a:r>
              <a:r>
                <a:rPr lang="ja-JP" altLang="en-US" sz="2400" b="1">
                  <a:solidFill>
                    <a:schemeClr val="accent1"/>
                  </a:solidFill>
                  <a:latin typeface="Times" charset="0"/>
                </a:rPr>
                <a:t>”</a:t>
              </a:r>
              <a:r>
                <a:rPr lang="en-US" altLang="ja-JP" sz="2400" b="1">
                  <a:solidFill>
                    <a:schemeClr val="accent1"/>
                  </a:solidFill>
                  <a:latin typeface="Times" charset="0"/>
                </a:rPr>
                <a:t> Bible</a:t>
              </a:r>
              <a:endParaRPr lang="en-US" altLang="en-US" sz="2400" b="1">
                <a:latin typeface="Times" charset="0"/>
              </a:endParaRPr>
            </a:p>
          </p:txBody>
        </p:sp>
        <p:sp>
          <p:nvSpPr>
            <p:cNvPr id="130089" name="Line 41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sp>
          <p:nvSpPr>
            <p:cNvPr id="130090" name="Line 42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sp>
          <p:nvSpPr>
            <p:cNvPr id="130091" name="Line 43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</p:grpSp>
      <p:grpSp>
        <p:nvGrpSpPr>
          <p:cNvPr id="2057" name="Group 44"/>
          <p:cNvGrpSpPr>
            <a:grpSpLocks/>
          </p:cNvGrpSpPr>
          <p:nvPr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130093" name="Line 45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sp>
          <p:nvSpPr>
            <p:cNvPr id="130094" name="Line 46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sp>
          <p:nvSpPr>
            <p:cNvPr id="130095" name="Line 47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sp>
          <p:nvSpPr>
            <p:cNvPr id="130096" name="Line 48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sp>
          <p:nvSpPr>
            <p:cNvPr id="130097" name="Line 49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sp>
          <p:nvSpPr>
            <p:cNvPr id="130098" name="Line 50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</p:grpSp>
      <p:sp>
        <p:nvSpPr>
          <p:cNvPr id="2058" name="Line 51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Line 52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0" name="Line 53"/>
          <p:cNvSpPr>
            <a:spLocks noChangeShapeType="1"/>
          </p:cNvSpPr>
          <p:nvPr/>
        </p:nvSpPr>
        <p:spPr bwMode="auto">
          <a:xfrm flipH="1">
            <a:off x="5170488" y="4265613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Line 54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2" name="Line 55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Line 56"/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Line 57"/>
          <p:cNvSpPr>
            <a:spLocks noChangeShapeType="1"/>
          </p:cNvSpPr>
          <p:nvPr/>
        </p:nvSpPr>
        <p:spPr bwMode="auto">
          <a:xfrm rot="20675554" flipH="1">
            <a:off x="5445125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Line 58"/>
          <p:cNvSpPr>
            <a:spLocks noChangeShapeType="1"/>
          </p:cNvSpPr>
          <p:nvPr/>
        </p:nvSpPr>
        <p:spPr bwMode="auto">
          <a:xfrm rot="20675554" flipH="1">
            <a:off x="4826000" y="3997325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Line 59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7" name="Line 60"/>
          <p:cNvSpPr>
            <a:spLocks noChangeShapeType="1"/>
          </p:cNvSpPr>
          <p:nvPr/>
        </p:nvSpPr>
        <p:spPr bwMode="auto">
          <a:xfrm rot="-924446">
            <a:off x="2657475" y="3402013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8" name="Line 61"/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Line 62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0" name="Line 63"/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1" name="Line 64"/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2" name="Line 65"/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Line 66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Line 67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5" name="Line 68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76" name="Group 69"/>
          <p:cNvGrpSpPr>
            <a:grpSpLocks/>
          </p:cNvGrpSpPr>
          <p:nvPr userDrawn="1"/>
        </p:nvGrpSpPr>
        <p:grpSpPr bwMode="auto">
          <a:xfrm>
            <a:off x="7037388" y="4754563"/>
            <a:ext cx="1862137" cy="484187"/>
            <a:chOff x="4433" y="2959"/>
            <a:chExt cx="1173" cy="305"/>
          </a:xfrm>
        </p:grpSpPr>
        <p:sp>
          <p:nvSpPr>
            <p:cNvPr id="2100" name="Oval 70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1" name="Oval 71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2" name="Oval 72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3" name="Oval 73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4" name="Line 74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05" name="Line 75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06" name="Line 76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07" name="Line 77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08" name="Line 78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09" name="Line 79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10" name="Rectangle 80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1" name="Rectangle 81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2" name="Rectangle 82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3" name="Oval 83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4" name="Arc 84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15" name="Arc 85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lnTo>
                    <a:pt x="-1" y="21598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16" name="Arc 86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lnTo>
                    <a:pt x="-1" y="2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17" name="Oval 87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8" name="Arc 88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lnTo>
                    <a:pt x="-1" y="2121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19" name="Oval 89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0" name="Line 9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77" name="Line 9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8" name="Line 92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9" name="Line 93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0" name="Line 94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1" name="Line 95"/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2" name="Freeform 96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>
              <a:gd name="T0" fmla="*/ 0 w 52"/>
              <a:gd name="T1" fmla="*/ 645160000 h 256"/>
              <a:gd name="T2" fmla="*/ 50403125 w 52"/>
              <a:gd name="T3" fmla="*/ 355342825 h 256"/>
              <a:gd name="T4" fmla="*/ 131048125 w 52"/>
              <a:gd name="T5" fmla="*/ 0 h 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3" name="Freeform 97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>
              <a:gd name="T0" fmla="*/ 0 w 26"/>
              <a:gd name="T1" fmla="*/ 468749063 h 186"/>
              <a:gd name="T2" fmla="*/ 65524063 w 26"/>
              <a:gd name="T3" fmla="*/ 209173763 h 186"/>
              <a:gd name="T4" fmla="*/ 65524063 w 26"/>
              <a:gd name="T5" fmla="*/ 0 h 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4" name="Freeform 98"/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>
              <a:gd name="T0" fmla="*/ 0 w 20"/>
              <a:gd name="T1" fmla="*/ 420864506 h 167"/>
              <a:gd name="T2" fmla="*/ 47883763 w 20"/>
              <a:gd name="T3" fmla="*/ 0 h 16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5" name="Freeform 99"/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>
              <a:gd name="T0" fmla="*/ 0 w 1"/>
              <a:gd name="T1" fmla="*/ 289819556 h 115"/>
              <a:gd name="T2" fmla="*/ 0 w 1"/>
              <a:gd name="T3" fmla="*/ 0 h 1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6" name="Freeform 100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>
              <a:gd name="T0" fmla="*/ 32763619 w 13"/>
              <a:gd name="T1" fmla="*/ 582154506 h 231"/>
              <a:gd name="T2" fmla="*/ 0 w 13"/>
              <a:gd name="T3" fmla="*/ 0 h 23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7" name="Freeform 101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>
              <a:gd name="T0" fmla="*/ 68042631 w 27"/>
              <a:gd name="T1" fmla="*/ 420867681 h 167"/>
              <a:gd name="T2" fmla="*/ 17640094 w 27"/>
              <a:gd name="T3" fmla="*/ 226814490 h 167"/>
              <a:gd name="T4" fmla="*/ 2519333 w 27"/>
              <a:gd name="T5" fmla="*/ 0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8" name="Freeform 102"/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>
              <a:gd name="T0" fmla="*/ 0 w 58"/>
              <a:gd name="T1" fmla="*/ 612396381 h 243"/>
              <a:gd name="T2" fmla="*/ 98286888 w 58"/>
              <a:gd name="T3" fmla="*/ 241934686 h 243"/>
              <a:gd name="T4" fmla="*/ 146169063 w 58"/>
              <a:gd name="T5" fmla="*/ 0 h 2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89" name="Freeform 103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>
              <a:gd name="T0" fmla="*/ 0 w 45"/>
              <a:gd name="T1" fmla="*/ 564515000 h 224"/>
              <a:gd name="T2" fmla="*/ 47884098 w 45"/>
              <a:gd name="T3" fmla="*/ 322580000 h 224"/>
              <a:gd name="T4" fmla="*/ 113408619 w 45"/>
              <a:gd name="T5" fmla="*/ 0 h 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0" name="Freeform 104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>
              <a:gd name="T0" fmla="*/ 0 w 32"/>
              <a:gd name="T1" fmla="*/ 355343619 h 141"/>
              <a:gd name="T2" fmla="*/ 80645000 w 32"/>
              <a:gd name="T3" fmla="*/ 0 h 1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1" name="Freeform 105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>
              <a:gd name="T0" fmla="*/ 0 w 26"/>
              <a:gd name="T1" fmla="*/ 435988619 h 173"/>
              <a:gd name="T2" fmla="*/ 65524063 w 26"/>
              <a:gd name="T3" fmla="*/ 0 h 17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2" name="Freeform 106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>
              <a:gd name="T0" fmla="*/ 146169063 w 58"/>
              <a:gd name="T1" fmla="*/ 451109556 h 179"/>
              <a:gd name="T2" fmla="*/ 32762825 w 58"/>
              <a:gd name="T3" fmla="*/ 110887070 h 179"/>
              <a:gd name="T4" fmla="*/ 15120938 w 58"/>
              <a:gd name="T5" fmla="*/ 47883847 h 179"/>
              <a:gd name="T6" fmla="*/ 0 w 58"/>
              <a:gd name="T7" fmla="*/ 0 h 1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3" name="Freeform 107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>
              <a:gd name="T0" fmla="*/ 80645000 w 32"/>
              <a:gd name="T1" fmla="*/ 274698619 h 109"/>
              <a:gd name="T2" fmla="*/ 32762825 w 32"/>
              <a:gd name="T3" fmla="*/ 98287172 h 109"/>
              <a:gd name="T4" fmla="*/ 0 w 32"/>
              <a:gd name="T5" fmla="*/ 0 h 1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4" name="Freeform 108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>
              <a:gd name="T0" fmla="*/ 146169063 w 58"/>
              <a:gd name="T1" fmla="*/ 498990938 h 198"/>
              <a:gd name="T2" fmla="*/ 47883763 w 58"/>
              <a:gd name="T3" fmla="*/ 161290000 h 198"/>
              <a:gd name="T4" fmla="*/ 0 w 58"/>
              <a:gd name="T5" fmla="*/ 0 h 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5" name="Freeform 109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>
              <a:gd name="T0" fmla="*/ 128529556 w 51"/>
              <a:gd name="T1" fmla="*/ 501512681 h 199"/>
              <a:gd name="T2" fmla="*/ 63005089 w 51"/>
              <a:gd name="T3" fmla="*/ 241935383 h 199"/>
              <a:gd name="T4" fmla="*/ 30242062 w 51"/>
              <a:gd name="T5" fmla="*/ 98287043 h 199"/>
              <a:gd name="T6" fmla="*/ 0 w 51"/>
              <a:gd name="T7" fmla="*/ 0 h 1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6" name="Freeform 110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>
              <a:gd name="T0" fmla="*/ 0 w 1"/>
              <a:gd name="T1" fmla="*/ 209171381 h 83"/>
              <a:gd name="T2" fmla="*/ 0 w 1"/>
              <a:gd name="T3" fmla="*/ 0 h 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7" name="Freeform 111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>
              <a:gd name="T0" fmla="*/ 80645000 w 32"/>
              <a:gd name="T1" fmla="*/ 307459063 h 122"/>
              <a:gd name="T2" fmla="*/ 0 w 32"/>
              <a:gd name="T3" fmla="*/ 0 h 1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8" name="Text Box 112"/>
          <p:cNvSpPr txBox="1">
            <a:spLocks noChangeArrowheads="1"/>
          </p:cNvSpPr>
          <p:nvPr userDrawn="1"/>
        </p:nvSpPr>
        <p:spPr bwMode="auto">
          <a:xfrm>
            <a:off x="479425" y="645318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30161" name="Rectangle 113"/>
          <p:cNvSpPr>
            <a:spLocks noChangeArrowheads="1"/>
          </p:cNvSpPr>
          <p:nvPr userDrawn="1"/>
        </p:nvSpPr>
        <p:spPr bwMode="auto">
          <a:xfrm>
            <a:off x="7618413" y="6427788"/>
            <a:ext cx="661987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7.5.06.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spd="slow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0066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D81B12EE-7000-4EC8-BAE3-19530CED3B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0066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0C693C70-BE59-4F7D-A9BB-7A3792377F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0066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0DE95-2DC2-49E5-9E6A-771AD8CD8499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E91B1-B39A-4CC1-8F64-5CBF0ACE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030" name="Freeform 3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072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n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-52"/>
                <a:ea typeface="+mn-ea"/>
                <a:cs typeface="+mn-cs"/>
              </a:endParaRPr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pitchFamily="-11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52CC60-EFFD-4A4D-8964-CAF79AA2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14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62AD4450-8FA3-D641-98DA-4BEBCF1F5A5E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>
              <a:extLst>
                <a:ext uri="{FF2B5EF4-FFF2-40B4-BE49-F238E27FC236}">
                  <a16:creationId xmlns:a16="http://schemas.microsoft.com/office/drawing/2014/main" id="{6A29605D-54F1-E642-8C4B-87B6261F34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>
              <a:extLst>
                <a:ext uri="{FF2B5EF4-FFF2-40B4-BE49-F238E27FC236}">
                  <a16:creationId xmlns:a16="http://schemas.microsoft.com/office/drawing/2014/main" id="{68670730-2C1D-C046-A6A9-32B58D72DE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>
              <a:extLst>
                <a:ext uri="{FF2B5EF4-FFF2-40B4-BE49-F238E27FC236}">
                  <a16:creationId xmlns:a16="http://schemas.microsoft.com/office/drawing/2014/main" id="{A8268CF6-F562-D549-94C3-11A2D16647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>
              <a:extLst>
                <a:ext uri="{FF2B5EF4-FFF2-40B4-BE49-F238E27FC236}">
                  <a16:creationId xmlns:a16="http://schemas.microsoft.com/office/drawing/2014/main" id="{83DFC51A-4529-5A49-87A5-7AF9D63C56F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32" name="Oval 7">
              <a:extLst>
                <a:ext uri="{FF2B5EF4-FFF2-40B4-BE49-F238E27FC236}">
                  <a16:creationId xmlns:a16="http://schemas.microsoft.com/office/drawing/2014/main" id="{2A407C3F-2A02-7140-9E06-36703A092FF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33" name="Oval 8">
              <a:extLst>
                <a:ext uri="{FF2B5EF4-FFF2-40B4-BE49-F238E27FC236}">
                  <a16:creationId xmlns:a16="http://schemas.microsoft.com/office/drawing/2014/main" id="{155A4669-55C6-3548-BEE4-566F491C3C5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34" name="Oval 9">
              <a:extLst>
                <a:ext uri="{FF2B5EF4-FFF2-40B4-BE49-F238E27FC236}">
                  <a16:creationId xmlns:a16="http://schemas.microsoft.com/office/drawing/2014/main" id="{330F652B-A86A-B040-A435-3369A2CCA46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29738" name="Rectangle 10">
            <a:extLst>
              <a:ext uri="{FF2B5EF4-FFF2-40B4-BE49-F238E27FC236}">
                <a16:creationId xmlns:a16="http://schemas.microsoft.com/office/drawing/2014/main" id="{D1843749-2F4E-3841-AB39-2A268A055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>
            <a:extLst>
              <a:ext uri="{FF2B5EF4-FFF2-40B4-BE49-F238E27FC236}">
                <a16:creationId xmlns:a16="http://schemas.microsoft.com/office/drawing/2014/main" id="{F43FA88D-DADA-3842-B734-E9FE1DBCF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>
            <a:extLst>
              <a:ext uri="{FF2B5EF4-FFF2-40B4-BE49-F238E27FC236}">
                <a16:creationId xmlns:a16="http://schemas.microsoft.com/office/drawing/2014/main" id="{2DB5488E-6630-3644-A544-C04DC2D5F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>
            <a:extLst>
              <a:ext uri="{FF2B5EF4-FFF2-40B4-BE49-F238E27FC236}">
                <a16:creationId xmlns:a16="http://schemas.microsoft.com/office/drawing/2014/main" id="{76828906-B5D4-ED43-8FE2-515043A8A8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>
            <a:extLst>
              <a:ext uri="{FF2B5EF4-FFF2-40B4-BE49-F238E27FC236}">
                <a16:creationId xmlns:a16="http://schemas.microsoft.com/office/drawing/2014/main" id="{60A454DB-EB91-494F-83AF-A7A490159D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D567A3C1-BBF7-D341-A8DA-0E761C653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1525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504" y="620688"/>
            <a:ext cx="4644516" cy="3581400"/>
          </a:xfrm>
          <a:noFill/>
        </p:spPr>
        <p:txBody>
          <a:bodyPr/>
          <a:lstStyle/>
          <a:p>
            <a:r>
              <a:rPr lang="ta-IN" altLang="en-US" sz="5400" dirty="0">
                <a:solidFill>
                  <a:srgbClr val="FFFF00"/>
                </a:solidFill>
                <a:ea typeface="ＭＳ Ｐゴシック" pitchFamily="34" charset="-128"/>
              </a:rPr>
              <a:t>பழைய ஏற்பாட்டு வேதாகம இறையியல் </a:t>
            </a:r>
            <a:endParaRPr lang="en-US" altLang="en-US" sz="54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59394" name="Picture 15" descr="j0216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ta-I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கலாநிதி. ரிக் கிரிஃத்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• </a:t>
            </a:r>
            <a:r>
              <a:rPr lang="ta-I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சிங்கப்பூர் வேதாகம கல்லூரி </a:t>
            </a:r>
            <a:b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b="1">
              <a:cs typeface="Arial" pitchFamily="34" charset="0"/>
            </a:endParaRPr>
          </a:p>
        </p:txBody>
      </p:sp>
      <p:sp>
        <p:nvSpPr>
          <p:cNvPr id="106499" name="Oval 3"/>
          <p:cNvSpPr>
            <a:spLocks noChangeArrowheads="1"/>
          </p:cNvSpPr>
          <p:nvPr/>
        </p:nvSpPr>
        <p:spPr bwMode="auto">
          <a:xfrm>
            <a:off x="838200" y="815975"/>
            <a:ext cx="2286000" cy="2024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b="1">
              <a:cs typeface="Arial" pitchFamily="34" charset="0"/>
            </a:endParaRP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2438400" y="266700"/>
            <a:ext cx="2133600" cy="2530475"/>
            <a:chOff x="1536" y="1190"/>
            <a:chExt cx="1344" cy="1594"/>
          </a:xfrm>
        </p:grpSpPr>
        <p:sp>
          <p:nvSpPr>
            <p:cNvPr id="106501" name="Line 5"/>
            <p:cNvSpPr>
              <a:spLocks noChangeShapeType="1"/>
            </p:cNvSpPr>
            <p:nvPr/>
          </p:nvSpPr>
          <p:spPr bwMode="auto">
            <a:xfrm rot="10800000" flipH="1">
              <a:off x="1536" y="2160"/>
              <a:ext cx="1344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/>
                <a:ea typeface="+mn-ea"/>
                <a:cs typeface="Arial"/>
              </a:endParaRPr>
            </a:p>
          </p:txBody>
        </p:sp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 rot="13995597" flipH="1">
              <a:off x="1521" y="1489"/>
              <a:ext cx="1319" cy="72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4521200" y="152400"/>
            <a:ext cx="2432050" cy="2727325"/>
            <a:chOff x="2848" y="1118"/>
            <a:chExt cx="1532" cy="1718"/>
          </a:xfrm>
        </p:grpSpPr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 rot="10800000">
              <a:off x="2848" y="2158"/>
              <a:ext cx="1532" cy="67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/>
                <a:ea typeface="+mn-ea"/>
                <a:cs typeface="Arial"/>
              </a:endParaRPr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 rot="7604403">
              <a:off x="2908" y="1417"/>
              <a:ext cx="1433" cy="8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6096000" y="815975"/>
            <a:ext cx="2286000" cy="2024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b="1">
              <a:cs typeface="Arial" pitchFamily="34" charset="0"/>
            </a:endParaRPr>
          </a:p>
        </p:txBody>
      </p:sp>
      <p:pic>
        <p:nvPicPr>
          <p:cNvPr id="106507" name="Picture 11" descr="IS1CR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39775"/>
            <a:ext cx="1189038" cy="203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52400" y="833011"/>
            <a:ext cx="68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a-IN" sz="2000" b="1" dirty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நித்தியம்</a:t>
            </a:r>
            <a:endParaRPr lang="en-US" sz="2000" b="1" dirty="0">
              <a:solidFill>
                <a:srgbClr val="3366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8477250" y="831794"/>
            <a:ext cx="68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a-IN" sz="2000" b="1" dirty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நித்தியம்</a:t>
            </a:r>
            <a:endParaRPr lang="en-US" sz="2000" b="1" dirty="0">
              <a:solidFill>
                <a:srgbClr val="3366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578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ta-IN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சிலுவையின் மையம்</a:t>
            </a:r>
            <a:endParaRPr lang="en-US" altLang="en-US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" y="3951054"/>
            <a:ext cx="8991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>
              <a:buFont typeface="Wingdings" panose="05000000000000000000" pitchFamily="2" charset="2"/>
              <a:buAutoNum type="alphaLcParenBoth" startAt="4"/>
            </a:pPr>
            <a:r>
              <a:rPr lang="ta-IN" altLang="en-US" sz="2000" b="1" dirty="0">
                <a:cs typeface="Arial" pitchFamily="34" charset="0"/>
              </a:rPr>
              <a:t>தேவதூதர்களுக்கும், மீட்கப்படாதவர்களுக்கும், ஒட்டுமொத்தமாக படைப்பிற்கும் கடவுளின் திட்டம் என்பான் இப்பார்வையில் உள்ளடக்கப்படவில்லை.</a:t>
            </a:r>
            <a:r>
              <a:rPr lang="en-US" altLang="en-US" sz="2000" b="1" dirty="0">
                <a:cs typeface="Arial" pitchFamily="34" charset="0"/>
              </a:rPr>
              <a:t> </a:t>
            </a:r>
            <a:r>
              <a:rPr lang="ta-IN" altLang="en-US" sz="2000" b="1" dirty="0">
                <a:cs typeface="Arial" pitchFamily="34" charset="0"/>
              </a:rPr>
              <a:t>எனவே இது மிகவும் கட்டுப்படுத்தப்பட்டுள்ளது.</a:t>
            </a:r>
            <a:endParaRPr lang="en-US" altLang="en-US" sz="2000" b="1" dirty="0"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AutoNum type="alphaLcParenBoth" startAt="4"/>
            </a:pPr>
            <a:r>
              <a:rPr lang="ta-IN" altLang="en-US" sz="2000" b="1" dirty="0">
                <a:cs typeface="Arial" pitchFamily="34" charset="0"/>
              </a:rPr>
              <a:t>இப்படிப்பட்ட ஒரு பார்வை ஞான புத்தகங்களில் காணப்படவில்லை புத்தகங்கள் (பிரசங்கி, நீதி. முதலியவற்றில் ஆதரிக்கப்படவில்லை).</a:t>
            </a:r>
            <a:endParaRPr lang="en-US" altLang="en-US" sz="2000" b="1" dirty="0"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AutoNum type="alphaLcParenBoth" startAt="4"/>
            </a:pPr>
            <a:r>
              <a:rPr lang="ta-IN" altLang="en-US" sz="2000" b="1" dirty="0">
                <a:cs typeface="Arial" pitchFamily="34" charset="0"/>
              </a:rPr>
              <a:t>இது பழைய ஏற்பாட்டிற்கு முக்கியமான தரை தூற்ற அம்சங்களை புறக்கணிக்கிறது </a:t>
            </a:r>
            <a:endParaRPr lang="en-US" altLang="en-US" sz="2000" b="1" dirty="0"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16" y="286016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ta-IN" altLang="en-US" sz="2000" b="1" u="sng" dirty="0">
                <a:cs typeface="Arial" pitchFamily="34" charset="0"/>
              </a:rPr>
              <a:t>மீட்பானது முக்கிய பழைய ஏற்பாடு கருப்பொருளாக இருக்கும் போது பின்வரும் மூன்று பிரச்சனைகளையும் நோக்குகின்றது</a:t>
            </a:r>
            <a:r>
              <a:rPr lang="ta-IN" altLang="en-US" sz="2400" b="1" u="sng" dirty="0">
                <a:cs typeface="Arial" pitchFamily="34" charset="0"/>
              </a:rPr>
              <a:t> </a:t>
            </a:r>
            <a:endParaRPr lang="en-US" altLang="en-US" sz="2400" b="1" u="sng" dirty="0">
              <a:cs typeface="Arial" pitchFamily="34" charset="0"/>
            </a:endParaRPr>
          </a:p>
        </p:txBody>
      </p:sp>
      <p:sp>
        <p:nvSpPr>
          <p:cNvPr id="75788" name="Text Box 6"/>
          <p:cNvSpPr txBox="1">
            <a:spLocks noChangeArrowheads="1"/>
          </p:cNvSpPr>
          <p:nvPr/>
        </p:nvSpPr>
        <p:spPr bwMode="auto">
          <a:xfrm>
            <a:off x="8305800" y="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itchFamily="34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9120471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184" y="723900"/>
            <a:ext cx="6944816" cy="1143000"/>
          </a:xfrm>
        </p:spPr>
        <p:txBody>
          <a:bodyPr>
            <a:normAutofit fontScale="90000"/>
          </a:bodyPr>
          <a:lstStyle/>
          <a:p>
            <a:r>
              <a:rPr lang="ta-IN" altLang="en-US" sz="4000" dirty="0">
                <a:solidFill>
                  <a:srgbClr val="FFFF00"/>
                </a:solidFill>
                <a:ea typeface="ＭＳ Ｐゴシック" pitchFamily="34" charset="-128"/>
              </a:rPr>
              <a:t>பழைய ஏற்பாட்டின் முக்கிய கருவினை குறித்த கருத்துக்கள் </a:t>
            </a:r>
            <a:endParaRPr lang="en-US" altLang="en-US" sz="40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3284984"/>
            <a:ext cx="5143872" cy="3124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sz="3200" dirty="0">
                <a:solidFill>
                  <a:schemeClr val="bg1"/>
                </a:solidFill>
                <a:ea typeface="ＭＳ Ｐゴシック" pitchFamily="34" charset="-128"/>
              </a:rPr>
              <a:t>மனிதனின் மீட்பு</a:t>
            </a:r>
            <a:endParaRPr lang="en-US" altLang="en-US" sz="3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sz="3200" dirty="0">
                <a:solidFill>
                  <a:schemeClr val="bg1"/>
                </a:solidFill>
                <a:ea typeface="ＭＳ Ｐゴシック" pitchFamily="34" charset="-128"/>
              </a:rPr>
              <a:t>தேவனின் மகிமை </a:t>
            </a:r>
            <a:endParaRPr lang="en-US" altLang="en-US" sz="32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65539" name="Picture 5" descr="j02893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j0300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34000"/>
            <a:ext cx="18494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54-57</a:t>
            </a:r>
          </a:p>
        </p:txBody>
      </p:sp>
    </p:spTree>
    <p:extLst>
      <p:ext uri="{BB962C8B-B14F-4D97-AF65-F5344CB8AC3E}">
        <p14:creationId xmlns:p14="http://schemas.microsoft.com/office/powerpoint/2010/main" val="7559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38200"/>
            <a:ext cx="2895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800">
                <a:solidFill>
                  <a:schemeClr val="bg1"/>
                </a:solidFill>
                <a:ea typeface="ＭＳ Ｐゴシック" pitchFamily="34" charset="-128"/>
              </a:rPr>
              <a:t>The Glory of God</a:t>
            </a:r>
          </a:p>
        </p:txBody>
      </p:sp>
      <p:grpSp>
        <p:nvGrpSpPr>
          <p:cNvPr id="79874" name="Group 4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9875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6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359" y="695"/>
              <a:ext cx="5401" cy="2930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isometricOffAxis1Right"/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ta-IN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</a:rPr>
                <a:t>தேவனின் மகிமை </a:t>
              </a:r>
              <a:endParaRPr lang="en-GB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Line 1026"/>
          <p:cNvSpPr>
            <a:spLocks noChangeShapeType="1"/>
          </p:cNvSpPr>
          <p:nvPr/>
        </p:nvSpPr>
        <p:spPr bwMode="auto">
          <a:xfrm>
            <a:off x="3455988" y="1546225"/>
            <a:ext cx="1817687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7091" name="Rectangle 1027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pitchFamily="-112" charset="0"/>
                <a:ea typeface="+mn-ea"/>
              </a:rPr>
              <a:t>1</a:t>
            </a:r>
          </a:p>
        </p:txBody>
      </p:sp>
      <p:sp>
        <p:nvSpPr>
          <p:cNvPr id="217092" name="Rectangle 1028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12" charset="0"/>
                <a:ea typeface="+mn-ea"/>
              </a:rPr>
              <a:t>2</a:t>
            </a:r>
          </a:p>
        </p:txBody>
      </p:sp>
      <p:sp>
        <p:nvSpPr>
          <p:cNvPr id="217093" name="Rectangle 1029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12" charset="0"/>
                <a:ea typeface="+mn-ea"/>
              </a:rPr>
              <a:t>3</a:t>
            </a:r>
          </a:p>
        </p:txBody>
      </p:sp>
      <p:sp>
        <p:nvSpPr>
          <p:cNvPr id="217094" name="Rectangle 1030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12" charset="0"/>
                <a:ea typeface="+mn-ea"/>
              </a:rPr>
              <a:t>4</a:t>
            </a:r>
          </a:p>
        </p:txBody>
      </p:sp>
      <p:sp>
        <p:nvSpPr>
          <p:cNvPr id="217095" name="Rectangle 1031"/>
          <p:cNvSpPr>
            <a:spLocks noChangeArrowheads="1"/>
          </p:cNvSpPr>
          <p:nvPr/>
        </p:nvSpPr>
        <p:spPr bwMode="auto">
          <a:xfrm>
            <a:off x="5572390" y="2485826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latin typeface="Times" pitchFamily="-112" charset="0"/>
                <a:ea typeface="+mn-ea"/>
              </a:rPr>
              <a:t>5</a:t>
            </a:r>
          </a:p>
        </p:txBody>
      </p:sp>
      <p:sp>
        <p:nvSpPr>
          <p:cNvPr id="81927" name="Rectangle 1032"/>
          <p:cNvSpPr>
            <a:spLocks noChangeArrowheads="1"/>
          </p:cNvSpPr>
          <p:nvPr/>
        </p:nvSpPr>
        <p:spPr bwMode="auto">
          <a:xfrm>
            <a:off x="6156325" y="3001764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217097" name="Rectangle 1033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pitchFamily="-112" charset="0"/>
                <a:ea typeface="+mn-ea"/>
              </a:rPr>
              <a:t>7</a:t>
            </a:r>
          </a:p>
        </p:txBody>
      </p:sp>
      <p:sp>
        <p:nvSpPr>
          <p:cNvPr id="217098" name="Rectangle 1034"/>
          <p:cNvSpPr>
            <a:spLocks noChangeArrowheads="1"/>
          </p:cNvSpPr>
          <p:nvPr/>
        </p:nvSpPr>
        <p:spPr bwMode="auto">
          <a:xfrm>
            <a:off x="7170299" y="4695706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latin typeface="Times" pitchFamily="-112" charset="0"/>
                <a:ea typeface="+mn-ea"/>
              </a:rPr>
              <a:t>8</a:t>
            </a:r>
          </a:p>
        </p:txBody>
      </p:sp>
      <p:sp>
        <p:nvSpPr>
          <p:cNvPr id="81930" name="Freeform 1035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100" name="Oval 1036"/>
          <p:cNvSpPr>
            <a:spLocks noChangeArrowheads="1"/>
          </p:cNvSpPr>
          <p:nvPr/>
        </p:nvSpPr>
        <p:spPr bwMode="auto">
          <a:xfrm>
            <a:off x="3025775" y="938213"/>
            <a:ext cx="2700338" cy="798512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81932" name="Group 1037"/>
          <p:cNvGrpSpPr>
            <a:grpSpLocks/>
          </p:cNvGrpSpPr>
          <p:nvPr/>
        </p:nvGrpSpPr>
        <p:grpSpPr bwMode="auto">
          <a:xfrm>
            <a:off x="2133600" y="2524125"/>
            <a:ext cx="5403851" cy="2798763"/>
            <a:chOff x="1344" y="1590"/>
            <a:chExt cx="3404" cy="1763"/>
          </a:xfrm>
        </p:grpSpPr>
        <p:sp>
          <p:nvSpPr>
            <p:cNvPr id="81942" name="Line 1038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3" name="Line 1039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4" name="Line 1040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5" name="Line 1041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6" name="Line 1042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7" name="Line 1043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8" name="Line 1044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9" name="Line 1045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0" name="Rectangle 1046"/>
            <p:cNvSpPr>
              <a:spLocks noChangeArrowheads="1"/>
            </p:cNvSpPr>
            <p:nvPr/>
          </p:nvSpPr>
          <p:spPr bwMode="auto">
            <a:xfrm rot="5246759">
              <a:off x="2051" y="2262"/>
              <a:ext cx="155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square"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a-IN" altLang="en-US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elvetica BlackOblique" charset="0"/>
                </a:rPr>
                <a:t>தீர்க்கதரிசனங்கள்</a:t>
              </a:r>
              <a:endParaRPr lang="en-US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BlackOblique" charset="0"/>
              </a:endParaRPr>
            </a:p>
          </p:txBody>
        </p:sp>
        <p:sp>
          <p:nvSpPr>
            <p:cNvPr id="217111" name="Rectangle 1047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a-IN" altLang="en-US" sz="1600" b="1" dirty="0">
                  <a:solidFill>
                    <a:srgbClr val="FF0066"/>
                  </a:solidFill>
                  <a:latin typeface="Helvetica BlackOblique" charset="0"/>
                </a:rPr>
                <a:t>வெளிப்படுத்தல் </a:t>
              </a:r>
              <a:endParaRPr lang="en-US" altLang="en-US" sz="1600" b="1" dirty="0">
                <a:solidFill>
                  <a:srgbClr val="FF0066"/>
                </a:solidFill>
                <a:latin typeface="Helvetica BlackOblique" charset="0"/>
              </a:endParaRPr>
            </a:p>
          </p:txBody>
        </p:sp>
        <p:sp>
          <p:nvSpPr>
            <p:cNvPr id="217112" name="Rectangle 1048"/>
            <p:cNvSpPr>
              <a:spLocks noChangeArrowheads="1"/>
            </p:cNvSpPr>
            <p:nvPr/>
          </p:nvSpPr>
          <p:spPr bwMode="auto">
            <a:xfrm rot="3267768">
              <a:off x="1765" y="2496"/>
              <a:ext cx="118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square"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a-IN" altLang="en-US" sz="1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elvetica BlackOblique" charset="0"/>
                </a:rPr>
                <a:t>எழுத்துக்கள் </a:t>
              </a:r>
              <a:endParaRPr lang="en-US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BlackOblique" charset="0"/>
              </a:endParaRPr>
            </a:p>
          </p:txBody>
        </p:sp>
        <p:sp>
          <p:nvSpPr>
            <p:cNvPr id="217113" name="Rectangle 1049"/>
            <p:cNvSpPr>
              <a:spLocks noChangeArrowheads="1"/>
            </p:cNvSpPr>
            <p:nvPr/>
          </p:nvSpPr>
          <p:spPr bwMode="auto">
            <a:xfrm rot="20643327">
              <a:off x="3179" y="2878"/>
              <a:ext cx="115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square"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a-IN" altLang="en-US" sz="1600" b="1" dirty="0">
                  <a:solidFill>
                    <a:srgbClr val="FF0066"/>
                  </a:solidFill>
                  <a:latin typeface="Helvetica BlackOblique" charset="0"/>
                </a:rPr>
                <a:t>நிருபங்கள் </a:t>
              </a:r>
              <a:endParaRPr lang="en-US" altLang="en-US" sz="1600" b="1" dirty="0">
                <a:solidFill>
                  <a:srgbClr val="FF0066"/>
                </a:solidFill>
                <a:latin typeface="Helvetica BlackOblique" charset="0"/>
              </a:endParaRPr>
            </a:p>
          </p:txBody>
        </p:sp>
        <p:sp>
          <p:nvSpPr>
            <p:cNvPr id="217114" name="Rectangle 1050"/>
            <p:cNvSpPr>
              <a:spLocks noChangeArrowheads="1"/>
            </p:cNvSpPr>
            <p:nvPr/>
          </p:nvSpPr>
          <p:spPr bwMode="auto">
            <a:xfrm rot="19276533">
              <a:off x="2993" y="2388"/>
              <a:ext cx="136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square"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a-IN" altLang="en-US" sz="1400" b="1" dirty="0">
                  <a:solidFill>
                    <a:srgbClr val="FF0066"/>
                  </a:solidFill>
                  <a:latin typeface="Helvetica BlackOblique" charset="0"/>
                </a:rPr>
                <a:t>அப்போஸ்தலர் நடப்படிக்கைகள் </a:t>
              </a:r>
              <a:endParaRPr lang="en-US" altLang="en-US" sz="1400" b="1" dirty="0">
                <a:solidFill>
                  <a:srgbClr val="FF0066"/>
                </a:solidFill>
                <a:latin typeface="Helvetica BlackOblique" charset="0"/>
              </a:endParaRPr>
            </a:p>
          </p:txBody>
        </p:sp>
        <p:sp>
          <p:nvSpPr>
            <p:cNvPr id="217115" name="Rectangle 1051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a-IN" altLang="en-US" sz="1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elvetica BlackOblique" charset="0"/>
                </a:rPr>
                <a:t>வரலாறுகள் </a:t>
              </a:r>
              <a:endParaRPr lang="en-US" alt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BlackOblique" charset="0"/>
              </a:endParaRPr>
            </a:p>
          </p:txBody>
        </p:sp>
        <p:sp>
          <p:nvSpPr>
            <p:cNvPr id="217116" name="Rectangle 1052"/>
            <p:cNvSpPr>
              <a:spLocks noChangeArrowheads="1"/>
            </p:cNvSpPr>
            <p:nvPr/>
          </p:nvSpPr>
          <p:spPr bwMode="auto">
            <a:xfrm rot="240000">
              <a:off x="1596" y="3061"/>
              <a:ext cx="6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square"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a-IN" altLang="en-US" sz="1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elvetica BlackOblique" charset="0"/>
                </a:rPr>
                <a:t>சட்டம்</a:t>
              </a:r>
              <a:r>
                <a:rPr lang="ta-IN" altLang="en-US" sz="1800" b="1" dirty="0">
                  <a:solidFill>
                    <a:srgbClr val="FFFF00"/>
                  </a:solidFill>
                  <a:latin typeface="Helvetica BlackOblique" charset="0"/>
                </a:rPr>
                <a:t> </a:t>
              </a:r>
              <a:endParaRPr lang="en-US" altLang="en-US" sz="1800" b="1" dirty="0">
                <a:solidFill>
                  <a:srgbClr val="FFFF00"/>
                </a:solidFill>
                <a:latin typeface="Helvetica BlackOblique" charset="0"/>
              </a:endParaRPr>
            </a:p>
          </p:txBody>
        </p:sp>
        <p:sp>
          <p:nvSpPr>
            <p:cNvPr id="217117" name="Rectangle 1053"/>
            <p:cNvSpPr>
              <a:spLocks noChangeArrowheads="1"/>
            </p:cNvSpPr>
            <p:nvPr/>
          </p:nvSpPr>
          <p:spPr bwMode="auto">
            <a:xfrm rot="18254599">
              <a:off x="2597" y="2238"/>
              <a:ext cx="145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square" lIns="90487" tIns="44450" rIns="90487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a-IN" altLang="en-US" sz="1800" b="1" dirty="0">
                  <a:solidFill>
                    <a:srgbClr val="FF0066"/>
                  </a:solidFill>
                  <a:latin typeface="Helvetica BlackOblique" charset="0"/>
                </a:rPr>
                <a:t>சுவிசேஷங்கள் </a:t>
              </a:r>
              <a:endParaRPr lang="en-US" altLang="en-US" sz="1800" b="1" dirty="0">
                <a:solidFill>
                  <a:srgbClr val="FF0066"/>
                </a:solidFill>
                <a:latin typeface="Helvetica BlackOblique" charset="0"/>
              </a:endParaRPr>
            </a:p>
          </p:txBody>
        </p:sp>
      </p:grpSp>
      <p:sp>
        <p:nvSpPr>
          <p:cNvPr id="217118" name="Rectangle 1054"/>
          <p:cNvSpPr>
            <a:spLocks noChangeArrowheads="1"/>
          </p:cNvSpPr>
          <p:nvPr/>
        </p:nvSpPr>
        <p:spPr bwMode="auto">
          <a:xfrm>
            <a:off x="3548063" y="182563"/>
            <a:ext cx="233076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28FD53"/>
                </a:solidFill>
                <a:latin typeface="Lucida Handwriting" pitchFamily="-112" charset="0"/>
                <a:ea typeface="+mn-ea"/>
              </a:rPr>
              <a:t>1600 </a:t>
            </a:r>
            <a:r>
              <a:rPr lang="ta-IN" sz="1800" b="1" dirty="0">
                <a:solidFill>
                  <a:srgbClr val="28FD53"/>
                </a:solidFill>
                <a:latin typeface="Lucida Handwriting" pitchFamily="-112" charset="0"/>
                <a:ea typeface="+mn-ea"/>
              </a:rPr>
              <a:t>வருடங்கள்</a:t>
            </a:r>
            <a:endParaRPr lang="en-US" sz="1800" b="1" dirty="0">
              <a:solidFill>
                <a:srgbClr val="28FD53"/>
              </a:solidFill>
              <a:latin typeface="Lucida Handwriting" pitchFamily="-112" charset="0"/>
              <a:ea typeface="+mn-ea"/>
            </a:endParaRPr>
          </a:p>
        </p:txBody>
      </p:sp>
      <p:sp>
        <p:nvSpPr>
          <p:cNvPr id="217119" name="Rectangle 1055"/>
          <p:cNvSpPr>
            <a:spLocks noChangeArrowheads="1"/>
          </p:cNvSpPr>
          <p:nvPr/>
        </p:nvSpPr>
        <p:spPr bwMode="auto">
          <a:xfrm>
            <a:off x="3529013" y="531813"/>
            <a:ext cx="254396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28FD53"/>
                </a:solidFill>
                <a:latin typeface="Lucida Handwriting" pitchFamily="-112" charset="0"/>
                <a:ea typeface="+mn-ea"/>
              </a:rPr>
              <a:t>40 </a:t>
            </a:r>
            <a:r>
              <a:rPr lang="ta-IN" sz="1800" b="1" dirty="0">
                <a:solidFill>
                  <a:srgbClr val="28FD53"/>
                </a:solidFill>
                <a:latin typeface="Lucida Handwriting" pitchFamily="-112" charset="0"/>
                <a:ea typeface="+mn-ea"/>
              </a:rPr>
              <a:t>எழுத்தாளர்கள்</a:t>
            </a:r>
            <a:endParaRPr lang="en-US" sz="1800" b="1" dirty="0">
              <a:solidFill>
                <a:srgbClr val="28FD53"/>
              </a:solidFill>
              <a:latin typeface="Lucida Handwriting" pitchFamily="-112" charset="0"/>
              <a:ea typeface="+mn-ea"/>
            </a:endParaRPr>
          </a:p>
        </p:txBody>
      </p:sp>
      <p:sp>
        <p:nvSpPr>
          <p:cNvPr id="217120" name="Rectangle 1056"/>
          <p:cNvSpPr>
            <a:spLocks noChangeArrowheads="1"/>
          </p:cNvSpPr>
          <p:nvPr/>
        </p:nvSpPr>
        <p:spPr bwMode="auto">
          <a:xfrm>
            <a:off x="2925764" y="968375"/>
            <a:ext cx="243046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a-IN" sz="1600" b="1" dirty="0">
                <a:solidFill>
                  <a:srgbClr val="FEF800"/>
                </a:solidFill>
                <a:latin typeface="Times" pitchFamily="-112" charset="0"/>
                <a:ea typeface="+mn-ea"/>
              </a:rPr>
              <a:t>ஒரு கருப்பொருள்:</a:t>
            </a:r>
            <a:endParaRPr lang="en-US" sz="1600" b="1" dirty="0">
              <a:solidFill>
                <a:srgbClr val="FEF800"/>
              </a:solidFill>
              <a:latin typeface="Times" pitchFamily="-112" charset="0"/>
              <a:ea typeface="+mn-ea"/>
            </a:endParaRPr>
          </a:p>
        </p:txBody>
      </p:sp>
      <p:sp>
        <p:nvSpPr>
          <p:cNvPr id="217121" name="Rectangle 1057"/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ta-IN" sz="2000" b="1" dirty="0">
                <a:solidFill>
                  <a:srgbClr val="FEF800"/>
                </a:solidFill>
                <a:latin typeface="Lucida Handwriting" pitchFamily="-112" charset="0"/>
                <a:ea typeface="+mn-ea"/>
              </a:rPr>
              <a:t>தேவனின் மகிமை </a:t>
            </a:r>
            <a:endParaRPr lang="en-US" sz="2000" b="1" dirty="0">
              <a:solidFill>
                <a:srgbClr val="FEF800"/>
              </a:solidFill>
              <a:latin typeface="Lucida Handwriting" pitchFamily="-112" charset="0"/>
              <a:ea typeface="+mn-ea"/>
            </a:endParaRPr>
          </a:p>
        </p:txBody>
      </p:sp>
      <p:sp>
        <p:nvSpPr>
          <p:cNvPr id="81937" name="Text Box 1062"/>
          <p:cNvSpPr txBox="1">
            <a:spLocks noChangeArrowheads="1"/>
          </p:cNvSpPr>
          <p:nvPr/>
        </p:nvSpPr>
        <p:spPr bwMode="auto">
          <a:xfrm>
            <a:off x="8085138" y="644525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217127" name="Rectangle 1063"/>
          <p:cNvSpPr>
            <a:spLocks noChangeArrowheads="1"/>
          </p:cNvSpPr>
          <p:nvPr/>
        </p:nvSpPr>
        <p:spPr bwMode="auto">
          <a:xfrm>
            <a:off x="7621588" y="64389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7.5.06.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39" name="Text Box 1064"/>
          <p:cNvSpPr txBox="1">
            <a:spLocks noChangeArrowheads="1"/>
          </p:cNvSpPr>
          <p:nvPr/>
        </p:nvSpPr>
        <p:spPr bwMode="auto">
          <a:xfrm>
            <a:off x="8469313" y="6356350"/>
            <a:ext cx="582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en-US" altLang="en-US" sz="4000" b="1">
              <a:latin typeface="Comic Sans MS" pitchFamily="66" charset="0"/>
            </a:endParaRPr>
          </a:p>
        </p:txBody>
      </p:sp>
      <p:sp>
        <p:nvSpPr>
          <p:cNvPr id="81940" name="Text Box 1065"/>
          <p:cNvSpPr txBox="1">
            <a:spLocks noChangeArrowheads="1"/>
          </p:cNvSpPr>
          <p:nvPr/>
        </p:nvSpPr>
        <p:spPr bwMode="auto">
          <a:xfrm>
            <a:off x="481013" y="6443663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81941" name="Rectangle 106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38200"/>
            <a:ext cx="2895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ta-IN" altLang="en-US" sz="2800" dirty="0">
                <a:solidFill>
                  <a:schemeClr val="bg1"/>
                </a:solidFill>
                <a:ea typeface="ＭＳ Ｐゴシック" pitchFamily="34" charset="-128"/>
              </a:rPr>
              <a:t>தேவனின் மகிமை </a:t>
            </a:r>
            <a:endParaRPr lang="en-US" altLang="en-US" sz="2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900" y="6356350"/>
            <a:ext cx="293607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a-IN" sz="1400" dirty="0">
                <a:solidFill>
                  <a:schemeClr val="bg1"/>
                </a:solidFill>
              </a:rPr>
              <a:t>'திறந்த' வேதாகமம்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0" grpId="0" animBg="1"/>
      <p:bldP spid="21712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03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Glory and the Cross</a:t>
            </a:r>
          </a:p>
        </p:txBody>
      </p:sp>
      <p:sp>
        <p:nvSpPr>
          <p:cNvPr id="83970" name="Text Box 1026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3971" name="Text Box 1027"/>
          <p:cNvSpPr txBox="1">
            <a:spLocks noChangeArrowheads="1"/>
          </p:cNvSpPr>
          <p:nvPr/>
        </p:nvSpPr>
        <p:spPr bwMode="auto">
          <a:xfrm>
            <a:off x="8218488" y="6361113"/>
            <a:ext cx="925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Comic Sans MS" pitchFamily="66" charset="0"/>
              </a:rPr>
              <a:t>06-31</a:t>
            </a:r>
          </a:p>
        </p:txBody>
      </p:sp>
      <p:pic>
        <p:nvPicPr>
          <p:cNvPr id="83972" name="Picture 10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10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WordArt 1030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ta-I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74997"/>
                    </a:schemeClr>
                  </a:outerShdw>
                </a:effectLst>
                <a:latin typeface="Impact"/>
              </a:rPr>
              <a:t>தேவனின்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74997"/>
                    </a:schemeClr>
                  </a:outerShdw>
                </a:effectLst>
                <a:latin typeface="Impact"/>
              </a:rPr>
              <a:t> </a:t>
            </a:r>
            <a:r>
              <a:rPr lang="ta-I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74997"/>
                    </a:schemeClr>
                  </a:outerShdw>
                </a:effectLst>
                <a:latin typeface="Impact"/>
              </a:rPr>
              <a:t>மகிமை 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107763" dir="2700000" algn="ctr" rotWithShape="0">
                  <a:schemeClr val="tx1">
                    <a:alpha val="74997"/>
                  </a:schemeClr>
                </a:outerShdw>
              </a:effectLst>
              <a:latin typeface="Impact"/>
            </a:endParaRPr>
          </a:p>
        </p:txBody>
      </p:sp>
      <p:pic>
        <p:nvPicPr>
          <p:cNvPr id="144391" name="Picture 1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Text Box 1032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3977" name="Text Box 1033"/>
          <p:cNvSpPr txBox="1">
            <a:spLocks noChangeArrowheads="1"/>
          </p:cNvSpPr>
          <p:nvPr/>
        </p:nvSpPr>
        <p:spPr bwMode="auto">
          <a:xfrm>
            <a:off x="481013" y="6392863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44394" name="Rectangle 1034"/>
          <p:cNvSpPr>
            <a:spLocks noChangeArrowheads="1"/>
          </p:cNvSpPr>
          <p:nvPr/>
        </p:nvSpPr>
        <p:spPr bwMode="auto">
          <a:xfrm>
            <a:off x="7621588" y="63881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7.5.06.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395" name="Rectangle 1035"/>
          <p:cNvSpPr>
            <a:spLocks noChangeArrowheads="1"/>
          </p:cNvSpPr>
          <p:nvPr/>
        </p:nvSpPr>
        <p:spPr bwMode="auto">
          <a:xfrm>
            <a:off x="8091488" y="6383338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40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83980" name="Text Box 1036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09600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ta-IN" altLang="en-US" sz="4000" dirty="0">
                <a:solidFill>
                  <a:srgbClr val="FFFF00"/>
                </a:solidFill>
                <a:ea typeface="ＭＳ Ｐゴシック" pitchFamily="34" charset="-128"/>
              </a:rPr>
              <a:t>பழைய ஏற்பாட்டின் முக்கிய கருவினை குறித்த கருத்துக்கள் </a:t>
            </a:r>
            <a:endParaRPr lang="en-US" altLang="en-US" sz="40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2514600"/>
            <a:ext cx="8672264" cy="3810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மனிதனின் மீட்பு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தேவனின் மகிமை 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தேவனின் </a:t>
            </a:r>
            <a:br>
              <a:rPr lang="en-US" altLang="en-US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இறையாண்மை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தேவன்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 err="1">
                <a:solidFill>
                  <a:schemeClr val="bg1"/>
                </a:solidFill>
                <a:ea typeface="ＭＳ Ｐゴシック" pitchFamily="34" charset="-128"/>
              </a:rPr>
              <a:t>படைப்பின்</a:t>
            </a: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 நம்பிக்கை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 err="1">
                <a:solidFill>
                  <a:schemeClr val="bg1"/>
                </a:solidFill>
                <a:ea typeface="ＭＳ Ｐゴシック" pitchFamily="34" charset="-128"/>
              </a:rPr>
              <a:t>வரலாற்றில்</a:t>
            </a: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 உபாகம இறையியல்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2514600"/>
            <a:ext cx="4876800" cy="3124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Monotype Sorts" charset="2"/>
              <a:buAutoNum type="alphaUcPeriod" startAt="7"/>
            </a:pPr>
            <a:r>
              <a:rPr lang="ta-IN" altLang="en-US" sz="2400" dirty="0">
                <a:solidFill>
                  <a:schemeClr val="bg1"/>
                </a:solidFill>
                <a:ea typeface="ＭＳ Ｐゴシック" pitchFamily="34" charset="-128"/>
              </a:rPr>
              <a:t>ஆராதனை </a:t>
            </a:r>
            <a:endParaRPr lang="en-US" altLang="en-US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 startAt="7"/>
            </a:pPr>
            <a:r>
              <a:rPr lang="ta-IN" altLang="en-US" sz="2400" dirty="0">
                <a:solidFill>
                  <a:schemeClr val="bg1"/>
                </a:solidFill>
                <a:ea typeface="ＭＳ Ｐゴシック" pitchFamily="34" charset="-128"/>
              </a:rPr>
              <a:t>பொருத்தனை (உடன்படிக்கை)</a:t>
            </a:r>
            <a:endParaRPr lang="en-US" altLang="en-US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86020" name="Picture 5" descr="j02893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6" descr="j0300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34000"/>
            <a:ext cx="18494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54-57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  <p:bldP spid="13210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3" y="279400"/>
            <a:ext cx="9200901" cy="6317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2492896"/>
            <a:ext cx="9144000" cy="43651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10" charset="-52"/>
              <a:ea typeface="ＭＳ Ｐゴシック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" y="0"/>
            <a:ext cx="9142164" cy="764704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2000" b="1" dirty="0">
                <a:latin typeface="Arial" charset="0"/>
                <a:ea typeface="ＭＳ Ｐゴシック" charset="0"/>
                <a:cs typeface="ＭＳ Ｐゴシック" charset="0"/>
              </a:rPr>
              <a:t>நிபந்தனையற்ற  உடன்படிக்கையின்   வகைகள்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6436" name="Group 52"/>
          <p:cNvGraphicFramePr>
            <a:graphicFrameLocks noGrp="1"/>
          </p:cNvGraphicFramePr>
          <p:nvPr/>
        </p:nvGraphicFramePr>
        <p:xfrm>
          <a:off x="285501" y="3391764"/>
          <a:ext cx="8915400" cy="2974848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தேசம்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சந்ததிக்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கூடாக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ஆசிர்வாதம்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சரீரத்திற்குரிய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(புறம்பான)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ஆவிக்குரியது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அரசாட்சி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சிம்மாசனம்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7949" name="Text Box 53"/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43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9525" y="1412862"/>
            <a:ext cx="9153525" cy="1789026"/>
            <a:chOff x="-5" y="371"/>
            <a:chExt cx="2883" cy="1239"/>
          </a:xfrm>
        </p:grpSpPr>
        <p:sp>
          <p:nvSpPr>
            <p:cNvPr id="167950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449"/>
              <a:ext cx="288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67951" name="_s16405"/>
            <p:cNvCxnSpPr>
              <a:cxnSpLocks noChangeShapeType="1"/>
              <a:stCxn id="167957" idx="0"/>
              <a:endCxn id="167954" idx="2"/>
            </p:cNvCxnSpPr>
            <p:nvPr/>
          </p:nvCxnSpPr>
          <p:spPr bwMode="auto">
            <a:xfrm rot="16200000" flipV="1">
              <a:off x="1758" y="454"/>
              <a:ext cx="365" cy="100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7952" name="_s16403"/>
            <p:cNvCxnSpPr>
              <a:cxnSpLocks noChangeShapeType="1"/>
              <a:stCxn id="167956" idx="0"/>
              <a:endCxn id="167954" idx="2"/>
            </p:cNvCxnSpPr>
            <p:nvPr/>
          </p:nvCxnSpPr>
          <p:spPr bwMode="auto">
            <a:xfrm rot="16200000" flipV="1">
              <a:off x="1254" y="958"/>
              <a:ext cx="365" cy="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7953" name="_s16402"/>
            <p:cNvCxnSpPr>
              <a:cxnSpLocks noChangeShapeType="1"/>
              <a:stCxn id="167955" idx="0"/>
              <a:endCxn id="167954" idx="2"/>
            </p:cNvCxnSpPr>
            <p:nvPr/>
          </p:nvCxnSpPr>
          <p:spPr bwMode="auto">
            <a:xfrm rot="5400000" flipH="1" flipV="1">
              <a:off x="749" y="454"/>
              <a:ext cx="365" cy="100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7954" name="_s16395"/>
            <p:cNvSpPr>
              <a:spLocks noChangeArrowheads="1"/>
            </p:cNvSpPr>
            <p:nvPr/>
          </p:nvSpPr>
          <p:spPr bwMode="auto">
            <a:xfrm>
              <a:off x="1004" y="371"/>
              <a:ext cx="864" cy="40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35876" tIns="17938" rIns="35876" bIns="17938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ஆபிரகாமினுடைய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955" name="_s16400"/>
            <p:cNvSpPr>
              <a:spLocks noChangeArrowheads="1"/>
            </p:cNvSpPr>
            <p:nvPr/>
          </p:nvSpPr>
          <p:spPr bwMode="auto">
            <a:xfrm>
              <a:off x="-5" y="1141"/>
              <a:ext cx="865" cy="40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389" tIns="19695" rIns="39389" bIns="19695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தேசம்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956" name="_s16401"/>
            <p:cNvSpPr>
              <a:spLocks noChangeArrowheads="1"/>
            </p:cNvSpPr>
            <p:nvPr/>
          </p:nvSpPr>
          <p:spPr bwMode="auto">
            <a:xfrm>
              <a:off x="1004" y="1141"/>
              <a:ext cx="865" cy="40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389" tIns="19695" rIns="39389" bIns="19695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தாவீதுடைய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957" name="_s16404"/>
            <p:cNvSpPr>
              <a:spLocks noChangeArrowheads="1"/>
            </p:cNvSpPr>
            <p:nvPr/>
          </p:nvSpPr>
          <p:spPr bwMode="auto">
            <a:xfrm>
              <a:off x="2013" y="1141"/>
              <a:ext cx="865" cy="40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389" tIns="19695" rIns="39389" bIns="19695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புதிய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1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09600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ta-IN" altLang="en-US" sz="4000" dirty="0">
                <a:solidFill>
                  <a:srgbClr val="FFFF00"/>
                </a:solidFill>
                <a:ea typeface="ＭＳ Ｐゴシック" pitchFamily="34" charset="-128"/>
              </a:rPr>
              <a:t>பழைய ஏற்பாட்டின் முக்கிய கருவினை குறித்த கருத்துக்கள் </a:t>
            </a:r>
            <a:endParaRPr lang="en-US" altLang="en-US" sz="40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2514600"/>
            <a:ext cx="4495800" cy="3810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மனிதனின் மீட்பு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தேவனின் மகிமை 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தேவனின் </a:t>
            </a:r>
            <a:br>
              <a:rPr lang="en-US" altLang="en-US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இறையாண்மை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தேவன்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 err="1">
                <a:solidFill>
                  <a:schemeClr val="bg1"/>
                </a:solidFill>
                <a:ea typeface="ＭＳ Ｐゴシック" pitchFamily="34" charset="-128"/>
              </a:rPr>
              <a:t>படைப்பின்</a:t>
            </a: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 நம்பிக்கை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dirty="0" err="1">
                <a:solidFill>
                  <a:schemeClr val="bg1"/>
                </a:solidFill>
                <a:ea typeface="ＭＳ Ｐゴシック" pitchFamily="34" charset="-128"/>
              </a:rPr>
              <a:t>வரலாற்றில்</a:t>
            </a:r>
            <a:r>
              <a:rPr lang="ta-IN" altLang="en-US" dirty="0">
                <a:solidFill>
                  <a:schemeClr val="bg1"/>
                </a:solidFill>
                <a:ea typeface="ＭＳ Ｐゴシック" pitchFamily="34" charset="-128"/>
              </a:rPr>
              <a:t> உபாகம இறையியல்</a:t>
            </a:r>
            <a:endParaRPr lang="en-US" altLang="en-US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2514600"/>
            <a:ext cx="4876800" cy="3124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Monotype Sorts" charset="2"/>
              <a:buAutoNum type="alphaUcPeriod" startAt="7"/>
            </a:pPr>
            <a:r>
              <a:rPr lang="ta-IN" altLang="en-US" sz="2400" dirty="0">
                <a:solidFill>
                  <a:schemeClr val="bg1"/>
                </a:solidFill>
                <a:ea typeface="ＭＳ Ｐゴシック" pitchFamily="34" charset="-128"/>
              </a:rPr>
              <a:t>ஆராதனை </a:t>
            </a:r>
            <a:endParaRPr lang="en-US" altLang="en-US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 startAt="7"/>
            </a:pPr>
            <a:r>
              <a:rPr lang="ta-IN" altLang="en-US" sz="2400" dirty="0">
                <a:solidFill>
                  <a:schemeClr val="bg1"/>
                </a:solidFill>
                <a:ea typeface="ＭＳ Ｐゴシック" pitchFamily="34" charset="-128"/>
              </a:rPr>
              <a:t>பொருத்தனை (உடன்படிக்கை)</a:t>
            </a:r>
            <a:endParaRPr lang="en-US" altLang="en-US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 startAt="7"/>
            </a:pPr>
            <a:r>
              <a:rPr lang="ta" altLang="en-US" sz="2400" dirty="0">
                <a:solidFill>
                  <a:schemeClr val="bg1"/>
                </a:solidFill>
                <a:ea typeface="ＭＳ Ｐゴシック" pitchFamily="34" charset="-128"/>
              </a:rPr>
              <a:t>உண்மையான கருப்பொருள் அற்றது</a:t>
            </a: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 startAt="7"/>
            </a:pPr>
            <a:r>
              <a:rPr lang="ta" altLang="en-US" sz="2400" dirty="0">
                <a:solidFill>
                  <a:schemeClr val="bg1"/>
                </a:solidFill>
                <a:ea typeface="ＭＳ Ｐゴシック" pitchFamily="34" charset="-128"/>
              </a:rPr>
              <a:t>தேவனின் ஆட்சி </a:t>
            </a:r>
          </a:p>
          <a:p>
            <a:pPr marL="609600" indent="-609600">
              <a:lnSpc>
                <a:spcPct val="80000"/>
              </a:lnSpc>
              <a:buFont typeface="Monotype Sorts" charset="2"/>
              <a:buAutoNum type="alphaUcPeriod" startAt="7"/>
            </a:pPr>
            <a:r>
              <a:rPr lang="ta" altLang="en-US" sz="2400" dirty="0">
                <a:solidFill>
                  <a:schemeClr val="bg1"/>
                </a:solidFill>
                <a:ea typeface="ＭＳ Ｐゴシック" pitchFamily="34" charset="-128"/>
              </a:rPr>
              <a:t>ராஜ்யங்கள் மற்றும் உடன்படிக்கைகள்</a:t>
            </a:r>
          </a:p>
        </p:txBody>
      </p:sp>
      <p:pic>
        <p:nvPicPr>
          <p:cNvPr id="86020" name="Picture 5" descr="j02893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6" descr="j0300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34000"/>
            <a:ext cx="18494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54-57</a:t>
            </a:r>
          </a:p>
        </p:txBody>
      </p:sp>
    </p:spTree>
    <p:extLst>
      <p:ext uri="{BB962C8B-B14F-4D97-AF65-F5344CB8AC3E}">
        <p14:creationId xmlns:p14="http://schemas.microsoft.com/office/powerpoint/2010/main" val="4866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 Scene 1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57341" y="1720850"/>
            <a:ext cx="6849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கர்த்தர் ஆட்சி செய்கிறார், </a:t>
            </a:r>
            <a:endParaRPr lang="en-US" sz="2400" b="1" i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கர்த்தர் ஆட்சி செய்கிறார்,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கர்த்தர் ஆட்சி செய்கிறார், </a:t>
            </a:r>
            <a:endParaRPr lang="en-US" sz="2400" b="1" i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பூமி மகிழ்ச்சியடையட்டும்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பூமி மகிழ்ச்சியடையட்டும்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மக்கள் மகிழ்ச்சியடையட்டும்;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எங்கள் கடவுள் ஆட்சி செய்கிறதனால்.</a:t>
            </a:r>
            <a:endParaRPr lang="en-US" sz="2400" b="1" i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400" b="1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(//)</a:t>
            </a:r>
          </a:p>
        </p:txBody>
      </p:sp>
    </p:spTree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ntain Scene 1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25400" y="908720"/>
            <a:ext cx="9169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a-IN" sz="4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வானம் அவருடைய நீதியை அறிவிக்கிறது.</a:t>
            </a:r>
          </a:p>
          <a:p>
            <a:pPr algn="ctr" eaLnBrk="1" hangingPunct="1">
              <a:defRPr/>
            </a:pPr>
            <a:r>
              <a:rPr lang="ta-IN" sz="4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மக்கள் அவருடைய மகிமையைக் காண்கிறார்கள்</a:t>
            </a:r>
          </a:p>
          <a:p>
            <a:pPr algn="ctr" eaLnBrk="1" hangingPunct="1">
              <a:defRPr/>
            </a:pPr>
            <a:r>
              <a:rPr lang="ta-IN" sz="4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கர்த்தாவே, நீ உயர்ந்தவர் </a:t>
            </a:r>
          </a:p>
          <a:p>
            <a:pPr algn="ctr" eaLnBrk="1" hangingPunct="1">
              <a:defRPr/>
            </a:pPr>
            <a:r>
              <a:rPr lang="ta-IN" sz="4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பூமியெங்கும்</a:t>
            </a:r>
          </a:p>
          <a:p>
            <a:pPr algn="ctr" eaLnBrk="1" hangingPunct="1">
              <a:defRPr/>
            </a:pPr>
            <a:r>
              <a:rPr lang="ta-IN" sz="4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பூமியெங்கும்</a:t>
            </a:r>
            <a:endParaRPr lang="en-US" sz="40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a-IN" altLang="en-US" sz="4000" dirty="0">
                <a:solidFill>
                  <a:srgbClr val="FFFF00"/>
                </a:solidFill>
                <a:ea typeface="ＭＳ Ｐゴシック" pitchFamily="34" charset="-128"/>
              </a:rPr>
              <a:t>பழைய ஏற்பாட்டின் கருப்பொருள் என்ன</a:t>
            </a:r>
            <a:r>
              <a:rPr lang="en-US" altLang="en-US" sz="4000" dirty="0">
                <a:solidFill>
                  <a:srgbClr val="FFFF00"/>
                </a:solidFill>
                <a:ea typeface="ＭＳ Ｐゴシック" pitchFamily="34" charset="-128"/>
              </a:rPr>
              <a:t>?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420888"/>
            <a:ext cx="4536380" cy="4114800"/>
          </a:xfrm>
        </p:spPr>
        <p:txBody>
          <a:bodyPr/>
          <a:lstStyle/>
          <a:p>
            <a:pPr marL="0" indent="0">
              <a:buNone/>
            </a:pPr>
            <a:r>
              <a:rPr lang="ta-IN" altLang="en-US" sz="2800" dirty="0">
                <a:solidFill>
                  <a:schemeClr val="bg1"/>
                </a:solidFill>
                <a:ea typeface="ＭＳ Ｐゴシック" pitchFamily="34" charset="-128"/>
              </a:rPr>
              <a:t>54ம் பக்கத்தில் இதனை எழுதிக்கொள்ளுங்கள் </a:t>
            </a:r>
            <a:endParaRPr lang="en-US" altLang="en-US" sz="2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61443" name="Picture 4" descr="j03093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20888"/>
            <a:ext cx="3657600" cy="2450592"/>
          </a:xfrm>
          <a:noFill/>
        </p:spPr>
      </p:pic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8229600" y="15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 Scene 12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15616" y="1181100"/>
            <a:ext cx="684995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cs typeface="Arial"/>
              </a:rPr>
              <a:t>கர்த்தர் ஆட்சி செய்கிறார், </a:t>
            </a:r>
            <a:endParaRPr lang="en-US" sz="24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cs typeface="Arial"/>
              </a:rPr>
              <a:t>கர்த்தர் ஆட்சி செய்கிறார்,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cs typeface="Arial"/>
              </a:rPr>
              <a:t>கர்த்தர் ஆட்சி செய்கிறார், </a:t>
            </a:r>
            <a:endParaRPr lang="en-US" sz="24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cs typeface="Arial"/>
              </a:rPr>
              <a:t>பூமி மகிழ்ச்சியடையட்டும்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cs typeface="Arial"/>
              </a:rPr>
              <a:t>பூமி மகிழ்ச்சியடையட்டும்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cs typeface="Arial"/>
              </a:rPr>
              <a:t>மக்கள் மகிழ்ச்சியடையட்டும்;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ta-IN" sz="2400" b="1" i="1" dirty="0">
                <a:solidFill>
                  <a:schemeClr val="bg1"/>
                </a:solidFill>
                <a:latin typeface="Arial"/>
                <a:cs typeface="Arial"/>
              </a:rPr>
              <a:t>எங்கள் கடவுள் ஆட்சி செய்கிறதனால்.</a:t>
            </a:r>
            <a:endParaRPr lang="en-US" sz="24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400" b="1" i="1" dirty="0">
                <a:solidFill>
                  <a:schemeClr val="bg1"/>
                </a:solidFill>
                <a:latin typeface="Arial"/>
                <a:cs typeface="Arial"/>
              </a:rPr>
              <a:t>(//)</a:t>
            </a:r>
          </a:p>
          <a:p>
            <a:pPr algn="ctr" eaLnBrk="1" hangingPunct="1">
              <a:defRPr/>
            </a:pPr>
            <a:endParaRPr lang="en-US" sz="4000" dirty="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o0000f6"/>
          <p:cNvPicPr>
            <a:picLocks noChangeAspect="1" noChangeArrowheads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688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943600" y="152400"/>
            <a:ext cx="3200400" cy="533400"/>
          </a:xfrm>
        </p:spPr>
        <p:txBody>
          <a:bodyPr/>
          <a:lstStyle/>
          <a:p>
            <a:pPr algn="r" eaLnBrk="1" hangingPunct="1"/>
            <a:r>
              <a:rPr lang="ta-IN" altLang="en-US" sz="28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மிருகங்கள் 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75683" name="Text Box 3"/>
          <p:cNvSpPr txBox="1">
            <a:spLocks noChangeArrowheads="1"/>
          </p:cNvSpPr>
          <p:nvPr/>
        </p:nvSpPr>
        <p:spPr bwMode="auto">
          <a:xfrm>
            <a:off x="0" y="490537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a-I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தேவனின் படைப்பு.... 6</a:t>
            </a:r>
            <a:r>
              <a:rPr lang="ta-IN" altLang="en-US" sz="3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ம்</a:t>
            </a:r>
            <a:r>
              <a:rPr lang="ta-I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நாள் </a:t>
            </a:r>
            <a:endParaRPr lang="en-US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375684" name="Text Box 4"/>
          <p:cNvSpPr txBox="1">
            <a:spLocks noChangeArrowheads="1"/>
          </p:cNvSpPr>
          <p:nvPr/>
        </p:nvSpPr>
        <p:spPr bwMode="auto">
          <a:xfrm>
            <a:off x="152400" y="1600200"/>
            <a:ext cx="8763000" cy="449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a-IN" altLang="ja-JP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பின்பு தேவன்: பூமியானது ஜாதிஜாதியான ஜீவஜந்துக்களாகிய நாட்டுமிருகங்களையும், ஊரும் பிராணிகளையும், காட்டுமிருகங்களையும் ஜாதிஜாதியாகப் பிறப்பிக்கக்கடவது என்றார்; அது அப்படியே ஆயிற்று.தேவன் பூமியிலுள்ள ஜாதிஜாதியான காட்டுமிருகங்களையும், ஜாதிஜாதியான நாட்டுமிருகங்களையும், பூமியில் ஊரும் பிராணிகள் எல்லாவற்றையும் உண்டாக்கினார்; தேவன் அது நல்லது என்று கண்டார்.</a:t>
            </a:r>
            <a:r>
              <a:rPr lang="en-US" altLang="ja-JP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(24-25).</a:t>
            </a:r>
            <a:endParaRPr lang="en-US" alt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po0000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3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30925" y="1588"/>
            <a:ext cx="3013075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r" eaLnBrk="1" hangingPunct="1"/>
            <a:r>
              <a:rPr lang="ta-IN" altLang="en-US" sz="2800" b="1" dirty="0"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மனிதன் </a:t>
            </a:r>
            <a:endParaRPr lang="en-US" altLang="en-US" sz="2800" b="1" dirty="0"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49283" name="Text Box 3"/>
          <p:cNvSpPr txBox="1">
            <a:spLocks noChangeArrowheads="1"/>
          </p:cNvSpPr>
          <p:nvPr/>
        </p:nvSpPr>
        <p:spPr bwMode="auto">
          <a:xfrm>
            <a:off x="-2332" y="534987"/>
            <a:ext cx="817473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a-IN" altLang="en-US" sz="36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தேவனின் படைப்பு.... 6</a:t>
            </a:r>
            <a:r>
              <a:rPr lang="ta-IN" altLang="en-US" sz="3600" b="1" baseline="300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ம்</a:t>
            </a:r>
            <a:r>
              <a:rPr lang="ta-IN" altLang="en-US" sz="36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நாள் </a:t>
            </a:r>
            <a:endParaRPr lang="en-US" altLang="en-US" sz="36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573732" y="1346201"/>
            <a:ext cx="817473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28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‘</a:t>
            </a:r>
            <a:r>
              <a:rPr lang="ta-IN" altLang="ja-JP" sz="28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பின்பு தேவன்: </a:t>
            </a:r>
            <a:r>
              <a:rPr lang="ta-IN" altLang="ja-JP" sz="2800" b="1" dirty="0">
                <a:solidFill>
                  <a:srgbClr val="FFFF00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நமது</a:t>
            </a:r>
            <a:r>
              <a:rPr lang="ta-IN" altLang="ja-JP" sz="28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 சாயலாகவும் நமது ரூபத்தின்படியேயும் மனுஷனை உண்டாக்குவோமாக; அவர்கள் சமுத்திரத்தின் மச்சங்களையும், ஆகாயத்துப் பறவைகளையும், மிருகஜீவன்களையும், பூமியனைத்தையும், பூமியின்மேல் ஊரும் சகலப் பிராணிகளையும் </a:t>
            </a:r>
            <a:r>
              <a:rPr lang="ta-IN" altLang="ja-JP" sz="2800" b="1" dirty="0">
                <a:solidFill>
                  <a:srgbClr val="FFFF00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ஆளக்கடவர்கள்</a:t>
            </a:r>
            <a:r>
              <a:rPr lang="ta-IN" altLang="ja-JP" sz="28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 என்றார்.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’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ja-JP" sz="28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(</a:t>
            </a:r>
            <a:r>
              <a:rPr lang="ta-IN" altLang="ja-JP" sz="28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ஆதி </a:t>
            </a:r>
            <a:r>
              <a:rPr lang="en-US" altLang="ja-JP" sz="2800" b="1" dirty="0">
                <a:solidFill>
                  <a:srgbClr val="FFFFFF"/>
                </a:solidFill>
                <a:effectLst>
                  <a:glow rad="215900">
                    <a:srgbClr val="000000"/>
                  </a:glow>
                </a:effectLst>
                <a:latin typeface="Arial" charset="0"/>
                <a:cs typeface="Arial" charset="0"/>
              </a:rPr>
              <a:t>. 1:26).</a:t>
            </a:r>
            <a:endParaRPr lang="en-US" sz="2800" b="1" dirty="0">
              <a:solidFill>
                <a:srgbClr val="FFFFFF"/>
              </a:solidFill>
              <a:effectLst>
                <a:glow rad="215900">
                  <a:srgbClr val="000000"/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2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9779" name="Text Box 3"/>
          <p:cNvSpPr txBox="1">
            <a:spLocks noChangeArrowheads="1"/>
          </p:cNvSpPr>
          <p:nvPr/>
        </p:nvSpPr>
        <p:spPr bwMode="auto">
          <a:xfrm>
            <a:off x="-36512" y="332656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a-I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தேவனின் படைப்பு.... 6</a:t>
            </a:r>
            <a:r>
              <a:rPr lang="ta-IN" altLang="en-US" sz="3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ம்</a:t>
            </a:r>
            <a:r>
              <a:rPr lang="ta-I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நாள் </a:t>
            </a:r>
            <a:endParaRPr lang="en-US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379783" name="Rectangle 7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171493" y="1026058"/>
            <a:ext cx="1908175" cy="682625"/>
          </a:xfrm>
        </p:spPr>
        <p:txBody>
          <a:bodyPr/>
          <a:lstStyle/>
          <a:p>
            <a:pPr algn="r" eaLnBrk="1" hangingPunct="1">
              <a:defRPr/>
            </a:pPr>
            <a:r>
              <a:rPr lang="ta-IN" sz="2800" dirty="0">
                <a:solidFill>
                  <a:srgbClr val="FFFF00"/>
                </a:solidFill>
                <a:effectLst>
                  <a:glow rad="152400">
                    <a:srgbClr val="000000"/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மனுஷி</a:t>
            </a:r>
            <a:endParaRPr lang="en-US" sz="2800" dirty="0">
              <a:solidFill>
                <a:srgbClr val="FFFF00"/>
              </a:solidFill>
              <a:effectLst>
                <a:glow rad="152400">
                  <a:srgbClr val="000000"/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79785" name="Text Box 9"/>
          <p:cNvSpPr txBox="1">
            <a:spLocks noChangeArrowheads="1"/>
          </p:cNvSpPr>
          <p:nvPr/>
        </p:nvSpPr>
        <p:spPr bwMode="auto">
          <a:xfrm>
            <a:off x="1259632" y="3597957"/>
            <a:ext cx="60755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Arial" pitchFamily="34" charset="0"/>
              </a:defRPr>
            </a:lvl1pPr>
            <a:lvl2pPr marL="37931725" indent="-37474525">
              <a:defRPr sz="2400">
                <a:latin typeface="Comic Sans MS" charset="0"/>
                <a:ea typeface="ＭＳ Ｐゴシック" charset="0"/>
              </a:defRPr>
            </a:lvl2pPr>
            <a:lvl3pPr>
              <a:defRPr sz="2400">
                <a:latin typeface="Comic Sans MS" charset="0"/>
                <a:ea typeface="ＭＳ Ｐゴシック" charset="0"/>
              </a:defRPr>
            </a:lvl3pPr>
            <a:lvl4pPr>
              <a:defRPr sz="2400">
                <a:latin typeface="Comic Sans MS" charset="0"/>
                <a:ea typeface="ＭＳ Ｐゴシック" charset="0"/>
              </a:defRPr>
            </a:lvl4pPr>
            <a:lvl5pPr>
              <a:defRPr sz="2400"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9pPr>
          </a:lstStyle>
          <a:p>
            <a:r>
              <a:rPr lang="ta-IN" dirty="0"/>
              <a:t>அவனைத் தேவசாயலாகவே சிருஷ்டித்தார்; </a:t>
            </a:r>
            <a:endParaRPr lang="en-US" dirty="0"/>
          </a:p>
        </p:txBody>
      </p:sp>
      <p:sp>
        <p:nvSpPr>
          <p:cNvPr id="2379786" name="Text Box 10"/>
          <p:cNvSpPr txBox="1">
            <a:spLocks noChangeArrowheads="1"/>
          </p:cNvSpPr>
          <p:nvPr/>
        </p:nvSpPr>
        <p:spPr bwMode="auto">
          <a:xfrm>
            <a:off x="84758" y="1755973"/>
            <a:ext cx="5410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Arial" pitchFamily="34" charset="0"/>
              </a:defRPr>
            </a:lvl1pPr>
            <a:lvl2pPr marL="37931725" indent="-37474525">
              <a:defRPr sz="2400">
                <a:latin typeface="Comic Sans MS" charset="0"/>
                <a:ea typeface="ＭＳ Ｐゴシック" charset="0"/>
              </a:defRPr>
            </a:lvl2pPr>
            <a:lvl3pPr>
              <a:defRPr sz="2400">
                <a:latin typeface="Comic Sans MS" charset="0"/>
                <a:ea typeface="ＭＳ Ｐゴシック" charset="0"/>
              </a:defRPr>
            </a:lvl3pPr>
            <a:lvl4pPr>
              <a:defRPr sz="2400">
                <a:latin typeface="Comic Sans MS" charset="0"/>
                <a:ea typeface="ＭＳ Ｐゴシック" charset="0"/>
              </a:defRPr>
            </a:lvl4pPr>
            <a:lvl5pPr>
              <a:defRPr sz="2400"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800" dirty="0"/>
              <a:t>"</a:t>
            </a:r>
            <a:r>
              <a:rPr lang="ta-IN" sz="2800" dirty="0"/>
              <a:t>தேவன் தம்முடைய சாயலாக மனுஷனைச் சிருஷ்டித்தார், </a:t>
            </a:r>
            <a:endParaRPr lang="en-US" sz="2800" dirty="0"/>
          </a:p>
        </p:txBody>
      </p:sp>
      <p:sp>
        <p:nvSpPr>
          <p:cNvPr id="2379787" name="Text Box 11"/>
          <p:cNvSpPr txBox="1">
            <a:spLocks noChangeArrowheads="1"/>
          </p:cNvSpPr>
          <p:nvPr/>
        </p:nvSpPr>
        <p:spPr bwMode="auto">
          <a:xfrm>
            <a:off x="2789858" y="5428381"/>
            <a:ext cx="63541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Arial" pitchFamily="34" charset="0"/>
              </a:defRPr>
            </a:lvl1pPr>
            <a:lvl2pPr marL="37931725" indent="-37474525">
              <a:defRPr sz="2400">
                <a:latin typeface="Comic Sans MS" charset="0"/>
                <a:ea typeface="ＭＳ Ｐゴシック" charset="0"/>
              </a:defRPr>
            </a:lvl2pPr>
            <a:lvl3pPr>
              <a:defRPr sz="2400">
                <a:latin typeface="Comic Sans MS" charset="0"/>
                <a:ea typeface="ＭＳ Ｐゴシック" charset="0"/>
              </a:defRPr>
            </a:lvl3pPr>
            <a:lvl4pPr>
              <a:defRPr sz="2400">
                <a:latin typeface="Comic Sans MS" charset="0"/>
                <a:ea typeface="ＭＳ Ｐゴシック" charset="0"/>
              </a:defRPr>
            </a:lvl4pPr>
            <a:lvl5pPr>
              <a:defRPr sz="2400"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charset="0"/>
                <a:ea typeface="ＭＳ Ｐゴシック" charset="0"/>
              </a:defRPr>
            </a:lvl9pPr>
          </a:lstStyle>
          <a:p>
            <a:r>
              <a:rPr lang="ta-IN" dirty="0"/>
              <a:t>ஆணும் பெண்ணுமாக </a:t>
            </a:r>
            <a:r>
              <a:rPr lang="ta-IN" dirty="0" err="1"/>
              <a:t>அவர்களைச்</a:t>
            </a:r>
            <a:r>
              <a:rPr lang="ta-IN" dirty="0"/>
              <a:t> </a:t>
            </a:r>
            <a:r>
              <a:rPr lang="ta-IN" dirty="0" err="1"/>
              <a:t>சிருஷ்டித்தார்</a:t>
            </a:r>
            <a:r>
              <a:rPr lang="ta-IN" dirty="0"/>
              <a:t>.</a:t>
            </a:r>
            <a:r>
              <a:rPr lang="en-US" dirty="0"/>
              <a:t>" (</a:t>
            </a:r>
            <a:r>
              <a:rPr lang="ta-IN" dirty="0"/>
              <a:t>ஆதி</a:t>
            </a:r>
            <a:r>
              <a:rPr lang="en-US" dirty="0"/>
              <a:t>. 1:27).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7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37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37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302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248400" y="0"/>
            <a:ext cx="2895600" cy="609600"/>
          </a:xfrm>
        </p:spPr>
        <p:txBody>
          <a:bodyPr/>
          <a:lstStyle/>
          <a:p>
            <a:pPr algn="r" eaLnBrk="1" hangingPunct="1"/>
            <a:r>
              <a:rPr lang="en-US" altLang="en-US" sz="36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Mandate</a:t>
            </a:r>
          </a:p>
        </p:txBody>
      </p:sp>
      <p:sp>
        <p:nvSpPr>
          <p:cNvPr id="8" name="Text Box 1041"/>
          <p:cNvSpPr txBox="1">
            <a:spLocks noChangeArrowheads="1"/>
          </p:cNvSpPr>
          <p:nvPr/>
        </p:nvSpPr>
        <p:spPr bwMode="auto">
          <a:xfrm>
            <a:off x="8431844" y="48907"/>
            <a:ext cx="698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latin typeface="Arial"/>
                <a:cs typeface="Arial"/>
              </a:rPr>
              <a:t>448</a:t>
            </a:r>
            <a:endParaRPr lang="en-US" b="1" dirty="0">
              <a:solidFill>
                <a:srgbClr val="000000"/>
              </a:solidFill>
              <a:effectLst>
                <a:glow rad="165100">
                  <a:srgbClr val="000000"/>
                </a:glow>
              </a:effectLst>
              <a:latin typeface="Arial"/>
              <a:cs typeface="Arial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44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7303" name="Text Box 7"/>
          <p:cNvSpPr txBox="1">
            <a:spLocks noChangeArrowheads="1"/>
          </p:cNvSpPr>
          <p:nvPr/>
        </p:nvSpPr>
        <p:spPr bwMode="auto">
          <a:xfrm>
            <a:off x="228600" y="5591175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a-IN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பூமியின்மேல் நடமாடுகிற</a:t>
            </a:r>
            <a:r>
              <a:rPr lang="ta-IN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சகல ஜீவஜந்துக்களையும்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....</a:t>
            </a: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</a:t>
            </a:r>
            <a:r>
              <a:rPr lang="ta-IN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ஆதி</a:t>
            </a: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 1:28 NLT).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87304" name="Text Box 8"/>
          <p:cNvSpPr txBox="1">
            <a:spLocks noChangeArrowheads="1"/>
          </p:cNvSpPr>
          <p:nvPr/>
        </p:nvSpPr>
        <p:spPr bwMode="auto">
          <a:xfrm>
            <a:off x="228600" y="381000"/>
            <a:ext cx="4559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a-I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ஆகாயத்துப் பறவைகளையும்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...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87305" name="Text Box 9"/>
          <p:cNvSpPr txBox="1">
            <a:spLocks noChangeArrowheads="1"/>
          </p:cNvSpPr>
          <p:nvPr/>
        </p:nvSpPr>
        <p:spPr bwMode="auto">
          <a:xfrm>
            <a:off x="228600" y="3124200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a-I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சமுத்திரத்தின் மச்சங்களையும்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.....</a:t>
            </a:r>
          </a:p>
        </p:txBody>
      </p:sp>
      <p:sp>
        <p:nvSpPr>
          <p:cNvPr id="2487306" name="Text Box 10"/>
          <p:cNvSpPr txBox="1">
            <a:spLocks noChangeArrowheads="1"/>
          </p:cNvSpPr>
          <p:nvPr/>
        </p:nvSpPr>
        <p:spPr bwMode="auto">
          <a:xfrm>
            <a:off x="5218868" y="381000"/>
            <a:ext cx="3848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a-I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'தேவன் அவர்களை நோக்கி: நீங்கள் பலுகிப் பெருகி, பூமியை நிரப்பி......என்று சொல்லி, தேவன் அவர்களை ஆசீர்வதித்தார்.'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7303" grpId="0"/>
      <p:bldP spid="2487304" grpId="0"/>
      <p:bldP spid="24873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5" descr="j03009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504" y="426034"/>
            <a:ext cx="6318212" cy="8511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/>
            <a:r>
              <a:rPr lang="ta-IN" altLang="en-US" sz="3200" dirty="0">
                <a:solidFill>
                  <a:srgbClr val="FFFF00"/>
                </a:solidFill>
              </a:rPr>
              <a:t>அனைத்தையும் உள்ளடக்கிய கருப்பொருள்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199"/>
            <a:ext cx="5292080" cy="4372039"/>
          </a:xfrm>
        </p:spPr>
        <p:txBody>
          <a:bodyPr>
            <a:normAutofit lnSpcReduction="10000"/>
          </a:bodyPr>
          <a:lstStyle/>
          <a:p>
            <a:pPr marL="66675" indent="-66675">
              <a:lnSpc>
                <a:spcPct val="110000"/>
              </a:lnSpc>
              <a:buNone/>
            </a:pPr>
            <a:r>
              <a:rPr lang="ta-IN" altLang="zh-CN" sz="1800" b="1" dirty="0">
                <a:ea typeface="SimSun" pitchFamily="2" charset="-122"/>
              </a:rPr>
              <a:t>ஆதியாகமம்</a:t>
            </a:r>
            <a:r>
              <a:rPr lang="en-US" altLang="zh-CN" sz="1800" b="1" dirty="0">
                <a:ea typeface="SimSun" pitchFamily="2" charset="-122"/>
              </a:rPr>
              <a:t> 1:26-28</a:t>
            </a:r>
          </a:p>
          <a:p>
            <a:pPr marL="66675" indent="-66675">
              <a:lnSpc>
                <a:spcPct val="110000"/>
              </a:lnSpc>
              <a:buFont typeface="Monotype Sorts" charset="2"/>
              <a:buNone/>
            </a:pPr>
            <a:endParaRPr lang="en-US" altLang="zh-CN" sz="1200" b="1" dirty="0">
              <a:ea typeface="SimSun" pitchFamily="2" charset="-122"/>
            </a:endParaRPr>
          </a:p>
          <a:p>
            <a:pPr marL="66675" indent="-66675">
              <a:lnSpc>
                <a:spcPct val="110000"/>
              </a:lnSpc>
              <a:buFont typeface="Monotype Sorts" charset="2"/>
              <a:buNone/>
            </a:pPr>
            <a:r>
              <a:rPr lang="en-US" altLang="zh-CN" sz="1400" b="1" dirty="0">
                <a:ea typeface="SimSun" pitchFamily="2" charset="-122"/>
              </a:rPr>
              <a:t>“</a:t>
            </a:r>
            <a:r>
              <a:rPr lang="ta-IN" altLang="zh-CN" sz="1400" b="1" dirty="0">
                <a:ea typeface="SimSun" pitchFamily="2" charset="-122"/>
              </a:rPr>
              <a:t>பின்பு தேவன்: நமது சாயலாகவும் நமது ரூபத்தின்படியேயும் மனுஷனை உண்டாக்குவோமாக; அவர்கள் சமுத்திரத்தின் மச்சங்களையும்,....... பறவைகளையும், மிருகஜீவன்களையும், பூமியனைத்தையும், பூமியின்மேல் ஊரும் சகலப் பிராணிகளையும் ஆளக்கடவர்கள் என்றார்............பின்பு தேவன் அவர்களை நோக்கி: நீங்கள் பலுகிப் பெருகி, பூமியை நிரப்பி, அதைக் கீழ்ப்படுத்தி, சமுத்திரத்தின் மச்சங்களையும் ஆகாயத்துப் பறவைகளையும், பூமியின்மேல் நடமாடுகிற சகல ஜீவஜந்துக்களையும் ஆண்டுகொள்ளுங்கள் என்று சொல்லி, தேவன் அவர்களை ஆசீர்வதித்தார்.</a:t>
            </a:r>
            <a:endParaRPr lang="en-US" altLang="en-US" sz="1400" b="1" dirty="0">
              <a:ea typeface="ＭＳ Ｐゴシック" pitchFamily="34" charset="-128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56693" y="1722511"/>
            <a:ext cx="3810000" cy="34129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a-IN" altLang="en-US" sz="2000" b="1" dirty="0">
                <a:ea typeface="ＭＳ Ｐゴシック" pitchFamily="34" charset="-128"/>
              </a:rPr>
              <a:t>வெளிப்படுத்தல்  </a:t>
            </a:r>
            <a:r>
              <a:rPr lang="en-US" altLang="en-US" sz="2000" b="1" dirty="0">
                <a:ea typeface="ＭＳ Ｐゴシック" pitchFamily="34" charset="-128"/>
              </a:rPr>
              <a:t> 22:5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a-IN" sz="2000" dirty="0"/>
              <a:t>- அங்கே இராக்காலமிராது; விளக்கும் சூரியனுடைய வெளிச்சமும் அவர்களுக்கு வேண்டுவதில்லை; தேவனாகிய கர்த்தரே அவர்கள்மேல் பிரகாசிப்பார். அவர்கள் சதாகாலங்களிலும் அரசாளுவார்கள்.</a:t>
            </a:r>
            <a:r>
              <a:rPr lang="ja-JP" altLang="en-US" sz="2000" b="1" dirty="0">
                <a:ea typeface="ＭＳ Ｐゴシック" pitchFamily="34" charset="-128"/>
              </a:rPr>
              <a:t>”</a:t>
            </a:r>
            <a:endParaRPr lang="en-US" altLang="en-US" sz="2000" b="1" dirty="0">
              <a:ea typeface="ＭＳ Ｐゴシック" pitchFamily="34" charset="-128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a-IN" altLang="en-US" sz="3200" dirty="0">
                <a:solidFill>
                  <a:srgbClr val="FFFFFF"/>
                </a:solidFill>
              </a:rPr>
              <a:t>கட்டளை</a:t>
            </a:r>
            <a:endParaRPr lang="en-US" altLang="en-US" sz="3200" dirty="0">
              <a:solidFill>
                <a:srgbClr val="FFFFFF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248400" y="6096000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a-IN" altLang="en-US" sz="2400" dirty="0">
                <a:solidFill>
                  <a:srgbClr val="FFFFFF"/>
                </a:solidFill>
              </a:rPr>
              <a:t>நிறைவேறுதல் 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514600" y="5867400"/>
            <a:ext cx="3657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52400" y="5373216"/>
            <a:ext cx="88392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a-IN" altLang="en-US" sz="2000" dirty="0">
                <a:solidFill>
                  <a:srgbClr val="FFFF00"/>
                </a:solidFill>
              </a:rPr>
              <a:t>வேதாகம கருப்பொருள் : கடவுள் தனது ஆட்சியை மனிதனுக்கு நீடிக்கிறார்</a:t>
            </a: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1818" y="6178034"/>
            <a:ext cx="2747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a-IN" altLang="en-US" sz="1800" b="1" dirty="0">
                <a:solidFill>
                  <a:srgbClr val="000000"/>
                </a:solidFill>
              </a:rPr>
              <a:t>உடன்படிக்கைகள் 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06506" name="Text Box 11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  <p:bldP spid="21510" grpId="0"/>
      <p:bldP spid="21511" grpId="0"/>
      <p:bldP spid="21513" grpId="0"/>
      <p:bldP spid="215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effectLst>
            <a:outerShdw blurRad="63500" dist="107763" dir="189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ta-IN" altLang="en-US" sz="3200" dirty="0">
                <a:solidFill>
                  <a:srgbClr val="FFFF00"/>
                </a:solidFill>
                <a:ea typeface="ＭＳ Ｐゴシック" pitchFamily="34" charset="-128"/>
              </a:rPr>
              <a:t>பழைய ஏற்பாட்டின் கருவை குறித்ததான எனது பார்வை</a:t>
            </a:r>
            <a:endParaRPr lang="en-US" altLang="en-US" sz="32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6" name="Picture 4" descr="j03093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44800"/>
            <a:ext cx="3657600" cy="2387600"/>
          </a:xfr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219200"/>
            <a:ext cx="9144000" cy="5181600"/>
          </a:xfrm>
        </p:spPr>
        <p:txBody>
          <a:bodyPr/>
          <a:lstStyle/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.ஆசாரியர்களின் ராஜ்யமாக இஸ்ரயேல் வழியாக</a:t>
            </a: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இறுதியில் மேசியா மூலம்</a:t>
            </a:r>
            <a: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</a:t>
            </a:r>
            <a:r>
              <a:rPr lang="ta-I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கடவுள் தனது சொந்த </a:t>
            </a:r>
            <a:r>
              <a:rPr lang="ta-I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மகிமைக்காக தனது ராஜ்ய ஆட்சியில் பங்கேற்க மனிதனை மீட்டெடுக்கிறார்,</a:t>
            </a: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ஏதேனில் கட்டாயப்படுத்தப்பட்டது, ஆனால் வீழ்ச்சியில் தோற்றது</a:t>
            </a: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மனிதனை மீட்பதன் மூலம் நிறைவேற்றப்படுகிறது.</a:t>
            </a: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ஆபிரகாமிய உடன்படிக்கையை நிறைவேற்ற யார் இரட்சகராகவும் ராஜாவாகவும் ஆட்சி செய்வார் என்பதை </a:t>
            </a: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பழைய ஏற்பாடு விவரிக்கிறது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10596" name="Text Box 6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58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j03093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8813"/>
            <a:ext cx="3657600" cy="2389187"/>
          </a:xfr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effectLst>
            <a:outerShdw blurRad="63500" dist="107763" dir="189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ta-IN" altLang="zh-CN" sz="3200" dirty="0">
                <a:solidFill>
                  <a:srgbClr val="FFFF00"/>
                </a:solidFill>
                <a:ea typeface="SimSun" pitchFamily="2" charset="-122"/>
              </a:rPr>
              <a:t>புதிய </a:t>
            </a:r>
            <a:r>
              <a:rPr lang="ta-IN" altLang="en-US" sz="3200" dirty="0">
                <a:solidFill>
                  <a:srgbClr val="FFFF00"/>
                </a:solidFill>
                <a:ea typeface="ＭＳ Ｐゴシック" pitchFamily="34" charset="-128"/>
              </a:rPr>
              <a:t>ஏற்பாட்டின் கருவை குறித்ததான எனது பார்வை</a:t>
            </a:r>
            <a:endParaRPr lang="en-US" altLang="en-US" sz="32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268760"/>
            <a:ext cx="9144000" cy="5400600"/>
          </a:xfrm>
        </p:spPr>
        <p:txBody>
          <a:bodyPr/>
          <a:lstStyle/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புதிய ஏற்பாடு விவரிக்கிறது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:</a:t>
            </a:r>
            <a:endParaRPr lang="ta-IN" altLang="zh-CN" sz="2400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கடவுள் தனது சொந்த மகிமைக்காக தனது ராஜ்ய ஆட்சியில் பங்கேற்க மனிதனை மீட்டெடுக்கிறார்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.</a:t>
            </a:r>
            <a:endParaRPr lang="ta-IN" altLang="zh-C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திருச்சபையால் அறிவிக்கப்பட்டது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.</a:t>
            </a:r>
            <a:endParaRPr lang="ta-IN" altLang="zh-CN" sz="2400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அந்த இரட்சிப்பு </a:t>
            </a:r>
            <a:endPara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கிருபையால் மட்டுமே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.</a:t>
            </a:r>
            <a:endParaRPr lang="ta-IN" altLang="zh-CN" sz="2400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நம்பிக்கை மட்டும் என்றாலும்</a:t>
            </a:r>
          </a:p>
          <a:p>
            <a:pPr algn="r"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கிறிஸ்துவில் மட்டும்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.</a:t>
            </a:r>
          </a:p>
          <a:p>
            <a:pPr algn="r"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ஆபிரகாமிய உடன்படிக்கையை நிறைவேற்ற</a:t>
            </a:r>
            <a:endPara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கடவுளின் மகிமைக்கு மட்டுமே</a:t>
            </a:r>
          </a:p>
          <a:p>
            <a:pPr algn="r"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யார் இரட்சகராகவும் ராஜாவாகவும் ஆட்சி செய்வார்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?</a:t>
            </a:r>
            <a:endParaRPr lang="ta-IN" altLang="zh-CN" sz="2400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pPr algn="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endParaRPr lang="en-US" altLang="zh-CN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</p:txBody>
      </p:sp>
      <p:sp>
        <p:nvSpPr>
          <p:cNvPr id="110596" name="Text Box 6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31658246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03093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8813"/>
            <a:ext cx="3657600" cy="2389187"/>
          </a:xfr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0040" cy="1143000"/>
          </a:xfrm>
          <a:effectLst>
            <a:outerShdw blurRad="63500" dist="107763" dir="189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ta-IN" altLang="en-US" sz="3200" dirty="0">
                <a:solidFill>
                  <a:srgbClr val="FFFF00"/>
                </a:solidFill>
                <a:ea typeface="ＭＳ Ｐゴシック" pitchFamily="34" charset="-128"/>
              </a:rPr>
              <a:t>வேதாகமத்தின் கருவை குறித்ததான எனது பார்வை </a:t>
            </a:r>
            <a:endParaRPr lang="en-US" altLang="en-US" sz="32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700808"/>
            <a:ext cx="9144000" cy="4699992"/>
          </a:xfrm>
        </p:spPr>
        <p:txBody>
          <a:bodyPr/>
          <a:lstStyle/>
          <a:p>
            <a:pPr algn="ct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solidFill>
                  <a:srgbClr val="FFFF00"/>
                </a:solidFill>
                <a:ea typeface="SimSun" pitchFamily="2" charset="-122"/>
              </a:rPr>
              <a:t>கடவுள் தனது சொந்த மகிமைக்காக தனது ராஜ்ய ஆட்சியில் பங்கேற்க மனிதனை மீட்டெடுக்கிறார் </a:t>
            </a:r>
            <a:r>
              <a:rPr lang="ta-IN" altLang="zh-CN" sz="2400" b="1" dirty="0">
                <a:ea typeface="SimSun" pitchFamily="2" charset="-122"/>
              </a:rPr>
              <a:t>என்பதை வேதாகமம் விவரிக்கிறது. </a:t>
            </a:r>
          </a:p>
          <a:p>
            <a:pPr algn="ct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a typeface="SimSun" pitchFamily="2" charset="-122"/>
              </a:rPr>
              <a:t>இஸ்ரேல் மேசியாவை வெளியே கொண்டு வந்தாலும்</a:t>
            </a:r>
          </a:p>
          <a:p>
            <a:pPr algn="ct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a typeface="SimSun" pitchFamily="2" charset="-122"/>
              </a:rPr>
              <a:t>திருச்சபை அறிவிக்கும்படி</a:t>
            </a:r>
          </a:p>
          <a:p>
            <a:pPr algn="ct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a typeface="SimSun" pitchFamily="2" charset="-122"/>
              </a:rPr>
              <a:t>அந்த இரட்சிப்பு கிறிஸ்துவில் மட்டுமே உள்ளது.</a:t>
            </a:r>
          </a:p>
          <a:p>
            <a:pPr algn="ctr">
              <a:buFont typeface="Monotype Sorts" charset="2"/>
              <a:buNone/>
              <a:tabLst>
                <a:tab pos="862013" algn="l"/>
                <a:tab pos="1431925" algn="l"/>
                <a:tab pos="2001838" algn="l"/>
              </a:tabLst>
            </a:pPr>
            <a:r>
              <a:rPr lang="ta-IN" altLang="zh-CN" sz="2400" b="1" dirty="0">
                <a:ea typeface="SimSun" pitchFamily="2" charset="-122"/>
              </a:rPr>
              <a:t>யார் இரட்சகராகவும் ராஜாவாகவும் ஆட்சி செய்வார்?</a:t>
            </a:r>
            <a:endPara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</p:txBody>
      </p:sp>
      <p:sp>
        <p:nvSpPr>
          <p:cNvPr id="110596" name="Text Box 6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52898770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-107950" y="-26988"/>
            <a:ext cx="9404350" cy="7056438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42" name="Title 2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t>Black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j03093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657600" cy="2408238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848" y="457200"/>
            <a:ext cx="9448800" cy="1143000"/>
          </a:xfrm>
          <a:effectLst>
            <a:outerShdw blurRad="63500" dist="107763" dir="81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ta-IN" sz="3200" dirty="0">
                <a:solidFill>
                  <a:srgbClr val="FFFF00"/>
                </a:solidFill>
                <a:ea typeface="+mj-ea"/>
                <a:cs typeface="+mj-cs"/>
              </a:rPr>
              <a:t>பழைய ஏற்பாட்டின் முக்கிய கருவினை கண்டுகொள்வதற்கான வழிமுறைகள் 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0" y="2438400"/>
            <a:ext cx="4343400" cy="3124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þ"/>
            </a:pPr>
            <a:r>
              <a:rPr lang="ta-IN" altLang="en-US" sz="2400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உரை அடிப்படையிலான </a:t>
            </a:r>
            <a:endParaRPr lang="en-US" altLang="en-US" sz="2400" dirty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þ"/>
            </a:pPr>
            <a:r>
              <a:rPr lang="ta-IN" altLang="en-US" sz="2400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பழைய ஏற்பாடு முழுவதையும் உள்ளடக்கும் </a:t>
            </a:r>
            <a:endParaRPr lang="en-US" altLang="en-US" sz="2400" dirty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þ"/>
            </a:pPr>
            <a:r>
              <a:rPr lang="ta-IN" altLang="en-US" sz="2400" dirty="0" err="1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உதவியளிக்குமளவுக்கு</a:t>
            </a:r>
            <a:r>
              <a:rPr lang="ta-IN" altLang="en-US" sz="2400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 </a:t>
            </a:r>
            <a:r>
              <a:rPr lang="ta-IN" altLang="en-US" sz="2400" dirty="0" err="1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சுருக்கமானது</a:t>
            </a:r>
            <a:endParaRPr lang="en-US" altLang="en-US" sz="2400" dirty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þ"/>
            </a:pPr>
            <a:r>
              <a:rPr lang="ta-IN" altLang="en-US" sz="2400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கடவுள் தான் அடிப்படை என்பதால் அவர் மீது கவனம் செலுத்துகிறது </a:t>
            </a:r>
            <a:endParaRPr lang="en-US" altLang="en-US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2438400"/>
            <a:ext cx="4800600" cy="3200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þ"/>
            </a:pPr>
            <a:r>
              <a:rPr lang="ta-IN" altLang="en-US" sz="2400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அமைப்புமுறைப்படுத்தல்கள் இல்லை </a:t>
            </a:r>
            <a:endParaRPr lang="en-US" altLang="en-US" sz="2400" dirty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þ"/>
            </a:pPr>
            <a:r>
              <a:rPr lang="ta-IN" altLang="ja-JP" sz="2400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துண்டு துண்டாக இல்லை </a:t>
            </a:r>
            <a:endParaRPr lang="en-US" altLang="ja-JP" sz="2400" dirty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þ"/>
            </a:pPr>
            <a:r>
              <a:rPr lang="ta-IN" altLang="en-US" sz="2400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"வாழ்க்கை" என்பது எங்களுக்கு உதவ மிகவும் பொதுவான ஒரு கருப்பொருள்</a:t>
            </a:r>
            <a:endParaRPr lang="en-US" altLang="en-US" sz="2400" dirty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þ"/>
            </a:pPr>
            <a:r>
              <a:rPr lang="ta-IN" altLang="en-US" sz="2400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'மனிதன்' வேதாகமத்தின் கருப்பொருள் அல்ல </a:t>
            </a:r>
            <a:endParaRPr lang="en-US" altLang="en-US" sz="2400" dirty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4211638" y="3030538"/>
            <a:ext cx="723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2716" tIns="152352" rIns="-19044" bIns="38088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 sz="2000" b="1"/>
          </a:p>
          <a:p>
            <a:pPr algn="ctr"/>
            <a:endParaRPr lang="en-US" altLang="en-US" sz="2000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4267200" y="1676400"/>
            <a:ext cx="0" cy="510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495" name="Text Box 8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63496" name="WordArt 9"/>
          <p:cNvSpPr>
            <a:spLocks noChangeArrowheads="1" noChangeShapeType="1" noTextEdit="1"/>
          </p:cNvSpPr>
          <p:nvPr/>
        </p:nvSpPr>
        <p:spPr bwMode="auto">
          <a:xfrm>
            <a:off x="304800" y="1752600"/>
            <a:ext cx="93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a-I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ஆம்</a:t>
            </a:r>
            <a:r>
              <a:rPr lang="ta-I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endParaRPr lang="en-GB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63497" name="WordArt 10"/>
          <p:cNvSpPr>
            <a:spLocks noChangeArrowheads="1" noChangeShapeType="1" noTextEdit="1"/>
          </p:cNvSpPr>
          <p:nvPr/>
        </p:nvSpPr>
        <p:spPr bwMode="auto">
          <a:xfrm>
            <a:off x="4419600" y="1752600"/>
            <a:ext cx="152055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a-I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இல்லை </a:t>
            </a:r>
            <a:endParaRPr lang="en-GB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A126A759-8AE2-524D-8F83-0876419985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ta-IN" sz="2800" b="1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பழைய ஏற்பாடு  பின்னனிகள்</a:t>
            </a:r>
            <a:r>
              <a:rPr lang="en-US" sz="2800" b="1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BibleStudyDownloads.org</a:t>
            </a:r>
          </a:p>
        </p:txBody>
      </p:sp>
      <p:sp>
        <p:nvSpPr>
          <p:cNvPr id="129027" name="Rectangle 1026">
            <a:extLst>
              <a:ext uri="{FF2B5EF4-FFF2-40B4-BE49-F238E27FC236}">
                <a16:creationId xmlns:a16="http://schemas.microsoft.com/office/drawing/2014/main" id="{6F76717E-33B3-BD44-88B4-3D2F945F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இந்த விளக்கக்காட்சியை இலவசமாகப் பெறுங்கள்!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9028" name="Picture 7">
            <a:extLst>
              <a:ext uri="{FF2B5EF4-FFF2-40B4-BE49-F238E27FC236}">
                <a16:creationId xmlns:a16="http://schemas.microsoft.com/office/drawing/2014/main" id="{00D05E37-928E-AA47-9A0D-54DCCC9F7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>
            <a:fillRect/>
          </a:stretch>
        </p:blipFill>
        <p:spPr bwMode="auto">
          <a:xfrm>
            <a:off x="-44450" y="636588"/>
            <a:ext cx="923290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833614-80AB-3243-8209-A7162CF74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22500"/>
            <a:ext cx="61531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75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0872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a-IN" altLang="en-US" sz="4000" dirty="0">
                <a:solidFill>
                  <a:srgbClr val="FFFF00"/>
                </a:solidFill>
                <a:ea typeface="ＭＳ Ｐゴシック" pitchFamily="34" charset="-128"/>
              </a:rPr>
              <a:t>பழைய ஏற்பாட்டின் முக்கிய கருவினை குறித்த கருத்துக்கள் </a:t>
            </a:r>
            <a:endParaRPr lang="en-US" altLang="en-US" sz="40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3284984"/>
            <a:ext cx="5143872" cy="3124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charset="2"/>
              <a:buAutoNum type="alphaUcPeriod"/>
            </a:pPr>
            <a:r>
              <a:rPr lang="ta-IN" altLang="en-US" sz="3200" dirty="0">
                <a:solidFill>
                  <a:schemeClr val="bg1"/>
                </a:solidFill>
                <a:ea typeface="ＭＳ Ｐゴシック" pitchFamily="34" charset="-128"/>
              </a:rPr>
              <a:t>மனிதனின் மீட்பு </a:t>
            </a:r>
            <a:endParaRPr lang="en-US" altLang="en-US" sz="32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65539" name="Picture 5" descr="j02893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3" y="2888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j0300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5334000"/>
            <a:ext cx="18494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8077200" y="15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54-57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" y="251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293096"/>
            <a:ext cx="7740352" cy="2534072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ctr"/>
            <a:r>
              <a:rPr lang="ta-IN" altLang="en-US" sz="3600" dirty="0">
                <a:solidFill>
                  <a:srgbClr val="FFFF00"/>
                </a:solidFill>
                <a:ea typeface="ＭＳ Ｐゴシック" pitchFamily="34" charset="-128"/>
              </a:rPr>
              <a:t>மீட்பு என்றால் </a:t>
            </a:r>
            <a:r>
              <a:rPr lang="en-US" altLang="en-US" sz="36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br>
              <a:rPr lang="en-US" altLang="en-US" sz="3600" dirty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ta-IN" altLang="en-US" sz="3600" dirty="0">
                <a:solidFill>
                  <a:srgbClr val="FFFF00"/>
                </a:solidFill>
                <a:ea typeface="ＭＳ Ｐゴシック" pitchFamily="34" charset="-128"/>
              </a:rPr>
              <a:t>'கடனிலிருந்து  விட்டுவிப்பது ' </a:t>
            </a:r>
            <a:br>
              <a:rPr lang="en-US" altLang="en-US" sz="3600" dirty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ta-IN" altLang="en-US" sz="3600" dirty="0">
                <a:solidFill>
                  <a:srgbClr val="FFFF00"/>
                </a:solidFill>
                <a:ea typeface="ＭＳ Ｐゴシック" pitchFamily="34" charset="-128"/>
              </a:rPr>
              <a:t>ஆகும் .</a:t>
            </a:r>
            <a:endParaRPr lang="en-US" altLang="en-US" sz="3600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6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997200"/>
            <a:ext cx="4186237" cy="3479800"/>
          </a:xfrm>
        </p:spPr>
        <p:txBody>
          <a:bodyPr/>
          <a:lstStyle/>
          <a:p>
            <a:pPr eaLnBrk="1" hangingPunct="1"/>
            <a:r>
              <a:rPr lang="ta-IN" altLang="en-US" sz="3600" b="1" i="1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மக்களுக்கு மீட்பு தேவை என்ற உள்ளார்ந்த உணர்வு இருக்கிறது</a:t>
            </a:r>
            <a:r>
              <a:rPr lang="en-US" altLang="en-US" sz="3600" b="1" i="1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696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08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836712"/>
            <a:ext cx="5791200" cy="1295400"/>
          </a:xfrm>
        </p:spPr>
        <p:txBody>
          <a:bodyPr/>
          <a:lstStyle/>
          <a:p>
            <a:pPr eaLnBrk="1" hangingPunct="1"/>
            <a:r>
              <a:rPr lang="ta-IN" altLang="en-US" sz="5400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ஊடகங்களில் மீட்பு</a:t>
            </a:r>
            <a:br>
              <a:rPr lang="ta-IN" altLang="en-US" sz="5400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sz="5400" dirty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3356992"/>
            <a:ext cx="4572000" cy="3348608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ta-IN" sz="3600" dirty="0">
                <a:solidFill>
                  <a:srgbClr val="FFFF00"/>
                </a:solidFill>
                <a:ea typeface="+mj-ea"/>
                <a:cs typeface="+mj-cs"/>
              </a:rPr>
              <a:t>வரலாற்றின்</a:t>
            </a:r>
            <a:r>
              <a:rPr lang="en-US" sz="3600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ta-IN" sz="3600" dirty="0">
                <a:solidFill>
                  <a:srgbClr val="FFFF00"/>
                </a:solidFill>
                <a:ea typeface="+mj-ea"/>
                <a:cs typeface="+mj-cs"/>
              </a:rPr>
              <a:t>குறிக்கோள்   கிறிஸ்துவால் வழங்கப்பட்ட மீட்பாகும்</a:t>
            </a:r>
            <a:br>
              <a:rPr lang="ta-IN" sz="3600" dirty="0">
                <a:solidFill>
                  <a:srgbClr val="FFFF00"/>
                </a:solidFill>
                <a:ea typeface="+mj-ea"/>
                <a:cs typeface="+mj-cs"/>
              </a:rPr>
            </a:br>
            <a:endParaRPr lang="en-US" sz="36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 descr="Blue tissue paper"/>
          <p:cNvSpPr>
            <a:spLocks noChangeArrowheads="1"/>
          </p:cNvSpPr>
          <p:nvPr/>
        </p:nvSpPr>
        <p:spPr bwMode="auto">
          <a:xfrm>
            <a:off x="0" y="27384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cs typeface="Arial" pitchFamily="34" charset="0"/>
            </a:endParaRP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-2971800" y="1219200"/>
            <a:ext cx="4419600" cy="426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000" y="536575"/>
            <a:ext cx="3937000" cy="4530725"/>
            <a:chOff x="400" y="338"/>
            <a:chExt cx="2480" cy="2854"/>
          </a:xfrm>
        </p:grpSpPr>
        <p:sp>
          <p:nvSpPr>
            <p:cNvPr id="104453" name="Line 5"/>
            <p:cNvSpPr>
              <a:spLocks noChangeShapeType="1"/>
            </p:cNvSpPr>
            <p:nvPr/>
          </p:nvSpPr>
          <p:spPr bwMode="auto">
            <a:xfrm rot="10800000" flipH="1">
              <a:off x="400" y="2160"/>
              <a:ext cx="2480" cy="10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04454" name="Line 6"/>
            <p:cNvSpPr>
              <a:spLocks noChangeShapeType="1"/>
            </p:cNvSpPr>
            <p:nvPr/>
          </p:nvSpPr>
          <p:spPr bwMode="auto">
            <a:xfrm rot="13995597" flipH="1">
              <a:off x="356" y="905"/>
              <a:ext cx="2469" cy="13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494250" y="2197100"/>
            <a:ext cx="60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a-IN" sz="2800" b="1" dirty="0">
                <a:solidFill>
                  <a:srgbClr val="006600"/>
                </a:solidFill>
                <a:latin typeface="Arial"/>
                <a:ea typeface="+mn-ea"/>
                <a:cs typeface="Arial"/>
              </a:rPr>
              <a:t>தேசம்</a:t>
            </a:r>
            <a:endParaRPr lang="en-US" sz="2800" b="1" dirty="0">
              <a:solidFill>
                <a:srgbClr val="006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476500" y="2181225"/>
            <a:ext cx="60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a-IN" sz="2800" b="1" dirty="0">
                <a:solidFill>
                  <a:srgbClr val="006600"/>
                </a:solidFill>
                <a:latin typeface="Arial"/>
                <a:ea typeface="+mn-ea"/>
                <a:cs typeface="Arial"/>
              </a:rPr>
              <a:t>கோத்திரம்</a:t>
            </a:r>
            <a:endParaRPr lang="en-US" sz="2800" b="1" dirty="0">
              <a:solidFill>
                <a:srgbClr val="006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3276600" y="2117725"/>
            <a:ext cx="60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a-IN" sz="2800" b="1" dirty="0">
                <a:solidFill>
                  <a:srgbClr val="006600"/>
                </a:solidFill>
                <a:latin typeface="Arial"/>
                <a:ea typeface="+mn-ea"/>
                <a:cs typeface="Arial"/>
              </a:rPr>
              <a:t>குடும்பம்</a:t>
            </a:r>
            <a:endParaRPr lang="en-US" sz="2800" b="1" dirty="0">
              <a:solidFill>
                <a:srgbClr val="006600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4521200" y="533400"/>
            <a:ext cx="3937000" cy="4530725"/>
            <a:chOff x="400" y="338"/>
            <a:chExt cx="2480" cy="2854"/>
          </a:xfrm>
        </p:grpSpPr>
        <p:sp>
          <p:nvSpPr>
            <p:cNvPr id="104459" name="Line 11"/>
            <p:cNvSpPr>
              <a:spLocks noChangeShapeType="1"/>
            </p:cNvSpPr>
            <p:nvPr/>
          </p:nvSpPr>
          <p:spPr bwMode="auto">
            <a:xfrm rot="10800000" flipH="1">
              <a:off x="400" y="2160"/>
              <a:ext cx="2480" cy="10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04460" name="Line 12"/>
            <p:cNvSpPr>
              <a:spLocks noChangeShapeType="1"/>
            </p:cNvSpPr>
            <p:nvPr/>
          </p:nvSpPr>
          <p:spPr bwMode="auto">
            <a:xfrm rot="13995597" flipH="1">
              <a:off x="356" y="905"/>
              <a:ext cx="2469" cy="13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7620000" y="1219200"/>
            <a:ext cx="4419600" cy="426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cs typeface="Arial" pitchFamily="34" charset="0"/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5181600" y="2852738"/>
            <a:ext cx="60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A50021"/>
                </a:solidFill>
                <a:latin typeface="Arial"/>
                <a:ea typeface="+mn-ea"/>
                <a:cs typeface="Arial"/>
              </a:rPr>
              <a:t>11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981700" y="2620963"/>
            <a:ext cx="609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A50021"/>
                </a:solidFill>
                <a:latin typeface="Arial"/>
                <a:ea typeface="+mn-ea"/>
                <a:cs typeface="Arial"/>
              </a:rPr>
              <a:t>1 2 0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781800" y="2378075"/>
            <a:ext cx="60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A50021"/>
                </a:solidFill>
                <a:latin typeface="Arial"/>
                <a:ea typeface="+mn-ea"/>
                <a:cs typeface="Arial"/>
              </a:rPr>
              <a:t>5 0  0 0</a:t>
            </a:r>
          </a:p>
        </p:txBody>
      </p:sp>
      <p:pic>
        <p:nvPicPr>
          <p:cNvPr id="104465" name="Picture 17" descr="IS1CR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159000"/>
            <a:ext cx="1485900" cy="2540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04800" y="115888"/>
            <a:ext cx="5638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a-IN" sz="4400" b="1" dirty="0">
                <a:solidFill>
                  <a:srgbClr val="FF3300"/>
                </a:solidFill>
                <a:latin typeface="Arial"/>
                <a:ea typeface="+mn-ea"/>
                <a:cs typeface="Arial"/>
              </a:rPr>
              <a:t>என்ன?</a:t>
            </a:r>
            <a:endParaRPr lang="en-US" sz="4400" b="1" dirty="0">
              <a:solidFill>
                <a:srgbClr val="FF33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179388" y="1773238"/>
            <a:ext cx="863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a-IN" sz="3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  <a:r>
              <a:rPr lang="ta-IN" sz="3600" b="1" baseline="30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ம்</a:t>
            </a:r>
            <a:r>
              <a:rPr lang="ta-IN" sz="3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ஆதாம் </a:t>
            </a:r>
            <a:endParaRPr lang="en-US" sz="36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8229600" y="1773238"/>
            <a:ext cx="83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a-IN" sz="3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  <a:r>
              <a:rPr lang="ta-IN" sz="3600" b="1" baseline="300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ம்</a:t>
            </a:r>
            <a:r>
              <a:rPr lang="ta-IN" sz="3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ஆதாம் </a:t>
            </a:r>
            <a:endParaRPr lang="en-US" sz="36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374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725488"/>
            <a:ext cx="9252520" cy="762000"/>
          </a:xfrm>
        </p:spPr>
        <p:txBody>
          <a:bodyPr/>
          <a:lstStyle/>
          <a:p>
            <a:pPr eaLnBrk="1" hangingPunct="1"/>
            <a:r>
              <a:rPr lang="ta-IN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சிலுவையின் மையம்</a:t>
            </a:r>
            <a:endParaRPr lang="en-US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104455" grpId="0" autoUpdateAnimBg="0"/>
      <p:bldP spid="104456" grpId="0" autoUpdateAnimBg="0"/>
      <p:bldP spid="104457" grpId="0" autoUpdateAnimBg="0"/>
      <p:bldP spid="104461" grpId="0" animBg="1"/>
      <p:bldP spid="104462" grpId="0" autoUpdateAnimBg="0"/>
      <p:bldP spid="104463" grpId="0" autoUpdateAnimBg="0"/>
      <p:bldP spid="104464" grpId="0" autoUpdateAnimBg="0"/>
      <p:bldP spid="104467" grpId="0" autoUpdateAnimBg="0"/>
      <p:bldP spid="1044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b="1">
              <a:cs typeface="Arial" pitchFamily="34" charset="0"/>
            </a:endParaRPr>
          </a:p>
        </p:txBody>
      </p:sp>
      <p:sp>
        <p:nvSpPr>
          <p:cNvPr id="106499" name="Oval 3"/>
          <p:cNvSpPr>
            <a:spLocks noChangeArrowheads="1"/>
          </p:cNvSpPr>
          <p:nvPr/>
        </p:nvSpPr>
        <p:spPr bwMode="auto">
          <a:xfrm>
            <a:off x="838200" y="815975"/>
            <a:ext cx="2286000" cy="2024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b="1">
              <a:cs typeface="Arial" pitchFamily="34" charset="0"/>
            </a:endParaRP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2438400" y="266700"/>
            <a:ext cx="2133600" cy="2530475"/>
            <a:chOff x="1536" y="1190"/>
            <a:chExt cx="1344" cy="1594"/>
          </a:xfrm>
        </p:grpSpPr>
        <p:sp>
          <p:nvSpPr>
            <p:cNvPr id="106501" name="Line 5"/>
            <p:cNvSpPr>
              <a:spLocks noChangeShapeType="1"/>
            </p:cNvSpPr>
            <p:nvPr/>
          </p:nvSpPr>
          <p:spPr bwMode="auto">
            <a:xfrm rot="10800000" flipH="1">
              <a:off x="1536" y="2160"/>
              <a:ext cx="1344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/>
                <a:ea typeface="+mn-ea"/>
                <a:cs typeface="Arial"/>
              </a:endParaRPr>
            </a:p>
          </p:txBody>
        </p:sp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 rot="13995597" flipH="1">
              <a:off x="1521" y="1489"/>
              <a:ext cx="1319" cy="72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4521200" y="152400"/>
            <a:ext cx="2432050" cy="2727325"/>
            <a:chOff x="2848" y="1118"/>
            <a:chExt cx="1532" cy="1718"/>
          </a:xfrm>
        </p:grpSpPr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 rot="10800000">
              <a:off x="2848" y="2158"/>
              <a:ext cx="1532" cy="67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/>
                <a:ea typeface="+mn-ea"/>
                <a:cs typeface="Arial"/>
              </a:endParaRPr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 rot="7604403">
              <a:off x="2908" y="1417"/>
              <a:ext cx="1433" cy="8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6096000" y="815975"/>
            <a:ext cx="2286000" cy="2024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b="1">
              <a:cs typeface="Arial" pitchFamily="34" charset="0"/>
            </a:endParaRPr>
          </a:p>
        </p:txBody>
      </p:sp>
      <p:pic>
        <p:nvPicPr>
          <p:cNvPr id="106507" name="Picture 11" descr="IS1CR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39775"/>
            <a:ext cx="1189038" cy="203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52400" y="833011"/>
            <a:ext cx="68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a-IN" sz="2000" b="1" dirty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நித்தியம்</a:t>
            </a:r>
            <a:endParaRPr lang="en-US" sz="2000" b="1" dirty="0">
              <a:solidFill>
                <a:srgbClr val="3366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8477250" y="831794"/>
            <a:ext cx="68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a-IN" sz="2000" b="1" dirty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நித்தியம்</a:t>
            </a:r>
            <a:endParaRPr lang="en-US" sz="2000" b="1" dirty="0">
              <a:solidFill>
                <a:srgbClr val="3366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578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8904"/>
            <a:ext cx="7772400" cy="685800"/>
          </a:xfrm>
        </p:spPr>
        <p:txBody>
          <a:bodyPr/>
          <a:lstStyle/>
          <a:p>
            <a:pPr eaLnBrk="1" hangingPunct="1"/>
            <a:r>
              <a:rPr lang="ta-IN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சிலுவையின் மையம்</a:t>
            </a:r>
            <a:endParaRPr lang="en-US" altLang="en-US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" y="4134559"/>
            <a:ext cx="8991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AutoNum type="alphaLcParenBoth"/>
            </a:pPr>
            <a:r>
              <a:rPr lang="ta-IN" altLang="en-US" sz="2000" b="1" dirty="0">
                <a:cs typeface="Arial" pitchFamily="34" charset="0"/>
              </a:rPr>
              <a:t>இது முறையான இறையியலில் இருந்து பழைய ஏற்பாடு மீது விதிக்கப்பட்ட ஒரு வெளிப்புற அமைப்பு. </a:t>
            </a:r>
            <a:endParaRPr lang="en-US" altLang="en-US" sz="2000" b="1" dirty="0">
              <a:cs typeface="Arial" pitchFamily="34" charset="0"/>
            </a:endParaRPr>
          </a:p>
          <a:p>
            <a:pPr>
              <a:buFontTx/>
              <a:buAutoNum type="alphaLcParenBoth"/>
            </a:pPr>
            <a:r>
              <a:rPr lang="ta-IN" altLang="en-US" sz="2000" b="1" dirty="0">
                <a:cs typeface="Arial" pitchFamily="34" charset="0"/>
              </a:rPr>
              <a:t>இது அதிக கவனத்தை தேவனை விட மனிதனுக்கு கொடுக்கின்றது.</a:t>
            </a:r>
            <a:endParaRPr lang="en-US" altLang="en-US" sz="2000" b="1" dirty="0">
              <a:cs typeface="Arial" pitchFamily="34" charset="0"/>
            </a:endParaRPr>
          </a:p>
          <a:p>
            <a:pPr>
              <a:buFontTx/>
              <a:buAutoNum type="alphaLcParenBoth"/>
            </a:pPr>
            <a:r>
              <a:rPr lang="ta-IN" altLang="en-US" sz="2000" b="1" dirty="0">
                <a:cs typeface="Arial" pitchFamily="34" charset="0"/>
              </a:rPr>
              <a:t>கிறிஸ்துவே வேதாகமத்தின் மைய நபராக திகழ்கின்றார். ஆயினும் பழைய ஏற்பாடு அவரை ஒரு மீட்பராக நோக்காமல் ஒரு இராஜாவாகவே நோக்குகின்றது.</a:t>
            </a:r>
            <a:endParaRPr lang="en-US" altLang="en-US" sz="2000" b="1" dirty="0"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16" y="2936187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ta-IN" altLang="en-US" sz="2000" b="1" u="sng" dirty="0">
                <a:cs typeface="Arial" pitchFamily="34" charset="0"/>
              </a:rPr>
              <a:t>மீட்பானது முக்கிய பழைய ஏற்பாடு கருப்பொருளாக இருக்கும் போது பின்வரும் மூன்று பிரச்சனைகளையும் நோக்குகின்றது</a:t>
            </a:r>
            <a:r>
              <a:rPr lang="ta-IN" altLang="en-US" sz="2400" b="1" u="sng" dirty="0">
                <a:cs typeface="Arial" pitchFamily="34" charset="0"/>
              </a:rPr>
              <a:t> </a:t>
            </a:r>
            <a:endParaRPr lang="en-US" altLang="en-US" sz="2400" b="1" u="sng" dirty="0">
              <a:cs typeface="Arial" pitchFamily="34" charset="0"/>
            </a:endParaRPr>
          </a:p>
        </p:txBody>
      </p:sp>
      <p:sp>
        <p:nvSpPr>
          <p:cNvPr id="75788" name="Text Box 6"/>
          <p:cNvSpPr txBox="1">
            <a:spLocks noChangeArrowheads="1"/>
          </p:cNvSpPr>
          <p:nvPr/>
        </p:nvSpPr>
        <p:spPr bwMode="auto">
          <a:xfrm>
            <a:off x="8305800" y="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cs typeface="Arial" pitchFamily="34" charset="0"/>
              </a:rPr>
              <a:t>55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000080"/>
    </a:dk2>
    <a:lt2>
      <a:srgbClr val="FFFF00"/>
    </a:lt2>
    <a:accent1>
      <a:srgbClr val="FF8000"/>
    </a:accent1>
    <a:accent2>
      <a:srgbClr val="FFA040"/>
    </a:accent2>
    <a:accent3>
      <a:srgbClr val="AAAAC0"/>
    </a:accent3>
    <a:accent4>
      <a:srgbClr val="DADADA"/>
    </a:accent4>
    <a:accent5>
      <a:srgbClr val="FFC0AA"/>
    </a:accent5>
    <a:accent6>
      <a:srgbClr val="E79139"/>
    </a:accent6>
    <a:hlink>
      <a:srgbClr val="E000E0"/>
    </a:hlink>
    <a:folHlink>
      <a:srgbClr val="808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000080"/>
    </a:dk2>
    <a:lt2>
      <a:srgbClr val="FFFF00"/>
    </a:lt2>
    <a:accent1>
      <a:srgbClr val="FF8000"/>
    </a:accent1>
    <a:accent2>
      <a:srgbClr val="FFA040"/>
    </a:accent2>
    <a:accent3>
      <a:srgbClr val="AAAAC0"/>
    </a:accent3>
    <a:accent4>
      <a:srgbClr val="DADADA"/>
    </a:accent4>
    <a:accent5>
      <a:srgbClr val="FFC0AA"/>
    </a:accent5>
    <a:accent6>
      <a:srgbClr val="E79139"/>
    </a:accent6>
    <a:hlink>
      <a:srgbClr val="E000E0"/>
    </a:hlink>
    <a:folHlink>
      <a:srgbClr val="808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000080"/>
    </a:dk2>
    <a:lt2>
      <a:srgbClr val="FFFF00"/>
    </a:lt2>
    <a:accent1>
      <a:srgbClr val="FF8000"/>
    </a:accent1>
    <a:accent2>
      <a:srgbClr val="FFA040"/>
    </a:accent2>
    <a:accent3>
      <a:srgbClr val="AAAAC0"/>
    </a:accent3>
    <a:accent4>
      <a:srgbClr val="DADADA"/>
    </a:accent4>
    <a:accent5>
      <a:srgbClr val="FFC0AA"/>
    </a:accent5>
    <a:accent6>
      <a:srgbClr val="E79139"/>
    </a:accent6>
    <a:hlink>
      <a:srgbClr val="E000E0"/>
    </a:hlink>
    <a:folHlink>
      <a:srgbClr val="808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000080"/>
    </a:dk2>
    <a:lt2>
      <a:srgbClr val="FFFF00"/>
    </a:lt2>
    <a:accent1>
      <a:srgbClr val="FF8000"/>
    </a:accent1>
    <a:accent2>
      <a:srgbClr val="FFA040"/>
    </a:accent2>
    <a:accent3>
      <a:srgbClr val="AAAAC0"/>
    </a:accent3>
    <a:accent4>
      <a:srgbClr val="DADADA"/>
    </a:accent4>
    <a:accent5>
      <a:srgbClr val="FFC0AA"/>
    </a:accent5>
    <a:accent6>
      <a:srgbClr val="E79139"/>
    </a:accent6>
    <a:hlink>
      <a:srgbClr val="E000E0"/>
    </a:hlink>
    <a:folHlink>
      <a:srgbClr val="808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X:Templates:Presentations:Designs:Blank Presentation</Template>
  <TotalTime>8104</TotalTime>
  <Pages>1</Pages>
  <Words>993</Words>
  <Application>Microsoft Macintosh PowerPoint</Application>
  <PresentationFormat>On-screen Show (4:3)</PresentationFormat>
  <Paragraphs>225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51" baseType="lpstr">
      <vt:lpstr>Arial Unicode MS</vt:lpstr>
      <vt:lpstr>Arial</vt:lpstr>
      <vt:lpstr>Arial Black</vt:lpstr>
      <vt:lpstr>Calibri</vt:lpstr>
      <vt:lpstr>Calibri Light</vt:lpstr>
      <vt:lpstr>Comic Sans MS</vt:lpstr>
      <vt:lpstr>Helvetica BlackOblique</vt:lpstr>
      <vt:lpstr>Impact</vt:lpstr>
      <vt:lpstr>Lucida Handwriting</vt:lpstr>
      <vt:lpstr>Monotype Sorts</vt:lpstr>
      <vt:lpstr>Tahoma</vt:lpstr>
      <vt:lpstr>Times</vt:lpstr>
      <vt:lpstr>Times New Roman</vt:lpstr>
      <vt:lpstr>Wingdings</vt:lpstr>
      <vt:lpstr>untitled 1</vt:lpstr>
      <vt:lpstr>1_Default Design</vt:lpstr>
      <vt:lpstr>Blank Presentation</vt:lpstr>
      <vt:lpstr>Office Theme</vt:lpstr>
      <vt:lpstr>blstripc.ppt - Blue Stripes</vt:lpstr>
      <vt:lpstr>Balance</vt:lpstr>
      <vt:lpstr>1_Orbit</vt:lpstr>
      <vt:lpstr>பழைய ஏற்பாட்டு வேதாகம இறையியல் </vt:lpstr>
      <vt:lpstr>பழைய ஏற்பாட்டின் கருப்பொருள் என்ன?</vt:lpstr>
      <vt:lpstr>பழைய ஏற்பாட்டின் முக்கிய கருவினை கண்டுகொள்வதற்கான வழிமுறைகள் </vt:lpstr>
      <vt:lpstr>பழைய ஏற்பாட்டின் முக்கிய கருவினை குறித்த கருத்துக்கள் </vt:lpstr>
      <vt:lpstr>மீட்பு என்றால்   'கடனிலிருந்து  விட்டுவிப்பது '  ஆகும் .</vt:lpstr>
      <vt:lpstr>ஊடகங்களில் மீட்பு </vt:lpstr>
      <vt:lpstr>வரலாற்றின் குறிக்கோள்   கிறிஸ்துவால் வழங்கப்பட்ட மீட்பாகும் </vt:lpstr>
      <vt:lpstr>சிலுவையின் மையம்</vt:lpstr>
      <vt:lpstr>சிலுவையின் மையம்</vt:lpstr>
      <vt:lpstr>சிலுவையின் மையம்</vt:lpstr>
      <vt:lpstr>பழைய ஏற்பாட்டின் முக்கிய கருவினை குறித்த கருத்துக்கள் </vt:lpstr>
      <vt:lpstr>The Glory of God</vt:lpstr>
      <vt:lpstr>தேவனின் மகிமை </vt:lpstr>
      <vt:lpstr>Glory and the Cross</vt:lpstr>
      <vt:lpstr>பழைய ஏற்பாட்டின் முக்கிய கருவினை குறித்த கருத்துக்கள் </vt:lpstr>
      <vt:lpstr>நிபந்தனையற்ற  உடன்படிக்கையின்   வகைகள்</vt:lpstr>
      <vt:lpstr>பழைய ஏற்பாட்டின் முக்கிய கருவினை குறித்த கருத்துக்கள் </vt:lpstr>
      <vt:lpstr>PowerPoint Presentation</vt:lpstr>
      <vt:lpstr>PowerPoint Presentation</vt:lpstr>
      <vt:lpstr>PowerPoint Presentation</vt:lpstr>
      <vt:lpstr>மிருகங்கள் </vt:lpstr>
      <vt:lpstr>மனிதன் </vt:lpstr>
      <vt:lpstr>மனுஷி</vt:lpstr>
      <vt:lpstr>Mandate</vt:lpstr>
      <vt:lpstr>அனைத்தையும் உள்ளடக்கிய கருப்பொருள் </vt:lpstr>
      <vt:lpstr>பழைய ஏற்பாட்டின் கருவை குறித்ததான எனது பார்வை</vt:lpstr>
      <vt:lpstr>புதிய ஏற்பாட்டின் கருவை குறித்ததான எனது பார்வை</vt:lpstr>
      <vt:lpstr>வேதாகமத்தின் கருவை குறித்ததான எனது பார்வை </vt:lpstr>
      <vt:lpstr>Black</vt:lpstr>
      <vt:lpstr>பழைய ஏற்பாடு  பின்னனிகள்BibleStudyDownloads.org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Rick Griffith</dc:creator>
  <cp:lastModifiedBy>Rick Griffith</cp:lastModifiedBy>
  <cp:revision>331</cp:revision>
  <cp:lastPrinted>2000-03-23T06:37:09Z</cp:lastPrinted>
  <dcterms:created xsi:type="dcterms:W3CDTF">2009-08-05T03:01:54Z</dcterms:created>
  <dcterms:modified xsi:type="dcterms:W3CDTF">2019-11-24T18:44:30Z</dcterms:modified>
</cp:coreProperties>
</file>