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18" r:id="rId2"/>
    <p:sldMasterId id="2147483830" r:id="rId3"/>
  </p:sldMasterIdLst>
  <p:notesMasterIdLst>
    <p:notesMasterId r:id="rId71"/>
  </p:notesMasterIdLst>
  <p:sldIdLst>
    <p:sldId id="309" r:id="rId4"/>
    <p:sldId id="259" r:id="rId5"/>
    <p:sldId id="257" r:id="rId6"/>
    <p:sldId id="258" r:id="rId7"/>
    <p:sldId id="262" r:id="rId8"/>
    <p:sldId id="275" r:id="rId9"/>
    <p:sldId id="319" r:id="rId10"/>
    <p:sldId id="337" r:id="rId11"/>
    <p:sldId id="316" r:id="rId12"/>
    <p:sldId id="274" r:id="rId13"/>
    <p:sldId id="335" r:id="rId14"/>
    <p:sldId id="336" r:id="rId15"/>
    <p:sldId id="328" r:id="rId16"/>
    <p:sldId id="329" r:id="rId17"/>
    <p:sldId id="331" r:id="rId18"/>
    <p:sldId id="260" r:id="rId19"/>
    <p:sldId id="280" r:id="rId20"/>
    <p:sldId id="281" r:id="rId21"/>
    <p:sldId id="338" r:id="rId22"/>
    <p:sldId id="339" r:id="rId23"/>
    <p:sldId id="284" r:id="rId24"/>
    <p:sldId id="340" r:id="rId25"/>
    <p:sldId id="292" r:id="rId26"/>
    <p:sldId id="279" r:id="rId27"/>
    <p:sldId id="293" r:id="rId28"/>
    <p:sldId id="285" r:id="rId29"/>
    <p:sldId id="314" r:id="rId30"/>
    <p:sldId id="315" r:id="rId31"/>
    <p:sldId id="313" r:id="rId32"/>
    <p:sldId id="291" r:id="rId33"/>
    <p:sldId id="330" r:id="rId34"/>
    <p:sldId id="287" r:id="rId35"/>
    <p:sldId id="288" r:id="rId36"/>
    <p:sldId id="289" r:id="rId37"/>
    <p:sldId id="290" r:id="rId38"/>
    <p:sldId id="282" r:id="rId39"/>
    <p:sldId id="317" r:id="rId40"/>
    <p:sldId id="341" r:id="rId41"/>
    <p:sldId id="295" r:id="rId42"/>
    <p:sldId id="296" r:id="rId43"/>
    <p:sldId id="297" r:id="rId44"/>
    <p:sldId id="298" r:id="rId45"/>
    <p:sldId id="299" r:id="rId46"/>
    <p:sldId id="300" r:id="rId47"/>
    <p:sldId id="326" r:id="rId48"/>
    <p:sldId id="302" r:id="rId49"/>
    <p:sldId id="343" r:id="rId50"/>
    <p:sldId id="266" r:id="rId51"/>
    <p:sldId id="333" r:id="rId52"/>
    <p:sldId id="271" r:id="rId53"/>
    <p:sldId id="306" r:id="rId54"/>
    <p:sldId id="267" r:id="rId55"/>
    <p:sldId id="272" r:id="rId56"/>
    <p:sldId id="265" r:id="rId57"/>
    <p:sldId id="273" r:id="rId58"/>
    <p:sldId id="311" r:id="rId59"/>
    <p:sldId id="269" r:id="rId60"/>
    <p:sldId id="342" r:id="rId61"/>
    <p:sldId id="307" r:id="rId62"/>
    <p:sldId id="308" r:id="rId63"/>
    <p:sldId id="277" r:id="rId64"/>
    <p:sldId id="276" r:id="rId65"/>
    <p:sldId id="278" r:id="rId66"/>
    <p:sldId id="332" r:id="rId67"/>
    <p:sldId id="312" r:id="rId68"/>
    <p:sldId id="344" r:id="rId69"/>
    <p:sldId id="304" r:id="rId70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5050"/>
    <a:srgbClr val="663300"/>
    <a:srgbClr val="CCFF99"/>
    <a:srgbClr val="66FF66"/>
    <a:srgbClr val="008000"/>
    <a:srgbClr val="0033CC"/>
    <a:srgbClr val="8000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7"/>
    <p:restoredTop sz="94701"/>
  </p:normalViewPr>
  <p:slideViewPr>
    <p:cSldViewPr>
      <p:cViewPr varScale="1">
        <p:scale>
          <a:sx n="125" d="100"/>
          <a:sy n="125" d="100"/>
        </p:scale>
        <p:origin x="184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14B231DB-8E18-F44E-9381-6B3FD0432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16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F8C2749-DF9D-7E4E-B03F-FB90A75BFBA9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8E8DEA4-BB5F-6841-A056-749ED2F43B5D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688ACC1-6FE4-BA45-9068-7A1A0E066FA8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6B2AAFE-DA30-5F48-B6CD-1F49CEDBFBAF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82C42AD-2958-814D-A231-9AACECCB8811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28C66CA-D5C7-FB48-8D5B-6277968F12C7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DF09E57-1315-4B47-819B-6273CDB0F115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54FF9C4-7C01-BD46-AC4A-26F1F1FABCA4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C85A4A8-4F9D-9F42-A738-28F407E74467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945431C-FE80-384B-950C-853A903E2DFD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A3A2737-B884-6041-BA41-803E84ED7B57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12BC8E6-2E88-5A4F-B735-9C8518F92D5B}" type="slidenum">
              <a:rPr lang="en-US" sz="1200">
                <a:latin typeface="Arial" charset="0"/>
              </a:rPr>
              <a:pPr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B2B1CC4-6E85-4649-B6E4-2F31AD5F695B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3F8693-A190-2A4C-AD19-1F5A90BE54B0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53BB37-3CFE-C748-84CB-D399F01B1174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36BC2DF-B448-6749-95E3-E4F6F0A929EB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6F05E03-1FFC-7545-9194-D19C9DEA5E74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DD26CD4-3544-294E-8FB7-C0230FE52CDE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3978572-18B4-DD4A-BA61-6349520D5A2E}" type="slidenum">
              <a:rPr lang="en-US" sz="1200">
                <a:latin typeface="Arial" charset="0"/>
              </a:rPr>
              <a:pPr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B775B7D-FB2F-2A46-956D-5B1DA9BD7F4A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F0E201F-82C9-864F-BD83-E77DB5C0CF8E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03D1591-69CA-B146-BCC1-EC0A5E26C259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37098C7-1F8A-0F48-AF2E-984856D671A3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81F1B7C-FC45-D146-9119-823662EBE9F5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6780205-FBFB-3C40-9F75-88BB8679FE45}" type="slidenum">
              <a:rPr lang="en-US" sz="1200">
                <a:latin typeface="Arial" charset="0"/>
              </a:rPr>
              <a:pPr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F0377F5-38DD-534B-961B-5DCCFC2659B1}" type="slidenum">
              <a:rPr lang="en-US" sz="1200">
                <a:latin typeface="Arial" charset="0"/>
              </a:rPr>
              <a:pPr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77E35B0-AAF8-8C44-9FF3-DE6B99276525}" type="slidenum">
              <a:rPr lang="en-US" sz="1200">
                <a:latin typeface="Arial" charset="0"/>
              </a:rPr>
              <a:pPr/>
              <a:t>40</a:t>
            </a:fld>
            <a:endParaRPr lang="en-US" sz="1200">
              <a:latin typeface="Arial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B560CD0-8DF8-584F-95FA-E08C75395650}" type="slidenum">
              <a:rPr lang="en-US" sz="1200">
                <a:latin typeface="Arial" charset="0"/>
              </a:rPr>
              <a:pPr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0CDFEF0-814E-F641-AA70-361BA06C8BF2}" type="slidenum">
              <a:rPr lang="en-US" sz="1200">
                <a:latin typeface="Arial" charset="0"/>
              </a:rPr>
              <a:pPr/>
              <a:t>42</a:t>
            </a:fld>
            <a:endParaRPr lang="en-US" sz="1200"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AEC4763-A0C4-1942-ADCB-57064C6392C5}" type="slidenum">
              <a:rPr lang="en-US" sz="1200">
                <a:latin typeface="Arial" charset="0"/>
              </a:rPr>
              <a:pPr/>
              <a:t>43</a:t>
            </a:fld>
            <a:endParaRPr lang="en-US" sz="1200">
              <a:latin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24FC67A-8899-4E40-BA80-22311E70173D}" type="slidenum">
              <a:rPr lang="en-US" sz="1200">
                <a:latin typeface="Arial" charset="0"/>
              </a:rPr>
              <a:pPr/>
              <a:t>44</a:t>
            </a:fld>
            <a:endParaRPr lang="en-US" sz="1200"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D8023CE-5EBA-DF41-8A11-0DA908035E31}" type="slidenum">
              <a:rPr lang="en-US" sz="1200">
                <a:latin typeface="Arial" charset="0"/>
              </a:rPr>
              <a:pPr/>
              <a:t>45</a:t>
            </a:fld>
            <a:endParaRPr lang="en-US" sz="1200">
              <a:latin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226DB04-B890-0C43-93A6-1A71C17CF08D}" type="slidenum">
              <a:rPr lang="en-US" sz="1200">
                <a:latin typeface="Arial" charset="0"/>
              </a:rPr>
              <a:pPr/>
              <a:t>46</a:t>
            </a:fld>
            <a:endParaRPr lang="en-US" sz="1200">
              <a:latin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39FCE44-1784-9C44-A438-E97CAB7CD8C7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F0377F5-38DD-534B-961B-5DCCFC2659B1}" type="slidenum">
              <a:rPr lang="en-US" sz="1200">
                <a:latin typeface="Arial" charset="0"/>
              </a:rPr>
              <a:pPr/>
              <a:t>47</a:t>
            </a:fld>
            <a:endParaRPr lang="en-US" sz="1200">
              <a:latin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CC5B6E7-7438-6449-B328-A0EAE8004452}" type="slidenum">
              <a:rPr lang="en-US" sz="1200">
                <a:latin typeface="Arial" charset="0"/>
              </a:rPr>
              <a:pPr/>
              <a:t>48</a:t>
            </a:fld>
            <a:endParaRPr lang="en-US" sz="1200">
              <a:latin typeface="Arial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8C8BF1B-FE5C-C046-92A2-C5A69D7AB4BD}" type="slidenum">
              <a:rPr lang="en-US" sz="1200">
                <a:latin typeface="Arial" charset="0"/>
              </a:rPr>
              <a:pPr/>
              <a:t>49</a:t>
            </a:fld>
            <a:endParaRPr lang="en-US" sz="1200">
              <a:latin typeface="Arial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CCA2ED0-A9F3-724E-B4BB-563C34551A23}" type="slidenum">
              <a:rPr lang="en-US" sz="1200">
                <a:latin typeface="Arial" charset="0"/>
              </a:rPr>
              <a:pPr/>
              <a:t>50</a:t>
            </a:fld>
            <a:endParaRPr lang="en-US" sz="1200">
              <a:latin typeface="Arial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D537F71-13AC-D24D-AAE2-B334DBCA6AC7}" type="slidenum">
              <a:rPr lang="en-US" sz="1200">
                <a:latin typeface="Arial" charset="0"/>
              </a:rPr>
              <a:pPr/>
              <a:t>51</a:t>
            </a:fld>
            <a:endParaRPr lang="en-US" sz="1200">
              <a:latin typeface="Arial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0EA9D9E-70B6-834C-9AEA-F3DF634CB3AE}" type="slidenum">
              <a:rPr lang="en-US" sz="1200">
                <a:latin typeface="Arial" charset="0"/>
              </a:rPr>
              <a:pPr/>
              <a:t>52</a:t>
            </a:fld>
            <a:endParaRPr lang="en-US" sz="1200">
              <a:latin typeface="Arial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E96083E-023D-3B48-BE18-9A4FBE9C5AAE}" type="slidenum">
              <a:rPr lang="en-US" sz="1200">
                <a:latin typeface="Arial" charset="0"/>
              </a:rPr>
              <a:pPr/>
              <a:t>53</a:t>
            </a:fld>
            <a:endParaRPr lang="en-US" sz="1200">
              <a:latin typeface="Arial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9382B78-F6F9-944D-8AE6-19B5EF3C7B5E}" type="slidenum">
              <a:rPr lang="en-US" sz="1200">
                <a:latin typeface="Arial" charset="0"/>
              </a:rPr>
              <a:pPr/>
              <a:t>54</a:t>
            </a:fld>
            <a:endParaRPr lang="en-US" sz="1200">
              <a:latin typeface="Arial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A2D203E-7D50-6E4F-9E67-77A4B9F71263}" type="slidenum">
              <a:rPr lang="en-US" sz="1200">
                <a:latin typeface="Arial" charset="0"/>
              </a:rPr>
              <a:pPr/>
              <a:t>55</a:t>
            </a:fld>
            <a:endParaRPr lang="en-US" sz="1200">
              <a:latin typeface="Arial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6C34416-7A1F-3747-A674-EAAD9CAE6C51}" type="slidenum">
              <a:rPr lang="en-US" sz="1200">
                <a:latin typeface="Arial" charset="0"/>
              </a:rPr>
              <a:pPr/>
              <a:t>56</a:t>
            </a:fld>
            <a:endParaRPr lang="en-US" sz="1200">
              <a:latin typeface="Arial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C3B5573-45FC-524F-B0E5-6B5ECA6770DE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459237B-3E67-634E-92A2-1CF5B56AC816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88083D0-1CF6-814D-A1C5-FD8C17836A2E}" type="slidenum">
              <a:rPr lang="en-US" sz="1200">
                <a:latin typeface="Arial" charset="0"/>
              </a:rPr>
              <a:pPr/>
              <a:t>59</a:t>
            </a:fld>
            <a:endParaRPr lang="en-US" sz="1200">
              <a:latin typeface="Arial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2C89C4D-D7AA-DB41-8E89-D3C34A81F9AF}" type="slidenum">
              <a:rPr lang="en-US" sz="1200">
                <a:latin typeface="Arial" charset="0"/>
              </a:rPr>
              <a:pPr/>
              <a:t>60</a:t>
            </a:fld>
            <a:endParaRPr lang="en-US" sz="1200">
              <a:latin typeface="Arial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1D857C2-309D-7142-B0DB-A8110284BBCB}" type="slidenum">
              <a:rPr lang="en-US" sz="1200">
                <a:latin typeface="Arial" charset="0"/>
              </a:rPr>
              <a:pPr/>
              <a:t>61</a:t>
            </a:fld>
            <a:endParaRPr lang="en-US" sz="1200">
              <a:latin typeface="Arial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11A5796-F847-784A-AD41-096C556805D2}" type="slidenum">
              <a:rPr lang="en-US" sz="1200">
                <a:latin typeface="Arial" charset="0"/>
              </a:rPr>
              <a:pPr/>
              <a:t>62</a:t>
            </a:fld>
            <a:endParaRPr lang="en-US" sz="1200">
              <a:latin typeface="Arial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069E1E8-4A26-6047-AC4F-81BD1509D60F}" type="slidenum">
              <a:rPr lang="en-US" sz="1200">
                <a:latin typeface="Arial" charset="0"/>
              </a:rPr>
              <a:pPr/>
              <a:t>63</a:t>
            </a:fld>
            <a:endParaRPr lang="en-US" sz="1200">
              <a:latin typeface="Arial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0E99062-3790-624A-B63D-4D82F1F78559}" type="slidenum">
              <a:rPr lang="en-US" sz="1200">
                <a:latin typeface="Arial" charset="0"/>
              </a:rPr>
              <a:pPr/>
              <a:t>64</a:t>
            </a:fld>
            <a:endParaRPr lang="en-US" sz="1200">
              <a:latin typeface="Arial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729132B-FDBC-284B-BD88-DD4B3B63129E}" type="slidenum">
              <a:rPr lang="en-US" sz="1200">
                <a:latin typeface="Arial" charset="0"/>
              </a:rPr>
              <a:pPr/>
              <a:t>65</a:t>
            </a:fld>
            <a:endParaRPr lang="en-US" sz="1200">
              <a:latin typeface="Arial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 Backgrounds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292262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9FDE169-6B26-4647-8114-132BA03981EC}" type="slidenum">
              <a:rPr lang="en-US" sz="1200">
                <a:latin typeface="Arial" charset="0"/>
              </a:rPr>
              <a:pPr/>
              <a:t>67</a:t>
            </a:fld>
            <a:endParaRPr lang="en-US" sz="1200">
              <a:latin typeface="Arial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E4AD03D-79A8-AE47-B0D5-88704A44C678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CB20FEE-EFAA-A94E-A6EF-FA1A4AED8938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E696A34-1670-BD4E-922F-877D0F125F27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F40ED2C-9662-D341-83C1-9F397086A62F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8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6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9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01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84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53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9221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9130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6382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327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835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70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3855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0365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8341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02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5750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4713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D38E2-432D-884F-9F67-A37E84BE80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51036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ACAD-118F-314B-8D61-46A54797CC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99404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5954D-9814-CB49-99BB-D609FAC64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0809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EF447-DE8B-DB45-8E03-D6A244B1D9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43118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26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C821-B5C2-434C-8402-FCDEA2740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07248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AA09-7688-2B40-90A6-E61A333A0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15768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9EC6B-67A5-1143-81A1-613F42D04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78661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043B-6A36-324E-A083-578B22C4A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67623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6FDBB-F292-1647-AF74-DFD389C0FE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72612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E0DE9-A9B9-5C47-9C86-FE52C692C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82013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46F3-52CA-144D-A059-4A4A45D9C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13367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36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4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58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9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7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88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  <a:endParaRPr lang="en-US"/>
          </a:p>
          <a:p>
            <a:pPr lvl="1"/>
            <a:r>
              <a:rPr lang="he-IL"/>
              <a:t>רמה שנייה</a:t>
            </a:r>
            <a:endParaRPr lang="en-US"/>
          </a:p>
          <a:p>
            <a:pPr lvl="2"/>
            <a:r>
              <a:rPr lang="he-IL"/>
              <a:t>רמה שלישית</a:t>
            </a:r>
            <a:endParaRPr lang="en-US"/>
          </a:p>
          <a:p>
            <a:pPr lvl="3"/>
            <a:r>
              <a:rPr lang="he-IL"/>
              <a:t>רמה רביעית</a:t>
            </a:r>
            <a:endParaRPr lang="en-US"/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eaLnBrk="1" fontAlgn="base" hangingPunct="1">
              <a:spcBef>
                <a:spcPct val="0"/>
              </a:spcBef>
            </a:pPr>
            <a:endParaRPr lang="he-IL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fld id="{DB50C6C1-9CE7-744F-8D60-C83F0E4E6A91}" type="slidenum">
              <a:rPr lang="en-US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pPr rtl="1" eaLnBrk="1" fontAlgn="base" hangingPunct="1"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 eaLnBrk="1" fontAlgn="base" hangingPunct="1">
              <a:spcBef>
                <a:spcPct val="0"/>
              </a:spcBef>
            </a:pPr>
            <a:r>
              <a:rPr lang="en-US" sz="4400">
                <a:solidFill>
                  <a:srgbClr val="BBE0E3"/>
                </a:solidFill>
                <a:effectLst/>
                <a:latin typeface="Batik Regular" charset="0"/>
                <a:cs typeface="Times New Roman (Hebrew)" charset="0"/>
              </a:rPr>
              <a:t>Israel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010400" y="61722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 eaLnBrk="1" fontAlgn="base" hangingPunct="1">
              <a:spcBef>
                <a:spcPct val="0"/>
              </a:spcBef>
            </a:pPr>
            <a:r>
              <a:rPr lang="en-US" sz="2400" b="1">
                <a:solidFill>
                  <a:srgbClr val="FF0066"/>
                </a:solidFill>
                <a:effectLst/>
                <a:latin typeface="Arial" charset="0"/>
                <a:cs typeface="Arial" charset="0"/>
              </a:rPr>
              <a:t>Don’t Click</a:t>
            </a:r>
            <a:endParaRPr lang="fr-FR" sz="2400" b="1">
              <a:solidFill>
                <a:srgbClr val="FF00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33" name="Picture 9" descr="C:\AZV2-DATA (F)\GRAPHS\Israel\topimage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0" name="Group 26"/>
          <p:cNvGrpSpPr>
            <a:grpSpLocks/>
          </p:cNvGrpSpPr>
          <p:nvPr userDrawn="1"/>
        </p:nvGrpSpPr>
        <p:grpSpPr bwMode="auto">
          <a:xfrm>
            <a:off x="0" y="6172200"/>
            <a:ext cx="9144000" cy="685800"/>
            <a:chOff x="0" y="3888"/>
            <a:chExt cx="5760" cy="432"/>
          </a:xfrm>
        </p:grpSpPr>
        <p:pic>
          <p:nvPicPr>
            <p:cNvPr id="1034" name="Picture 1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0" y="3888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50000">
                  <a:schemeClr val="bg1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fontAlgn="base" hangingPunct="1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1046" name="Picture 22" descr="C:\AZV2-DATA (F)\GRAPHS\Israel\Jerusalem_emblem_crop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388" y="152400"/>
            <a:ext cx="85725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9" name="WordArt 25"/>
          <p:cNvSpPr>
            <a:spLocks noChangeArrowheads="1" noChangeShapeType="1" noTextEdit="1"/>
          </p:cNvSpPr>
          <p:nvPr userDrawn="1"/>
        </p:nvSpPr>
        <p:spPr bwMode="auto">
          <a:xfrm>
            <a:off x="1905000" y="2590800"/>
            <a:ext cx="5181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base" hangingPunct="1">
              <a:spcBef>
                <a:spcPct val="0"/>
              </a:spcBef>
            </a:pPr>
            <a:r>
              <a:rPr lang="en-US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BBE0E3"/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Kristen ITC"/>
                <a:ea typeface="Kristen ITC"/>
                <a:cs typeface="Kristen ITC"/>
              </a:rPr>
              <a:t>Forever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0" y="58674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1" eaLnBrk="1" fontAlgn="base" hangingPunct="1"/>
            <a:r>
              <a:rPr lang="en-US" sz="1200" b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PPS Designed &amp; Edited by: AZV2</a:t>
            </a:r>
          </a:p>
        </p:txBody>
      </p:sp>
    </p:spTree>
    <p:extLst>
      <p:ext uri="{BB962C8B-B14F-4D97-AF65-F5344CB8AC3E}">
        <p14:creationId xmlns:p14="http://schemas.microsoft.com/office/powerpoint/2010/main" val="63968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>
    <p:fade thruBlk="1"/>
  </p:transition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www.usda.gov/oc/photo/97c2185.j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hyperlink" Target="http://www.jahitchcock.com/cyberstalked/easy.gif" TargetMode="Externa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file:///C:\Program%20Files\Microsoft%20Office\Media\CntCD1\Sounds\DEDICA01.mid" TargetMode="External"/><Relationship Id="rId1" Type="http://schemas.microsoft.com/office/2007/relationships/media" Target="file:///C:\Program%20Files\Microsoft%20Office\Media\CntCD1\Sounds\DEDICA01.mid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971800" cy="3505200"/>
          </a:xfr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 </a:t>
            </a:r>
            <a:r>
              <a:rPr lang="si-LK" sz="4000" dirty="0">
                <a:solidFill>
                  <a:schemeClr val="tx1"/>
                </a:solidFill>
                <a:ea typeface="ＭＳ Ｐゴシック" charset="0"/>
              </a:rPr>
              <a:t>නව ගිවිසුම්  </a:t>
            </a:r>
            <a:r>
              <a:rPr lang="si-LK" sz="4000" dirty="0">
                <a:solidFill>
                  <a:schemeClr val="tx1"/>
                </a:solidFill>
                <a:latin typeface="Arial Black" pitchFamily="34" charset="0"/>
              </a:rPr>
              <a:t>ඉශ්‍රායෙලයේ </a:t>
            </a:r>
            <a:r>
              <a:rPr lang="si-LK" sz="4000" dirty="0">
                <a:solidFill>
                  <a:schemeClr val="tx1"/>
                </a:solidFill>
                <a:ea typeface="ＭＳ Ｐゴシック" charset="0"/>
              </a:rPr>
              <a:t> භූගෝලය   </a:t>
            </a:r>
            <a:endParaRPr lang="en-US" sz="40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008665"/>
            <a:ext cx="9144000" cy="92553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si-LK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ආචාර්ය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</a:t>
            </a:r>
            <a:r>
              <a:rPr lang="si-LK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රික් ග්‍රිෆිත්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</a:t>
            </a:r>
            <a:r>
              <a:rPr lang="si-LK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සිංගප්පූරු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si-LK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බයිබල්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si-LK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විදුහල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296400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276600" cy="1752600"/>
          </a:xfrm>
          <a:solidFill>
            <a:srgbClr val="663300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solidFill>
                  <a:schemeClr val="tx1"/>
                </a:solidFill>
                <a:latin typeface="Arial Black" pitchFamily="34" charset="0"/>
              </a:rPr>
              <a:t>ඉශ්‍රායෙලයේ</a:t>
            </a:r>
            <a:r>
              <a:rPr lang="en-US" sz="4000" b="0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si-LK" sz="4000" dirty="0">
                <a:solidFill>
                  <a:schemeClr val="tx1"/>
                </a:solidFill>
                <a:ea typeface="ＭＳ Ｐゴシック" charset="0"/>
              </a:rPr>
              <a:t>කදු </a:t>
            </a:r>
            <a:br>
              <a:rPr lang="si-LK" sz="4000" b="0" dirty="0">
                <a:solidFill>
                  <a:schemeClr val="tx1"/>
                </a:solidFill>
                <a:ea typeface="ＭＳ Ｐゴシック" charset="0"/>
              </a:rPr>
            </a:br>
            <a:endParaRPr lang="en-US" sz="4000" b="0" dirty="0">
              <a:solidFill>
                <a:schemeClr val="tx1"/>
              </a:solidFill>
              <a:ea typeface="ＭＳ Ｐゴシック" charset="0"/>
            </a:endParaRPr>
          </a:p>
        </p:txBody>
      </p:sp>
      <p:grpSp>
        <p:nvGrpSpPr>
          <p:cNvPr id="46083" name="Group 58"/>
          <p:cNvGrpSpPr>
            <a:grpSpLocks/>
          </p:cNvGrpSpPr>
          <p:nvPr/>
        </p:nvGrpSpPr>
        <p:grpSpPr bwMode="auto">
          <a:xfrm>
            <a:off x="3581400" y="4616450"/>
            <a:ext cx="2052049" cy="946150"/>
            <a:chOff x="2880" y="2208"/>
            <a:chExt cx="960" cy="596"/>
          </a:xfrm>
        </p:grpSpPr>
        <p:sp>
          <p:nvSpPr>
            <p:cNvPr id="28720" name="Text Box 48"/>
            <p:cNvSpPr txBox="1">
              <a:spLocks noChangeArrowheads="1"/>
            </p:cNvSpPr>
            <p:nvPr/>
          </p:nvSpPr>
          <p:spPr bwMode="auto">
            <a:xfrm>
              <a:off x="2880" y="2400"/>
              <a:ext cx="864" cy="404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si-LK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ඔලිව</a:t>
              </a:r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6084" name="Group 62"/>
          <p:cNvGrpSpPr>
            <a:grpSpLocks/>
          </p:cNvGrpSpPr>
          <p:nvPr/>
        </p:nvGrpSpPr>
        <p:grpSpPr bwMode="auto">
          <a:xfrm>
            <a:off x="6171403" y="152400"/>
            <a:ext cx="2376279" cy="869950"/>
            <a:chOff x="3900" y="864"/>
            <a:chExt cx="1111" cy="548"/>
          </a:xfrm>
        </p:grpSpPr>
        <p:sp>
          <p:nvSpPr>
            <p:cNvPr id="28733" name="Line 61"/>
            <p:cNvSpPr>
              <a:spLocks noChangeShapeType="1"/>
            </p:cNvSpPr>
            <p:nvPr/>
          </p:nvSpPr>
          <p:spPr bwMode="auto">
            <a:xfrm rot="16200000" flipV="1">
              <a:off x="3970" y="830"/>
              <a:ext cx="144" cy="21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8732" name="Text Box 60"/>
            <p:cNvSpPr txBox="1">
              <a:spLocks noChangeArrowheads="1"/>
            </p:cNvSpPr>
            <p:nvPr/>
          </p:nvSpPr>
          <p:spPr bwMode="auto">
            <a:xfrm>
              <a:off x="3900" y="1008"/>
              <a:ext cx="1111" cy="404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si-LK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හර්මොන් </a:t>
              </a:r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46085" name="Group 63"/>
          <p:cNvGrpSpPr>
            <a:grpSpLocks/>
          </p:cNvGrpSpPr>
          <p:nvPr/>
        </p:nvGrpSpPr>
        <p:grpSpPr bwMode="auto">
          <a:xfrm>
            <a:off x="5334000" y="1987550"/>
            <a:ext cx="2514989" cy="831850"/>
            <a:chOff x="3360" y="1252"/>
            <a:chExt cx="1176" cy="524"/>
          </a:xfrm>
        </p:grpSpPr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8719" name="Text Box 47"/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404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si-LK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තෝබාර් </a:t>
              </a:r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28737" name="Line 65"/>
          <p:cNvSpPr>
            <a:spLocks noChangeShapeType="1"/>
          </p:cNvSpPr>
          <p:nvPr/>
        </p:nvSpPr>
        <p:spPr bwMode="auto">
          <a:xfrm rot="16200000" flipV="1">
            <a:off x="6230144" y="4672806"/>
            <a:ext cx="228600" cy="344488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6438899" y="4921250"/>
            <a:ext cx="2155975" cy="64135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si-LK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නෙබෝ 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46088" name="Group 67"/>
          <p:cNvGrpSpPr>
            <a:grpSpLocks/>
          </p:cNvGrpSpPr>
          <p:nvPr/>
        </p:nvGrpSpPr>
        <p:grpSpPr bwMode="auto">
          <a:xfrm>
            <a:off x="2971800" y="2667000"/>
            <a:ext cx="2209446" cy="914400"/>
            <a:chOff x="2042" y="1584"/>
            <a:chExt cx="1033" cy="576"/>
          </a:xfrm>
        </p:grpSpPr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 flipV="1">
              <a:off x="2931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8716" name="Text Box 44"/>
            <p:cNvSpPr txBox="1">
              <a:spLocks noChangeArrowheads="1"/>
            </p:cNvSpPr>
            <p:nvPr/>
          </p:nvSpPr>
          <p:spPr bwMode="auto">
            <a:xfrm>
              <a:off x="2042" y="1756"/>
              <a:ext cx="962" cy="404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si-LK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ගිල්බෝ</a:t>
              </a:r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46089" name="Group 68"/>
          <p:cNvGrpSpPr>
            <a:grpSpLocks/>
          </p:cNvGrpSpPr>
          <p:nvPr/>
        </p:nvGrpSpPr>
        <p:grpSpPr bwMode="auto">
          <a:xfrm>
            <a:off x="2362199" y="1676401"/>
            <a:ext cx="2449831" cy="919163"/>
            <a:chOff x="1488" y="1056"/>
            <a:chExt cx="1146" cy="579"/>
          </a:xfrm>
        </p:grpSpPr>
        <p:sp>
          <p:nvSpPr>
            <p:cNvPr id="28721" name="Line 49"/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1488" y="1228"/>
              <a:ext cx="1146" cy="407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si-LK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කාර්මෙල් </a:t>
              </a:r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46090" name="Group 70"/>
          <p:cNvGrpSpPr>
            <a:grpSpLocks/>
          </p:cNvGrpSpPr>
          <p:nvPr/>
        </p:nvGrpSpPr>
        <p:grpSpPr bwMode="auto">
          <a:xfrm>
            <a:off x="5867402" y="5943600"/>
            <a:ext cx="1904998" cy="762000"/>
            <a:chOff x="3696" y="3744"/>
            <a:chExt cx="891" cy="480"/>
          </a:xfrm>
        </p:grpSpPr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8715" name="Text Box 43"/>
            <p:cNvSpPr txBox="1">
              <a:spLocks noChangeArrowheads="1"/>
            </p:cNvSpPr>
            <p:nvPr/>
          </p:nvSpPr>
          <p:spPr bwMode="auto">
            <a:xfrm>
              <a:off x="3840" y="3744"/>
              <a:ext cx="747" cy="407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si-LK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හෝර් </a:t>
              </a:r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2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131840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හර්මොන් </a:t>
            </a:r>
          </a:p>
        </p:txBody>
      </p:sp>
    </p:spTree>
    <p:extLst>
      <p:ext uri="{BB962C8B-B14F-4D97-AF65-F5344CB8AC3E}">
        <p14:creationId xmlns:p14="http://schemas.microsoft.com/office/powerpoint/2010/main" val="42354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248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131840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හර්මොන් </a:t>
            </a:r>
          </a:p>
        </p:txBody>
      </p:sp>
    </p:spTree>
    <p:extLst>
      <p:ext uri="{BB962C8B-B14F-4D97-AF65-F5344CB8AC3E}">
        <p14:creationId xmlns:p14="http://schemas.microsoft.com/office/powerpoint/2010/main" val="31900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5719763" y="2482850"/>
            <a:ext cx="29670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Gගිල්යද්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5638800" y="3778250"/>
            <a:ext cx="304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943600" y="3702050"/>
            <a:ext cx="2747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අම්මොන් 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3200400" cy="1752600"/>
          </a:xfrm>
          <a:solidFill>
            <a:srgbClr val="008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solidFill>
                  <a:srgbClr val="FFFFFF"/>
                </a:solidFill>
                <a:latin typeface="Arial Black" pitchFamily="34" charset="0"/>
              </a:rPr>
              <a:t>ඉශ්‍රායෙලයේ</a:t>
            </a:r>
            <a:r>
              <a:rPr lang="en-US" sz="4000" b="0" dirty="0">
                <a:solidFill>
                  <a:srgbClr val="FFFFFF"/>
                </a:solidFill>
                <a:ea typeface="ＭＳ Ｐゴシック" charset="0"/>
              </a:rPr>
              <a:t> </a:t>
            </a:r>
            <a:r>
              <a:rPr lang="si-LK" sz="4000" b="0" dirty="0">
                <a:solidFill>
                  <a:srgbClr val="FFFFFF"/>
                </a:solidFill>
                <a:ea typeface="ＭＳ Ｐゴシック" charset="0"/>
              </a:rPr>
              <a:t>කලාප </a:t>
            </a:r>
            <a:r>
              <a:rPr lang="si-LK" sz="2800" b="0" dirty="0">
                <a:solidFill>
                  <a:srgbClr val="FFFFFF"/>
                </a:solidFill>
                <a:ea typeface="ＭＳ Ｐゴシック" charset="0"/>
              </a:rPr>
              <a:t>(පැ.ගි</a:t>
            </a:r>
            <a:r>
              <a:rPr lang="en-US" sz="2800" b="0" dirty="0">
                <a:solidFill>
                  <a:srgbClr val="FFFFFF"/>
                </a:solidFill>
                <a:ea typeface="ＭＳ Ｐゴシック" charset="0"/>
              </a:rPr>
              <a:t>)</a:t>
            </a:r>
            <a:endParaRPr lang="en-US" sz="4000" b="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55963" y="44196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යුදා 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3276600" y="2362200"/>
            <a:ext cx="2590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si-LK" sz="3200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ඉශ්‍රායෙලය </a:t>
            </a:r>
            <a:endParaRPr lang="en-US" sz="3200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246563" y="1066800"/>
            <a:ext cx="19256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ගලීලය 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6075363" y="533400"/>
            <a:ext cx="19256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බාශාන් 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6019800" y="5181600"/>
            <a:ext cx="217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මෝවාබ්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5978525" y="6324600"/>
            <a:ext cx="217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ඒදොම්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5634038" y="5181600"/>
            <a:ext cx="3128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M</a:t>
            </a:r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5638800" y="6324600"/>
            <a:ext cx="3449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4" grpId="0"/>
      <p:bldP spid="133126" grpId="0"/>
      <p:bldP spid="133127" grpId="0" animBg="1"/>
      <p:bldP spid="133128" grpId="0"/>
      <p:bldP spid="133129" grpId="0"/>
      <p:bldP spid="133130" grpId="0"/>
      <p:bldP spid="133131" grpId="0"/>
      <p:bldP spid="133132" grpId="0"/>
      <p:bldP spid="133133" grpId="0"/>
      <p:bldP spid="133134" grpId="0"/>
      <p:bldP spid="1331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6988"/>
            <a:ext cx="92964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5586413" y="2635250"/>
            <a:ext cx="3557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දෙකපොලිසය 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352800" cy="17526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solidFill>
                  <a:schemeClr val="tx1"/>
                </a:solidFill>
                <a:latin typeface="Arial Black" pitchFamily="34" charset="0"/>
              </a:rPr>
              <a:t>ඉශ්‍රායෙලයේ</a:t>
            </a:r>
            <a:r>
              <a:rPr lang="en-US" sz="4000" b="0" dirty="0">
                <a:ea typeface="ＭＳ Ｐゴシック" charset="0"/>
              </a:rPr>
              <a:t> </a:t>
            </a:r>
            <a:r>
              <a:rPr lang="si-LK" sz="4000" b="0" dirty="0">
                <a:ea typeface="ＭＳ Ｐゴシック" charset="0"/>
              </a:rPr>
              <a:t>කලාප</a:t>
            </a:r>
            <a:r>
              <a:rPr lang="en-US" sz="4000" b="0" dirty="0">
                <a:ea typeface="ＭＳ Ｐゴシック" charset="0"/>
              </a:rPr>
              <a:t> (</a:t>
            </a:r>
            <a:r>
              <a:rPr lang="si-LK" sz="4000" b="0" dirty="0">
                <a:ea typeface="ＭＳ Ｐゴシック" charset="0"/>
              </a:rPr>
              <a:t>න.ගි</a:t>
            </a:r>
            <a:r>
              <a:rPr lang="en-US" sz="4000" b="0" dirty="0">
                <a:ea typeface="ＭＳ Ｐゴシック" charset="0"/>
              </a:rPr>
              <a:t>)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132138" y="44196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යුදා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3589338" y="2438400"/>
            <a:ext cx="21177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Some Area</a:t>
            </a: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122738" y="10668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ගලීලය 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5951538" y="806450"/>
            <a:ext cx="2511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බෙතනිය 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600700" y="3657600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පෙරීය 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529263" y="629285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අරාබිය 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817938" y="2406650"/>
            <a:ext cx="2117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සමාරිය 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024063" y="609600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ඉදුමිය 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1341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  <p:bldP spid="134148" grpId="0" animBg="1"/>
      <p:bldP spid="134149" grpId="0"/>
      <p:bldP spid="134150" grpId="0"/>
      <p:bldP spid="134150" grpId="1"/>
      <p:bldP spid="134151" grpId="0"/>
      <p:bldP spid="134152" grpId="0"/>
      <p:bldP spid="134153" grpId="0"/>
      <p:bldP spid="134154" grpId="0"/>
      <p:bldP spid="134155" grpId="0"/>
      <p:bldP spid="1341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ea typeface="ＭＳ Ｐゴシック" charset="0"/>
              </a:rPr>
              <a:t>උස් තැන් </a:t>
            </a:r>
            <a:endParaRPr lang="en-US" dirty="0">
              <a:ea typeface="ＭＳ Ｐゴシック" charset="0"/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-105" charset="2"/>
              <a:buNone/>
              <a:defRPr/>
            </a:pPr>
            <a:endParaRPr lang="en-US"/>
          </a:p>
        </p:txBody>
      </p:sp>
      <p:pic>
        <p:nvPicPr>
          <p:cNvPr id="52227" name="Picture 5" descr="IsraelElevatio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Oval 17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219200" y="4419600"/>
            <a:ext cx="2590800" cy="1077218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b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si-LK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මුහුදුබඩ තැන්න 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pic>
        <p:nvPicPr>
          <p:cNvPr id="6169" name="Picture 25" descr="Chari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2004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200" b="0" dirty="0">
                <a:ea typeface="ＭＳ Ｐゴシック" charset="0"/>
              </a:rPr>
              <a:t>උස් කලාප උතුරු- දකුණු </a:t>
            </a:r>
            <a:r>
              <a:rPr lang="en-US" sz="3200" b="0" dirty="0">
                <a:ea typeface="ＭＳ Ｐゴシック" charset="0"/>
              </a:rPr>
              <a:t> </a:t>
            </a:r>
            <a:r>
              <a:rPr lang="si-LK" sz="3200" b="0" dirty="0">
                <a:ea typeface="ＭＳ Ｐゴシック" charset="0"/>
              </a:rPr>
              <a:t>බෙදීම්</a:t>
            </a:r>
            <a:endParaRPr lang="en-US" sz="3200" b="0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1" grpId="0" animBg="1"/>
      <p:bldP spid="61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i-LK" dirty="0"/>
              <a:t>මුහුදුබඩ තැන්න </a:t>
            </a:r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3101975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ea typeface="ＭＳ Ｐゴシック" charset="0"/>
              </a:rPr>
              <a:t>Kurkar</a:t>
            </a:r>
            <a:r>
              <a:rPr lang="en-US" b="1" dirty="0">
                <a:ea typeface="ＭＳ Ｐゴシック" charset="0"/>
              </a:rPr>
              <a:t> (</a:t>
            </a:r>
            <a:r>
              <a:rPr lang="si-LK" b="1" dirty="0">
                <a:ea typeface="ＭＳ Ｐゴシック" charset="0"/>
              </a:rPr>
              <a:t>වැලි ගල් ) ඉදිරිපසවූ  උස්වූ වැටි </a:t>
            </a:r>
            <a:r>
              <a:rPr lang="en-US" b="1" dirty="0">
                <a:ea typeface="ＭＳ Ｐゴシック" charset="0"/>
              </a:rPr>
              <a:t> </a:t>
            </a:r>
            <a:r>
              <a:rPr lang="si-LK" b="1" dirty="0">
                <a:ea typeface="ＭＳ Ｐゴシック" charset="0"/>
              </a:rPr>
              <a:t>කන්ද පාමුල නැගෙනහිර සිට බලන කල </a:t>
            </a:r>
            <a:endParaRPr lang="en-US" b="1" dirty="0">
              <a:ea typeface="ＭＳ Ｐゴシック" charset="0"/>
            </a:endParaRPr>
          </a:p>
        </p:txBody>
      </p:sp>
      <p:pic>
        <p:nvPicPr>
          <p:cNvPr id="56323" name="Picture 4" descr="Caes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18129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/>
              <a:t>මුහුදුබඩ තැන්න </a:t>
            </a:r>
            <a:endParaRPr lang="en-US" dirty="0">
              <a:ea typeface="ＭＳ Ｐゴシック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>
              <a:defRPr/>
            </a:pPr>
            <a:r>
              <a:rPr lang="si-LK" b="1" dirty="0">
                <a:ea typeface="ＭＳ Ｐゴシック" charset="0"/>
              </a:rPr>
              <a:t>තීර්</a:t>
            </a:r>
            <a:endParaRPr lang="en-US" b="1" dirty="0">
              <a:ea typeface="ＭＳ Ｐゴシック" charset="0"/>
            </a:endParaRPr>
          </a:p>
        </p:txBody>
      </p:sp>
      <p:pic>
        <p:nvPicPr>
          <p:cNvPr id="58371" name="Picture 5" descr="Ty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a_kav_hof000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30163"/>
            <a:ext cx="9324976" cy="6988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Tel Aviv</a:t>
            </a:r>
          </a:p>
        </p:txBody>
      </p:sp>
    </p:spTree>
    <p:extLst>
      <p:ext uri="{BB962C8B-B14F-4D97-AF65-F5344CB8AC3E}">
        <p14:creationId xmlns:p14="http://schemas.microsoft.com/office/powerpoint/2010/main" val="323572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274638"/>
            <a:ext cx="4713287" cy="706437"/>
          </a:xfrm>
          <a:solidFill>
            <a:srgbClr val="003399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ea typeface="ＭＳ Ｐゴシック" charset="0"/>
              </a:rPr>
              <a:t>අද ලෝකය </a:t>
            </a:r>
            <a:endParaRPr lang="en-US" sz="4000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_center03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Tel Aviv</a:t>
            </a:r>
          </a:p>
        </p:txBody>
      </p:sp>
    </p:spTree>
    <p:extLst>
      <p:ext uri="{BB962C8B-B14F-4D97-AF65-F5344CB8AC3E}">
        <p14:creationId xmlns:p14="http://schemas.microsoft.com/office/powerpoint/2010/main" val="31136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dirty="0"/>
              <a:t>මුහුදුබඩ තැන්න </a:t>
            </a:r>
            <a:endParaRPr lang="en-US" dirty="0">
              <a:ea typeface="ＭＳ Ｐゴシック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b="1" dirty="0">
                <a:ea typeface="ＭＳ Ｐゴシック" charset="0"/>
              </a:rPr>
              <a:t>කායිසාරිය</a:t>
            </a:r>
            <a:endParaRPr lang="en-US" sz="2800" b="1" dirty="0">
              <a:ea typeface="ＭＳ Ｐゴシック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2795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grpSp>
        <p:nvGrpSpPr>
          <p:cNvPr id="60420" name="Group 11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60423" name="Picture 7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10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aseria0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432926" cy="6899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කායිසාරිය</a:t>
            </a:r>
          </a:p>
        </p:txBody>
      </p:sp>
    </p:spTree>
    <p:extLst>
      <p:ext uri="{BB962C8B-B14F-4D97-AF65-F5344CB8AC3E}">
        <p14:creationId xmlns:p14="http://schemas.microsoft.com/office/powerpoint/2010/main" val="333579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dirty="0"/>
              <a:t>මුහුදුබඩ තැන්න 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6246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>
              <a:defRPr/>
            </a:pPr>
            <a:r>
              <a:rPr lang="si-LK" b="1" dirty="0">
                <a:ea typeface="ＭＳ Ｐゴシック" charset="0"/>
              </a:rPr>
              <a:t>ගාසා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144000" cy="73025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9351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b="0" dirty="0">
                <a:ea typeface="ＭＳ Ｐゴシック" charset="0"/>
              </a:rPr>
              <a:t>උස් කලාප උතුරු- දකුණු </a:t>
            </a:r>
            <a:r>
              <a:rPr lang="en-US" sz="3600" b="0" dirty="0">
                <a:ea typeface="ＭＳ Ｐゴシック" charset="0"/>
              </a:rPr>
              <a:t> </a:t>
            </a:r>
            <a:r>
              <a:rPr lang="si-LK" sz="3600" b="0" dirty="0">
                <a:ea typeface="ＭＳ Ｐゴシック" charset="0"/>
              </a:rPr>
              <a:t>බෙදීම්</a:t>
            </a:r>
            <a:endParaRPr lang="en-US" sz="3600" b="0" dirty="0">
              <a:ea typeface="ＭＳ Ｐゴシック" charset="0"/>
            </a:endParaRPr>
          </a:p>
        </p:txBody>
      </p:sp>
      <p:pic>
        <p:nvPicPr>
          <p:cNvPr id="38926" name="Picture 14" descr="Shephelah Landsca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9900" y="228600"/>
            <a:ext cx="4108450" cy="7315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843213" y="3657600"/>
            <a:ext cx="2498725" cy="646113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si-LK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ශෙපලාහ්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5257800" y="4419600"/>
            <a:ext cx="377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මිටියාවත් හා කදු 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5334000" y="4495800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i-LK" dirty="0"/>
              <a:t>ශෙපලාහ්</a:t>
            </a:r>
            <a:endParaRPr lang="en-US" dirty="0"/>
          </a:p>
        </p:txBody>
      </p:sp>
      <p:pic>
        <p:nvPicPr>
          <p:cNvPr id="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2"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eaLnBrk="1" hangingPunct="1">
              <a:defRPr/>
            </a:pPr>
            <a:r>
              <a:rPr lang="si-LK" b="1" dirty="0">
                <a:ea typeface="ＭＳ Ｐゴシック" charset="0"/>
              </a:rPr>
              <a:t>ගොවිබිම් 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228600"/>
            <a:ext cx="352742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b="0" dirty="0">
                <a:ea typeface="ＭＳ Ｐゴシック" charset="0"/>
              </a:rPr>
              <a:t>උස් කලාප</a:t>
            </a:r>
            <a:br>
              <a:rPr lang="si-LK" sz="3600" b="0" dirty="0">
                <a:ea typeface="ＭＳ Ｐゴシック" charset="0"/>
              </a:rPr>
            </a:br>
            <a:r>
              <a:rPr lang="si-LK" sz="3600" b="0" dirty="0">
                <a:ea typeface="ＭＳ Ｐゴシック" charset="0"/>
              </a:rPr>
              <a:t> උතුරු- දකුණු </a:t>
            </a:r>
            <a:r>
              <a:rPr lang="en-US" sz="3600" b="0" dirty="0">
                <a:ea typeface="ＭＳ Ｐゴシック" charset="0"/>
              </a:rPr>
              <a:t> </a:t>
            </a:r>
            <a:r>
              <a:rPr lang="si-LK" sz="3600" b="0" dirty="0">
                <a:ea typeface="ＭＳ Ｐゴシック" charset="0"/>
              </a:rPr>
              <a:t>බෙදීම්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2209800" cy="1754327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si-LK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මධ්‍යම කදු පරාසය  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ills of Jud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ea typeface="ＭＳ Ｐゴシック" charset="0"/>
              </a:rPr>
              <a:t>යුදා කදු 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28600"/>
            <a:ext cx="339407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b="0" dirty="0">
                <a:ea typeface="ＭＳ Ｐゴシック" charset="0"/>
              </a:rPr>
              <a:t>උස් කලාප</a:t>
            </a:r>
            <a:br>
              <a:rPr lang="si-LK" sz="3600" b="0" dirty="0">
                <a:ea typeface="ＭＳ Ｐゴシック" charset="0"/>
              </a:rPr>
            </a:br>
            <a:r>
              <a:rPr lang="si-LK" sz="3600" b="0" dirty="0">
                <a:ea typeface="ＭＳ Ｐゴシック" charset="0"/>
              </a:rPr>
              <a:t> උතුරු- දකුණු </a:t>
            </a:r>
            <a:r>
              <a:rPr lang="en-US" sz="3600" b="0" dirty="0">
                <a:ea typeface="ＭＳ Ｐゴシック" charset="0"/>
              </a:rPr>
              <a:t> </a:t>
            </a:r>
            <a:r>
              <a:rPr lang="si-LK" sz="3600" b="0" dirty="0">
                <a:ea typeface="ＭＳ Ｐゴシック" charset="0"/>
              </a:rPr>
              <a:t>බෙදීම්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667000" y="3657598"/>
            <a:ext cx="2209800" cy="1583998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si-LK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මධ්‍යම කදු පරාසය  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rot="19061027">
            <a:off x="4748213" y="1346200"/>
            <a:ext cx="717550" cy="11017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5945188" y="1457325"/>
            <a:ext cx="2803525" cy="1200329"/>
          </a:xfrm>
          <a:prstGeom prst="leftArrowCallout">
            <a:avLst>
              <a:gd name="adj1" fmla="val 25000"/>
              <a:gd name="adj2" fmla="val 25000"/>
              <a:gd name="adj3" fmla="val 20160"/>
              <a:gd name="adj4" fmla="val 66667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si-LK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යෙස්රීල් මිටියාවත 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5913437" y="1219200"/>
            <a:ext cx="3230563" cy="2308324"/>
          </a:xfrm>
          <a:prstGeom prst="leftArrowCallout">
            <a:avLst>
              <a:gd name="adj1" fmla="val 25000"/>
              <a:gd name="adj2" fmla="val 25000"/>
              <a:gd name="adj3" fmla="val 18318"/>
              <a:gd name="adj4" fmla="val 66667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si-LK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මෙගිද්දෝ තැන්න ලෙසද හදුන්වයි 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1" grpId="1" animBg="1"/>
      <p:bldP spid="11879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Tab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57800" y="260648"/>
            <a:ext cx="3886200" cy="338437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 </a:t>
            </a:r>
            <a:r>
              <a:rPr lang="si-LK" sz="4000" dirty="0">
                <a:ea typeface="ＭＳ Ｐゴシック" charset="0"/>
              </a:rPr>
              <a:t>යෙස්රීල් මිටියාවතේ වූ</a:t>
            </a:r>
            <a:br>
              <a:rPr lang="si-LK" sz="4000" dirty="0">
                <a:ea typeface="ＭＳ Ｐゴシック" charset="0"/>
              </a:rPr>
            </a:br>
            <a:r>
              <a:rPr lang="si-LK" sz="4000" dirty="0">
                <a:ea typeface="ＭＳ Ｐゴシック" charset="0"/>
              </a:rPr>
              <a:t> තාබෝර් කන්ද </a:t>
            </a:r>
            <a:r>
              <a:rPr lang="en-US" sz="4000" dirty="0">
                <a:ea typeface="ＭＳ Ｐゴシック" charset="0"/>
              </a:rPr>
              <a:t> </a:t>
            </a:r>
          </a:p>
        </p:txBody>
      </p:sp>
      <p:pic>
        <p:nvPicPr>
          <p:cNvPr id="74755" name="Picture 5" descr="Mount Tab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19200" y="152400"/>
            <a:ext cx="7010400" cy="762000"/>
          </a:xfrm>
          <a:gradFill rotWithShape="0">
            <a:gsLst>
              <a:gs pos="0">
                <a:srgbClr val="800080"/>
              </a:gs>
              <a:gs pos="100000">
                <a:srgbClr val="800080">
                  <a:gamma/>
                  <a:shade val="2549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ail"/>
                <a:ea typeface="ＭＳ Ｐゴシック" charset="0"/>
                <a:cs typeface="Arail"/>
              </a:rPr>
              <a:t>වර්තමානයේ මැද පෙරදිග </a:t>
            </a:r>
            <a:endParaRPr lang="en-US" sz="4000" dirty="0">
              <a:latin typeface="Arail"/>
              <a:ea typeface="ＭＳ Ｐゴシック" charset="0"/>
              <a:cs typeface="Arail"/>
            </a:endParaRP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3952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9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4139952" cy="3306762"/>
          </a:xfrm>
        </p:spPr>
        <p:txBody>
          <a:bodyPr/>
          <a:lstStyle/>
          <a:p>
            <a:pPr>
              <a:defRPr/>
            </a:pPr>
            <a:r>
              <a:rPr lang="si-LK" dirty="0"/>
              <a:t>මධ්‍යම කදු පරාසය  </a:t>
            </a: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200400"/>
            <a:ext cx="4211638" cy="2895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si-LK" sz="2800" b="1" dirty="0">
                <a:ea typeface="ＭＳ Ｐゴシック" charset="0"/>
              </a:rPr>
              <a:t>නැගෙනහිර හෝ බටහිරට ජලය ගලායන්නට කදු වැටිය හේතුවේ. </a:t>
            </a:r>
            <a:endParaRPr lang="en-US" sz="2800" b="1" dirty="0"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b="1" dirty="0"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i-LK" sz="2800" b="1" dirty="0">
                <a:ea typeface="ＭＳ Ｐゴシック" charset="0"/>
              </a:rPr>
              <a:t>දකුණේ වූ වඩා උස් කදු </a:t>
            </a:r>
            <a:endParaRPr lang="en-US" sz="2800" b="1" dirty="0">
              <a:ea typeface="ＭＳ Ｐゴシック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6381750"/>
            <a:ext cx="3962400" cy="1714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pic>
        <p:nvPicPr>
          <p:cNvPr id="76804" name="Picture 7" descr="Map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650" y="-30163"/>
            <a:ext cx="4959350" cy="70405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3" r="4536" b="6139"/>
          <a:stretch>
            <a:fillRect/>
          </a:stretch>
        </p:blipFill>
        <p:spPr bwMode="auto">
          <a:xfrm>
            <a:off x="0" y="-152400"/>
            <a:ext cx="9185275" cy="127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53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ea typeface="ＭＳ Ｐゴシック" charset="0"/>
              </a:rPr>
              <a:t>යුදාහි කාන්තාර </a:t>
            </a:r>
            <a:endParaRPr lang="en-US" dirty="0"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54012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b="0" dirty="0">
                <a:ea typeface="ＭＳ Ｐゴシック" charset="0"/>
              </a:rPr>
              <a:t>උස් කලාප</a:t>
            </a:r>
            <a:br>
              <a:rPr lang="si-LK" sz="3600" b="0" dirty="0">
                <a:ea typeface="ＭＳ Ｐゴシック" charset="0"/>
              </a:rPr>
            </a:br>
            <a:r>
              <a:rPr lang="si-LK" sz="3600" b="0" dirty="0">
                <a:ea typeface="ＭＳ Ｐゴシック" charset="0"/>
              </a:rPr>
              <a:t> උතුරු- දකුණු </a:t>
            </a:r>
            <a:r>
              <a:rPr lang="en-US" sz="3600" b="0" dirty="0">
                <a:ea typeface="ＭＳ Ｐゴシック" charset="0"/>
              </a:rPr>
              <a:t> </a:t>
            </a:r>
            <a:r>
              <a:rPr lang="si-LK" sz="3600" b="0" dirty="0">
                <a:ea typeface="ＭＳ Ｐゴシック" charset="0"/>
              </a:rPr>
              <a:t>බෙදීම්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484438" y="3657600"/>
            <a:ext cx="2925762" cy="1200329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si-LK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යොර්දාන් විවරය 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i-LK" dirty="0"/>
              <a:t>යොර්දාන් විවරය </a:t>
            </a:r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eaLnBrk="1" hangingPunct="1">
              <a:defRPr/>
            </a:pPr>
            <a:r>
              <a:rPr lang="si-LK" b="1" dirty="0">
                <a:ea typeface="ＭＳ Ｐゴシック" charset="0"/>
              </a:rPr>
              <a:t>ගැඹුරු</a:t>
            </a:r>
            <a:r>
              <a:rPr lang="en-US" b="1" dirty="0">
                <a:ea typeface="ＭＳ Ｐゴシック" charset="0"/>
              </a:rPr>
              <a:t> </a:t>
            </a:r>
            <a:r>
              <a:rPr lang="si-LK" b="1" dirty="0">
                <a:ea typeface="ＭＳ Ｐゴシック" charset="0"/>
              </a:rPr>
              <a:t>අවපීඩන( පහත් ) බිම් 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pic>
        <p:nvPicPr>
          <p:cNvPr id="8294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පහත ලුණු මුහුද 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කාන්තාරයේ සිට යුදා දක්වා නැගෙනහිර සිට බලද්දි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57150" y="228600"/>
            <a:ext cx="3640138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b="0" dirty="0">
                <a:ea typeface="ＭＳ Ｐゴシック" charset="0"/>
              </a:rPr>
              <a:t>උස් කලාප</a:t>
            </a:r>
            <a:br>
              <a:rPr lang="si-LK" sz="3600" b="0" dirty="0">
                <a:ea typeface="ＭＳ Ｐゴシック" charset="0"/>
              </a:rPr>
            </a:br>
            <a:r>
              <a:rPr lang="si-LK" sz="3600" b="0" dirty="0">
                <a:ea typeface="ＭＳ Ｐゴシック" charset="0"/>
              </a:rPr>
              <a:t> උතුරු- දකුණු </a:t>
            </a:r>
            <a:r>
              <a:rPr lang="en-US" sz="3600" b="0" dirty="0">
                <a:ea typeface="ＭＳ Ｐゴシック" charset="0"/>
              </a:rPr>
              <a:t> </a:t>
            </a:r>
            <a:r>
              <a:rPr lang="si-LK" sz="3600" b="0" dirty="0">
                <a:ea typeface="ＭＳ Ｐゴシック" charset="0"/>
              </a:rPr>
              <a:t>බෙදීම්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2514600" y="3048000"/>
            <a:ext cx="4191000" cy="1754327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si-LK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ට්‍රාන්ස් ජෝර්දාන් සානුව (උස් බිම)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6" grpId="0" animBg="1"/>
      <p:bldP spid="5325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dirty="0"/>
              <a:t>ට්‍රාන්ස්ජෝර්දාන් සානුව</a:t>
            </a:r>
            <a:endParaRPr lang="en-US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47800"/>
            <a:ext cx="3267075" cy="457200"/>
          </a:xfrm>
        </p:spPr>
        <p:txBody>
          <a:bodyPr/>
          <a:lstStyle/>
          <a:p>
            <a:pPr eaLnBrk="1" hangingPunct="1">
              <a:defRPr/>
            </a:pPr>
            <a:r>
              <a:rPr lang="si-LK" b="1" dirty="0">
                <a:ea typeface="ＭＳ Ｐゴシック" charset="0"/>
              </a:rPr>
              <a:t>නෙබෝ කන්ද 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pic>
        <p:nvPicPr>
          <p:cNvPr id="8704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94"/>
          <a:stretch>
            <a:fillRect/>
          </a:stretch>
        </p:blipFill>
        <p:spPr>
          <a:xfrm>
            <a:off x="3448050" y="1295400"/>
            <a:ext cx="5372100" cy="5562600"/>
          </a:xfrm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322638" cy="20574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200" b="0" dirty="0">
                <a:ea typeface="ＭＳ Ｐゴシック" charset="0"/>
              </a:rPr>
              <a:t>උස් කලාප</a:t>
            </a:r>
            <a:br>
              <a:rPr lang="si-LK" sz="3200" b="0" dirty="0">
                <a:ea typeface="ＭＳ Ｐゴシック" charset="0"/>
              </a:rPr>
            </a:br>
            <a:r>
              <a:rPr lang="si-LK" sz="3200" b="0" dirty="0">
                <a:ea typeface="ＭＳ Ｐゴシック" charset="0"/>
              </a:rPr>
              <a:t> උතුරු- දකුණු </a:t>
            </a:r>
            <a:r>
              <a:rPr lang="en-US" sz="3200" b="0" dirty="0">
                <a:ea typeface="ＭＳ Ｐゴシック" charset="0"/>
              </a:rPr>
              <a:t> </a:t>
            </a:r>
            <a:r>
              <a:rPr lang="si-LK" sz="3200" b="0" dirty="0">
                <a:ea typeface="ＭＳ Ｐゴシック" charset="0"/>
              </a:rPr>
              <a:t>බෙදීම්</a:t>
            </a:r>
            <a:endParaRPr lang="en-US" sz="3600" b="0" dirty="0">
              <a:ea typeface="ＭＳ Ｐゴシック" charset="0"/>
            </a:endParaRP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62513" y="274638"/>
            <a:ext cx="3886200" cy="868362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ea typeface="ＭＳ Ｐゴシック" charset="0"/>
              </a:rPr>
              <a:t>නෙගෙව් 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91138" name="Picture 4" descr="Nege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negev066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463" y="-26988"/>
            <a:ext cx="9161463" cy="6998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870538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නෙගෙව් </a:t>
            </a:r>
          </a:p>
        </p:txBody>
      </p:sp>
    </p:spTree>
    <p:extLst>
      <p:ext uri="{BB962C8B-B14F-4D97-AF65-F5344CB8AC3E}">
        <p14:creationId xmlns:p14="http://schemas.microsoft.com/office/powerpoint/2010/main" val="3014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1" name="Freeform 1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1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20" name="Freeform 12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93193" name="Text Box 5"/>
          <p:cNvSpPr txBox="1">
            <a:spLocks noChangeArrowheads="1"/>
          </p:cNvSpPr>
          <p:nvPr/>
        </p:nvSpPr>
        <p:spPr bwMode="auto">
          <a:xfrm>
            <a:off x="2667000" y="218182"/>
            <a:ext cx="3657600" cy="138499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si-LK" sz="2800" b="1" dirty="0">
                <a:effectLst/>
                <a:latin typeface="Arial" charset="0"/>
                <a:cs typeface="Arial" charset="0"/>
              </a:rPr>
              <a:t>පුරාණ ඉශ්රායෙලයේ  ගමනාගමනය </a:t>
            </a:r>
            <a:endParaRPr lang="en-US" sz="28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152400" y="2000071"/>
            <a:ext cx="2938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බටහිර හා උතුර</a:t>
            </a:r>
            <a:endParaRPr lang="en-US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5867400" y="2000071"/>
            <a:ext cx="358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b="1" dirty="0">
                <a:effectLst/>
                <a:latin typeface="Arial" charset="0"/>
                <a:cs typeface="Arial" charset="0"/>
              </a:rPr>
              <a:t>නැගෙනහිර හා දකුණ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6172200" y="228599"/>
            <a:ext cx="2895600" cy="13679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දකුණු පැත්ත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28599"/>
            <a:ext cx="2792412" cy="1367997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ea typeface="ＭＳ Ｐゴシック" charset="0"/>
              </a:rPr>
              <a:t>වම් පැත්ත </a:t>
            </a:r>
            <a:endParaRPr lang="en-US" sz="3600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  <p:bldP spid="686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/>
            <a:ahLst/>
            <a:cxnLst>
              <a:cxn ang="0">
                <a:pos x="2093" y="1856"/>
              </a:cxn>
              <a:cxn ang="0">
                <a:pos x="2050" y="1841"/>
              </a:cxn>
              <a:cxn ang="0">
                <a:pos x="1964" y="1827"/>
              </a:cxn>
              <a:cxn ang="0">
                <a:pos x="1757" y="1774"/>
              </a:cxn>
              <a:cxn ang="0">
                <a:pos x="1724" y="1712"/>
              </a:cxn>
              <a:cxn ang="0">
                <a:pos x="1637" y="1669"/>
              </a:cxn>
              <a:cxn ang="0">
                <a:pos x="1560" y="1621"/>
              </a:cxn>
              <a:cxn ang="0">
                <a:pos x="1498" y="1467"/>
              </a:cxn>
              <a:cxn ang="0">
                <a:pos x="1407" y="1400"/>
              </a:cxn>
              <a:cxn ang="0">
                <a:pos x="1349" y="1352"/>
              </a:cxn>
              <a:cxn ang="0">
                <a:pos x="1392" y="1328"/>
              </a:cxn>
              <a:cxn ang="0">
                <a:pos x="1364" y="1261"/>
              </a:cxn>
              <a:cxn ang="0">
                <a:pos x="1349" y="1241"/>
              </a:cxn>
              <a:cxn ang="0">
                <a:pos x="1320" y="1174"/>
              </a:cxn>
              <a:cxn ang="0">
                <a:pos x="1277" y="1150"/>
              </a:cxn>
              <a:cxn ang="0">
                <a:pos x="1181" y="1112"/>
              </a:cxn>
              <a:cxn ang="0">
                <a:pos x="1138" y="1069"/>
              </a:cxn>
              <a:cxn ang="0">
                <a:pos x="1100" y="1035"/>
              </a:cxn>
              <a:cxn ang="0">
                <a:pos x="1066" y="992"/>
              </a:cxn>
              <a:cxn ang="0">
                <a:pos x="946" y="896"/>
              </a:cxn>
              <a:cxn ang="0">
                <a:pos x="768" y="901"/>
              </a:cxn>
              <a:cxn ang="0">
                <a:pos x="730" y="877"/>
              </a:cxn>
              <a:cxn ang="0">
                <a:pos x="605" y="790"/>
              </a:cxn>
              <a:cxn ang="0">
                <a:pos x="586" y="747"/>
              </a:cxn>
              <a:cxn ang="0">
                <a:pos x="552" y="675"/>
              </a:cxn>
              <a:cxn ang="0">
                <a:pos x="524" y="641"/>
              </a:cxn>
              <a:cxn ang="0">
                <a:pos x="495" y="589"/>
              </a:cxn>
              <a:cxn ang="0">
                <a:pos x="360" y="550"/>
              </a:cxn>
              <a:cxn ang="0">
                <a:pos x="264" y="493"/>
              </a:cxn>
              <a:cxn ang="0">
                <a:pos x="173" y="454"/>
              </a:cxn>
              <a:cxn ang="0">
                <a:pos x="130" y="478"/>
              </a:cxn>
              <a:cxn ang="0">
                <a:pos x="120" y="344"/>
              </a:cxn>
              <a:cxn ang="0">
                <a:pos x="92" y="301"/>
              </a:cxn>
              <a:cxn ang="0">
                <a:pos x="0" y="181"/>
              </a:cxn>
              <a:cxn ang="0">
                <a:pos x="10" y="161"/>
              </a:cxn>
              <a:cxn ang="0">
                <a:pos x="44" y="152"/>
              </a:cxn>
              <a:cxn ang="0">
                <a:pos x="197" y="137"/>
              </a:cxn>
              <a:cxn ang="0">
                <a:pos x="144" y="51"/>
              </a:cxn>
              <a:cxn ang="0">
                <a:pos x="125" y="41"/>
              </a:cxn>
              <a:cxn ang="0">
                <a:pos x="154" y="51"/>
              </a:cxn>
              <a:cxn ang="0">
                <a:pos x="284" y="46"/>
              </a:cxn>
              <a:cxn ang="0">
                <a:pos x="288" y="3"/>
              </a:cxn>
              <a:cxn ang="0">
                <a:pos x="298" y="3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/>
            <a:ahLst/>
            <a:cxnLst>
              <a:cxn ang="0">
                <a:pos x="1382" y="1863"/>
              </a:cxn>
              <a:cxn ang="0">
                <a:pos x="1334" y="1757"/>
              </a:cxn>
              <a:cxn ang="0">
                <a:pos x="1291" y="1685"/>
              </a:cxn>
              <a:cxn ang="0">
                <a:pos x="1320" y="1599"/>
              </a:cxn>
              <a:cxn ang="0">
                <a:pos x="1257" y="1488"/>
              </a:cxn>
              <a:cxn ang="0">
                <a:pos x="1195" y="1412"/>
              </a:cxn>
              <a:cxn ang="0">
                <a:pos x="1108" y="1383"/>
              </a:cxn>
              <a:cxn ang="0">
                <a:pos x="1089" y="1364"/>
              </a:cxn>
              <a:cxn ang="0">
                <a:pos x="1046" y="1349"/>
              </a:cxn>
              <a:cxn ang="0">
                <a:pos x="1022" y="1320"/>
              </a:cxn>
              <a:cxn ang="0">
                <a:pos x="974" y="1301"/>
              </a:cxn>
              <a:cxn ang="0">
                <a:pos x="950" y="1263"/>
              </a:cxn>
              <a:cxn ang="0">
                <a:pos x="916" y="1167"/>
              </a:cxn>
              <a:cxn ang="0">
                <a:pos x="873" y="1143"/>
              </a:cxn>
              <a:cxn ang="0">
                <a:pos x="849" y="1066"/>
              </a:cxn>
              <a:cxn ang="0">
                <a:pos x="825" y="951"/>
              </a:cxn>
              <a:cxn ang="0">
                <a:pos x="801" y="908"/>
              </a:cxn>
              <a:cxn ang="0">
                <a:pos x="777" y="879"/>
              </a:cxn>
              <a:cxn ang="0">
                <a:pos x="739" y="869"/>
              </a:cxn>
              <a:cxn ang="0">
                <a:pos x="724" y="764"/>
              </a:cxn>
              <a:cxn ang="0">
                <a:pos x="710" y="716"/>
              </a:cxn>
              <a:cxn ang="0">
                <a:pos x="724" y="668"/>
              </a:cxn>
              <a:cxn ang="0">
                <a:pos x="720" y="629"/>
              </a:cxn>
              <a:cxn ang="0">
                <a:pos x="739" y="600"/>
              </a:cxn>
              <a:cxn ang="0">
                <a:pos x="667" y="528"/>
              </a:cxn>
              <a:cxn ang="0">
                <a:pos x="710" y="533"/>
              </a:cxn>
              <a:cxn ang="0">
                <a:pos x="729" y="528"/>
              </a:cxn>
              <a:cxn ang="0">
                <a:pos x="715" y="524"/>
              </a:cxn>
              <a:cxn ang="0">
                <a:pos x="672" y="509"/>
              </a:cxn>
              <a:cxn ang="0">
                <a:pos x="657" y="504"/>
              </a:cxn>
              <a:cxn ang="0">
                <a:pos x="648" y="514"/>
              </a:cxn>
              <a:cxn ang="0">
                <a:pos x="643" y="500"/>
              </a:cxn>
              <a:cxn ang="0">
                <a:pos x="624" y="452"/>
              </a:cxn>
              <a:cxn ang="0">
                <a:pos x="604" y="408"/>
              </a:cxn>
              <a:cxn ang="0">
                <a:pos x="552" y="346"/>
              </a:cxn>
              <a:cxn ang="0">
                <a:pos x="480" y="188"/>
              </a:cxn>
              <a:cxn ang="0">
                <a:pos x="441" y="197"/>
              </a:cxn>
              <a:cxn ang="0">
                <a:pos x="427" y="188"/>
              </a:cxn>
              <a:cxn ang="0">
                <a:pos x="350" y="164"/>
              </a:cxn>
              <a:cxn ang="0">
                <a:pos x="326" y="159"/>
              </a:cxn>
              <a:cxn ang="0">
                <a:pos x="259" y="149"/>
              </a:cxn>
              <a:cxn ang="0">
                <a:pos x="129" y="125"/>
              </a:cxn>
              <a:cxn ang="0">
                <a:pos x="67" y="58"/>
              </a:cxn>
              <a:cxn ang="0">
                <a:pos x="48" y="0"/>
              </a:cxn>
              <a:cxn ang="0">
                <a:pos x="19" y="15"/>
              </a:cxn>
              <a:cxn ang="0">
                <a:pos x="0" y="68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11" name="WordArt 15"/>
          <p:cNvSpPr>
            <a:spLocks noChangeArrowheads="1" noChangeShapeType="1" noTextEdit="1"/>
          </p:cNvSpPr>
          <p:nvPr/>
        </p:nvSpPr>
        <p:spPr bwMode="auto">
          <a:xfrm>
            <a:off x="381000" y="1524000"/>
            <a:ext cx="1447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812"/>
              </a:avLst>
            </a:prstTxWarp>
          </a:bodyPr>
          <a:lstStyle/>
          <a:p>
            <a:pPr algn="ctr"/>
            <a:r>
              <a:rPr lang="si-LK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228600">
                    <a:schemeClr val="bg2"/>
                  </a:glow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අසරියාව </a:t>
            </a:r>
            <a:endParaRPr lang="en-US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228600">
                  <a:schemeClr val="bg2"/>
                </a:glow>
                <a:outerShdw blurRad="63500" dist="38099" dir="2700000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4114" name="WordArt 18"/>
          <p:cNvSpPr>
            <a:spLocks noChangeArrowheads="1" noChangeShapeType="1" noTextEdit="1"/>
          </p:cNvSpPr>
          <p:nvPr/>
        </p:nvSpPr>
        <p:spPr bwMode="auto">
          <a:xfrm>
            <a:off x="990600" y="2667000"/>
            <a:ext cx="14097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si-LK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228600">
                    <a:schemeClr val="bg2"/>
                  </a:glow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බබිලෝනිය</a:t>
            </a:r>
            <a:endParaRPr lang="en-US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228600">
                  <a:schemeClr val="bg2"/>
                </a:glow>
                <a:outerShdw blurRad="63500" dist="38099" dir="2700000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4115" name="WordArt 19"/>
          <p:cNvSpPr>
            <a:spLocks noChangeArrowheads="1" noChangeShapeType="1" noTextEdit="1"/>
          </p:cNvSpPr>
          <p:nvPr/>
        </p:nvSpPr>
        <p:spPr bwMode="auto">
          <a:xfrm>
            <a:off x="1905000" y="3810000"/>
            <a:ext cx="12573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si-LK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228600">
                    <a:schemeClr val="bg2"/>
                  </a:glow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කල්දියාව </a:t>
            </a:r>
            <a:endParaRPr lang="en-US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228600">
                  <a:schemeClr val="bg2"/>
                </a:glow>
                <a:outerShdw blurRad="63500" dist="38099" dir="2700000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4116" name="WordArt 20"/>
          <p:cNvSpPr>
            <a:spLocks noChangeArrowheads="1" noChangeShapeType="1" noTextEdit="1"/>
          </p:cNvSpPr>
          <p:nvPr/>
        </p:nvSpPr>
        <p:spPr bwMode="auto">
          <a:xfrm>
            <a:off x="3505200" y="2667000"/>
            <a:ext cx="12573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si-LK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228600">
                    <a:schemeClr val="bg2"/>
                  </a:glow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පර්සියාව </a:t>
            </a:r>
            <a:endParaRPr lang="en-US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228600">
                  <a:schemeClr val="bg2"/>
                </a:glow>
                <a:outerShdw blurRad="63500" dist="38099" dir="2700000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65100" y="2162175"/>
            <a:ext cx="1968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si-LK" sz="2800" b="1" dirty="0">
                <a:solidFill>
                  <a:schemeClr val="bg2"/>
                </a:solidFill>
                <a:effectLst>
                  <a:glow rad="228600">
                    <a:schemeClr val="tx1">
                      <a:alpha val="83000"/>
                    </a:schemeClr>
                  </a:glow>
                </a:effectLst>
                <a:latin typeface="Arial" pitchFamily="-105" charset="0"/>
                <a:ea typeface="+mn-ea"/>
                <a:cs typeface="+mn-cs"/>
              </a:rPr>
              <a:t>යුප්‍රටීස් </a:t>
            </a:r>
            <a:endParaRPr lang="en-US" sz="2800" b="1" dirty="0">
              <a:solidFill>
                <a:schemeClr val="bg2"/>
              </a:solidFill>
              <a:effectLst>
                <a:glow rad="228600">
                  <a:schemeClr val="tx1">
                    <a:alpha val="83000"/>
                  </a:schemeClr>
                </a:glow>
              </a:effectLst>
              <a:latin typeface="Arial" pitchFamily="-105" charset="0"/>
              <a:ea typeface="+mn-ea"/>
              <a:cs typeface="+mn-cs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838200" y="1004888"/>
            <a:ext cx="1968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si-LK" sz="2800" b="1" dirty="0">
                <a:solidFill>
                  <a:schemeClr val="bg2"/>
                </a:solidFill>
                <a:effectLst>
                  <a:glow rad="228600">
                    <a:schemeClr val="tx1">
                      <a:alpha val="83000"/>
                    </a:schemeClr>
                  </a:glow>
                </a:effectLst>
                <a:latin typeface="Arial" pitchFamily="-105" charset="0"/>
                <a:ea typeface="+mn-ea"/>
                <a:cs typeface="+mn-cs"/>
              </a:rPr>
              <a:t>ටයිග්‍රීස් </a:t>
            </a:r>
            <a:endParaRPr lang="en-US" sz="2800" b="1" dirty="0">
              <a:solidFill>
                <a:schemeClr val="bg2"/>
              </a:solidFill>
              <a:effectLst>
                <a:glow rad="228600">
                  <a:schemeClr val="tx1">
                    <a:alpha val="83000"/>
                  </a:schemeClr>
                </a:glow>
              </a:effectLst>
              <a:latin typeface="Arial" pitchFamily="-105" charset="0"/>
              <a:ea typeface="+mn-ea"/>
              <a:cs typeface="+mn-cs"/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200400" y="5195888"/>
            <a:ext cx="2438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si-LK" sz="2800" b="1" dirty="0">
                <a:solidFill>
                  <a:schemeClr val="bg2"/>
                </a:solidFill>
                <a:effectLst>
                  <a:glow rad="228600">
                    <a:schemeClr val="tx1">
                      <a:alpha val="83000"/>
                    </a:schemeClr>
                  </a:glow>
                </a:effectLst>
                <a:latin typeface="Arial" pitchFamily="-105" charset="0"/>
                <a:ea typeface="+mn-ea"/>
                <a:cs typeface="+mn-cs"/>
              </a:rPr>
              <a:t>පර්සියානු ගල්ෆ්</a:t>
            </a:r>
            <a:endParaRPr lang="en-US" sz="2800" b="1" dirty="0">
              <a:solidFill>
                <a:schemeClr val="bg2"/>
              </a:solidFill>
              <a:effectLst>
                <a:glow rad="228600">
                  <a:schemeClr val="tx1">
                    <a:alpha val="83000"/>
                  </a:schemeClr>
                </a:glow>
              </a:effectLst>
              <a:latin typeface="Arial" pitchFamily="-105" charset="0"/>
              <a:ea typeface="+mn-ea"/>
              <a:cs typeface="+mn-cs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H="1">
            <a:off x="14478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Garamond" pitchFamily="-111" charset="0"/>
              <a:ea typeface="+mn-ea"/>
              <a:cs typeface="+mn-cs"/>
            </a:endParaRPr>
          </a:p>
        </p:txBody>
      </p:sp>
      <p:sp>
        <p:nvSpPr>
          <p:cNvPr id="41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95400" y="76200"/>
            <a:ext cx="5715000" cy="762000"/>
          </a:xfrm>
          <a:solidFill>
            <a:schemeClr val="tx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මෙසපොතේමියාව 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3952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9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  <p:bldP spid="4114" grpId="0" animBg="1"/>
      <p:bldP spid="4115" grpId="0" animBg="1"/>
      <p:bldP spid="4116" grpId="0" animBg="1"/>
      <p:bldP spid="4117" grpId="0"/>
      <p:bldP spid="4118" grpId="0"/>
      <p:bldP spid="41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0" name="Picture 18" descr="L to R Steve Corniffee, Bill Perry and Wainsworth Brown inspect bee hives in the Finger Lakes National Forest, NY.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</p:spPr>
      </p:pic>
      <p:sp>
        <p:nvSpPr>
          <p:cNvPr id="6963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963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964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152400" y="1286673"/>
            <a:ext cx="4533512" cy="143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sz="32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  <a:p>
            <a:pPr>
              <a:lnSpc>
                <a:spcPct val="30000"/>
              </a:lnSpc>
            </a:pPr>
            <a:r>
              <a:rPr lang="si-LK" sz="32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ගොවියන් </a:t>
            </a:r>
          </a:p>
          <a:p>
            <a:pPr>
              <a:lnSpc>
                <a:spcPct val="30000"/>
              </a:lnSpc>
            </a:pPr>
            <a:r>
              <a:rPr lang="si-LK" sz="32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මී පැණි සහිත දේශය </a:t>
            </a:r>
            <a:endParaRPr lang="en-US" sz="32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5638800" y="1286673"/>
            <a:ext cx="3552843" cy="133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sz="32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  <a:p>
            <a:pPr>
              <a:lnSpc>
                <a:spcPct val="20000"/>
              </a:lnSpc>
            </a:pPr>
            <a:r>
              <a:rPr lang="si-LK" sz="32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එඩේරුන් </a:t>
            </a:r>
          </a:p>
          <a:p>
            <a:pPr>
              <a:lnSpc>
                <a:spcPct val="20000"/>
              </a:lnSpc>
            </a:pPr>
            <a:r>
              <a:rPr lang="si-LK" sz="32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කිරි ගලනදේශය </a:t>
            </a:r>
            <a:endParaRPr lang="en-US" sz="32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9653" name="Picture 21" descr="1SMgotmil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5188" y="2743200"/>
            <a:ext cx="3198812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667000" y="218182"/>
            <a:ext cx="3657600" cy="138499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si-LK" sz="2800" b="1" dirty="0">
                <a:effectLst/>
                <a:latin typeface="Arial" charset="0"/>
                <a:cs typeface="Arial" charset="0"/>
              </a:rPr>
              <a:t>පුරාණ ඉශ්රායෙලයේ  ගමනාගමනය </a:t>
            </a:r>
            <a:endParaRPr lang="en-US" sz="28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172200" y="228599"/>
            <a:ext cx="2895600" cy="13679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දකුණු පැත්ත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79388" y="228599"/>
            <a:ext cx="2792412" cy="1367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si-LK" sz="3600" dirty="0">
                <a:ea typeface="ＭＳ Ｐゴシック" charset="0"/>
              </a:rPr>
              <a:t>වම් පැත්ත </a:t>
            </a:r>
            <a:endParaRPr lang="en-US" sz="3600" dirty="0">
              <a:ea typeface="ＭＳ Ｐゴシック" charset="0"/>
            </a:endParaRPr>
          </a:p>
        </p:txBody>
      </p:sp>
      <p:sp>
        <p:nvSpPr>
          <p:cNvPr id="1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2" grpId="0"/>
      <p:bldP spid="6964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5" name="Picture 13" descr="photo of Kiltimagh in County Mayo, Irlan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475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476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476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755650" y="1752600"/>
            <a:ext cx="3038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si-LK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විශාල නගර </a:t>
            </a:r>
            <a:r>
              <a:rPr lang="en-US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40 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5740400" y="1752600"/>
            <a:ext cx="31670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si-LK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කුඩා නගර </a:t>
            </a:r>
            <a:r>
              <a:rPr lang="en-US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310</a:t>
            </a:r>
          </a:p>
        </p:txBody>
      </p:sp>
      <p:pic>
        <p:nvPicPr>
          <p:cNvPr id="74768" name="Picture 16" descr="wpe2.jpg (20410 bytes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97295" name="Picture 19" descr="CaesareaDoc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6" name="Picture 20" descr="CaesareaDoc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667000" y="218182"/>
            <a:ext cx="3657600" cy="138499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si-LK" sz="2800" b="1" dirty="0">
                <a:effectLst/>
                <a:latin typeface="Arial" charset="0"/>
                <a:cs typeface="Arial" charset="0"/>
              </a:rPr>
              <a:t>පුරාණ ඉශ්රායෙලයේ  ගමනාගමනය </a:t>
            </a:r>
            <a:endParaRPr lang="en-US" sz="28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6172200" y="228599"/>
            <a:ext cx="2895600" cy="13679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දකුණු පැත්ත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79388" y="228599"/>
            <a:ext cx="2792412" cy="1367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si-LK" sz="3600" dirty="0">
                <a:ea typeface="ＭＳ Ｐゴシック" charset="0"/>
              </a:rPr>
              <a:t>වම් පැත්ත </a:t>
            </a:r>
            <a:endParaRPr lang="en-US" sz="3600" dirty="0">
              <a:ea typeface="ＭＳ Ｐゴシック" charset="0"/>
            </a:endParaRPr>
          </a:p>
        </p:txBody>
      </p:sp>
      <p:sp>
        <p:nvSpPr>
          <p:cNvPr id="21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/>
      <p:bldP spid="7476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9" name="Picture 13" descr="exhau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4738" y="3810000"/>
            <a:ext cx="2989262" cy="304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57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57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152400" y="1724266"/>
            <a:ext cx="396302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24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ලේසියි 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,</a:t>
            </a:r>
          </a:p>
          <a:p>
            <a:pPr>
              <a:lnSpc>
                <a:spcPct val="40000"/>
              </a:lnSpc>
            </a:pPr>
            <a:r>
              <a:rPr lang="si-LK" sz="24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අනාවැකි පලකල හැකි</a:t>
            </a:r>
            <a:r>
              <a:rPr lang="si-LK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යි </a:t>
            </a:r>
            <a:endParaRPr lang="en-US" sz="28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5181600" y="2628781"/>
            <a:ext cx="349477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24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නිර්ගමනය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</a:t>
            </a:r>
          </a:p>
          <a:p>
            <a:pPr>
              <a:lnSpc>
                <a:spcPct val="30000"/>
              </a:lnSpc>
            </a:pPr>
            <a:r>
              <a:rPr lang="si-LK" sz="24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කලින් කිව නොහැකියි </a:t>
            </a:r>
            <a:endParaRPr lang="en-US" sz="24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5792" name="Picture 16" descr="easy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2819400" cy="26336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667000" y="218182"/>
            <a:ext cx="3657600" cy="138499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si-LK" sz="2800" b="1" dirty="0">
                <a:effectLst/>
                <a:latin typeface="Arial" charset="0"/>
                <a:cs typeface="Arial" charset="0"/>
              </a:rPr>
              <a:t>පුරාණ ඉශ්රායෙලයේ  ගමනාගමනය </a:t>
            </a:r>
            <a:endParaRPr lang="en-US" sz="28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172200" y="228599"/>
            <a:ext cx="2895600" cy="13679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දකුණු පැත්ත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79388" y="228599"/>
            <a:ext cx="2792412" cy="1367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si-LK" sz="3600" dirty="0">
                <a:ea typeface="ＭＳ Ｐゴシック" charset="0"/>
              </a:rPr>
              <a:t>වම් පැත්ත </a:t>
            </a:r>
            <a:endParaRPr lang="en-US" sz="3600" dirty="0">
              <a:ea typeface="ＭＳ Ｐゴシック" charset="0"/>
            </a:endParaRPr>
          </a:p>
        </p:txBody>
      </p:sp>
      <p:sp>
        <p:nvSpPr>
          <p:cNvPr id="1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/>
      <p:bldP spid="7578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3" name="Picture 13" descr="oregon-plains-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6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6807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152400" y="1789093"/>
            <a:ext cx="3733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වෙළද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lang="si-LK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මහත් ශබ්ද ඇති 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,</a:t>
            </a:r>
            <a:r>
              <a:rPr lang="si-LK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ජාත්‍යන්තර </a:t>
            </a:r>
            <a:endParaRPr lang="en-US" sz="28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725962" y="1484293"/>
            <a:ext cx="3466803" cy="12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sz="28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si-LK" sz="28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හුදකලාවූ 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lang="si-LK" sz="28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නිහඩ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</a:t>
            </a:r>
          </a:p>
          <a:p>
            <a:pPr>
              <a:lnSpc>
                <a:spcPct val="50000"/>
              </a:lnSpc>
            </a:pPr>
            <a:r>
              <a:rPr lang="si-LK" sz="28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ජාතිකවාදී </a:t>
            </a:r>
            <a:endParaRPr lang="en-US" sz="28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6816" name="Picture 16" descr="HK-Ph26a-very-busy-stree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667000" y="218182"/>
            <a:ext cx="3657600" cy="138499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si-LK" sz="2800" b="1" dirty="0">
                <a:effectLst/>
                <a:latin typeface="Arial" charset="0"/>
                <a:cs typeface="Arial" charset="0"/>
              </a:rPr>
              <a:t>පුරාණ ඉශ්රායෙලයේ  ගමනාගමනය </a:t>
            </a:r>
            <a:endParaRPr lang="en-US" sz="28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172200" y="228599"/>
            <a:ext cx="2895600" cy="13679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දකුණු පැත්ත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79388" y="228599"/>
            <a:ext cx="2792412" cy="1367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si-LK" sz="3600" dirty="0">
                <a:ea typeface="ＭＳ Ｐゴシック" charset="0"/>
              </a:rPr>
              <a:t>වම් පැත්ත </a:t>
            </a:r>
            <a:endParaRPr lang="en-US" sz="3600" dirty="0">
              <a:ea typeface="ＭＳ Ｐゴシック" charset="0"/>
            </a:endParaRPr>
          </a:p>
        </p:txBody>
      </p:sp>
      <p:sp>
        <p:nvSpPr>
          <p:cNvPr id="1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/>
      <p:bldP spid="768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7833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76200" y="1612484"/>
            <a:ext cx="373380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sz="28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  <a:p>
            <a:r>
              <a:rPr lang="si-LK" sz="24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සංකලනය</a:t>
            </a:r>
            <a:r>
              <a:rPr lang="si-LK" sz="1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(</a:t>
            </a:r>
            <a:r>
              <a:rPr lang="en-US" sz="1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Syncretism</a:t>
            </a:r>
            <a:r>
              <a:rPr lang="si-LK" sz="1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) </a:t>
            </a:r>
            <a:endParaRPr lang="en-US" sz="18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  <a:p>
            <a:r>
              <a:rPr lang="si-LK" sz="24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මිත්‍යා දේවතා </a:t>
            </a:r>
            <a:r>
              <a:rPr lang="si-LK" sz="1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 (</a:t>
            </a:r>
            <a:r>
              <a:rPr lang="en-US" sz="1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Paganism</a:t>
            </a:r>
            <a:r>
              <a:rPr lang="si-LK" sz="1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)</a:t>
            </a:r>
            <a:endParaRPr lang="en-US" sz="18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5733395" y="1601371"/>
            <a:ext cx="341060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sz="24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si-LK" sz="24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ආගමික නිර්මලබව 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</a:t>
            </a:r>
          </a:p>
          <a:p>
            <a:pPr>
              <a:lnSpc>
                <a:spcPct val="50000"/>
              </a:lnSpc>
            </a:pPr>
            <a:r>
              <a:rPr lang="si-LK" sz="24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එකදේවවාදය </a:t>
            </a:r>
          </a:p>
          <a:p>
            <a:pPr>
              <a:lnSpc>
                <a:spcPct val="50000"/>
              </a:lnSpc>
            </a:pPr>
            <a:r>
              <a:rPr lang="si-LK" sz="14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(</a:t>
            </a:r>
            <a:r>
              <a:rPr lang="en-US" sz="14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Monotheism</a:t>
            </a:r>
            <a:r>
              <a:rPr lang="si-LK" sz="14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)</a:t>
            </a:r>
            <a:endParaRPr lang="en-US" sz="24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  <a:p>
            <a:pPr>
              <a:lnSpc>
                <a:spcPct val="50000"/>
              </a:lnSpc>
            </a:pPr>
            <a:endParaRPr lang="en-US" sz="24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7839" name="Picture 15" descr="t22bl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048000"/>
            <a:ext cx="2579688" cy="3429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God of L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667000" y="218182"/>
            <a:ext cx="3657600" cy="138499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si-LK" sz="2800" b="1" dirty="0">
                <a:effectLst/>
                <a:latin typeface="Arial" charset="0"/>
                <a:cs typeface="Arial" charset="0"/>
              </a:rPr>
              <a:t>පුරාණ ඉශ්රායෙලයේ  ගමනාගමනය </a:t>
            </a:r>
            <a:endParaRPr lang="en-US" sz="28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172200" y="228599"/>
            <a:ext cx="2895600" cy="13679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දකුණු පැත්ත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79388" y="228599"/>
            <a:ext cx="2792412" cy="1367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si-LK" sz="3600" dirty="0">
                <a:ea typeface="ＭＳ Ｐゴシック" charset="0"/>
              </a:rPr>
              <a:t>වම් පැත්ත </a:t>
            </a:r>
            <a:endParaRPr lang="en-US" sz="3600" dirty="0">
              <a:ea typeface="ＭＳ Ｐゴシック" charset="0"/>
            </a:endParaRPr>
          </a:p>
        </p:txBody>
      </p:sp>
      <p:sp>
        <p:nvSpPr>
          <p:cNvPr id="1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4" grpId="0"/>
      <p:bldP spid="7783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228600" y="1351689"/>
            <a:ext cx="3962400" cy="155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60000"/>
              </a:lnSpc>
            </a:pPr>
            <a:endParaRPr lang="en-US" sz="32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  <a:p>
            <a:pPr>
              <a:lnSpc>
                <a:spcPct val="60000"/>
              </a:lnSpc>
            </a:pPr>
            <a:r>
              <a:rPr lang="si-LK" sz="32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අවුරුදු</a:t>
            </a:r>
            <a:r>
              <a:rPr lang="si-LK" sz="3200" dirty="0">
                <a:solidFill>
                  <a:srgbClr val="FF0000"/>
                </a:solidFill>
                <a:effectLst/>
                <a:latin typeface="+mn-lt"/>
                <a:cs typeface="Arial" charset="0"/>
              </a:rPr>
              <a:t> 150 </a:t>
            </a:r>
            <a:r>
              <a:rPr lang="si-LK" sz="32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ක් ඉශ්‍රායලය මගින් පාලනය කෙරින</a:t>
            </a:r>
            <a:endParaRPr lang="en-US" sz="32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482" name="Text Box 11"/>
          <p:cNvSpPr txBox="1">
            <a:spLocks noChangeArrowheads="1"/>
          </p:cNvSpPr>
          <p:nvPr/>
        </p:nvSpPr>
        <p:spPr bwMode="auto">
          <a:xfrm>
            <a:off x="5791200" y="1504089"/>
            <a:ext cx="3733800" cy="184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60000"/>
              </a:lnSpc>
            </a:pPr>
            <a:endParaRPr lang="en-US" sz="32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  <a:p>
            <a:pPr>
              <a:lnSpc>
                <a:spcPct val="60000"/>
              </a:lnSpc>
            </a:pPr>
            <a:r>
              <a:rPr lang="si-LK" sz="32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අවුරුදු </a:t>
            </a:r>
            <a:r>
              <a:rPr lang="si-LK" sz="3200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1650</a:t>
            </a:r>
            <a:r>
              <a:rPr lang="si-LK" sz="32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ක් ඉශ්‍රායලය මගින් පාලනය කෙරින</a:t>
            </a:r>
            <a:endParaRPr lang="en-US" sz="32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5483" name="Picture 12" descr="Sheep &amp; Goat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3401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5" name="Picture 13" descr="manonchar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667000" y="218182"/>
            <a:ext cx="3657600" cy="138499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si-LK" sz="2800" b="1" dirty="0">
                <a:effectLst/>
                <a:latin typeface="Arial" charset="0"/>
                <a:cs typeface="Arial" charset="0"/>
              </a:rPr>
              <a:t>පුරාණ ඉශ්රායෙලයේ  ගමනාගමනය </a:t>
            </a:r>
            <a:endParaRPr lang="en-US" sz="28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172200" y="228599"/>
            <a:ext cx="2895600" cy="13679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දකුණු පැත්ත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79388" y="228599"/>
            <a:ext cx="2792412" cy="1367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si-LK" sz="3600" dirty="0">
                <a:ea typeface="ＭＳ Ｐゴシック" charset="0"/>
              </a:rPr>
              <a:t>වම් පැත්ත </a:t>
            </a:r>
            <a:endParaRPr lang="en-US" sz="3600" dirty="0">
              <a:ea typeface="ＭＳ Ｐゴシック" charset="0"/>
            </a:endParaRPr>
          </a:p>
        </p:txBody>
      </p:sp>
      <p:sp>
        <p:nvSpPr>
          <p:cNvPr id="1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8" name="Freeform 6"/>
          <p:cNvSpPr>
            <a:spLocks/>
          </p:cNvSpPr>
          <p:nvPr/>
        </p:nvSpPr>
        <p:spPr bwMode="auto">
          <a:xfrm>
            <a:off x="-100013" y="2193925"/>
            <a:ext cx="54371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9879" name="Freeform 7"/>
          <p:cNvSpPr>
            <a:spLocks/>
          </p:cNvSpPr>
          <p:nvPr/>
        </p:nvSpPr>
        <p:spPr bwMode="auto">
          <a:xfrm>
            <a:off x="4838700" y="1430338"/>
            <a:ext cx="1025525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9880" name="Freeform 8"/>
          <p:cNvSpPr>
            <a:spLocks/>
          </p:cNvSpPr>
          <p:nvPr/>
        </p:nvSpPr>
        <p:spPr bwMode="auto">
          <a:xfrm>
            <a:off x="4854575" y="1420813"/>
            <a:ext cx="747713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9881" name="Freeform 9"/>
          <p:cNvSpPr>
            <a:spLocks/>
          </p:cNvSpPr>
          <p:nvPr/>
        </p:nvSpPr>
        <p:spPr bwMode="auto">
          <a:xfrm>
            <a:off x="5619750" y="-282575"/>
            <a:ext cx="674688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-76200" y="2197229"/>
            <a:ext cx="4492625" cy="77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si-LK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මුහුදු මිනිසුන් 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,</a:t>
            </a:r>
          </a:p>
          <a:p>
            <a:pPr>
              <a:lnSpc>
                <a:spcPct val="50000"/>
              </a:lnSpc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The </a:t>
            </a:r>
            <a:r>
              <a:rPr lang="ja-JP" altLang="en-US" sz="2800" b="1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“</a:t>
            </a:r>
            <a:r>
              <a:rPr lang="en-US" altLang="ja-JP" sz="2800" b="1" dirty="0" err="1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ians</a:t>
            </a:r>
            <a:r>
              <a:rPr lang="ja-JP" altLang="en-US" sz="2800" b="1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”</a:t>
            </a:r>
            <a:r>
              <a:rPr lang="en-US" altLang="ja-JP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 (mostly)</a:t>
            </a:r>
            <a:endParaRPr lang="en-US" sz="28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5762625" y="2171700"/>
            <a:ext cx="3914775" cy="77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si-LK" sz="28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කාන්තාර මිනිසුන් 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</a:t>
            </a:r>
          </a:p>
          <a:p>
            <a:pPr>
              <a:lnSpc>
                <a:spcPct val="50000"/>
              </a:lnSpc>
            </a:pPr>
            <a:r>
              <a:rPr lang="en-US" sz="28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The </a:t>
            </a:r>
            <a:r>
              <a:rPr lang="ja-JP" altLang="en-US" sz="2800" b="1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“</a:t>
            </a:r>
            <a:r>
              <a:rPr lang="en-US" altLang="ja-JP" sz="2800" b="1" dirty="0" err="1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ites</a:t>
            </a:r>
            <a:r>
              <a:rPr lang="ja-JP" altLang="en-US" sz="2800" b="1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”</a:t>
            </a:r>
            <a:endParaRPr lang="en-US" sz="28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0" y="5884863"/>
            <a:ext cx="2508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ඊජිප්තුවරුන් </a:t>
            </a:r>
            <a:endParaRPr lang="en-US" sz="28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381000" y="4876800"/>
            <a:ext cx="2954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පිලිස්තිවරුන් </a:t>
            </a:r>
            <a:endParaRPr lang="en-US" sz="28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2514600" y="1698754"/>
            <a:ext cx="2508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රෝමානු</a:t>
            </a:r>
            <a:endParaRPr lang="en-US" sz="28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1187450" y="4151313"/>
            <a:ext cx="2754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අසරියානුවන්</a:t>
            </a:r>
            <a:endParaRPr lang="en-US" sz="28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1371600" y="3143250"/>
            <a:ext cx="3009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2800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බබිලෝනියන් </a:t>
            </a:r>
            <a:endParaRPr lang="en-US" sz="2800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901" name="Text Box 29"/>
          <p:cNvSpPr txBox="1">
            <a:spLocks noChangeArrowheads="1"/>
          </p:cNvSpPr>
          <p:nvPr/>
        </p:nvSpPr>
        <p:spPr bwMode="auto">
          <a:xfrm>
            <a:off x="3886200" y="4038600"/>
            <a:ext cx="2257425" cy="34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sz="2800" b="1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Israelites</a:t>
            </a:r>
          </a:p>
        </p:txBody>
      </p:sp>
      <p:sp>
        <p:nvSpPr>
          <p:cNvPr id="79902" name="Text Box 30"/>
          <p:cNvSpPr txBox="1">
            <a:spLocks noChangeArrowheads="1"/>
          </p:cNvSpPr>
          <p:nvPr/>
        </p:nvSpPr>
        <p:spPr bwMode="auto">
          <a:xfrm>
            <a:off x="6324600" y="3251200"/>
            <a:ext cx="2674938" cy="77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sz="28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si-LK" sz="28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අමොනිවරු </a:t>
            </a:r>
            <a:endParaRPr lang="en-US" sz="28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6084888" y="5232524"/>
            <a:ext cx="2525712" cy="34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si-LK" sz="28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මෝවාබ්වරු </a:t>
            </a:r>
            <a:endParaRPr lang="en-US" sz="28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904" name="Text Box 32"/>
          <p:cNvSpPr txBox="1">
            <a:spLocks noChangeArrowheads="1"/>
          </p:cNvSpPr>
          <p:nvPr/>
        </p:nvSpPr>
        <p:spPr bwMode="auto">
          <a:xfrm>
            <a:off x="6096000" y="6040438"/>
            <a:ext cx="2508250" cy="77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sz="28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si-LK" sz="2800" b="1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එදොම්වරු </a:t>
            </a:r>
            <a:endParaRPr lang="en-US" sz="2800" b="1" dirty="0"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667000" y="218182"/>
            <a:ext cx="3657600" cy="138499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si-LK" sz="2800" b="1" dirty="0">
                <a:effectLst/>
                <a:latin typeface="Arial" charset="0"/>
                <a:cs typeface="Arial" charset="0"/>
              </a:rPr>
              <a:t>පුරාණ ඉශ්රායෙලයේ  ගමනාගමනය </a:t>
            </a:r>
            <a:endParaRPr lang="en-US" sz="28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6172200" y="228599"/>
            <a:ext cx="2895600" cy="13679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දකුණු පැත්ත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179388" y="228599"/>
            <a:ext cx="2792412" cy="1367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si-LK" sz="3600" dirty="0">
                <a:ea typeface="ＭＳ Ｐゴシック" charset="0"/>
              </a:rPr>
              <a:t>වම් පැත්ත </a:t>
            </a:r>
            <a:endParaRPr lang="en-US" sz="3600" dirty="0">
              <a:ea typeface="ＭＳ Ｐゴシック" charset="0"/>
            </a:endParaRPr>
          </a:p>
        </p:txBody>
      </p:sp>
      <p:sp>
        <p:nvSpPr>
          <p:cNvPr id="2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2895600" y="10180"/>
            <a:ext cx="3009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2800" b="1" dirty="0">
                <a:solidFill>
                  <a:srgbClr val="FF0000"/>
                </a:solidFill>
                <a:effectLst>
                  <a:glow rad="228600">
                    <a:schemeClr val="tx1"/>
                  </a:glow>
                </a:effectLst>
                <a:latin typeface="Arial" charset="0"/>
                <a:cs typeface="Arial" charset="0"/>
              </a:rPr>
              <a:t>පිනිසියානුවන් </a:t>
            </a:r>
            <a:endParaRPr lang="en-US" sz="2800" b="1" dirty="0">
              <a:solidFill>
                <a:srgbClr val="FF0000"/>
              </a:solidFill>
              <a:effectLst>
                <a:glow rad="228600">
                  <a:schemeClr val="tx1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6248400" y="10180"/>
            <a:ext cx="1922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2800" b="1" dirty="0">
                <a:solidFill>
                  <a:srgbClr val="FF0000"/>
                </a:solidFill>
                <a:effectLst>
                  <a:glow rad="228600">
                    <a:schemeClr val="tx1"/>
                  </a:glow>
                </a:effectLst>
                <a:latin typeface="Arial" charset="0"/>
                <a:cs typeface="Arial" charset="0"/>
              </a:rPr>
              <a:t>සිරියන් </a:t>
            </a:r>
            <a:endParaRPr lang="en-US" sz="2800" b="1" dirty="0">
              <a:solidFill>
                <a:srgbClr val="FF0000"/>
              </a:solidFill>
              <a:effectLst>
                <a:glow rad="228600">
                  <a:schemeClr val="tx1"/>
                </a:glo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/>
      <p:bldP spid="79883" grpId="0"/>
      <p:bldP spid="79892" grpId="0"/>
      <p:bldP spid="79893" grpId="0"/>
      <p:bldP spid="79898" grpId="0"/>
      <p:bldP spid="79899" grpId="0"/>
      <p:bldP spid="79900" grpId="0"/>
      <p:bldP spid="79901" grpId="0"/>
      <p:bldP spid="79902" grpId="0"/>
      <p:bldP spid="79903" grpId="0"/>
      <p:bldP spid="79904" grpId="0"/>
      <p:bldP spid="79894" grpId="0"/>
      <p:bldP spid="7989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1" name="Freeform 1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1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20" name="Freeform 12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93193" name="Text Box 5"/>
          <p:cNvSpPr txBox="1">
            <a:spLocks noChangeArrowheads="1"/>
          </p:cNvSpPr>
          <p:nvPr/>
        </p:nvSpPr>
        <p:spPr bwMode="auto">
          <a:xfrm>
            <a:off x="2667000" y="218182"/>
            <a:ext cx="3657600" cy="138499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si-LK" sz="2800" b="1" dirty="0">
                <a:effectLst/>
                <a:latin typeface="Arial" charset="0"/>
                <a:cs typeface="Arial" charset="0"/>
              </a:rPr>
              <a:t>පුරාණ ඉශ්රායෙලයේ  ගමනාගමනය </a:t>
            </a:r>
            <a:endParaRPr lang="en-US" sz="28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152400" y="2000071"/>
            <a:ext cx="2938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b="1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බටහිර හා උතුර</a:t>
            </a:r>
            <a:endParaRPr lang="en-US" b="1" dirty="0"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5867400" y="2000071"/>
            <a:ext cx="358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b="1" dirty="0">
                <a:effectLst/>
                <a:latin typeface="Arial" charset="0"/>
                <a:cs typeface="Arial" charset="0"/>
              </a:rPr>
              <a:t>නැගෙනහිර හා දකුණ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6172200" y="228599"/>
            <a:ext cx="2895600" cy="13679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දකුණු පැත්ත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28599"/>
            <a:ext cx="2792412" cy="1367997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ea typeface="ＭＳ Ｐゴシック" charset="0"/>
              </a:rPr>
              <a:t>වම් පැත්ත </a:t>
            </a:r>
            <a:endParaRPr lang="en-US" sz="36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1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  <p:bldP spid="686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ea typeface="ＭＳ Ｐゴシック" charset="0"/>
              </a:rPr>
              <a:t>යෙරුසලම 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1161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003800" y="1295400"/>
            <a:ext cx="41402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අවාසි </a:t>
            </a:r>
          </a:p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වාසි </a:t>
            </a:r>
          </a:p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අවදීන් </a:t>
            </a:r>
          </a:p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වැදගත්කම් 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21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ea typeface="ＭＳ Ｐゴシック" charset="0"/>
              </a:rPr>
              <a:t>යෙරුසලම 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1366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003800" y="1295400"/>
            <a:ext cx="414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අවාසි </a:t>
            </a: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21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8458200" cy="8382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solidFill>
                  <a:schemeClr val="bg1"/>
                </a:solidFill>
                <a:ea typeface="ＭＳ Ｐゴシック" charset="0"/>
              </a:rPr>
              <a:t>නැගෙනහිරට ආසන්නයේ පුරාණය </a:t>
            </a:r>
            <a:endParaRPr lang="en-US" sz="3600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200400" y="3962400"/>
            <a:ext cx="39624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si-LK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blurRad="63500" dist="38099" dir="2700000" algn="ctr" rotWithShape="0">
                    <a:srgbClr val="868686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සාරවත් අඩකව ප්‍රදේශය </a:t>
            </a:r>
            <a:endParaRPr lang="en-US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blurRad="63500" dist="38099" dir="2700000" algn="ctr" rotWithShape="0">
                  <a:srgbClr val="868686">
                    <a:alpha val="74997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740775" y="76200"/>
            <a:ext cx="327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/>
                <a:latin typeface="Arial"/>
                <a:cs typeface="Arial"/>
              </a:rPr>
              <a:t>9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2720975" cy="1187999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ea typeface="ＭＳ Ｐゴシック" charset="0"/>
              </a:rPr>
              <a:t>වම් පැත්ත </a:t>
            </a:r>
            <a:endParaRPr lang="en-US" sz="3600" dirty="0">
              <a:ea typeface="ＭＳ Ｐゴシック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187999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si-LK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දකුණු පැත්ත 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5716" name="Text Box 5"/>
          <p:cNvSpPr txBox="1">
            <a:spLocks noChangeArrowheads="1"/>
          </p:cNvSpPr>
          <p:nvPr/>
        </p:nvSpPr>
        <p:spPr bwMode="auto">
          <a:xfrm>
            <a:off x="2971800" y="228598"/>
            <a:ext cx="3048000" cy="119099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si-LK" sz="2400" b="1" dirty="0">
                <a:effectLst/>
                <a:latin typeface="Arial" charset="0"/>
                <a:cs typeface="Arial" charset="0"/>
              </a:rPr>
              <a:t>පුරාණ ඉශ්රායෙලයේ  ගමනාගමනය 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45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6" name="Freeform 10"/>
          <p:cNvSpPr>
            <a:spLocks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/>
            <a:ahLst/>
            <a:cxnLst>
              <a:cxn ang="0">
                <a:pos x="0" y="3161"/>
              </a:cxn>
              <a:cxn ang="0">
                <a:pos x="115" y="2743"/>
              </a:cxn>
              <a:cxn ang="0">
                <a:pos x="201" y="2613"/>
              </a:cxn>
              <a:cxn ang="0">
                <a:pos x="230" y="2570"/>
              </a:cxn>
              <a:cxn ang="0">
                <a:pos x="345" y="2498"/>
              </a:cxn>
              <a:cxn ang="0">
                <a:pos x="432" y="2426"/>
              </a:cxn>
              <a:cxn ang="0">
                <a:pos x="504" y="2397"/>
              </a:cxn>
              <a:cxn ang="0">
                <a:pos x="633" y="2311"/>
              </a:cxn>
              <a:cxn ang="0">
                <a:pos x="677" y="2282"/>
              </a:cxn>
              <a:cxn ang="0">
                <a:pos x="720" y="2253"/>
              </a:cxn>
              <a:cxn ang="0">
                <a:pos x="821" y="2052"/>
              </a:cxn>
              <a:cxn ang="0">
                <a:pos x="878" y="1836"/>
              </a:cxn>
              <a:cxn ang="0">
                <a:pos x="936" y="1749"/>
              </a:cxn>
              <a:cxn ang="0">
                <a:pos x="1008" y="1591"/>
              </a:cxn>
              <a:cxn ang="0">
                <a:pos x="1065" y="1519"/>
              </a:cxn>
              <a:cxn ang="0">
                <a:pos x="1123" y="1433"/>
              </a:cxn>
              <a:cxn ang="0">
                <a:pos x="1181" y="1361"/>
              </a:cxn>
              <a:cxn ang="0">
                <a:pos x="1253" y="1274"/>
              </a:cxn>
              <a:cxn ang="0">
                <a:pos x="1325" y="1260"/>
              </a:cxn>
              <a:cxn ang="0">
                <a:pos x="1368" y="1058"/>
              </a:cxn>
              <a:cxn ang="0">
                <a:pos x="1411" y="1044"/>
              </a:cxn>
              <a:cxn ang="0">
                <a:pos x="1641" y="857"/>
              </a:cxn>
              <a:cxn ang="0">
                <a:pos x="1771" y="785"/>
              </a:cxn>
              <a:cxn ang="0">
                <a:pos x="1699" y="525"/>
              </a:cxn>
              <a:cxn ang="0">
                <a:pos x="1742" y="295"/>
              </a:cxn>
              <a:cxn ang="0">
                <a:pos x="1800" y="209"/>
              </a:cxn>
              <a:cxn ang="0">
                <a:pos x="1757" y="65"/>
              </a:cxn>
              <a:cxn ang="0">
                <a:pos x="1728" y="7"/>
              </a:cxn>
            </a:cxnLst>
            <a:rect l="0" t="0" r="r" b="b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575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1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3962400" cy="32004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ea typeface="ＭＳ Ｐゴシック" charset="0"/>
              </a:rPr>
              <a:t>යෙරුසලම ප්‍රධාන මහා මාර්ගයෙන් ඈත්ව පැවතුනි 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17762" name="Picture 4" descr="Map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5650" y="0"/>
            <a:ext cx="465455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Rectangle 5"/>
          <p:cNvSpPr txBox="1">
            <a:spLocks noRot="1" noChangeArrowheads="1"/>
          </p:cNvSpPr>
          <p:nvPr/>
        </p:nvSpPr>
        <p:spPr bwMode="auto">
          <a:xfrm>
            <a:off x="4572000" y="3212976"/>
            <a:ext cx="1368152" cy="7920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2000" dirty="0">
                <a:solidFill>
                  <a:schemeClr val="bg2"/>
                </a:solidFill>
                <a:effectLst/>
                <a:ea typeface="ＭＳ Ｐゴシック" charset="0"/>
              </a:rPr>
              <a:t>Roads of Israel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ea typeface="ＭＳ Ｐゴシック" charset="0"/>
              </a:rPr>
              <a:t>යෙරුසලම 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198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932363" y="1268413"/>
            <a:ext cx="42116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අවාසි </a:t>
            </a:r>
          </a:p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වාසි </a:t>
            </a: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21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09"/>
          <a:stretch>
            <a:fillRect/>
          </a:stretch>
        </p:blipFill>
        <p:spPr bwMode="auto">
          <a:xfrm>
            <a:off x="-36513" y="-26988"/>
            <a:ext cx="92440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8902700" cy="762000"/>
          </a:xfrm>
          <a:solidFill>
            <a:srgbClr val="003399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ea typeface="ＭＳ Ｐゴシック" charset="0"/>
              </a:rPr>
              <a:t>යෙරුසලමේ  යුද</a:t>
            </a:r>
            <a:r>
              <a:rPr lang="si-LK" sz="3600" b="0" dirty="0">
                <a:ea typeface="ＭＳ Ｐゴシック" charset="0"/>
              </a:rPr>
              <a:t>/</a:t>
            </a:r>
            <a:r>
              <a:rPr lang="si-LK" sz="3600" dirty="0">
                <a:ea typeface="ＭＳ Ｐゴシック" charset="0"/>
              </a:rPr>
              <a:t> උපායශීලි ස්ථාන </a:t>
            </a:r>
            <a:endParaRPr lang="en-US" sz="3600" dirty="0">
              <a:ea typeface="ＭＳ Ｐゴシック" charset="0"/>
            </a:endParaRPr>
          </a:p>
        </p:txBody>
      </p:sp>
      <p:sp>
        <p:nvSpPr>
          <p:cNvPr id="121859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46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5" r="2815" b="13393"/>
          <a:stretch>
            <a:fillRect/>
          </a:stretch>
        </p:blipFill>
        <p:spPr>
          <a:xfrm>
            <a:off x="4035425" y="0"/>
            <a:ext cx="5260975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gradFill rotWithShape="1">
            <a:gsLst>
              <a:gs pos="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ea typeface="ＭＳ Ｐゴシック" charset="0"/>
              </a:rPr>
              <a:t>යෙරුසලමේ  මැද පිහිටීම් 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23907" name="Text Box 7"/>
          <p:cNvSpPr txBox="1">
            <a:spLocks noChangeArrowheads="1"/>
          </p:cNvSpPr>
          <p:nvPr/>
        </p:nvSpPr>
        <p:spPr bwMode="auto">
          <a:xfrm>
            <a:off x="179388" y="3105150"/>
            <a:ext cx="355441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si-LK" dirty="0"/>
              <a:t>බෙන්ජමින් හා යුදා හි උතුරෙහි ගෝත්‍ර වලට ආසන්නව යෙරුසලම පැවතුනි</a:t>
            </a:r>
            <a:endParaRPr lang="en-US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23908" name="Text Box 8"/>
          <p:cNvSpPr txBox="1">
            <a:spLocks noChangeArrowheads="1"/>
          </p:cNvSpPr>
          <p:nvPr/>
        </p:nvSpPr>
        <p:spPr bwMode="auto">
          <a:xfrm>
            <a:off x="6858000" y="4648200"/>
            <a:ext cx="17526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/>
            <a:r>
              <a:rPr lang="si-LK" sz="2400" dirty="0"/>
              <a:t>යෙරුසලම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3800" y="0"/>
            <a:ext cx="3440113" cy="792163"/>
          </a:xfrm>
        </p:spPr>
        <p:txBody>
          <a:bodyPr/>
          <a:lstStyle/>
          <a:p>
            <a:pPr algn="l" eaLnBrk="1" hangingPunct="1">
              <a:defRPr/>
            </a:pPr>
            <a:r>
              <a:rPr lang="si-LK" dirty="0">
                <a:ea typeface="ＭＳ Ｐゴシック" charset="0"/>
              </a:rPr>
              <a:t>යෙරුසලම 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259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859338" y="1295400"/>
            <a:ext cx="421163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අවාසි </a:t>
            </a:r>
          </a:p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වාසි </a:t>
            </a:r>
          </a:p>
        </p:txBody>
      </p:sp>
      <p:sp>
        <p:nvSpPr>
          <p:cNvPr id="125956" name="Text Box 5"/>
          <p:cNvSpPr txBox="1">
            <a:spLocks noChangeArrowheads="1"/>
          </p:cNvSpPr>
          <p:nvPr/>
        </p:nvSpPr>
        <p:spPr bwMode="auto">
          <a:xfrm>
            <a:off x="5549900" y="2895600"/>
            <a:ext cx="32702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si-LK" sz="2800" dirty="0">
                <a:effectLst/>
                <a:latin typeface="Arial" charset="0"/>
                <a:cs typeface="Arial" charset="0"/>
              </a:rPr>
              <a:t>ආරක්‍ෂිත කඳු </a:t>
            </a:r>
          </a:p>
          <a:p>
            <a:pPr fontAlgn="base">
              <a:buFontTx/>
              <a:buChar char="•"/>
            </a:pPr>
            <a:r>
              <a:rPr lang="si-LK" sz="2800" dirty="0">
                <a:effectLst/>
                <a:latin typeface="Arial" charset="0"/>
                <a:cs typeface="Arial" charset="0"/>
              </a:rPr>
              <a:t>ජල උල්පත් </a:t>
            </a:r>
            <a:endParaRPr lang="en-US" sz="280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6634" name="Freeform 10" descr="Horizontal brick"/>
          <p:cNvSpPr>
            <a:spLocks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/>
            <a:ahLst/>
            <a:cxnLst>
              <a:cxn ang="0">
                <a:pos x="179" y="937"/>
              </a:cxn>
              <a:cxn ang="0">
                <a:pos x="203" y="885"/>
              </a:cxn>
              <a:cxn ang="0">
                <a:pos x="217" y="865"/>
              </a:cxn>
              <a:cxn ang="0">
                <a:pos x="241" y="755"/>
              </a:cxn>
              <a:cxn ang="0">
                <a:pos x="275" y="693"/>
              </a:cxn>
              <a:cxn ang="0">
                <a:pos x="289" y="683"/>
              </a:cxn>
              <a:cxn ang="0">
                <a:pos x="299" y="669"/>
              </a:cxn>
              <a:cxn ang="0">
                <a:pos x="328" y="611"/>
              </a:cxn>
              <a:cxn ang="0">
                <a:pos x="318" y="486"/>
              </a:cxn>
              <a:cxn ang="0">
                <a:pos x="361" y="342"/>
              </a:cxn>
              <a:cxn ang="0">
                <a:pos x="385" y="285"/>
              </a:cxn>
              <a:cxn ang="0">
                <a:pos x="380" y="121"/>
              </a:cxn>
              <a:cxn ang="0">
                <a:pos x="304" y="88"/>
              </a:cxn>
              <a:cxn ang="0">
                <a:pos x="260" y="73"/>
              </a:cxn>
              <a:cxn ang="0">
                <a:pos x="208" y="11"/>
              </a:cxn>
              <a:cxn ang="0">
                <a:pos x="179" y="1"/>
              </a:cxn>
              <a:cxn ang="0">
                <a:pos x="160" y="21"/>
              </a:cxn>
              <a:cxn ang="0">
                <a:pos x="150" y="49"/>
              </a:cxn>
              <a:cxn ang="0">
                <a:pos x="121" y="155"/>
              </a:cxn>
              <a:cxn ang="0">
                <a:pos x="107" y="169"/>
              </a:cxn>
              <a:cxn ang="0">
                <a:pos x="88" y="198"/>
              </a:cxn>
              <a:cxn ang="0">
                <a:pos x="73" y="241"/>
              </a:cxn>
              <a:cxn ang="0">
                <a:pos x="68" y="256"/>
              </a:cxn>
              <a:cxn ang="0">
                <a:pos x="11" y="501"/>
              </a:cxn>
              <a:cxn ang="0">
                <a:pos x="40" y="678"/>
              </a:cxn>
              <a:cxn ang="0">
                <a:pos x="54" y="726"/>
              </a:cxn>
              <a:cxn ang="0">
                <a:pos x="59" y="909"/>
              </a:cxn>
              <a:cxn ang="0">
                <a:pos x="68" y="937"/>
              </a:cxn>
              <a:cxn ang="0">
                <a:pos x="140" y="952"/>
              </a:cxn>
              <a:cxn ang="0">
                <a:pos x="184" y="961"/>
              </a:cxn>
              <a:cxn ang="0">
                <a:pos x="212" y="923"/>
              </a:cxn>
            </a:cxnLst>
            <a:rect l="0" t="0" r="r" b="b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3657600" y="533400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2438400" y="533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8" name="AutoShape 14"/>
          <p:cNvSpPr>
            <a:spLocks noChangeArrowheads="1"/>
          </p:cNvSpPr>
          <p:nvPr/>
        </p:nvSpPr>
        <p:spPr bwMode="auto">
          <a:xfrm>
            <a:off x="3200400" y="6324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9" name="AutoShape 15"/>
          <p:cNvSpPr>
            <a:spLocks noChangeArrowheads="1"/>
          </p:cNvSpPr>
          <p:nvPr/>
        </p:nvSpPr>
        <p:spPr bwMode="auto">
          <a:xfrm>
            <a:off x="3276600" y="40386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 flipH="1">
            <a:off x="3962400" y="3810000"/>
            <a:ext cx="1981200" cy="12192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12" name="Text Box 25"/>
          <p:cNvSpPr txBox="1">
            <a:spLocks noChangeAspect="1" noChangeArrowheads="1"/>
          </p:cNvSpPr>
          <p:nvPr/>
        </p:nvSpPr>
        <p:spPr bwMode="auto">
          <a:xfrm>
            <a:off x="8388350" y="44450"/>
            <a:ext cx="7556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24e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 animBg="1"/>
      <p:bldP spid="26637" grpId="0" animBg="1"/>
      <p:bldP spid="26638" grpId="0" animBg="1"/>
      <p:bldP spid="2663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4038600" cy="792163"/>
          </a:xfrm>
        </p:spPr>
        <p:txBody>
          <a:bodyPr/>
          <a:lstStyle/>
          <a:p>
            <a:pPr algn="l" eaLnBrk="1" hangingPunct="1">
              <a:defRPr/>
            </a:pPr>
            <a:r>
              <a:rPr lang="si-LK" dirty="0">
                <a:ea typeface="ＭＳ Ｐゴシック" charset="0"/>
              </a:rPr>
              <a:t>යෙරුසලම 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280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3" name="Text Box 4"/>
          <p:cNvSpPr txBox="1">
            <a:spLocks noChangeArrowheads="1"/>
          </p:cNvSpPr>
          <p:nvPr/>
        </p:nvSpPr>
        <p:spPr bwMode="auto">
          <a:xfrm>
            <a:off x="5003800" y="762000"/>
            <a:ext cx="406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අවාසි </a:t>
            </a:r>
          </a:p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වාසි </a:t>
            </a:r>
          </a:p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අවදීන් </a:t>
            </a:r>
          </a:p>
        </p:txBody>
      </p:sp>
      <p:grpSp>
        <p:nvGrpSpPr>
          <p:cNvPr id="128004" name="Group 5"/>
          <p:cNvGrpSpPr>
            <a:grpSpLocks/>
          </p:cNvGrpSpPr>
          <p:nvPr/>
        </p:nvGrpSpPr>
        <p:grpSpPr bwMode="auto">
          <a:xfrm>
            <a:off x="3044825" y="3429000"/>
            <a:ext cx="5794378" cy="2752725"/>
            <a:chOff x="1918" y="2160"/>
            <a:chExt cx="3650" cy="1734"/>
          </a:xfrm>
        </p:grpSpPr>
        <p:sp>
          <p:nvSpPr>
            <p:cNvPr id="114694" name="Freeform 6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/>
              <a:ahLst/>
              <a:cxnLst>
                <a:cxn ang="0">
                  <a:pos x="179" y="937"/>
                </a:cxn>
                <a:cxn ang="0">
                  <a:pos x="203" y="885"/>
                </a:cxn>
                <a:cxn ang="0">
                  <a:pos x="217" y="865"/>
                </a:cxn>
                <a:cxn ang="0">
                  <a:pos x="241" y="755"/>
                </a:cxn>
                <a:cxn ang="0">
                  <a:pos x="275" y="693"/>
                </a:cxn>
                <a:cxn ang="0">
                  <a:pos x="289" y="683"/>
                </a:cxn>
                <a:cxn ang="0">
                  <a:pos x="299" y="669"/>
                </a:cxn>
                <a:cxn ang="0">
                  <a:pos x="328" y="611"/>
                </a:cxn>
                <a:cxn ang="0">
                  <a:pos x="318" y="486"/>
                </a:cxn>
                <a:cxn ang="0">
                  <a:pos x="361" y="342"/>
                </a:cxn>
                <a:cxn ang="0">
                  <a:pos x="385" y="285"/>
                </a:cxn>
                <a:cxn ang="0">
                  <a:pos x="380" y="121"/>
                </a:cxn>
                <a:cxn ang="0">
                  <a:pos x="304" y="88"/>
                </a:cxn>
                <a:cxn ang="0">
                  <a:pos x="260" y="73"/>
                </a:cxn>
                <a:cxn ang="0">
                  <a:pos x="208" y="11"/>
                </a:cxn>
                <a:cxn ang="0">
                  <a:pos x="179" y="1"/>
                </a:cxn>
                <a:cxn ang="0">
                  <a:pos x="160" y="21"/>
                </a:cxn>
                <a:cxn ang="0">
                  <a:pos x="150" y="49"/>
                </a:cxn>
                <a:cxn ang="0">
                  <a:pos x="121" y="155"/>
                </a:cxn>
                <a:cxn ang="0">
                  <a:pos x="107" y="169"/>
                </a:cxn>
                <a:cxn ang="0">
                  <a:pos x="88" y="198"/>
                </a:cxn>
                <a:cxn ang="0">
                  <a:pos x="73" y="241"/>
                </a:cxn>
                <a:cxn ang="0">
                  <a:pos x="68" y="256"/>
                </a:cxn>
                <a:cxn ang="0">
                  <a:pos x="11" y="501"/>
                </a:cxn>
                <a:cxn ang="0">
                  <a:pos x="40" y="678"/>
                </a:cxn>
                <a:cxn ang="0">
                  <a:pos x="54" y="726"/>
                </a:cxn>
                <a:cxn ang="0">
                  <a:pos x="59" y="909"/>
                </a:cxn>
                <a:cxn ang="0">
                  <a:pos x="68" y="937"/>
                </a:cxn>
                <a:cxn ang="0">
                  <a:pos x="140" y="952"/>
                </a:cxn>
                <a:cxn ang="0">
                  <a:pos x="184" y="961"/>
                </a:cxn>
                <a:cxn ang="0">
                  <a:pos x="212" y="923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695" name="Line 7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696" name="Text Box 8"/>
            <p:cNvSpPr txBox="1">
              <a:spLocks noChangeArrowheads="1"/>
            </p:cNvSpPr>
            <p:nvPr/>
          </p:nvSpPr>
          <p:spPr bwMode="auto">
            <a:xfrm>
              <a:off x="3504" y="2160"/>
              <a:ext cx="20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i-LK" sz="2400" b="1" dirty="0">
                  <a:effectLst/>
                  <a:latin typeface="Arial"/>
                  <a:ea typeface="+mn-ea"/>
                  <a:cs typeface="Arial"/>
                </a:rPr>
                <a:t>යෙබුසිවරුන් </a:t>
              </a:r>
              <a:r>
                <a:rPr lang="en-US" sz="2400" b="1" dirty="0">
                  <a:effectLst/>
                  <a:latin typeface="Arial"/>
                  <a:ea typeface="+mn-ea"/>
                  <a:cs typeface="Arial"/>
                </a:rPr>
                <a:t> (1500 BC)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700338" y="2316163"/>
            <a:ext cx="5551488" cy="2554287"/>
            <a:chOff x="1701" y="1459"/>
            <a:chExt cx="3497" cy="1609"/>
          </a:xfrm>
        </p:grpSpPr>
        <p:sp>
          <p:nvSpPr>
            <p:cNvPr id="114698" name="Freeform 10"/>
            <p:cNvSpPr>
              <a:spLocks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/>
              <a:ahLst/>
              <a:cxnLst>
                <a:cxn ang="0">
                  <a:pos x="598" y="1608"/>
                </a:cxn>
                <a:cxn ang="0">
                  <a:pos x="617" y="1570"/>
                </a:cxn>
                <a:cxn ang="0">
                  <a:pos x="656" y="1522"/>
                </a:cxn>
                <a:cxn ang="0">
                  <a:pos x="699" y="1397"/>
                </a:cxn>
                <a:cxn ang="0">
                  <a:pos x="728" y="1306"/>
                </a:cxn>
                <a:cxn ang="0">
                  <a:pos x="752" y="1253"/>
                </a:cxn>
                <a:cxn ang="0">
                  <a:pos x="819" y="1147"/>
                </a:cxn>
                <a:cxn ang="0">
                  <a:pos x="853" y="1099"/>
                </a:cxn>
                <a:cxn ang="0">
                  <a:pos x="824" y="874"/>
                </a:cxn>
                <a:cxn ang="0">
                  <a:pos x="800" y="663"/>
                </a:cxn>
                <a:cxn ang="0">
                  <a:pos x="728" y="245"/>
                </a:cxn>
                <a:cxn ang="0">
                  <a:pos x="709" y="168"/>
                </a:cxn>
                <a:cxn ang="0">
                  <a:pos x="675" y="0"/>
                </a:cxn>
                <a:cxn ang="0">
                  <a:pos x="430" y="10"/>
                </a:cxn>
                <a:cxn ang="0">
                  <a:pos x="17" y="48"/>
                </a:cxn>
                <a:cxn ang="0">
                  <a:pos x="13" y="101"/>
                </a:cxn>
                <a:cxn ang="0">
                  <a:pos x="27" y="283"/>
                </a:cxn>
                <a:cxn ang="0">
                  <a:pos x="61" y="451"/>
                </a:cxn>
                <a:cxn ang="0">
                  <a:pos x="118" y="591"/>
                </a:cxn>
                <a:cxn ang="0">
                  <a:pos x="152" y="667"/>
                </a:cxn>
                <a:cxn ang="0">
                  <a:pos x="176" y="735"/>
                </a:cxn>
                <a:cxn ang="0">
                  <a:pos x="224" y="970"/>
                </a:cxn>
                <a:cxn ang="0">
                  <a:pos x="267" y="1128"/>
                </a:cxn>
                <a:cxn ang="0">
                  <a:pos x="344" y="1397"/>
                </a:cxn>
                <a:cxn ang="0">
                  <a:pos x="377" y="1469"/>
                </a:cxn>
                <a:cxn ang="0">
                  <a:pos x="382" y="1483"/>
                </a:cxn>
                <a:cxn ang="0">
                  <a:pos x="425" y="1493"/>
                </a:cxn>
                <a:cxn ang="0">
                  <a:pos x="459" y="1527"/>
                </a:cxn>
                <a:cxn ang="0">
                  <a:pos x="469" y="1541"/>
                </a:cxn>
                <a:cxn ang="0">
                  <a:pos x="526" y="1560"/>
                </a:cxn>
                <a:cxn ang="0">
                  <a:pos x="569" y="1584"/>
                </a:cxn>
                <a:cxn ang="0">
                  <a:pos x="603" y="1599"/>
                </a:cxn>
                <a:cxn ang="0">
                  <a:pos x="617" y="1603"/>
                </a:cxn>
                <a:cxn ang="0">
                  <a:pos x="598" y="1608"/>
                </a:cxn>
              </a:cxnLst>
              <a:rect l="0" t="0" r="r" b="b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4699" name="Line 11"/>
            <p:cNvSpPr>
              <a:spLocks noChangeShapeType="1"/>
            </p:cNvSpPr>
            <p:nvPr/>
          </p:nvSpPr>
          <p:spPr bwMode="auto">
            <a:xfrm>
              <a:off x="3120" y="2570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00" name="Text Box 12"/>
            <p:cNvSpPr txBox="1">
              <a:spLocks noChangeArrowheads="1"/>
            </p:cNvSpPr>
            <p:nvPr/>
          </p:nvSpPr>
          <p:spPr bwMode="auto">
            <a:xfrm>
              <a:off x="3504" y="2414"/>
              <a:ext cx="16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i-LK" sz="2400" b="1" dirty="0">
                  <a:effectLst/>
                  <a:latin typeface="Arial"/>
                  <a:ea typeface="+mn-ea"/>
                  <a:cs typeface="Arial"/>
                </a:rPr>
                <a:t>සලමොන්</a:t>
              </a:r>
              <a:r>
                <a:rPr lang="en-US" sz="2400" b="1" dirty="0">
                  <a:effectLst/>
                  <a:latin typeface="Arial"/>
                  <a:ea typeface="+mn-ea"/>
                  <a:cs typeface="Arial"/>
                </a:rPr>
                <a:t> (971 BC)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35350" y="4638675"/>
            <a:ext cx="4868864" cy="1822450"/>
            <a:chOff x="2164" y="2922"/>
            <a:chExt cx="3067" cy="1148"/>
          </a:xfrm>
        </p:grpSpPr>
        <p:sp>
          <p:nvSpPr>
            <p:cNvPr id="114702" name="Freeform 14"/>
            <p:cNvSpPr>
              <a:spLocks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/>
              <a:ahLst/>
              <a:cxnLst>
                <a:cxn ang="0">
                  <a:pos x="15" y="979"/>
                </a:cxn>
                <a:cxn ang="0">
                  <a:pos x="10" y="869"/>
                </a:cxn>
                <a:cxn ang="0">
                  <a:pos x="30" y="840"/>
                </a:cxn>
                <a:cxn ang="0">
                  <a:pos x="73" y="739"/>
                </a:cxn>
                <a:cxn ang="0">
                  <a:pos x="169" y="567"/>
                </a:cxn>
                <a:cxn ang="0">
                  <a:pos x="202" y="528"/>
                </a:cxn>
                <a:cxn ang="0">
                  <a:pos x="255" y="365"/>
                </a:cxn>
                <a:cxn ang="0">
                  <a:pos x="260" y="331"/>
                </a:cxn>
                <a:cxn ang="0">
                  <a:pos x="270" y="293"/>
                </a:cxn>
                <a:cxn ang="0">
                  <a:pos x="274" y="245"/>
                </a:cxn>
                <a:cxn ang="0">
                  <a:pos x="284" y="216"/>
                </a:cxn>
                <a:cxn ang="0">
                  <a:pos x="231" y="67"/>
                </a:cxn>
                <a:cxn ang="0">
                  <a:pos x="212" y="24"/>
                </a:cxn>
                <a:cxn ang="0">
                  <a:pos x="178" y="0"/>
                </a:cxn>
              </a:cxnLst>
              <a:rect l="0" t="0" r="r" b="b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200" cmpd="sng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4703" name="Line 15"/>
            <p:cNvSpPr>
              <a:spLocks noChangeShapeType="1"/>
            </p:cNvSpPr>
            <p:nvPr/>
          </p:nvSpPr>
          <p:spPr bwMode="auto">
            <a:xfrm>
              <a:off x="3120" y="3073"/>
              <a:ext cx="288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04" name="Text Box 16"/>
            <p:cNvSpPr txBox="1">
              <a:spLocks noChangeArrowheads="1"/>
            </p:cNvSpPr>
            <p:nvPr/>
          </p:nvSpPr>
          <p:spPr bwMode="auto">
            <a:xfrm>
              <a:off x="3504" y="2922"/>
              <a:ext cx="172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i-LK" sz="2400" b="1" dirty="0">
                  <a:effectLst/>
                  <a:latin typeface="Arial"/>
                  <a:ea typeface="+mn-ea"/>
                  <a:cs typeface="Arial"/>
                </a:rPr>
                <a:t>හෙසකියා </a:t>
              </a:r>
              <a:r>
                <a:rPr lang="en-US" sz="2400" b="1" dirty="0">
                  <a:effectLst/>
                  <a:latin typeface="Arial"/>
                  <a:ea typeface="+mn-ea"/>
                  <a:cs typeface="Arial"/>
                </a:rPr>
                <a:t> (700 BC)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52575" y="2422525"/>
            <a:ext cx="6751638" cy="4117975"/>
            <a:chOff x="978" y="1526"/>
            <a:chExt cx="4253" cy="2594"/>
          </a:xfrm>
        </p:grpSpPr>
        <p:sp>
          <p:nvSpPr>
            <p:cNvPr id="114706" name="Line 18"/>
            <p:cNvSpPr>
              <a:spLocks noChangeShapeType="1"/>
            </p:cNvSpPr>
            <p:nvPr/>
          </p:nvSpPr>
          <p:spPr bwMode="auto">
            <a:xfrm>
              <a:off x="3120" y="2822"/>
              <a:ext cx="28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07" name="Text Box 19"/>
            <p:cNvSpPr txBox="1">
              <a:spLocks noChangeArrowheads="1"/>
            </p:cNvSpPr>
            <p:nvPr/>
          </p:nvSpPr>
          <p:spPr bwMode="auto">
            <a:xfrm>
              <a:off x="3504" y="2668"/>
              <a:ext cx="172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i-LK" sz="2400" b="1" dirty="0">
                  <a:effectLst/>
                  <a:latin typeface="Arial"/>
                  <a:ea typeface="+mn-ea"/>
                  <a:cs typeface="Arial"/>
                </a:rPr>
                <a:t>හෙසකියා </a:t>
              </a:r>
              <a:r>
                <a:rPr lang="en-US" sz="2400" b="1" dirty="0">
                  <a:effectLst/>
                  <a:latin typeface="Arial"/>
                  <a:ea typeface="+mn-ea"/>
                  <a:cs typeface="Arial"/>
                </a:rPr>
                <a:t> (700 BC)</a:t>
              </a:r>
            </a:p>
          </p:txBody>
        </p:sp>
        <p:sp>
          <p:nvSpPr>
            <p:cNvPr id="114708" name="Freeform 20"/>
            <p:cNvSpPr>
              <a:spLocks/>
            </p:cNvSpPr>
            <p:nvPr/>
          </p:nvSpPr>
          <p:spPr bwMode="auto">
            <a:xfrm>
              <a:off x="978" y="1526"/>
              <a:ext cx="1184" cy="2594"/>
            </a:xfrm>
            <a:custGeom>
              <a:avLst/>
              <a:gdLst/>
              <a:ahLst/>
              <a:cxnLst>
                <a:cxn ang="0">
                  <a:pos x="721" y="0"/>
                </a:cxn>
                <a:cxn ang="0">
                  <a:pos x="625" y="58"/>
                </a:cxn>
                <a:cxn ang="0">
                  <a:pos x="587" y="106"/>
                </a:cxn>
                <a:cxn ang="0">
                  <a:pos x="548" y="164"/>
                </a:cxn>
                <a:cxn ang="0">
                  <a:pos x="520" y="192"/>
                </a:cxn>
                <a:cxn ang="0">
                  <a:pos x="500" y="231"/>
                </a:cxn>
                <a:cxn ang="0">
                  <a:pos x="452" y="269"/>
                </a:cxn>
                <a:cxn ang="0">
                  <a:pos x="414" y="327"/>
                </a:cxn>
                <a:cxn ang="0">
                  <a:pos x="376" y="394"/>
                </a:cxn>
                <a:cxn ang="0">
                  <a:pos x="347" y="461"/>
                </a:cxn>
                <a:cxn ang="0">
                  <a:pos x="280" y="682"/>
                </a:cxn>
                <a:cxn ang="0">
                  <a:pos x="241" y="1008"/>
                </a:cxn>
                <a:cxn ang="0">
                  <a:pos x="174" y="1172"/>
                </a:cxn>
                <a:cxn ang="0">
                  <a:pos x="136" y="1229"/>
                </a:cxn>
                <a:cxn ang="0">
                  <a:pos x="116" y="1258"/>
                </a:cxn>
                <a:cxn ang="0">
                  <a:pos x="88" y="1392"/>
                </a:cxn>
                <a:cxn ang="0">
                  <a:pos x="126" y="1940"/>
                </a:cxn>
                <a:cxn ang="0">
                  <a:pos x="155" y="1988"/>
                </a:cxn>
                <a:cxn ang="0">
                  <a:pos x="164" y="2016"/>
                </a:cxn>
                <a:cxn ang="0">
                  <a:pos x="184" y="2045"/>
                </a:cxn>
                <a:cxn ang="0">
                  <a:pos x="212" y="2151"/>
                </a:cxn>
                <a:cxn ang="0">
                  <a:pos x="251" y="2304"/>
                </a:cxn>
                <a:cxn ang="0">
                  <a:pos x="385" y="2410"/>
                </a:cxn>
                <a:cxn ang="0">
                  <a:pos x="462" y="2468"/>
                </a:cxn>
                <a:cxn ang="0">
                  <a:pos x="520" y="2487"/>
                </a:cxn>
                <a:cxn ang="0">
                  <a:pos x="644" y="2525"/>
                </a:cxn>
                <a:cxn ang="0">
                  <a:pos x="932" y="2554"/>
                </a:cxn>
                <a:cxn ang="0">
                  <a:pos x="1163" y="2554"/>
                </a:cxn>
                <a:cxn ang="0">
                  <a:pos x="1124" y="2381"/>
                </a:cxn>
              </a:cxnLst>
              <a:rect l="0" t="0" r="r" b="b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720725" y="1262063"/>
            <a:ext cx="7810502" cy="5138737"/>
            <a:chOff x="454" y="795"/>
            <a:chExt cx="4920" cy="3237"/>
          </a:xfrm>
        </p:grpSpPr>
        <p:sp>
          <p:nvSpPr>
            <p:cNvPr id="114710" name="Line 22"/>
            <p:cNvSpPr>
              <a:spLocks noChangeShapeType="1"/>
            </p:cNvSpPr>
            <p:nvPr/>
          </p:nvSpPr>
          <p:spPr bwMode="auto">
            <a:xfrm>
              <a:off x="3120" y="3828"/>
              <a:ext cx="28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11" name="Text Box 23"/>
            <p:cNvSpPr txBox="1">
              <a:spLocks noChangeArrowheads="1"/>
            </p:cNvSpPr>
            <p:nvPr/>
          </p:nvSpPr>
          <p:spPr bwMode="auto">
            <a:xfrm>
              <a:off x="3504" y="3683"/>
              <a:ext cx="187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i-LK" sz="2400" b="1" dirty="0">
                  <a:effectLst/>
                  <a:latin typeface="Arial"/>
                  <a:ea typeface="+mn-ea"/>
                  <a:cs typeface="Arial"/>
                </a:rPr>
                <a:t>මහා හෙරෝද් </a:t>
              </a:r>
              <a:r>
                <a:rPr lang="en-US" sz="2400" b="1" dirty="0">
                  <a:effectLst/>
                  <a:latin typeface="Arial"/>
                  <a:ea typeface="+mn-ea"/>
                  <a:cs typeface="Arial"/>
                </a:rPr>
                <a:t>(20 BC)</a:t>
              </a:r>
            </a:p>
          </p:txBody>
        </p:sp>
        <p:sp>
          <p:nvSpPr>
            <p:cNvPr id="114712" name="Freeform 24"/>
            <p:cNvSpPr>
              <a:spLocks/>
            </p:cNvSpPr>
            <p:nvPr/>
          </p:nvSpPr>
          <p:spPr bwMode="auto">
            <a:xfrm>
              <a:off x="454" y="795"/>
              <a:ext cx="1716" cy="3237"/>
            </a:xfrm>
            <a:custGeom>
              <a:avLst/>
              <a:gdLst/>
              <a:ahLst/>
              <a:cxnLst>
                <a:cxn ang="0">
                  <a:pos x="1389" y="271"/>
                </a:cxn>
                <a:cxn ang="0">
                  <a:pos x="1216" y="50"/>
                </a:cxn>
                <a:cxn ang="0">
                  <a:pos x="1053" y="11"/>
                </a:cxn>
                <a:cxn ang="0">
                  <a:pos x="996" y="79"/>
                </a:cxn>
                <a:cxn ang="0">
                  <a:pos x="775" y="107"/>
                </a:cxn>
                <a:cxn ang="0">
                  <a:pos x="564" y="280"/>
                </a:cxn>
                <a:cxn ang="0">
                  <a:pos x="487" y="424"/>
                </a:cxn>
                <a:cxn ang="0">
                  <a:pos x="554" y="703"/>
                </a:cxn>
                <a:cxn ang="0">
                  <a:pos x="679" y="1163"/>
                </a:cxn>
                <a:cxn ang="0">
                  <a:pos x="564" y="1279"/>
                </a:cxn>
                <a:cxn ang="0">
                  <a:pos x="352" y="1461"/>
                </a:cxn>
                <a:cxn ang="0">
                  <a:pos x="295" y="1682"/>
                </a:cxn>
                <a:cxn ang="0">
                  <a:pos x="64" y="1787"/>
                </a:cxn>
                <a:cxn ang="0">
                  <a:pos x="16" y="2488"/>
                </a:cxn>
                <a:cxn ang="0">
                  <a:pos x="84" y="2757"/>
                </a:cxn>
                <a:cxn ang="0">
                  <a:pos x="122" y="2959"/>
                </a:cxn>
                <a:cxn ang="0">
                  <a:pos x="180" y="3026"/>
                </a:cxn>
                <a:cxn ang="0">
                  <a:pos x="352" y="3227"/>
                </a:cxn>
                <a:cxn ang="0">
                  <a:pos x="477" y="3122"/>
                </a:cxn>
                <a:cxn ang="0">
                  <a:pos x="535" y="3083"/>
                </a:cxn>
                <a:cxn ang="0">
                  <a:pos x="592" y="2978"/>
                </a:cxn>
                <a:cxn ang="0">
                  <a:pos x="688" y="2853"/>
                </a:cxn>
                <a:cxn ang="0">
                  <a:pos x="852" y="2719"/>
                </a:cxn>
                <a:cxn ang="0">
                  <a:pos x="957" y="2546"/>
                </a:cxn>
                <a:cxn ang="0">
                  <a:pos x="1015" y="2421"/>
                </a:cxn>
                <a:cxn ang="0">
                  <a:pos x="1082" y="2306"/>
                </a:cxn>
                <a:cxn ang="0">
                  <a:pos x="1226" y="2123"/>
                </a:cxn>
                <a:cxn ang="0">
                  <a:pos x="1255" y="2075"/>
                </a:cxn>
                <a:cxn ang="0">
                  <a:pos x="1437" y="2037"/>
                </a:cxn>
                <a:cxn ang="0">
                  <a:pos x="1533" y="2037"/>
                </a:cxn>
                <a:cxn ang="0">
                  <a:pos x="1572" y="2114"/>
                </a:cxn>
                <a:cxn ang="0">
                  <a:pos x="1476" y="2555"/>
                </a:cxn>
                <a:cxn ang="0">
                  <a:pos x="1456" y="2613"/>
                </a:cxn>
                <a:cxn ang="0">
                  <a:pos x="1495" y="2863"/>
                </a:cxn>
                <a:cxn ang="0">
                  <a:pos x="1543" y="3064"/>
                </a:cxn>
                <a:cxn ang="0">
                  <a:pos x="1639" y="3122"/>
                </a:cxn>
              </a:cxnLst>
              <a:rect l="0" t="0" r="r" b="b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2867025" y="2573338"/>
            <a:ext cx="5624514" cy="3703637"/>
            <a:chOff x="1806" y="1621"/>
            <a:chExt cx="3543" cy="2333"/>
          </a:xfrm>
        </p:grpSpPr>
        <p:sp>
          <p:nvSpPr>
            <p:cNvPr id="114714" name="Text Box 26"/>
            <p:cNvSpPr txBox="1">
              <a:spLocks noChangeArrowheads="1"/>
            </p:cNvSpPr>
            <p:nvPr/>
          </p:nvSpPr>
          <p:spPr bwMode="auto">
            <a:xfrm>
              <a:off x="3504" y="3175"/>
              <a:ext cx="184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i-LK" sz="2400" b="1" dirty="0">
                  <a:effectLst/>
                  <a:latin typeface="Arial"/>
                  <a:ea typeface="+mn-ea"/>
                  <a:cs typeface="Arial"/>
                </a:rPr>
                <a:t>නෙහෙමියා </a:t>
              </a:r>
              <a:r>
                <a:rPr lang="en-US" sz="2400" b="1" dirty="0">
                  <a:effectLst/>
                  <a:latin typeface="Arial"/>
                  <a:ea typeface="+mn-ea"/>
                  <a:cs typeface="Arial"/>
                </a:rPr>
                <a:t> (444 BC)</a:t>
              </a:r>
            </a:p>
          </p:txBody>
        </p:sp>
        <p:sp>
          <p:nvSpPr>
            <p:cNvPr id="114715" name="Line 27"/>
            <p:cNvSpPr>
              <a:spLocks noChangeShapeType="1"/>
            </p:cNvSpPr>
            <p:nvPr/>
          </p:nvSpPr>
          <p:spPr bwMode="auto">
            <a:xfrm>
              <a:off x="3120" y="3325"/>
              <a:ext cx="288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16" name="Freeform 28"/>
            <p:cNvSpPr>
              <a:spLocks/>
            </p:cNvSpPr>
            <p:nvPr/>
          </p:nvSpPr>
          <p:spPr bwMode="auto">
            <a:xfrm>
              <a:off x="1806" y="1621"/>
              <a:ext cx="713" cy="2333"/>
            </a:xfrm>
            <a:custGeom>
              <a:avLst/>
              <a:gdLst/>
              <a:ahLst/>
              <a:cxnLst>
                <a:cxn ang="0">
                  <a:pos x="313" y="2333"/>
                </a:cxn>
                <a:cxn ang="0">
                  <a:pos x="313" y="2245"/>
                </a:cxn>
                <a:cxn ang="0">
                  <a:pos x="420" y="1972"/>
                </a:cxn>
                <a:cxn ang="0">
                  <a:pos x="469" y="1542"/>
                </a:cxn>
                <a:cxn ang="0">
                  <a:pos x="518" y="1454"/>
                </a:cxn>
                <a:cxn ang="0">
                  <a:pos x="566" y="1279"/>
                </a:cxn>
                <a:cxn ang="0">
                  <a:pos x="605" y="1191"/>
                </a:cxn>
                <a:cxn ang="0">
                  <a:pos x="625" y="1122"/>
                </a:cxn>
                <a:cxn ang="0">
                  <a:pos x="664" y="1064"/>
                </a:cxn>
                <a:cxn ang="0">
                  <a:pos x="703" y="937"/>
                </a:cxn>
                <a:cxn ang="0">
                  <a:pos x="713" y="908"/>
                </a:cxn>
                <a:cxn ang="0">
                  <a:pos x="683" y="556"/>
                </a:cxn>
                <a:cxn ang="0">
                  <a:pos x="664" y="449"/>
                </a:cxn>
                <a:cxn ang="0">
                  <a:pos x="644" y="390"/>
                </a:cxn>
                <a:cxn ang="0">
                  <a:pos x="635" y="322"/>
                </a:cxn>
                <a:cxn ang="0">
                  <a:pos x="586" y="175"/>
                </a:cxn>
                <a:cxn ang="0">
                  <a:pos x="576" y="146"/>
                </a:cxn>
                <a:cxn ang="0">
                  <a:pos x="547" y="127"/>
                </a:cxn>
                <a:cxn ang="0">
                  <a:pos x="469" y="78"/>
                </a:cxn>
                <a:cxn ang="0">
                  <a:pos x="439" y="68"/>
                </a:cxn>
                <a:cxn ang="0">
                  <a:pos x="410" y="58"/>
                </a:cxn>
                <a:cxn ang="0">
                  <a:pos x="332" y="0"/>
                </a:cxn>
                <a:cxn ang="0">
                  <a:pos x="68" y="9"/>
                </a:cxn>
                <a:cxn ang="0">
                  <a:pos x="39" y="19"/>
                </a:cxn>
                <a:cxn ang="0">
                  <a:pos x="0" y="78"/>
                </a:cxn>
                <a:cxn ang="0">
                  <a:pos x="107" y="449"/>
                </a:cxn>
                <a:cxn ang="0">
                  <a:pos x="166" y="537"/>
                </a:cxn>
                <a:cxn ang="0">
                  <a:pos x="186" y="595"/>
                </a:cxn>
                <a:cxn ang="0">
                  <a:pos x="225" y="654"/>
                </a:cxn>
                <a:cxn ang="0">
                  <a:pos x="244" y="712"/>
                </a:cxn>
                <a:cxn ang="0">
                  <a:pos x="254" y="742"/>
                </a:cxn>
                <a:cxn ang="0">
                  <a:pos x="264" y="1357"/>
                </a:cxn>
                <a:cxn ang="0">
                  <a:pos x="215" y="1484"/>
                </a:cxn>
                <a:cxn ang="0">
                  <a:pos x="186" y="1669"/>
                </a:cxn>
                <a:cxn ang="0">
                  <a:pos x="137" y="1728"/>
                </a:cxn>
                <a:cxn ang="0">
                  <a:pos x="98" y="1864"/>
                </a:cxn>
                <a:cxn ang="0">
                  <a:pos x="137" y="2030"/>
                </a:cxn>
                <a:cxn ang="0">
                  <a:pos x="205" y="2235"/>
                </a:cxn>
                <a:cxn ang="0">
                  <a:pos x="225" y="2294"/>
                </a:cxn>
                <a:cxn ang="0">
                  <a:pos x="254" y="2313"/>
                </a:cxn>
                <a:cxn ang="0">
                  <a:pos x="313" y="2333"/>
                </a:cxn>
              </a:cxnLst>
              <a:rect l="0" t="0" r="r" b="b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80008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644525" y="2122488"/>
            <a:ext cx="8040688" cy="4294187"/>
            <a:chOff x="406" y="1337"/>
            <a:chExt cx="5065" cy="2705"/>
          </a:xfrm>
        </p:grpSpPr>
        <p:sp>
          <p:nvSpPr>
            <p:cNvPr id="114718" name="Line 30"/>
            <p:cNvSpPr>
              <a:spLocks noChangeShapeType="1"/>
            </p:cNvSpPr>
            <p:nvPr/>
          </p:nvSpPr>
          <p:spPr bwMode="auto">
            <a:xfrm>
              <a:off x="3120" y="3576"/>
              <a:ext cx="288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19" name="Text Box 31"/>
            <p:cNvSpPr txBox="1">
              <a:spLocks noChangeArrowheads="1"/>
            </p:cNvSpPr>
            <p:nvPr/>
          </p:nvSpPr>
          <p:spPr bwMode="auto">
            <a:xfrm>
              <a:off x="3504" y="3429"/>
              <a:ext cx="19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i-LK" sz="2400" b="1" dirty="0">
                  <a:effectLst/>
                  <a:latin typeface="Arial"/>
                  <a:ea typeface="+mn-ea"/>
                  <a:cs typeface="Arial"/>
                </a:rPr>
                <a:t>හස්මෝනිවරු</a:t>
              </a:r>
              <a:r>
                <a:rPr lang="en-US" sz="2400" b="1" dirty="0">
                  <a:effectLst/>
                  <a:latin typeface="Arial"/>
                  <a:ea typeface="+mn-ea"/>
                  <a:cs typeface="Arial"/>
                </a:rPr>
                <a:t> (100 BC)</a:t>
              </a:r>
            </a:p>
          </p:txBody>
        </p:sp>
        <p:sp>
          <p:nvSpPr>
            <p:cNvPr id="114720" name="Freeform 32"/>
            <p:cNvSpPr>
              <a:spLocks/>
            </p:cNvSpPr>
            <p:nvPr/>
          </p:nvSpPr>
          <p:spPr bwMode="auto">
            <a:xfrm>
              <a:off x="406" y="1337"/>
              <a:ext cx="1498" cy="2705"/>
            </a:xfrm>
            <a:custGeom>
              <a:avLst/>
              <a:gdLst/>
              <a:ahLst/>
              <a:cxnLst>
                <a:cxn ang="0">
                  <a:pos x="1498" y="127"/>
                </a:cxn>
                <a:cxn ang="0">
                  <a:pos x="1468" y="10"/>
                </a:cxn>
                <a:cxn ang="0">
                  <a:pos x="1439" y="0"/>
                </a:cxn>
                <a:cxn ang="0">
                  <a:pos x="1283" y="30"/>
                </a:cxn>
                <a:cxn ang="0">
                  <a:pos x="1322" y="206"/>
                </a:cxn>
                <a:cxn ang="0">
                  <a:pos x="1342" y="352"/>
                </a:cxn>
                <a:cxn ang="0">
                  <a:pos x="1371" y="411"/>
                </a:cxn>
                <a:cxn ang="0">
                  <a:pos x="1381" y="821"/>
                </a:cxn>
                <a:cxn ang="0">
                  <a:pos x="1390" y="860"/>
                </a:cxn>
                <a:cxn ang="0">
                  <a:pos x="1371" y="830"/>
                </a:cxn>
                <a:cxn ang="0">
                  <a:pos x="1312" y="811"/>
                </a:cxn>
                <a:cxn ang="0">
                  <a:pos x="1234" y="821"/>
                </a:cxn>
                <a:cxn ang="0">
                  <a:pos x="1176" y="860"/>
                </a:cxn>
                <a:cxn ang="0">
                  <a:pos x="1019" y="928"/>
                </a:cxn>
                <a:cxn ang="0">
                  <a:pos x="1000" y="957"/>
                </a:cxn>
                <a:cxn ang="0">
                  <a:pos x="971" y="977"/>
                </a:cxn>
                <a:cxn ang="0">
                  <a:pos x="931" y="1035"/>
                </a:cxn>
                <a:cxn ang="0">
                  <a:pos x="922" y="1006"/>
                </a:cxn>
                <a:cxn ang="0">
                  <a:pos x="834" y="1035"/>
                </a:cxn>
                <a:cxn ang="0">
                  <a:pos x="639" y="1074"/>
                </a:cxn>
                <a:cxn ang="0">
                  <a:pos x="541" y="1084"/>
                </a:cxn>
                <a:cxn ang="0">
                  <a:pos x="346" y="1143"/>
                </a:cxn>
                <a:cxn ang="0">
                  <a:pos x="238" y="1182"/>
                </a:cxn>
                <a:cxn ang="0">
                  <a:pos x="190" y="1231"/>
                </a:cxn>
                <a:cxn ang="0">
                  <a:pos x="111" y="1289"/>
                </a:cxn>
                <a:cxn ang="0">
                  <a:pos x="72" y="1377"/>
                </a:cxn>
                <a:cxn ang="0">
                  <a:pos x="53" y="1436"/>
                </a:cxn>
                <a:cxn ang="0">
                  <a:pos x="43" y="1465"/>
                </a:cxn>
                <a:cxn ang="0">
                  <a:pos x="111" y="2256"/>
                </a:cxn>
                <a:cxn ang="0">
                  <a:pos x="121" y="2412"/>
                </a:cxn>
                <a:cxn ang="0">
                  <a:pos x="150" y="2480"/>
                </a:cxn>
                <a:cxn ang="0">
                  <a:pos x="248" y="2656"/>
                </a:cxn>
                <a:cxn ang="0">
                  <a:pos x="512" y="2705"/>
                </a:cxn>
                <a:cxn ang="0">
                  <a:pos x="853" y="2666"/>
                </a:cxn>
                <a:cxn ang="0">
                  <a:pos x="1185" y="2675"/>
                </a:cxn>
              </a:cxnLst>
              <a:rect l="0" t="0" r="r" b="b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150" cap="flat" cmpd="sng">
              <a:solidFill>
                <a:srgbClr val="6633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0" y="914400"/>
            <a:ext cx="6980239" cy="5795963"/>
            <a:chOff x="0" y="576"/>
            <a:chExt cx="4397" cy="3651"/>
          </a:xfrm>
        </p:grpSpPr>
        <p:sp>
          <p:nvSpPr>
            <p:cNvPr id="114722" name="Line 34"/>
            <p:cNvSpPr>
              <a:spLocks noChangeShapeType="1"/>
            </p:cNvSpPr>
            <p:nvPr/>
          </p:nvSpPr>
          <p:spPr bwMode="auto">
            <a:xfrm>
              <a:off x="3120" y="4080"/>
              <a:ext cx="288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23" name="Text Box 35"/>
            <p:cNvSpPr txBox="1">
              <a:spLocks noChangeArrowheads="1"/>
            </p:cNvSpPr>
            <p:nvPr/>
          </p:nvSpPr>
          <p:spPr bwMode="auto">
            <a:xfrm>
              <a:off x="3504" y="3936"/>
              <a:ext cx="89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i-LK" sz="2400" b="1" dirty="0">
                  <a:effectLst/>
                  <a:latin typeface="Arial"/>
                  <a:ea typeface="+mn-ea"/>
                  <a:cs typeface="Arial"/>
                </a:rPr>
                <a:t>නව පවුරු </a:t>
              </a:r>
              <a:endParaRPr lang="en-US" sz="2400" b="1" dirty="0">
                <a:effectLst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724" name="Freeform 36"/>
            <p:cNvSpPr>
              <a:spLocks/>
            </p:cNvSpPr>
            <p:nvPr/>
          </p:nvSpPr>
          <p:spPr bwMode="auto">
            <a:xfrm>
              <a:off x="0" y="576"/>
              <a:ext cx="2544" cy="3566"/>
            </a:xfrm>
            <a:custGeom>
              <a:avLst/>
              <a:gdLst/>
              <a:ahLst/>
              <a:cxnLst>
                <a:cxn ang="0">
                  <a:pos x="2390" y="230"/>
                </a:cxn>
                <a:cxn ang="0">
                  <a:pos x="2333" y="0"/>
                </a:cxn>
                <a:cxn ang="0">
                  <a:pos x="2016" y="67"/>
                </a:cxn>
                <a:cxn ang="0">
                  <a:pos x="1747" y="154"/>
                </a:cxn>
                <a:cxn ang="0">
                  <a:pos x="1613" y="211"/>
                </a:cxn>
                <a:cxn ang="0">
                  <a:pos x="1392" y="298"/>
                </a:cxn>
                <a:cxn ang="0">
                  <a:pos x="1046" y="432"/>
                </a:cxn>
                <a:cxn ang="0">
                  <a:pos x="941" y="566"/>
                </a:cxn>
                <a:cxn ang="0">
                  <a:pos x="816" y="643"/>
                </a:cxn>
                <a:cxn ang="0">
                  <a:pos x="643" y="845"/>
                </a:cxn>
                <a:cxn ang="0">
                  <a:pos x="480" y="989"/>
                </a:cxn>
                <a:cxn ang="0">
                  <a:pos x="250" y="1056"/>
                </a:cxn>
                <a:cxn ang="0">
                  <a:pos x="0" y="1171"/>
                </a:cxn>
                <a:cxn ang="0">
                  <a:pos x="115" y="1450"/>
                </a:cxn>
                <a:cxn ang="0">
                  <a:pos x="173" y="1517"/>
                </a:cxn>
                <a:cxn ang="0">
                  <a:pos x="374" y="1680"/>
                </a:cxn>
                <a:cxn ang="0">
                  <a:pos x="518" y="1930"/>
                </a:cxn>
                <a:cxn ang="0">
                  <a:pos x="461" y="2150"/>
                </a:cxn>
                <a:cxn ang="0">
                  <a:pos x="490" y="2726"/>
                </a:cxn>
                <a:cxn ang="0">
                  <a:pos x="566" y="3283"/>
                </a:cxn>
                <a:cxn ang="0">
                  <a:pos x="653" y="3360"/>
                </a:cxn>
                <a:cxn ang="0">
                  <a:pos x="768" y="3437"/>
                </a:cxn>
                <a:cxn ang="0">
                  <a:pos x="1075" y="3437"/>
                </a:cxn>
                <a:cxn ang="0">
                  <a:pos x="1968" y="3562"/>
                </a:cxn>
                <a:cxn ang="0">
                  <a:pos x="2131" y="3456"/>
                </a:cxn>
                <a:cxn ang="0">
                  <a:pos x="2150" y="3216"/>
                </a:cxn>
                <a:cxn ang="0">
                  <a:pos x="2227" y="2851"/>
                </a:cxn>
                <a:cxn ang="0">
                  <a:pos x="2333" y="2486"/>
                </a:cxn>
                <a:cxn ang="0">
                  <a:pos x="2390" y="2294"/>
                </a:cxn>
                <a:cxn ang="0">
                  <a:pos x="2486" y="2122"/>
                </a:cxn>
                <a:cxn ang="0">
                  <a:pos x="2458" y="1440"/>
                </a:cxn>
                <a:cxn ang="0">
                  <a:pos x="2371" y="883"/>
                </a:cxn>
                <a:cxn ang="0">
                  <a:pos x="2390" y="864"/>
                </a:cxn>
              </a:cxnLst>
              <a:rect l="0" t="0" r="r" b="b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15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7924800" y="4419600"/>
            <a:ext cx="1447800" cy="990600"/>
            <a:chOff x="4992" y="2784"/>
            <a:chExt cx="912" cy="624"/>
          </a:xfrm>
        </p:grpSpPr>
        <p:sp>
          <p:nvSpPr>
            <p:cNvPr id="114726" name="AutoShape 38"/>
            <p:cNvSpPr>
              <a:spLocks noChangeArrowheads="1"/>
            </p:cNvSpPr>
            <p:nvPr/>
          </p:nvSpPr>
          <p:spPr bwMode="auto">
            <a:xfrm>
              <a:off x="4992" y="2784"/>
              <a:ext cx="912" cy="624"/>
            </a:xfrm>
            <a:prstGeom prst="irregularSeal2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4727" name="Text Box 39"/>
            <p:cNvSpPr txBox="1">
              <a:spLocks noChangeArrowheads="1"/>
            </p:cNvSpPr>
            <p:nvPr/>
          </p:nvSpPr>
          <p:spPr bwMode="auto">
            <a:xfrm>
              <a:off x="5066" y="2976"/>
              <a:ext cx="7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effectLst/>
                  <a:latin typeface="Arial"/>
                  <a:ea typeface="+mn-ea"/>
                  <a:cs typeface="Arial"/>
                </a:rPr>
                <a:t>586 BC</a:t>
              </a:r>
            </a:p>
          </p:txBody>
        </p:sp>
      </p:grpSp>
      <p:sp>
        <p:nvSpPr>
          <p:cNvPr id="40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23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</a:rPr>
              <a:t>Jerusalem</a:t>
            </a:r>
          </a:p>
        </p:txBody>
      </p:sp>
      <p:pic>
        <p:nvPicPr>
          <p:cNvPr id="13005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003800" y="1295400"/>
            <a:ext cx="41148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අවාසි </a:t>
            </a:r>
          </a:p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වාසි </a:t>
            </a:r>
          </a:p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අවදීන් </a:t>
            </a:r>
          </a:p>
          <a:p>
            <a:pPr fontAlgn="base">
              <a:buFontTx/>
              <a:buChar char="•"/>
            </a:pPr>
            <a:r>
              <a:rPr lang="si-LK" b="1" dirty="0">
                <a:effectLst/>
                <a:latin typeface="Arial" charset="0"/>
                <a:cs typeface="Arial" charset="0"/>
              </a:rPr>
              <a:t>වැදගත්කම් 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580063" y="44958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si-LK" sz="2400" b="1" dirty="0">
                <a:effectLst/>
                <a:latin typeface="Arial" charset="0"/>
                <a:cs typeface="Arial" charset="0"/>
              </a:rPr>
              <a:t>යුදා 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580063" y="50292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si-LK" sz="2400" b="1" dirty="0">
                <a:effectLst/>
                <a:latin typeface="Arial" charset="0"/>
                <a:cs typeface="Arial" charset="0"/>
              </a:rPr>
              <a:t>කිතුනු 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580063" y="60960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si-LK" sz="2400" b="1" dirty="0">
                <a:effectLst/>
                <a:latin typeface="Arial" charset="0"/>
                <a:cs typeface="Arial" charset="0"/>
              </a:rPr>
              <a:t>සියළු ජාතින් 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580063" y="5562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si-LK" sz="2400" b="1" dirty="0">
                <a:effectLst/>
                <a:latin typeface="Arial" charset="0"/>
                <a:cs typeface="Arial" charset="0"/>
              </a:rPr>
              <a:t>මුස්ලිම් 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 bwMode="auto">
          <a:xfrm>
            <a:off x="5105400" y="0"/>
            <a:ext cx="4038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eaLnBrk="1" fontAlgn="base" hangingPunct="1">
              <a:spcBef>
                <a:spcPct val="0"/>
              </a:spcBef>
              <a:defRPr/>
            </a:pPr>
            <a:r>
              <a:rPr lang="si-LK" sz="4400" dirty="0"/>
              <a:t>යෙරුසලම 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 Box 25"/>
          <p:cNvSpPr txBox="1">
            <a:spLocks noChangeAspect="1" noChangeArrowheads="1"/>
          </p:cNvSpPr>
          <p:nvPr/>
        </p:nvSpPr>
        <p:spPr bwMode="auto">
          <a:xfrm>
            <a:off x="8316913" y="76200"/>
            <a:ext cx="827087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22b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4" grpId="0"/>
      <p:bldP spid="22535" grpId="0"/>
      <p:bldP spid="2253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jer_east0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90051" cy="6965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යෙරුසලම </a:t>
            </a:r>
          </a:p>
        </p:txBody>
      </p:sp>
    </p:spTree>
    <p:extLst>
      <p:ext uri="{BB962C8B-B14F-4D97-AF65-F5344CB8AC3E}">
        <p14:creationId xmlns:p14="http://schemas.microsoft.com/office/powerpoint/2010/main" val="21447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4" descr="Jerusalem Moder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596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8" name="Rectangle 2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657600" y="790575"/>
            <a:ext cx="54864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si-LK" dirty="0">
                <a:ea typeface="ＭＳ Ｐゴシック" charset="0"/>
              </a:rPr>
              <a:t>යෙරුසලම </a:t>
            </a:r>
            <a:r>
              <a:rPr lang="si-LK" dirty="0">
                <a:effectLst/>
                <a:latin typeface="Arial" charset="0"/>
                <a:ea typeface="ＭＳ Ｐゴシック" charset="0"/>
              </a:rPr>
              <a:t>අද </a:t>
            </a:r>
            <a:endParaRPr lang="en-US" dirty="0"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316913" y="76200"/>
            <a:ext cx="827087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22a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13" y="-26988"/>
            <a:ext cx="9180513" cy="685800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807407" y="2667000"/>
            <a:ext cx="3367088" cy="4495800"/>
            <a:chOff x="3696" y="1488"/>
            <a:chExt cx="2121" cy="2832"/>
          </a:xfrm>
        </p:grpSpPr>
        <p:pic>
          <p:nvPicPr>
            <p:cNvPr id="39962" name="Picture 25" descr="Nahal Senir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488"/>
              <a:ext cx="2121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2" name="Text Box 26"/>
            <p:cNvSpPr txBox="1">
              <a:spLocks noChangeArrowheads="1"/>
            </p:cNvSpPr>
            <p:nvPr/>
          </p:nvSpPr>
          <p:spPr bwMode="auto">
            <a:xfrm>
              <a:off x="3742" y="3789"/>
              <a:ext cx="20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Nahal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Senir</a:t>
              </a:r>
              <a:r>
                <a:rPr lang="si-LK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යොර්දාන් ගඟ </a:t>
              </a:r>
              <a:endPara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pic>
        <p:nvPicPr>
          <p:cNvPr id="29720" name="DEDICA01.mid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1056382"/>
            <a:ext cx="2819400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පැ.ගි 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: </a:t>
            </a:r>
            <a:r>
              <a:rPr lang="si-LK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කිනරෙත් මුහුද 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32004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යොර්දාන් ගග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019800" y="4876800"/>
            <a:ext cx="22860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ලුණු මුහුද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</a:pPr>
            <a:endParaRPr lang="en-US" sz="1600" b="1">
              <a:effectLst/>
              <a:latin typeface="Arial" charset="0"/>
              <a:cs typeface="Arial" charset="0"/>
            </a:endParaRPr>
          </a:p>
        </p:txBody>
      </p:sp>
      <p:sp>
        <p:nvSpPr>
          <p:cNvPr id="29708" name="Freeform 12"/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9" name="Freeform 13"/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0" name="Freeform 14"/>
          <p:cNvSpPr>
            <a:spLocks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latin typeface="Arial"/>
              <a:ea typeface="+mn-ea"/>
              <a:cs typeface="Arial"/>
            </a:endParaRPr>
          </a:p>
        </p:txBody>
      </p:sp>
      <p:sp>
        <p:nvSpPr>
          <p:cNvPr id="29713" name="Freeform 17"/>
          <p:cNvSpPr>
            <a:spLocks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95600"/>
            <a:ext cx="3048000" cy="4619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215 km. (135 mi.)</a:t>
            </a:r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3717925" y="2286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7" name="Text Box 21"/>
          <p:cNvSpPr txBox="1">
            <a:spLocks noChangeArrowheads="1"/>
          </p:cNvSpPr>
          <p:nvPr/>
        </p:nvSpPr>
        <p:spPr bwMode="auto">
          <a:xfrm>
            <a:off x="3508375" y="1187450"/>
            <a:ext cx="898525" cy="64135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/>
                <a:latin typeface="Bwhebb" pitchFamily="-105" charset="0"/>
                <a:ea typeface="+mn-ea"/>
                <a:cs typeface="+mn-cs"/>
              </a:rPr>
              <a:t>tr,N&lt;ßKi</a:t>
            </a:r>
          </a:p>
        </p:txBody>
      </p:sp>
      <p:pic>
        <p:nvPicPr>
          <p:cNvPr id="29719" name="Picture 23" descr="j021287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solidFill>
                  <a:schemeClr val="tx1"/>
                </a:solidFill>
                <a:latin typeface="Arial Black" pitchFamily="34" charset="0"/>
              </a:rPr>
              <a:t>ඉශ්‍රායෙලයේ ජල මාර්ග </a:t>
            </a:r>
            <a:endParaRPr lang="en-US" sz="3600" dirty="0">
              <a:ea typeface="ＭＳ Ｐゴシック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-36513" y="2863850"/>
            <a:ext cx="3313113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මහා මුහුද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3492500" y="0"/>
            <a:ext cx="5651500" cy="1061829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800" dirty="0">
              <a:effectLst/>
              <a:latin typeface="Arial"/>
              <a:cs typeface="Arial"/>
            </a:endParaRPr>
          </a:p>
          <a:p>
            <a:pPr>
              <a:defRPr/>
            </a:pPr>
            <a:r>
              <a:rPr lang="en-US" sz="1800" dirty="0">
                <a:effectLst/>
                <a:latin typeface="Arial"/>
                <a:cs typeface="Arial"/>
              </a:rPr>
              <a:t> n.m. </a:t>
            </a:r>
            <a:r>
              <a:rPr lang="si-LK" sz="1800" dirty="0">
                <a:effectLst/>
                <a:latin typeface="Arial"/>
                <a:cs typeface="Arial"/>
              </a:rPr>
              <a:t>වීණාව—</a:t>
            </a:r>
            <a:r>
              <a:rPr lang="en-US" sz="1800" dirty="0">
                <a:effectLst/>
                <a:latin typeface="Arial"/>
                <a:cs typeface="Arial"/>
              </a:rPr>
              <a:t> </a:t>
            </a:r>
            <a:r>
              <a:rPr lang="si-LK" sz="1800" dirty="0">
                <a:effectLst/>
                <a:latin typeface="Arial"/>
                <a:cs typeface="Arial"/>
              </a:rPr>
              <a:t>වීණාව, පුජණිය සංගීතයන් සදහා යොදාගත් තත් භාන්ඩ </a:t>
            </a:r>
            <a:r>
              <a:rPr lang="en-US" sz="1800" dirty="0">
                <a:effectLst/>
                <a:latin typeface="Arial"/>
                <a:cs typeface="Arial"/>
              </a:rPr>
              <a:t>(B4604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)</a:t>
            </a:r>
          </a:p>
        </p:txBody>
      </p:sp>
      <p:pic>
        <p:nvPicPr>
          <p:cNvPr id="30" name="Picture 29" descr="Screen Shot 2017-09-01 at 3.29.18 PM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44624"/>
            <a:ext cx="734235" cy="404664"/>
          </a:xfrm>
          <a:prstGeom prst="rect">
            <a:avLst/>
          </a:prstGeom>
        </p:spPr>
      </p:pic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5943600" y="1066800"/>
            <a:ext cx="2819400" cy="14157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න.ගි 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: </a:t>
            </a:r>
            <a:r>
              <a:rPr lang="si-LK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ගලීලයේ මුහුද</a:t>
            </a:r>
            <a:endParaRPr lang="si-LK" sz="1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>
              <a:defRPr/>
            </a:pP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562600" y="2209800"/>
            <a:ext cx="2590800" cy="4619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105 km. (65 mi.)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0247" fill="hold"/>
                                        <p:tgtEl>
                                          <p:spTgt spid="29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20"/>
                </p:tgtEl>
              </p:cMediaNode>
            </p:audio>
          </p:childTnLst>
        </p:cTn>
      </p:par>
    </p:tnLst>
    <p:bldLst>
      <p:bldP spid="29701" grpId="0" animBg="1"/>
      <p:bldP spid="29702" grpId="0" animBg="1"/>
      <p:bldP spid="29703" grpId="0" animBg="1"/>
      <p:bldP spid="29707" grpId="0" animBg="1"/>
      <p:bldP spid="29714" grpId="0" animBg="1"/>
      <p:bldP spid="29717" grpId="0" animBg="1"/>
      <p:bldP spid="29715" grpId="0" animBg="1"/>
      <p:bldP spid="29718" grpId="0" animBg="1"/>
      <p:bldP spid="297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dirty="0">
                <a:ea typeface="ＭＳ Ｐゴシック" charset="0"/>
              </a:rPr>
              <a:t>දාවිත්ගේ නුවර ආකෘතියක් 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34146" name="Picture 4" descr="Model of the City of Davi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1231900"/>
            <a:ext cx="7086600" cy="55499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dirty="0">
                <a:ea typeface="ＭＳ Ｐゴシック" charset="0"/>
              </a:rPr>
              <a:t>යුදා බටහිර පවුර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36194" name="Picture 5" descr="Western, Wailing Wall, Bible, Old and New Testament, free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373313"/>
            <a:ext cx="4038600" cy="29797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Jerusalem Templ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5888" y="1600200"/>
            <a:ext cx="2941637" cy="218598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Temple Alt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800" y="4191000"/>
            <a:ext cx="3006725" cy="21875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si-LK" sz="4000" dirty="0">
                <a:ea typeface="ＭＳ Ｐゴシック" charset="0"/>
              </a:rPr>
              <a:t>මුස්ලිම්වරුන්ගේ පාලනය </a:t>
            </a:r>
            <a:endParaRPr lang="en-US" sz="4000" dirty="0">
              <a:ea typeface="ＭＳ Ｐゴシック" charset="0"/>
            </a:endParaRPr>
          </a:p>
        </p:txBody>
      </p:sp>
      <p:pic>
        <p:nvPicPr>
          <p:cNvPr id="138242" name="Picture 5" descr="Jerusalem, Temple Mount, Bible, Old and New Testament, free picture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9000" y="381000"/>
            <a:ext cx="1600200" cy="1039813"/>
          </a:xfrm>
        </p:spPr>
      </p:pic>
      <p:pic>
        <p:nvPicPr>
          <p:cNvPr id="30728" name="Picture 8" descr="El Aqsa Muslim Mosqu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1954213"/>
            <a:ext cx="4375150" cy="315118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5334000" y="5240338"/>
            <a:ext cx="3352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si-LK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අල් - අක්සා මුස්ලිම් පල්ලිය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0731" name="Picture 11" descr="Dome of the 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1463675"/>
            <a:ext cx="4648200" cy="36417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0" y="5240338"/>
            <a:ext cx="4495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si-LK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ඕමාර්හි මුස්ලිම් පල්ලිය </a:t>
            </a:r>
            <a:b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</a:t>
            </a:r>
            <a:r>
              <a:rPr lang="si-LK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පර්වතය තුලවූ ගෝලාර්ධය )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  <p:bldP spid="3073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5" descr="Jerusalem Sunset, Bible, Old and New Testament, free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2400" y="-20638"/>
            <a:ext cx="9448800" cy="70310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-152400" y="609600"/>
            <a:ext cx="944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ea typeface="ＭＳ Ｐゴシック" charset="0"/>
              </a:rPr>
              <a:t>මේ </a:t>
            </a:r>
            <a:r>
              <a:rPr lang="si-LK" dirty="0"/>
              <a:t>ගෝලාර්ධයේ අනාගතය කුමක්ද</a:t>
            </a:r>
            <a:r>
              <a:rPr lang="en-US" dirty="0">
                <a:ea typeface="ＭＳ Ｐゴシック" charset="0"/>
              </a:rPr>
              <a:t>?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6" r="17809" b="2148"/>
          <a:stretch>
            <a:fillRect/>
          </a:stretch>
        </p:blipFill>
        <p:spPr bwMode="auto">
          <a:xfrm>
            <a:off x="-36513" y="26988"/>
            <a:ext cx="9220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85800" y="228600"/>
            <a:ext cx="7620000" cy="762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latin typeface="Arial" charset="0"/>
                <a:ea typeface="ＭＳ Ｐゴシック" charset="0"/>
                <a:cs typeface="Arial" charset="0"/>
              </a:rPr>
              <a:t>ඊශ්‍රායලයේ </a:t>
            </a:r>
            <a:r>
              <a:rPr lang="si-LK" sz="3600" dirty="0">
                <a:ea typeface="ＭＳ Ｐゴシック" charset="0"/>
              </a:rPr>
              <a:t>උපායශීලි ස්ථාන </a:t>
            </a:r>
            <a:endParaRPr lang="en-US" sz="36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2339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</a:endParaRPr>
          </a:p>
        </p:txBody>
      </p:sp>
      <p:sp>
        <p:nvSpPr>
          <p:cNvPr id="202757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02758" name="AutoShape 6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0" y="2286002"/>
            <a:ext cx="3352800" cy="406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si-LK" sz="27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දෙවියන්වහන්සේ උන්වහන්සේගේ අරමුණ සදහා උපායශීලි ස්ථානයක </a:t>
            </a:r>
            <a:r>
              <a:rPr lang="si-LK" sz="27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ඔබව</a:t>
            </a:r>
            <a:r>
              <a:rPr lang="si-LK" sz="27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තබා ඇත්තේ කෙසේද ? </a:t>
            </a:r>
            <a:endParaRPr lang="en-US" sz="27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2760" name="WordArt 8"/>
          <p:cNvSpPr>
            <a:spLocks noChangeArrowheads="1" noChangeShapeType="1" noTextEdit="1"/>
          </p:cNvSpPr>
          <p:nvPr/>
        </p:nvSpPr>
        <p:spPr bwMode="auto">
          <a:xfrm>
            <a:off x="-98425" y="1844675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si-LK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සිතන්නට යමක් </a:t>
            </a:r>
            <a:r>
              <a:rPr lang="en-US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: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5791200" y="2870200"/>
            <a:ext cx="3352800" cy="4030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ja-JP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</a:t>
            </a:r>
            <a:r>
              <a:rPr lang="si-LK" sz="2800" b="1" dirty="0"/>
              <a:t>ස්වාමීවු දෙවියන්වහන්සේ මෙසේ කියනසේක: මේක යෙරුසලමය, ඈ ජාතීන් මැද පිහිටෙවුවෙමි, ඈ අවටින් රටවල් තිබේ.</a:t>
            </a:r>
            <a:r>
              <a:rPr lang="si-LK" sz="2800" b="1" baseline="30000" dirty="0"/>
              <a:t> </a:t>
            </a:r>
            <a:r>
              <a:rPr lang="ja-JP" alt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”</a:t>
            </a:r>
            <a:endParaRPr lang="si-LK" altLang="ja-JP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si-LK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එසකියෙල් </a:t>
            </a:r>
            <a:r>
              <a:rPr lang="en-US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5:5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2762" name="AutoShape 10"/>
          <p:cNvSpPr>
            <a:spLocks noChangeArrowheads="1"/>
          </p:cNvSpPr>
          <p:nvPr/>
        </p:nvSpPr>
        <p:spPr bwMode="auto">
          <a:xfrm rot="7220944" flipV="1">
            <a:off x="5730875" y="1803400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1" name="Text Box 25"/>
          <p:cNvSpPr txBox="1">
            <a:spLocks noChangeAspect="1" noChangeArrowheads="1"/>
          </p:cNvSpPr>
          <p:nvPr/>
        </p:nvSpPr>
        <p:spPr bwMode="auto">
          <a:xfrm>
            <a:off x="8316913" y="76200"/>
            <a:ext cx="827087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46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9" grpId="0" animBg="1"/>
      <p:bldP spid="202760" grpId="0" animBg="1"/>
      <p:bldP spid="20276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7-09-04 at 5.19.21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80292" cy="6858000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65914" y="0"/>
            <a:ext cx="4176464" cy="7017307"/>
          </a:xfrm>
          <a:prstGeom prst="rect">
            <a:avLst/>
          </a:prstGeom>
          <a:solidFill>
            <a:srgbClr val="010000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just">
              <a:defRPr/>
            </a:pPr>
            <a:r>
              <a:rPr lang="si-LK" sz="1800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දුර </a:t>
            </a:r>
            <a:r>
              <a:rPr lang="en-US" sz="1800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</a:t>
            </a:r>
            <a:r>
              <a:rPr lang="si-LK" sz="1800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      සැතපුම්</a:t>
            </a:r>
          </a:p>
          <a:p>
            <a:pPr algn="just">
              <a:defRPr/>
            </a:pPr>
            <a:r>
              <a:rPr lang="si-LK" sz="1800" dirty="0"/>
              <a:t>යෙරුසලමේ සිට </a:t>
            </a:r>
            <a:r>
              <a:rPr lang="en-US" sz="1800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:	</a:t>
            </a:r>
            <a:endParaRPr lang="si-LK" sz="1800" b="1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si-LK" sz="1800" dirty="0"/>
              <a:t>බෙතානිය 			2 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බෙත්ලෙහෙම		6 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සිසේරියා පිලිප්පී		105 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කානා			 69 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කපර්ණවුම		 	85 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එම්මාවූස් 			 7 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යෙරිකෝව 			15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ජෝර්දානය 			21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මධ්යධරණී 		40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සීදොන් 			130 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සිකාර් 			31 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තීර් 			106 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ශාරෙපත් 			118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කපර්ණවුම සිට: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බෙත්සයිදා 		 	6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සිසේරියා පිලිප්පී		 27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කානා			 16 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නායින්			 22 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මධ්යධරණී		 	32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නාසරෙත් 			23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ශාරෙපත් 			45 </a:t>
            </a:r>
          </a:p>
          <a:p>
            <a:pPr algn="just">
              <a:spcBef>
                <a:spcPts val="0"/>
              </a:spcBef>
              <a:defRPr/>
            </a:pPr>
            <a:r>
              <a:rPr lang="si-LK" sz="1800" dirty="0"/>
              <a:t>තීර් 			37</a:t>
            </a:r>
            <a:endParaRPr lang="en-US" sz="18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44388" name="Text Box 2"/>
          <p:cNvSpPr txBox="1">
            <a:spLocks noChangeArrowheads="1"/>
          </p:cNvSpPr>
          <p:nvPr/>
        </p:nvSpPr>
        <p:spPr bwMode="auto">
          <a:xfrm>
            <a:off x="0" y="0"/>
            <a:ext cx="2362200" cy="13849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si-LK" altLang="zh-CN" sz="2800" b="1" dirty="0">
                <a:effectLst/>
                <a:latin typeface="Arial" charset="0"/>
              </a:rPr>
              <a:t>ගැටළු</a:t>
            </a:r>
            <a:r>
              <a:rPr lang="en-US" altLang="zh-CN" sz="2800" b="1" dirty="0">
                <a:effectLst/>
                <a:latin typeface="Arial" charset="0"/>
              </a:rPr>
              <a:t> #1: </a:t>
            </a:r>
            <a:r>
              <a:rPr lang="si-LK" sz="2800" dirty="0"/>
              <a:t>සුවිශේෂවල සෑම භූගෝලීය පිහිටීමක්</a:t>
            </a:r>
            <a:endParaRPr lang="en-US" sz="2800" dirty="0">
              <a:effectLst/>
              <a:latin typeface="Times New Roman" charset="0"/>
            </a:endParaRPr>
          </a:p>
        </p:txBody>
      </p:sp>
      <p:sp>
        <p:nvSpPr>
          <p:cNvPr id="144390" name="Text Box 5"/>
          <p:cNvSpPr txBox="1">
            <a:spLocks noChangeArrowheads="1"/>
          </p:cNvSpPr>
          <p:nvPr/>
        </p:nvSpPr>
        <p:spPr bwMode="auto">
          <a:xfrm>
            <a:off x="8712200" y="71437"/>
            <a:ext cx="355600" cy="461963"/>
          </a:xfrm>
          <a:prstGeom prst="rect">
            <a:avLst/>
          </a:prstGeom>
          <a:solidFill>
            <a:srgbClr val="000514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sz="2400">
                <a:effectLst/>
                <a:latin typeface="Arial" charset="0"/>
                <a:cs typeface="Arial" charset="0"/>
              </a:rPr>
              <a:t>2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i-LK" b="1" dirty="0">
                <a:solidFill>
                  <a:srgbClr val="FFFFFF"/>
                </a:solidFill>
                <a:latin typeface="Arial" charset="0"/>
                <a:cs typeface="Arial" charset="0"/>
              </a:rPr>
              <a:t>මෙම ඉදිරිපත් කිරීම නොමිලයේ ලබා ගන්න!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0" y="636981"/>
            <a:ext cx="9144000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253585"/>
            <a:ext cx="6081224" cy="34835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851E73-9930-44DD-B98A-9AB051C1AF26}"/>
              </a:ext>
            </a:extLst>
          </p:cNvPr>
          <p:cNvSpPr/>
          <p:nvPr/>
        </p:nvSpPr>
        <p:spPr>
          <a:xfrm>
            <a:off x="827584" y="763538"/>
            <a:ext cx="1596288" cy="415498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r>
              <a:rPr lang="si-LK" sz="1050" b="1" dirty="0"/>
              <a:t>බයිබලය අධ්‍යයන බාගත</a:t>
            </a:r>
            <a:r>
              <a:rPr lang="en-US" sz="1050" b="1" dirty="0"/>
              <a:t> </a:t>
            </a:r>
            <a:r>
              <a:rPr lang="si-LK" sz="1050" b="1" dirty="0"/>
              <a:t>කිරීම්</a:t>
            </a:r>
            <a:endParaRPr lang="en-US" sz="105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F7DB-198F-4394-889B-0A0719D839D0}"/>
              </a:ext>
            </a:extLst>
          </p:cNvPr>
          <p:cNvSpPr/>
          <p:nvPr/>
        </p:nvSpPr>
        <p:spPr>
          <a:xfrm>
            <a:off x="3001915" y="855871"/>
            <a:ext cx="560994" cy="230832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r>
              <a:rPr lang="si-LK" sz="900" b="1" dirty="0"/>
              <a:t>නිවස</a:t>
            </a:r>
            <a:endParaRPr lang="en-US" sz="9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D8EE8-B621-49AA-B200-2EAC96173E34}"/>
              </a:ext>
            </a:extLst>
          </p:cNvPr>
          <p:cNvSpPr/>
          <p:nvPr/>
        </p:nvSpPr>
        <p:spPr>
          <a:xfrm>
            <a:off x="3562909" y="855871"/>
            <a:ext cx="988508" cy="230832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r>
              <a:rPr lang="si-LK" sz="900" b="1" dirty="0"/>
              <a:t>බාගත කිරීම්</a:t>
            </a:r>
            <a:endParaRPr lang="en-US" sz="9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0853E-FB9F-4122-8778-E07205AE2E28}"/>
              </a:ext>
            </a:extLst>
          </p:cNvPr>
          <p:cNvSpPr/>
          <p:nvPr/>
        </p:nvSpPr>
        <p:spPr>
          <a:xfrm>
            <a:off x="4534368" y="855871"/>
            <a:ext cx="1188146" cy="230832"/>
          </a:xfrm>
          <a:prstGeom prst="rect">
            <a:avLst/>
          </a:prstGeom>
          <a:solidFill>
            <a:srgbClr val="202835"/>
          </a:solidFill>
        </p:spPr>
        <p:txBody>
          <a:bodyPr wrap="none">
            <a:spAutoFit/>
          </a:bodyPr>
          <a:lstStyle/>
          <a:p>
            <a:r>
              <a:rPr lang="si-LK" sz="900" b="1" dirty="0"/>
              <a:t>නිති </a:t>
            </a:r>
            <a:r>
              <a:rPr lang="en-US" sz="900" b="1" dirty="0"/>
              <a:t>/</a:t>
            </a:r>
            <a:r>
              <a:rPr lang="si-LK" sz="900" b="1" dirty="0"/>
              <a:t>අසන පැණ</a:t>
            </a:r>
            <a:endParaRPr lang="en-US" sz="9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6A474C-4CD5-48D8-873E-F3734BABFCDB}"/>
              </a:ext>
            </a:extLst>
          </p:cNvPr>
          <p:cNvSpPr/>
          <p:nvPr/>
        </p:nvSpPr>
        <p:spPr>
          <a:xfrm>
            <a:off x="5690454" y="855871"/>
            <a:ext cx="1428596" cy="230832"/>
          </a:xfrm>
          <a:prstGeom prst="rect">
            <a:avLst/>
          </a:prstGeom>
          <a:solidFill>
            <a:srgbClr val="202835"/>
          </a:solidFill>
        </p:spPr>
        <p:txBody>
          <a:bodyPr wrap="none">
            <a:spAutoFit/>
          </a:bodyPr>
          <a:lstStyle/>
          <a:p>
            <a:r>
              <a:rPr lang="si-LK" sz="900" b="1" dirty="0"/>
              <a:t>වෙබ් සම්බන්ධකිරීම</a:t>
            </a:r>
            <a:endParaRPr lang="en-US" sz="9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3D6110-D456-4437-9A04-874713969E9D}"/>
              </a:ext>
            </a:extLst>
          </p:cNvPr>
          <p:cNvSpPr/>
          <p:nvPr/>
        </p:nvSpPr>
        <p:spPr>
          <a:xfrm>
            <a:off x="7119050" y="854998"/>
            <a:ext cx="806631" cy="230832"/>
          </a:xfrm>
          <a:prstGeom prst="rect">
            <a:avLst/>
          </a:prstGeom>
          <a:solidFill>
            <a:srgbClr val="202835"/>
          </a:solidFill>
        </p:spPr>
        <p:txBody>
          <a:bodyPr wrap="none">
            <a:spAutoFit/>
          </a:bodyPr>
          <a:lstStyle/>
          <a:p>
            <a:r>
              <a:rPr lang="si-LK" sz="900" b="1" dirty="0"/>
              <a:t>දායක වීම</a:t>
            </a:r>
            <a:endParaRPr lang="en-US" sz="9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D4C66-4E12-4BAC-B186-3E886CE6F3D3}"/>
              </a:ext>
            </a:extLst>
          </p:cNvPr>
          <p:cNvSpPr/>
          <p:nvPr/>
        </p:nvSpPr>
        <p:spPr>
          <a:xfrm>
            <a:off x="7925681" y="854998"/>
            <a:ext cx="1077760" cy="230832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r>
              <a:rPr lang="si-LK" sz="900" b="1" dirty="0"/>
              <a:t>සම්බන්ධ </a:t>
            </a:r>
            <a:r>
              <a:rPr lang="en-US" sz="900" b="1" dirty="0"/>
              <a:t> </a:t>
            </a:r>
            <a:r>
              <a:rPr lang="si-LK" sz="900" b="1" dirty="0"/>
              <a:t>වීම</a:t>
            </a:r>
            <a:endParaRPr lang="en-US" sz="9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1BF508-35E5-456A-9793-A47D23165788}"/>
              </a:ext>
            </a:extLst>
          </p:cNvPr>
          <p:cNvSpPr/>
          <p:nvPr/>
        </p:nvSpPr>
        <p:spPr>
          <a:xfrm>
            <a:off x="715274" y="3623812"/>
            <a:ext cx="4431620" cy="400110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r>
              <a:rPr lang="si-LK" sz="2000" b="1" dirty="0"/>
              <a:t>ඔබව සාදරයෙන් පිලිගන්නවා</a:t>
            </a:r>
            <a:r>
              <a:rPr lang="en-US" sz="2000" b="1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0BFE53-9DE7-4633-84ED-5E87789515CB}"/>
              </a:ext>
            </a:extLst>
          </p:cNvPr>
          <p:cNvSpPr/>
          <p:nvPr/>
        </p:nvSpPr>
        <p:spPr>
          <a:xfrm>
            <a:off x="739037" y="4124288"/>
            <a:ext cx="4690226" cy="707886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r>
              <a:rPr lang="si-LK" sz="2000" b="1" dirty="0"/>
              <a:t>භාෂා 40 කට වඩා වැඩි බයිබලය </a:t>
            </a:r>
            <a:r>
              <a:rPr lang="en-US" sz="2000" b="1" dirty="0"/>
              <a:t>  </a:t>
            </a:r>
            <a:r>
              <a:rPr lang="si-LK" sz="2000" b="1" dirty="0"/>
              <a:t>අධ්‍යයන බාගත කිරීම්</a:t>
            </a:r>
            <a:r>
              <a:rPr lang="en-US" sz="2000" b="1" dirty="0"/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5B803A-3E76-4F3B-90B8-267AA0E67B32}"/>
              </a:ext>
            </a:extLst>
          </p:cNvPr>
          <p:cNvSpPr/>
          <p:nvPr/>
        </p:nvSpPr>
        <p:spPr>
          <a:xfrm>
            <a:off x="44360" y="5744194"/>
            <a:ext cx="90996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si-LK" sz="1400" b="1" dirty="0">
                <a:solidFill>
                  <a:schemeClr val="bg1"/>
                </a:solidFill>
              </a:rPr>
              <a:t>බයිබලය අධ්‍යයන බාගත කිරීම් නොමිලේ කළහැකිය</a:t>
            </a:r>
            <a:r>
              <a:rPr lang="en-US" sz="1400" b="1" dirty="0">
                <a:solidFill>
                  <a:schemeClr val="bg1"/>
                </a:solidFill>
              </a:rPr>
              <a:t>.</a:t>
            </a:r>
            <a:r>
              <a:rPr lang="si-LK" sz="1400" b="1" dirty="0">
                <a:solidFill>
                  <a:schemeClr val="bg1"/>
                </a:solidFill>
              </a:rPr>
              <a:t> ඒ සඳහා</a:t>
            </a:r>
            <a:r>
              <a:rPr lang="en-US" sz="1400" b="1" dirty="0">
                <a:solidFill>
                  <a:schemeClr val="bg1"/>
                </a:solidFill>
              </a:rPr>
              <a:t>,</a:t>
            </a:r>
            <a:r>
              <a:rPr lang="si-LK" sz="1400" b="1" dirty="0">
                <a:solidFill>
                  <a:schemeClr val="bg1"/>
                </a:solidFill>
              </a:rPr>
              <a:t> භාෂා 44 ක</a:t>
            </a:r>
            <a:r>
              <a:rPr lang="en-US" sz="1400" b="1">
                <a:solidFill>
                  <a:schemeClr val="bg1"/>
                </a:solidFill>
              </a:rPr>
              <a:t> </a:t>
            </a:r>
            <a:r>
              <a:rPr lang="si-LK" sz="1400" b="1">
                <a:solidFill>
                  <a:schemeClr val="bg1"/>
                </a:solidFill>
              </a:rPr>
              <a:t>ප</a:t>
            </a:r>
            <a:r>
              <a:rPr lang="si-LK" sz="1400" b="1" dirty="0">
                <a:solidFill>
                  <a:schemeClr val="bg1"/>
                </a:solidFill>
              </a:rPr>
              <a:t>ින්තූර විස්තර ගොනු සහ වචන ගොනු 44 ක් මෙහි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si-LK" sz="1400" b="1" dirty="0">
                <a:solidFill>
                  <a:schemeClr val="bg1"/>
                </a:solidFill>
              </a:rPr>
              <a:t>ඇත.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Rectangle 1026">
            <a:extLst>
              <a:ext uri="{FF2B5EF4-FFF2-40B4-BE49-F238E27FC236}">
                <a16:creationId xmlns:a16="http://schemas.microsoft.com/office/drawing/2014/main" id="{96FD4FF5-5E99-49F6-A4AA-6B3DA2CC12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r>
              <a:rPr lang="si-LK" sz="2000" dirty="0"/>
              <a:t>පරණ ගිවිසුම් යුගයේ පසුබිම</a:t>
            </a:r>
            <a:r>
              <a:rPr lang="en-US" sz="2000" dirty="0"/>
              <a:t>  • 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 </a:t>
            </a:r>
            <a:r>
              <a:rPr lang="si-LK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දී සබැඳෙයි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887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6953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00600" y="76200"/>
            <a:ext cx="3657600" cy="1249362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ගලීලයේ මුහුද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22884" name="Rectangle 4"/>
          <p:cNvSpPr>
            <a:spLocks noRot="1" noChangeArrowheads="1"/>
          </p:cNvSpPr>
          <p:nvPr/>
        </p:nvSpPr>
        <p:spPr bwMode="auto">
          <a:xfrm>
            <a:off x="4343400" y="1905000"/>
            <a:ext cx="441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</a:t>
            </a:r>
            <a:r>
              <a:rPr lang="si-LK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උතුරු වෙරළ නැගෙනහිරින් බැලුවිට )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-33826"/>
            <a:ext cx="2627784" cy="65451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Arbel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0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-26988"/>
            <a:ext cx="9291638" cy="6962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200400" cy="654514"/>
          </a:xfrm>
          <a:solidFill>
            <a:schemeClr val="tx1"/>
          </a:solidFill>
        </p:spPr>
        <p:txBody>
          <a:bodyPr/>
          <a:lstStyle/>
          <a:p>
            <a:r>
              <a:rPr lang="fr-FR" sz="2400" b="1">
                <a:solidFill>
                  <a:srgbClr val="FFFFFF"/>
                </a:solidFill>
                <a:latin typeface="Arial"/>
                <a:cs typeface="Arial"/>
              </a:rPr>
              <a:t>ගලීලයේ මුහුද</a:t>
            </a:r>
          </a:p>
        </p:txBody>
      </p:sp>
    </p:spTree>
    <p:extLst>
      <p:ext uri="{BB962C8B-B14F-4D97-AF65-F5344CB8AC3E}">
        <p14:creationId xmlns:p14="http://schemas.microsoft.com/office/powerpoint/2010/main" val="414892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590800" cy="1249362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/>
              <a:t>ගලීලයේ මුහුද</a:t>
            </a:r>
            <a:endParaRPr lang="en-US" sz="4000" dirty="0">
              <a:ea typeface="ＭＳ Ｐゴシック" charset="0"/>
            </a:endParaRPr>
          </a:p>
        </p:txBody>
      </p:sp>
      <p:pic>
        <p:nvPicPr>
          <p:cNvPr id="44034" name="Picture 4" descr="Sea of Galilee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5943600" y="1752600"/>
            <a:ext cx="30924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</a:t>
            </a:r>
            <a:r>
              <a:rPr lang="si-LK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දකුණු වෙරළ නැගෙනහිරින් බැලුවිට )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eaLnBrk="1" fontAlgn="base" hangingPunct="1">
              <a:spcBef>
                <a:spcPct val="0"/>
              </a:spcBef>
              <a:defRPr/>
            </a:pP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Batik Regular"/>
        <a:ea typeface="ＭＳ Ｐゴシック"/>
        <a:cs typeface="Times New Roman (Hebrew)"/>
      </a:majorFont>
      <a:minorFont>
        <a:latin typeface="Arial"/>
        <a:ea typeface="ＭＳ Ｐゴシック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9169</TotalTime>
  <Words>1260</Words>
  <Application>Microsoft Macintosh PowerPoint</Application>
  <PresentationFormat>On-screen Show (4:3)</PresentationFormat>
  <Paragraphs>393</Paragraphs>
  <Slides>67</Slides>
  <Notes>59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Arail</vt:lpstr>
      <vt:lpstr>Batik Regular</vt:lpstr>
      <vt:lpstr>Arial</vt:lpstr>
      <vt:lpstr>Arial Black</vt:lpstr>
      <vt:lpstr>Bwhebb</vt:lpstr>
      <vt:lpstr>Garamond</vt:lpstr>
      <vt:lpstr>Impact</vt:lpstr>
      <vt:lpstr>Kristen ITC</vt:lpstr>
      <vt:lpstr>Times New Roman</vt:lpstr>
      <vt:lpstr>Wingdings</vt:lpstr>
      <vt:lpstr>Stream</vt:lpstr>
      <vt:lpstr>Orbit</vt:lpstr>
      <vt:lpstr>1_עיצוב ברירת מחדל</vt:lpstr>
      <vt:lpstr> නව ගිවිසුම්  ඉශ්‍රායෙලයේ  භූගෝලය   </vt:lpstr>
      <vt:lpstr>අද ලෝකය </vt:lpstr>
      <vt:lpstr>වර්තමානයේ මැද පෙරදිග </vt:lpstr>
      <vt:lpstr>මෙසපොතේමියාව </vt:lpstr>
      <vt:lpstr>නැගෙනහිරට ආසන්නයේ පුරාණය </vt:lpstr>
      <vt:lpstr>ඉශ්‍රායෙලයේ ජල මාර්ග </vt:lpstr>
      <vt:lpstr>ගලීලයේ මුහුද</vt:lpstr>
      <vt:lpstr>ගලීලයේ මුහුද</vt:lpstr>
      <vt:lpstr>ගලීලයේ මුහුද</vt:lpstr>
      <vt:lpstr>ඉශ්‍රායෙලයේ කදු  </vt:lpstr>
      <vt:lpstr>හර්මොන් </vt:lpstr>
      <vt:lpstr>හර්මොන් </vt:lpstr>
      <vt:lpstr>ඉශ්‍රායෙලයේ කලාප (පැ.ගි)</vt:lpstr>
      <vt:lpstr>ඉශ්‍රායෙලයේ කලාප (න.ගි)</vt:lpstr>
      <vt:lpstr>උස් තැන් </vt:lpstr>
      <vt:lpstr>උස් කලාප උතුරු- දකුණු  බෙදීම්</vt:lpstr>
      <vt:lpstr>මුහුදුබඩ තැන්න </vt:lpstr>
      <vt:lpstr>මුහුදුබඩ තැන්න </vt:lpstr>
      <vt:lpstr>Tel Aviv</vt:lpstr>
      <vt:lpstr>Tel Aviv</vt:lpstr>
      <vt:lpstr>මුහුදුබඩ තැන්න </vt:lpstr>
      <vt:lpstr>කායිසාරිය</vt:lpstr>
      <vt:lpstr>මුහුදුබඩ තැන්න </vt:lpstr>
      <vt:lpstr>උස් කලාප උතුරු- දකුණු  බෙදීම්</vt:lpstr>
      <vt:lpstr>ශෙපලාහ්</vt:lpstr>
      <vt:lpstr>උස් කලාප  උතුරු- දකුණු  බෙදීම්</vt:lpstr>
      <vt:lpstr>යුදා කදු </vt:lpstr>
      <vt:lpstr>උස් කලාප  උතුරු- දකුණු  බෙදීම්</vt:lpstr>
      <vt:lpstr> යෙස්රීල් මිටියාවතේ වූ  තාබෝර් කන්ද  </vt:lpstr>
      <vt:lpstr>මධ්‍යම කදු පරාසය  </vt:lpstr>
      <vt:lpstr>යුදාහි කාන්තාර </vt:lpstr>
      <vt:lpstr>උස් කලාප  උතුරු- දකුණු  බෙදීම්</vt:lpstr>
      <vt:lpstr>යොර්දාන් විවරය </vt:lpstr>
      <vt:lpstr>උස් කලාප  උතුරු- දකුණු  බෙදීම්</vt:lpstr>
      <vt:lpstr>ට්‍රාන්ස්ජෝර්දාන් සානුව</vt:lpstr>
      <vt:lpstr>උස් කලාප  උතුරු- දකුණු  බෙදීම්</vt:lpstr>
      <vt:lpstr>නෙගෙව් </vt:lpstr>
      <vt:lpstr>නෙගෙව් </vt:lpstr>
      <vt:lpstr>වම් පැත්ත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වම් පැත්ත </vt:lpstr>
      <vt:lpstr>යෙරුසලම </vt:lpstr>
      <vt:lpstr>යෙරුසලම </vt:lpstr>
      <vt:lpstr>වම් පැත්ත </vt:lpstr>
      <vt:lpstr>යෙරුසලම ප්‍රධාන මහා මාර්ගයෙන් ඈත්ව පැවතුනි </vt:lpstr>
      <vt:lpstr>යෙරුසලම </vt:lpstr>
      <vt:lpstr>යෙරුසලමේ  යුද/ උපායශීලි ස්ථාන </vt:lpstr>
      <vt:lpstr>යෙරුසලමේ  මැද පිහිටීම් </vt:lpstr>
      <vt:lpstr>යෙරුසලම </vt:lpstr>
      <vt:lpstr>යෙරුසලම </vt:lpstr>
      <vt:lpstr>Jerusalem</vt:lpstr>
      <vt:lpstr>යෙරුසලම </vt:lpstr>
      <vt:lpstr>යෙරුසලම අද </vt:lpstr>
      <vt:lpstr>දාවිත්ගේ නුවර ආකෘතියක් </vt:lpstr>
      <vt:lpstr>යුදා බටහිර පවුර</vt:lpstr>
      <vt:lpstr>මුස්ලිම්වරුන්ගේ පාලනය </vt:lpstr>
      <vt:lpstr>මේ ගෝලාර්ධයේ අනාගතය කුමක්ද?</vt:lpstr>
      <vt:lpstr>ඊශ්‍රායලයේ උපායශීලි ස්ථාන </vt:lpstr>
      <vt:lpstr>PowerPoint Presentation</vt:lpstr>
      <vt:lpstr>පරණ ගිවිසුම් යුගයේ පසුබිම  •  BibleStudyDownloads.org දී සබැඳෙයි</vt:lpstr>
      <vt:lpstr>PowerPoint Presentation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339</cp:revision>
  <dcterms:created xsi:type="dcterms:W3CDTF">2009-09-07T00:46:28Z</dcterms:created>
  <dcterms:modified xsi:type="dcterms:W3CDTF">2019-10-03T00:56:53Z</dcterms:modified>
</cp:coreProperties>
</file>