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4" r:id="rId5"/>
  </p:sldMasterIdLst>
  <p:notesMasterIdLst>
    <p:notesMasterId r:id="rId7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329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545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0"/>
    <a:srgbClr val="EEEEEE"/>
    <a:srgbClr val="FFFF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F0FA3-B32E-5849-B310-838C0D9231D4}" type="datetimeFigureOut">
              <a:rPr lang="en-US" smtClean="0"/>
              <a:pPr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14DC5-C9E4-C74B-8BE9-B1EB62D30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276EA5-1170-9F4C-8CB1-600D4EABA20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link cannot be translated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BAEB73C-EBAF-2647-86B6-6A638257A24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6038194-F640-2F41-B6A1-BD5A2B1A3C0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9536482-1E72-0F4F-A8C1-DEEE635D8FB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8DDEE30-DF29-654E-8A4D-44AD89E9051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06190E4-8196-A74F-A25B-9C87BC7F896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909159A-78EB-6D4A-9A2E-B33F27F4C01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69A281A-C03F-BE43-9B38-525FB5F9C9E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1259D4F-891C-3D44-AFE8-5B957A18F06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6487449-3510-AB4E-88D3-9B2C6D4AF38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88903EF-69F3-134B-8552-76A5C9D33A6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F753252-EC3F-DF49-B4D5-824B2FA8C12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1F00B0F-29D4-0847-A36B-1E65842E158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6C2594D-BCFC-2E4D-A7F6-5EF87E5FD4F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1186035-9477-044E-875E-D5FB4BB29F5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78DA105-6D84-CE42-8BED-E928A69E474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F38FA8D-E8EC-B74A-8DB1-DB571FBF9E2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paper cuttings cannot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E4D93CC-B30B-8940-B930-E74880C6C5B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1FAE895-84CF-AB43-9E13-6F44FFC8C7E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BBC02C0-B28D-0448-9EE1-65DC9020388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B4419AD-14E1-1844-86B6-07C89EDEC69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is inside the frame cannot be edited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1E1044E-11B8-2C4E-9A23-174F6214433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1766413-866B-9749-9AF6-E53285DC43D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Names of the map cannot be translated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FEEC691-BE3D-7440-AAF0-7DCE786032F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Text inside cannot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413D634-4AF0-0A4A-B974-16EAC8876AE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03B7254-25F9-EE48-BB39-232A427CB80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Text inside cannot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35DACE7-6465-454D-AE59-F47C5B7B213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 dirty="0">
                <a:latin typeface="Times" charset="0"/>
                <a:ea typeface="ＭＳ Ｐゴシック" charset="0"/>
                <a:cs typeface="ＭＳ Ｐゴシック" charset="0"/>
              </a:rPr>
              <a:t>trans. H. Rackham, Loeb Classical Library [London: Heinemann/Cambridge, MA: Harvard Univ. Press, 1969], 5.15, 73</a:t>
            </a:r>
          </a:p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Map cannot be edited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A98E42F-69E0-804D-A6B8-8A1F3E3B2F3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Text inside cannot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DEC69B9-C62B-4F4E-922C-814E576DB47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A17FF64-5A12-8A49-AE61-732FABB3C01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8B1C64D-E61A-1B4A-8D1B-4A26EC6492D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7098DED-C90A-1048-A2C3-B23B6AEDC11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FBCFA42-7AFF-4147-9E91-DE5D8F272E2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FCBFF39-A4BD-1840-9D8B-C497067A877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2CAC183-B1DC-D441-94B1-9964D817EC0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text that is overlapping blocks editing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AB5950D-8A68-BB44-97A8-5E86C8B6E32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box cannot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2C16A1-A920-1843-B1AE-7159681E8A7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technical names were kept as it is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0A7E680-8706-8D47-8192-CD8A868C070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53C18A4-BA04-1E4C-A588-DC685E17B0C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technical names were kept as it is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1B4A015-54E3-954C-8E4D-0AE1F3C636B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7665ECE-E413-8F44-BADB-9DDB0FE5A6C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FB5B599-E2EA-EE4C-A911-B34CF71A4BA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79B011F-13EA-4641-A53B-9A7127BFFE5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CA48BF9-BFA0-5048-BBDC-1997ED87CC3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7038076-6734-7340-84F9-C3AA63B020F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64A09AD-DFCC-AF4E-A87B-569DA5BB465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5C1221A-7CDB-7346-B1F2-F5FB2046F88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5475E9B-70A6-114C-9062-115F1C49B42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29EB991-63AD-714F-BD13-11130D295CE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43C187F-6D0E-1E4A-89D0-FE9E62C5869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paper cutting cannot be edited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B844E1C-96BE-8148-B847-6D7FE5F68D9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236974F-0A56-B543-9AED-7B390F41D47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A9D09F5-1FBB-4D4F-80C4-8D1589FB811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4A23CC-2A74-D841-A729-6B09EEE2071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3212A0-DD1F-2F4F-A047-FD8433A93FE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AB9D86-14E2-244C-AC9D-66CBF29A1FF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E07F54F-93FF-9A49-85D6-661F7298DE9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C0BB72C-E357-0D4C-A666-ED3641AC4EB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C6A334D-C0B2-444C-A9E0-90F8B55E526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B43A560-7CD1-B645-AE34-F66474421C0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855866A-08E6-7146-A59E-0D46A70926F7}" type="slidenum">
              <a:rPr lang="en-US" sz="1200" b="0">
                <a:solidFill>
                  <a:srgbClr val="1F497D"/>
                </a:solidFill>
                <a:latin typeface="Arial" charset="0"/>
              </a:rPr>
              <a:pPr eaLnBrk="1" hangingPunct="1"/>
              <a:t>64</a:t>
            </a:fld>
            <a:endParaRPr lang="en-US" sz="1200" b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B229C-59D4-834E-A2B1-0305173EF25D}" type="slidenum">
              <a:rPr lang="en-US">
                <a:solidFill>
                  <a:srgbClr val="1F497D"/>
                </a:solidFill>
                <a:latin typeface="Arial" charset="0"/>
              </a:rPr>
              <a:pPr/>
              <a:t>65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73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029EFBF-4172-B64D-A780-AF3E712280A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D4C2A44-F350-A440-9CB4-05EF9D062AB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391B361-1172-5A4E-9659-8589AEE258D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709FD6-92D5-774C-B685-E30EE79267E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BF7D1D9-3508-9C49-BCA4-ECA4CA7692B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names of the images cannot be edited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C85C67C-00AF-714F-8597-F8EC5B6C57A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C5F582-3C34-FF43-A2B8-20BED068F40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906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C5F582-3C34-FF43-A2B8-20BED068F40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3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A1C05B-2EBC-424D-A89F-8A8BCD85904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US" sz="1200" b="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F9C8-7249-6741-A1E8-5FF501FBE9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7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4C9A2-AB19-C24C-A4A8-EEDA88FB5B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5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2C4C2-349C-A349-BBDE-9BA9B1465B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5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0DC6C-852A-A44A-8E30-4823828E3F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2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7D496-A184-B64E-8FE9-22C0485284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69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7C7EA-9FA8-5643-A785-24A59F9D3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90079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C6CB-73B6-9340-B73B-FD461AF6FD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1701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247A-1B9F-3444-A5F6-04407D193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7931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B211-C4F6-A84E-9F0A-2B23E25AC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0897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9D8F-8FCC-904E-B2E0-759953AA5B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1280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776F-276D-0E43-A665-2D3EB072B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1375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C2D33-AFE0-694E-A7A3-D65CA7A722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C732-0247-F440-A5B6-B2235B609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97928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A542-366A-D545-A87B-280AF5AD3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3166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F8AA-99DE-8747-AC68-0E43D1EC94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94649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5967-BF5E-F545-A013-F94E885EF5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2217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D5F2-8DDF-7B4E-A3B4-72D92CD4B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1293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DAAC-036A-0F41-AAB4-7F462F43F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13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0392-1BB5-6D43-B3ED-F46129ECC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E312-B8ED-2B4F-AE24-43D4AED749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55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AF0F9-83A0-5444-8702-A6D8612AD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5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BF76-E293-DD40-957F-EAE8144C6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A16C-1EA9-5F4B-8C4A-BD9C13880E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B517-AE44-F84A-BB62-38CD74EDB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16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BE04-3CE3-1E49-8AAF-EE98248F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26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E1D7-DA3F-E340-BD64-5FA22D24E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3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4F74-B1F0-B742-8C54-A28C81A61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9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F6DC-14F3-7040-9B0D-6EE5FFE9D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46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1837-FB75-9140-AC9F-465BD2F4E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145292F-3874-2548-8070-53032365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994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D858392-A180-2E42-9539-F9A59E91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829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FEE7-384D-DB4E-8060-22A21686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519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05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2A3F-558F-0C42-A698-84BF1DFC83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3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465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835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4980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507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9500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372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7175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5420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599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91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89ED-4133-2F44-B0B2-596AE9C3F9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3BB3-8A7A-1749-99AC-2C1839298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4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FE3D-FA31-4944-8012-5EC295F88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3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B7C7-420E-7349-AF98-E9F395A785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3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AC3-D348-9240-9A26-25E28BFE43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3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68BFBC-2051-C045-8CB9-E21D54743C6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073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3E3B92-7F6B-174B-8898-2A458C24850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53C39C-C445-C44D-9C89-92FD38CF3524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2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33A5C97-87D1-8142-A30F-6E11483766D2}" type="slidenum">
              <a:rPr lang="en-US"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620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2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2895600"/>
            <a:ext cx="480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4000" dirty="0"/>
              <a:t>සභා ඉතිහාසයේ දක්නට ලැබෙන වඩාත්ම වැදගත් ලියවිළි</a:t>
            </a:r>
            <a:endParaRPr lang="en-US" sz="4000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si-LK" sz="8000" dirty="0"/>
              <a:t>මළ මුහුදේ ලියවිළි</a:t>
            </a:r>
            <a:endParaRPr lang="en-US" sz="80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26771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000" dirty="0"/>
              <a:t>ආචාර්ය රික් ග්‍රිෆිත්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si-LK" sz="2000" dirty="0"/>
              <a:t>සිංගප්පූරු බයිබල් විද්‍යාලය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599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fontAlgn="t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9394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314325" y="56265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i-LK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ලුණු මුහුද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  <a:ea typeface="ＭＳ Ｐゴシック" charset="0"/>
                <a:cs typeface="ＭＳ Ｐゴシック" charset="0"/>
              </a:rPr>
              <a:t>එන් ගෙඩි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5105400" y="762000"/>
            <a:ext cx="4114800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si-L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ලුණු නිවාඩු නිකේතන</a:t>
            </a:r>
            <a:r>
              <a:rPr lang="si-LK" sz="2800" dirty="0"/>
              <a:t>?</a:t>
            </a:r>
            <a:endParaRPr lang="en-US" sz="28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5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පෘථිවියේ ඉහළම ලුණු අන්තර්ගතය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638800" y="457200"/>
            <a:ext cx="3200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600" dirty="0">
                <a:solidFill>
                  <a:schemeClr val="tx1"/>
                </a:solidFill>
              </a:rPr>
              <a:t>මුහුදු ජලයේ ලුණු ප්‍රමාණය මෙන් 6 ගුණයක්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600" dirty="0">
                <a:solidFill>
                  <a:schemeClr val="tx1"/>
                </a:solidFill>
              </a:rPr>
              <a:t>27% ද්‍රව්‍යමය  7% ලුණු සහිත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600" dirty="0">
                <a:solidFill>
                  <a:schemeClr val="tx1"/>
                </a:solidFill>
                <a:latin typeface="Arial" charset="0"/>
                <a:cs typeface="Arial" charset="0"/>
              </a:rPr>
              <a:t>වෙර දැරිමකින් තොරව පා විය හැක පිටවාරයක් නොමැත </a:t>
            </a:r>
          </a:p>
        </p:txBody>
      </p:sp>
    </p:spTree>
    <p:extLst>
      <p:ext uri="{BB962C8B-B14F-4D97-AF65-F5344CB8AC3E}">
        <p14:creationId xmlns:p14="http://schemas.microsoft.com/office/powerpoint/2010/main" val="3367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28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5400" dirty="0">
                <a:solidFill>
                  <a:schemeClr val="bg2"/>
                </a:solidFill>
                <a:effectLst/>
              </a:rPr>
              <a:t>මමත් එය අත් වින්දා</a:t>
            </a:r>
            <a:r>
              <a:rPr lang="en-US" sz="540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688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මළ මුහුදේ මඩ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6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3600"/>
            <a:ext cx="495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සමට විශිෂ්ටයි (ඔවුන් කියනවා)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876800" y="59436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000" dirty="0"/>
              <a:t>ඔබට ඕනෑවට වඩා ලබා ගත නොහැක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  <a:ea typeface="ＭＳ Ｐゴシック" charset="0"/>
                <a:cs typeface="ＭＳ Ｐゴシック" charset="0"/>
              </a:rPr>
              <a:t>රික්, රැන්ඩොල් සහ ටීම්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85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සමට පහර දෙන නමුත් විශිෂ්ටයි!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8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54102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si-LK" dirty="0"/>
              <a:t>පූර්ණ සතුට!?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82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5800" y="274638"/>
            <a:ext cx="4648200" cy="1706562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මළ මුහුදේ ලියවිලිවල ඉතිහාසය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6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435029" y="0"/>
            <a:ext cx="3721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පැ.ගී.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413 = </a:t>
            </a: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න.ගී.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7830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609600"/>
            <a:ext cx="441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ලියවිලි හතක් හමු විය (1947) ඉක්මනින් ප්‍රකාශයට පත් කරන ලදි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බාර් කොච්බා අකුරු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(1952, 1960-61)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සිය ගණනක් ලියවිලි හා කොටස් 18,000 ක් අනුගමනය කරන ලදී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(1947-1956)</a:t>
            </a:r>
          </a:p>
        </p:txBody>
      </p:sp>
    </p:spTree>
    <p:extLst>
      <p:ext uri="{BB962C8B-B14F-4D97-AF65-F5344CB8AC3E}">
        <p14:creationId xmlns:p14="http://schemas.microsoft.com/office/powerpoint/2010/main" val="3445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Tough Work!</a:t>
            </a:r>
          </a:p>
        </p:txBody>
      </p:sp>
      <p:pic>
        <p:nvPicPr>
          <p:cNvPr id="79874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0" y="1676400"/>
            <a:ext cx="2133600" cy="51816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බොහෝ විට කඳුකරයෙන් ලබා ගැනීම පහසු නැත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9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මළ මුහුදේ පිහිටීම</a:t>
            </a:r>
            <a:endParaRPr lang="en-US" sz="4000" b="0" dirty="0">
              <a:latin typeface="Arial" charset="0"/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63850"/>
            <a:ext cx="3159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200" dirty="0"/>
              <a:t>මහා මුහුද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200" dirty="0"/>
              <a:t>ගලීල මුහුද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i-LK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යොර්දාන් ගග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200" dirty="0"/>
              <a:t>ලුණු මුහුද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599" y="2895600"/>
            <a:ext cx="3733795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215 </a:t>
            </a:r>
            <a:r>
              <a:rPr lang="si-LK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කි.මි.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(135 </a:t>
            </a:r>
            <a:r>
              <a:rPr lang="si-LK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මි.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424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3733800" cy="3429000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සමහර විට එය කළ නොහැකි තරම් විය</a:t>
            </a:r>
            <a:r>
              <a:rPr lang="en-US" sz="4000" b="1" dirty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81923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0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441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කොටස් ජෝන් ස්ට්‍රග්නෙල්ට සහ ඔහුගේ කුඩා විද්වතුන්ට පවරන ලදී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Text Box 12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ලියවිලි ඇගයීම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71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7" descr="de V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52400"/>
            <a:ext cx="396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ස්ට්‍රග්නෙල්ස් කණ්ඩායම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143000"/>
            <a:ext cx="4724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i-LK" sz="2800" dirty="0"/>
              <a:t>ඔවුන්ට පමණක් එම කොටස් දැක ගත හැකි විය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20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111125" y="2590800"/>
            <a:ext cx="4192174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/>
              <a:t>ටොල්මන්, පියුක්, ග්‍රීන්ෆීල්ඩ්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772025" y="6305550"/>
            <a:ext cx="399820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ඩි වෝක්ස් , මිලික්,හර්ඩිනග්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6023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76275" y="6119813"/>
            <a:ext cx="198483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/>
              <a:t>යිගාල් යාදින්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821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වසර 40 කට ආසන්න කාලයක් තිස්සේ ජෝන් ස්ට්‍රග්නෙල්ගේ කුඩා විද්වතුන් විසින් කොටස් ප්‍රකාශයට පත් නොකෙරුණි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124200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76200" y="4267200"/>
            <a:ext cx="487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ඔහුගේ විශාරදයින් කිසිවෙක් යුදෙව්වන් නොවීය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76200" y="5638800"/>
            <a:ext cx="47926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මේ අතර, ස්ට්‍රග්නෙල් වයස්ගත විය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6347012" cy="9144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si-LK" dirty="0"/>
              <a:t>සෑම විටම මන්දගාමී වැඩ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397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148E1A4C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65755210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7" descr="Sh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868363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si-LK" sz="3600" dirty="0"/>
              <a:t>හර්ෂල් ෂෑන්ක්ස් නීතියට  පැමිණිලි කළේය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174</a:t>
            </a:r>
          </a:p>
        </p:txBody>
      </p:sp>
    </p:spTree>
    <p:extLst>
      <p:ext uri="{BB962C8B-B14F-4D97-AF65-F5344CB8AC3E}">
        <p14:creationId xmlns:p14="http://schemas.microsoft.com/office/powerpoint/2010/main" val="5671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4419600" cy="1706562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ස්ට්‍රග්නෙල්ට සිදු වූ දේ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174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0" y="533400"/>
            <a:ext cx="480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ස්ට්‍රග්නෙල් ඊශ්‍රායලය හෙළා දුටු අතර ඔහු නෙරපා හරින ලදී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(1990)</a:t>
            </a:r>
            <a:r>
              <a:rPr lang="si-LK" sz="3200" dirty="0"/>
              <a:t> ස්ට්‍රග්නෙල් වෙනුවට එම්මානුවෙල් ටෝව් පත් කළ අතර ඇය පරිවර්තන කණ්ඩායම රටවල් 13 ක විද්වතුන් 70 දෙනෙකු දක්වා පුළුල් කළ අතර කාන්තාවන් 13 දෙනෙකු ද ඇතුළු කළේය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ඩි එස් එස් එවැන්ජලිස්ත විද්වතුන්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මාටින් අබේග් බළලා මල්ලෙන් එළියට ගත්තා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470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2971800"/>
            <a:ext cx="4681538" cy="3876675"/>
            <a:chOff x="2811" y="0"/>
            <a:chExt cx="2949" cy="2442"/>
          </a:xfrm>
        </p:grpSpPr>
        <p:pic>
          <p:nvPicPr>
            <p:cNvPr id="94216" name="Picture 6" descr="Abeg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2667000"/>
            <a:ext cx="2209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4282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Qim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  <a:ea typeface="ＭＳ Ｐゴシック" charset="0"/>
                <a:cs typeface="ＭＳ Ｐゴシック" charset="0"/>
              </a:rPr>
              <a:t>එම් එම් ටි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447800"/>
            <a:ext cx="2057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කුම්රාන් හි ඇති එකම ලිපිය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438400" y="3276600"/>
            <a:ext cx="6705600" cy="3581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438400" y="3975100"/>
            <a:ext cx="6781800" cy="23083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2400" dirty="0"/>
              <a:t>ටෝරා හි සමහර ශික්ෂා පද ”(කිම්රොන්)?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2400" dirty="0"/>
              <a:t>ටෝරා හි සමහර නීතිමය තීන්දු </a:t>
            </a:r>
            <a:r>
              <a:rPr lang="en-US" altLang="ja-JP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2400" dirty="0"/>
              <a:t>නීතියේ ක්‍රියා ”(අබේග්ගේ පරිවර්තනය මෙය ගලාතිවරුන් ගේ යවුම්පත්‍රය තුළ පාවුල් තර්ක කරන ක්‍රියාවලින් ගැලවීම පිළිබඳ රබ්බිවරුන්ගේ විශ්වාසයට සාක්ෂියක් බව පෙන්වයි.)</a:t>
            </a: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588" y="6400800"/>
            <a:ext cx="2456121" cy="5232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/>
              <a:t>එලිෂා කිම්රොන්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874963" y="3333750"/>
            <a:ext cx="4815742" cy="5847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මික්සාට් මා ආසේ හා </a:t>
            </a:r>
            <a:r>
              <a: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</a:t>
            </a:r>
            <a:r>
              <a:rPr lang="si-LK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ටෝරා</a:t>
            </a:r>
            <a:endParaRPr 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3820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28488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0"/>
            <a:ext cx="9083675" cy="7159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ෂෑන්ක්ගේ මතභේදාත්මක නැවත මුද්‍රණය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06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51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274638"/>
            <a:ext cx="5029200" cy="715962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si-LK" sz="4000" dirty="0"/>
              <a:t>කුම්රාන් නටබුන්</a:t>
            </a:r>
            <a:endParaRPr lang="en-US" sz="40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100357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 Vaux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4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උතුරු-දකුණු කොට්ටංශ වල උන්නතාංශය</a:t>
            </a:r>
            <a:endParaRPr lang="en-US" sz="36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200400" y="3657600"/>
            <a:ext cx="2209800" cy="107721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si-LK" sz="3200" dirty="0"/>
              <a:t>ජෝර්දාන් නිම්නය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කුම්රාන් ප්‍රජාවේ සිතියම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02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179</a:t>
            </a:r>
          </a:p>
        </p:txBody>
      </p:sp>
      <p:pic>
        <p:nvPicPr>
          <p:cNvPr id="102407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5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96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කුම්රාන් හි සොයා ගැනීම්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6506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කුම්රාන් ප්‍රජාව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179</a:t>
            </a:r>
          </a:p>
        </p:txBody>
      </p:sp>
    </p:spTree>
    <p:extLst>
      <p:ext uri="{BB962C8B-B14F-4D97-AF65-F5344CB8AC3E}">
        <p14:creationId xmlns:p14="http://schemas.microsoft.com/office/powerpoint/2010/main" val="31834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6"/>
          <a:stretch>
            <a:fillRect/>
          </a:stretch>
        </p:blipFill>
        <p:spPr>
          <a:xfrm>
            <a:off x="4000500" y="381000"/>
            <a:ext cx="51435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  <a:ea typeface="ＭＳ Ｐゴシック" charset="0"/>
                <a:cs typeface="ＭＳ Ｐゴシック" charset="0"/>
              </a:rPr>
              <a:t>එසීන්වරු යනු කවුරුන්ද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එන් ගෙඩි හි උතුර (ප්ලිනි ද එල්ඩර්)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180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152400" y="2401888"/>
            <a:ext cx="6096000" cy="36009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1800" dirty="0"/>
              <a:t>මළ මුහුදේ බටහිර පැත්තේ, නමුත් වෙරළ තීරයේ අපිරිසිදු හුස්ම ගැනීමේ පරාසයෙන් පිටත, එසෙනිවරුන්ගේ හුදකලා ගෝත්‍රය</a:t>
            </a:r>
            <a:r>
              <a:rPr lang="en-US" sz="1800" dirty="0">
                <a:solidFill>
                  <a:srgbClr val="E5E5FF"/>
                </a:solidFill>
                <a:latin typeface="Arial" charset="0"/>
                <a:cs typeface="Arial" charset="0"/>
              </a:rPr>
              <a:t>,</a:t>
            </a:r>
            <a:r>
              <a:rPr lang="si-LK" sz="1800" dirty="0"/>
              <a:t> එය මුළු ලෝකයේ අනෙක් සියලුම ගෝත්‍රවලට වඩා විශිෂ්ටයි</a:t>
            </a:r>
            <a:r>
              <a:rPr lang="en-US" sz="1800" dirty="0">
                <a:solidFill>
                  <a:srgbClr val="E5E5FF"/>
                </a:solidFill>
                <a:latin typeface="Arial" charset="0"/>
                <a:cs typeface="Arial" charset="0"/>
              </a:rPr>
              <a:t>,</a:t>
            </a:r>
            <a:r>
              <a:rPr lang="si-LK" sz="1800" dirty="0"/>
              <a:t> එහි කාන්තාවන් නොමැති අතර සියලු ලිංගික ආශාවන් අතහැර දමා ඇත</a:t>
            </a:r>
            <a:r>
              <a:rPr lang="en-US" sz="1800" dirty="0">
                <a:solidFill>
                  <a:srgbClr val="E5E5FF"/>
                </a:solidFill>
                <a:latin typeface="Arial" charset="0"/>
                <a:cs typeface="Arial" charset="0"/>
              </a:rPr>
              <a:t>, </a:t>
            </a:r>
            <a:r>
              <a:rPr lang="si-LK" sz="1800" dirty="0">
                <a:solidFill>
                  <a:srgbClr val="E5E5FF"/>
                </a:solidFill>
                <a:latin typeface="Arial" charset="0"/>
                <a:cs typeface="Arial" charset="0"/>
              </a:rPr>
              <a:t>මුදල් නොමැත,</a:t>
            </a:r>
            <a:r>
              <a:rPr lang="si-LK" sz="1800" dirty="0"/>
              <a:t> සමාගම සඳහා තල් ගස් පමණක් ඇත</a:t>
            </a:r>
            <a:r>
              <a:rPr lang="en-US" sz="1800" dirty="0">
                <a:solidFill>
                  <a:srgbClr val="E5E5FF"/>
                </a:solidFill>
                <a:latin typeface="Arial" charset="0"/>
                <a:cs typeface="Arial" charset="0"/>
              </a:rPr>
              <a:t>. </a:t>
            </a:r>
            <a:r>
              <a:rPr lang="si-LK" sz="1800" dirty="0"/>
              <a:t>දිනෙන් දින සරණාගතයින් සමූහය සමාන සංඛ්‍යාවක් බඳවා ගනු ලබන්නේ ජීවිතයෙන් වෙහෙසට පත්ව සිටින සහ ඔවුන්ගේ පුරුදු අනුගමනය කිරීමේ වාසනාවේ රැල්ලෙන් එතැනට තල්ලු කරනු ලබන පුද්ගලයන් [එකතු කිරීම්] විසිනි. මේ අනුව යුග දහස් ගණනක් හරහා (ඇදහිය නොහැකි තරම්</a:t>
            </a:r>
            <a:r>
              <a:rPr lang="en-US" sz="1800" dirty="0">
                <a:solidFill>
                  <a:srgbClr val="E5E5FF"/>
                </a:solidFill>
                <a:latin typeface="Arial" charset="0"/>
                <a:cs typeface="Arial" charset="0"/>
              </a:rPr>
              <a:t>), </a:t>
            </a:r>
            <a:r>
              <a:rPr lang="si-LK" sz="1800" dirty="0"/>
              <a:t>කිසිවෙකු උපත නොලබන ජාතියක් සදහටම ජීවත් වේ; ඔවුන්ගේ වාසිය සඳහා බොහෝ සෙයින් සමෘද්ධිමත් වන්නේ අනෙක් පිරිමින්ගේ වෙහෙසකර ජීවිතයයි! </a:t>
            </a:r>
            <a:r>
              <a:rPr lang="si-LK" sz="1200" dirty="0"/>
              <a:t>ඔවුන්ට පහළින් [එසෙන්ස්] කලින් එන් ගෙඩි නගරය විය ”(ප්ලිනි, ස්වාභාවික ඉතිහාසය 2)</a:t>
            </a:r>
            <a:endParaRPr lang="en-US" sz="1200" b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0500" y="762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  <a:ea typeface="ＭＳ Ｐゴシック" charset="0"/>
                <a:cs typeface="ＭＳ Ｐゴシック" charset="0"/>
              </a:rPr>
              <a:t>එසීන්වරු යනු කවුරුන්ද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10599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එන් ගෙඩි හි උතුර (ප්ලිනි ද එල්ඩර්)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විවාහයක් නැත (ජොසීෆස්)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0598" name="Text Box 9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41032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  <a:ea typeface="ＭＳ Ｐゴシック" charset="0"/>
                <a:cs typeface="ＭＳ Ｐゴシック" charset="0"/>
              </a:rPr>
              <a:t>එසීන්වරු යනු කවුරුන්ද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2644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2648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එන් ගෙඩි හි උතුර (ප්ලිනි ද එල්ඩර්)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විවාහයක් නැත (ජොසීෆස්)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ස්ක්‍රිප්ටෝරියම්</a:t>
            </a:r>
            <a:endParaRPr lang="en-US" sz="2800" dirty="0"/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නිකායික ලේඛන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 Box 12"/>
          <p:cNvSpPr txBox="1">
            <a:spLocks noChangeArrowheads="1"/>
          </p:cNvSpPr>
          <p:nvPr/>
        </p:nvSpPr>
        <p:spPr bwMode="auto">
          <a:xfrm>
            <a:off x="8534400" y="0"/>
            <a:ext cx="69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65583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2743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උත්තම පූජක තන්ත්‍රය දූෂිත විය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9342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එසීන්වරු බිහි</a:t>
            </a:r>
            <a:r>
              <a:rPr lang="si-LK" sz="4000" dirty="0"/>
              <a:t> වූයේ ඇයි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14691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2590800" y="5334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000" dirty="0"/>
              <a:t>නව ගිවිසුම් යුගයේ ඇනාස් සහ කායෆස් ජේසන් සහ මෙනෙලාවුස්ගේ දූෂිත ක්‍රියා දිගටම කරගෙන ගියහ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ක්‍රි.පු.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175 ). </a:t>
            </a:r>
            <a:r>
              <a:rPr lang="si-LK" sz="2000" dirty="0"/>
              <a:t>එබැවින් සීමොන්ගේ පාලන සමයේදී එසෙන්වරු කාන්තාරයට ගියහ</a:t>
            </a:r>
            <a:r>
              <a:rPr lang="en-US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si-LK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ක්‍රි.පු </a:t>
            </a:r>
            <a:r>
              <a:rPr lang="en-US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143-135 ) 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7924800" y="0"/>
            <a:ext cx="121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67, 180</a:t>
            </a:r>
          </a:p>
        </p:txBody>
      </p:sp>
    </p:spTree>
    <p:extLst>
      <p:ext uri="{BB962C8B-B14F-4D97-AF65-F5344CB8AC3E}">
        <p14:creationId xmlns:p14="http://schemas.microsoft.com/office/powerpoint/2010/main" val="2213499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පේතෘස් දූෂිත පූජක තන්ත්‍රයට එරෙහිව සටන් කළ නමුත් එසෙනිවරු 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5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921625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181600" y="2362200"/>
            <a:ext cx="5410200" cy="25146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br>
              <a:rPr lang="si-LK" sz="3600" dirty="0"/>
            </a:br>
            <a:r>
              <a:rPr lang="si-LK" sz="3600" dirty="0"/>
              <a:t>එසෙනිවරු ඉවත් වීමට තීරණය කළේය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553200" y="4800600"/>
            <a:ext cx="259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400" dirty="0"/>
              <a:t>එසෙනිවරු: "ධර්මිෂ් </a:t>
            </a:r>
            <a:r>
              <a:rPr lang="en-US" sz="2400" dirty="0"/>
              <a:t> </a:t>
            </a:r>
            <a:r>
              <a:rPr lang="si-LK" sz="2400" dirty="0"/>
              <a:t>කමේ ගුරුවරයා"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7924800" y="0"/>
            <a:ext cx="121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67, 180</a:t>
            </a: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400" dirty="0"/>
              <a:t>එදිරිව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400" dirty="0"/>
              <a:t>කුම්රාන්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581400" y="3810000"/>
            <a:ext cx="17907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යෙරුසලම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113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400" dirty="0"/>
              <a:t>දේවමාළිගාවේ උත්තම පූජකයා වන සීමොන්: “නපුරු පූජකයා </a:t>
            </a: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2667000" cy="50292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උත්තම පූජක තන්ත්‍රය දූෂිත විය</a:t>
            </a:r>
          </a:p>
          <a:p>
            <a:pPr eaLnBrk="1" hangingPunct="1">
              <a:defRPr/>
            </a:pPr>
            <a:r>
              <a:rPr lang="si-LK" sz="2800" dirty="0"/>
              <a:t>දෙවමාලිගාව බොහෝ දුරට වෙළඳපොළක් විය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0834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858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එසීන්වරු</a:t>
            </a:r>
            <a:r>
              <a:rPr lang="si-LK" sz="4000" dirty="0"/>
              <a:t> ඇති වූයේ ඇයි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7924800" y="0"/>
            <a:ext cx="1211263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67, 180</a:t>
            </a:r>
          </a:p>
        </p:txBody>
      </p:sp>
    </p:spTree>
    <p:extLst>
      <p:ext uri="{BB962C8B-B14F-4D97-AF65-F5344CB8AC3E}">
        <p14:creationId xmlns:p14="http://schemas.microsoft.com/office/powerpoint/2010/main" val="289923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යේසුස්ගේ බව්තීස්ම ස්ථානය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2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096962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කුම්රාන් හි ජීවත් වූයේ කවුරුන්ද යන්න පිළිබඳ වෙනත් අදහස්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3820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180</a:t>
            </a: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5275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ස්ද්දුසිවරු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පරිසිවරු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රෝම බලකොටුව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ජ්වලිතයන්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කිතුනුවන්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ජෙරුසලමේ න්‍යාය (බොහෝ නිකායන්)?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ධනවත් මිනිසාගේ වත්ත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?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20132103">
            <a:off x="2284969" y="3754750"/>
            <a:ext cx="7727273" cy="132343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4000" dirty="0"/>
              <a:t>නිගමනය: එසීන් දැක්ම තවමත් වඩාත්ම පිළිගත හැකි මතය වේ</a:t>
            </a:r>
            <a:endParaRPr lang="en-US" sz="40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7" descr="Not Ess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8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30163"/>
            <a:ext cx="9144000" cy="4111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තවත් සමහරු එසෙන් න්‍යාය ගැන සැක කරති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ඇලන් ක්‍රවුන්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ja-JP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1800" dirty="0"/>
              <a:t>කුම්රාන්: එය එසෙන් බේරුම්කරණයක්ද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?</a:t>
            </a:r>
            <a:r>
              <a:rPr lang="en-US" altLang="ja-JP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800" i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BAR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20 (</a:t>
            </a:r>
            <a:r>
              <a:rPr lang="si-LK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සැප්. / ඔක්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94): 30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296275" y="0"/>
            <a:ext cx="86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184a</a:t>
            </a:r>
          </a:p>
        </p:txBody>
      </p:sp>
    </p:spTree>
    <p:extLst>
      <p:ext uri="{BB962C8B-B14F-4D97-AF65-F5344CB8AC3E}">
        <p14:creationId xmlns:p14="http://schemas.microsoft.com/office/powerpoint/2010/main" val="3763005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adseascrolls">
            <a:extLst>
              <a:ext uri="{FF2B5EF4-FFF2-40B4-BE49-F238E27FC236}">
                <a16:creationId xmlns:a16="http://schemas.microsoft.com/office/drawing/2014/main" id="{583A2F97-5DD2-AC4A-B83E-A4433AB3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9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7475" y="274638"/>
            <a:ext cx="8569325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සොයාගත් ලියවිලි මොනවාද</a:t>
            </a:r>
            <a:r>
              <a:rPr lang="en-US" dirty="0">
                <a:latin typeface="Arial" charset="0"/>
                <a:ea typeface="ＭＳ Ｐゴシック" charset="0"/>
              </a:rPr>
              <a:t>?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0" y="1417638"/>
            <a:ext cx="96012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/>
              <a:t>එස්තර් හැර සෑම පැ.ගී.පොතක්ම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si-LK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උදා.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., 11QPs)</a:t>
            </a:r>
          </a:p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එළිදරව් සහ ව්‍යාජ ලියවිළි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/>
              <a:t>විවරණ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si-LK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උදා.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., 1QpHab)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තේමාවක් මත පරණ ගිවිසුම් ඡේද එකතුව 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නිකායික ලේඛන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විනය අත්පොත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දෙවමාලිගා අනුචලනය 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යුද අනුචලනය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82000" y="7143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181</a:t>
            </a:r>
          </a:p>
        </p:txBody>
      </p:sp>
    </p:spTree>
    <p:extLst>
      <p:ext uri="{BB962C8B-B14F-4D97-AF65-F5344CB8AC3E}">
        <p14:creationId xmlns:p14="http://schemas.microsoft.com/office/powerpoint/2010/main" val="3791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තඹ ලියවිලි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තුන්වන දෙවමාලිගය සඳහා සවිස්තර සැලසුම් සපයන්න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9027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8038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eadseascrolls">
            <a:extLst>
              <a:ext uri="{FF2B5EF4-FFF2-40B4-BE49-F238E27FC236}">
                <a16:creationId xmlns:a16="http://schemas.microsoft.com/office/drawing/2014/main" id="{9F0E7C1A-2ED3-BA44-AA7B-CBFEEDEFC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9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-76200" y="1352772"/>
            <a:ext cx="9677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/>
              <a:t>එස්තර පොත හැර සෑම පැ.ගී.පොතක්ම 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si-LK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උදා.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., 11QPs)</a:t>
            </a:r>
          </a:p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බයිබලයට පසුව එකතු කරන ලද පොත් සහ ව්‍යාජ ලියවිළි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/>
              <a:t>විවරණ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(e.g., 1QpHab)</a:t>
            </a:r>
          </a:p>
          <a:p>
            <a:pPr marL="357188" indent="-357188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/>
              <a:t>තේමාවක් මත පැ.ගී. කොටස් එකතුව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නිකායික ලේඛන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විනය අත්පොත</a:t>
            </a:r>
          </a:p>
          <a:p>
            <a:pPr marL="990600" lvl="1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si-LK" sz="3200" dirty="0"/>
              <a:t>දෙවමාලිගා අනුචලනයයුද අනුචලනය</a:t>
            </a:r>
          </a:p>
        </p:txBody>
      </p:sp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21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සොයාගත් ලියවිලි මොනවාද</a:t>
            </a:r>
            <a:r>
              <a:rPr lang="en-US" dirty="0">
                <a:latin typeface="Arial" charset="0"/>
                <a:ea typeface="ＭＳ Ｐゴシック" charset="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20552779">
            <a:off x="4263247" y="4755204"/>
            <a:ext cx="4076063" cy="144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dirty="0">
                <a:solidFill>
                  <a:srgbClr val="FF0000"/>
                </a:solidFill>
              </a:rPr>
              <a:t>නව ගිවිසුම් අත් පිටපත් නොමැත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18124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22" name="Picture 3" descr="DS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si-LK" dirty="0"/>
              <a:t>බොහෝ ලියවිලිවල කොටස් නොමැත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00649"/>
      </p:ext>
    </p:extLst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si-LK" b="1" dirty="0">
                <a:solidFill>
                  <a:schemeClr val="bg1"/>
                </a:solidFill>
              </a:rPr>
              <a:t>නමුත් බොහෝ ඒවා පැහැදිලිව කියවිය හැකිය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!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91909"/>
      </p:ext>
    </p:extLst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058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</a:rPr>
              <a:t>බයිබලීය අත්පිටපත් උ.දා., යෙසායා, නික්මයාම, ලෙවී කථාව, ගණන්, ද්විතීය </a:t>
            </a:r>
            <a:r>
              <a:rPr lang="si-LK" sz="3200" dirty="0">
                <a:solidFill>
                  <a:schemeClr val="bg1"/>
                </a:solidFill>
              </a:rPr>
              <a:t>කථාව </a:t>
            </a:r>
          </a:p>
          <a:p>
            <a:pPr marL="914400" indent="-9144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</a:rPr>
              <a:t>විවරණ උදා: උත්පත්ති, යෝබ්තා, යෙසායා, හොෂෙයා, මීකා, හබක්කුක්, ගීතාවලිය 37, 45</a:t>
            </a:r>
            <a:endParaRPr lang="en-US" sz="3200" b="1" i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නූතන බයිබලයට පසුව එකතු කරන ලද පොත් </a:t>
            </a:r>
            <a:r>
              <a:rPr lang="si-LK" sz="3200" b="1" dirty="0">
                <a:solidFill>
                  <a:schemeClr val="bg1"/>
                </a:solidFill>
              </a:rPr>
              <a:t>උදා. යෙරෙමියා, ටොබිට්, දේශනාකාරයා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b="0" dirty="0">
                <a:solidFill>
                  <a:schemeClr val="bg1"/>
                </a:solidFill>
              </a:rPr>
              <a:t>නෙල්සන්ගේ නව නිදර්ශන බයිබල් ශබ්දකෝෂය</a:t>
            </a:r>
            <a:r>
              <a:rPr lang="en-US" sz="2000" b="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646331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si-LK" sz="3600" b="1" dirty="0">
                <a:solidFill>
                  <a:schemeClr val="bg1"/>
                </a:solidFill>
              </a:rPr>
              <a:t>ලියවිලි වල අන්තර්ගතය</a:t>
            </a:r>
            <a:endParaRPr lang="en-US" sz="36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987701"/>
      </p:ext>
    </p:extLst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8305800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</a:rPr>
              <a:t>ව්‍යාජ රූප, උදා: ජුබිලි පොත, ඒනොක්ගේ පොත, කුලදෙටුවන් දොළොස් දෙනාගේ ගිවිසුම් (කොටස්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).</a:t>
            </a:r>
          </a:p>
          <a:p>
            <a:pPr marL="914400" indent="-9144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</a:rPr>
              <a:t>කලින් නොදන්නා ව්‍යාජ ව්‍යාකරණ උ.දා., මෝසෙස්ගේ කියමන්, අම්රාම්ගේ දර්ශනය, යෝෂුවාගේ ගීතාවලිය, දානියෙල් චක්‍රය (නැබොනිඩස්ගේ යාච්නාව), අභිරහස් පොත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b="0" dirty="0">
                <a:solidFill>
                  <a:schemeClr val="bg1"/>
                </a:solidFill>
              </a:rPr>
              <a:t>නෙල්සන්ගේ නව නිදර්ශන බයිබල් ශබ්දකෝෂය</a:t>
            </a:r>
            <a:r>
              <a:rPr lang="en-US" sz="2000" b="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  <a:endParaRPr lang="en-US" sz="20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707886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si-LK" sz="4000" b="1" dirty="0">
                <a:solidFill>
                  <a:schemeClr val="bg1"/>
                </a:solidFill>
              </a:rPr>
              <a:t>ලියවිලි වල අන්තර්ගතය</a:t>
            </a:r>
            <a:endParaRPr lang="en-US" sz="40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632463"/>
      </p:ext>
    </p:extLst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si-LK" sz="3200" b="1" dirty="0">
                <a:solidFill>
                  <a:schemeClr val="bg1"/>
                </a:solidFill>
              </a:rPr>
              <a:t>ප්‍රජා ලේඛන උ.දා., විනය පිළිබඳ අත්පොත, දමස්කස් ලේඛනය, ස්තූති කිරීමේ ගීතිකාව, යුද ලියවිල්ල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b="0" dirty="0">
                <a:solidFill>
                  <a:schemeClr val="bg1"/>
                </a:solidFill>
              </a:rPr>
              <a:t>නෙල්සන්ගේ නව නිදර්ශන බයිබල් ශබ්දකෝෂය</a:t>
            </a:r>
            <a:r>
              <a:rPr lang="en-US" sz="2000" b="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707886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si-LK" sz="4000" b="1" dirty="0">
                <a:solidFill>
                  <a:schemeClr val="bg1"/>
                </a:solidFill>
              </a:rPr>
              <a:t>ලියවිලි වල අන්තර්ගතය</a:t>
            </a:r>
            <a:endParaRPr lang="en-US" sz="40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745937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16236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si-LK" dirty="0"/>
              <a:t>ජෝර්දාන් විවරය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ගැඹුරු අවපාතය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171700"/>
            <a:ext cx="4114800" cy="190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04800" y="2667000"/>
            <a:ext cx="259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3200" dirty="0"/>
              <a:t>යුදයේ පාළුකරයේ සිට නැගෙනහිර දෙසින් ලුණු මුහුද දෙසට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41576F-B65C-E14C-B984-734E5EB611DE}"/>
              </a:ext>
            </a:extLst>
          </p:cNvPr>
          <p:cNvGrpSpPr/>
          <p:nvPr/>
        </p:nvGrpSpPr>
        <p:grpSpPr>
          <a:xfrm>
            <a:off x="5921524" y="-38286"/>
            <a:ext cx="3330959" cy="3302000"/>
            <a:chOff x="5921524" y="-38286"/>
            <a:chExt cx="3330959" cy="3302000"/>
          </a:xfrm>
        </p:grpSpPr>
        <p:pic>
          <p:nvPicPr>
            <p:cNvPr id="2050" name="Picture 2" descr="Image result for dead sea elevation">
              <a:extLst>
                <a:ext uri="{FF2B5EF4-FFF2-40B4-BE49-F238E27FC236}">
                  <a16:creationId xmlns:a16="http://schemas.microsoft.com/office/drawing/2014/main" id="{DA0C72CD-C97A-2540-ACD4-CC1FCC0CC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070" y="-38286"/>
              <a:ext cx="3175000" cy="33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8FF99E-DA50-784E-BD70-5271D16B257B}"/>
                </a:ext>
              </a:extLst>
            </p:cNvPr>
            <p:cNvGrpSpPr/>
            <p:nvPr/>
          </p:nvGrpSpPr>
          <p:grpSpPr>
            <a:xfrm>
              <a:off x="6205392" y="46733"/>
              <a:ext cx="2886661" cy="3193666"/>
              <a:chOff x="6205392" y="46733"/>
              <a:chExt cx="2886661" cy="319366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1519DA7-9B4F-5A43-878F-B28B88B4A817}"/>
                  </a:ext>
                </a:extLst>
              </p:cNvPr>
              <p:cNvSpPr/>
              <p:nvPr/>
            </p:nvSpPr>
            <p:spPr bwMode="auto">
              <a:xfrm>
                <a:off x="8472488" y="344965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1E50C6-CCA2-4448-B925-CCFAE21AEA7D}"/>
                  </a:ext>
                </a:extLst>
              </p:cNvPr>
              <p:cNvSpPr/>
              <p:nvPr/>
            </p:nvSpPr>
            <p:spPr bwMode="auto">
              <a:xfrm>
                <a:off x="8491538" y="237379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1AD086-5EF6-E243-AA0D-DD8E7197C4C4}"/>
                  </a:ext>
                </a:extLst>
              </p:cNvPr>
              <p:cNvSpPr/>
              <p:nvPr/>
            </p:nvSpPr>
            <p:spPr bwMode="auto">
              <a:xfrm>
                <a:off x="7081838" y="285004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51DE4E-EAB5-F34F-AF7E-65DDC2DD135D}"/>
                  </a:ext>
                </a:extLst>
              </p:cNvPr>
              <p:cNvSpPr/>
              <p:nvPr/>
            </p:nvSpPr>
            <p:spPr bwMode="auto">
              <a:xfrm>
                <a:off x="7510464" y="1168878"/>
                <a:ext cx="366712" cy="18415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0DB57-8C37-B244-9C85-8F1B39C3CB40}"/>
                  </a:ext>
                </a:extLst>
              </p:cNvPr>
              <p:cNvSpPr/>
              <p:nvPr/>
            </p:nvSpPr>
            <p:spPr bwMode="auto">
              <a:xfrm>
                <a:off x="7491414" y="1353028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2C108D-2B31-F344-9FDE-5274EEB8865E}"/>
                  </a:ext>
                </a:extLst>
              </p:cNvPr>
              <p:cNvSpPr/>
              <p:nvPr/>
            </p:nvSpPr>
            <p:spPr bwMode="auto">
              <a:xfrm rot="20051462">
                <a:off x="7562854" y="1386365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DBFFC7-8E4B-254C-98F5-A112492BD9EE}"/>
                  </a:ext>
                </a:extLst>
              </p:cNvPr>
              <p:cNvSpPr/>
              <p:nvPr/>
            </p:nvSpPr>
            <p:spPr bwMode="auto">
              <a:xfrm rot="19598422">
                <a:off x="7623452" y="189608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8FC6414-2F42-8547-9D68-464672D174BE}"/>
                  </a:ext>
                </a:extLst>
              </p:cNvPr>
              <p:cNvSpPr/>
              <p:nvPr/>
            </p:nvSpPr>
            <p:spPr bwMode="auto">
              <a:xfrm rot="19598422">
                <a:off x="7794902" y="46733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B92E06-833A-6E45-ADF2-1B43DCD4652F}"/>
                  </a:ext>
                </a:extLst>
              </p:cNvPr>
              <p:cNvSpPr/>
              <p:nvPr/>
            </p:nvSpPr>
            <p:spPr bwMode="auto">
              <a:xfrm rot="19598422">
                <a:off x="6205392" y="2650668"/>
                <a:ext cx="440470" cy="349250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689409-9DF1-654A-84DC-342D27C092E7}"/>
                  </a:ext>
                </a:extLst>
              </p:cNvPr>
              <p:cNvSpPr/>
              <p:nvPr/>
            </p:nvSpPr>
            <p:spPr bwMode="auto">
              <a:xfrm>
                <a:off x="8178016" y="1616075"/>
                <a:ext cx="799298" cy="393939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D045BA-C28B-F246-8436-E9C0E83D8325}"/>
                  </a:ext>
                </a:extLst>
              </p:cNvPr>
              <p:cNvSpPr/>
              <p:nvPr/>
            </p:nvSpPr>
            <p:spPr bwMode="auto">
              <a:xfrm>
                <a:off x="8067676" y="2978461"/>
                <a:ext cx="1024377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</p:grpSp>
        <p:sp>
          <p:nvSpPr>
            <p:cNvPr id="8" name="Rectangle 2" descr="Medium wood">
              <a:extLst>
                <a:ext uri="{FF2B5EF4-FFF2-40B4-BE49-F238E27FC236}">
                  <a16:creationId xmlns:a16="http://schemas.microsoft.com/office/drawing/2014/main" id="{DAD00C3A-8A62-B046-98FA-00FCE3EF470C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966003" y="2287479"/>
              <a:ext cx="1229317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ජෝර්දානය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Rectangle 2" descr="Medium wood">
              <a:extLst>
                <a:ext uri="{FF2B5EF4-FFF2-40B4-BE49-F238E27FC236}">
                  <a16:creationId xmlns:a16="http://schemas.microsoft.com/office/drawing/2014/main" id="{8181970A-BAF1-DF47-9E7F-4A0151C7DD5A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6748633" y="2240413"/>
              <a:ext cx="1128877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ඊශ්රායෙල්</a:t>
              </a:r>
              <a:r>
                <a:rPr lang="en-US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l</a:t>
              </a:r>
            </a:p>
          </p:txBody>
        </p:sp>
        <p:sp>
          <p:nvSpPr>
            <p:cNvPr id="22" name="Rectangle 2" descr="Medium wood">
              <a:extLst>
                <a:ext uri="{FF2B5EF4-FFF2-40B4-BE49-F238E27FC236}">
                  <a16:creationId xmlns:a16="http://schemas.microsoft.com/office/drawing/2014/main" id="{08F1B15A-7A5A-894C-A51C-49EBEA18A273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5921524" y="2644666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ඊජිප්තුව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Rectangle 2" descr="Medium wood">
              <a:extLst>
                <a:ext uri="{FF2B5EF4-FFF2-40B4-BE49-F238E27FC236}">
                  <a16:creationId xmlns:a16="http://schemas.microsoft.com/office/drawing/2014/main" id="{0CE25DD3-C373-D541-B9BD-7A706DCDE2E7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8183712" y="234841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සිරියාව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" descr="Medium wood">
              <a:extLst>
                <a:ext uri="{FF2B5EF4-FFF2-40B4-BE49-F238E27FC236}">
                  <a16:creationId xmlns:a16="http://schemas.microsoft.com/office/drawing/2014/main" id="{0ABCCC4B-1528-F54B-9BFB-2AA1BE3BF1B8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920845" y="1593924"/>
              <a:ext cx="1331638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rgbClr val="FF0000"/>
                  </a:solidFill>
                  <a:effectLst/>
                </a:rPr>
                <a:t>මළ මුහුදේ අවපාතය</a:t>
              </a:r>
              <a:endParaRPr lang="en-US" sz="1600" kern="0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" descr="Medium wood">
              <a:extLst>
                <a:ext uri="{FF2B5EF4-FFF2-40B4-BE49-F238E27FC236}">
                  <a16:creationId xmlns:a16="http://schemas.microsoft.com/office/drawing/2014/main" id="{C43B2249-2775-9D46-BB7F-5A11D05B693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108428" y="1087030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බටහිර ඉවුර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" descr="Medium wood">
              <a:extLst>
                <a:ext uri="{FF2B5EF4-FFF2-40B4-BE49-F238E27FC236}">
                  <a16:creationId xmlns:a16="http://schemas.microsoft.com/office/drawing/2014/main" id="{F1EE7616-1260-5A47-8C8F-ADCF0A25FFE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070299" y="-21826"/>
              <a:ext cx="1050538" cy="24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si-LK" sz="1600" dirty="0">
                  <a:solidFill>
                    <a:schemeClr val="bg2"/>
                  </a:solidFill>
                  <a:effectLst/>
                </a:rPr>
                <a:t>ලෙබනනය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" descr="Medium wood">
              <a:extLst>
                <a:ext uri="{FF2B5EF4-FFF2-40B4-BE49-F238E27FC236}">
                  <a16:creationId xmlns:a16="http://schemas.microsoft.com/office/drawing/2014/main" id="{606C9BAD-5D72-C149-81F5-E0AB0C2216BE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772240" y="3009324"/>
              <a:ext cx="1419830" cy="19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sz="105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© Geology.com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687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1143896" y="2445971"/>
            <a:ext cx="487590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i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සලමොන්ගේ ගීතිකාව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යෝෂුවාගේ ගීතාවලිය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දොළොස් කුලදෙටුවන්ගේ සාක්ෂි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ජුබිලි පොත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යෝබ්ගේ ගිවිසුම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tx1"/>
                </a:solidFill>
              </a:rPr>
              <a:t>ආදම් සහ ඒවගේ ජීවිතය</a:t>
            </a:r>
            <a:endParaRPr lang="en-US" sz="28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32550"/>
            <a:ext cx="60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1800" dirty="0">
                <a:solidFill>
                  <a:schemeClr val="bg1"/>
                </a:solidFill>
              </a:rPr>
              <a:t>නව බයිබල් ශබ්දකෝෂය</a:t>
            </a: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I. </a:t>
            </a:r>
            <a:r>
              <a:rPr lang="si-LK" sz="2400" dirty="0">
                <a:solidFill>
                  <a:schemeClr val="bg1"/>
                </a:solidFill>
              </a:rPr>
              <a:t>පලස්තීන කණ්ඩායම</a:t>
            </a: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336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685800"/>
          </a:xfrm>
        </p:spPr>
        <p:txBody>
          <a:bodyPr/>
          <a:lstStyle/>
          <a:p>
            <a:pPr algn="l" eaLnBrk="1" hangingPunct="1"/>
            <a:r>
              <a:rPr lang="si-LK" sz="3600" dirty="0"/>
              <a:t>ව්‍යා</a:t>
            </a:r>
            <a:r>
              <a:rPr lang="si-LK" sz="3600" dirty="0">
                <a:solidFill>
                  <a:schemeClr val="bg1"/>
                </a:solidFill>
              </a:rPr>
              <a:t>ව්‍යාජ ලියවිළි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54219"/>
      </p:ext>
    </p:extLst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si-LK" sz="3600" b="1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ව්‍යාජ ලියවිළි 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5410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dirty="0"/>
              <a:t> </a:t>
            </a:r>
            <a:r>
              <a:rPr lang="si-LK" sz="2800" b="1" dirty="0"/>
              <a:t>මෝසෙස්ගේ එළිදරව්ව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dirty="0"/>
              <a:t> යෙසායාගේ ප්‍රාණ පරිත්‍යාගය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යෙරමියා ගේ අතිරේඛ ලියවිළි 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එනොක්ගේ පොත 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dirty="0"/>
              <a:t> ඒනොක්ගේ රහස් පොත 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dirty="0"/>
              <a:t> මෝසෙස්ගේ උපකල්පනය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i="1">
                <a:solidFill>
                  <a:srgbClr val="FFFFFF"/>
                </a:solidFill>
                <a:latin typeface="Arial" charset="0"/>
                <a:cs typeface="Arial" charset="0"/>
              </a:rPr>
              <a:t>New Bible Dictionary</a:t>
            </a:r>
            <a:endParaRPr lang="en-US" sz="18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I. </a:t>
            </a:r>
            <a:r>
              <a:rPr lang="si-LK" sz="2400" dirty="0">
                <a:solidFill>
                  <a:schemeClr val="bg1"/>
                </a:solidFill>
              </a:rPr>
              <a:t>පලස්තීන කණ්ඩායම</a:t>
            </a: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88538"/>
      </p:ext>
    </p:extLst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i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si-LK" sz="2800" dirty="0"/>
              <a:t> එස්රාගේ එළිදරව්ව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si-LK" sz="2800" dirty="0"/>
              <a:t> බාරක්ගේ එළිදරව්ව</a:t>
            </a: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i="1">
                <a:solidFill>
                  <a:srgbClr val="FFFFFF"/>
                </a:solidFill>
                <a:latin typeface="Arial" charset="0"/>
                <a:cs typeface="Arial" charset="0"/>
              </a:rPr>
              <a:t>New Bible Dictionary</a:t>
            </a:r>
            <a:endParaRPr lang="en-US" sz="18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Arial" charset="0"/>
                <a:cs typeface="Arial" charset="0"/>
              </a:rPr>
              <a:t>. </a:t>
            </a:r>
            <a:r>
              <a:rPr lang="si-LK" sz="2800" dirty="0">
                <a:solidFill>
                  <a:schemeClr val="bg1"/>
                </a:solidFill>
              </a:rPr>
              <a:t>පලස්තීන කණ්ඩායම</a:t>
            </a:r>
            <a:endParaRPr 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7461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si-LK" sz="3600" dirty="0"/>
              <a:t>ව්‍යා</a:t>
            </a:r>
            <a:r>
              <a:rPr lang="si-LK" sz="3600" b="1" dirty="0">
                <a:solidFill>
                  <a:schemeClr val="bg1"/>
                </a:solidFill>
              </a:rPr>
              <a:t>ව්‍යාජ ලියවිළි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48126"/>
      </p:ext>
    </p:extLst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606675"/>
            <a:ext cx="685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si-LK" sz="2800" b="1" dirty="0"/>
              <a:t>ඇරිස්ටියාස්ගේ ලිපිය </a:t>
            </a: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b="1" dirty="0"/>
              <a:t>            සිබිලින් ඔරකල්ස් </a:t>
            </a: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b="1" dirty="0"/>
              <a:t>            3 මැකබීවරුන් </a:t>
            </a: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b="1" dirty="0"/>
              <a:t>            4 මැකබීවරුන් </a:t>
            </a:r>
            <a:endParaRPr lang="en-US" sz="28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i="1">
                <a:solidFill>
                  <a:srgbClr val="FFFFFF"/>
                </a:solidFill>
                <a:latin typeface="Arial" charset="0"/>
                <a:cs typeface="Arial" charset="0"/>
              </a:rPr>
              <a:t>New Bible Dictionary</a:t>
            </a:r>
            <a:endParaRPr lang="en-US" sz="18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II. </a:t>
            </a:r>
            <a:r>
              <a:rPr lang="si-LK" sz="2800" b="1" dirty="0">
                <a:solidFill>
                  <a:schemeClr val="bg1"/>
                </a:solidFill>
              </a:rPr>
              <a:t>යුදෙව්-හෙලෙනිස්ටික් කණ්ඩායම</a:t>
            </a:r>
            <a:endParaRPr lang="en-US" sz="2800" b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950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7772400" cy="762000"/>
          </a:xfrm>
        </p:spPr>
        <p:txBody>
          <a:bodyPr/>
          <a:lstStyle/>
          <a:p>
            <a:pPr algn="l" eaLnBrk="1" hangingPunct="1"/>
            <a:r>
              <a:rPr lang="si-LK" sz="4000" b="1" dirty="0">
                <a:solidFill>
                  <a:schemeClr val="bg1"/>
                </a:solidFill>
              </a:rPr>
              <a:t>ව්‍යාජ ලියවිළි</a:t>
            </a:r>
            <a:endParaRPr lang="en-US" sz="40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63676"/>
      </p:ext>
    </p:extLst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4114800" cy="7620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/>
              <a:t>පිළිතුර කුමක්ද?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pic>
        <p:nvPicPr>
          <p:cNvPr id="151555" name="Picture 4" descr="DSS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1536191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3600" dirty="0"/>
              <a:t>4 වන ගුහාව  වැඩිපුරම ලියවිලි ගෙනාවා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pic>
        <p:nvPicPr>
          <p:cNvPr id="153603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4000" dirty="0"/>
              <a:t>එසෙන්වරුන්ගේ විශ්වාසයන් සහ ලක්ෂණ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4000" dirty="0"/>
              <a:t>ටෝරා සහ භක්තිමත් ජීවිතය පිළිබඳ අධ්‍යයනය</a:t>
            </a:r>
            <a:endParaRPr lang="en-US" sz="4000" dirty="0"/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4000" dirty="0"/>
              <a:t>දෙවියන්ගේ පරමාධිපත්‍යය</a:t>
            </a:r>
            <a:endParaRPr lang="en-US" sz="4000" dirty="0"/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4000" dirty="0"/>
              <a:t>මරණින් එහා ජීවිතය ගැන තේමාවන්</a:t>
            </a:r>
            <a:endParaRPr lang="en-US" sz="4000" dirty="0"/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4000" dirty="0"/>
              <a:t>ජාතිවාදී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si-LK" sz="4000" dirty="0"/>
              <a:t>නෛතිකවාදය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1013859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239435" cy="1323191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si-LK" sz="40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None/>
              <a:defRPr/>
            </a:pPr>
            <a:r>
              <a:rPr lang="si-LK" dirty="0"/>
              <a:t>1. </a:t>
            </a:r>
            <a:r>
              <a:rPr lang="si-LK" b="1" dirty="0"/>
              <a:t>කුම්රාන් ප්‍රජා අධ්‍යයනය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292974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1"/>
                </a:solidFill>
              </a:rPr>
              <a:t>සම්ප්‍රදාය සහ යේසුස් සැසඳීම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කුම්රාන් </a:t>
            </a:r>
            <a:endParaRPr lang="en-US" sz="3200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dirty="0">
                <a:solidFill>
                  <a:schemeClr val="bg1"/>
                </a:solidFill>
              </a:rPr>
              <a:t>යේසුස් (මතෙ. 5)</a:t>
            </a:r>
            <a:endParaRPr lang="en-US" sz="3200" i="1" u="sng" dirty="0">
              <a:solidFill>
                <a:schemeClr val="bg1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2513013"/>
            <a:ext cx="4038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/>
              <a:t>"[</a:t>
            </a:r>
            <a:r>
              <a:rPr lang="si-LK" sz="2400" dirty="0">
                <a:solidFill>
                  <a:schemeClr val="bg1"/>
                </a:solidFill>
              </a:rPr>
              <a:t>දෙවියන්] සියල්ලන්ම කරුණාවේ ගිවිසුමට ඇතුලත් කරනු ඇත ... එය ආලෝකයේ සියලු පුත්‍රයන්ට ආදරය කරයි ... අන්ධකාරයේ සියලු පුත්‍රයන්ට වෛර කරයි ..."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si-LK" sz="2400" dirty="0">
              <a:solidFill>
                <a:schemeClr val="bg1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si-LK" sz="2400" dirty="0">
              <a:solidFill>
                <a:schemeClr val="bg1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ප්‍රජාවේ පාලනය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(1QS 1:4; cf. 9:21)</a:t>
            </a:r>
            <a:endParaRPr lang="en-US" sz="28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11" charset="0"/>
                <a:ea typeface="Osaka"/>
                <a:cs typeface="Osaka"/>
              </a:rPr>
              <a:t>“</a:t>
            </a:r>
            <a:r>
              <a:rPr lang="si-LK" sz="2800" b="1" dirty="0">
                <a:solidFill>
                  <a:schemeClr val="bg1"/>
                </a:solidFill>
              </a:rPr>
              <a:t>'ඔබේ අසල්වැසියාට ප්‍රේම කරන්න, ඔබේ සතුරාට වෛර කරන්න' යනුවෙන් පවසා ඇති බව ඔබ අසා ඇත (5:43)</a:t>
            </a:r>
            <a:endParaRPr lang="en-US" sz="2800" b="1" dirty="0">
              <a:solidFill>
                <a:schemeClr val="bg1"/>
              </a:solidFill>
              <a:latin typeface="Arial" pitchFamily="-111" charset="0"/>
              <a:ea typeface="Osaka"/>
              <a:cs typeface="Osaka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953000" y="4759783"/>
            <a:ext cx="40386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chemeClr val="bg1"/>
                </a:solidFill>
              </a:rPr>
              <a:t>“නමුත් මම ඔබට කියමි, 'ඔබේ සතුරන්ට ප්‍රේම කරන්න, ඔබට පීඩා කරන අය වෙනුවෙන් යාච්නා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si-LK" sz="2800" dirty="0">
                <a:solidFill>
                  <a:schemeClr val="bg1"/>
                </a:solidFill>
              </a:rPr>
              <a:t> කරන්න' (5:44)</a:t>
            </a:r>
            <a:endParaRPr lang="en-US" sz="2800" b="1" dirty="0">
              <a:solidFill>
                <a:schemeClr val="bg1"/>
              </a:solidFill>
              <a:latin typeface="Arial" pitchFamily="-111" charset="0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67635976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182879"/>
            <a:ext cx="6096000" cy="1153551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si-LK" sz="40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None/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1. </a:t>
            </a:r>
            <a:r>
              <a:rPr lang="si-LK" b="1" dirty="0"/>
              <a:t>කුම්රාන් ප්‍රජා අධ්‍යයනය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buNone/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2. </a:t>
            </a:r>
            <a:r>
              <a:rPr lang="si-LK" b="1" dirty="0"/>
              <a:t>ව්‍යාජ රුප  අධ්යයනය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36534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si-LK" dirty="0"/>
              <a:t>වඩි හරහා ප්‍රජාව පිළිබඳ ගුහා 4 දර්ශනය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1794" name="Picture 4" descr="qumranPOVc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3. </a:t>
            </a:r>
            <a:r>
              <a:rPr lang="si-LK" sz="2800" b="1" dirty="0"/>
              <a:t>හෙබ්‍රෙව් අධ්‍යයනය බෙහෙවින් දියුණු විය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161924"/>
            <a:ext cx="6096000" cy="1033829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si-LK" sz="40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5066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උස් තැනින් බලන කළ</a:t>
            </a:r>
            <a:endParaRPr lang="en-US" dirty="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7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4. </a:t>
            </a:r>
            <a:r>
              <a:rPr lang="si-LK" sz="2800" dirty="0"/>
              <a:t>මැසොරෙටික් අධ්‍යයනය දියුණු විය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1143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si-LK" sz="40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4259502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-4445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6248400"/>
            <a:ext cx="8077200" cy="533400"/>
          </a:xfrm>
        </p:spPr>
        <p:txBody>
          <a:bodyPr/>
          <a:lstStyle/>
          <a:p>
            <a:pPr eaLnBrk="1" hangingPunct="1">
              <a:defRPr/>
            </a:pPr>
            <a:r>
              <a:rPr lang="si-LK" sz="3200" dirty="0"/>
              <a:t>පොතේ සිද්ධස්ථානය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4419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5. </a:t>
            </a: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පැගී. </a:t>
            </a:r>
            <a:r>
              <a:rPr lang="si-LK" sz="2800" b="1" dirty="0"/>
              <a:t>පොත් වල ගතානුගතික දිනයන් සනාථ කරයි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2667000"/>
            <a:ext cx="5334000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/>
              <a:t>දානියෙල් ලියනු ලැබුවේ කවදාද?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268772" y="3276600"/>
            <a:ext cx="28194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ලිබරල්වාදීන්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කියන්නේ 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164 BC</a:t>
            </a: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152400" y="3276600"/>
            <a:ext cx="27432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ගතානුගතිකයන් කියන්නේ 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560 BC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600" dirty="0"/>
              <a:t>මළමුහුදේ ලියවිළි හි වැදගත්කම</a:t>
            </a:r>
            <a:endParaRPr lang="en-US" sz="36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8600" y="5410200"/>
            <a:ext cx="8839200" cy="990600"/>
            <a:chOff x="228600" y="5410200"/>
            <a:chExt cx="8839200" cy="990600"/>
          </a:xfrm>
        </p:grpSpPr>
        <p:cxnSp>
          <p:nvCxnSpPr>
            <p:cNvPr id="165903" name="Straight Connector 14"/>
            <p:cNvCxnSpPr>
              <a:cxnSpLocks noChangeShapeType="1"/>
            </p:cNvCxnSpPr>
            <p:nvPr/>
          </p:nvCxnSpPr>
          <p:spPr bwMode="auto">
            <a:xfrm>
              <a:off x="533400" y="5791200"/>
              <a:ext cx="8001000" cy="6096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grpSp>
          <p:nvGrpSpPr>
            <p:cNvPr id="165904" name="Group 31"/>
            <p:cNvGrpSpPr>
              <a:grpSpLocks/>
            </p:cNvGrpSpPr>
            <p:nvPr/>
          </p:nvGrpSpPr>
          <p:grpSpPr bwMode="auto">
            <a:xfrm>
              <a:off x="533400" y="5943600"/>
              <a:ext cx="7848600" cy="381000"/>
              <a:chOff x="533400" y="5943600"/>
              <a:chExt cx="7848600" cy="381000"/>
            </a:xfrm>
          </p:grpSpPr>
          <p:sp>
            <p:nvSpPr>
              <p:cNvPr id="16" name="Rectangle 15"/>
              <p:cNvSpPr/>
              <p:nvPr/>
            </p:nvSpPr>
            <p:spPr bwMode="auto">
              <a:xfrm flipV="1">
                <a:off x="533400" y="6248400"/>
                <a:ext cx="7848600" cy="762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65913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6484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4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191341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5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317833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6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4325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7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570817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8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69730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Rectangle 4"/>
            <p:cNvSpPr txBox="1">
              <a:spLocks noRot="1" noChangeArrowheads="1"/>
            </p:cNvSpPr>
            <p:nvPr/>
          </p:nvSpPr>
          <p:spPr bwMode="auto">
            <a:xfrm>
              <a:off x="228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600</a:t>
              </a:r>
            </a:p>
          </p:txBody>
        </p:sp>
        <p:sp>
          <p:nvSpPr>
            <p:cNvPr id="34" name="Rectangle 4"/>
            <p:cNvSpPr txBox="1">
              <a:spLocks noRot="1" noChangeArrowheads="1"/>
            </p:cNvSpPr>
            <p:nvPr/>
          </p:nvSpPr>
          <p:spPr bwMode="auto">
            <a:xfrm>
              <a:off x="15240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500</a:t>
              </a:r>
            </a:p>
          </p:txBody>
        </p:sp>
        <p:sp>
          <p:nvSpPr>
            <p:cNvPr id="35" name="Rectangle 4"/>
            <p:cNvSpPr txBox="1">
              <a:spLocks noRot="1" noChangeArrowheads="1"/>
            </p:cNvSpPr>
            <p:nvPr/>
          </p:nvSpPr>
          <p:spPr bwMode="auto">
            <a:xfrm>
              <a:off x="28194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400</a:t>
              </a:r>
            </a:p>
          </p:txBody>
        </p:sp>
        <p:sp>
          <p:nvSpPr>
            <p:cNvPr id="36" name="Rectangle 4"/>
            <p:cNvSpPr txBox="1">
              <a:spLocks noRot="1" noChangeArrowheads="1"/>
            </p:cNvSpPr>
            <p:nvPr/>
          </p:nvSpPr>
          <p:spPr bwMode="auto">
            <a:xfrm>
              <a:off x="41148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300</a:t>
              </a:r>
            </a:p>
          </p:txBody>
        </p:sp>
        <p:sp>
          <p:nvSpPr>
            <p:cNvPr id="37" name="Rectangle 4"/>
            <p:cNvSpPr txBox="1">
              <a:spLocks noRot="1" noChangeArrowheads="1"/>
            </p:cNvSpPr>
            <p:nvPr/>
          </p:nvSpPr>
          <p:spPr bwMode="auto">
            <a:xfrm>
              <a:off x="54102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200</a:t>
              </a:r>
            </a:p>
          </p:txBody>
        </p:sp>
        <p:sp>
          <p:nvSpPr>
            <p:cNvPr id="38" name="Rectangle 4"/>
            <p:cNvSpPr txBox="1">
              <a:spLocks noRot="1" noChangeArrowheads="1"/>
            </p:cNvSpPr>
            <p:nvPr/>
          </p:nvSpPr>
          <p:spPr bwMode="auto">
            <a:xfrm>
              <a:off x="6705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100</a:t>
              </a:r>
            </a:p>
          </p:txBody>
        </p:sp>
        <p:sp>
          <p:nvSpPr>
            <p:cNvPr id="39" name="Rectangle 4"/>
            <p:cNvSpPr txBox="1">
              <a:spLocks noRot="1" noChangeArrowheads="1"/>
            </p:cNvSpPr>
            <p:nvPr/>
          </p:nvSpPr>
          <p:spPr bwMode="auto">
            <a:xfrm>
              <a:off x="7772400" y="5410200"/>
              <a:ext cx="1295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BC</a:t>
              </a:r>
            </a:p>
          </p:txBody>
        </p:sp>
      </p:grpSp>
      <p:sp>
        <p:nvSpPr>
          <p:cNvPr id="40" name="Down Arrow 39"/>
          <p:cNvSpPr/>
          <p:nvPr/>
        </p:nvSpPr>
        <p:spPr bwMode="auto">
          <a:xfrm>
            <a:off x="12954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65532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4987961" y="4267200"/>
            <a:ext cx="3381022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i-LK" sz="2400" dirty="0">
                <a:solidFill>
                  <a:schemeClr val="bg2"/>
                </a:solidFill>
              </a:rPr>
              <a:t>ම.මු.ලි. ඩැනියෙල් පිටපත පිටපත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>
                <a:solidFill>
                  <a:srgbClr val="000514"/>
                </a:solidFill>
                <a:latin typeface="Arial" charset="0"/>
                <a:cs typeface="Arial" charset="0"/>
              </a:rPr>
              <a:t>200-100 BC</a:t>
            </a:r>
          </a:p>
        </p:txBody>
      </p:sp>
    </p:spTree>
    <p:extLst>
      <p:ext uri="{BB962C8B-B14F-4D97-AF65-F5344CB8AC3E}">
        <p14:creationId xmlns:p14="http://schemas.microsoft.com/office/powerpoint/2010/main" val="35497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40" grpId="0" animBg="1"/>
      <p:bldP spid="41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i-LK" b="1" kern="1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  <a:cs typeface="+mn-cs"/>
              </a:rPr>
              <a:t>මැසොරෙටික් යෙසායා ලියවිල්ල  ලියවිල්ල</a:t>
            </a:r>
            <a:endParaRPr lang="en-US" b="1" kern="12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62000" y="3203575"/>
            <a:ext cx="3425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යෙසාය ක්‍රි.ව.</a:t>
            </a:r>
            <a:r>
              <a:rPr 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1000</a:t>
            </a: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790575" y="4445000"/>
            <a:ext cx="3425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යෙසාය ක්‍රි.පු.</a:t>
            </a:r>
            <a:r>
              <a:rPr 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 200 </a:t>
            </a:r>
            <a:endParaRPr lang="en-US" sz="24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67200" y="3908351"/>
            <a:ext cx="2028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defTabSz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sz="2000" dirty="0"/>
              <a:t>අවුරුදු 1200 </a:t>
            </a:r>
            <a:br>
              <a:rPr lang="en-US" sz="2000" dirty="0"/>
            </a:br>
            <a:r>
              <a:rPr lang="si-LK" sz="2000" dirty="0"/>
              <a:t>කට පෙර</a:t>
            </a:r>
            <a:endParaRPr lang="en-US" sz="2000" dirty="0"/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962400" y="35057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srgbClr val="E5E5FF"/>
              </a:solidFill>
              <a:effectLst>
                <a:glow rad="228600">
                  <a:schemeClr val="bg2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4968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</a:rPr>
              <a:t>මළ මුහුද යෙසායා ලියවිල්ල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6. </a:t>
            </a:r>
            <a:r>
              <a:rPr lang="si-LK" sz="3200" b="1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</a:rPr>
              <a:t>පැ.ගී. සම්ප්‍රේෂණය නිවැරදි ය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si-LK" sz="36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24599" y="2883909"/>
            <a:ext cx="2819401" cy="353943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i-LK" sz="2800" dirty="0"/>
              <a:t>මෙම යෙසායා ලියවිල්ල ක්‍රි.පු.</a:t>
            </a:r>
            <a:r>
              <a:rPr lang="en-US" sz="2800" dirty="0"/>
              <a:t> 1000 </a:t>
            </a:r>
            <a:r>
              <a:rPr lang="si-LK" sz="2800" dirty="0"/>
              <a:t>මැසොරෙටික් ලියවිළි වලට  ගැලපෙන අතර සියලු නවීන පරිවර්තන 99% ක්ම පදනම් වේ.</a:t>
            </a:r>
            <a:endParaRPr lang="en-US" sz="2800" b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</a:p>
        </p:txBody>
      </p:sp>
    </p:spTree>
    <p:extLst>
      <p:ext uri="{BB962C8B-B14F-4D97-AF65-F5344CB8AC3E}">
        <p14:creationId xmlns:p14="http://schemas.microsoft.com/office/powerpoint/2010/main" val="8481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5" grpId="0" animBg="1"/>
      <p:bldP spid="15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2514600" y="4267200"/>
            <a:ext cx="6629400" cy="2590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965700"/>
            <a:ext cx="6629400" cy="15696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2400" dirty="0"/>
              <a:t>නීතියේ ක්‍රියා ”(අබේග්ගේ පරිවර්තනය, ගැලැවීම පිළිබඳ රබ්බිවරුන්ගේ විශ්වාසයට සාක්ෂි සපයයි.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.)</a:t>
            </a:r>
            <a:r>
              <a:rPr lang="si-LK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පාවුල් තුමා ගලාතිවරුන්ගේ යවුම්පත්රයේ මිට විරුද්ධව තර්ක කරයි 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219450" y="4375150"/>
            <a:ext cx="3659976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/>
              <a:t>මික්සාත් මාසේ හ-ටෝරා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304800" y="838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7.  MMT</a:t>
            </a:r>
            <a:r>
              <a:rPr lang="si-LK" sz="2400" dirty="0"/>
              <a:t> පෙන්වනවා නීතියෙන් ගැළවීම ඉගැන්වූ පාවුල්ගේ විරුද්ධවාදීන් සැබවින්ම සැබෑ මිනිසුන් බව පෙන්නුම් කරයි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. 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si-LK" sz="3600" dirty="0">
                <a:solidFill>
                  <a:schemeClr val="tx1"/>
                </a:solidFill>
              </a:rPr>
              <a:t>මළමුහුදේ ලියවිළි හි වැදගත්කම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</a:p>
        </p:txBody>
      </p:sp>
    </p:spTree>
    <p:extLst>
      <p:ext uri="{BB962C8B-B14F-4D97-AF65-F5344CB8AC3E}">
        <p14:creationId xmlns:p14="http://schemas.microsoft.com/office/powerpoint/2010/main" val="1483860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42863"/>
            <a:ext cx="48768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1"/>
                </a:solidFill>
              </a:rPr>
              <a:t>පාවුල් තුමා සහ  නීතිවේදීන්</a:t>
            </a:r>
            <a:endParaRPr lang="en-US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නීතිවේදීන්</a:t>
            </a:r>
            <a:r>
              <a:rPr lang="si-LK" sz="2400" i="1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 </a:t>
            </a:r>
            <a:endParaRPr lang="en-US" sz="24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පාවුල්තුමා</a:t>
            </a:r>
            <a:r>
              <a:rPr lang="si-LK" sz="2800" b="0" i="1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 </a:t>
            </a:r>
            <a:endParaRPr lang="en-US" sz="2800" b="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6400"/>
            <a:ext cx="4038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“ධර්මිෂ් </a:t>
            </a:r>
            <a:r>
              <a:rPr lang="en-US" sz="2400" dirty="0">
                <a:solidFill>
                  <a:schemeClr val="bg1"/>
                </a:solidFill>
              </a:rPr>
              <a:t>do </a:t>
            </a:r>
            <a:r>
              <a:rPr lang="si-LK" sz="2400" dirty="0">
                <a:solidFill>
                  <a:schemeClr val="bg1"/>
                </a:solidFill>
              </a:rPr>
              <a:t>කම කරන්නා සමිඳාණන් වහන්සේ සමඟ ජීවිතය ගොඩනඟා ගනී 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“</a:t>
            </a:r>
            <a:endParaRPr lang="en-US" sz="24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dirty="0">
                <a:solidFill>
                  <a:schemeClr val="bg1"/>
                </a:solidFill>
              </a:rPr>
              <a:t>සලමොන්ගේ ගීතිකාව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si-LK" sz="2000" dirty="0">
                <a:solidFill>
                  <a:schemeClr val="bg1"/>
                </a:solidFill>
              </a:rPr>
              <a:t>(ක්‍රි.පූ. 50 දී පමණ</a:t>
            </a:r>
            <a:r>
              <a:rPr lang="si-LK" sz="2000" dirty="0"/>
              <a:t>)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"කෙසේ වෙතත්, ප්‍රාතිහාර්යයන් ඔවුන්ගේ ක්‍රියාවන්ගෙන් ගැලවීම ලබන අයට ඔවුන්ගේම වේලාවට පෙනෙනු ඇත.”</a:t>
            </a:r>
            <a:r>
              <a:rPr lang="si-LK" sz="2400" dirty="0"/>
              <a:t> 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2 බාරුක්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si-LK" sz="2400" dirty="0">
                <a:solidFill>
                  <a:schemeClr val="bg1"/>
                </a:solidFill>
              </a:rPr>
              <a:t>(ක්‍රි.ව. 100 පමණ)</a:t>
            </a:r>
            <a:endParaRPr lang="en-US" sz="24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b="0" dirty="0">
                <a:solidFill>
                  <a:schemeClr val="bg1"/>
                </a:solidFill>
              </a:rPr>
              <a:t>එහෙත්, දැන් මිනිසුන් දමිටු බවට පමුණුවාලීම පිළිබඳ දෙවියන් වහන්සේගේ ක්‍රියා මාර්ගය එළිදරව් වී තිබේ. ව්‍යවස්ථාව හා දිවැසාවලිය ඊට සාක්ෂි දුන් නමුත් එය කිසි සේත් ව්‍යවස්ථාව පිට රඳා නැත. 22 ඒ වනාහි ජේසුස් ක්‍රිස්තුන් වහන්සේ කෙරෙහි ඇදහිල්ල කරණකොටගෙන අදහන සියල්ලන් දෙවියන් වහන්සේ විසින් දමිටු බවට පමුණුවනු ලැබීමේ මාර්ගය වේ. එය කිසි වෙනසක් නැති ව, අදහන්නා වූ හැම දෙනාට ම ලබාගත හැකි ය</a:t>
            </a:r>
            <a:endParaRPr lang="en-US" sz="20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si-LK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රෝම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. 3:21-22)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04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ＭＳ Ｐゴシック"/>
              <a:cs typeface="ＭＳ Ｐゴシック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1"/>
                </a:solidFill>
              </a:rPr>
              <a:t>පාවුල් තුමා සහ  නීතිවේදීන්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නීතිවේදීන්</a:t>
            </a:r>
            <a:r>
              <a:rPr lang="si-LK" sz="2800" i="1" u="sng" dirty="0">
                <a:solidFill>
                  <a:srgbClr val="FFFFFF"/>
                </a:solidFill>
                <a:latin typeface="Times New Roman" charset="0"/>
                <a:ea typeface="Osaka" charset="0"/>
                <a:cs typeface="Osaka" charset="0"/>
              </a:rPr>
              <a:t> </a:t>
            </a:r>
            <a:endParaRPr lang="en-US" sz="28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u="sng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3200" u="sng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පාවුල්තුමා </a:t>
            </a:r>
            <a:endParaRPr lang="en-US" sz="2400" i="1" u="sng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</a:t>
            </a:r>
            <a:r>
              <a:rPr lang="si-LK" sz="2400" dirty="0">
                <a:solidFill>
                  <a:schemeClr val="bg1"/>
                </a:solidFill>
              </a:rPr>
              <a:t>ධර්මිෂ්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si-LK" sz="2400" dirty="0">
                <a:solidFill>
                  <a:schemeClr val="bg1"/>
                </a:solidFill>
              </a:rPr>
              <a:t>කම කරන තැනැත්තා ස්වාමින් වහන්සේ සමඟ ජීවිතය ගොඩනඟා ගනී 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000" dirty="0">
                <a:solidFill>
                  <a:schemeClr val="bg1"/>
                </a:solidFill>
              </a:rPr>
              <a:t>සලමොන්ගේ ගීතිකාව (ක්‍රි.පූ. 50 දී පමණ</a:t>
            </a:r>
            <a:r>
              <a:rPr lang="si-LK" sz="2000" dirty="0"/>
              <a:t>)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"කෙසේ වෙතත්, ප්‍රාතිහාර්යයන් ඔවුන්ගේ ක්‍රියාවන්ගෙන් ගැලවීම ලබන අයට ඔවුන්ගේම වේලාවට පෙනෙනු ඇත.”</a:t>
            </a:r>
            <a:r>
              <a:rPr lang="si-LK" sz="2400" dirty="0"/>
              <a:t>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2 බාරුක්    (ක්‍රි.ව. 100 පමණ)</a:t>
            </a:r>
            <a:endParaRPr lang="en-US" sz="24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400" dirty="0">
                <a:solidFill>
                  <a:schemeClr val="bg1"/>
                </a:solidFill>
              </a:rPr>
              <a:t>ඔබෙන් මෙය පමණක් දැනගනු කැමැත්තෙමි. ඔබ ආත්මයාණන් වහන්සේ ලැබුවේ ව්‍යවස්ථාවේ ක්‍රියා කරණකොටගෙන ද? නැතහොත් සුබ අස්නේ පණිවුඩය පිළිගැනීමෙන් ද</a:t>
            </a:r>
            <a:endParaRPr lang="en-US" sz="2400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i-LK" sz="20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lang="si-LK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ගලාති 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3:2 )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5241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154k</a:t>
            </a:r>
            <a:endParaRPr lang="en-US" sz="2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75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42068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ස්නාවක යොහාන් හැදී වැඩුණේ කොහේද?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248400"/>
            <a:ext cx="4648200" cy="6096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r>
              <a:rPr lang="si-LK" b="1" dirty="0">
                <a:solidFill>
                  <a:schemeClr val="tx2"/>
                </a:solidFill>
              </a:rPr>
              <a:t>සින්හි පාළුකරය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191000" y="1563688"/>
            <a:ext cx="48148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b="0" dirty="0"/>
              <a:t>දරුවා වැඩී, ආත්මානුභාවයෙන් බලවත් ව තමන් ඉශ්රායෙල්ට ප්‍රකාශවන දිනය දක්වා පාළුකරයෙහි සිටියේ ය.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i-LK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ලුක් 1:80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</a:p>
        </p:txBody>
      </p:sp>
    </p:spTree>
    <p:extLst>
      <p:ext uri="{BB962C8B-B14F-4D97-AF65-F5344CB8AC3E}">
        <p14:creationId xmlns:p14="http://schemas.microsoft.com/office/powerpoint/2010/main" val="110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dirty="0"/>
              <a:t>ගිල්වීම සහ පසුතැවීම යන සංකල්පය යොහන්ට ලැබුණේ කොහෙන්ද?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  <a:ea typeface="ＭＳ Ｐゴシック" charset="0"/>
                <a:cs typeface="ＭＳ Ｐゴシック" charset="0"/>
              </a:rPr>
              <a:t>ස්නාවක යොහාන්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6131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</a:p>
        </p:txBody>
      </p:sp>
    </p:spTree>
    <p:extLst>
      <p:ext uri="{BB962C8B-B14F-4D97-AF65-F5344CB8AC3E}">
        <p14:creationId xmlns:p14="http://schemas.microsoft.com/office/powerpoint/2010/main" val="974282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si-LK" sz="3600" b="1" dirty="0">
                <a:solidFill>
                  <a:schemeClr val="bg1"/>
                </a:solidFill>
              </a:rPr>
              <a:t>එසේනිවරුන් දේවවචනයට ඇලුම් කළේය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1712"/>
      </p:ext>
    </p:extLst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10200" y="7620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  <a:ea typeface="ＭＳ Ｐゴシック" charset="0"/>
                <a:cs typeface="ＭＳ Ｐゴシック" charset="0"/>
              </a:rPr>
              <a:t>ස්නාවක යොහාන්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8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10200" y="1465263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ගිල්වීම සහ පසුතැවීම යන සංකල්පය යොහන්ට ලැබුණේ කොහෙන්ද?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</a:p>
        </p:txBody>
      </p:sp>
    </p:spTree>
    <p:extLst>
      <p:ext uri="{BB962C8B-B14F-4D97-AF65-F5344CB8AC3E}">
        <p14:creationId xmlns:p14="http://schemas.microsoft.com/office/powerpoint/2010/main" val="249556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76200"/>
            <a:ext cx="3810000" cy="17827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පෘථිවියේ පහත්ම ස්ථානය </a:t>
            </a:r>
            <a:b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si-LK" sz="4000" dirty="0">
                <a:latin typeface="Arial" charset="0"/>
                <a:ea typeface="ＭＳ Ｐゴシック" charset="0"/>
                <a:cs typeface="ＭＳ Ｐゴシック" charset="0"/>
              </a:rPr>
              <a:t>මි.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-394 .)</a:t>
            </a:r>
          </a:p>
        </p:txBody>
      </p:sp>
      <p:pic>
        <p:nvPicPr>
          <p:cNvPr id="55298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562600" y="20574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si-LK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si-LK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 </a:t>
            </a:r>
            <a:r>
              <a:rPr lang="si-LK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අඟල්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si-LK" sz="2400" dirty="0"/>
              <a:t>වර්ෂාව / වර්ෂය 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si-LK" sz="2400" dirty="0"/>
              <a:t>කොටස්  3කි දැන් 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si-LK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මී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si-LK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ක් පහත වැටි ඇත.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. 1975</a:t>
            </a:r>
            <a:r>
              <a:rPr lang="si-LK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දිට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—</a:t>
            </a:r>
            <a:r>
              <a:rPr lang="si-LK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මී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20</a:t>
            </a:r>
            <a:r>
              <a:rPr lang="si-LK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කි.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si-L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වන ශතයේ මීට ඉහළ ව තිබුණි.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si-LK" sz="2400" dirty="0"/>
              <a:t> </a:t>
            </a:r>
            <a:r>
              <a:rPr lang="si-L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පොහොර සඳහා පොටෑසියම් වලින් ඊශ්‍රායලය වසරකට ඇමරිකානු ඩොලර් බිලියනයක් උපයයි</a:t>
            </a:r>
            <a:r>
              <a:rPr lang="si-L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6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essenebaptistry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එසේනිවරුන්ට එදිරිව යොහාන් සහ ජේසු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724400" y="2179637"/>
            <a:ext cx="4267200" cy="4700587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දෙවමාලිගාවේ නායකයින් විවේචනය කළා</a:t>
            </a:r>
            <a:r>
              <a:rPr lang="si-LK" sz="2800" dirty="0"/>
              <a:t> දික්කසාදය සහ නැවත විවාහ වීම තහනම් කරන්න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අධ්‍යාත්මික පූජා</a:t>
            </a: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dirty="0"/>
              <a:t>දෙවියන්වහන්සේගේ සෙනඟව ආත්මික දේවමාළිගාවක් ලෙස දුටුවා</a:t>
            </a: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si-LK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එසේනිවරුන් සහ යොහාන් </a:t>
            </a:r>
            <a:endParaRPr lang="en-US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292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si-LK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එසේනිවරුන් සහ යේසුස් </a:t>
            </a:r>
            <a:endParaRPr lang="en-US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82278" name="Text Box 10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514"/>
                </a:solidFill>
                <a:latin typeface="Arial" charset="0"/>
                <a:cs typeface="Arial" charset="0"/>
              </a:rPr>
              <a:t>184</a:t>
            </a:r>
            <a:endParaRPr lang="en-US" sz="200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76200" y="2179637"/>
            <a:ext cx="4495800" cy="4700587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/>
              <a:t>යෙසායා 40: 3 ට ආයාචනා කිරීම </a:t>
            </a: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/>
              <a:t>පසුතැවිලි වීමට හා බව්තීස්ම වීමට කැඳවීම දෙවියන් වහන්සේගේ ආසන්න රාජ්‍යය අපේක්ෂා කරයි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/>
              <a:t>ජලය, ආත්මය සහ ගින්න</a:t>
            </a: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/>
              <a:t>අමුතු ආහාර වේලක්</a:t>
            </a:r>
          </a:p>
          <a:p>
            <a:pPr marL="533400" indent="-53340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/>
              <a:t>ආගමික නායකයින් විවේචනය කරයි </a:t>
            </a:r>
          </a:p>
        </p:txBody>
      </p:sp>
    </p:spTree>
    <p:extLst>
      <p:ext uri="{BB962C8B-B14F-4D97-AF65-F5344CB8AC3E}">
        <p14:creationId xmlns:p14="http://schemas.microsoft.com/office/powerpoint/2010/main" val="3490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animBg="1"/>
      <p:bldP spid="141320" grpId="0" animBg="1"/>
      <p:bldP spid="141321" grpId="0" animBg="1"/>
      <p:bldP spid="141323" grpId="0" uiExpand="1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232816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මෙම ඉදිරිපත් කිරීම නොමිලයේ ලබා ගන්න!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36981"/>
            <a:ext cx="9144000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53585"/>
            <a:ext cx="6081224" cy="3483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51E73-9930-44DD-B98A-9AB051C1AF26}"/>
              </a:ext>
            </a:extLst>
          </p:cNvPr>
          <p:cNvSpPr/>
          <p:nvPr/>
        </p:nvSpPr>
        <p:spPr>
          <a:xfrm>
            <a:off x="827584" y="763538"/>
            <a:ext cx="1596288" cy="415498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කිරීම්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F7DB-198F-4394-889B-0A0719D839D0}"/>
              </a:ext>
            </a:extLst>
          </p:cNvPr>
          <p:cNvSpPr/>
          <p:nvPr/>
        </p:nvSpPr>
        <p:spPr>
          <a:xfrm>
            <a:off x="3001915" y="855871"/>
            <a:ext cx="560994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නිවස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D8EE8-B621-49AA-B200-2EAC96173E34}"/>
              </a:ext>
            </a:extLst>
          </p:cNvPr>
          <p:cNvSpPr/>
          <p:nvPr/>
        </p:nvSpPr>
        <p:spPr>
          <a:xfrm>
            <a:off x="3562909" y="855871"/>
            <a:ext cx="988508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බාගත කිරීම්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0853E-FB9F-4122-8778-E07205AE2E28}"/>
              </a:ext>
            </a:extLst>
          </p:cNvPr>
          <p:cNvSpPr/>
          <p:nvPr/>
        </p:nvSpPr>
        <p:spPr>
          <a:xfrm>
            <a:off x="4534368" y="855871"/>
            <a:ext cx="118814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නිති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/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අසන පැණ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A474C-4CD5-48D8-873E-F3734BABFCDB}"/>
              </a:ext>
            </a:extLst>
          </p:cNvPr>
          <p:cNvSpPr/>
          <p:nvPr/>
        </p:nvSpPr>
        <p:spPr>
          <a:xfrm>
            <a:off x="5690454" y="855871"/>
            <a:ext cx="142859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වෙබ් සම්බන්ධකිරීම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D6110-D456-4437-9A04-874713969E9D}"/>
              </a:ext>
            </a:extLst>
          </p:cNvPr>
          <p:cNvSpPr/>
          <p:nvPr/>
        </p:nvSpPr>
        <p:spPr>
          <a:xfrm>
            <a:off x="7119050" y="854998"/>
            <a:ext cx="806631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දායක 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D4C66-4E12-4BAC-B186-3E886CE6F3D3}"/>
              </a:ext>
            </a:extLst>
          </p:cNvPr>
          <p:cNvSpPr/>
          <p:nvPr/>
        </p:nvSpPr>
        <p:spPr>
          <a:xfrm>
            <a:off x="7925681" y="854998"/>
            <a:ext cx="1077760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සම්බන්ධ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5B803A-3E76-4F3B-90B8-267AA0E67B32}"/>
              </a:ext>
            </a:extLst>
          </p:cNvPr>
          <p:cNvSpPr/>
          <p:nvPr/>
        </p:nvSpPr>
        <p:spPr>
          <a:xfrm>
            <a:off x="44360" y="5744194"/>
            <a:ext cx="90996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 කිරීම් නොමිලේ කළහැකිය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ඒ සඳහා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භාෂා 44 ක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ප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ින්තූර විස්තර ගොනු සහ වචන ගොනු 44 ක් මෙහි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ඇත.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0" name="Rectangle 1026">
            <a:extLst>
              <a:ext uri="{FF2B5EF4-FFF2-40B4-BE49-F238E27FC236}">
                <a16:creationId xmlns:a16="http://schemas.microsoft.com/office/drawing/2014/main" id="{96FD4FF5-5E99-49F6-A4AA-6B3DA2CC12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r>
              <a:rPr lang="si-LK" sz="2000" dirty="0"/>
              <a:t>පරණ ගිවිසුම් යුගයේ පසුබිම</a:t>
            </a:r>
            <a:r>
              <a:rPr lang="en-US" sz="2000" dirty="0"/>
              <a:t>  •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දී සබැඳෙයි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565845-C557-194B-8AC4-7B1E87D0690E}"/>
              </a:ext>
            </a:extLst>
          </p:cNvPr>
          <p:cNvSpPr/>
          <p:nvPr/>
        </p:nvSpPr>
        <p:spPr>
          <a:xfrm>
            <a:off x="715274" y="3745115"/>
            <a:ext cx="4690226" cy="400110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ඔබව සාදරයෙන් පිලිගන්නවා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BF235-8BE6-3F40-AB16-691FEC10549F}"/>
              </a:ext>
            </a:extLst>
          </p:cNvPr>
          <p:cNvSpPr/>
          <p:nvPr/>
        </p:nvSpPr>
        <p:spPr>
          <a:xfrm>
            <a:off x="715274" y="4124288"/>
            <a:ext cx="4690226" cy="707886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භාෂා 40 කට වඩා වැඩි බයිබලය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අධ්‍යයන බාගත කිරීම්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4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  <p:pic>
        <p:nvPicPr>
          <p:cNvPr id="1026" name="Picture 2" descr="Image result for dead sea elevation">
            <a:extLst>
              <a:ext uri="{FF2B5EF4-FFF2-40B4-BE49-F238E27FC236}">
                <a16:creationId xmlns:a16="http://schemas.microsoft.com/office/drawing/2014/main" id="{17EEA3F5-040B-BD49-BB99-FC5710C0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 descr="Medium wood">
            <a:extLst>
              <a:ext uri="{FF2B5EF4-FFF2-40B4-BE49-F238E27FC236}">
                <a16:creationId xmlns:a16="http://schemas.microsoft.com/office/drawing/2014/main" id="{B551B064-2225-F243-BB13-1B7F43C0FCF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24521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1972</a:t>
            </a:r>
          </a:p>
        </p:txBody>
      </p:sp>
      <p:sp>
        <p:nvSpPr>
          <p:cNvPr id="6" name="Rectangle 2" descr="Medium wood">
            <a:extLst>
              <a:ext uri="{FF2B5EF4-FFF2-40B4-BE49-F238E27FC236}">
                <a16:creationId xmlns:a16="http://schemas.microsoft.com/office/drawing/2014/main" id="{9FDD7BD5-82B0-D444-92CD-F03161027F2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850470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1989</a:t>
            </a:r>
          </a:p>
        </p:txBody>
      </p:sp>
      <p:sp>
        <p:nvSpPr>
          <p:cNvPr id="7" name="Rectangle 2" descr="Medium wood">
            <a:extLst>
              <a:ext uri="{FF2B5EF4-FFF2-40B4-BE49-F238E27FC236}">
                <a16:creationId xmlns:a16="http://schemas.microsoft.com/office/drawing/2014/main" id="{532A6F93-5B9E-4745-A3E4-B22D0A97DBE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176420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740162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vineyar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91200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මිරිදිය ක්ෂේම භූමියකින් බෝග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theme/theme1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3369</Words>
  <Application>Microsoft Macintosh PowerPoint</Application>
  <PresentationFormat>On-screen Show (4:3)</PresentationFormat>
  <Paragraphs>422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</vt:lpstr>
      <vt:lpstr>Calibri</vt:lpstr>
      <vt:lpstr>Garamond</vt:lpstr>
      <vt:lpstr>Impact</vt:lpstr>
      <vt:lpstr>Times</vt:lpstr>
      <vt:lpstr>Times New Roman</vt:lpstr>
      <vt:lpstr>Wingdings</vt:lpstr>
      <vt:lpstr>14 Literary 2 - Dead Sea Scrolls</vt:lpstr>
      <vt:lpstr>Default Design</vt:lpstr>
      <vt:lpstr>Blank Presentation</vt:lpstr>
      <vt:lpstr>2_Blank Presentation</vt:lpstr>
      <vt:lpstr>5_Orbit</vt:lpstr>
      <vt:lpstr>මළ මුහුදේ ලියවිළි</vt:lpstr>
      <vt:lpstr>මළ මුහුදේ පිහිටීම</vt:lpstr>
      <vt:lpstr>උතුරු-දකුණු කොට්ටංශ වල උන්නතාංශය</vt:lpstr>
      <vt:lpstr>යේසුස්ගේ බව්තීස්ම ස්ථානය</vt:lpstr>
      <vt:lpstr>ජෝර්දාන් විවරය </vt:lpstr>
      <vt:lpstr>උස් තැනින් බලන කළ</vt:lpstr>
      <vt:lpstr>පෘථිවියේ පහත්ම ස්ථානය  (මි.-394 .)</vt:lpstr>
      <vt:lpstr>Black</vt:lpstr>
      <vt:lpstr>මිරිදිය ක්ෂේම භූමියකින් බෝග</vt:lpstr>
      <vt:lpstr>එන් ගෙඩි </vt:lpstr>
      <vt:lpstr>ලුණු නිවාඩු නිකේතන?</vt:lpstr>
      <vt:lpstr>පෘථිවියේ ඉහළම ලුණු අන්තර්ගතය</vt:lpstr>
      <vt:lpstr>මමත් එය අත් වින්දා!</vt:lpstr>
      <vt:lpstr>මළ මුහුදේ මඩ</vt:lpstr>
      <vt:lpstr>රික්, රැන්ඩොල් සහ ටීම්</vt:lpstr>
      <vt:lpstr>සමට පහර දෙන නමුත් විශිෂ්ටයි!</vt:lpstr>
      <vt:lpstr>පූර්ණ සතුට!?</vt:lpstr>
      <vt:lpstr>මළ මුහුදේ ලියවිලිවල ඉතිහාසය</vt:lpstr>
      <vt:lpstr>Tough Work!</vt:lpstr>
      <vt:lpstr>Near Impossible Work</vt:lpstr>
      <vt:lpstr>ලියවිලි ඇගයීම</vt:lpstr>
      <vt:lpstr>ස්ට්‍රග්නෙල්ස් කණ්ඩායම</vt:lpstr>
      <vt:lpstr>සෑම විටම මන්දගාමී වැඩ …</vt:lpstr>
      <vt:lpstr>හර්ෂල් ෂෑන්ක්ස් නීතියට  පැමිණිලි කළේය</vt:lpstr>
      <vt:lpstr>ස්ට්‍රග්නෙල්ට සිදු වූ දේ?</vt:lpstr>
      <vt:lpstr>ඩි එස් එස් එවැන්ජලිස්ත විද්වතුන්</vt:lpstr>
      <vt:lpstr>එම් එම් ටි </vt:lpstr>
      <vt:lpstr>ෂෑන්ක්ගේ මතභේදාත්මක නැවත මුද්‍රණය</vt:lpstr>
      <vt:lpstr>කුම්රාන් නටබුන්</vt:lpstr>
      <vt:lpstr>කුම්රාන් ප්‍රජාවේ සිතියම</vt:lpstr>
      <vt:lpstr>කුම්රාන් හි සොයා ගැනීම්</vt:lpstr>
      <vt:lpstr>කුම්රාන් ප්‍රජාව</vt:lpstr>
      <vt:lpstr>එසීන්වරු යනු කවුරුන්ද?</vt:lpstr>
      <vt:lpstr>එසීන්වරු යනු කවුරුන්ද?</vt:lpstr>
      <vt:lpstr>එසීන්වරු යනු කවුරුන්ද?</vt:lpstr>
      <vt:lpstr>එසීන්වරු බිහි වූයේ ඇයි?</vt:lpstr>
      <vt:lpstr>පේතෘස් දූෂිත පූජක තන්ත්‍රයට එරෙහිව සටන් කළ නමුත් එසෙනිවරු …</vt:lpstr>
      <vt:lpstr> එසෙනිවරු ඉවත් වීමට තීරණය කළේය …</vt:lpstr>
      <vt:lpstr>එසීන්වරු ඇති වූයේ ඇයි?</vt:lpstr>
      <vt:lpstr>කුම්රාන් හි ජීවත් වූයේ කවුරුන්ද යන්න පිළිබඳ වෙනත් අදහස්</vt:lpstr>
      <vt:lpstr>තවත් සමහරු එසෙන් න්‍යාය ගැන සැක කරති</vt:lpstr>
      <vt:lpstr>සොයාගත් ලියවිලි මොනවාද?</vt:lpstr>
      <vt:lpstr>තඹ ලියවිලි</vt:lpstr>
      <vt:lpstr>සොයාගත් ලියවිලි මොනවාද?</vt:lpstr>
      <vt:lpstr>බොහෝ ලියවිලිවල කොටස් නොමැත</vt:lpstr>
      <vt:lpstr>නමුත් බොහෝ ඒවා පැහැදිලිව කියවිය හැකිය!</vt:lpstr>
      <vt:lpstr>ලියවිලි වල අන්තර්ගතය</vt:lpstr>
      <vt:lpstr>ලියවිලි වල අන්තර්ගතය</vt:lpstr>
      <vt:lpstr>ලියවිලි වල අන්තර්ගතය</vt:lpstr>
      <vt:lpstr>ව්‍යාව්‍යාජ ලියවිළි</vt:lpstr>
      <vt:lpstr>ව්‍යාජ ලියවිළි </vt:lpstr>
      <vt:lpstr>ව්‍යාව්‍යාජ ලියවිළි</vt:lpstr>
      <vt:lpstr>ව්‍යාජ ලියවිළි</vt:lpstr>
      <vt:lpstr>Is Jesus in the DSS?</vt:lpstr>
      <vt:lpstr>4 වන ගුහාව  වැඩිපුරම ලියවිලි ගෙනාවා</vt:lpstr>
      <vt:lpstr>මළමුහුදේ ලියවිළි හි වැදගත්කම</vt:lpstr>
      <vt:lpstr>සම්ප්‍රදාය සහ යේසුස් සැසඳීම </vt:lpstr>
      <vt:lpstr>මළමුහුදේ ලියවිළි හි වැදගත්කම</vt:lpstr>
      <vt:lpstr>මළමුහුදේ ලියවිළි හි වැදගත්කම</vt:lpstr>
      <vt:lpstr>මළමුහුදේ ලියවිළි හි වැදගත්කම</vt:lpstr>
      <vt:lpstr>පොතේ සිද්ධස්ථානය</vt:lpstr>
      <vt:lpstr>මළමුහුදේ ලියවිළි හි වැදගත්කම</vt:lpstr>
      <vt:lpstr>මළමුහුදේ ලියවිළි හි වැදගත්කම</vt:lpstr>
      <vt:lpstr>පාවුල් තුමා සහ  නීතිවේදීන්</vt:lpstr>
      <vt:lpstr>පාවුල් තුමා සහ  නීතිවේදීන්</vt:lpstr>
      <vt:lpstr>ස්නාවක යොහාන් හැදී වැඩුණේ කොහේද?</vt:lpstr>
      <vt:lpstr>ස්නාවක යොහාන් </vt:lpstr>
      <vt:lpstr>එසේනිවරුන් දේවවචනයට ඇලුම් කළේය</vt:lpstr>
      <vt:lpstr>ස්නාවක යොහාන් </vt:lpstr>
      <vt:lpstr>එසේනිවරුන්ට එදිරිව යොහාන් සහ ජේසු</vt:lpstr>
      <vt:lpstr>Black</vt:lpstr>
      <vt:lpstr>පරණ ගිවිසුම් යුගයේ පසුබිම  •  BibleStudyDownloads.org දී සබැඳෙයි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Dead Sea Scrolls</dc:title>
  <dc:creator>Rick Griffith</dc:creator>
  <cp:lastModifiedBy>Rick Griffith</cp:lastModifiedBy>
  <cp:revision>163</cp:revision>
  <dcterms:created xsi:type="dcterms:W3CDTF">2014-09-26T08:56:56Z</dcterms:created>
  <dcterms:modified xsi:type="dcterms:W3CDTF">2019-11-19T21:04:19Z</dcterms:modified>
</cp:coreProperties>
</file>