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44" r:id="rId2"/>
  </p:sldMasterIdLst>
  <p:notesMasterIdLst>
    <p:notesMasterId r:id="rId88"/>
  </p:notesMasterIdLst>
  <p:handoutMasterIdLst>
    <p:handoutMasterId r:id="rId89"/>
  </p:handoutMasterIdLst>
  <p:sldIdLst>
    <p:sldId id="456" r:id="rId3"/>
    <p:sldId id="447" r:id="rId4"/>
    <p:sldId id="453" r:id="rId5"/>
    <p:sldId id="401" r:id="rId6"/>
    <p:sldId id="393" r:id="rId7"/>
    <p:sldId id="257" r:id="rId8"/>
    <p:sldId id="378" r:id="rId9"/>
    <p:sldId id="259" r:id="rId10"/>
    <p:sldId id="394" r:id="rId11"/>
    <p:sldId id="402" r:id="rId12"/>
    <p:sldId id="260" r:id="rId13"/>
    <p:sldId id="261" r:id="rId14"/>
    <p:sldId id="446" r:id="rId15"/>
    <p:sldId id="443" r:id="rId16"/>
    <p:sldId id="444" r:id="rId17"/>
    <p:sldId id="445" r:id="rId18"/>
    <p:sldId id="265" r:id="rId19"/>
    <p:sldId id="266" r:id="rId20"/>
    <p:sldId id="268" r:id="rId21"/>
    <p:sldId id="269" r:id="rId22"/>
    <p:sldId id="270" r:id="rId23"/>
    <p:sldId id="271" r:id="rId24"/>
    <p:sldId id="279" r:id="rId25"/>
    <p:sldId id="272" r:id="rId26"/>
    <p:sldId id="280" r:id="rId27"/>
    <p:sldId id="397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2" r:id="rId41"/>
    <p:sldId id="294" r:id="rId42"/>
    <p:sldId id="448" r:id="rId43"/>
    <p:sldId id="298" r:id="rId44"/>
    <p:sldId id="299" r:id="rId45"/>
    <p:sldId id="300" r:id="rId46"/>
    <p:sldId id="302" r:id="rId47"/>
    <p:sldId id="398" r:id="rId48"/>
    <p:sldId id="303" r:id="rId49"/>
    <p:sldId id="305" r:id="rId50"/>
    <p:sldId id="306" r:id="rId51"/>
    <p:sldId id="307" r:id="rId52"/>
    <p:sldId id="399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22" r:id="rId61"/>
    <p:sldId id="323" r:id="rId62"/>
    <p:sldId id="324" r:id="rId63"/>
    <p:sldId id="325" r:id="rId64"/>
    <p:sldId id="457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6" r:id="rId74"/>
    <p:sldId id="335" r:id="rId75"/>
    <p:sldId id="337" r:id="rId76"/>
    <p:sldId id="449" r:id="rId77"/>
    <p:sldId id="340" r:id="rId78"/>
    <p:sldId id="413" r:id="rId79"/>
    <p:sldId id="434" r:id="rId80"/>
    <p:sldId id="362" r:id="rId81"/>
    <p:sldId id="409" r:id="rId82"/>
    <p:sldId id="382" r:id="rId83"/>
    <p:sldId id="427" r:id="rId84"/>
    <p:sldId id="381" r:id="rId85"/>
    <p:sldId id="455" r:id="rId86"/>
    <p:sldId id="412" r:id="rId8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i="1" kern="1200">
        <a:solidFill>
          <a:schemeClr val="hlink"/>
        </a:solidFill>
        <a:latin typeface="Comic Sans MS" pitchFamily="66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FF0B34"/>
    <a:srgbClr val="040001"/>
    <a:srgbClr val="080808"/>
    <a:srgbClr val="1C1C1C"/>
    <a:srgbClr val="2F8B20"/>
    <a:srgbClr val="366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85" autoAdjust="0"/>
    <p:restoredTop sz="84672" autoAdjust="0"/>
  </p:normalViewPr>
  <p:slideViewPr>
    <p:cSldViewPr snapToGrid="0">
      <p:cViewPr varScale="1">
        <p:scale>
          <a:sx n="98" d="100"/>
          <a:sy n="98" d="100"/>
        </p:scale>
        <p:origin x="-1840" y="-104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8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4C3D348-B1AB-4BF3-A220-883CC0135D92}" type="slidenum">
              <a:rPr lang="en-US" sz="1400" i="0">
                <a:solidFill>
                  <a:schemeClr val="tx1"/>
                </a:solidFill>
                <a:latin typeface="Times" pitchFamily="-84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80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1321E0D-A6B2-4AD8-85D3-A5B061A4E1F5}" type="slidenum">
              <a:rPr lang="en-US" sz="1400" i="0">
                <a:solidFill>
                  <a:schemeClr val="tx1"/>
                </a:solidFill>
                <a:latin typeface="Times" pitchFamily="-84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57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200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ＭＳ Ｐゴシック" charset="-128"/>
              </a:rPr>
              <a:t>මූලික ලෙසට බයිබලය</a:t>
            </a:r>
            <a:endParaRPr lang="en-US" sz="1200" kern="1200" dirty="0" smtClean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ＭＳ Ｐゴシック" charset="-128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ඔබගේ සිතියම නැවතත් ගෙන එහි ඉහළ වම් කෙළවරේ මෙහි දක්වා ඇති පරදි අඩ කවයක් අඳින්න.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ඒ ආකරයෙන්ම සිතියමේ දකුණු පස පහළ කෙළවරේද මෙහි දක්වා ඇති පරිදි අඩ කවයක් අඳින්න.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සිතියමෙ ඇති කහ රේඛාවන් මඟින් මෙය පැහැදිලිවම දක්වා ඇත.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අප ඉදිරියට යන අවස්ථාවේ වර්ථමානයෙදී සථ්‍ය ලෙසම එම ස්ථානයන්හී පිහිටීම දැක ගත හැක.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මීළඟට අපට දක්නට ලැබෙනුයේ එඬේරාගේ සැරයටියට සමාන ආකාරයේ හැඩයක් ගත් රේඛාව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කි.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එය ආරම්භ වන්නේ දකුණු පස පහළ අඩ කවයේ මධ්‍යයෙනි.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එහි උඩ කොටස වම්  පස ඉහළ කෙළවරේ  ඇති අඩ කවයට ආසන්න වන ලෙසට ඇඳ ගන්න.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මෙහි ඉදිරියට යන අතර වාරයේදී ස්ථානවල සම්පූර්ණ නම භාවිතා නොකරන්න.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ඒ වෙනුවට එම නම්වල මුල් අකුර පමණක් භාවිතා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එවිට එය සම්පූර්ණ නාමය මතක් කිරීමට ඔබගේ මනසට උපකාරි වනු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ඉහළ අඩ කවය තුළ </a:t>
            </a:r>
            <a:r>
              <a:rPr lang="en-US" sz="1600" b="1" dirty="0" smtClean="0">
                <a:latin typeface="Times" pitchFamily="-84" charset="0"/>
                <a:cs typeface="+mj-cs"/>
              </a:rPr>
              <a:t>MS </a:t>
            </a:r>
            <a:r>
              <a:rPr lang="si-LK" sz="1600" b="1" dirty="0" smtClean="0">
                <a:latin typeface="Times" pitchFamily="-84" charset="0"/>
                <a:cs typeface="+mj-cs"/>
              </a:rPr>
              <a:t>යන්න ලියන්න.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වර්ථමානයෙ මෙම ස්ථානයේ සැබෑ පිංතූරයක් මෙහි දැක්වේ.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මෙම වම් පස ඉහළ කෙළවරේ ඇති මුහුද බයිබලය තුල පුරාණයේ හඳුන්වන ලද්දේ මහ මුහුද ලෙසය.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baseline="0" dirty="0" smtClean="0">
                <a:latin typeface="Times" pitchFamily="-84" charset="0"/>
                <a:cs typeface="+mj-cs"/>
              </a:rPr>
              <a:t>අප තව දුරටත් ඉදිරියට යන අතරෙදි මෙම ස්ථානයට සම්බන්ධ තවත් බොහෝ බයිබල් පද අපට දැක ගත හැක.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එඬේරාගේ සැරයටියට සමාන ආකාරයේ හැඩය</a:t>
            </a:r>
            <a:r>
              <a:rPr lang="en-US" sz="1600" b="1" kern="1200" baseline="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 </a:t>
            </a:r>
            <a:r>
              <a:rPr lang="si-LK" sz="1600" b="1" kern="1200" baseline="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මධ්‍යයේ </a:t>
            </a:r>
            <a:r>
              <a:rPr lang="en-US" sz="1600" b="1" kern="1200" baseline="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ER </a:t>
            </a:r>
            <a:r>
              <a:rPr lang="si-LK" sz="1600" b="1" kern="1200" baseline="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යන්න සලකුණු කරන්න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</a:rPr>
              <a:t>අවසානයේදි දකුණු පස පහළ කෙළවරේ ඇඳි අඩ කවය තුල </a:t>
            </a:r>
            <a:r>
              <a:rPr lang="en-US" sz="1600" b="1" dirty="0" smtClean="0">
                <a:latin typeface="Times" pitchFamily="-84" charset="0"/>
              </a:rPr>
              <a:t>PG </a:t>
            </a:r>
            <a:r>
              <a:rPr lang="si-LK" sz="1600" b="1" dirty="0" smtClean="0">
                <a:latin typeface="Times" pitchFamily="-84" charset="0"/>
              </a:rPr>
              <a:t>ලෙස සළකුණු කරන්න.</a:t>
            </a:r>
            <a:endParaRPr lang="en-US" sz="1600" b="1" dirty="0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මෙහි වම් පස ඉහළ</a:t>
            </a:r>
            <a:r>
              <a:rPr lang="en-US" sz="1600" b="1" dirty="0" smtClean="0">
                <a:latin typeface="Times" pitchFamily="-84" charset="0"/>
                <a:cs typeface="+mj-cs"/>
              </a:rPr>
              <a:t> MS</a:t>
            </a:r>
            <a:r>
              <a:rPr lang="si-LK" sz="1600" b="1" dirty="0" smtClean="0">
                <a:latin typeface="Times" pitchFamily="-84" charset="0"/>
                <a:cs typeface="+mj-cs"/>
              </a:rPr>
              <a:t> සඳහන් 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කලේ  මධ්‍යධරණි මුහුදයි.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එම ස්ථාන හඳුනාගැනීමට නිතරම කෙටි යෙදුම් භාවිතා කරන්න.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මධ්‍යධරණි මුහුද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ඉහළින් සහ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පර්සියන් බොක්ක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දකුණු පස පහළින් පිහිටා ඇත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දැනට අප ජල ප්‍රභවයන් 3ක් හඳුනාගත්තෙමු. තවත් ඉදිරියට අප යමු..</a:t>
            </a:r>
          </a:p>
          <a:p>
            <a:endParaRPr lang="si-LK" sz="1600" b="1" dirty="0" smtClean="0">
              <a:latin typeface="Times" pitchFamily="-84" charset="0"/>
              <a:cs typeface="+mj-cs"/>
            </a:endParaRPr>
          </a:p>
          <a:p>
            <a:endParaRPr lang="en-US" b="1" dirty="0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එම ස්ථානයේ හොඳින් රවුම්ව ඇති හාවෙකුගේ කන් දෙකක් වැනි හැඩයක් අඳින්න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එම හැඩය තුල </a:t>
            </a:r>
            <a:r>
              <a:rPr lang="en-US" sz="1600" b="1" dirty="0" smtClean="0">
                <a:latin typeface="Times" pitchFamily="-84" charset="0"/>
                <a:cs typeface="+mj-cs"/>
              </a:rPr>
              <a:t>RS </a:t>
            </a:r>
            <a:r>
              <a:rPr lang="si-LK" sz="1600" b="1" dirty="0" smtClean="0">
                <a:latin typeface="Times" pitchFamily="-84" charset="0"/>
                <a:cs typeface="+mj-cs"/>
              </a:rPr>
              <a:t>යනුවෙන් ලකුණු කරන්න. එය වර්ථමානයේ සැබවින්ම රතු මුහුද පිහිටා ඇති හැඩය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දැන් අප සැරයටියක හැඩය ඇති රේඛාවේ ඉහල කෙළවරට පහළින් ඇති ස්ථානයට යමු. කුඩා කවයන් දෙකක් එකිනෙකට තරමක් දුරින් අඳින්න.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දේව වචනය අධ්‍යයනය කරන ඔබට නිතැතින්ම අසන්නට වන ප්‍රශ්නයක් වනුයේ "එම ස්ථානය කොතැනදැ ? ' යි යන්නය.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එම නිසාම මනස තුල අප ගොඩනගන බයිබල් ලිපි ගොනුවේ මීලඟට අප ඉගෙන ගන්නේ මනසින්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පුරාණ ලෝකයෙ සිතියම නිර්මාණය කිරීමයි.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මෙම කොටසට උප මාතෘකාවක් දෙන්නේනම් , එය 'බයිබලීය සිදුවීම් වලට වේදීකාව සැකසීම' ලෙස ඉදිරිපත් කල </a:t>
            </a:r>
            <a:r>
              <a:rPr lang="si-LK" sz="1600" dirty="0" smtClean="0">
                <a:latin typeface="Times" pitchFamily="-84" charset="0"/>
                <a:cs typeface="+mj-cs"/>
              </a:rPr>
              <a:t>හැක. </a:t>
            </a:r>
            <a:endParaRPr lang="en-US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පහතින් ඇඳි තරමක් විශාල කවයට ඉහළින් ඇති කවය යා කරමින් කුඩා රෙඛාවක් අඳින්න.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ඉහළින් ඇඳි කුඩා කවය </a:t>
            </a:r>
            <a:r>
              <a:rPr lang="en-US" sz="1600" b="1" dirty="0" smtClean="0">
                <a:latin typeface="Times" pitchFamily="-84" charset="0"/>
                <a:cs typeface="+mj-cs"/>
              </a:rPr>
              <a:t>SG</a:t>
            </a:r>
            <a:r>
              <a:rPr lang="en-US" sz="1600" b="1" baseline="0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ලෙසින් නම් කරන්න. එය ගලීලයේ මුහුදයි.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පහළින් ඇඳි තරමක් විශාල කවය</a:t>
            </a:r>
            <a:r>
              <a:rPr lang="en-US" sz="1600" b="1" dirty="0" smtClean="0">
                <a:latin typeface="Times" pitchFamily="-84" charset="0"/>
                <a:cs typeface="+mj-cs"/>
              </a:rPr>
              <a:t>  DS</a:t>
            </a:r>
            <a:r>
              <a:rPr lang="si-LK" sz="1600" b="1" dirty="0" smtClean="0">
                <a:latin typeface="Times" pitchFamily="-84" charset="0"/>
                <a:cs typeface="+mj-cs"/>
              </a:rPr>
              <a:t>  ලෙසින් නම් කරන්න. එය මළ මුහුද වේ.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සිතියමේ එකින් එක හඳුනාගනිමින් නම්කරමින් යන බැවින් එය තරමක් දැනටමත් පිරී තිබේ. එබවින් , අප ඇඳි කවයන් දෙක යා කල රේඛාව නම් නොකරන්න. නමුත් ඒ වනාහි ඉතා අලංකාර වූ යෝර්දාන් ගංඟාව බව ඔබගේ මතකයේ තබාගන්න.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අපගේ ස්වාමින්වහන්සේ බෞතීස්ම කරනු ලැබුවෙහි මෙහි බව ඔබට මතක ඇති.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මේ වන විට ජල ප්‍රභවයන් 6ක් සහ එක් ගංඟාවක් හඳුනාගත්තෙමුව.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අප ඉදිරියේදී කථාකිරීමට යන කාරණාවන් සඳහ වෙදිකාව සකස් කිරීමට මෙම ස්ථාන ඉතා වැදගත් බැවින් එවා මතකයේ තබාගන්න.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 	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මධ්‍යධරණි මුහුද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යුප්‍රටීස් ගංඟාව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පර්සියන් බොක්ක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රතු මුහුද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මළ මුහුද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ගලීලයේ මුහුද</a:t>
            </a:r>
            <a:r>
              <a:rPr lang="en-US" sz="1600" b="1" dirty="0" smtClean="0">
                <a:latin typeface="Times" pitchFamily="-84" charset="0"/>
                <a:cs typeface="+mj-cs"/>
              </a:rPr>
              <a:t>, </a:t>
            </a:r>
            <a:r>
              <a:rPr lang="si-LK" sz="1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යෝර්දාන් </a:t>
            </a:r>
            <a:r>
              <a:rPr lang="en-US" sz="1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ගංඟාවයි.</a:t>
            </a:r>
            <a:endParaRPr lang="en-US" sz="1600" b="1" dirty="0" smtClean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cs typeface="+mj-cs"/>
              </a:rPr>
              <a:t>ඔබගේ සිතියම හැඩකරන ජල ප්‍රභවයන් 6ය මේවා වේ.</a:t>
            </a:r>
          </a:p>
          <a:p>
            <a:endParaRPr lang="en-US" b="1" dirty="0" smtClean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  <a:p>
            <a:endParaRPr lang="en-US" b="1" dirty="0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දැන් අප භූමිය දෙස බලමු.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එය බයිබලීය සිදුවීම් වලට වේදිකාව වූ භූමියයි.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මැද පෙරදිග වටා අතිවිශාල භූමි ප්‍රදේශයක් සිසාරා මෙය පැතිරී ඇති බව අපට දැකගත හැකිය.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  <p:sp>
        <p:nvSpPr>
          <p:cNvPr id="552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මෙහිදී හඳුනාගැනීමට යන්නේ අතිශයින්ම අපට වැදගත්වන භූමිය ස්ථාන 10ක් පමණී.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ඔබගේ සිතියමේ හරි මැද "ස්ථාන 10" ලෙස සටහන් කර ගන්න.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  <p:sp>
        <p:nvSpPr>
          <p:cNvPr id="573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ඔබගේ සිතියමේ මධ්‍ය රේඛාවෙ සිට දකුණු දෙසට වන්නට "ස්ථාන 10 " ලෙස නම් කල තැන සිට රේඛාවක් අඳිමින් 4 ලෙස සටහන් කර ගන්න.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 අප අංක වටා අඳින්නාවූ කවයන් ඔබගේ අවධානය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තබා ගැනීමට පමණක්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බව මතකයේ තබාගන්න.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ඉහතදී අප කල ආකාරයෙන්ම දැන් වම් පසට වන්නට අංක 6 සටහන් කර ගන්න.  බයිබලීය සිදුවීම් හටගත් ස්ථාන 10 හඳුනා ගැනීමට අප දැන් සූදානම්.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  <p:sp>
        <p:nvSpPr>
          <p:cNvPr id="614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ප්‍රථමයෙන්ම මධ්‍ය රේඛාවේ සිට නැගෙනහිර දෙසින් යුප්‍රටීස් ගංඟාවෙ ආරම්භක ස්ථානයට ආසන්නයෙ සිතියමේ දක්වා ඇති පරිද්දෙන් තරමක් පැහැදිලි තිතක් තබමින් "</a:t>
            </a:r>
            <a:r>
              <a:rPr lang="en-US" sz="1600" b="1" dirty="0" smtClean="0">
                <a:latin typeface="Times" pitchFamily="-84" charset="0"/>
                <a:cs typeface="+mj-cs"/>
              </a:rPr>
              <a:t>U"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 ලකුණු කරන්න. එය "කල්දිවරුන්ගේ ඌර් නගරය</a:t>
            </a: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" වේ.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මෙය පුරාණ සිගුරාට් නමින් හැඳින්වෙන පුජනීය ඉදිකිරීම් වලට ප්‍රසිද්ධ නගරයකි.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අප නැවතත් ඔබට මතක් කරනුයේ, සිතියම ලකුණු කිරීමේදි අදාල නම් වල මුල් අකුරු පමණක් භාවිතා කරන ලෙසයි.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එය ඔබට ඉතා විශාල තොරතුරු සමුදායක් මතකයේ තබා ගැනීමට උපකාරී කරයි.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අපි වේදිකාව සකසමු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බයිබලීය සිදුවීම් හටගත් භූමිය තවත් මොහොතකින් ඔබ තේරුම් ගන්නව ඇත.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ඉතින් අප අසන පළමු ප්‍රශ්නය වනුයේ මෙම පොළෝ තලයේ කුමන ප්‍රදේශයක මෙම සිදුවීම් හටගත්තේද ? යන්නය.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අප බයිබලීය සිදුවීම් ගන ඉගෙන ගන්නාවිට කුමක් කුමන ස්ථානයක සිදුවිනිද යන්න දැන සිටීම ප්‍රයෝජනවත් වේ.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එය ඔබගේ මනසේ තිබීම තවත වැදගත් 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අප වර්ථමානයේ මැදපෙරදිග ලෙස හඳුන්වන්නාවූ භූමිය.....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මෙම මහත් කථාන්දරය සිදුවිය..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බොහෝ අය මෙම භූමිය ලෝකයේ සරනේරුව ලෙසද හඳුන්වනු ලබයි...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මෙය බයිබලීය සිදුවීම් වල මධ්‍යධරණීය අවධියයි</a:t>
            </a: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“</a:t>
            </a:r>
            <a:r>
              <a:rPr lang="en-US" sz="1600" b="1" dirty="0" smtClean="0">
                <a:latin typeface="Times" pitchFamily="-84" charset="0"/>
                <a:cs typeface="+mj-cs"/>
              </a:rPr>
              <a:t>U</a:t>
            </a:r>
            <a:r>
              <a:rPr lang="si-LK" sz="1600" b="1" dirty="0" smtClean="0">
                <a:latin typeface="Times" pitchFamily="-84" charset="0"/>
                <a:cs typeface="+mj-cs"/>
              </a:rPr>
              <a:t>" වලින් අපි ඌර් නගරය නම් කළෙමු. මීලඟට අප යුප්‍රටිස් ගංඟාව දිගේ ඉහළට ගමන් කරමු..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 එහි මැදට පැමිණ අප පෙරදී කලාක් මෙන් තරමක් පැහැදිලිව පෙනෙන ලෙස තිතක් තබන්න.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එය බැබිලෝනිය ලෙසින් නම් කරන්න.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බැබිලෝනිය යනු අතීතයේ සිටම අන්තර්ජාතික වශයෙන් ඉතා වැදගත්කමක් හිමි වූ නගරයකි.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මීලඟට අපගේ සිතියමේ දක්වා ඇති පරිද්දෙන් ගංඟාවට ඉහළින් "</a:t>
            </a:r>
            <a:r>
              <a:rPr lang="en-US" sz="1600" b="1" dirty="0" smtClean="0">
                <a:latin typeface="Times" pitchFamily="-84" charset="0"/>
                <a:cs typeface="+mj-cs"/>
              </a:rPr>
              <a:t>H"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 නම් කර ගන්න. ඉන් හැන්ඳින්වෙන්නේ අද දක්වාම පවතින හාරාන් නගරයයි.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අවසානයෙදි සිතියමේ දකුණු පස ඉහළ කොටසෙහි ලෙස සටහන් කර ගන්න.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මෙමඟින් පුරාණ අසිරියානු දේශයේ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පිහිටි නිනිවය නගරය දැක්වේ.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වර්ථමාන්යෙදී ඉරාකයේ මොසුල් නගරය මෙම පුරාණ නාගරය පිහිටි ආසන්නයේ පිහිටා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මේ වන විට කල්දිවරුන්ගේ ඌර් නගර, බැබිලෝනිය, හාරාන්, සහ නිනිවය අඳුනාගත්තෙමුව.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කලින් අඳුනාගතේ සිතියමෙ නැගෙන්නහිර දෙසින් පිහිටි භූමීන් 4 වේ. දැන් අප බැලීමට යන්නේ සිතියමේ බටහිර දෙසින් පිහිටි භූමීන් 6 කුමක්ද යන්නය.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මධ්‍යධාරණී මුහුද සහ යෝර්දාන් ගංඟාව අතර මැද පිහිටි මෙම භූමිය "</a:t>
            </a:r>
            <a:r>
              <a:rPr lang="en-US" sz="1600" b="1" dirty="0" smtClean="0">
                <a:latin typeface="Times" pitchFamily="-84" charset="0"/>
                <a:cs typeface="+mj-cs"/>
              </a:rPr>
              <a:t>C"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අකුරින් දක්වා ඇත.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මෙම "</a:t>
            </a:r>
            <a:r>
              <a:rPr lang="en-US" sz="1600" b="1" dirty="0" smtClean="0">
                <a:latin typeface="Times" pitchFamily="-84" charset="0"/>
                <a:cs typeface="+mj-cs"/>
              </a:rPr>
              <a:t>C"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අකුරින් මුළු කානාන් දේශයම හඳූනා ගැනේ.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මළ මුහුදේ ඉහළ කෙළවරෙහි යොර්දානයෙන් නැගෙනහිර දෙසට වන්නට "</a:t>
            </a:r>
            <a:r>
              <a:rPr lang="en-US" sz="1600" b="1" dirty="0" smtClean="0">
                <a:latin typeface="Times" pitchFamily="-84" charset="0"/>
                <a:cs typeface="+mj-cs"/>
              </a:rPr>
              <a:t>J"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  සඳන් කරගන්න. එමඟින් පුරාණයේ සිටන්ම ප්‍රසිද්ධ බොහෝ ගැටුම් වලට භාජනය වූ යෙරුසලම් නගරය දැකගත හැක.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මළ මුහුදේ නැගෙනහිරට වන්නට සිතියමේ දක්වා ඇති පරිදි “</a:t>
            </a:r>
            <a:r>
              <a:rPr lang="en-US" sz="1600" b="1" dirty="0" smtClean="0">
                <a:latin typeface="Times" pitchFamily="-84" charset="0"/>
                <a:cs typeface="+mj-cs"/>
              </a:rPr>
              <a:t> NB</a:t>
            </a:r>
            <a:r>
              <a:rPr lang="si-LK" sz="1600" b="1" dirty="0" smtClean="0">
                <a:latin typeface="Times" pitchFamily="-84" charset="0"/>
                <a:cs typeface="+mj-cs"/>
              </a:rPr>
              <a:t>" යන්න සටහන් කරගන්න. එය නෙබෝ කන්දයි.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මිළඟට මළ මුහුදට පහලින් “</a:t>
            </a:r>
            <a:r>
              <a:rPr lang="en-US" sz="1600" b="1" dirty="0" smtClean="0">
                <a:latin typeface="Times" pitchFamily="-84" charset="0"/>
                <a:cs typeface="+mj-cs"/>
              </a:rPr>
              <a:t>KB</a:t>
            </a:r>
            <a:r>
              <a:rPr lang="si-LK" sz="1600" b="1" dirty="0" smtClean="0">
                <a:latin typeface="Times" pitchFamily="-84" charset="0"/>
                <a:cs typeface="+mj-cs"/>
              </a:rPr>
              <a:t>" ලෙසට ලකුණු කර ගන්න. එය පුරාණ ක්ෂේමභූමියක් වන කාදෙශ් බාර්නියා වේ.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මෙම පින්තුරයෙන් එහි වර්ථමාන පිහිටීම දැක්වේ.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තවත් ස්ථාන දෙකක් හඳුනාගැනීමට තිබේ. අප ලකුණු කල හාවාගේ කනක හැඩය ගත් කොටසේ වම් පස ඉහළ කෙළවරෙහි "</a:t>
            </a:r>
            <a:r>
              <a:rPr lang="en-US" sz="1600" b="1" dirty="0" smtClean="0">
                <a:latin typeface="Times" pitchFamily="-84" charset="0"/>
                <a:cs typeface="+mj-cs"/>
              </a:rPr>
              <a:t>E"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 සටහන් කරන්න.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ඉන් දැක්වෙන්නේ ඊජිප්තුවයි.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සෑම ස්ථානයක් ලකුණු කිරීමේදිමකදීම පැහැදිලිව පෙනෙන සේ තිතක් තබන්න.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ඊජිප්තුව වර්ථමානයෙදිත් අපව මවිතයට පත් කරන්නාවූ පුරාණ නගරයකී.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අවසාන ලෙස.....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</a:rPr>
              <a:t>හාවෙකුගේ කන් වල හැඩය ගත් රතු මුහුදේ අතු දේක මැදට වන්නට තවත් "</a:t>
            </a:r>
            <a:r>
              <a:rPr lang="en-US" sz="1600" b="1" dirty="0" smtClean="0">
                <a:latin typeface="Times" pitchFamily="-84" charset="0"/>
              </a:rPr>
              <a:t>MS" </a:t>
            </a:r>
            <a:r>
              <a:rPr lang="si-LK" sz="1600" b="1" dirty="0" smtClean="0">
                <a:latin typeface="Times" pitchFamily="-84" charset="0"/>
              </a:rPr>
              <a:t>අකුරු දෙක සටහන් කරන්න. ඉන් හඳුන්වන්නේ සීනායි කන්දයි. මේ වන විට සම්පූර්ණ සිතියමක් ඔබගේ මනස තුල ඇත....</a:t>
            </a:r>
            <a:endParaRPr lang="en-US" sz="1600" b="1" dirty="0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ඉතා ආසන්න ලෙස මෙම ප්‍රදේශය දෙස බැලුවහොත්, එය මධ්‍යධරණීය සානුවේ පිහිටා ඇති බව දැක ගත හැකිය.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වර්ථමානයේදී මෙම ශුද්ධ භූමිය දෙස බැලුවොතින් එය දේශපාලනික ලෙස සහ සංස්කෘතික ලෙස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යුදෙව්වන් සහ අරාබි ජාතිකයන් අතර බෙදී ඇත...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තවත් බොහෝ දේ අප මෙම මූලික ලෙසට බයිබලය සමඟ ඉදිරියට යනවිට එළිදරවු කරන්නෙමු..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සිතියමේ බටහිර දෙසට වන්නට පිහිටි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භූමි ප්‍රදේශ 6 සහ සිතියමේ නැගෙනහිර පෙදේසට වන්නට පිහිටි එකිනෙකට සම්බන්ද වු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භුමි ප්‍රදෙශ 4 ත් සමඟින් බයිබලිය සිදුවීම හඳුනා ගැනීමට ඉතා අවශ්‍ය වූ භූමි පෙදෙස් 10 ලැබේ.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අවසානයේදී තවත් එක් එකතුකිරීමක්..."භූමිය" යන්නට සඳහන් වූ පද බයිබලය තුල අපට බොහෝ සොයා ගත හැකිය.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විනිශ්චයකාරයා 20:21 මෙන්ම සිතියමේ ඉහළ මයිමේ දක්වා ඇති බයිබල් පදයන්ද ආප ඉදිරියට ගම්න් කිරීමේදී උපකාරී 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සිතියමේ දක්වා ඇති පරිදි ඕවලාකාර හැඩයක් ඇඳ ඒ තුල "භූමිය" යන්න පැහැදිලිව ලියන්න. යුප්‍රටිස් ගංඟාවේ ඉහළ කෙළවරට පහළින් සහ මළ මුහුද සහ රතු මුහුද අතරින් රේඛාවන් දෙකක් අඳිමින් ඕවලාකාර හැඩය වෙත සම්බන්ද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මෙම රේඛාවන් දෙක අතර පිහිටි භූමිය දේව වචනය තුල භූමිය යන්නට හඳුනාගෙන ඇත.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දාන් සිට බෙයර්ෂෙබා යන්නට මෙම භූමිය අතීතයේදී හඳුනාගෙන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දැන් බයිබල් සිදුවීම් හටගත් ස්ථාන දැක්වෙන සිතියම ඇඳ අවසන්ය. සාධාරණ වශයෙන් ඉතා ආසන්න ස්ථාන අප විසින් හඳුනා ගෙන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සාරාංශගතව නැවත හැරී බලමු</a:t>
            </a:r>
            <a:r>
              <a:rPr lang="en-US" sz="1600" b="1" dirty="0" smtClean="0">
                <a:latin typeface="Times" pitchFamily="-84" charset="0"/>
                <a:cs typeface="+mj-cs"/>
              </a:rPr>
              <a:t>…….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මුලින්ම හිස් කොළයක් ගෙන එය දික් අතට සහ හරස් අතට නැවුම් ඉරි සිටින සේ එක් වතාවක් නමා ගන්න. එවිට උතුර/දකුණ  සහ බටහිර/නැගෙනහිර වෙන් කරන රේඛාවන් ඔබට ලැබෙනු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වම් පස ඉහළ කෙලවරෙහි තරමක් විශාල අඩ කවයක්.....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එයට වඩා තරමක් කුඩා අඩ කවයක් දකුණු අන්තයේ පහළ මායිමෙ....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පහළ අඩ කවයෙන් ආරම්භ වී ඉහළ අඩ කවය ආසන්නයටම දිවෙන එඬේරෙකුගේ සැරයටියක් වැනි වු රේඛාවක්.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මතක තබා ගන්න. කිසිදු ස්ථානයක සම්පූර්ණ නම් භවිතා නොකරන්න....නම් වල මුල් අකුරු පමණක් භාවිතා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එය ඔබගේ මනසට නැවත මතක් කිරීමේදි පහසු වනවා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ඉහළ අඩ කවය තුල </a:t>
            </a:r>
            <a:r>
              <a:rPr lang="en-US" sz="1600" b="1" dirty="0" smtClean="0">
                <a:latin typeface="Times" pitchFamily="-84" charset="0"/>
                <a:cs typeface="+mj-cs"/>
              </a:rPr>
              <a:t>MS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 ලියන්න</a:t>
            </a:r>
            <a:r>
              <a:rPr lang="en-US" sz="1600" b="1" dirty="0" smtClean="0">
                <a:latin typeface="Times" pitchFamily="-84" charset="0"/>
                <a:cs typeface="+mj-cs"/>
              </a:rPr>
              <a:t>…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සැරයටියක් වැනි </a:t>
            </a:r>
            <a:r>
              <a:rPr lang="si-LK" sz="1600" b="1" kern="1200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0" charset="0"/>
                <a:ea typeface="MS PGothic" pitchFamily="34" charset="-128"/>
                <a:cs typeface="ＭＳ Ｐゴシック" charset="-128"/>
              </a:rPr>
              <a:t>ගංඟාව</a:t>
            </a:r>
            <a:r>
              <a:rPr lang="en-US" sz="1600" b="1" kern="1200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0" charset="0"/>
                <a:ea typeface="MS PGothic" pitchFamily="34" charset="-128"/>
                <a:cs typeface="ＭＳ Ｐゴシック" charset="-128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හැඳින්වීමට </a:t>
            </a:r>
            <a:r>
              <a:rPr lang="en-US" sz="1600" b="1" dirty="0" smtClean="0">
                <a:latin typeface="Times" pitchFamily="-84" charset="0"/>
                <a:cs typeface="+mj-cs"/>
              </a:rPr>
              <a:t>ER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 ඒ අසලින් ලියන්න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  <p:sp>
        <p:nvSpPr>
          <p:cNvPr id="1044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දැන් මේ සියල්ලටම හේතුව දෙස බැලුවොතින්, ඔබ ඔබගේම මනසින් පුරාණ ලෝකයේ සිතියම නිර්මාණය කිරීමට සූදානම්ය.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එවිට ඔබට එම සිතියම උපයෝගි කොටගෙන බයිබල් පුරාවෘතයේ දිග හැරුම මතුකර ගැනීමට හැකියාව ලැබෙනු ඇත.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පියවරින් පියවරින් අප මෙම සිතියම නිර්මාණය කරමු..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z="1600" b="1" dirty="0" smtClean="0">
                <a:latin typeface="Times" pitchFamily="-84" charset="0"/>
                <a:cs typeface="+mj-cs"/>
              </a:rPr>
              <a:t>PG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ලෙසට දකුණු පෙදෙසේ පහළ අඩ කවය තුල සටහන්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මෙම තනි අකුරු මඟින් ....</a:t>
            </a:r>
          </a:p>
          <a:p>
            <a:pPr>
              <a:spcBef>
                <a:spcPct val="50000"/>
              </a:spcBef>
            </a:pPr>
            <a:r>
              <a:rPr lang="si-LK" sz="1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මධ්‍යධරණි මුහුද</a:t>
            </a:r>
            <a:endParaRPr lang="en-US" sz="1600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යුප්‍රටීස් ගංඟාව</a:t>
            </a:r>
            <a:endParaRPr lang="en-US" sz="1600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පර්සියන් බොක්ක</a:t>
            </a:r>
            <a:r>
              <a:rPr lang="en-US" sz="1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 </a:t>
            </a:r>
            <a:r>
              <a:rPr lang="si-LK" sz="1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හඳුනාගැනේ....</a:t>
            </a:r>
            <a:endParaRPr lang="en-US" sz="1600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j-cs"/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වම් පස පහළ කෙළවරෙහි හාවෙකුගේ කන් දෙකක් වැනි හැඩයක් අඳින්න...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එම කන් දෙක තුල රතු මුහුද හඳුනා ගැනීමට </a:t>
            </a:r>
            <a:r>
              <a:rPr lang="en-US" sz="1600" b="1" dirty="0" smtClean="0">
                <a:latin typeface="Times" pitchFamily="-84" charset="0"/>
                <a:cs typeface="+mj-cs"/>
              </a:rPr>
              <a:t>RS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 නම්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මීළඟට සැරයටියෙ හිසෙහි හැඩය ගත් ස්ථානයේ පහළින් ඕවලාකාර හැඩයෙන් යුත් කවයන් දෙකක් අඳින්න...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කුඩා හැඩය...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විශාල හැඩයට ඉහළින් සහ එම දෙක යා කරන රේඛාවක් අඳින්න....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කුඩා කවය අසල </a:t>
            </a:r>
            <a:r>
              <a:rPr lang="en-US" sz="1600" b="1" dirty="0" smtClean="0">
                <a:latin typeface="Times" pitchFamily="-84" charset="0"/>
                <a:cs typeface="+mj-cs"/>
              </a:rPr>
              <a:t>SG </a:t>
            </a:r>
            <a:r>
              <a:rPr lang="si-LK" sz="1600" b="1" dirty="0" smtClean="0">
                <a:latin typeface="Times" pitchFamily="-84" charset="0"/>
                <a:cs typeface="+mj-cs"/>
              </a:rPr>
              <a:t>ගලීලයේ මුහුද හඳූනා ගැනීමට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තරමක් විශාල කවය අසළ </a:t>
            </a:r>
            <a:r>
              <a:rPr lang="en-US" sz="1600" b="1" dirty="0" smtClean="0">
                <a:latin typeface="Times" pitchFamily="-84" charset="0"/>
                <a:cs typeface="+mj-cs"/>
              </a:rPr>
              <a:t>DS </a:t>
            </a:r>
            <a:r>
              <a:rPr lang="si-LK" sz="1600" b="1" dirty="0" smtClean="0">
                <a:latin typeface="Times" pitchFamily="-84" charset="0"/>
                <a:cs typeface="+mj-cs"/>
              </a:rPr>
              <a:t>ලෙස, මළ මුහුද හඳුනා ගැනීමට</a:t>
            </a:r>
            <a:r>
              <a:rPr lang="en-US" sz="1600" b="1" dirty="0" smtClean="0">
                <a:latin typeface="Times" pitchFamily="-84" charset="0"/>
                <a:cs typeface="+mj-cs"/>
              </a:rPr>
              <a:t>..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එම කවයන් දෙක යා කරන කෙටි රේඛාව සුප්‍රසිද්ධ යෝර්දාන් ගංඟාව වේ....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////	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අවසානයේ ජල ප්‍රභවයන් 6ක් සහ එක් ගංඟාවක්....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මධ්‍යධරණි මුහුද</a:t>
            </a:r>
            <a:endParaRPr lang="en-US" sz="1600" b="1" kern="1200" dirty="0" smtClean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යුප්‍රටීස් ගංඟාව</a:t>
            </a:r>
            <a:endParaRPr lang="en-US" sz="1600" b="1" kern="1200" dirty="0" smtClean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පර්සියන් බොක්ක</a:t>
            </a:r>
            <a:endParaRPr lang="en-US" sz="1600" b="1" kern="1200" dirty="0" smtClean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රතු මුහුද</a:t>
            </a:r>
            <a:endParaRPr lang="en-US" sz="1600" b="1" kern="1200" dirty="0" smtClean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මළ මුහුද</a:t>
            </a:r>
            <a:endParaRPr lang="en-US" sz="1600" b="1" kern="1200" dirty="0" smtClean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+mj-cs"/>
            </a:endParaRPr>
          </a:p>
          <a:p>
            <a:r>
              <a:rPr lang="en-US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///	</a:t>
            </a:r>
            <a:r>
              <a:rPr lang="si-LK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ගලීලයේ මුහුද</a:t>
            </a:r>
            <a:r>
              <a:rPr lang="en-US" sz="1600" b="1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+mj-cs"/>
              </a:rPr>
              <a:t>, </a:t>
            </a:r>
            <a:r>
              <a:rPr lang="si-LK" sz="1600" b="1" kern="1200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ea typeface="MS PGothic" pitchFamily="34" charset="-128"/>
                <a:cs typeface="+mj-cs"/>
              </a:rPr>
              <a:t>යෝර්දාන් </a:t>
            </a:r>
            <a:r>
              <a:rPr lang="en-US" sz="1600" b="1" kern="1200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ea typeface="MS PGothic" pitchFamily="34" charset="-128"/>
                <a:cs typeface="+mj-cs"/>
              </a:rPr>
              <a:t> </a:t>
            </a:r>
            <a:r>
              <a:rPr lang="si-LK" sz="1600" b="1" kern="1200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  <a:ea typeface="MS PGothic" pitchFamily="34" charset="-128"/>
                <a:cs typeface="+mj-cs"/>
              </a:rPr>
              <a:t>ගංඟාවයි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කඩදාසි කොලයක් ගන්න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එය දිග අතට එක වතාවක් නමා ගන්න</a:t>
            </a: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දැන් බලන්නට යන්නේ භූමියයි...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සිතියමේ ඉහළින් "ස්ථාන 10" ලෙස නම් කර ගන්න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  <p:sp>
        <p:nvSpPr>
          <p:cNvPr id="12697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එයට යටින් දකුණු දෙසට ඊතළයක් අඳිමින් 4 ලෙස සටහන්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එයට යටින් වම් දෙසට ඊතළයක් අඳිමින් 6 ලෙස සටහන්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  <p:sp>
        <p:nvSpPr>
          <p:cNvPr id="1310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</a:rPr>
              <a:t>පර්සියන් බොක්කේ සිට ගංඟාවේ ඉහළට මැද ස්ථානය දක්වා ගමන් කරන්න. එහි පුරාණ බැබිලෝනිය නගරය දැක්වීමට ‘</a:t>
            </a:r>
            <a:r>
              <a:rPr lang="en-US" sz="1600" b="1" dirty="0" smtClean="0">
                <a:latin typeface="Times" pitchFamily="-84" charset="0"/>
              </a:rPr>
              <a:t>B</a:t>
            </a:r>
            <a:r>
              <a:rPr lang="si-LK" sz="1600" b="1" dirty="0" smtClean="0">
                <a:latin typeface="Times" pitchFamily="-84" charset="0"/>
              </a:rPr>
              <a:t>'ලෙස සටහන් කරන්න.</a:t>
            </a:r>
            <a:endParaRPr lang="en-US" sz="1600" b="1" dirty="0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බැබිලොනියෙන් තරමක් එපිටින් හාරන් හැඳින්මට '</a:t>
            </a:r>
            <a:r>
              <a:rPr lang="en-US" sz="1600" b="1" dirty="0" smtClean="0">
                <a:latin typeface="Times" pitchFamily="-84" charset="0"/>
                <a:cs typeface="+mj-cs"/>
              </a:rPr>
              <a:t>H'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අකුරක් භාවිතා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සිතියමේ දකුණු පස ඉහළ කෝණයේ අසිරියාවේ පිහිටි  නිනිවය හැඳින්වීමට </a:t>
            </a:r>
            <a:r>
              <a:rPr lang="en-US" sz="1600" b="1" dirty="0" smtClean="0">
                <a:latin typeface="Times" pitchFamily="-84" charset="0"/>
                <a:cs typeface="+mj-cs"/>
              </a:rPr>
              <a:t>N(A)</a:t>
            </a:r>
            <a:r>
              <a:rPr lang="si-LK" sz="1600" b="1" dirty="0" smtClean="0">
                <a:latin typeface="Times" pitchFamily="-84" charset="0"/>
                <a:cs typeface="+mj-cs"/>
              </a:rPr>
              <a:t> ලෙස ලකුණු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සිතියමේ දකුණු භාගයේ පිහිටි ප්‍රධාන ස්ථාන 4 දැන් අප හඳුනා ගත්තෙමු.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මීළඟට අප සිතියමේ වම් පෙදෙසේ පිහිටි ස්ථාන 6 හඳුනා ගැනීමට යොමුවෙමු.  පළමුවෙන්ම යෝර්දාන් ගංඟාව අසලින් සම්පූර්ණ කානාන් දේශයම හඳුනා ගන්නා පිණිස </a:t>
            </a:r>
            <a:r>
              <a:rPr lang="en-US" sz="1600" b="1" dirty="0" smtClean="0">
                <a:latin typeface="Times" pitchFamily="-84" charset="0"/>
                <a:cs typeface="+mj-cs"/>
              </a:rPr>
              <a:t>C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 සටහන් කරන්න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යෝර්දාන්  නදියෙන් වම් පසට වන්නට </a:t>
            </a:r>
            <a:r>
              <a:rPr lang="en-US" sz="1600" b="1" dirty="0" smtClean="0">
                <a:latin typeface="Times" pitchFamily="-84" charset="0"/>
                <a:cs typeface="+mj-cs"/>
              </a:rPr>
              <a:t>“J”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අකුරින් යෙරුසලම ලකුණු කරන්න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නැමුම් රෙඛාවන් දෙකක් පිහිටන පරිදි.</a:t>
            </a: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එය තව වතාවක් අනෙක් අතට නමා ගන්න</a:t>
            </a: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එකක් සිරස් අතට අනෙක තිරස් අතට</a:t>
            </a:r>
            <a:r>
              <a:rPr lang="en-US" sz="1600" b="1" dirty="0" smtClean="0">
                <a:latin typeface="Times" pitchFamily="-84" charset="0"/>
                <a:cs typeface="+mj-cs"/>
              </a:rPr>
              <a:t>..</a:t>
            </a:r>
            <a:r>
              <a:rPr lang="si-LK" sz="1600" b="1" dirty="0" smtClean="0">
                <a:latin typeface="Times" pitchFamily="-84" charset="0"/>
                <a:cs typeface="+mj-cs"/>
              </a:rPr>
              <a:t> එතුලින් ඔබගේ සිතියමේ උතුර - දකුණ සහ නැගෙනහිර සහ බස්නාහිර දැක්වේ.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එය දිග අතට ඔබ ඉදිරියේ තබා ගන්න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යොර්දාන් නදියෙන් දකුණු පසට වන්නට නෙබෝ කන්ද</a:t>
            </a:r>
            <a:r>
              <a:rPr lang="en-US" sz="1600" b="1" dirty="0" smtClean="0">
                <a:latin typeface="Times" pitchFamily="-84" charset="0"/>
                <a:cs typeface="+mj-cs"/>
              </a:rPr>
              <a:t> MN</a:t>
            </a:r>
            <a:r>
              <a:rPr lang="si-LK" sz="1600" b="1" dirty="0" smtClean="0">
                <a:latin typeface="Times" pitchFamily="-84" charset="0"/>
                <a:cs typeface="+mj-cs"/>
              </a:rPr>
              <a:t> වලින් ලකුණු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මළ මුහුද සහ රතු මුහුද අතර මැද කාදේශ් බාර්නියා හැඳින්වීමට</a:t>
            </a:r>
            <a:r>
              <a:rPr lang="en-US" sz="1600" b="1" dirty="0" smtClean="0">
                <a:latin typeface="Times" pitchFamily="-84" charset="0"/>
                <a:cs typeface="+mj-cs"/>
              </a:rPr>
              <a:t> KB</a:t>
            </a:r>
            <a:r>
              <a:rPr lang="si-LK" sz="1600" b="1" dirty="0" smtClean="0">
                <a:latin typeface="Times" pitchFamily="-84" charset="0"/>
                <a:cs typeface="+mj-cs"/>
              </a:rPr>
              <a:t> යොදා ගන්න.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හාවෙකුගේ කන් වල හැඩය වැනි රතු මුහුදෙහි වම් පස  ඉහළ කෙළවරෙහි ඊජිප්තුව ලකුණු කිරීමට </a:t>
            </a:r>
            <a:r>
              <a:rPr lang="en-US" sz="1600" b="1" dirty="0" smtClean="0">
                <a:latin typeface="Times" pitchFamily="-84" charset="0"/>
                <a:cs typeface="+mj-cs"/>
              </a:rPr>
              <a:t>E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අකුර භාවිතා කරන්න.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රතු මුහුදෙහි කෙළවරයන් දෙක අතර මැද </a:t>
            </a:r>
            <a:r>
              <a:rPr lang="en-US" sz="1600" b="1" dirty="0" smtClean="0">
                <a:latin typeface="Times" pitchFamily="-84" charset="0"/>
                <a:cs typeface="+mj-cs"/>
              </a:rPr>
              <a:t>MS </a:t>
            </a:r>
            <a:r>
              <a:rPr lang="si-LK" sz="1600" b="1" dirty="0" smtClean="0">
                <a:latin typeface="Times" pitchFamily="-84" charset="0"/>
                <a:cs typeface="+mj-cs"/>
              </a:rPr>
              <a:t>යොදා ගෙනසීනයි කන්ද සලකුණු කරන්න. දැන් අප බයිබලීය සිදුවීම් සිදුවූ වේදිකාව සකස් කරගෙන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අපට අවශ්‍යවන්නේ මෙම ස්ථාන 10 පමණකි..ඊට වඩා එකක්වත් වැඩිව හෝ අඩුව නොවේ.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ඒ වගේම ජල ප්‍රභවයන් 6. මෙම ස්ථාන කිහිපය දැනට අපගේ අවශ්‍යතාවය සම්පූර්ණ කරනවා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ඒ වාගේම තවත එක් වැදගත් දෙයක් ඇත. එනම් "දාන් සිට බෙයර්ශෙබා දක්වා ඇති භූමියයි" 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මූලික වශයෙන්ම දෙවියන්වහන්සේ ඇබ්‍රාහාම්ට දුන් පොරොන්දු දේශය මෙය වන අතර,තවත් බොහෝ දේ අප ඉදිරියට යන අතර වාරයේදි අපට හමුවනු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බයිබලීය සිදුවීම් හටගත් මහත් වූ වේදිකාව තුල අතීතයේ පටන්ම බොහෝ කථාන්දර දිග හැරී ඇත.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අතීතයෙ පටන් සිදුවූ සිද්ධියන් මෙන්ම වර්ථමානයේ පටන් අනාගතයේදීද බොහෝ දේ සිදුවනු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දැන් මෙ සියල්ලට හේතුව සලකා බලමු</a:t>
            </a:r>
            <a:r>
              <a:rPr lang="en-US" sz="1600" b="1" dirty="0" smtClean="0">
                <a:latin typeface="Times" pitchFamily="-84" charset="0"/>
                <a:cs typeface="+mj-cs"/>
              </a:rPr>
              <a:t>…..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බයිබලීය සිදුවිම් සිදුවූ භුමිය සත්‍යලෙසම පිහිටි එකක් බවත්, බොහෝ භූ විෂමතාවයන් හා පාරිසරික විපර්වාසයන් වලට මුහුණ දෙමින්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උතුරේ තිබූ සාරවත්කමෙ සිට දකුණේ පාළු බව දක්වා.. අබ්‍රහාම්ට පොරොන්දුවක් ලෙස ලැබුනු දේශයේ සිදුවීම් අද දක්වාම ප්‍රකාශ වන බවත් ස්ථීරව දැනගැනීමටය.</a:t>
            </a: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 මනස තුළ සිතියමක් ගොඩනැගීමට හේතු වූ දෙවන කරුණනම්,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ඔබගේ සිත තුල ශ්‍රේෂ්ඨ බයිබලීය කථාව රඟදැක්වීමට අවශ්‍ය වේදිකාව සැකසීමට ඔබට දැන් හකි</a:t>
            </a:r>
            <a:r>
              <a:rPr lang="en-US" sz="1600" b="1" baseline="0" dirty="0" smtClean="0">
                <a:latin typeface="Times" pitchFamily="-84" charset="0"/>
                <a:cs typeface="+mj-cs"/>
              </a:rPr>
              <a:t> </a:t>
            </a:r>
            <a:r>
              <a:rPr lang="si-LK" sz="1600" b="1" baseline="0" dirty="0" smtClean="0">
                <a:latin typeface="Times" pitchFamily="-84" charset="0"/>
                <a:cs typeface="+mj-cs"/>
              </a:rPr>
              <a:t>වීමයි</a:t>
            </a:r>
            <a:r>
              <a:rPr lang="en-US" sz="1600" b="1" baseline="0" dirty="0" smtClean="0">
                <a:latin typeface="Times" pitchFamily="-84" charset="0"/>
                <a:cs typeface="+mj-cs"/>
              </a:rPr>
              <a:t>. </a:t>
            </a:r>
            <a:r>
              <a:rPr lang="si-LK" sz="1600" b="1" baseline="0" dirty="0" smtClean="0">
                <a:latin typeface="Times" pitchFamily="-84" charset="0"/>
                <a:cs typeface="+mj-cs"/>
              </a:rPr>
              <a:t>ඒ වාගේම පැහැදිලිව තේරුම්ගත හැකි වීමයි.</a:t>
            </a:r>
            <a:endParaRPr lang="en-US" sz="1600" b="1" baseline="0" dirty="0" smtClean="0">
              <a:latin typeface="Times" pitchFamily="-84" charset="0"/>
              <a:cs typeface="+mj-cs"/>
            </a:endParaRPr>
          </a:p>
          <a:p>
            <a:r>
              <a:rPr lang="en-US" sz="1600" b="1" baseline="0" dirty="0" smtClean="0">
                <a:latin typeface="Times" pitchFamily="-84" charset="0"/>
                <a:cs typeface="+mj-cs"/>
              </a:rPr>
              <a:t>////	</a:t>
            </a:r>
            <a:r>
              <a:rPr lang="si-LK" sz="1600" b="1" baseline="0" dirty="0" smtClean="0">
                <a:latin typeface="Times" pitchFamily="-84" charset="0"/>
                <a:cs typeface="+mj-cs"/>
              </a:rPr>
              <a:t>මෙහි රේඛා වලින් දැක්වෙනුයේ ඉදිරියෙදි අපට හමුවන්නට යන බයිබලීය සිදුවීම් වල ව්‍යාප්තියයි. </a:t>
            </a:r>
            <a:endParaRPr lang="en-US" sz="1600" b="1" baseline="0" dirty="0" smtClean="0">
              <a:latin typeface="Times" pitchFamily="-84" charset="0"/>
              <a:cs typeface="+mj-cs"/>
            </a:endParaRPr>
          </a:p>
          <a:p>
            <a:r>
              <a:rPr lang="si-LK" sz="1600" b="1" baseline="0" dirty="0" smtClean="0">
                <a:latin typeface="Times" pitchFamily="-84" charset="0"/>
                <a:cs typeface="+mj-cs"/>
              </a:rPr>
              <a:t>අප සටහන් කල සෑම ස්ථානයක් වටාම කුමන හෝ කථාවක් බැඳි ඇති බව ඔබට ඉදිරියෙදී පසක් වනු ඇත. </a:t>
            </a:r>
            <a:endParaRPr lang="en-US" sz="1600" b="1" baseline="0" dirty="0" smtClean="0">
              <a:latin typeface="Times" pitchFamily="-84" charset="0"/>
              <a:cs typeface="+mj-cs"/>
            </a:endParaRPr>
          </a:p>
          <a:p>
            <a:r>
              <a:rPr lang="si-LK" sz="1600" b="1" baseline="0" dirty="0" smtClean="0">
                <a:latin typeface="Times" pitchFamily="-84" charset="0"/>
                <a:cs typeface="+mj-cs"/>
              </a:rPr>
              <a:t>මෙම භුමියෙන් හටගත් ක්‍රිස්තුස්වහන්සේගේ ශුභාරංචිය අද දක්වාම අප වෙත ගළාගෙන විත්</a:t>
            </a:r>
            <a:r>
              <a:rPr lang="si-LK" sz="1600" b="1" i="1" baseline="0" dirty="0" smtClean="0">
                <a:latin typeface="Times" pitchFamily="-84" charset="0"/>
                <a:cs typeface="+mj-cs"/>
              </a:rPr>
              <a:t>තිබේ.</a:t>
            </a:r>
            <a:endParaRPr lang="si-LK" sz="1600" b="1" i="1" dirty="0" smtClean="0">
              <a:latin typeface="Times" pitchFamily="-84" charset="0"/>
              <a:cs typeface="+mj-cs"/>
            </a:endParaRP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එය දිග අතට ඔබ ඉදිරියේ තබා ගෙන සිටින අතරෙහි, ඔබගේම සිතියම නිර්මාණය කිරීමට එනම් මධ්‍යධරණීය සිදුවීම් වල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වේදිකාව සැකසීමට සූදානම් වන්න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අප ඉදිරියට යන අතරේදි..කහ පාට රේඛාවන් එකතුවන ආකාරය බලන්න.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අප තව දුරටත් ඉදිරියට යන අතරෙදි ඔබට එම රේඛාවන් ඔබගේම සිතියමෙ ඇඳගත  හැකිය.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ඔබ ඇඳිය යුතු රේඛාවන් සියල්ලම මෙහි කහ වර්ණයෙන් දැක්වේ.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පෙර ඔබ ඇඳි රේඛාවන් සියල්ලම මෙහි කොළ වර්ණයට මාරු  වී දැක්වේ.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පෙහෙළිකාවේ මූලික කොටස් අප දැන් ස්ථානගත කර ඇත.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බයිබල් ලිපිගොනු 10න් ඇරඹී ඒ මත පදනම්ව අප මෙම පිළියෙල කරනු ලැබුවේ බයිබල් සිදුවීම් හටගත් වේදිකාවයි.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එය දැන් ඔබට ඔබගේ මනස තුල නිර්මානය කරගැනීමට හැකියාව ඇත.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අප දැන් සුදානම් වී සිටින්නේ බයිබලීය කථාන්දරය ඉතාමත් පිළිවෙලට උකහා ගැනීමටය.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ඔබගේ මනස තුල පුරාණ ලෝකයේ සිතියම නිර්මාණය කිරීමට දැන් ඔබට අවස්ථාවයි</a:t>
            </a:r>
            <a:r>
              <a:rPr lang="en-US" sz="1600" b="1" dirty="0" smtClean="0">
                <a:latin typeface="Times" pitchFamily="-84" charset="0"/>
                <a:cs typeface="+mj-cs"/>
              </a:rPr>
              <a:t>. </a:t>
            </a:r>
            <a:endParaRPr lang="si-LK" sz="1600" b="1" dirty="0" smtClean="0">
              <a:latin typeface="Times" pitchFamily="-84" charset="0"/>
              <a:cs typeface="+mj-cs"/>
            </a:endParaRPr>
          </a:p>
          <a:p>
            <a:endParaRPr lang="en-US" b="1" dirty="0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අපගේ මනස තුල මෙම සිතියම දැන් පිහිටා ඇති බැවින් ''කුමක් කුමන ස්ථානයෙදී සිදුවීද" යන්නට පිළිතුරු දීමට ඔබට හැකිවනු ඇත.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අප ඔබට දෙන ඔවදන නම් ඔබගේ මනසින් මෙම සිතියම හතර පස් වතාවක් සකස්කරගන්න.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එවිට ඔබටත් අවසානයෙදි කුමක් කොතැන සිදුවීද යන්න්ට පිළිතුරු දීමට හැකිවනු ඇත.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මේ වන විට ඔබටම තනිවම පුරාණ ලෝකයේ සිතියම මනසතුල නිර්මාණය කර ගැනීමට හැකියාව ලැබෙනු ඇත.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ඒ වගේම ඔබගේ මනස තුල බයිබල් ලිපිඔ ගොනුව ගැන අදහසක් , එය විවර කිරීමට යතුරත්, සිතියමත් ඇත.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අප යන ගමන අපට දැන් ඉතා පැහැදිලිය.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දැන් අප ඉතා වැදගත් පියවරකට පැමිණ ඇත. අප එහිදී බයිබලීය කාළ රාමුව ගැන කථා කරමු.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i-LK" sz="1200" kern="1200" dirty="0" smtClean="0">
                <a:solidFill>
                  <a:schemeClr val="tx1"/>
                </a:solidFill>
                <a:latin typeface="Times" pitchFamily="-84" charset="0"/>
                <a:ea typeface="MS PGothic" pitchFamily="34" charset="-128"/>
                <a:cs typeface="ＭＳ Ｐゴシック" charset="-128"/>
              </a:rPr>
              <a:t>මූලික ලෙසට බයිබලය</a:t>
            </a:r>
            <a:endParaRPr lang="en-US" sz="1200" kern="1200" dirty="0" smtClean="0">
              <a:solidFill>
                <a:schemeClr val="tx1"/>
              </a:solidFill>
              <a:latin typeface="Times" pitchFamily="-84" charset="0"/>
              <a:ea typeface="MS PGothic" pitchFamily="34" charset="-128"/>
              <a:cs typeface="ＭＳ Ｐゴシック" charset="-128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si-LK" sz="1600" b="1" dirty="0" smtClean="0">
                <a:latin typeface="Times" pitchFamily="-84" charset="0"/>
                <a:cs typeface="+mj-cs"/>
              </a:rPr>
              <a:t>දැන් අප කොයිබටද යන්නේ යන්නට ඔබට යම් අදහසක් ඇත.. මුලින්ම අප බයිබලයේ සඳහන් වන ප්‍රධාන ජල ප්‍රභවයන් හය  හඳුනාගනිමු.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ඊලඟ පියවර ලෙසින් අප ප්‍රධානතම භූමිය ස්ථාන  දහය හඳුනා ගනිමු.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මෙය ඉතා ගැඹුරු  භූගෝල පාඩමක් නොවෙනු ඇත.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  <a:r>
              <a:rPr lang="si-LK" sz="1600" b="1" dirty="0" smtClean="0">
                <a:latin typeface="Times" pitchFamily="-84" charset="0"/>
                <a:cs typeface="+mj-cs"/>
              </a:rPr>
              <a:t>ඒ ගැන භිය නොවන්න</a:t>
            </a:r>
            <a:r>
              <a:rPr lang="en-US" sz="1600" b="1" dirty="0" smtClean="0">
                <a:latin typeface="Times" pitchFamily="-84" charset="0"/>
                <a:cs typeface="+mj-cs"/>
              </a:rPr>
              <a:t> </a:t>
            </a: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තෙවනුව, මතකයේ තබා ගන්න...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en-US" sz="1600" b="1" dirty="0" smtClean="0">
                <a:latin typeface="Times" pitchFamily="-84" charset="0"/>
                <a:cs typeface="+mj-cs"/>
              </a:rPr>
              <a:t>///	</a:t>
            </a:r>
            <a:r>
              <a:rPr lang="si-LK" sz="1600" b="1" dirty="0" smtClean="0">
                <a:latin typeface="Times" pitchFamily="-84" charset="0"/>
                <a:cs typeface="+mj-cs"/>
              </a:rPr>
              <a:t>මෙහි දැක්වෙන දුර ප්‍රමාණයන් අනුමානය කරන ලද සහ ආසන්න දුර ප්‍රමාණයන් වේ.</a:t>
            </a:r>
            <a:endParaRPr lang="en-US" sz="1600" b="1" dirty="0" smtClean="0">
              <a:latin typeface="Times" pitchFamily="-84" charset="0"/>
              <a:cs typeface="+mj-cs"/>
            </a:endParaRPr>
          </a:p>
          <a:p>
            <a:r>
              <a:rPr lang="si-LK" sz="1600" b="1" dirty="0" smtClean="0">
                <a:latin typeface="Times" pitchFamily="-84" charset="0"/>
                <a:cs typeface="+mj-cs"/>
              </a:rPr>
              <a:t>නමුත් බයිබලයේ ඇති ප්‍රධාන ජල ප්‍රභවයන් සහ භූමීය ස්ථාන හඳුනා ගැනීමට තරම් එවා ප්‍රමාණවත් වේ.</a:t>
            </a:r>
            <a:endParaRPr lang="en-US" sz="1600" b="1" dirty="0" smtClean="0">
              <a:latin typeface="Times" pitchFamily="-84" charset="0"/>
              <a:cs typeface="+mj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6455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848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4538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822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535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801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2824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4645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43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7951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38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pitchFamily="34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" name="Rectangle 33"/>
          <p:cNvSpPr>
            <a:spLocks noChangeArrowheads="1"/>
          </p:cNvSpPr>
          <p:nvPr userDrawn="1"/>
        </p:nvSpPr>
        <p:spPr bwMode="auto">
          <a:xfrm>
            <a:off x="0" y="349801"/>
            <a:ext cx="1733826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si-LK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වේදිකාව සැකසීම</a:t>
            </a:r>
            <a:endParaRPr lang="en-US" sz="1600" b="1" i="0" dirty="0">
              <a:solidFill>
                <a:schemeClr val="tx2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MS PGothic" pitchFamily="34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-84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i="0" smtClean="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i="0">
                  <a:solidFill>
                    <a:srgbClr val="FFA27C"/>
                  </a:solidFill>
                  <a:latin typeface="Arial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28" name="Rectangle 35"/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9.65.01.</a:t>
            </a:r>
          </a:p>
        </p:txBody>
      </p:sp>
    </p:spTree>
    <p:extLst>
      <p:ext uri="{BB962C8B-B14F-4D97-AF65-F5344CB8AC3E}">
        <p14:creationId xmlns:p14="http://schemas.microsoft.com/office/powerpoint/2010/main" val="418721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emf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7.emf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8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4.emf"/><Relationship Id="rId5" Type="http://schemas.openxmlformats.org/officeDocument/2006/relationships/image" Target="../media/image25.jpeg"/><Relationship Id="rId6" Type="http://schemas.openxmlformats.org/officeDocument/2006/relationships/image" Target="../media/image26.emf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7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76200" y="5211763"/>
            <a:ext cx="8596313" cy="1346200"/>
            <a:chOff x="48" y="3424"/>
            <a:chExt cx="5415" cy="848"/>
          </a:xfrm>
        </p:grpSpPr>
        <p:sp>
          <p:nvSpPr>
            <p:cNvPr id="33894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949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i="0" smtClean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Helvetica" pitchFamily="-107" charset="0"/>
                  <a:ea typeface="ＭＳ Ｐゴシック" charset="0"/>
                  <a:cs typeface="ＭＳ Ｐゴシック" charset="0"/>
                </a:rPr>
                <a:t>www.biblebasically.com</a:t>
              </a:r>
            </a:p>
          </p:txBody>
        </p:sp>
      </p:grp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8832850" y="59610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 smtClean="0">
              <a:solidFill>
                <a:srgbClr val="FFFFFF"/>
              </a:solidFill>
            </a:endParaRP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481013" y="6321425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2155825" y="-25400"/>
            <a:ext cx="47180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VERSION 9.65</a:t>
            </a:r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7583488" y="63023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9.65.01.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8129588" y="6299200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01</a:t>
            </a:r>
          </a:p>
        </p:txBody>
      </p:sp>
      <p:pic>
        <p:nvPicPr>
          <p:cNvPr id="5128" name="Picture 2" descr="BACKGR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0" y="64055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 smtClean="0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-6350" y="1712913"/>
            <a:ext cx="9144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මූලික ලෙසට </a:t>
            </a:r>
          </a:p>
          <a:p>
            <a:pPr>
              <a:defRPr/>
            </a:pPr>
            <a:r>
              <a:rPr lang="en-US" sz="80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බයිබලය</a:t>
            </a:r>
            <a:endParaRPr lang="en-US" sz="16600" b="1" i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7305338" y="6323013"/>
            <a:ext cx="328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 i="0" smtClean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49288" y="5211763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FAFD00"/>
                </a:solidFill>
                <a:latin typeface="Times New Roman" charset="0"/>
              </a:rPr>
              <a:t>A Presentation of The Bible…Basically Ministries International Inc.                Fort Worth, Texas</a:t>
            </a:r>
            <a:endParaRPr lang="en-US" sz="1800" b="1" i="0" smtClean="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59138" y="6065838"/>
            <a:ext cx="3081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i="0" dirty="0">
                <a:solidFill>
                  <a:srgbClr val="FFFB0C"/>
                </a:solidFill>
                <a:latin typeface="Helvetica" pitchFamily="-107" charset="0"/>
                <a:ea typeface="ＭＳ Ｐゴシック" charset="0"/>
                <a:cs typeface="ＭＳ Ｐゴシック" charset="0"/>
              </a:rPr>
              <a:t>www.biblebasically.org</a:t>
            </a: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8178341" y="6388021"/>
            <a:ext cx="6481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1000" b="1" i="0" dirty="0" smtClean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9.65.02.</a:t>
            </a:r>
          </a:p>
        </p:txBody>
      </p:sp>
      <p:sp>
        <p:nvSpPr>
          <p:cNvPr id="5135" name="Rectangle 9"/>
          <p:cNvSpPr>
            <a:spLocks noChangeArrowheads="1"/>
          </p:cNvSpPr>
          <p:nvPr/>
        </p:nvSpPr>
        <p:spPr bwMode="auto">
          <a:xfrm>
            <a:off x="8637588" y="6388021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000" b="1" i="0" dirty="0" smtClean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1291376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3563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5613" name="Rectangle 2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909454" y="1985818"/>
            <a:ext cx="4341092" cy="28905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si-LK" sz="4000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ස්ථානවල සම්පූර්ණ නම </a:t>
            </a:r>
            <a:endParaRPr lang="en-US" sz="4000" b="1" dirty="0" smtClean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si-LK" sz="4000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භාවිතා නොකරන්න.</a:t>
            </a:r>
          </a:p>
          <a:p>
            <a:pPr>
              <a:lnSpc>
                <a:spcPct val="65000"/>
              </a:lnSpc>
            </a:pPr>
            <a:r>
              <a:rPr lang="si-LK" sz="4000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අදාල නාමයන්ගෙ පළමු අකුර </a:t>
            </a:r>
            <a:endParaRPr lang="en-US" sz="4000" b="1" dirty="0" smtClean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si-LK" sz="4000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පමණක් භාවිතා කරන්න!</a:t>
            </a:r>
            <a:endParaRPr lang="en-US" sz="40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561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7662" name="Rectangle 2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ea typeface="+mn-ea"/>
              </a:rPr>
              <a:t>MS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9711" name="Rectangle 2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175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176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1761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38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3811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මධ්‍යධරණි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i-LK" sz="32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යුප්‍රටීස් ගංඟාව</a:t>
            </a:r>
            <a:endParaRPr lang="en-US" sz="32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පර්සියන් බොක්ක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5861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35862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5863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7905" name="Rectangle 26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9954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39955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රතු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2004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2005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080375" y="6518275"/>
            <a:ext cx="3254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0">
                <a:solidFill>
                  <a:srgbClr val="FFFFFF"/>
                </a:solidFill>
                <a:latin typeface="Arial" pitchFamily="34" charset="0"/>
              </a:rPr>
              <a:t>02</a:t>
            </a:r>
            <a:endParaRPr lang="en-US" sz="1400" i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pitchFamily="34" charset="0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4671" name="Text Box 15"/>
          <p:cNvSpPr txBox="1">
            <a:spLocks noChangeArrowheads="1"/>
          </p:cNvSpPr>
          <p:nvPr/>
        </p:nvSpPr>
        <p:spPr bwMode="auto">
          <a:xfrm>
            <a:off x="1001713" y="1903413"/>
            <a:ext cx="7051675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6000" b="1" dirty="0" smtClean="0">
                <a:solidFill>
                  <a:srgbClr val="FFFC1E"/>
                </a:solidFill>
                <a:latin typeface="Arial" pitchFamily="34" charset="0"/>
              </a:rPr>
              <a:t>මූලික ලෙසට බයිබලය</a:t>
            </a:r>
            <a:endParaRPr lang="en-US" sz="6000" b="1" baseline="100000" dirty="0">
              <a:solidFill>
                <a:srgbClr val="27FC31"/>
              </a:solidFill>
              <a:latin typeface="Arial" pitchFamily="34" charset="0"/>
            </a:endParaRPr>
          </a:p>
        </p:txBody>
      </p: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කොතනද එම ස්ථානය ?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381125" y="3811579"/>
            <a:ext cx="6143624" cy="1870070"/>
            <a:chOff x="870" y="2518"/>
            <a:chExt cx="3870" cy="1178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2074" y="2518"/>
              <a:ext cx="1596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3200" b="1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දෙවන කොටස</a:t>
              </a:r>
              <a:endParaRPr lang="en-US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870" y="3017"/>
              <a:ext cx="3870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si-LK" sz="3200" b="1" dirty="0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වේදිකාව සැකසීම </a:t>
              </a:r>
              <a:r>
                <a:rPr lang="en-US" sz="3200" b="1" dirty="0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/>
              </a:r>
              <a:br>
                <a:rPr lang="en-US" sz="3200" b="1" dirty="0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</a:br>
              <a:r>
                <a:rPr lang="si-LK" sz="3200" b="1" dirty="0" smtClean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"පුරාණ පෙරදිග ලෝකයේ සිතියම"</a:t>
              </a:r>
              <a:endParaRPr lang="en-US" b="1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515225" y="6518275"/>
            <a:ext cx="7429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993294" y="1887846"/>
            <a:ext cx="3714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C1E"/>
                </a:solidFill>
                <a:latin typeface="Arial" pitchFamily="34" charset="0"/>
              </a:rPr>
              <a:t>®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4053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4054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610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6101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ගලීලයේ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8148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815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48151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772352" y="4206586"/>
            <a:ext cx="30575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මළ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ගලීලයේ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5019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0197" name="Text Box 3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0198" name="Rectangle 3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955927" y="3125790"/>
            <a:ext cx="2679701" cy="1746251"/>
            <a:chOff x="1896" y="1978"/>
            <a:chExt cx="1688" cy="1100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1896" y="2479"/>
              <a:ext cx="1688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si-LK" b="1" dirty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යෝර්දාන් </a:t>
              </a:r>
              <a:r>
                <a:rPr lang="en-US" b="1" dirty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 </a:t>
              </a:r>
              <a:r>
                <a:rPr lang="si-LK" b="1" dirty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ගංඟාව</a:t>
              </a:r>
            </a:p>
            <a:p>
              <a:endPara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endParaRP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52244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2246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52247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2248" name="Rectangle 4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376488" y="288925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36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  <a:endParaRPr lang="en-US" sz="3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48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ජල ප්‍රවහයන්</a:t>
              </a:r>
              <a:endParaRPr lang="en-US" sz="4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4293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4295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4296" name="Rectangle 3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2263" y="896938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9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174657" y="91800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si-LK" sz="2400" b="1" i="0" dirty="0">
                  <a:solidFill>
                    <a:srgbClr val="FAF200"/>
                  </a:solidFill>
                  <a:latin typeface="Times" pitchFamily="-110" charset="0"/>
                  <a:ea typeface="+mn-ea"/>
                </a:rPr>
                <a:t>ස්ථාන 10</a:t>
              </a:r>
              <a:endPara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56341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70125" y="762000"/>
            <a:ext cx="5737225" cy="5033963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7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  <a:endParaRPr lang="en-US" sz="277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66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භූමි කලාප</a:t>
              </a:r>
              <a:endParaRPr lang="en-US" sz="6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634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6345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5634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8396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58397" name="Rectangle 3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6044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0445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0446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බයිබලීය "සිදුවීම් සිදු වූ වේදිකාව"</a:t>
            </a:r>
            <a:endParaRPr lang="en-US" sz="3600" b="1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249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2496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2497" name="Rectangle 4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62499" name="Group 50"/>
          <p:cNvGrpSpPr>
            <a:grpSpLocks/>
          </p:cNvGrpSpPr>
          <p:nvPr/>
        </p:nvGrpSpPr>
        <p:grpSpPr bwMode="auto">
          <a:xfrm>
            <a:off x="1789113" y="1811338"/>
            <a:ext cx="4573587" cy="3632200"/>
            <a:chOff x="490" y="1498"/>
            <a:chExt cx="2881" cy="2288"/>
          </a:xfrm>
        </p:grpSpPr>
        <p:grpSp>
          <p:nvGrpSpPr>
            <p:cNvPr id="62501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62503" name="Picture 4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කල්දිවරුන්ගේ ඌර් නගරය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470068" name="Picture 52"/>
          <p:cNvPicPr>
            <a:picLocks noChangeArrowheads="1"/>
          </p:cNvPicPr>
          <p:nvPr/>
        </p:nvPicPr>
        <p:blipFill>
          <a:blip r:embed="rId3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65862" y="821268"/>
            <a:ext cx="6366933" cy="5084077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73" y="59841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241" name="Text Box 34"/>
          <p:cNvSpPr txBox="1">
            <a:spLocks noChangeArrowheads="1"/>
          </p:cNvSpPr>
          <p:nvPr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pitchFamily="34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539038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බයිබලීය සිදුවීම් වල මධ්‍යධරණීය අවධිය</a:t>
            </a:r>
            <a:endParaRPr lang="en-US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50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9254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44" name="Rectangle 33"/>
          <p:cNvSpPr>
            <a:spLocks noChangeArrowheads="1"/>
          </p:cNvSpPr>
          <p:nvPr/>
        </p:nvSpPr>
        <p:spPr bwMode="auto">
          <a:xfrm>
            <a:off x="35265" y="438150"/>
            <a:ext cx="1892300" cy="9515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si-LK" b="1" dirty="0" smtClean="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වේදිකාව සැකසීම</a:t>
            </a:r>
            <a:endParaRPr lang="en-US" sz="1800" b="1" i="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4544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4546" name="Text Box 4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4547" name="Rectangle 4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5229225" y="352266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බැබිලෝනිය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659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6596" name="Text Box 4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6597" name="Rectangle 4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හාරාන්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si-L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(හාරාන්, තුර්කිය )</a:t>
            </a:r>
            <a:endParaRPr lang="en-US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68643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8645" name="Text Box 4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68646" name="Rectangle 4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3641724" y="2320924"/>
            <a:ext cx="4759325" cy="181588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නිනිවය</a:t>
            </a:r>
          </a:p>
          <a:p>
            <a:pPr algn="r">
              <a:spcBef>
                <a:spcPct val="50000"/>
              </a:spcBef>
              <a:defRPr/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(අසිරියාව)</a:t>
            </a:r>
          </a:p>
          <a:p>
            <a:pPr algn="r">
              <a:spcBef>
                <a:spcPct val="50000"/>
              </a:spcBef>
              <a:defRPr/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මොසුල්, ඉරාකය</a:t>
            </a:r>
            <a:endParaRPr lang="en-US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grpSp>
        <p:nvGrpSpPr>
          <p:cNvPr id="68649" name="Group 44"/>
          <p:cNvGrpSpPr>
            <a:grpSpLocks/>
          </p:cNvGrpSpPr>
          <p:nvPr/>
        </p:nvGrpSpPr>
        <p:grpSpPr bwMode="auto">
          <a:xfrm>
            <a:off x="1612900" y="2413000"/>
            <a:ext cx="4022725" cy="2995613"/>
            <a:chOff x="491378" y="2093164"/>
            <a:chExt cx="4022726" cy="2994974"/>
          </a:xfrm>
        </p:grpSpPr>
        <p:pic>
          <p:nvPicPr>
            <p:cNvPr id="46" name="Picture 48"/>
            <p:cNvPicPr>
              <a:picLocks noChangeAspect="1" noChangeArrowheads="1"/>
            </p:cNvPicPr>
            <p:nvPr/>
          </p:nvPicPr>
          <p:blipFill>
            <a:blip r:embed="rId3" cstate="screen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78" y="2134430"/>
              <a:ext cx="3983039" cy="2953708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13603" y="2093164"/>
              <a:ext cx="4000501" cy="2948946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4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0695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0697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0698" name="Rectangle 5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787650" y="30654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60688" y="2798763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681288" y="2778125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274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2744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2745" name="Rectangle 4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47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570288" y="2216150"/>
            <a:ext cx="48577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කානන් දේශය ( වර්ථමානය  )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4790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latin typeface="Times" pitchFamily="-84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4793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4795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4796" name="Rectangle 5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‍යෙරුසලම</a:t>
            </a:r>
            <a:endParaRPr lang="en-US" b="1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6842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6844" name="Text Box 5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6845" name="Rectangle 5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71888" y="2987675"/>
            <a:ext cx="8588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846638" y="3357563"/>
            <a:ext cx="373538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chemeClr val="accent1"/>
                </a:solidFill>
                <a:latin typeface="Arial Black" pitchFamily="34" charset="0"/>
              </a:rPr>
              <a:t>නෙබෝ කන්ද</a:t>
            </a:r>
            <a:endParaRPr lang="en-US" b="1" dirty="0">
              <a:solidFill>
                <a:schemeClr val="accent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8894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8896" name="Text Box 5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8897" name="Rectangle 5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කාදේශ් බාර්නියා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0941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80943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0944" name="Rectangle 5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4968732" y="1909330"/>
            <a:ext cx="1860694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ඊජිප්තුව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82994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82996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2997" name="Rectangle 6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සීනායි කන්ද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Mediterranean Sea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Gulf of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ජෝර්දානය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ඊජිප්තුව 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ඉරාකය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සිරියාව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ලෙබනනය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සවුදි අරාබිය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4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-84" charset="0"/>
              </a:rPr>
              <a:t>අම්මොන්</a:t>
            </a:r>
            <a:endParaRPr lang="en-US" sz="14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84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-84" charset="0"/>
                </a:rPr>
                <a:t>Jericho</a:t>
              </a: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Dead            Sea</a:t>
                </a:r>
                <a:endParaRPr lang="en-US" sz="140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 Sea of Galilee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Al</a:t>
                </a:r>
                <a:r>
                  <a:rPr lang="fr-FR" altLang="ja-JP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'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i-LK" sz="1400" b="1" i="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ජෙරුසලම</a:t>
                </a:r>
                <a:endParaRPr lang="en-US" sz="1400" b="1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-84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itchFamily="-84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i-LK" sz="1600" b="1" i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84" charset="0"/>
                  </a:rPr>
                  <a:t>ඊශ්‍රයෙලය</a:t>
                </a:r>
                <a:endParaRPr lang="en-US" sz="1600" b="1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308" name="Text Box 20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1310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8504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8505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85052" name="Text Box 7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5053" name="Rectangle 7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67" name="Text Box 62"/>
          <p:cNvSpPr txBox="1">
            <a:spLocks noChangeArrowheads="1"/>
          </p:cNvSpPr>
          <p:nvPr/>
        </p:nvSpPr>
        <p:spPr bwMode="auto">
          <a:xfrm>
            <a:off x="859972" y="2714872"/>
            <a:ext cx="8098972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භූමි ප්‍රදෙශයන් 10</a:t>
            </a:r>
            <a:endParaRPr 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chemeClr val="tx1"/>
                </a:solidFill>
                <a:latin typeface="Times" pitchFamily="-110" charset="0"/>
                <a:ea typeface="+mn-ea"/>
              </a:rPr>
              <a:t>ස්ථාන 10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1874606" y="95931"/>
            <a:ext cx="597398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sz="1400" b="1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(විනිශ්චයකාරයා 20:1, 2 සාමුවෙල් 17:11, 1 රාජාවලිය4:25 )</a:t>
            </a:r>
            <a:endParaRPr lang="en-US" sz="1400" b="1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8" y="-3175"/>
            <a:ext cx="4741862" cy="493032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91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7093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7094" name="Rectangle 6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87095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87099" name="Group 79"/>
          <p:cNvGrpSpPr>
            <a:grpSpLocks/>
          </p:cNvGrpSpPr>
          <p:nvPr/>
        </p:nvGrpSpPr>
        <p:grpSpPr bwMode="auto">
          <a:xfrm>
            <a:off x="1614488" y="765175"/>
            <a:ext cx="808037" cy="3687763"/>
            <a:chOff x="1017" y="482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49" y="1436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i-LK" sz="3600" b="1" dirty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භූමිය</a:t>
              </a:r>
              <a:endPara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endParaRPr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3225800" y="1492251"/>
            <a:ext cx="5021263" cy="3187701"/>
            <a:chOff x="2448" y="2208"/>
            <a:chExt cx="1584" cy="2008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673" y="2921"/>
              <a:ext cx="913" cy="12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sz="4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දාන් සිට බෙයර්ෂබා දක්වා</a:t>
              </a: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1948542" y="4027715"/>
            <a:ext cx="6629399" cy="168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si-LK" sz="44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"සිදුවීම් </a:t>
            </a:r>
            <a:endParaRPr lang="en-US" sz="44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si-LK" sz="44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හටගත් </a:t>
            </a:r>
            <a:endParaRPr lang="en-US" sz="44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si-LK" sz="44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අවධිය"</a:t>
            </a:r>
            <a:endParaRPr lang="en-US" sz="44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89130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89132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89133" name="Rectangle 5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5443537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i-LK" sz="40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සාරාංශගතව නැවත හැරී බලමු..</a:t>
            </a:r>
            <a:endParaRPr lang="en-US" sz="40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911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91143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1144" name="Rectangle 5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3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3195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3196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95242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5243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9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7291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729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9340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99341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8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1390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1391" name="Rectangle 2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7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103439" name="Text Box 2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3440" name="Rectangle 2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357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2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</a:rPr>
              <a:t>සිතියමක් අවශ්‍ය වන්නේ ඇයි ?</a:t>
            </a:r>
            <a:endParaRPr lang="en-US" sz="3200" b="1" dirty="0">
              <a:solidFill>
                <a:srgbClr val="FFFF00"/>
              </a:solidFill>
              <a:effectLst>
                <a:outerShdw blurRad="50800" dist="889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3369" name="Text Box 6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370" name="Rectangle 6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3371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21" grpId="0" animBg="1"/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548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0548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5489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මධ්‍යධරණි මුහුද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යුප්‍රටීස් ගංඟාව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0243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පර්සියන් බොක්ක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36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07538" name="Text Box 2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7539" name="Rectangle 2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9583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09585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09586" name="Rectangle 2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1163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1635" name="Rectangle 2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3683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13685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3686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5731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15733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5734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777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17781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7782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8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19830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9831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7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21879" name="Text Box 3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1880" name="Rectangle 3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879850" y="3130550"/>
            <a:ext cx="2680220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si-LK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යෝර්දාන් </a:t>
            </a:r>
            <a:r>
              <a:rPr lang="en-US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si-LK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ගංඟාව</a:t>
            </a:r>
          </a:p>
          <a:p>
            <a:endParaRPr lang="en-US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2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2393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3935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2393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15366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90500"/>
            <a:ext cx="77978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</a:rPr>
              <a:t>STUDY HELP  #03a; (extra blank page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5371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372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2782111" y="1085278"/>
            <a:ext cx="4202349" cy="4521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si-LK" sz="4800" b="1" dirty="0">
                <a:solidFill>
                  <a:srgbClr val="00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කඩදාසි කොලයක් ගන්න. </a:t>
            </a:r>
            <a:endParaRPr lang="en-US" sz="4800" b="1" dirty="0" smtClean="0">
              <a:solidFill>
                <a:srgbClr val="00FF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si-LK" sz="4800" b="1" dirty="0" smtClean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එය </a:t>
            </a:r>
            <a:r>
              <a:rPr lang="si-LK" sz="4800" b="1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දිග අතට එක වතාවක් නමා ගන්න.</a:t>
            </a:r>
            <a:endParaRPr lang="en-US" sz="8000" dirty="0">
              <a:solidFill>
                <a:srgbClr val="FFFF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4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25976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5977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8026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28028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28029" name="Rectangle 3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30075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30077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0078" name="Rectangle 3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622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6582906" y="4225738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36228" name="Text Box 4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6229" name="Rectangle 4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  <p:extLst>
      <p:ext uri="{BB962C8B-B14F-4D97-AF65-F5344CB8AC3E}">
        <p14:creationId xmlns:p14="http://schemas.microsoft.com/office/powerpoint/2010/main" val="13818720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4176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34178" name="Text Box 4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4179" name="Rectangle 4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622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36228" name="Text Box 4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6229" name="Rectangle 4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8275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38278" name="Text Box 4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38279" name="Rectangle 4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0328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40330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0331" name="Rectangle 4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2374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42376" name="Text Box 4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2377" name="Rectangle 4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4424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44426" name="Text Box 4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4427" name="Rectangle 5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si-LK" sz="3200" b="1" dirty="0" smtClean="0">
                <a:solidFill>
                  <a:srgbClr val="FAF200"/>
                </a:solidFill>
              </a:rPr>
              <a:t>නැමුම් රෙඛාවන් දෙකක් පිහිටන පරිදි.</a:t>
            </a:r>
            <a:endParaRPr lang="en-US" sz="3200" b="1" dirty="0">
              <a:solidFill>
                <a:srgbClr val="FAF200"/>
              </a:solidFill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pic>
        <p:nvPicPr>
          <p:cNvPr id="17418" name="Picture 14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5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si-LK" sz="3200" b="1" dirty="0" smtClean="0">
                <a:solidFill>
                  <a:srgbClr val="FAF200"/>
                </a:solidFill>
              </a:rPr>
              <a:t>එය තව වතාවක් අනෙක් අතට නමා ගන්න.</a:t>
            </a:r>
            <a:endParaRPr lang="en-US" sz="3200" b="1" dirty="0">
              <a:solidFill>
                <a:srgbClr val="FAF200"/>
              </a:solidFill>
            </a:endParaRPr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7424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7425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71888" y="2987675"/>
            <a:ext cx="8588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6476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46478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6479" name="Rectangle 5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48526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48528" name="Text Box 5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48529" name="Rectangle 5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50573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50575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0576" name="Rectangle 5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52626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52628" name="Text Box 5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2629" name="Rectangle 6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rgbClr val="FAF200"/>
                </a:solidFill>
                <a:latin typeface="Times" pitchFamily="-110" charset="0"/>
              </a:rPr>
              <a:t>ස්ථාන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54684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54687" name="Text Box 7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4688" name="Rectangle 7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54689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54690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i-LK" sz="2400" b="1" i="0" dirty="0">
                <a:solidFill>
                  <a:schemeClr val="tx1"/>
                </a:solidFill>
                <a:latin typeface="Times" pitchFamily="-110" charset="0"/>
                <a:ea typeface="+mn-ea"/>
              </a:rPr>
              <a:t>ස්ථාන 10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484188" y="5492750"/>
            <a:ext cx="11557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Judges 20:1</a:t>
            </a:r>
          </a:p>
        </p:txBody>
      </p:sp>
      <p:sp>
        <p:nvSpPr>
          <p:cNvPr id="156722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56724" name="Text Box 6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6725" name="Rectangle 6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19" y="2128044"/>
            <a:ext cx="36877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භූමිය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395663" y="3533775"/>
            <a:ext cx="3960812" cy="23622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8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දාන් සිට </a:t>
              </a:r>
              <a:endPara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බෙයර්ෂෙබා </a:t>
              </a:r>
              <a:endPara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si-LK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දක්වා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109191" y="4672736"/>
            <a:ext cx="4710113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"සිදුවීම් හටගත් අව්ධිය"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587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58764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58765" name="Rectangle 5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40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දැන් මෙ සියල්ලට හේතුව සලකා බලමු.....</a:t>
            </a:r>
            <a:endParaRPr lang="en-US" sz="40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60773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60775" name="Text Box 1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0776" name="Rectangle 1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282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62823" name="Text Box 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2824" name="Rectangle 1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උතුරේ තිබූ සාරවත්කමෙ සිට දකුණේ පාළු බව දක්වා..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6491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2227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ඔබගේ සිත තුල ශ්‍රේෂ්ඨ බයිබලීය කථාව රඟදැක්වීමට අවශ්‍ය වේදිකාව සැකසීමට ඔබට දැන් හකි වනු ඇත.</a:t>
            </a:r>
            <a:endParaRPr lang="en-US" b="1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64919" name="Text Box 6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4920" name="Rectangle 7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6492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70" grpId="0" animBg="1"/>
      <p:bldP spid="154671" grpId="0" animBg="1"/>
      <p:bldP spid="154672" grpId="0" animBg="1"/>
      <p:bldP spid="1546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67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9469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9470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9471" name="Rectangle 2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RS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DS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166952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228850" y="1377950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601" y="2078"/>
              <a:ext cx="48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මැවිල්ල 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644" y="2078"/>
              <a:ext cx="49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යොසෙප්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35" y="2085"/>
              <a:ext cx="51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මෝසෙස්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02" y="2078"/>
              <a:ext cx="49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යොෂුවා 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587750" y="3003550"/>
            <a:ext cx="2763838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638" y="2078"/>
              <a:ext cx="4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අරාජික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633" y="2078"/>
              <a:ext cx="42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රාජකීය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595" y="2071"/>
              <a:ext cx="48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විප්‍රවාස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804" y="2277"/>
              <a:ext cx="66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si-LK" sz="1800" b="1" i="0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නිහඬකාලය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grpSp>
          <p:nvGrpSpPr>
            <p:cNvPr id="166981" name="Group 117"/>
            <p:cNvGrpSpPr>
              <a:grpSpLocks/>
            </p:cNvGrpSpPr>
            <p:nvPr/>
          </p:nvGrpSpPr>
          <p:grpSpPr bwMode="auto">
            <a:xfrm>
              <a:off x="4052" y="130"/>
              <a:ext cx="811" cy="283"/>
              <a:chOff x="3082" y="3101"/>
              <a:chExt cx="636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082" y="3101"/>
                <a:ext cx="636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si-LK" sz="1600" b="1" i="0" dirty="0">
                    <a:solidFill>
                      <a:srgbClr val="790015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යේසුස් වහන්සේ</a:t>
                </a:r>
                <a:endParaRPr lang="en-US" sz="2000" b="1" i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</p:grpSp>
      <p:sp>
        <p:nvSpPr>
          <p:cNvPr id="166974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66976" name="Text Box 1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66977" name="Rectangle 1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25" name="Text Box 6"/>
          <p:cNvSpPr txBox="1">
            <a:spLocks noChangeArrowheads="1"/>
          </p:cNvSpPr>
          <p:nvPr/>
        </p:nvSpPr>
        <p:spPr bwMode="auto">
          <a:xfrm>
            <a:off x="1971675" y="1702707"/>
            <a:ext cx="240438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i-LK" sz="1800" i="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ආබ්‍රහාම්</a:t>
            </a:r>
            <a:endParaRPr lang="en-US" sz="1800" i="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361191" y="2121354"/>
            <a:ext cx="4899025" cy="24314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8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ඔබගේ මනස තුල පුරාණ ලෝකයේ සිතියම නිර්මාණය කිරීමට දැන් ඔබට අවස්ථාවයි.</a:t>
            </a:r>
            <a:endParaRPr lang="en-US" sz="38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68965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</a:rPr>
              <a:t>COMPLETED MAPS AT STUDY HELP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68969" name="Rectangle 1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pitchFamily="-110" charset="0"/>
              <a:ea typeface="+mn-ea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i-LK" b="1" dirty="0" smtClean="0">
                <a:solidFill>
                  <a:schemeClr val="tx1"/>
                </a:solidFill>
              </a:rPr>
              <a:t>මූලික ලෙසට බයිබලය සමඟ මෙතරම් දුර පමිණි ඔබගේ මනස තුල මේ වන විට...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</a:t>
            </a:r>
            <a:r>
              <a:rPr lang="en-US" sz="2400" b="1" i="0" dirty="0" smtClean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si-LK" sz="2400" b="1" i="0" dirty="0" smtClean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"බයිබල් ලිපිගොනුව" යන අදහස</a:t>
            </a:r>
            <a:endParaRPr lang="en-US" altLang="ja-JP" sz="2400" b="1" i="0" dirty="0">
              <a:solidFill>
                <a:srgbClr val="FFCC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</a:pPr>
            <a:r>
              <a:rPr lang="en-US" sz="2400" b="1" i="0" dirty="0" smtClean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si-LK" sz="2400" b="1" i="0" dirty="0" smtClean="0">
                <a:solidFill>
                  <a:srgbClr val="1EA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"බයිබල් ලිපිගොනුව" විවර කිරීමට අවශ්‍ය යතුර 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</a:t>
            </a:r>
            <a:r>
              <a:rPr lang="en-US" altLang="ja-JP" sz="2400" b="1" i="0" dirty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 S J</a:t>
            </a:r>
          </a:p>
          <a:p>
            <a:pPr algn="l">
              <a:spcBef>
                <a:spcPct val="50000"/>
              </a:spcBef>
            </a:pPr>
            <a:r>
              <a:rPr lang="en-US" sz="2400" b="1" i="0" dirty="0" smtClean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si-LK" sz="2400" b="1" i="0" dirty="0" smtClean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sz="2400" b="1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මූලික "බයිබලීය සිදුවීම්" සිදු වූ ස්ථාන දැක්වෙන </a:t>
            </a:r>
            <a:r>
              <a:rPr lang="si-LK" sz="2400" b="1" i="0" dirty="0" smtClean="0">
                <a:solidFill>
                  <a:srgbClr val="FFCC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සිතියම</a:t>
            </a:r>
            <a:endParaRPr lang="en-US" sz="2400" b="1" i="0" dirty="0">
              <a:solidFill>
                <a:srgbClr val="FFCC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</a:pPr>
            <a:endParaRPr lang="en-US" sz="2400" b="1" i="0" dirty="0">
              <a:solidFill>
                <a:srgbClr val="FFCC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617788"/>
            <a:ext cx="808196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409950"/>
            <a:ext cx="8247063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 dirty="0" smtClean="0">
                <a:solidFill>
                  <a:srgbClr val="FFEA18"/>
                </a:solidFill>
              </a:rPr>
              <a:t>•</a:t>
            </a:r>
            <a:r>
              <a:rPr lang="si-LK" sz="2400" b="1" i="0" dirty="0" smtClean="0">
                <a:solidFill>
                  <a:srgbClr val="FFEA18"/>
                </a:solidFill>
              </a:rPr>
              <a:t> "බයිබලීය සිදුවීම්" පිළිබඳ කාල රාමුවක්</a:t>
            </a:r>
            <a:endParaRPr lang="en-US" altLang="ja-JP" sz="2400" b="1" i="0" dirty="0">
              <a:solidFill>
                <a:srgbClr val="FFEA18"/>
              </a:solidFill>
            </a:endParaRPr>
          </a:p>
          <a:p>
            <a:pPr algn="l">
              <a:spcBef>
                <a:spcPct val="50000"/>
              </a:spcBef>
            </a:pPr>
            <a:endParaRPr lang="en-US" sz="2400" b="1" i="0" dirty="0">
              <a:solidFill>
                <a:srgbClr val="43F22C"/>
              </a:solidFill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330575"/>
            <a:ext cx="808196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r>
              <a:rPr lang="si-LK" altLang="ja-JP" sz="44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කොතනද </a:t>
            </a:r>
            <a:r>
              <a:rPr lang="si-LK" altLang="ja-JP" sz="4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එම</a:t>
            </a:r>
            <a:r>
              <a:rPr lang="si-LK" altLang="ja-JP" sz="44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ස්ථානය?</a:t>
            </a:r>
            <a:endParaRPr lang="en-US" sz="4400" i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84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</a:endParaRPr>
          </a:p>
          <a:p>
            <a:pPr>
              <a:defRPr/>
            </a:pPr>
            <a:r>
              <a:rPr lang="si-LK" sz="6000" b="1" dirty="0">
                <a:solidFill>
                  <a:srgbClr val="FAFD00"/>
                </a:solidFill>
                <a:latin typeface="Times" pitchFamily="-110" charset="0"/>
                <a:ea typeface="+mn-ea"/>
              </a:rPr>
              <a:t>කාල රාමුව</a:t>
            </a:r>
            <a:endParaRPr lang="en-US" sz="6000" b="1" dirty="0">
              <a:solidFill>
                <a:srgbClr val="FAFD00"/>
              </a:solidFill>
              <a:latin typeface="Times" pitchFamily="-110" charset="0"/>
              <a:ea typeface="+mn-ea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897516" y="4067403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r>
                <a:rPr lang="si-LK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84" charset="0"/>
                </a:rPr>
                <a:t>"කොතනද එම ස්ථානය යන්න ඔබ දැනගනීවි !"</a:t>
              </a:r>
              <a:endParaRPr lang="en-US" sz="4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endParaRPr>
            </a:p>
          </p:txBody>
        </p:sp>
      </p:grpSp>
      <p:sp>
        <p:nvSpPr>
          <p:cNvPr id="17306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7306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76200" y="5211763"/>
            <a:ext cx="8596313" cy="1346200"/>
            <a:chOff x="48" y="3424"/>
            <a:chExt cx="5415" cy="848"/>
          </a:xfrm>
        </p:grpSpPr>
        <p:sp>
          <p:nvSpPr>
            <p:cNvPr id="33894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8949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i="0" smtClean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Helvetica" pitchFamily="-107" charset="0"/>
                  <a:ea typeface="ＭＳ Ｐゴシック" charset="0"/>
                  <a:cs typeface="ＭＳ Ｐゴシック" charset="0"/>
                </a:rPr>
                <a:t>www.biblebasically.com</a:t>
              </a:r>
            </a:p>
          </p:txBody>
        </p:sp>
      </p:grp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8832850" y="59610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 smtClean="0">
              <a:solidFill>
                <a:srgbClr val="FFFFFF"/>
              </a:solidFill>
            </a:endParaRP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481013" y="6321425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2155825" y="-25400"/>
            <a:ext cx="47180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VERSION 9.65</a:t>
            </a:r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7583488" y="63023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9.65.01.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8129588" y="6299200"/>
            <a:ext cx="3397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01</a:t>
            </a:r>
          </a:p>
        </p:txBody>
      </p:sp>
      <p:pic>
        <p:nvPicPr>
          <p:cNvPr id="5128" name="Picture 2" descr="BACKGR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0" y="64055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 smtClean="0">
                <a:solidFill>
                  <a:srgbClr val="FFFFFF"/>
                </a:solidFill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-6350" y="1712913"/>
            <a:ext cx="9144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මූලික ලෙසට </a:t>
            </a:r>
          </a:p>
          <a:p>
            <a:pPr>
              <a:defRPr/>
            </a:pPr>
            <a:r>
              <a:rPr lang="en-US" sz="80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dhika-PC" charset="0"/>
              </a:rPr>
              <a:t>බයිබලය</a:t>
            </a:r>
            <a:endParaRPr lang="en-US" sz="16600" b="1" i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</a:endParaRPr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7305338" y="6323013"/>
            <a:ext cx="328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 i="0" smtClean="0">
                <a:solidFill>
                  <a:srgbClr val="FFFFFF"/>
                </a:solidFill>
                <a:ea typeface="Gulim" charset="0"/>
                <a:cs typeface="Gulim" charset="0"/>
              </a:rPr>
              <a:t>01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49288" y="5211763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>
                <a:solidFill>
                  <a:srgbClr val="FAFD00"/>
                </a:solidFill>
                <a:latin typeface="Times New Roman" charset="0"/>
              </a:rPr>
              <a:t>A Presentation of The Bible…Basically Ministries International Inc.                Fort Worth, Texas</a:t>
            </a:r>
            <a:endParaRPr lang="en-US" sz="1800" b="1" i="0" smtClean="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59138" y="6065838"/>
            <a:ext cx="3081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i="0" dirty="0">
                <a:solidFill>
                  <a:srgbClr val="FFFB0C"/>
                </a:solidFill>
                <a:latin typeface="Helvetica" pitchFamily="-107" charset="0"/>
                <a:ea typeface="ＭＳ Ｐゴシック" charset="0"/>
                <a:cs typeface="ＭＳ Ｐゴシック" charset="0"/>
              </a:rPr>
              <a:t>www.biblebasically.org</a:t>
            </a: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8178341" y="6388021"/>
            <a:ext cx="6481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1000" b="1" i="0" dirty="0" smtClean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9.65.02.</a:t>
            </a:r>
          </a:p>
        </p:txBody>
      </p:sp>
      <p:sp>
        <p:nvSpPr>
          <p:cNvPr id="5135" name="Rectangle 9"/>
          <p:cNvSpPr>
            <a:spLocks noChangeArrowheads="1"/>
          </p:cNvSpPr>
          <p:nvPr/>
        </p:nvSpPr>
        <p:spPr bwMode="auto">
          <a:xfrm>
            <a:off x="8637588" y="6388021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000" b="1" i="0" dirty="0" smtClean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0832331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17715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pitchFamily="34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581900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12628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66950" y="1101725"/>
            <a:ext cx="5257800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40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පළමුව </a:t>
            </a:r>
            <a:endParaRPr lang="en-US" sz="4000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si-LK" sz="40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ජල ප්‍රභවයන් 6</a:t>
            </a:r>
            <a:endParaRPr lang="en-US" sz="40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885950" y="2741613"/>
            <a:ext cx="60198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දෙවනුව</a:t>
            </a:r>
            <a:endParaRPr lang="en-US" sz="3600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භූමීය ස්ථාන 10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තෙවනුව</a:t>
            </a:r>
            <a:endParaRPr lang="en-US" sz="3600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si-LK" sz="3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අදාල දුර ප්‍රමාණයන්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1517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2151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21519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pitchFamily="34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9956</TotalTime>
  <Pages>43</Pages>
  <Words>3882</Words>
  <Application>Microsoft Macintosh PowerPoint</Application>
  <PresentationFormat>On-screen Show (4:3)</PresentationFormat>
  <Paragraphs>1206</Paragraphs>
  <Slides>85</Slides>
  <Notes>85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untitled 2</vt:lpstr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lastModifiedBy>Rick Griffith</cp:lastModifiedBy>
  <cp:revision>341</cp:revision>
  <cp:lastPrinted>2003-03-25T20:50:53Z</cp:lastPrinted>
  <dcterms:created xsi:type="dcterms:W3CDTF">2003-03-13T21:44:32Z</dcterms:created>
  <dcterms:modified xsi:type="dcterms:W3CDTF">2016-12-24T05:37:36Z</dcterms:modified>
</cp:coreProperties>
</file>