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8.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1.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2.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13.xml" ContentType="application/vnd.openxmlformats-officedocument.presentationml.tags+xml"/>
  <Override PartName="/ppt/notesSlides/notesSlide101.xml" ContentType="application/vnd.openxmlformats-officedocument.presentationml.notesSlide+xml"/>
  <Override PartName="/ppt/tags/tag14.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3" r:id="rId3"/>
    <p:sldMasterId id="2147483655" r:id="rId4"/>
    <p:sldMasterId id="2147483656" r:id="rId5"/>
    <p:sldMasterId id="2147483657" r:id="rId6"/>
    <p:sldMasterId id="2147483658" r:id="rId7"/>
    <p:sldMasterId id="2147483660" r:id="rId8"/>
    <p:sldMasterId id="2147483661" r:id="rId9"/>
    <p:sldMasterId id="2147483663" r:id="rId10"/>
    <p:sldMasterId id="2147483664" r:id="rId11"/>
    <p:sldMasterId id="2147483665" r:id="rId12"/>
    <p:sldMasterId id="2147483666" r:id="rId13"/>
    <p:sldMasterId id="2147483668" r:id="rId14"/>
    <p:sldMasterId id="2147483669" r:id="rId15"/>
    <p:sldMasterId id="2147483670" r:id="rId16"/>
    <p:sldMasterId id="2147483672" r:id="rId17"/>
    <p:sldMasterId id="2147483673" r:id="rId18"/>
    <p:sldMasterId id="2147483674" r:id="rId19"/>
    <p:sldMasterId id="2147483675" r:id="rId20"/>
    <p:sldMasterId id="2147483676" r:id="rId21"/>
    <p:sldMasterId id="2147483677" r:id="rId22"/>
    <p:sldMasterId id="2147483678" r:id="rId23"/>
    <p:sldMasterId id="2147483679" r:id="rId24"/>
    <p:sldMasterId id="2147483681" r:id="rId25"/>
    <p:sldMasterId id="2147483682" r:id="rId26"/>
    <p:sldMasterId id="2147483683" r:id="rId27"/>
    <p:sldMasterId id="2147483687" r:id="rId28"/>
    <p:sldMasterId id="2147483688" r:id="rId29"/>
    <p:sldMasterId id="2147483689" r:id="rId30"/>
    <p:sldMasterId id="2147483690" r:id="rId31"/>
    <p:sldMasterId id="2147483691" r:id="rId32"/>
    <p:sldMasterId id="2147483692" r:id="rId33"/>
    <p:sldMasterId id="2147483694" r:id="rId34"/>
    <p:sldMasterId id="2147483698" r:id="rId35"/>
    <p:sldMasterId id="2147483699" r:id="rId36"/>
    <p:sldMasterId id="2147483701" r:id="rId37"/>
    <p:sldMasterId id="2147483703" r:id="rId38"/>
    <p:sldMasterId id="2147483704" r:id="rId39"/>
    <p:sldMasterId id="2147483706" r:id="rId40"/>
    <p:sldMasterId id="2147483708" r:id="rId41"/>
    <p:sldMasterId id="2147483710" r:id="rId42"/>
    <p:sldMasterId id="2147483711" r:id="rId43"/>
    <p:sldMasterId id="2147483713" r:id="rId44"/>
    <p:sldMasterId id="2147483714" r:id="rId45"/>
    <p:sldMasterId id="2147483715" r:id="rId46"/>
    <p:sldMasterId id="2147483722" r:id="rId47"/>
    <p:sldMasterId id="2147483723" r:id="rId48"/>
    <p:sldMasterId id="2147483724" r:id="rId49"/>
    <p:sldMasterId id="2147486469" r:id="rId50"/>
    <p:sldMasterId id="2147486470" r:id="rId51"/>
    <p:sldMasterId id="2147486471" r:id="rId52"/>
    <p:sldMasterId id="2147487044" r:id="rId53"/>
  </p:sldMasterIdLst>
  <p:notesMasterIdLst>
    <p:notesMasterId r:id="rId171"/>
  </p:notesMasterIdLst>
  <p:sldIdLst>
    <p:sldId id="2001" r:id="rId54"/>
    <p:sldId id="321" r:id="rId55"/>
    <p:sldId id="273" r:id="rId56"/>
    <p:sldId id="280" r:id="rId57"/>
    <p:sldId id="479" r:id="rId58"/>
    <p:sldId id="511" r:id="rId59"/>
    <p:sldId id="1035" r:id="rId60"/>
    <p:sldId id="1970" r:id="rId61"/>
    <p:sldId id="652" r:id="rId62"/>
    <p:sldId id="2231" r:id="rId63"/>
    <p:sldId id="874" r:id="rId64"/>
    <p:sldId id="270" r:id="rId65"/>
    <p:sldId id="983" r:id="rId66"/>
    <p:sldId id="1132" r:id="rId67"/>
    <p:sldId id="508" r:id="rId68"/>
    <p:sldId id="1220" r:id="rId69"/>
    <p:sldId id="1311" r:id="rId70"/>
    <p:sldId id="2194" r:id="rId71"/>
    <p:sldId id="2195" r:id="rId72"/>
    <p:sldId id="2197" r:id="rId73"/>
    <p:sldId id="465" r:id="rId74"/>
    <p:sldId id="466" r:id="rId75"/>
    <p:sldId id="2198" r:id="rId76"/>
    <p:sldId id="2232" r:id="rId77"/>
    <p:sldId id="875" r:id="rId78"/>
    <p:sldId id="266" r:id="rId79"/>
    <p:sldId id="1509" r:id="rId80"/>
    <p:sldId id="629" r:id="rId81"/>
    <p:sldId id="1733" r:id="rId82"/>
    <p:sldId id="1783" r:id="rId83"/>
    <p:sldId id="811" r:id="rId84"/>
    <p:sldId id="476" r:id="rId85"/>
    <p:sldId id="597" r:id="rId86"/>
    <p:sldId id="1734" r:id="rId87"/>
    <p:sldId id="419" r:id="rId88"/>
    <p:sldId id="1511" r:id="rId89"/>
    <p:sldId id="876" r:id="rId90"/>
    <p:sldId id="2199" r:id="rId91"/>
    <p:sldId id="560" r:id="rId92"/>
    <p:sldId id="2175" r:id="rId93"/>
    <p:sldId id="1798" r:id="rId94"/>
    <p:sldId id="2200" r:id="rId95"/>
    <p:sldId id="2201" r:id="rId96"/>
    <p:sldId id="803" r:id="rId97"/>
    <p:sldId id="1974" r:id="rId98"/>
    <p:sldId id="1422" r:id="rId99"/>
    <p:sldId id="1969" r:id="rId100"/>
    <p:sldId id="877" r:id="rId101"/>
    <p:sldId id="682" r:id="rId102"/>
    <p:sldId id="2202" r:id="rId103"/>
    <p:sldId id="2203" r:id="rId104"/>
    <p:sldId id="2204" r:id="rId105"/>
    <p:sldId id="2205" r:id="rId106"/>
    <p:sldId id="2228" r:id="rId107"/>
    <p:sldId id="1998" r:id="rId108"/>
    <p:sldId id="2173" r:id="rId109"/>
    <p:sldId id="1736" r:id="rId110"/>
    <p:sldId id="2193" r:id="rId111"/>
    <p:sldId id="1746" r:id="rId112"/>
    <p:sldId id="1748" r:id="rId113"/>
    <p:sldId id="2174" r:id="rId114"/>
    <p:sldId id="1750" r:id="rId115"/>
    <p:sldId id="1751" r:id="rId116"/>
    <p:sldId id="2177" r:id="rId117"/>
    <p:sldId id="1785" r:id="rId118"/>
    <p:sldId id="1786" r:id="rId119"/>
    <p:sldId id="1787" r:id="rId120"/>
    <p:sldId id="1965" r:id="rId121"/>
    <p:sldId id="1966" r:id="rId122"/>
    <p:sldId id="1753" r:id="rId123"/>
    <p:sldId id="2192" r:id="rId124"/>
    <p:sldId id="1098" r:id="rId125"/>
    <p:sldId id="2189" r:id="rId126"/>
    <p:sldId id="2179" r:id="rId127"/>
    <p:sldId id="1504" r:id="rId128"/>
    <p:sldId id="901" r:id="rId129"/>
    <p:sldId id="1755" r:id="rId130"/>
    <p:sldId id="2180" r:id="rId131"/>
    <p:sldId id="2181" r:id="rId132"/>
    <p:sldId id="2182" r:id="rId133"/>
    <p:sldId id="879" r:id="rId134"/>
    <p:sldId id="1336" r:id="rId135"/>
    <p:sldId id="2183" r:id="rId136"/>
    <p:sldId id="2184" r:id="rId137"/>
    <p:sldId id="2171" r:id="rId138"/>
    <p:sldId id="2185" r:id="rId139"/>
    <p:sldId id="2238" r:id="rId140"/>
    <p:sldId id="2239" r:id="rId141"/>
    <p:sldId id="2240" r:id="rId142"/>
    <p:sldId id="2206" r:id="rId143"/>
    <p:sldId id="1972" r:id="rId144"/>
    <p:sldId id="1892" r:id="rId145"/>
    <p:sldId id="2209" r:id="rId146"/>
    <p:sldId id="2186" r:id="rId147"/>
    <p:sldId id="2210" r:id="rId148"/>
    <p:sldId id="2237" r:id="rId149"/>
    <p:sldId id="2225" r:id="rId150"/>
    <p:sldId id="2226" r:id="rId151"/>
    <p:sldId id="2212" r:id="rId152"/>
    <p:sldId id="2213" r:id="rId153"/>
    <p:sldId id="2214" r:id="rId154"/>
    <p:sldId id="2215" r:id="rId155"/>
    <p:sldId id="2216" r:id="rId156"/>
    <p:sldId id="2217" r:id="rId157"/>
    <p:sldId id="2218" r:id="rId158"/>
    <p:sldId id="2219" r:id="rId159"/>
    <p:sldId id="2220" r:id="rId160"/>
    <p:sldId id="2221" r:id="rId161"/>
    <p:sldId id="2222" r:id="rId162"/>
    <p:sldId id="2223" r:id="rId163"/>
    <p:sldId id="2224" r:id="rId164"/>
    <p:sldId id="2233" r:id="rId165"/>
    <p:sldId id="2234" r:id="rId166"/>
    <p:sldId id="2235" r:id="rId167"/>
    <p:sldId id="2236" r:id="rId168"/>
    <p:sldId id="2241" r:id="rId169"/>
    <p:sldId id="2243" r:id="rId170"/>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mn-cs"/>
      </a:defRPr>
    </a:lvl1pPr>
    <a:lvl2pPr marL="457200" algn="l" rtl="0" fontAlgn="base">
      <a:spcBef>
        <a:spcPct val="0"/>
      </a:spcBef>
      <a:spcAft>
        <a:spcPct val="0"/>
      </a:spcAft>
      <a:defRPr b="1" kern="1200">
        <a:solidFill>
          <a:schemeClr val="tx1"/>
        </a:solidFill>
        <a:latin typeface="Arial" charset="0"/>
        <a:ea typeface="ＭＳ Ｐゴシック" charset="0"/>
        <a:cs typeface="+mn-cs"/>
      </a:defRPr>
    </a:lvl2pPr>
    <a:lvl3pPr marL="914400" algn="l" rtl="0" fontAlgn="base">
      <a:spcBef>
        <a:spcPct val="0"/>
      </a:spcBef>
      <a:spcAft>
        <a:spcPct val="0"/>
      </a:spcAft>
      <a:defRPr b="1" kern="1200">
        <a:solidFill>
          <a:schemeClr val="tx1"/>
        </a:solidFill>
        <a:latin typeface="Arial" charset="0"/>
        <a:ea typeface="ＭＳ Ｐゴシック" charset="0"/>
        <a:cs typeface="+mn-cs"/>
      </a:defRPr>
    </a:lvl3pPr>
    <a:lvl4pPr marL="1371600" algn="l" rtl="0" fontAlgn="base">
      <a:spcBef>
        <a:spcPct val="0"/>
      </a:spcBef>
      <a:spcAft>
        <a:spcPct val="0"/>
      </a:spcAft>
      <a:defRPr b="1" kern="1200">
        <a:solidFill>
          <a:schemeClr val="tx1"/>
        </a:solidFill>
        <a:latin typeface="Arial" charset="0"/>
        <a:ea typeface="ＭＳ Ｐゴシック" charset="0"/>
        <a:cs typeface="+mn-cs"/>
      </a:defRPr>
    </a:lvl4pPr>
    <a:lvl5pPr marL="1828800" algn="l" rtl="0" fontAlgn="base">
      <a:spcBef>
        <a:spcPct val="0"/>
      </a:spcBef>
      <a:spcAft>
        <a:spcPct val="0"/>
      </a:spcAft>
      <a:defRPr b="1" kern="1200">
        <a:solidFill>
          <a:schemeClr val="tx1"/>
        </a:solidFill>
        <a:latin typeface="Arial" charset="0"/>
        <a:ea typeface="ＭＳ Ｐゴシック" charset="0"/>
        <a:cs typeface="+mn-cs"/>
      </a:defRPr>
    </a:lvl5pPr>
    <a:lvl6pPr marL="2286000" algn="l" defTabSz="457200" rtl="0" eaLnBrk="1" latinLnBrk="0" hangingPunct="1">
      <a:defRPr b="1" kern="1200">
        <a:solidFill>
          <a:schemeClr val="tx1"/>
        </a:solidFill>
        <a:latin typeface="Arial" charset="0"/>
        <a:ea typeface="ＭＳ Ｐゴシック" charset="0"/>
        <a:cs typeface="+mn-cs"/>
      </a:defRPr>
    </a:lvl6pPr>
    <a:lvl7pPr marL="2743200" algn="l" defTabSz="457200" rtl="0" eaLnBrk="1" latinLnBrk="0" hangingPunct="1">
      <a:defRPr b="1" kern="1200">
        <a:solidFill>
          <a:schemeClr val="tx1"/>
        </a:solidFill>
        <a:latin typeface="Arial" charset="0"/>
        <a:ea typeface="ＭＳ Ｐゴシック" charset="0"/>
        <a:cs typeface="+mn-cs"/>
      </a:defRPr>
    </a:lvl7pPr>
    <a:lvl8pPr marL="3200400" algn="l" defTabSz="457200" rtl="0" eaLnBrk="1" latinLnBrk="0" hangingPunct="1">
      <a:defRPr b="1" kern="1200">
        <a:solidFill>
          <a:schemeClr val="tx1"/>
        </a:solidFill>
        <a:latin typeface="Arial" charset="0"/>
        <a:ea typeface="ＭＳ Ｐゴシック" charset="0"/>
        <a:cs typeface="+mn-cs"/>
      </a:defRPr>
    </a:lvl8pPr>
    <a:lvl9pPr marL="3657600" algn="l" defTabSz="457200" rtl="0" eaLnBrk="1" latinLnBrk="0" hangingPunct="1">
      <a:defRPr b="1"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3366FF"/>
    <a:srgbClr val="000066"/>
    <a:srgbClr val="FF9900"/>
    <a:srgbClr val="00FF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45" autoAdjust="0"/>
    <p:restoredTop sz="88321" autoAdjust="0"/>
  </p:normalViewPr>
  <p:slideViewPr>
    <p:cSldViewPr>
      <p:cViewPr>
        <p:scale>
          <a:sx n="93" d="100"/>
          <a:sy n="93" d="100"/>
        </p:scale>
        <p:origin x="496" y="9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13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119" Type="http://schemas.openxmlformats.org/officeDocument/2006/relationships/slide" Target="slides/slide66.xml"/><Relationship Id="rId44" Type="http://schemas.openxmlformats.org/officeDocument/2006/relationships/slideMaster" Target="slideMasters/slideMaster44.xml"/><Relationship Id="rId60" Type="http://schemas.openxmlformats.org/officeDocument/2006/relationships/slide" Target="slides/slide7.xml"/><Relationship Id="rId65" Type="http://schemas.openxmlformats.org/officeDocument/2006/relationships/slide" Target="slides/slide12.xml"/><Relationship Id="rId81" Type="http://schemas.openxmlformats.org/officeDocument/2006/relationships/slide" Target="slides/slide28.xml"/><Relationship Id="rId86" Type="http://schemas.openxmlformats.org/officeDocument/2006/relationships/slide" Target="slides/slide33.xml"/><Relationship Id="rId130" Type="http://schemas.openxmlformats.org/officeDocument/2006/relationships/slide" Target="slides/slide77.xml"/><Relationship Id="rId135" Type="http://schemas.openxmlformats.org/officeDocument/2006/relationships/slide" Target="slides/slide82.xml"/><Relationship Id="rId151" Type="http://schemas.openxmlformats.org/officeDocument/2006/relationships/slide" Target="slides/slide98.xml"/><Relationship Id="rId156" Type="http://schemas.openxmlformats.org/officeDocument/2006/relationships/slide" Target="slides/slide103.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141" Type="http://schemas.openxmlformats.org/officeDocument/2006/relationships/slide" Target="slides/slide88.xml"/><Relationship Id="rId146" Type="http://schemas.openxmlformats.org/officeDocument/2006/relationships/slide" Target="slides/slide93.xml"/><Relationship Id="rId167"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162" Type="http://schemas.openxmlformats.org/officeDocument/2006/relationships/slide" Target="slides/slide10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7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ea typeface="+mn-ea"/>
              </a:defRPr>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mn-ea"/>
              </a:defRPr>
            </a:lvl1pPr>
          </a:lstStyle>
          <a:p>
            <a:pPr>
              <a:defRPr/>
            </a:pPr>
            <a:endParaRPr lang="en-US"/>
          </a:p>
        </p:txBody>
      </p:sp>
      <p:sp>
        <p:nvSpPr>
          <p:cNvPr id="183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ea typeface="+mn-ea"/>
              </a:defRPr>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CEE1EC6A-2905-2B4D-9A91-2280B4E81FD6}" type="slidenum">
              <a:rPr lang="en-US"/>
              <a:pPr/>
              <a:t>‹#›</a:t>
            </a:fld>
            <a:endParaRPr lang="en-US"/>
          </a:p>
        </p:txBody>
      </p:sp>
    </p:spTree>
    <p:extLst>
      <p:ext uri="{BB962C8B-B14F-4D97-AF65-F5344CB8AC3E}">
        <p14:creationId xmlns:p14="http://schemas.microsoft.com/office/powerpoint/2010/main" val="4028805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en.wikipedia.org/wiki/Ape%23History_of_hominoid_taxonomy" TargetMode="External"/><Relationship Id="rId13" Type="http://schemas.openxmlformats.org/officeDocument/2006/relationships/hyperlink" Target="http://en.wikipedia.org/wiki/Ape" TargetMode="External"/><Relationship Id="rId18" Type="http://schemas.openxmlformats.org/officeDocument/2006/relationships/hyperlink" Target="http://en.wikipedia.org/wiki/Orangutans" TargetMode="External"/><Relationship Id="rId26" Type="http://schemas.openxmlformats.org/officeDocument/2006/relationships/hyperlink" Target="http://en.wikipedia.org/wiki/Brain" TargetMode="External"/><Relationship Id="rId3" Type="http://schemas.openxmlformats.org/officeDocument/2006/relationships/hyperlink" Target="http://en.wikipedia.org/wiki/Hominidae" TargetMode="External"/><Relationship Id="rId21" Type="http://schemas.openxmlformats.org/officeDocument/2006/relationships/hyperlink" Target="http://en.wikipedia.org/wiki/Homo_(genus)" TargetMode="External"/><Relationship Id="rId7" Type="http://schemas.openxmlformats.org/officeDocument/2006/relationships/hyperlink" Target="http://en.wikipedia.org/wiki/Orangutan" TargetMode="External"/><Relationship Id="rId12" Type="http://schemas.openxmlformats.org/officeDocument/2006/relationships/hyperlink" Target="http://en.wikipedia.org/wiki/Primatology" TargetMode="External"/><Relationship Id="rId17" Type="http://schemas.openxmlformats.org/officeDocument/2006/relationships/hyperlink" Target="http://en.wikipedia.org/wiki/Homininae" TargetMode="External"/><Relationship Id="rId25" Type="http://schemas.openxmlformats.org/officeDocument/2006/relationships/hyperlink" Target="http://en.wikipedia.org/wiki/Bipedalism" TargetMode="External"/><Relationship Id="rId2" Type="http://schemas.openxmlformats.org/officeDocument/2006/relationships/slide" Target="../slides/slide9.xml"/><Relationship Id="rId16" Type="http://schemas.openxmlformats.org/officeDocument/2006/relationships/hyperlink" Target="http://en.wikipedia.org/wiki/Gibbon" TargetMode="External"/><Relationship Id="rId20" Type="http://schemas.openxmlformats.org/officeDocument/2006/relationships/hyperlink" Target="http://en.wikipedia.org/wiki/Homo_sapiens" TargetMode="External"/><Relationship Id="rId29" Type="http://schemas.openxmlformats.org/officeDocument/2006/relationships/hyperlink" Target="http://en.wikipedia.org/wiki/Anthropologist" TargetMode="External"/><Relationship Id="rId1" Type="http://schemas.openxmlformats.org/officeDocument/2006/relationships/notesMaster" Target="../notesMasters/notesMaster1.xml"/><Relationship Id="rId6" Type="http://schemas.openxmlformats.org/officeDocument/2006/relationships/hyperlink" Target="http://en.wikipedia.org/wiki/Gorilla" TargetMode="External"/><Relationship Id="rId11" Type="http://schemas.openxmlformats.org/officeDocument/2006/relationships/hyperlink" Target="http://en.wikipedia.org/wiki/Great_ape" TargetMode="External"/><Relationship Id="rId24" Type="http://schemas.openxmlformats.org/officeDocument/2006/relationships/hyperlink" Target="http://en.wikipedia.org/wiki/Morphology_(biology)" TargetMode="External"/><Relationship Id="rId5" Type="http://schemas.openxmlformats.org/officeDocument/2006/relationships/hyperlink" Target="http://en.wikipedia.org/wiki/Chimpanzee" TargetMode="External"/><Relationship Id="rId15" Type="http://schemas.openxmlformats.org/officeDocument/2006/relationships/hyperlink" Target="http://en.wikipedia.org/wiki/Lesser_ape" TargetMode="External"/><Relationship Id="rId23" Type="http://schemas.openxmlformats.org/officeDocument/2006/relationships/hyperlink" Target="http://en.wikipedia.org/wiki/Science_fiction" TargetMode="External"/><Relationship Id="rId28" Type="http://schemas.openxmlformats.org/officeDocument/2006/relationships/hyperlink" Target="http://en.wikipedia.org/wiki/Genetics" TargetMode="External"/><Relationship Id="rId10" Type="http://schemas.openxmlformats.org/officeDocument/2006/relationships/hyperlink" Target="http://en.wikipedia.org/wiki/Taxon" TargetMode="External"/><Relationship Id="rId19" Type="http://schemas.openxmlformats.org/officeDocument/2006/relationships/hyperlink" Target="http://en.wikipedia.org/wiki/Hominini" TargetMode="External"/><Relationship Id="rId4" Type="http://schemas.openxmlformats.org/officeDocument/2006/relationships/hyperlink" Target="http://en.wikipedia.org/wiki/Human" TargetMode="External"/><Relationship Id="rId9" Type="http://schemas.openxmlformats.org/officeDocument/2006/relationships/hyperlink" Target="http://en.wikipedia.org/wiki/Hominina" TargetMode="External"/><Relationship Id="rId14" Type="http://schemas.openxmlformats.org/officeDocument/2006/relationships/hyperlink" Target="http://en.wikipedia.org/wiki/Hominoidea" TargetMode="External"/><Relationship Id="rId22" Type="http://schemas.openxmlformats.org/officeDocument/2006/relationships/hyperlink" Target="http://en.wikipedia.org/wiki/Humanoid" TargetMode="External"/><Relationship Id="rId27" Type="http://schemas.openxmlformats.org/officeDocument/2006/relationships/hyperlink" Target="http://en.wikipedia.org/wiki/Taxonomy"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ww.answersingenesis.org/docs2006/1122neandertal.asp"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6C37842-57F6-AB43-9449-F03561BA245B}" type="slidenum">
              <a:rPr lang="en-US" b="0"/>
              <a:pPr eaLnBrk="1" hangingPunct="1"/>
              <a:t>1</a:t>
            </a:fld>
            <a:endParaRPr lang="en-US" b="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438B076E-A9CC-AB4A-8700-C3CC447FF125}" type="slidenum">
              <a:rPr lang="en-US" b="0"/>
              <a:pPr eaLnBrk="1" hangingPunct="1"/>
              <a:t>11</a:t>
            </a:fld>
            <a:endParaRPr lang="en-US" b="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0F22B97-283C-954D-A6AE-C843D7D3008A}" type="slidenum">
              <a:rPr lang="en-US" b="0"/>
              <a:pPr eaLnBrk="1" hangingPunct="1"/>
              <a:t>107</a:t>
            </a:fld>
            <a:endParaRPr lang="en-US" b="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en-US"/>
              <a:t>The letters and words are identical, but the meaning is opposite because of grammar and syntax.</a:t>
            </a:r>
          </a:p>
          <a:p>
            <a:r>
              <a:rPr lang="en-US"/>
              <a:t>Geneticists have identified the letters and words of the genome, but know nothing of the grammar and syntax of the DNA language  (said Dr. Tom Wood, a geneticist, in his paper at ICC 2003).</a:t>
            </a:r>
          </a:p>
          <a:p>
            <a:r>
              <a:rPr lang="en-US"/>
              <a:t>So the DNA similarities between apes and man are really meaningless.  It is obvious to us all that there are very significant differences between the two and only superficial similarities.</a:t>
            </a:r>
          </a:p>
          <a:p>
            <a:r>
              <a:rPr lang="en-US"/>
              <a:t>Chimp &amp; child photo is mine</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01A6037-1869-864A-B4EF-3B4D0C56A4AE}" type="slidenum">
              <a:rPr lang="en-US" b="0"/>
              <a:pPr eaLnBrk="1" hangingPunct="1"/>
              <a:t>108</a:t>
            </a:fld>
            <a:endParaRPr lang="en-US" b="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Source: Monty White, </a:t>
            </a:r>
            <a:r>
              <a:rPr lang="ja-JP" altLang="en-US"/>
              <a:t>“</a:t>
            </a:r>
            <a:r>
              <a:rPr lang="en-US"/>
              <a:t>Billions of People in Thousands of Years?,</a:t>
            </a:r>
            <a:r>
              <a:rPr lang="ja-JP" altLang="en-US"/>
              <a:t>”</a:t>
            </a:r>
            <a:r>
              <a:rPr lang="en-US"/>
              <a:t> </a:t>
            </a:r>
            <a:r>
              <a:rPr lang="en-US" i="1"/>
              <a:t>Answers Magazine,</a:t>
            </a:r>
            <a:r>
              <a:rPr lang="en-US"/>
              <a:t> vol. 1:2 (Oct-Dec 2006), p. 82.</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7853BFC-FDFD-7347-B6DF-078BC07C6E9C}" type="slidenum">
              <a:rPr lang="en-US" b="0"/>
              <a:pPr eaLnBrk="1" hangingPunct="1"/>
              <a:t>109</a:t>
            </a:fld>
            <a:endParaRPr lang="en-US" b="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Source: Monty White, </a:t>
            </a:r>
            <a:r>
              <a:rPr lang="ja-JP" altLang="en-US"/>
              <a:t>“</a:t>
            </a:r>
            <a:r>
              <a:rPr lang="en-US"/>
              <a:t>Billions of People in Thousands of Years?,</a:t>
            </a:r>
            <a:r>
              <a:rPr lang="ja-JP" altLang="en-US"/>
              <a:t>”</a:t>
            </a:r>
            <a:r>
              <a:rPr lang="en-US"/>
              <a:t> </a:t>
            </a:r>
            <a:r>
              <a:rPr lang="en-US" i="1"/>
              <a:t>Answers Magazine,</a:t>
            </a:r>
            <a:r>
              <a:rPr lang="en-US"/>
              <a:t> vol. 1:2 (Oct-Dec 2006), p. 82.</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AE93E72-3B20-904D-9D23-541C3737C19F}" type="slidenum">
              <a:rPr lang="en-US" b="0"/>
              <a:pPr eaLnBrk="1" hangingPunct="1"/>
              <a:t>110</a:t>
            </a:fld>
            <a:endParaRPr lang="en-US" b="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5000"/>
              </a:lnSpc>
              <a:spcBef>
                <a:spcPct val="50000"/>
              </a:spcBef>
            </a:pPr>
            <a:r>
              <a:rPr lang="ja-JP" altLang="en-US" b="1">
                <a:solidFill>
                  <a:schemeClr val="bg1"/>
                </a:solidFill>
              </a:rPr>
              <a:t>“</a:t>
            </a:r>
            <a:r>
              <a:rPr lang="en-US" b="1">
                <a:solidFill>
                  <a:srgbClr val="FFFF00"/>
                </a:solidFill>
              </a:rPr>
              <a:t>There</a:t>
            </a:r>
            <a:r>
              <a:rPr lang="en-US" b="1">
                <a:solidFill>
                  <a:schemeClr val="bg1"/>
                </a:solidFill>
              </a:rPr>
              <a:t> can hardly be any other subject so contentious as human evolution.  </a:t>
            </a:r>
            <a:r>
              <a:rPr lang="en-US" b="1">
                <a:solidFill>
                  <a:srgbClr val="FFFF00"/>
                </a:solidFill>
              </a:rPr>
              <a:t>Every</a:t>
            </a:r>
            <a:r>
              <a:rPr lang="en-US" b="1">
                <a:solidFill>
                  <a:schemeClr val="bg1"/>
                </a:solidFill>
              </a:rPr>
              <a:t> fossil discovery, </a:t>
            </a:r>
            <a:r>
              <a:rPr lang="en-US" b="1">
                <a:solidFill>
                  <a:srgbClr val="FFFF00"/>
                </a:solidFill>
              </a:rPr>
              <a:t>every</a:t>
            </a:r>
            <a:r>
              <a:rPr lang="en-US" b="1">
                <a:solidFill>
                  <a:schemeClr val="bg1"/>
                </a:solidFill>
              </a:rPr>
              <a:t> new scientific technique that is applied, </a:t>
            </a:r>
            <a:r>
              <a:rPr lang="en-US" b="1">
                <a:solidFill>
                  <a:srgbClr val="FFFF00"/>
                </a:solidFill>
              </a:rPr>
              <a:t>every</a:t>
            </a:r>
            <a:r>
              <a:rPr lang="en-US" b="1">
                <a:solidFill>
                  <a:schemeClr val="bg1"/>
                </a:solidFill>
              </a:rPr>
              <a:t> speculation--</a:t>
            </a:r>
            <a:r>
              <a:rPr lang="en-US" b="1">
                <a:solidFill>
                  <a:srgbClr val="FFFF00"/>
                </a:solidFill>
              </a:rPr>
              <a:t>all</a:t>
            </a:r>
            <a:r>
              <a:rPr lang="en-US" b="1">
                <a:solidFill>
                  <a:schemeClr val="bg1"/>
                </a:solidFill>
              </a:rPr>
              <a:t> unleash a cascade of disagreements with </a:t>
            </a:r>
            <a:r>
              <a:rPr lang="en-US" b="1">
                <a:solidFill>
                  <a:srgbClr val="FFFF00"/>
                </a:solidFill>
              </a:rPr>
              <a:t>unresolved and fiercely debated conclusions</a:t>
            </a:r>
            <a:r>
              <a:rPr lang="en-US" b="1">
                <a:solidFill>
                  <a:schemeClr val="bg1"/>
                </a:solidFill>
              </a:rPr>
              <a:t>. …</a:t>
            </a:r>
            <a:r>
              <a:rPr lang="ja-JP" altLang="en-US" b="1">
                <a:solidFill>
                  <a:schemeClr val="bg1"/>
                </a:solidFill>
              </a:rPr>
              <a:t>”</a:t>
            </a:r>
            <a:endParaRPr lang="en-US" b="1">
              <a:solidFill>
                <a:schemeClr val="bg1"/>
              </a:solidFill>
            </a:endParaRPr>
          </a:p>
          <a:p>
            <a:pPr>
              <a:spcBef>
                <a:spcPct val="50000"/>
              </a:spcBef>
            </a:pPr>
            <a:r>
              <a:rPr lang="en-US" b="1">
                <a:solidFill>
                  <a:schemeClr val="bg1"/>
                </a:solidFill>
              </a:rPr>
              <a:t>John Wymer (archaeologist specializing in the Palaeolithic period), "Refreshing the evolutionary past," </a:t>
            </a:r>
            <a:r>
              <a:rPr lang="en-US" b="1" i="1">
                <a:solidFill>
                  <a:schemeClr val="bg1"/>
                </a:solidFill>
              </a:rPr>
              <a:t>New Scientist</a:t>
            </a:r>
            <a:r>
              <a:rPr lang="en-US" b="1">
                <a:solidFill>
                  <a:schemeClr val="bg1"/>
                </a:solidFill>
              </a:rPr>
              <a:t>, Vol. 136 (7 Nov. 1992), p. 40.</a:t>
            </a:r>
          </a:p>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B7A4BB4-5D43-F043-9953-BF97CE0150ED}" type="slidenum">
              <a:rPr lang="en-US" b="0"/>
              <a:pPr eaLnBrk="1" hangingPunct="1"/>
              <a:t>111</a:t>
            </a:fld>
            <a:endParaRPr lang="en-US" b="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b="1">
                <a:solidFill>
                  <a:schemeClr val="bg1"/>
                </a:solidFill>
              </a:rPr>
              <a:t>Perhaps the most intriguing discussion is their attempt to define just </a:t>
            </a:r>
            <a:r>
              <a:rPr lang="en-US" b="1">
                <a:solidFill>
                  <a:srgbClr val="FFFF00"/>
                </a:solidFill>
              </a:rPr>
              <a:t>when, where, how and why we are human</a:t>
            </a:r>
            <a:r>
              <a:rPr lang="en-US" b="1">
                <a:solidFill>
                  <a:schemeClr val="bg1"/>
                </a:solidFill>
              </a:rPr>
              <a:t>.</a:t>
            </a:r>
            <a:r>
              <a:rPr lang="ja-JP" altLang="en-US" b="1">
                <a:solidFill>
                  <a:schemeClr val="bg1"/>
                </a:solidFill>
              </a:rPr>
              <a:t>”</a:t>
            </a:r>
            <a:endParaRPr lang="en-US" b="1">
              <a:solidFill>
                <a:schemeClr val="bg1"/>
              </a:solidFill>
            </a:endParaRPr>
          </a:p>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42358151-F047-7A4B-B828-EC91A822502D}" type="slidenum">
              <a:rPr lang="en-US" sz="1200" b="0"/>
              <a:pPr algn="r" eaLnBrk="1" hangingPunct="1"/>
              <a:t>112</a:t>
            </a:fld>
            <a:endParaRPr lang="en-US" sz="1200" b="0"/>
          </a:p>
        </p:txBody>
      </p:sp>
      <p:sp>
        <p:nvSpPr>
          <p:cNvPr id="888835" name="Rectangle 2"/>
          <p:cNvSpPr>
            <a:spLocks noGrp="1" noRot="1" noChangeAspect="1" noChangeArrowheads="1" noTextEdit="1"/>
          </p:cNvSpPr>
          <p:nvPr>
            <p:ph type="sldImg"/>
          </p:nvPr>
        </p:nvSpPr>
        <p:spPr>
          <a:ln/>
        </p:spPr>
      </p:sp>
      <p:sp>
        <p:nvSpPr>
          <p:cNvPr id="888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book is the transcript of the Scopes trial.</a:t>
            </a:r>
          </a:p>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3B27F03C-3DA7-8E4D-AAAF-564F1B94C812}" type="slidenum">
              <a:rPr lang="en-US" sz="1200" b="0"/>
              <a:pPr algn="r" eaLnBrk="1" hangingPunct="1"/>
              <a:t>113</a:t>
            </a:fld>
            <a:endParaRPr lang="en-US" sz="1200" b="0"/>
          </a:p>
        </p:txBody>
      </p:sp>
      <p:sp>
        <p:nvSpPr>
          <p:cNvPr id="890883" name="Rectangle 2"/>
          <p:cNvSpPr>
            <a:spLocks noGrp="1" noRot="1" noChangeAspect="1" noChangeArrowheads="1" noTextEdit="1"/>
          </p:cNvSpPr>
          <p:nvPr>
            <p:ph type="sldImg"/>
          </p:nvPr>
        </p:nvSpPr>
        <p:spPr>
          <a:ln/>
        </p:spPr>
      </p:sp>
      <p:sp>
        <p:nvSpPr>
          <p:cNvPr id="890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r>
              <a:rPr lang="en-US"/>
              <a:t>Photos:</a:t>
            </a:r>
          </a:p>
          <a:p>
            <a:pPr marL="228600" indent="-228600"/>
            <a:r>
              <a:rPr lang="en-US"/>
              <a:t>A. Museum</a:t>
            </a:r>
            <a:r>
              <a:rPr lang="ja-JP" altLang="en-US"/>
              <a:t>’</a:t>
            </a:r>
            <a:r>
              <a:rPr lang="en-US"/>
              <a:t>s plaster copy of canine tooth.  No evidence of tampering</a:t>
            </a:r>
          </a:p>
          <a:p>
            <a:pPr marL="228600" indent="-228600"/>
            <a:r>
              <a:rPr lang="en-US"/>
              <a:t>B. Original canine tooth showing that it was filed down exposing the pulp.</a:t>
            </a:r>
          </a:p>
          <a:p>
            <a:pPr marL="228600" indent="-228600"/>
            <a:r>
              <a:rPr lang="en-US"/>
              <a:t>C. Museum</a:t>
            </a:r>
            <a:r>
              <a:rPr lang="ja-JP" altLang="en-US"/>
              <a:t>’</a:t>
            </a:r>
            <a:r>
              <a:rPr lang="en-US"/>
              <a:t>s plaster copy of the molars.  No evidence of tampering.</a:t>
            </a:r>
          </a:p>
          <a:p>
            <a:pPr marL="228600" indent="-228600"/>
            <a:r>
              <a:rPr lang="en-US"/>
              <a:t>D. Original molar teeth showing that they were filed down exposing the pulp.</a:t>
            </a:r>
          </a:p>
          <a:p>
            <a:pPr marL="228600" indent="-228600"/>
            <a:r>
              <a:rPr lang="en-US"/>
              <a:t>E. Original molar teeth—side view—obviously filed flat.</a:t>
            </a:r>
          </a:p>
          <a:p>
            <a:pPr marL="228600" indent="-228600"/>
            <a:r>
              <a:rPr lang="en-US"/>
              <a:t>Photos used with permission from Dr. Carl Werner, author of </a:t>
            </a:r>
            <a:r>
              <a:rPr lang="en-US" i="1"/>
              <a:t>Evolution: the Grand Experiment </a:t>
            </a:r>
            <a:r>
              <a:rPr lang="en-US"/>
              <a:t>(vol 1 [2007], 2 and 3.  Vol 3 [on human evolution] will contain the photos and will be published in 2009 or 2010</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17F668A5-4E0D-F047-A1E4-3498C8964118}" type="slidenum">
              <a:rPr lang="en-US" sz="1200" b="0"/>
              <a:pPr algn="r" eaLnBrk="1" hangingPunct="1"/>
              <a:t>114</a:t>
            </a:fld>
            <a:endParaRPr lang="en-US" sz="1200" b="0"/>
          </a:p>
        </p:txBody>
      </p:sp>
      <p:sp>
        <p:nvSpPr>
          <p:cNvPr id="892931" name="Rectangle 2"/>
          <p:cNvSpPr>
            <a:spLocks noGrp="1" noRot="1" noChangeAspect="1" noChangeArrowheads="1" noTextEdit="1"/>
          </p:cNvSpPr>
          <p:nvPr>
            <p:ph type="sldImg"/>
          </p:nvPr>
        </p:nvSpPr>
        <p:spPr>
          <a:ln/>
        </p:spPr>
      </p:sp>
      <p:sp>
        <p:nvSpPr>
          <p:cNvPr id="892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Dawson died in 1916</a:t>
            </a:r>
          </a:p>
          <a:p>
            <a:pPr eaLnBrk="1" hangingPunct="1"/>
            <a:r>
              <a:rPr lang="en-US"/>
              <a:t>Chardin—Catholic priest Teilhard (pronounced </a:t>
            </a:r>
            <a:r>
              <a:rPr lang="ja-JP" altLang="en-US"/>
              <a:t>“</a:t>
            </a:r>
            <a:r>
              <a:rPr lang="en-US"/>
              <a:t>tee-hard</a:t>
            </a:r>
            <a:r>
              <a:rPr lang="ja-JP" altLang="en-US"/>
              <a:t>”</a:t>
            </a:r>
            <a:r>
              <a:rPr lang="en-US"/>
              <a:t>) de Chardin died in 1955.</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6D2B5E20-999F-594D-8D63-C2BD2F64F360}" type="slidenum">
              <a:rPr lang="en-US" sz="1200" b="0"/>
              <a:pPr algn="r" eaLnBrk="1" hangingPunct="1"/>
              <a:t>115</a:t>
            </a:fld>
            <a:endParaRPr lang="en-US" sz="1200" b="0"/>
          </a:p>
        </p:txBody>
      </p:sp>
      <p:sp>
        <p:nvSpPr>
          <p:cNvPr id="894979" name="Rectangle 2"/>
          <p:cNvSpPr>
            <a:spLocks noGrp="1" noRot="1" noChangeAspect="1" noChangeArrowheads="1" noTextEdit="1"/>
          </p:cNvSpPr>
          <p:nvPr>
            <p:ph type="sldImg"/>
          </p:nvPr>
        </p:nvSpPr>
        <p:spPr>
          <a:ln/>
        </p:spPr>
      </p:sp>
      <p:sp>
        <p:nvSpPr>
          <p:cNvPr id="894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Homo Habilis—some evolutionists have argued that it is a mixture of australopithecine and Homo erectus fossils, so combining bones from two taxons into one taxon.  Others have argued that it is just a variant of australopithecines.</a:t>
            </a:r>
          </a:p>
          <a:p>
            <a:pPr eaLnBrk="1" hangingPunct="1"/>
            <a:r>
              <a:rPr lang="en-US"/>
              <a:t>Peking man evidence was all lost in 1941 during WW2.  We only have plaster casts remaining</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18993E-AFD2-9E42-AEDF-15BEC6B9C21E}" type="slidenum">
              <a:rPr lang="en-US"/>
              <a:pPr>
                <a:defRPr/>
              </a:pPr>
              <a:t>116</a:t>
            </a:fld>
            <a:endParaRPr lang="en-US"/>
          </a:p>
        </p:txBody>
      </p:sp>
      <p:sp>
        <p:nvSpPr>
          <p:cNvPr id="581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13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FBB82FC-E3F1-4E4A-9794-189D8CF271A6}" type="slidenum">
              <a:rPr lang="en-US" b="0"/>
              <a:pPr eaLnBrk="1" hangingPunct="1"/>
              <a:t>12</a:t>
            </a:fld>
            <a:endParaRPr lang="en-US" b="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Most of the evidence for australopithecus has been found in east Africa, especially Kenya and Ethiopia</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(cr)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ECD86B5-0A13-0E47-B5D7-E02AE2E203A7}" type="slidenum">
              <a:rPr lang="en-US" b="0"/>
              <a:pPr eaLnBrk="1" hangingPunct="1"/>
              <a:t>13</a:t>
            </a:fld>
            <a:endParaRPr lang="en-US" b="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100s of bone pieces representing 40% of body (</a:t>
            </a:r>
            <a:r>
              <a:rPr lang="en-US" i="1"/>
              <a:t>Australophithecus afarensis</a:t>
            </a:r>
            <a:r>
              <a:rPr lang="en-US"/>
              <a:t>) found by Donald Johanson in 1974 in Hadar Formation of Awash Valley in Ethiopia</a:t>
            </a:r>
            <a:r>
              <a:rPr lang="ja-JP" altLang="en-US"/>
              <a:t>’</a:t>
            </a:r>
            <a:r>
              <a:rPr lang="en-US"/>
              <a:t>s Afar triangle by Donald Johanson.  She</a:t>
            </a:r>
            <a:r>
              <a:rPr lang="ja-JP" altLang="en-US"/>
              <a:t>’</a:t>
            </a:r>
            <a:r>
              <a:rPr lang="en-US"/>
              <a:t>s been dated at 3.2 million years old.</a:t>
            </a:r>
          </a:p>
          <a:p>
            <a:pPr eaLnBrk="1" hangingPunct="1"/>
            <a:r>
              <a:rPr lang="en-US"/>
              <a:t>Johanson named her </a:t>
            </a:r>
            <a:r>
              <a:rPr lang="ja-JP" altLang="en-US"/>
              <a:t>“</a:t>
            </a:r>
            <a:r>
              <a:rPr lang="en-US"/>
              <a:t>Lucy</a:t>
            </a:r>
            <a:r>
              <a:rPr lang="ja-JP" altLang="en-US"/>
              <a:t>”</a:t>
            </a:r>
            <a:r>
              <a:rPr lang="en-US"/>
              <a:t> because as he came back into camp, the Beatles song </a:t>
            </a:r>
            <a:r>
              <a:rPr lang="ja-JP" altLang="en-US"/>
              <a:t>“</a:t>
            </a:r>
            <a:r>
              <a:rPr lang="en-US"/>
              <a:t>Lucy in the sky with diamonds</a:t>
            </a:r>
            <a:r>
              <a:rPr lang="ja-JP" altLang="en-US"/>
              <a:t>”</a:t>
            </a:r>
            <a:r>
              <a:rPr lang="en-US"/>
              <a:t> was playing.</a:t>
            </a:r>
          </a:p>
          <a:p>
            <a:pPr eaLnBrk="1" hangingPunct="1"/>
            <a:r>
              <a:rPr lang="en-US"/>
              <a:t>Research has since shown that Lucy was male not female (David Menton</a:t>
            </a:r>
            <a:r>
              <a:rPr lang="ja-JP" altLang="en-US"/>
              <a:t>’</a:t>
            </a:r>
            <a:r>
              <a:rPr lang="en-US"/>
              <a:t>s video: Lucy: She</a:t>
            </a:r>
            <a:r>
              <a:rPr lang="ja-JP" altLang="en-US"/>
              <a:t>’</a:t>
            </a:r>
            <a:r>
              <a:rPr lang="en-US"/>
              <a:t>s no lady)</a:t>
            </a:r>
          </a:p>
          <a:p>
            <a:pPr eaLnBrk="1" hangingPunct="1"/>
            <a:r>
              <a:rPr lang="en-US"/>
              <a:t>More australopithecines have been found and the evolutionist consensus is that they are transitional forms between chimps and humans.  But the australopithecine </a:t>
            </a:r>
            <a:r>
              <a:rPr lang="en-US" b="1"/>
              <a:t>fingers are long and curved like a chimpanzee</a:t>
            </a:r>
            <a:r>
              <a:rPr lang="en-US"/>
              <a:t> and the </a:t>
            </a:r>
            <a:r>
              <a:rPr lang="en-US" b="1"/>
              <a:t>wrist has a locking mechanism like chimpanzees</a:t>
            </a:r>
            <a:r>
              <a:rPr lang="en-US"/>
              <a:t> that walk on their knuckles on all fours. The </a:t>
            </a:r>
            <a:r>
              <a:rPr lang="en-US" b="1"/>
              <a:t>organ of balance is also very chimp-like</a:t>
            </a:r>
            <a:r>
              <a:rPr lang="en-US"/>
              <a:t> in the australopithecines. Conclusions can be difficult to draw because these </a:t>
            </a:r>
            <a:r>
              <a:rPr lang="en-US" b="1"/>
              <a:t>fossils are fragmentary and broken</a:t>
            </a:r>
            <a:r>
              <a:rPr lang="en-US"/>
              <a:t> and must be reassembled.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55B8C9F-AB39-8E41-AEEA-CA343D645E55}" type="slidenum">
              <a:rPr lang="en-US" b="0"/>
              <a:pPr eaLnBrk="1" hangingPunct="1"/>
              <a:t>14</a:t>
            </a:fld>
            <a:endParaRPr lang="en-US" b="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i="1"/>
              <a:t>PNAS</a:t>
            </a:r>
            <a:r>
              <a:rPr lang="en-US"/>
              <a:t> (Proc. Nat. Acad. Sci), vol 104:16 (17 April 2007, pp. 6568-6572: research concludes that Lucy most closely resembles a gorilla or at least the robust australopithecines (no longer considered to be ancestral to man).</a:t>
            </a:r>
          </a:p>
          <a:p>
            <a:pPr eaLnBrk="1" hangingPunct="1"/>
            <a:r>
              <a:rPr lang="en-US"/>
              <a:t>Photo by Ken Ham at Natural History Museum in London, 2009</a:t>
            </a:r>
          </a:p>
          <a:p>
            <a:pPr eaLnBrk="1" hangingPunct="1"/>
            <a:r>
              <a:rPr lang="en-US"/>
              <a:t>The fossil evidence shows that Lucy (a specimen of </a:t>
            </a:r>
            <a:r>
              <a:rPr lang="en-US" i="1"/>
              <a:t>Australopithecus afarensis</a:t>
            </a:r>
            <a:r>
              <a:rPr lang="en-US"/>
              <a:t>) had very chimp-like body proportions (only 4 feet tall when upright) with long arms and short legs, wrists designed for knucklewalking, long curved hands and feet (with opposing big toes like in apes, not like in humans) for grasping trees, and hip/pelvic shape that indicates that she spent much time in trees, not walking like humans.  See critique of the BBC</a:t>
            </a:r>
            <a:r>
              <a:rPr lang="ja-JP" altLang="en-US"/>
              <a:t>’</a:t>
            </a:r>
            <a:r>
              <a:rPr lang="en-US"/>
              <a:t>s </a:t>
            </a:r>
            <a:r>
              <a:rPr lang="en-US" i="1"/>
              <a:t>Walking with Cavemen</a:t>
            </a:r>
            <a:r>
              <a:rPr lang="en-US"/>
              <a:t>, at &lt;www.biblicalcreation.org&gt; and the video by Dr. David Menton (anatomy professor), called </a:t>
            </a:r>
            <a:r>
              <a:rPr lang="ja-JP" altLang="en-US"/>
              <a:t>“</a:t>
            </a:r>
            <a:r>
              <a:rPr lang="en-US"/>
              <a:t>Lucy: She</a:t>
            </a:r>
            <a:r>
              <a:rPr lang="ja-JP" altLang="en-US"/>
              <a:t>’</a:t>
            </a:r>
            <a:r>
              <a:rPr lang="en-US"/>
              <a:t>s no lady!</a:t>
            </a:r>
            <a:r>
              <a:rPr lang="ja-JP" altLang="en-US"/>
              <a:t>”</a:t>
            </a:r>
            <a:r>
              <a:rPr lang="en-US"/>
              <a:t> available from &lt;www.answersingenesis.org&gt;.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47DDEBF-E975-F24A-8C0C-8F7D23A086B3}" type="slidenum">
              <a:rPr lang="en-US" b="0"/>
              <a:pPr eaLnBrk="1" hangingPunct="1"/>
              <a:t>15</a:t>
            </a:fld>
            <a:endParaRPr lang="en-US" b="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London photo by Ken Ham from his visit to the Natural History Museum in 2009</a:t>
            </a:r>
          </a:p>
          <a:p>
            <a:pPr eaLnBrk="1" hangingPunct="1"/>
            <a:r>
              <a:rPr lang="en-US"/>
              <a:t>St. Louis Zoo</a:t>
            </a:r>
            <a:r>
              <a:rPr lang="ja-JP" altLang="en-US"/>
              <a:t>’</a:t>
            </a:r>
            <a:r>
              <a:rPr lang="en-US"/>
              <a:t>s </a:t>
            </a:r>
            <a:r>
              <a:rPr lang="ja-JP" altLang="en-US"/>
              <a:t>“</a:t>
            </a:r>
            <a:r>
              <a:rPr lang="en-US"/>
              <a:t>Living World</a:t>
            </a:r>
            <a:r>
              <a:rPr lang="ja-JP" altLang="en-US"/>
              <a:t>”</a:t>
            </a:r>
            <a:r>
              <a:rPr lang="en-US"/>
              <a:t> exhibit photo by David Menton (in his DVD, </a:t>
            </a:r>
            <a:r>
              <a:rPr lang="ja-JP" altLang="en-US"/>
              <a:t>“</a:t>
            </a:r>
            <a:r>
              <a:rPr lang="en-US"/>
              <a:t>Lucy: She</a:t>
            </a:r>
            <a:r>
              <a:rPr lang="ja-JP" altLang="en-US"/>
              <a:t>’</a:t>
            </a:r>
            <a:r>
              <a:rPr lang="en-US"/>
              <a:t>s No Lady!</a:t>
            </a:r>
            <a:r>
              <a:rPr lang="ja-JP" altLang="en-US"/>
              <a:t>”</a:t>
            </a:r>
            <a:r>
              <a:rPr lang="en-US"/>
              <a:t>) taken in about 1995 (in the exhibit for at least 20 years from the very beginning in 1985)</a:t>
            </a:r>
          </a:p>
          <a:p>
            <a:pPr eaLnBrk="1" hangingPunct="1"/>
            <a:r>
              <a:rPr lang="en-US"/>
              <a:t>Chicago Field Museum</a:t>
            </a:r>
            <a:r>
              <a:rPr lang="ja-JP" altLang="en-US"/>
              <a:t>’</a:t>
            </a:r>
            <a:r>
              <a:rPr lang="en-US"/>
              <a:t>s model (in their </a:t>
            </a:r>
            <a:r>
              <a:rPr lang="ja-JP" altLang="en-US"/>
              <a:t>“</a:t>
            </a:r>
            <a:r>
              <a:rPr lang="en-US"/>
              <a:t>The Evolving Planet</a:t>
            </a:r>
            <a:r>
              <a:rPr lang="ja-JP" altLang="en-US"/>
              <a:t>”</a:t>
            </a:r>
            <a:r>
              <a:rPr lang="en-US"/>
              <a:t> permanent exhibition), photo by Carl Kerby in March 2006 (http://www.answersingenesis.org/docs2006/0313field_trip.asp, 13 Mar 2006, accessed 29 June 2011.</a:t>
            </a:r>
          </a:p>
          <a:p>
            <a:pPr eaLnBrk="1" fontAlgn="t" hangingPunct="1"/>
            <a:r>
              <a:rPr lang="en-US"/>
              <a:t>BBC photo: article reporting on Lucy</a:t>
            </a:r>
            <a:r>
              <a:rPr lang="ja-JP" altLang="en-US"/>
              <a:t>’</a:t>
            </a:r>
            <a:r>
              <a:rPr lang="en-US"/>
              <a:t>s bones touring America.  The caption under photo in the article: </a:t>
            </a:r>
            <a:r>
              <a:rPr lang="ja-JP" altLang="en-US"/>
              <a:t>“</a:t>
            </a:r>
            <a:r>
              <a:rPr lang="en-US">
                <a:solidFill>
                  <a:schemeClr val="bg1"/>
                </a:solidFill>
              </a:rPr>
              <a:t>Lucy's remains were found in 1974 in Hadar, Ethiopia.</a:t>
            </a:r>
            <a:r>
              <a:rPr lang="ja-JP" altLang="en-US">
                <a:solidFill>
                  <a:schemeClr val="bg1"/>
                </a:solidFill>
              </a:rPr>
              <a:t>”</a:t>
            </a:r>
            <a:r>
              <a:rPr lang="en-US">
                <a:solidFill>
                  <a:schemeClr val="bg1"/>
                </a:solidFill>
              </a:rPr>
              <a:t>  See</a:t>
            </a:r>
            <a:r>
              <a:rPr lang="en-US"/>
              <a:t> http://news.bbc.co.uk/1/hi/world/americas/6082990.stm, </a:t>
            </a:r>
            <a:r>
              <a:rPr lang="ja-JP" altLang="en-US"/>
              <a:t>“</a:t>
            </a:r>
            <a:r>
              <a:rPr lang="en-US"/>
              <a:t>Lucy</a:t>
            </a:r>
            <a:r>
              <a:rPr lang="ja-JP" altLang="en-US"/>
              <a:t>’</a:t>
            </a:r>
            <a:r>
              <a:rPr lang="en-US"/>
              <a:t>s Ancient Bones to Tour US, 25 Oct. 2006.</a:t>
            </a:r>
            <a:r>
              <a:rPr lang="ja-JP" altLang="en-US"/>
              <a:t>”</a:t>
            </a:r>
            <a:r>
              <a:rPr lang="en-US"/>
              <a:t>  She will be on loan from Ethiopia to the Houston Museum of natural Science in Texas for scientific study till 2013.  Officials say that money from the tour will be used to improve museums across the country.</a:t>
            </a:r>
          </a:p>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75CF89A-DB1F-694B-94C7-03713BABCF5A}" type="slidenum">
              <a:rPr lang="en-US" b="0"/>
              <a:pPr eaLnBrk="1" hangingPunct="1"/>
              <a:t>16</a:t>
            </a:fld>
            <a:endParaRPr lang="en-US" b="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from http://www.midland.edu/~events/davidson/leakey.html, downloaded 14 April 2005</a:t>
            </a:r>
          </a:p>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775475E-3717-1640-BF7F-A51228D5E49E}" type="slidenum">
              <a:rPr lang="en-US" b="0"/>
              <a:pPr eaLnBrk="1" hangingPunct="1"/>
              <a:t>17</a:t>
            </a:fld>
            <a:endParaRPr lang="en-US" b="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E1826F4-CFB7-0042-B69D-9AE3118A6333}" type="slidenum">
              <a:rPr lang="en-US" b="0"/>
              <a:pPr eaLnBrk="1" hangingPunct="1"/>
              <a:t>18</a:t>
            </a:fld>
            <a:endParaRPr lang="en-US" b="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US">
                <a:cs typeface="Times New Roman" charset="0"/>
              </a:rPr>
              <a:t>The article continues—lecture at Royal Institution in London on Friday</a:t>
            </a:r>
          </a:p>
          <a:p>
            <a:pPr algn="just"/>
            <a:r>
              <a:rPr lang="en-US">
                <a:cs typeface="Times New Roman" charset="0"/>
              </a:rPr>
              <a:t>Leakey said he was </a:t>
            </a:r>
            <a:r>
              <a:rPr lang="ja-JP" altLang="en-US">
                <a:cs typeface="Times New Roman" charset="0"/>
              </a:rPr>
              <a:t>“</a:t>
            </a:r>
            <a:r>
              <a:rPr lang="en-US">
                <a:cs typeface="Times New Roman" charset="0"/>
              </a:rPr>
              <a:t>probably wrong in a number of crucial areas</a:t>
            </a:r>
            <a:r>
              <a:rPr lang="ja-JP" altLang="en-US">
                <a:cs typeface="Times New Roman" charset="0"/>
              </a:rPr>
              <a:t>”</a:t>
            </a:r>
            <a:r>
              <a:rPr lang="en-US">
                <a:cs typeface="Times New Roman" charset="0"/>
              </a:rPr>
              <a:t> in his BBC TV program </a:t>
            </a:r>
            <a:r>
              <a:rPr lang="ja-JP" altLang="en-US">
                <a:cs typeface="Times New Roman" charset="0"/>
              </a:rPr>
              <a:t>“</a:t>
            </a:r>
            <a:r>
              <a:rPr lang="en-US">
                <a:cs typeface="Times New Roman" charset="0"/>
              </a:rPr>
              <a:t>The Making of Mankind.</a:t>
            </a:r>
            <a:r>
              <a:rPr lang="ja-JP" altLang="en-US">
                <a:cs typeface="Times New Roman" charset="0"/>
              </a:rPr>
              <a:t>”</a:t>
            </a:r>
            <a:endParaRPr lang="en-US">
              <a:cs typeface="Times New Roman" charset="0"/>
            </a:endParaRPr>
          </a:p>
          <a:p>
            <a:pPr algn="just"/>
            <a:r>
              <a:rPr lang="en-US">
                <a:cs typeface="Times New Roman" charset="0"/>
              </a:rPr>
              <a:t>And what kind of mistakes did he make? (next slide)</a:t>
            </a:r>
          </a:p>
          <a:p>
            <a:pPr algn="just"/>
            <a:endParaRPr lang="en-US">
              <a:cs typeface="Times New Roman" charset="0"/>
            </a:endParaRPr>
          </a:p>
          <a:p>
            <a:pPr algn="just"/>
            <a:r>
              <a:rPr lang="ru-RU">
                <a:cs typeface="Times New Roman" charset="0"/>
              </a:rPr>
              <a:t>Лики 1982 – ошибки палеонтологов №1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F2F3E0C-706C-F84F-80D1-E0265D1EA48A}" type="slidenum">
              <a:rPr lang="en-US" b="0"/>
              <a:pPr eaLnBrk="1" hangingPunct="1"/>
              <a:t>19</a:t>
            </a:fld>
            <a:endParaRPr lang="en-US" b="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672CE90-D3E8-BC46-9007-EA5FA04A7AAA}" type="slidenum">
              <a:rPr lang="en-US" b="0"/>
              <a:pPr eaLnBrk="1" hangingPunct="1"/>
              <a:t>20</a:t>
            </a:fld>
            <a:endParaRPr lang="en-US" b="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US">
                <a:cs typeface="Times New Roman" charset="0"/>
              </a:rPr>
              <a:t>That was Leaky</a:t>
            </a:r>
            <a:r>
              <a:rPr lang="ja-JP" altLang="en-US">
                <a:cs typeface="Times New Roman" charset="0"/>
              </a:rPr>
              <a:t>’</a:t>
            </a:r>
            <a:r>
              <a:rPr lang="en-US">
                <a:cs typeface="Times New Roman" charset="0"/>
              </a:rPr>
              <a:t>s view in 1982.  But then in 1986 an science article summarized australopithecine research this way.  </a:t>
            </a:r>
          </a:p>
          <a:p>
            <a:pPr algn="just"/>
            <a:r>
              <a:rPr lang="en-US">
                <a:cs typeface="Times New Roman" charset="0"/>
              </a:rPr>
              <a:t>The new discovery overturned their previous ideas.  They don</a:t>
            </a:r>
            <a:r>
              <a:rPr lang="ja-JP" altLang="en-US">
                <a:cs typeface="Times New Roman" charset="0"/>
              </a:rPr>
              <a:t>’</a:t>
            </a:r>
            <a:r>
              <a:rPr lang="en-US">
                <a:cs typeface="Times New Roman" charset="0"/>
              </a:rPr>
              <a:t>t know when or how humans came into being.</a:t>
            </a:r>
          </a:p>
          <a:p>
            <a:pPr algn="just"/>
            <a:endParaRPr lang="en-US">
              <a:cs typeface="Times New Roman" charset="0"/>
            </a:endParaRPr>
          </a:p>
          <a:p>
            <a:pPr algn="just"/>
            <a:r>
              <a:rPr lang="ru-RU">
                <a:cs typeface="Times New Roman" charset="0"/>
              </a:rPr>
              <a:t>№23 Шипман 1986 -  Эволюция австралопитеков</a:t>
            </a:r>
            <a:endParaRPr lang="ru-RU"/>
          </a:p>
          <a:p>
            <a:r>
              <a:rPr lang="en-US"/>
              <a:t>The skull was KNM-WT 17000 in the National Museums of Kenya.  It has the robust characteristics of </a:t>
            </a:r>
            <a:r>
              <a:rPr lang="en-US" i="1"/>
              <a:t>Australopithecus boisei.</a:t>
            </a:r>
          </a:p>
          <a:p>
            <a:r>
              <a:rPr lang="en-US"/>
              <a:t>A similar statement to what is on the magazine cover about this find is found on p. 89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DB847F9-3198-0E4E-AAFB-BB7DDDA10C69}" type="slidenum">
              <a:rPr lang="en-US" b="0"/>
              <a:pPr eaLnBrk="1" hangingPunct="1"/>
              <a:t>2</a:t>
            </a:fld>
            <a:endParaRPr lang="en-US" b="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0102808-4078-BD42-95BE-E8B46313977F}" type="slidenum">
              <a:rPr lang="en-US" b="0"/>
              <a:pPr eaLnBrk="1" hangingPunct="1"/>
              <a:t>21</a:t>
            </a:fld>
            <a:endParaRPr lang="en-US" b="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en-US"/>
              <a:t>Taken from Marvin Lubenow, </a:t>
            </a:r>
            <a:r>
              <a:rPr lang="en-US" i="1"/>
              <a:t>Bones of Contention</a:t>
            </a:r>
            <a:r>
              <a:rPr lang="en-US"/>
              <a:t> (Grand Rapids: Baker, 1992), p. 54.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26C3DE9-5EAF-5140-A89E-CE7A37F49B38}" type="slidenum">
              <a:rPr lang="en-US" b="0"/>
              <a:pPr eaLnBrk="1" hangingPunct="1"/>
              <a:t>22</a:t>
            </a:fld>
            <a:endParaRPr lang="en-US" b="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en-US"/>
              <a:t>Taken from Marvin Lubenow, </a:t>
            </a:r>
            <a:r>
              <a:rPr lang="en-US" i="1"/>
              <a:t>Bones of Contention</a:t>
            </a:r>
            <a:r>
              <a:rPr lang="en-US"/>
              <a:t> (Grand Rapids: Baker, 1992), p. 55.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9482005-95F4-034B-A22F-707FBDE7F825}" type="slidenum">
              <a:rPr lang="en-US" b="0"/>
              <a:pPr eaLnBrk="1" hangingPunct="1"/>
              <a:t>23</a:t>
            </a:fld>
            <a:endParaRPr lang="en-US" b="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US">
                <a:cs typeface="Times New Roman" charset="0"/>
              </a:rPr>
              <a:t>The article ends.</a:t>
            </a:r>
          </a:p>
          <a:p>
            <a:pPr algn="just"/>
            <a:r>
              <a:rPr lang="en-US">
                <a:cs typeface="Times New Roman" charset="0"/>
              </a:rPr>
              <a:t>The things we thought we understood well, we don</a:t>
            </a:r>
            <a:r>
              <a:rPr lang="ja-JP" altLang="en-US">
                <a:cs typeface="Times New Roman" charset="0"/>
              </a:rPr>
              <a:t>’</a:t>
            </a:r>
            <a:r>
              <a:rPr lang="en-US">
                <a:cs typeface="Times New Roman" charset="0"/>
              </a:rPr>
              <a:t>t understand.</a:t>
            </a:r>
          </a:p>
          <a:p>
            <a:pPr algn="just"/>
            <a:r>
              <a:rPr lang="en-US">
                <a:cs typeface="Times New Roman" charset="0"/>
              </a:rPr>
              <a:t>Now they have a rubble of awkward new hypotheses.</a:t>
            </a:r>
          </a:p>
          <a:p>
            <a:pPr algn="just"/>
            <a:endParaRPr lang="en-US">
              <a:cs typeface="Times New Roman" charset="0"/>
            </a:endParaRPr>
          </a:p>
          <a:p>
            <a:pPr algn="just"/>
            <a:r>
              <a:rPr lang="ru-RU">
                <a:cs typeface="Times New Roman" charset="0"/>
              </a:rPr>
              <a:t>№26 Шипман 1986 – Эволюция австралопитеков. </a:t>
            </a:r>
            <a:endParaRPr lang="ru-RU"/>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r>
              <a:rPr lang="en-US"/>
              <a:t>Dr. Owen Lovejoy, famous anthropology professor at Kent State University in Ohio.  The other voice is that of Donald Johanson, who found </a:t>
            </a:r>
            <a:r>
              <a:rPr lang="ja-JP" altLang="en-US"/>
              <a:t>“</a:t>
            </a:r>
            <a:r>
              <a:rPr lang="en-US"/>
              <a:t>Lucy</a:t>
            </a:r>
            <a:r>
              <a:rPr lang="ja-JP" altLang="en-US"/>
              <a:t>”</a:t>
            </a:r>
            <a:r>
              <a:rPr lang="en-US"/>
              <a:t>.</a:t>
            </a:r>
          </a:p>
          <a:p>
            <a:pPr marL="228600" indent="-228600"/>
            <a:r>
              <a:rPr lang="en-US"/>
              <a:t>Dr. David Menton (before joining AiG staff he was for 34 years a human anatomy professor at Washington Medical School in St. Louis) comments on this clip:</a:t>
            </a:r>
          </a:p>
          <a:p>
            <a:pPr marL="228600" indent="-228600">
              <a:buFontTx/>
              <a:buAutoNum type="arabicPeriod"/>
            </a:pPr>
            <a:r>
              <a:rPr lang="en-US"/>
              <a:t>Lovejoy was totally convinced that Lucy</a:t>
            </a:r>
            <a:r>
              <a:rPr lang="ja-JP" altLang="en-US"/>
              <a:t>’</a:t>
            </a:r>
            <a:r>
              <a:rPr lang="en-US"/>
              <a:t>s kind made the human-like footprints in Laetoli and those prints would not be possible for a creature to make unless it had a human-type pelvis.  Therefore before Lovejoy manipulated Lucy</a:t>
            </a:r>
            <a:r>
              <a:rPr lang="ja-JP" altLang="en-US"/>
              <a:t>’</a:t>
            </a:r>
            <a:r>
              <a:rPr lang="en-US"/>
              <a:t>s hipbones he had a massive observer bias.</a:t>
            </a:r>
          </a:p>
          <a:p>
            <a:pPr marL="228600" indent="-228600">
              <a:buFontTx/>
              <a:buAutoNum type="arabicPeriod"/>
            </a:pPr>
            <a:r>
              <a:rPr lang="en-US"/>
              <a:t> For Lovejoy to cut along existing cracks and then to fit things together would have been scientifically permissible, but to grind material away is totally unacceptable as a scientist.</a:t>
            </a:r>
          </a:p>
          <a:p>
            <a:pPr marL="228600" indent="-228600"/>
            <a:endParaRPr lang="en-US"/>
          </a:p>
          <a:p>
            <a:pPr marL="228600" indent="-228600"/>
            <a:r>
              <a:rPr lang="en-US"/>
              <a:t>This article by cjobrien (evidently an anthropology professor) http://northstatescience.wordpress.com/2011/01/01/correcting-creationists-redux-was-lucy%E2%80%99s-pelvis-reconstruction-a-fraud/ says the clip was from </a:t>
            </a:r>
            <a:r>
              <a:rPr lang="en-US" i="1"/>
              <a:t>In Search of Human Origins (Part 1)</a:t>
            </a:r>
            <a:r>
              <a:rPr lang="en-US"/>
              <a:t> on NOVA in 1994.  the author accuses creationists of fraudulently misrepresenting the clip.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C985786-6486-9C4C-90A4-DE702CCC911D}" type="slidenum">
              <a:rPr lang="en-US" b="0"/>
              <a:pPr eaLnBrk="1" hangingPunct="1"/>
              <a:t>25</a:t>
            </a:fld>
            <a:endParaRPr lang="en-US" b="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A7ACC5C-539C-4C46-8282-C48FC63F51F6}" type="slidenum">
              <a:rPr lang="en-US" b="0"/>
              <a:pPr eaLnBrk="1" hangingPunct="1"/>
              <a:t>26</a:t>
            </a:fld>
            <a:endParaRPr lang="en-US" b="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en-US"/>
              <a:t>1856 is when the first Neanderthal was found in the Neander Valley near Dusseldorf, Germany.  490 Neanderthal skeletons have been found in Europe and western Asia as of 2006. Initially thought by scientists to be fully human, a man with rickets</a:t>
            </a:r>
          </a:p>
          <a:p>
            <a:pPr marL="228600" indent="-228600" eaLnBrk="1" hangingPunct="1"/>
            <a:r>
              <a:rPr lang="en-US"/>
              <a:t>1863 TH Huxley called it ancient human but not direct ancestor to modern man</a:t>
            </a:r>
          </a:p>
          <a:p>
            <a:pPr marL="228600" indent="-228600" eaLnBrk="1" hangingPunct="1"/>
            <a:r>
              <a:rPr lang="en-US"/>
              <a:t>1864 William King (Irish geologist) declared at meeting of BAAS that it was a different species and named it </a:t>
            </a:r>
            <a:r>
              <a:rPr lang="en-US" i="1"/>
              <a:t>Homo neanderthalensis</a:t>
            </a:r>
          </a:p>
          <a:p>
            <a:pPr marL="228600" indent="-228600" eaLnBrk="1" hangingPunct="1"/>
            <a:r>
              <a:rPr lang="en-US"/>
              <a:t>1908 three RC priests excavated a nearly complete skeleton near La Chapelle-aux-Saints, France, and gave it to Marcellin Boule, anatomist at Museum d</a:t>
            </a:r>
            <a:r>
              <a:rPr lang="ja-JP" altLang="en-US"/>
              <a:t>’</a:t>
            </a:r>
            <a:r>
              <a:rPr lang="en-US"/>
              <a:t>Histoire Naturelle in Paris to declared it to be a hairy bestial creature with large brain but little intellect, which became the widely accepted view, even today.</a:t>
            </a:r>
          </a:p>
          <a:p>
            <a:pPr marL="228600" indent="-228600" eaLnBrk="1" hangingPunct="1"/>
            <a:r>
              <a:rPr lang="en-US"/>
              <a:t>The drawing was made by Zdenek Burian, according to Reinhard Junker, </a:t>
            </a:r>
            <a:r>
              <a:rPr lang="en-US" i="1"/>
              <a:t>Is Man Descended from Adam?</a:t>
            </a:r>
            <a:r>
              <a:rPr lang="en-US"/>
              <a:t> (Biblical Creation Society, 2000, translated by Steven Robinson), p. 7, from which the picture was taken.  The right picture is from p. 8 of the same book and was done by Haviland in 1983.  A similar contrast between the early ape-like and recent, modern-human-like (in a suitcoat and tie even) reconstructions is in Rick Gore, </a:t>
            </a:r>
            <a:r>
              <a:rPr lang="ja-JP" altLang="en-US"/>
              <a:t>“</a:t>
            </a:r>
            <a:r>
              <a:rPr lang="en-US"/>
              <a:t>Neandertals,</a:t>
            </a:r>
            <a:r>
              <a:rPr lang="ja-JP" altLang="en-US"/>
              <a:t>”</a:t>
            </a:r>
            <a:r>
              <a:rPr lang="en-US"/>
              <a:t> </a:t>
            </a:r>
            <a:r>
              <a:rPr lang="en-US" i="1"/>
              <a:t>National Geographic</a:t>
            </a:r>
            <a:r>
              <a:rPr lang="en-US"/>
              <a:t> 189:1 (Jan. 1996), pp. 32-33.  The picture of the two in </a:t>
            </a:r>
            <a:r>
              <a:rPr lang="en-US" i="1"/>
              <a:t>NG</a:t>
            </a:r>
            <a:r>
              <a:rPr lang="en-US"/>
              <a:t> is taken from the Neanderthal Museum in Erkrath, Germany.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55BB2FF-28C9-C449-AA55-D7D12876C540}" type="slidenum">
              <a:rPr lang="en-US" b="0"/>
              <a:pPr eaLnBrk="1" hangingPunct="1"/>
              <a:t>27</a:t>
            </a:fld>
            <a:endParaRPr lang="en-US" b="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From </a:t>
            </a:r>
            <a:r>
              <a:rPr lang="en-US" i="1"/>
              <a:t>TIME</a:t>
            </a:r>
            <a:r>
              <a:rPr lang="en-US"/>
              <a:t>, 14 March 1994, pp. 86-87.</a:t>
            </a:r>
          </a:p>
          <a:p>
            <a:pPr eaLnBrk="1" hangingPunct="1"/>
            <a:r>
              <a:rPr lang="en-US"/>
              <a:t>CNN picture: http://www.cnn.com/2006/TECH/science/11/15/neanderthal.ap/index.html, </a:t>
            </a:r>
            <a:r>
              <a:rPr lang="ja-JP" altLang="en-US"/>
              <a:t>“</a:t>
            </a:r>
            <a:r>
              <a:rPr lang="en-US"/>
              <a:t>Neanderthal bone gives DNA clues,</a:t>
            </a:r>
            <a:r>
              <a:rPr lang="ja-JP" altLang="en-US"/>
              <a:t>”</a:t>
            </a:r>
            <a:r>
              <a:rPr lang="en-US"/>
              <a:t> 15 Nov. 2006.</a:t>
            </a:r>
          </a:p>
          <a:p>
            <a:pPr eaLnBrk="1" hangingPunct="1"/>
            <a:r>
              <a:rPr lang="en-US"/>
              <a:t>The subtitle of the Newsweek picture said, </a:t>
            </a:r>
            <a:r>
              <a:rPr lang="ja-JP" altLang="en-US"/>
              <a:t>“</a:t>
            </a:r>
            <a:r>
              <a:rPr lang="en-US"/>
              <a:t>Neanderthal: In Europe 200,000 to 30,000 years ago, but not our ancestor.</a:t>
            </a:r>
            <a:r>
              <a:rPr lang="ja-JP" altLang="en-US"/>
              <a:t>”</a:t>
            </a:r>
            <a:r>
              <a:rPr lang="en-US"/>
              <a:t>  Sharon Begley, </a:t>
            </a:r>
            <a:r>
              <a:rPr lang="ja-JP" altLang="en-US"/>
              <a:t>“</a:t>
            </a:r>
            <a:r>
              <a:rPr lang="en-US"/>
              <a:t>Beyond Stones and Bones,</a:t>
            </a:r>
            <a:r>
              <a:rPr lang="ja-JP" altLang="en-US"/>
              <a:t>”</a:t>
            </a:r>
            <a:r>
              <a:rPr lang="en-US"/>
              <a:t> </a:t>
            </a:r>
            <a:r>
              <a:rPr lang="en-US" i="1"/>
              <a:t>Newsweek</a:t>
            </a:r>
            <a:r>
              <a:rPr lang="en-US"/>
              <a:t> (19 Mar. 2007), p. 58.</a:t>
            </a:r>
          </a:p>
          <a:p>
            <a:pPr eaLnBrk="1" hangingPunct="1"/>
            <a:r>
              <a:rPr lang="en-US"/>
              <a:t>Photo 2008: http://www.sciencedaily.com/releases/2008/08/080825203924.htm, accessed 26 Aug 2008.  The article said that they made stone tools just as sophisticated as Homo sapiens made—overthrowing an evolutionist belief held to the contrary for over 60 years.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1781C16-96A3-3F43-8EFF-0F672EFAC5A8}" type="slidenum">
              <a:rPr lang="en-US" b="0"/>
              <a:pPr eaLnBrk="1" hangingPunct="1"/>
              <a:t>28</a:t>
            </a:fld>
            <a:endParaRPr lang="en-US" b="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50000"/>
              </a:spcBef>
            </a:pPr>
            <a:r>
              <a:rPr lang="en-US">
                <a:solidFill>
                  <a:schemeClr val="bg1"/>
                </a:solidFill>
              </a:rPr>
              <a:t>Rick Gore, </a:t>
            </a:r>
            <a:r>
              <a:rPr lang="ja-JP" altLang="en-US">
                <a:solidFill>
                  <a:schemeClr val="bg1"/>
                </a:solidFill>
              </a:rPr>
              <a:t>“</a:t>
            </a:r>
            <a:r>
              <a:rPr lang="en-US">
                <a:solidFill>
                  <a:schemeClr val="bg1"/>
                </a:solidFill>
              </a:rPr>
              <a:t>Neandertals: the Dawn of Humans,</a:t>
            </a:r>
            <a:r>
              <a:rPr lang="ja-JP" altLang="en-US">
                <a:solidFill>
                  <a:schemeClr val="bg1"/>
                </a:solidFill>
              </a:rPr>
              <a:t>”</a:t>
            </a:r>
            <a:r>
              <a:rPr lang="en-US" i="1">
                <a:solidFill>
                  <a:schemeClr val="bg1"/>
                </a:solidFill>
              </a:rPr>
              <a:t> National Geographic</a:t>
            </a:r>
            <a:r>
              <a:rPr lang="en-US">
                <a:solidFill>
                  <a:schemeClr val="bg1"/>
                </a:solidFill>
              </a:rPr>
              <a:t>, Vol. 189:1 (Jan 1996), pp. 32-33.</a:t>
            </a:r>
          </a:p>
          <a:p>
            <a:pPr marL="228600" indent="-228600" eaLnBrk="1" hangingPunct="1">
              <a:spcBef>
                <a:spcPct val="50000"/>
              </a:spcBef>
            </a:pPr>
            <a:endParaRPr lang="en-US">
              <a:solidFill>
                <a:schemeClr val="bg1"/>
              </a:solidFill>
            </a:endParaRPr>
          </a:p>
          <a:p>
            <a:pPr marL="228600" indent="-228600" eaLnBrk="1" hangingPunct="1">
              <a:spcBef>
                <a:spcPct val="50000"/>
              </a:spcBef>
            </a:pPr>
            <a:r>
              <a:rPr lang="en-US">
                <a:solidFill>
                  <a:schemeClr val="bg1"/>
                </a:solidFill>
              </a:rPr>
              <a:t>In the caption, Gore uses both spellings for this man.</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859CC84-C0B7-E14C-9876-6D889AA6A1E7}" type="slidenum">
              <a:rPr lang="en-US" b="0"/>
              <a:pPr eaLnBrk="1" hangingPunct="1"/>
              <a:t>29</a:t>
            </a:fld>
            <a:endParaRPr lang="en-US" b="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Photo and caption: http://www.newscientist.com/channel/being-human/dn13672, accessed 17 April 2008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902E50C-5C70-C549-9734-CC50C6EAAC8D}" type="slidenum">
              <a:rPr lang="en-US" b="0"/>
              <a:pPr eaLnBrk="1" hangingPunct="1"/>
              <a:t>30</a:t>
            </a:fld>
            <a:endParaRPr lang="en-US" b="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Top: http://commons.wikimedia.org/wiki/File:Neandertaler-im-Museum.jpg	(public domain picture from Laura Strobl at AiG).</a:t>
            </a:r>
          </a:p>
          <a:p>
            <a:pPr eaLnBrk="1" hangingPunct="1"/>
            <a:r>
              <a:rPr lang="en-US"/>
              <a:t>Left: http://commons.wikimedia.org/wiki/File:Neandertala_homo,_modelo_en_Neand-muzeo.jpg	(see copyright on file in cabinet under Neander-homo NM 2010a).</a:t>
            </a:r>
          </a:p>
          <a:p>
            <a:pPr eaLnBrk="1" hangingPunct="1"/>
            <a:r>
              <a:rPr lang="en-US"/>
              <a:t>Right: http://commons.wikimedia.org/wiki/File:Cro-Magnon-Frau-Neanderthal.jpg	(public domain picture from Laura Strobl at AiG)..  Museum calls the lady: Cro-Magnon Neanderthal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66A9D20-5A73-6442-8B22-2858C29DC21D}" type="slidenum">
              <a:rPr lang="en-US" b="0"/>
              <a:pPr eaLnBrk="1" hangingPunct="1"/>
              <a:t>3</a:t>
            </a:fld>
            <a:endParaRPr lang="en-US" b="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C149F0FF-1607-9F43-8BD7-92FFBDF29A0D}" type="slidenum">
              <a:rPr lang="en-US" b="0"/>
              <a:pPr eaLnBrk="1" hangingPunct="1"/>
              <a:t>31</a:t>
            </a:fld>
            <a:endParaRPr lang="en-US" b="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BB43AAB-822B-E642-A5DA-C28131B18802}" type="slidenum">
              <a:rPr lang="en-US" b="0"/>
              <a:pPr eaLnBrk="1" hangingPunct="1"/>
              <a:t>32</a:t>
            </a:fld>
            <a:endParaRPr lang="en-US" b="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62D73D6-6266-0649-B7B9-C9F23F3D8C66}" type="slidenum">
              <a:rPr lang="en-US" b="0"/>
              <a:pPr eaLnBrk="1" hangingPunct="1"/>
              <a:t>33</a:t>
            </a:fld>
            <a:endParaRPr lang="en-US" b="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Essenes didn</a:t>
            </a:r>
            <a:r>
              <a:rPr lang="ja-JP" altLang="en-US"/>
              <a:t>’</a:t>
            </a:r>
            <a:r>
              <a:rPr lang="en-US"/>
              <a:t>t live in the caves but stored their manuscripts there.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0E4C741-DA97-CF46-BE42-029B684B0CFB}" type="slidenum">
              <a:rPr lang="en-US" b="0"/>
              <a:pPr eaLnBrk="1" hangingPunct="1"/>
              <a:t>34</a:t>
            </a:fld>
            <a:endParaRPr lang="en-US" b="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A0D5E8A-370E-524D-8E09-AC9FB2FCE071}" type="slidenum">
              <a:rPr lang="en-US" b="0"/>
              <a:pPr eaLnBrk="1" hangingPunct="1"/>
              <a:t>35</a:t>
            </a:fld>
            <a:endParaRPr lang="en-US" b="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479274F-D85B-D641-9B94-2DC401E29F88}" type="slidenum">
              <a:rPr lang="en-US" b="0"/>
              <a:pPr eaLnBrk="1" hangingPunct="1"/>
              <a:t>36</a:t>
            </a:fld>
            <a:endParaRPr lang="en-US" b="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en-US" sz="800" b="1">
                <a:solidFill>
                  <a:schemeClr val="bg1"/>
                </a:solidFill>
              </a:rPr>
              <a:t>Source of info for above and below: </a:t>
            </a:r>
            <a:r>
              <a:rPr lang="en-US" sz="800"/>
              <a:t>http://www.creationontheweb.com/content/view/4750/, 14 Nov. 2006 article and Kate Wong </a:t>
            </a:r>
            <a:r>
              <a:rPr lang="ja-JP" altLang="en-US" sz="800"/>
              <a:t>“</a:t>
            </a:r>
            <a:r>
              <a:rPr lang="en-US" sz="800"/>
              <a:t>Twilight of the Neandertals,</a:t>
            </a:r>
            <a:r>
              <a:rPr lang="ja-JP" altLang="en-US" sz="800"/>
              <a:t>”</a:t>
            </a:r>
            <a:r>
              <a:rPr lang="en-US" sz="800"/>
              <a:t> </a:t>
            </a:r>
            <a:r>
              <a:rPr lang="en-US" sz="800" i="1"/>
              <a:t>Scientific American</a:t>
            </a:r>
            <a:r>
              <a:rPr lang="en-US" sz="800"/>
              <a:t> (Aug. 2009), pp. 32-37 (in my file cabinet)</a:t>
            </a:r>
          </a:p>
          <a:p>
            <a:pPr eaLnBrk="1" hangingPunct="1">
              <a:lnSpc>
                <a:spcPct val="80000"/>
              </a:lnSpc>
            </a:pPr>
            <a:r>
              <a:rPr lang="en-US" sz="800"/>
              <a:t>CMI article: </a:t>
            </a:r>
            <a:r>
              <a:rPr lang="ja-JP" altLang="en-US" sz="800"/>
              <a:t>“</a:t>
            </a:r>
            <a:r>
              <a:rPr lang="en-US" sz="800"/>
              <a:t>Neandertal Genome like ours?</a:t>
            </a:r>
            <a:r>
              <a:rPr lang="ja-JP" altLang="en-US" sz="800"/>
              <a:t>”</a:t>
            </a:r>
            <a:r>
              <a:rPr lang="en-US" sz="800"/>
              <a:t> 1 June 2010, </a:t>
            </a:r>
            <a:r>
              <a:rPr lang="en-US"/>
              <a:t>http://creation.com/neandertal-genome-like-ours?  New genetic evidence confirms that Neandertal genome amazingly similar to modern man.  Also, this article says the genomes are 99.5% the same and discusses the seashell jewelry: Jennifer Viegas, </a:t>
            </a:r>
            <a:r>
              <a:rPr lang="ja-JP" altLang="en-US"/>
              <a:t>“</a:t>
            </a:r>
            <a:r>
              <a:rPr lang="en-US"/>
              <a:t>Prehistoric Jewelry Reveals Neanderthal Fashion Sense,</a:t>
            </a:r>
            <a:r>
              <a:rPr lang="ja-JP" altLang="en-US"/>
              <a:t>”</a:t>
            </a:r>
            <a:r>
              <a:rPr lang="en-US"/>
              <a:t> 8 Jan 2010, http://news.discovery.com/archaeology/neanderthal-jewerly-fashion-seashells.html, accessed 22 May 2011.  Mention of make-up and jewelry in Christopher Joyce, </a:t>
            </a:r>
            <a:r>
              <a:rPr lang="ja-JP" altLang="en-US"/>
              <a:t>“</a:t>
            </a:r>
            <a:r>
              <a:rPr lang="en-US"/>
              <a:t>Study: Neanderthals Wore Jewelry And Makeup,</a:t>
            </a:r>
            <a:r>
              <a:rPr lang="ja-JP" altLang="en-US"/>
              <a:t>”</a:t>
            </a:r>
            <a:r>
              <a:rPr lang="en-US"/>
              <a:t> 12 Jan 2010, http://www.npr.org/templates/story/story.php?storyId=122466430, accessed 22 May 2011.</a:t>
            </a:r>
            <a:endParaRPr lang="en-US" sz="800"/>
          </a:p>
          <a:p>
            <a:pPr eaLnBrk="1" hangingPunct="1">
              <a:lnSpc>
                <a:spcPct val="80000"/>
              </a:lnSpc>
            </a:pPr>
            <a:r>
              <a:rPr lang="en-US" sz="800" b="1">
                <a:solidFill>
                  <a:schemeClr val="bg1"/>
                </a:solidFill>
              </a:rPr>
              <a:t>CMI article: Neanderthal mitochondrial DNA (mtDNA) shows man is different species?</a:t>
            </a:r>
            <a:endParaRPr lang="en-US" sz="800">
              <a:solidFill>
                <a:schemeClr val="bg1"/>
              </a:solidFill>
            </a:endParaRPr>
          </a:p>
          <a:p>
            <a:pPr eaLnBrk="1" hangingPunct="1">
              <a:lnSpc>
                <a:spcPct val="80000"/>
              </a:lnSpc>
            </a:pPr>
            <a:r>
              <a:rPr lang="en-US" sz="800">
                <a:solidFill>
                  <a:schemeClr val="bg1"/>
                </a:solidFill>
              </a:rPr>
              <a:t>Considerable debate in the evolutionary community  Issues such as postmortem contamination, small sample size, enormous mtDNA diversity in non-human primates, effects of population bottlenecks, and molecular clock inaccuracies render a solution impossible at this time.  In 2006, U.S. and German scientists announced plans to reconstruct a draft of the Neanderthal genome over the next two years.  But their interpretations of the data will depend on which areas are accurately sequenced and the worldview assumptions of the scientists.</a:t>
            </a:r>
          </a:p>
          <a:p>
            <a:pPr eaLnBrk="1" hangingPunct="1">
              <a:lnSpc>
                <a:spcPct val="80000"/>
              </a:lnSpc>
            </a:pPr>
            <a:r>
              <a:rPr lang="en-US" sz="800"/>
              <a:t>Hyoid bone (has other functions than just speech, as it is found in non-talking animals)—see below for documentation.  The larynx is made of cartilage (soft tissue) and has not been found fossilized (as of 2008).</a:t>
            </a:r>
          </a:p>
          <a:p>
            <a:pPr eaLnBrk="1" hangingPunct="1">
              <a:lnSpc>
                <a:spcPct val="80000"/>
              </a:lnSpc>
            </a:pPr>
            <a:r>
              <a:rPr lang="en-US" sz="800"/>
              <a:t>language gene (FOXP2) in Neanderthals: http://www.foxnews.com/story/0,2933,303282,00.html, accessed 12 April 2008, research published 18 Oct. 2007.</a:t>
            </a:r>
          </a:p>
          <a:p>
            <a:pPr eaLnBrk="1" hangingPunct="1">
              <a:lnSpc>
                <a:spcPct val="80000"/>
              </a:lnSpc>
            </a:pPr>
            <a:r>
              <a:rPr lang="en-US" sz="800"/>
              <a:t>Other information on Neanderthal in Marvin Lubenow, </a:t>
            </a:r>
            <a:r>
              <a:rPr lang="en-US" sz="800" i="1"/>
              <a:t>Bones of Contention</a:t>
            </a:r>
            <a:r>
              <a:rPr lang="en-US" sz="800"/>
              <a:t>, 2</a:t>
            </a:r>
            <a:r>
              <a:rPr lang="en-US" sz="800" baseline="30000"/>
              <a:t>nd</a:t>
            </a:r>
            <a:r>
              <a:rPr lang="en-US" sz="800"/>
              <a:t> ed.</a:t>
            </a:r>
          </a:p>
          <a:p>
            <a:pPr eaLnBrk="1" hangingPunct="1">
              <a:lnSpc>
                <a:spcPct val="80000"/>
              </a:lnSpc>
            </a:pPr>
            <a:r>
              <a:rPr lang="en-US" sz="800"/>
              <a:t>RE. Neanderthal bone flute see: http://www.greenwych.ca/fl-compl.htm and http://www.ukom.gov.si/eng/slovenia/background-information/neanderthal-flute/. </a:t>
            </a:r>
          </a:p>
          <a:p>
            <a:pPr eaLnBrk="1" hangingPunct="1">
              <a:lnSpc>
                <a:spcPct val="80000"/>
              </a:lnSpc>
            </a:pPr>
            <a:r>
              <a:rPr lang="sv-SE" sz="800"/>
              <a:t>Arensburg, B., A. M. Tillier, et al. </a:t>
            </a:r>
            <a:r>
              <a:rPr lang="en-US" sz="800"/>
              <a:t>(1989). "A Middle Palaeolithic human hyoid bone." </a:t>
            </a:r>
            <a:r>
              <a:rPr lang="en-US" sz="800" u="sng"/>
              <a:t>Nature</a:t>
            </a:r>
            <a:r>
              <a:rPr lang="en-US" sz="800"/>
              <a:t> </a:t>
            </a:r>
            <a:r>
              <a:rPr lang="en-US" sz="800" b="1"/>
              <a:t>338</a:t>
            </a:r>
            <a:r>
              <a:rPr lang="en-US" sz="800"/>
              <a:t>(6218): pp. 758-60.</a:t>
            </a:r>
          </a:p>
          <a:p>
            <a:pPr eaLnBrk="1" hangingPunct="1">
              <a:lnSpc>
                <a:spcPct val="80000"/>
              </a:lnSpc>
            </a:pPr>
            <a:r>
              <a:rPr lang="en-US" sz="800"/>
              <a:t>      Abstract: </a:t>
            </a:r>
            <a:r>
              <a:rPr lang="ja-JP" altLang="en-US" sz="800"/>
              <a:t>“</a:t>
            </a:r>
            <a:r>
              <a:rPr lang="en-US" sz="800"/>
              <a:t>The origin of human language, and in particular the question of whether or not Neanderthal man was capable of language/speech, is of major interest to anthropologists but remains an area of great controversy. </a:t>
            </a:r>
            <a:r>
              <a:rPr lang="en-US" sz="800" b="1"/>
              <a:t>Despite palaeoneurological evidence to the contrary</a:t>
            </a:r>
            <a:r>
              <a:rPr lang="en-US" sz="800"/>
              <a:t>, many researchers hold to the view that Neanderthals were incapable of language/speech, basing their arguments largely on studies of laryngeal/basicranial morphology. Studies, however, have been hampered by the absence of unambiguous fossil evidence. </a:t>
            </a:r>
            <a:r>
              <a:rPr lang="en-US" sz="800" b="1"/>
              <a:t>We now report the discovery of a well-preserved human hyoid bone</a:t>
            </a:r>
            <a:r>
              <a:rPr lang="en-US" sz="800"/>
              <a:t> from Middle Palaeolithic layers of Kebara Cave, Mount Carmel, Israel, dating from about 60,000 years BP. </a:t>
            </a:r>
            <a:r>
              <a:rPr lang="en-US" sz="800" b="1"/>
              <a:t>The bone is almost identical in size and shape to the hyoid of present-day populations</a:t>
            </a:r>
            <a:r>
              <a:rPr lang="en-US" sz="800"/>
              <a:t>, suggesting that there has been little or no change in the visceral skeleton (including the hyoid, middle ear ossicles, and </a:t>
            </a:r>
            <a:r>
              <a:rPr lang="en-US" sz="800" b="1"/>
              <a:t>inferentially</a:t>
            </a:r>
            <a:r>
              <a:rPr lang="en-US" sz="800"/>
              <a:t> the larynx) during the past 60,000 years of human evolution. </a:t>
            </a:r>
            <a:r>
              <a:rPr lang="en-US" sz="800" b="1"/>
              <a:t>We conclude that the morphological basis for human speech capability appears to have been fully developed during the Middle Palaeolithic.</a:t>
            </a:r>
            <a:r>
              <a:rPr lang="ja-JP" altLang="en-US" sz="800" b="1"/>
              <a:t>”</a:t>
            </a:r>
            <a:endParaRPr lang="en-US" sz="800" b="1"/>
          </a:p>
          <a:p>
            <a:pPr eaLnBrk="1" hangingPunct="1">
              <a:lnSpc>
                <a:spcPct val="80000"/>
              </a:lnSpc>
            </a:pPr>
            <a:r>
              <a:rPr lang="en-US" sz="800"/>
              <a:t>From http://www.answersingenesis.org/articles/2008/04/19/news-to-note-04192008#three, </a:t>
            </a:r>
            <a:r>
              <a:rPr lang="en-US" sz="800" b="1"/>
              <a:t>April 19, 2008</a:t>
            </a:r>
          </a:p>
          <a:p>
            <a:pPr eaLnBrk="1" hangingPunct="1">
              <a:lnSpc>
                <a:spcPct val="80000"/>
              </a:lnSpc>
            </a:pPr>
            <a:r>
              <a:rPr lang="en-US" sz="800"/>
              <a:t>Regarding McCarthy</a:t>
            </a:r>
            <a:r>
              <a:rPr lang="ja-JP" altLang="en-US" sz="800"/>
              <a:t>’</a:t>
            </a:r>
            <a:r>
              <a:rPr lang="en-US" sz="800"/>
              <a:t>s computer simulation (based on fossil evidence) that Neanderthals could not make the modern English </a:t>
            </a:r>
            <a:r>
              <a:rPr lang="ja-JP" altLang="en-US" sz="800"/>
              <a:t>“</a:t>
            </a:r>
            <a:r>
              <a:rPr lang="en-US" sz="800"/>
              <a:t>e</a:t>
            </a:r>
            <a:r>
              <a:rPr lang="ja-JP" altLang="en-US" sz="800"/>
              <a:t>”</a:t>
            </a:r>
            <a:r>
              <a:rPr lang="en-US" sz="800"/>
              <a:t> sound, Washington University anthropologist Erik Trinkaus disputes the finding</a:t>
            </a:r>
            <a:r>
              <a:rPr lang="ja-JP" altLang="en-US" sz="800"/>
              <a:t>’</a:t>
            </a:r>
            <a:r>
              <a:rPr lang="en-US" sz="800"/>
              <a:t>s significance: </a:t>
            </a:r>
            <a:r>
              <a:rPr lang="ja-JP" altLang="en-US" sz="800" b="1"/>
              <a:t>“</a:t>
            </a:r>
            <a:r>
              <a:rPr lang="en-US" sz="800" b="1"/>
              <a:t>Ultimately what is important is not the anatomy of the mouth but the neuronal control of it,</a:t>
            </a:r>
            <a:r>
              <a:rPr lang="ja-JP" altLang="en-US" sz="800" b="1"/>
              <a:t>”</a:t>
            </a:r>
            <a:r>
              <a:rPr lang="en-US" sz="800"/>
              <a:t> Trinkaus says, referencing Neanderthals</a:t>
            </a:r>
            <a:r>
              <a:rPr lang="ja-JP" altLang="en-US" sz="800"/>
              <a:t>’</a:t>
            </a:r>
            <a:r>
              <a:rPr lang="en-US" sz="800"/>
              <a:t> large brains. </a:t>
            </a:r>
          </a:p>
          <a:p>
            <a:pPr eaLnBrk="1" hangingPunct="1">
              <a:lnSpc>
                <a:spcPct val="80000"/>
              </a:lnSpc>
            </a:pPr>
            <a:r>
              <a:rPr lang="en-US" sz="800"/>
              <a:t>Neanderthals also possessed the </a:t>
            </a:r>
            <a:r>
              <a:rPr lang="en-US" sz="800" b="1"/>
              <a:t>FOXP2 gene (the so-called </a:t>
            </a:r>
            <a:r>
              <a:rPr lang="ja-JP" altLang="en-US" sz="800" b="1"/>
              <a:t>“</a:t>
            </a:r>
            <a:r>
              <a:rPr lang="en-US" sz="800" b="1"/>
              <a:t>language gene</a:t>
            </a:r>
            <a:r>
              <a:rPr lang="ja-JP" altLang="en-US" sz="800" b="1"/>
              <a:t>”</a:t>
            </a:r>
            <a:r>
              <a:rPr lang="en-US" sz="800" b="1"/>
              <a:t>) that is unique in humans</a:t>
            </a:r>
            <a:r>
              <a:rPr lang="en-US" sz="800"/>
              <a:t>. Humans missing FOXP2 suffer from language and speech disorders.</a:t>
            </a:r>
          </a:p>
          <a:p>
            <a:pPr eaLnBrk="1" hangingPunct="1">
              <a:lnSpc>
                <a:spcPct val="80000"/>
              </a:lnSpc>
            </a:pPr>
            <a:r>
              <a:rPr lang="en-US" sz="800"/>
              <a:t>Ultimately, it is impossible to reproduce with absolute accuracy what Neanderthals would have sounded like, and what vowels they could produce, from mere fossils. </a:t>
            </a:r>
          </a:p>
          <a:p>
            <a:pPr eaLnBrk="1" hangingPunct="1">
              <a:lnSpc>
                <a:spcPct val="80000"/>
              </a:lnSpc>
            </a:pPr>
            <a:r>
              <a:rPr lang="en-US" sz="800"/>
              <a:t>Furthermore, even if Neanderthals were unable to produce a particular vowel, that may not be any more of a sign of communication breakdown than the inability of certain modern humans to pronounce the sounds of various foreign languages. For all we know, Neanderthals may have been able to produce many more sounds than modern humans can.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39D238D-E055-AD47-ADE7-92B95046BE05}" type="slidenum">
              <a:rPr lang="en-US" b="0"/>
              <a:pPr eaLnBrk="1" hangingPunct="1"/>
              <a:t>37</a:t>
            </a:fld>
            <a:endParaRPr lang="en-US" b="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B565C9A-620C-FC4A-89F6-9C81337ED496}" type="slidenum">
              <a:rPr lang="en-US" b="0"/>
              <a:pPr eaLnBrk="1" hangingPunct="1"/>
              <a:t>38</a:t>
            </a:fld>
            <a:endParaRPr lang="en-US" b="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en-US">
                <a:cs typeface="Times New Roman" charset="0"/>
              </a:rPr>
              <a:t>Evidence: piece of jaw, 2 molar teeth, piece of skull</a:t>
            </a:r>
          </a:p>
          <a:p>
            <a:pPr algn="just"/>
            <a:r>
              <a:rPr lang="en-US">
                <a:cs typeface="Times New Roman" charset="0"/>
              </a:rPr>
              <a:t>Absolute confidence that it is a missing link.</a:t>
            </a:r>
          </a:p>
          <a:p>
            <a:pPr algn="just"/>
            <a:r>
              <a:rPr lang="en-US"/>
              <a:t>Over the next 40 years, more than 500 scientific essays were written about the fossils, according to TIME (http://www.time.com/time/specials/packages/article/0,28804,1931133_1931132_1931125,00.html, accessed 27 Oct 2009)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E86E899-437F-2647-A502-EAC599AF91F4}" type="slidenum">
              <a:rPr lang="en-US" b="0"/>
              <a:pPr eaLnBrk="1" hangingPunct="1"/>
              <a:t>39</a:t>
            </a:fld>
            <a:endParaRPr lang="en-US" b="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6BB84C6-32C6-0849-9FC6-F3056F989EE6}" type="slidenum">
              <a:rPr lang="en-US" b="0"/>
              <a:pPr eaLnBrk="1" hangingPunct="1"/>
              <a:t>40</a:t>
            </a:fld>
            <a:endParaRPr lang="en-US" b="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Source: Gary Parker, </a:t>
            </a:r>
            <a:r>
              <a:rPr lang="en-US" i="1"/>
              <a:t>Creation: Facts of Life</a:t>
            </a:r>
            <a:r>
              <a:rPr lang="en-US"/>
              <a:t> (Master Books), p. 152. or Ian Taylor, </a:t>
            </a:r>
            <a:r>
              <a:rPr lang="en-US" i="1"/>
              <a:t>In the Minds of Men</a:t>
            </a:r>
            <a:r>
              <a:rPr lang="en-US"/>
              <a:t>, 231-3.  </a:t>
            </a:r>
          </a:p>
          <a:p>
            <a:pPr eaLnBrk="1" hangingPunct="1"/>
            <a:r>
              <a:rPr lang="en-US"/>
              <a:t>source of original picture: *******************************</a:t>
            </a:r>
          </a:p>
          <a:p>
            <a:pPr eaLnBrk="1" hangingPunct="1"/>
            <a:r>
              <a:rPr lang="en-US"/>
              <a:t>According to this well researched Muslim site http://www.harunyahya.com/refuted8.php#235a</a:t>
            </a:r>
          </a:p>
          <a:p>
            <a:pPr eaLnBrk="1" hangingPunct="1"/>
            <a:r>
              <a:rPr lang="en-US"/>
              <a:t>Henry Fairfield Osborn named this tooth </a:t>
            </a:r>
            <a:r>
              <a:rPr lang="ja-JP" altLang="en-US"/>
              <a:t>“</a:t>
            </a:r>
            <a:r>
              <a:rPr lang="en-US"/>
              <a:t>Nebraska Man.</a:t>
            </a:r>
            <a:r>
              <a:rPr lang="ja-JP" altLang="en-US"/>
              <a:t>”</a:t>
            </a:r>
            <a:r>
              <a:rPr lang="en-US"/>
              <a:t> (</a:t>
            </a:r>
            <a:r>
              <a:rPr lang="en-US" i="1"/>
              <a:t>Hesperophithecus haroldcookii</a:t>
            </a:r>
            <a:r>
              <a:rPr lang="en-US"/>
              <a:t>, a form of </a:t>
            </a:r>
            <a:r>
              <a:rPr lang="en-US" i="1"/>
              <a:t>Pithecanthropus erectus</a:t>
            </a:r>
            <a:r>
              <a:rPr lang="en-US"/>
              <a:t>)</a:t>
            </a:r>
          </a:p>
          <a:p>
            <a:pPr eaLnBrk="1" hangingPunct="1"/>
            <a:r>
              <a:rPr lang="en-US"/>
              <a:t>In 1927 other parts of skeleton were found and reinterpreted as a tooth from an extinct species of pig (in the genus </a:t>
            </a:r>
            <a:r>
              <a:rPr lang="en-US" i="1"/>
              <a:t>Prosthennops</a:t>
            </a:r>
            <a:r>
              <a:rPr lang="en-US"/>
              <a:t>): William K. Gregory, "Hesperopithecus Apparently Not An Ape Nor A Man," Science, vol. 66:1720 (16 Dec. 1927), pp. 579-581. (article in computer file in pdf form)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0C7E567-B190-EB42-8959-0CFED9B47AC3}" type="slidenum">
              <a:rPr lang="en-US" b="0"/>
              <a:pPr eaLnBrk="1" hangingPunct="1"/>
              <a:t>4</a:t>
            </a:fld>
            <a:endParaRPr lang="en-US" b="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20EBABD-B55C-C84B-AEB0-8D4D6E0B15A0}" type="slidenum">
              <a:rPr lang="en-US" b="0"/>
              <a:pPr eaLnBrk="1" hangingPunct="1"/>
              <a:t>41</a:t>
            </a:fld>
            <a:endParaRPr lang="en-US" b="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Source of picture and info: </a:t>
            </a:r>
            <a:r>
              <a:rPr lang="en-US" i="1"/>
              <a:t>The Daily Mail</a:t>
            </a:r>
            <a:r>
              <a:rPr lang="en-US"/>
              <a:t> (London), 20 June 1995, p. 15.</a:t>
            </a:r>
          </a:p>
          <a:p>
            <a:pPr eaLnBrk="1" hangingPunct="1"/>
            <a:r>
              <a:rPr lang="en-US"/>
              <a:t>David Tyler summarizes the research at http://www.biblicalcreation.org.uk/origins_archaeology/bcs063.html:</a:t>
            </a:r>
          </a:p>
          <a:p>
            <a:pPr eaLnBrk="1" hangingPunct="1"/>
            <a:r>
              <a:rPr lang="en-US"/>
              <a:t>Evidence found in quarry at Boxgrove, near Chicester in SW England, deposits classed as </a:t>
            </a:r>
            <a:r>
              <a:rPr lang="en-US" b="1"/>
              <a:t>Middle Pleistocene</a:t>
            </a:r>
            <a:r>
              <a:rPr lang="en-US"/>
              <a:t> (creationists would say this is probably post-flood)</a:t>
            </a:r>
          </a:p>
          <a:p>
            <a:pPr eaLnBrk="1" hangingPunct="1"/>
            <a:r>
              <a:rPr lang="en-US"/>
              <a:t>Shin found May 1994</a:t>
            </a:r>
          </a:p>
          <a:p>
            <a:pPr eaLnBrk="1" hangingPunct="1"/>
            <a:r>
              <a:rPr lang="en-US"/>
              <a:t>Two teeth found separately in late 1995, the first showing dental disease</a:t>
            </a:r>
          </a:p>
          <a:p>
            <a:pPr eaLnBrk="1" hangingPunct="1"/>
            <a:r>
              <a:rPr lang="en-US"/>
              <a:t>Various dating methods were used giving dates ranging from 175,000 to 524,000 years.  Finally narrowed the dates by using vole evolution data in northern Spain.  There is considerable controversy whether this is the oldest European man or not.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217DD0E-8CB6-D048-8A03-D35911C3D11E}" type="slidenum">
              <a:rPr lang="en-US" b="0"/>
              <a:pPr eaLnBrk="1" hangingPunct="1"/>
              <a:t>42</a:t>
            </a:fld>
            <a:endParaRPr lang="en-US" b="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Times New Roman" charset="0"/>
              </a:rPr>
              <a:t>From these bits of evidence draw a complete skeleton and what the creature looked like when alive.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01CEC9C-AAC6-834F-B1B2-E2B107CE087C}" type="slidenum">
              <a:rPr lang="en-US" b="0"/>
              <a:pPr eaLnBrk="1" hangingPunct="1"/>
              <a:t>43</a:t>
            </a:fld>
            <a:endParaRPr lang="en-US" b="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Times New Roman" charset="0"/>
              </a:rPr>
              <a:t>Only 2 weeks to study the bones</a:t>
            </a:r>
          </a:p>
          <a:p>
            <a:r>
              <a:rPr lang="en-US">
                <a:cs typeface="Times New Roman" charset="0"/>
              </a:rPr>
              <a:t>Totally independent</a:t>
            </a:r>
          </a:p>
          <a:p>
            <a:r>
              <a:rPr lang="en-US">
                <a:cs typeface="Times New Roman" charset="0"/>
              </a:rPr>
              <a:t>No one way to draw her (they were able to determine the sexual gender of this creature!  It is amazing what artists can do with a little imagination!</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B9573C7-DBAD-BE47-BFD0-C3164CC3E549}" type="slidenum">
              <a:rPr lang="en-US" b="0"/>
              <a:pPr eaLnBrk="1" hangingPunct="1"/>
              <a:t>44</a:t>
            </a:fld>
            <a:endParaRPr lang="en-US" b="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EB60A3C-DED0-2546-AA60-C0693B09C329}" type="slidenum">
              <a:rPr lang="en-US" b="0"/>
              <a:pPr eaLnBrk="1" hangingPunct="1"/>
              <a:t>45</a:t>
            </a:fld>
            <a:endParaRPr lang="en-US" b="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Lieberman is a professor in the Department of Anthropology, The George Washington University, in Wash. DC.</a:t>
            </a:r>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C2F4EE08-2A50-9143-A59A-30AFE442F649}" type="slidenum">
              <a:rPr lang="en-US" b="0"/>
              <a:pPr eaLnBrk="1" hangingPunct="1"/>
              <a:t>46</a:t>
            </a:fld>
            <a:endParaRPr lang="en-US" b="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and details from http://www.sciam.com/article.cfm?chanID=sa003&amp;articleID=00076C1D-62D1-1511-A2D183414B7F0000&amp;pageNumber=1&amp;catID=1, accessed 22 Sept 2006 and on file in computer (see BBC report on file too.</a:t>
            </a:r>
          </a:p>
          <a:p>
            <a:pPr eaLnBrk="1" hangingPunct="1"/>
            <a:r>
              <a:rPr lang="en-US" b="1"/>
              <a:t>Found in 1999</a:t>
            </a:r>
            <a:r>
              <a:rPr lang="en-US"/>
              <a:t> in sandstone layer near Dikika, Ethiopia, about </a:t>
            </a:r>
            <a:r>
              <a:rPr lang="en-US" b="1"/>
              <a:t>4 km from where Lucy</a:t>
            </a:r>
            <a:r>
              <a:rPr lang="en-US"/>
              <a:t> was dug up in 1973-74.</a:t>
            </a:r>
          </a:p>
          <a:p>
            <a:pPr eaLnBrk="1" hangingPunct="1"/>
            <a:r>
              <a:rPr lang="en-US"/>
              <a:t>The scapulae (shoulder blades) were the first ever found for austropithecines.</a:t>
            </a:r>
          </a:p>
          <a:p>
            <a:pPr eaLnBrk="1" hangingPunct="1"/>
            <a:r>
              <a:rPr lang="en-US"/>
              <a:t>The fossil evidence shows curved fingers, but the art work shows them straight like humans.  And there doesn</a:t>
            </a:r>
            <a:r>
              <a:rPr lang="ja-JP" altLang="en-US"/>
              <a:t>’</a:t>
            </a:r>
            <a:r>
              <a:rPr lang="en-US"/>
              <a:t>t appear to be any toe bones, but they are drawn like humans too, even though we know from other australopithecine bones that the toes are </a:t>
            </a:r>
            <a:r>
              <a:rPr lang="en-US" b="1"/>
              <a:t>curved</a:t>
            </a:r>
            <a:r>
              <a:rPr lang="en-US"/>
              <a:t> like apes too.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EC3A3D3-C419-1A4D-B992-BA13E0BF9424}" type="slidenum">
              <a:rPr lang="en-US" b="0"/>
              <a:pPr eaLnBrk="1" hangingPunct="1"/>
              <a:t>47</a:t>
            </a:fld>
            <a:endParaRPr lang="en-US" b="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 few human bones</a:t>
            </a:r>
          </a:p>
          <a:p>
            <a:pPr eaLnBrk="1" hangingPunct="1"/>
            <a:r>
              <a:rPr lang="en-US"/>
              <a:t>A few ape bones</a:t>
            </a:r>
          </a:p>
          <a:p>
            <a:pPr eaLnBrk="1" hangingPunct="1"/>
            <a:r>
              <a:rPr lang="en-US"/>
              <a:t>ape + human bones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E904672-DD8E-ED48-9306-843DA3E206F1}" type="slidenum">
              <a:rPr lang="en-US" b="0"/>
              <a:pPr eaLnBrk="1" hangingPunct="1"/>
              <a:t>48</a:t>
            </a:fld>
            <a:endParaRPr lang="en-US" b="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16CCE3F-B073-0F4F-8638-E9AEC15D8C50}" type="slidenum">
              <a:rPr lang="en-US" b="0"/>
              <a:pPr eaLnBrk="1" hangingPunct="1"/>
              <a:t>49</a:t>
            </a:fld>
            <a:endParaRPr lang="en-US" b="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4F5263D-CEB1-0B4D-A566-21BE63D1384F}" type="slidenum">
              <a:rPr lang="en-US" b="0"/>
              <a:pPr eaLnBrk="1" hangingPunct="1"/>
              <a:t>50</a:t>
            </a:fld>
            <a:endParaRPr lang="en-US" b="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Times New Roman" charset="0"/>
              </a:rPr>
              <a:t>Stott died in July 2011.</a:t>
            </a:r>
          </a:p>
          <a:p>
            <a:r>
              <a:rPr lang="en-US">
                <a:cs typeface="Times New Roman" charset="0"/>
              </a:rPr>
              <a:t>He says many Christians believe in theistic evolution.  But let us remember that truth is not determined by majority vote and the majority is often wrong.</a:t>
            </a:r>
          </a:p>
          <a:p>
            <a:r>
              <a:rPr lang="en-US">
                <a:cs typeface="Times New Roman" charset="0"/>
              </a:rPr>
              <a:t>He affirms believe in historical Fall—that</a:t>
            </a:r>
            <a:r>
              <a:rPr lang="ja-JP" altLang="en-US">
                <a:cs typeface="Times New Roman" charset="0"/>
              </a:rPr>
              <a:t>’</a:t>
            </a:r>
            <a:r>
              <a:rPr lang="en-US">
                <a:cs typeface="Times New Roman" charset="0"/>
              </a:rPr>
              <a:t>s one thing.</a:t>
            </a:r>
          </a:p>
          <a:p>
            <a:endParaRPr lang="ru-RU"/>
          </a:p>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25F06274-5307-A841-9A6E-5862A882A35E}" type="slidenum">
              <a:rPr lang="en-US" b="0"/>
              <a:pPr eaLnBrk="1" hangingPunct="1"/>
              <a:t>5</a:t>
            </a:fld>
            <a:endParaRPr lang="en-US" b="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1CCC8BB-D104-204F-82DE-4DFBF57BB428}" type="slidenum">
              <a:rPr lang="en-US" b="0"/>
              <a:pPr eaLnBrk="1" hangingPunct="1"/>
              <a:t>51</a:t>
            </a:fld>
            <a:endParaRPr lang="en-US" b="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cs typeface="Times New Roman" charset="0"/>
              </a:rPr>
              <a:t>This great Bible scholar finds it hard to deny evolution, even the evolution of Adam</a:t>
            </a:r>
            <a:r>
              <a:rPr lang="ja-JP" altLang="en-US">
                <a:cs typeface="Times New Roman" charset="0"/>
              </a:rPr>
              <a:t>’</a:t>
            </a:r>
            <a:r>
              <a:rPr lang="en-US">
                <a:cs typeface="Times New Roman" charset="0"/>
              </a:rPr>
              <a:t>s body from an ape-man.  Why?  Because he has been brainwashed by the teaching of evolution.</a:t>
            </a:r>
          </a:p>
          <a:p>
            <a:r>
              <a:rPr lang="en-US"/>
              <a:t>Picture from http://www.cslewis.org/programs/cruise/2004/speakers.html, downloaded 15 April 2005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D1C938C-BABF-C647-9EA1-26AD5673DD0D}" type="slidenum">
              <a:rPr lang="en-US" b="0"/>
              <a:pPr eaLnBrk="1" hangingPunct="1"/>
              <a:t>52</a:t>
            </a:fld>
            <a:endParaRPr lang="en-US" b="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b="1">
                <a:solidFill>
                  <a:schemeClr val="bg1"/>
                </a:solidFill>
              </a:rPr>
              <a:t>The suggestion (for it is no more than this) does not seem to me to be against Scripture and therefore impossible that when God made man in His own image, what He did was to stamp His own likeness on one of the many </a:t>
            </a:r>
            <a:r>
              <a:rPr lang="ja-JP" altLang="en-US" b="1">
                <a:solidFill>
                  <a:schemeClr val="bg1"/>
                </a:solidFill>
              </a:rPr>
              <a:t>‘</a:t>
            </a:r>
            <a:r>
              <a:rPr lang="en-US" b="1">
                <a:solidFill>
                  <a:schemeClr val="bg1"/>
                </a:solidFill>
              </a:rPr>
              <a:t>hominids</a:t>
            </a:r>
            <a:r>
              <a:rPr lang="ja-JP" altLang="en-US" b="1">
                <a:solidFill>
                  <a:schemeClr val="bg1"/>
                </a:solidFill>
              </a:rPr>
              <a:t>’</a:t>
            </a:r>
            <a:r>
              <a:rPr lang="en-US" b="1">
                <a:solidFill>
                  <a:schemeClr val="bg1"/>
                </a:solidFill>
              </a:rPr>
              <a:t> which appear to have been living at the time.</a:t>
            </a:r>
            <a:r>
              <a:rPr lang="ja-JP" altLang="en-US" b="1">
                <a:solidFill>
                  <a:schemeClr val="bg1"/>
                </a:solidFill>
              </a:rPr>
              <a:t>”</a:t>
            </a:r>
            <a:endParaRPr lang="en-US" b="1">
              <a:solidFill>
                <a:schemeClr val="bg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E9AC106-B43E-AD44-9F5D-35505831DDC1}" type="slidenum">
              <a:rPr lang="en-US" b="0"/>
              <a:pPr eaLnBrk="1" hangingPunct="1"/>
              <a:t>53</a:t>
            </a:fld>
            <a:endParaRPr lang="en-US" b="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b="1">
                <a:solidFill>
                  <a:schemeClr val="bg1"/>
                </a:solidFill>
              </a:rPr>
              <a:t>Speaking hesitatingly as a non-scientist,</a:t>
            </a:r>
            <a:r>
              <a:rPr lang="ja-JP" altLang="en-US" b="1">
                <a:solidFill>
                  <a:schemeClr val="bg1"/>
                </a:solidFill>
              </a:rPr>
              <a:t>”</a:t>
            </a:r>
            <a:r>
              <a:rPr lang="en-US" b="1">
                <a:solidFill>
                  <a:schemeClr val="bg1"/>
                </a:solidFill>
              </a:rPr>
              <a:t> Stott goes on to indicate that he leans toward the idea of pre-Adamite hominids who were anatomically indistinguishable from modern man but who did not bear the image of God.</a:t>
            </a:r>
          </a:p>
          <a:p>
            <a:r>
              <a:rPr lang="en-US">
                <a:cs typeface="Times New Roman" charset="0"/>
              </a:rPr>
              <a:t>I wish this great Bible scholar would study Genesis as carefully as he has the other parts of the Bible.  He would see his error.</a:t>
            </a:r>
          </a:p>
          <a:p>
            <a:endParaRPr lang="en-US">
              <a:cs typeface="Times New Roman" charset="0"/>
            </a:endParaRPr>
          </a:p>
          <a:p>
            <a:r>
              <a:rPr lang="ru-RU">
                <a:cs typeface="Times New Roman" charset="0"/>
              </a:rPr>
              <a:t>№65 Сто</a:t>
            </a:r>
            <a:r>
              <a:rPr lang="ru-RU"/>
              <a:t>д</a:t>
            </a:r>
            <a:r>
              <a:rPr lang="ru-RU">
                <a:cs typeface="Times New Roman" charset="0"/>
              </a:rPr>
              <a:t> 1981 - предшественники потомков Адама 2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453D56A0-7A89-7A40-8C05-C83B6DB60C96}" type="slidenum">
              <a:rPr lang="en-US" sz="1200" b="0"/>
              <a:pPr algn="r" eaLnBrk="1" hangingPunct="1"/>
              <a:t>54</a:t>
            </a:fld>
            <a:endParaRPr lang="en-US" sz="1200" b="0"/>
          </a:p>
        </p:txBody>
      </p:sp>
      <p:sp>
        <p:nvSpPr>
          <p:cNvPr id="868355" name="Rectangle 2"/>
          <p:cNvSpPr>
            <a:spLocks noGrp="1" noRot="1" noChangeAspect="1" noChangeArrowheads="1" noTextEdit="1"/>
          </p:cNvSpPr>
          <p:nvPr>
            <p:ph type="sldImg"/>
          </p:nvPr>
        </p:nvSpPr>
        <p:spPr>
          <a:ln/>
        </p:spPr>
      </p:sp>
      <p:sp>
        <p:nvSpPr>
          <p:cNvPr id="868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9366DB5-169C-EA41-88C8-C0F664F7ACF8}" type="slidenum">
              <a:rPr lang="en-US" b="0"/>
              <a:pPr eaLnBrk="1" hangingPunct="1"/>
              <a:t>55</a:t>
            </a:fld>
            <a:endParaRPr lang="en-US" b="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All flesh is not the same flesh, but there is one flesh of men, and another flesh of beasts, and another flesh of birds, and another of fish.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C490F4C-FC12-C141-97D2-3DA4CF95BE69}" type="slidenum">
              <a:rPr lang="en-US" b="0"/>
              <a:pPr eaLnBrk="1" hangingPunct="1"/>
              <a:t>56</a:t>
            </a:fld>
            <a:endParaRPr lang="en-US" b="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C7829979-B8A0-7345-837B-33ACB263D216}" type="slidenum">
              <a:rPr lang="en-US" b="0"/>
              <a:pPr eaLnBrk="1" hangingPunct="1"/>
              <a:t>57</a:t>
            </a:fld>
            <a:endParaRPr lang="en-US" b="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NAS, NIV, NKJV, HCSB: </a:t>
            </a:r>
            <a:r>
              <a:rPr lang="ja-JP" altLang="en-US"/>
              <a:t>“</a:t>
            </a:r>
            <a:r>
              <a:rPr lang="en-US"/>
              <a:t>living being</a:t>
            </a:r>
            <a:r>
              <a:rPr lang="ja-JP" altLang="en-US"/>
              <a:t>”</a:t>
            </a:r>
            <a:endParaRPr lang="en-US"/>
          </a:p>
          <a:p>
            <a:pPr eaLnBrk="1" hangingPunct="1"/>
            <a:r>
              <a:rPr lang="en-US"/>
              <a:t>KJV	</a:t>
            </a:r>
            <a:r>
              <a:rPr lang="ja-JP" altLang="en-US"/>
              <a:t>“</a:t>
            </a:r>
            <a:r>
              <a:rPr lang="en-US"/>
              <a:t>living soul</a:t>
            </a:r>
            <a:r>
              <a:rPr lang="ja-JP" altLang="en-US"/>
              <a:t>”</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8247526-E27D-CD42-B29F-22238094E0AE}" type="slidenum">
              <a:rPr lang="en-US" b="0"/>
              <a:pPr eaLnBrk="1" hangingPunct="1"/>
              <a:t>58</a:t>
            </a:fld>
            <a:endParaRPr lang="en-US" b="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F390A41-7E3D-3F4E-A364-9D4DF0D9B3EC}" type="slidenum">
              <a:rPr lang="en-US" b="0"/>
              <a:pPr eaLnBrk="1" hangingPunct="1"/>
              <a:t>59</a:t>
            </a:fld>
            <a:endParaRPr lang="en-US" b="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a:t>
            </a:r>
            <a:r>
              <a:rPr lang="ja-JP" altLang="en-US"/>
              <a:t>’</a:t>
            </a:r>
            <a:r>
              <a:rPr lang="en-US"/>
              <a:t>ve got news for your folks, when you die you are not going to become some sub-human living creature.  You are literally going to become dust.</a:t>
            </a:r>
          </a:p>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A9CEFDC-DE00-5B40-B532-7324097D95A9}" type="slidenum">
              <a:rPr lang="en-US" b="0"/>
              <a:pPr eaLnBrk="1" hangingPunct="1"/>
              <a:t>60</a:t>
            </a:fld>
            <a:endParaRPr lang="en-US" b="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17E86DD-FACC-B142-8361-D182A3CDE642}" type="slidenum">
              <a:rPr lang="en-US" b="0"/>
              <a:pPr eaLnBrk="1" hangingPunct="1"/>
              <a:t>6</a:t>
            </a:fld>
            <a:endParaRPr lang="en-US" b="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50E15BE-E0F9-8F47-81BC-91BC998BC523}" type="slidenum">
              <a:rPr lang="en-US" b="0"/>
              <a:pPr eaLnBrk="1" hangingPunct="1"/>
              <a:t>61</a:t>
            </a:fld>
            <a:endParaRPr lang="en-US" b="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B93211E-A9B9-7A45-97D8-756982E792F7}" type="slidenum">
              <a:rPr lang="en-US" b="0"/>
              <a:pPr eaLnBrk="1" hangingPunct="1"/>
              <a:t>62</a:t>
            </a:fld>
            <a:endParaRPr lang="en-US" b="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BFA3222-D225-F64E-AC89-95FEFBF872A5}" type="slidenum">
              <a:rPr lang="en-US" b="0"/>
              <a:pPr eaLnBrk="1" hangingPunct="1"/>
              <a:t>63</a:t>
            </a:fld>
            <a:endParaRPr lang="en-US" b="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698E6E0-5FCC-A741-B7A8-4C6CDA8D69DF}" type="slidenum">
              <a:rPr lang="en-US" b="0"/>
              <a:pPr eaLnBrk="1" hangingPunct="1"/>
              <a:t>65</a:t>
            </a:fld>
            <a:endParaRPr lang="en-US" b="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39605E7-530F-914D-94A0-5E074D396D72}" type="slidenum">
              <a:rPr lang="en-US" b="0"/>
              <a:pPr eaLnBrk="1" hangingPunct="1"/>
              <a:t>66</a:t>
            </a:fld>
            <a:endParaRPr lang="en-US" b="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914271D-832B-874F-B716-DF3E406A4327}" type="slidenum">
              <a:rPr lang="en-US" b="0"/>
              <a:pPr eaLnBrk="1" hangingPunct="1"/>
              <a:t>67</a:t>
            </a:fld>
            <a:endParaRPr lang="en-US" b="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86E5111-B478-494E-A29D-5DF878F907A7}" type="slidenum">
              <a:rPr lang="en-US" b="0"/>
              <a:pPr eaLnBrk="1" hangingPunct="1"/>
              <a:t>68</a:t>
            </a:fld>
            <a:endParaRPr lang="en-US" b="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Top chart: Kenneth F. Weaver </a:t>
            </a:r>
            <a:r>
              <a:rPr lang="ja-JP" altLang="en-US"/>
              <a:t>“</a:t>
            </a:r>
            <a:r>
              <a:rPr lang="en-US"/>
              <a:t>The Search for our Ancestors,</a:t>
            </a:r>
            <a:r>
              <a:rPr lang="ja-JP" altLang="en-US"/>
              <a:t>”</a:t>
            </a:r>
            <a:r>
              <a:rPr lang="en-US"/>
              <a:t> </a:t>
            </a:r>
            <a:r>
              <a:rPr lang="en-US" i="1"/>
              <a:t>National Geographic</a:t>
            </a:r>
            <a:r>
              <a:rPr lang="en-US"/>
              <a:t> (Nov. 1985), pp. 574-577.  Notice the feet, hands, arm length, subtly racist skin color.</a:t>
            </a:r>
          </a:p>
          <a:p>
            <a:pPr eaLnBrk="1" hangingPunct="1"/>
            <a:r>
              <a:rPr lang="en-US"/>
              <a:t>Bottom chart: William Howells (Prof. of Anthrop., Harvard), </a:t>
            </a:r>
            <a:r>
              <a:rPr lang="en-US" i="1"/>
              <a:t>Early Man</a:t>
            </a:r>
            <a:r>
              <a:rPr lang="en-US"/>
              <a:t> (New York: Time-Life Books, 1971), pp. 41-45.</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A19D5E3-EA3B-BC4B-938D-FD5B76E4B70E}" type="slidenum">
              <a:rPr lang="en-US" b="0"/>
              <a:pPr eaLnBrk="1" hangingPunct="1"/>
              <a:t>69</a:t>
            </a:fld>
            <a:endParaRPr lang="en-US" b="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http://dsc.discovery.com/news/2007/12/11/human-evolution.html, article dated 11 Dec. 2007, accessed 27 July 2008</a:t>
            </a:r>
          </a:p>
          <a:p>
            <a:pPr eaLnBrk="1" hangingPunct="1"/>
            <a:r>
              <a:rPr lang="en-US"/>
              <a:t>Notice the arm length and subtly racist skin color change.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ED6ED1B-008E-8447-A043-B1C48F1D4AC5}" type="slidenum">
              <a:rPr lang="en-US" b="0"/>
              <a:pPr eaLnBrk="1" hangingPunct="1"/>
              <a:t>70</a:t>
            </a:fld>
            <a:endParaRPr lang="en-US" b="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05ABA86-FAB6-FC45-BD63-9C0926E02DCD}" type="slidenum">
              <a:rPr lang="en-US" b="0"/>
              <a:pPr eaLnBrk="1" hangingPunct="1"/>
              <a:t>71</a:t>
            </a:fld>
            <a:endParaRPr lang="en-US" b="0"/>
          </a:p>
        </p:txBody>
      </p:sp>
      <p:sp>
        <p:nvSpPr>
          <p:cNvPr id="2621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C1B6A096-FD1B-CF4A-B724-2D35A3649453}" type="slidenum">
              <a:rPr lang="en-US" sz="1200" b="0"/>
              <a:pPr algn="r" eaLnBrk="1" hangingPunct="1"/>
              <a:t>71</a:t>
            </a:fld>
            <a:endParaRPr lang="en-US" sz="1200" b="0"/>
          </a:p>
        </p:txBody>
      </p:sp>
      <p:sp>
        <p:nvSpPr>
          <p:cNvPr id="262148" name="Rectangle 2"/>
          <p:cNvSpPr>
            <a:spLocks noGrp="1" noRot="1" noChangeAspect="1" noChangeArrowheads="1" noTextEdit="1"/>
          </p:cNvSpPr>
          <p:nvPr>
            <p:ph type="sldImg"/>
          </p:nvPr>
        </p:nvSpPr>
        <p:spPr>
          <a:ln/>
        </p:spPr>
      </p:sp>
      <p:sp>
        <p:nvSpPr>
          <p:cNvPr id="2621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43CED13-79B7-7245-B056-540DA6B7EE68}" type="slidenum">
              <a:rPr lang="en-US" b="0"/>
              <a:pPr eaLnBrk="1" hangingPunct="1"/>
              <a:t>7</a:t>
            </a:fld>
            <a:endParaRPr lang="en-US" b="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5ACB473-52A5-0C4A-8139-CFFA9A60C1A3}" type="slidenum">
              <a:rPr lang="en-US" b="0"/>
              <a:pPr eaLnBrk="1" hangingPunct="1"/>
              <a:t>72</a:t>
            </a:fld>
            <a:endParaRPr lang="en-US" b="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02DDBA7-11A1-864E-8042-F9CAEE5D95D1}" type="slidenum">
              <a:rPr lang="en-US" b="0"/>
              <a:pPr eaLnBrk="1" hangingPunct="1"/>
              <a:t>75</a:t>
            </a:fld>
            <a:endParaRPr lang="en-US" b="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2008:		Mother is from Ghana, father from Germany, babies born in Berlin.</a:t>
            </a:r>
          </a:p>
          <a:p>
            <a:pPr eaLnBrk="1" hangingPunct="1"/>
            <a:r>
              <a:rPr lang="ja-JP" altLang="en-US"/>
              <a:t>“</a:t>
            </a:r>
            <a:r>
              <a:rPr lang="en-US"/>
              <a:t>Ryan came first, and everything was as usual, said the hospital</a:t>
            </a:r>
            <a:r>
              <a:rPr lang="ja-JP" altLang="en-US"/>
              <a:t>’</a:t>
            </a:r>
            <a:r>
              <a:rPr lang="en-US"/>
              <a:t>s doctor, Birgit Weber.  But when Leo [black baby] was born, I COULDN'T BELIEVE MY EYES.</a:t>
            </a:r>
            <a:r>
              <a:rPr lang="ja-JP" altLang="en-US"/>
              <a:t>“</a:t>
            </a:r>
            <a:r>
              <a:rPr lang="en-US"/>
              <a:t> … </a:t>
            </a:r>
            <a:r>
              <a:rPr lang="ja-JP" altLang="en-US"/>
              <a:t>“</a:t>
            </a:r>
            <a:r>
              <a:rPr lang="en-US"/>
              <a:t>The doctor said she had been present at some 10,000 births over almost 20 years and had never seen anything quite like this, it has been reported.</a:t>
            </a:r>
            <a:r>
              <a:rPr lang="ja-JP" altLang="en-US"/>
              <a:t>”</a:t>
            </a:r>
            <a:endParaRPr lang="en-US"/>
          </a:p>
          <a:p>
            <a:pPr eaLnBrk="1" hangingPunct="1"/>
            <a:r>
              <a:rPr lang="ja-JP" altLang="en-US"/>
              <a:t>“</a:t>
            </a:r>
            <a:r>
              <a:rPr lang="en-US"/>
              <a:t>Two in a Million: Twins Born - One Black, One White,</a:t>
            </a:r>
            <a:r>
              <a:rPr lang="ja-JP" altLang="en-US"/>
              <a:t>”</a:t>
            </a:r>
            <a:r>
              <a:rPr lang="en-US"/>
              <a:t> 17 July 2008, http://www.foxnews.com/story/0,2933,384862,00.html, accessed 18 July 2008.</a:t>
            </a:r>
          </a:p>
          <a:p>
            <a:pPr eaLnBrk="1" hangingPunct="1"/>
            <a:endParaRPr lang="en-US"/>
          </a:p>
          <a:p>
            <a:pPr eaLnBrk="1" hangingPunct="1"/>
            <a:r>
              <a:rPr lang="en-US"/>
              <a:t>Don</a:t>
            </a:r>
            <a:r>
              <a:rPr lang="ja-JP" altLang="en-US"/>
              <a:t>’</a:t>
            </a:r>
            <a:r>
              <a:rPr lang="en-US"/>
              <a:t>t know if we have permission to use this picture in a product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1927D84-205B-D046-8054-DBE1C613954F}" type="slidenum">
              <a:rPr lang="en-US" b="0"/>
              <a:pPr eaLnBrk="1" hangingPunct="1"/>
              <a:t>76</a:t>
            </a:fld>
            <a:endParaRPr lang="en-US" b="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2006:  	Both parents have black fathers and white mothers</a:t>
            </a:r>
          </a:p>
          <a:p>
            <a:pPr eaLnBrk="1" hangingPunct="1"/>
            <a:r>
              <a:rPr lang="en-US"/>
              <a:t>Lucy Laing, </a:t>
            </a:r>
            <a:r>
              <a:rPr lang="ja-JP" altLang="en-US"/>
              <a:t>“</a:t>
            </a:r>
            <a:r>
              <a:rPr lang="en-US"/>
              <a:t>Twin Sisters—One Black, One White—Turn Heads in England,</a:t>
            </a:r>
            <a:r>
              <a:rPr lang="ja-JP" altLang="en-US"/>
              <a:t>”</a:t>
            </a:r>
            <a:r>
              <a:rPr lang="en-US"/>
              <a:t> </a:t>
            </a:r>
            <a:r>
              <a:rPr lang="en-US" i="1"/>
              <a:t>JET</a:t>
            </a:r>
            <a:r>
              <a:rPr lang="en-US"/>
              <a:t>, vol. 109:12 (27 March 2006), p. 36.</a:t>
            </a:r>
          </a:p>
          <a:p>
            <a:pPr eaLnBrk="1" hangingPunct="1"/>
            <a:r>
              <a:rPr lang="en-US"/>
              <a:t>AiG has permission to use this picture.  It is used in the museum.</a:t>
            </a:r>
          </a:p>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E59A50D-47EA-0643-91EC-1896772486F7}" type="slidenum">
              <a:rPr lang="en-US" b="0"/>
              <a:pPr eaLnBrk="1" hangingPunct="1"/>
              <a:t>77</a:t>
            </a:fld>
            <a:endParaRPr lang="en-US" b="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F40AA48-5DD7-E64E-8365-65D033529B05}" type="slidenum">
              <a:rPr lang="en-US" b="0"/>
              <a:pPr eaLnBrk="1" hangingPunct="1"/>
              <a:t>78</a:t>
            </a:fld>
            <a:endParaRPr lang="en-US" b="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From Reinhard Junker, Is Man Descended from Adam? (Biblical Creation Society, 2000, translated by Steven Robinson), p. 37.</a:t>
            </a:r>
          </a:p>
          <a:p>
            <a:pPr eaLnBrk="1" hangingPunct="1"/>
            <a:r>
              <a:rPr lang="en-US" i="1"/>
              <a:t>Neanderthal</a:t>
            </a:r>
            <a:r>
              <a:rPr lang="en-US"/>
              <a:t>, </a:t>
            </a:r>
            <a:r>
              <a:rPr lang="en-US" i="1"/>
              <a:t>Homo erectus</a:t>
            </a:r>
            <a:r>
              <a:rPr lang="en-US"/>
              <a:t> and </a:t>
            </a:r>
            <a:r>
              <a:rPr lang="en-US" i="1"/>
              <a:t>Cro Magnon</a:t>
            </a:r>
            <a:r>
              <a:rPr lang="en-US"/>
              <a:t> have the same range of brain size and the same inner ear structure (key for determining that they habitually walked upright) as modern man has. They buried their dead and did artwork like modern man does, too.</a:t>
            </a:r>
          </a:p>
          <a:p>
            <a:pPr eaLnBrk="1" hangingPunct="1"/>
            <a:r>
              <a:rPr lang="en-US"/>
              <a:t>Good article (dated 2000) on Homo erectus being equal to modern man is: John Woodmorrape, </a:t>
            </a:r>
            <a:r>
              <a:rPr lang="ja-JP" altLang="en-US"/>
              <a:t>“</a:t>
            </a:r>
            <a:r>
              <a:rPr lang="en-US"/>
              <a:t>How different is the cranial-vault thickness of </a:t>
            </a:r>
            <a:r>
              <a:rPr lang="en-US" i="1"/>
              <a:t>Homo erectus</a:t>
            </a:r>
            <a:r>
              <a:rPr lang="en-US"/>
              <a:t> from modern man?</a:t>
            </a:r>
            <a:r>
              <a:rPr lang="ja-JP" altLang="en-US"/>
              <a:t>”</a:t>
            </a:r>
            <a:r>
              <a:rPr lang="en-US"/>
              <a:t>, &lt;www.answersingenesis.org/home/area/magazines/tj/docs/v14n1_cranium.asp&gt;</a:t>
            </a:r>
          </a:p>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DF804FE-9D3D-ED43-A4BB-10B932AA9994}" type="slidenum">
              <a:rPr lang="en-US" b="0"/>
              <a:pPr eaLnBrk="1" hangingPunct="1"/>
              <a:t>79</a:t>
            </a:fld>
            <a:endParaRPr lang="en-US" b="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ACB3C0F-1916-4448-9898-EE2BE0F62345}" type="slidenum">
              <a:rPr lang="en-US" b="0"/>
              <a:pPr eaLnBrk="1" hangingPunct="1"/>
              <a:t>81</a:t>
            </a:fld>
            <a:endParaRPr lang="en-US" b="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3B66845-C4F7-7840-B46D-34D6D1BC363A}" type="slidenum">
              <a:rPr lang="en-US" b="0"/>
              <a:pPr eaLnBrk="1" hangingPunct="1"/>
              <a:t>82</a:t>
            </a:fld>
            <a:endParaRPr lang="en-US" b="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and quote: Assoc. Press, </a:t>
            </a:r>
            <a:r>
              <a:rPr lang="ja-JP" altLang="en-US"/>
              <a:t>“</a:t>
            </a:r>
            <a:r>
              <a:rPr lang="en-US"/>
              <a:t>Crowds go ape over </a:t>
            </a:r>
            <a:r>
              <a:rPr lang="ja-JP" altLang="en-US"/>
              <a:t>‘</a:t>
            </a:r>
            <a:r>
              <a:rPr lang="en-US"/>
              <a:t>humans</a:t>
            </a:r>
            <a:r>
              <a:rPr lang="ja-JP" altLang="en-US"/>
              <a:t>’</a:t>
            </a:r>
            <a:r>
              <a:rPr lang="en-US"/>
              <a:t> zoo exhibit,</a:t>
            </a:r>
            <a:r>
              <a:rPr lang="ja-JP" altLang="en-US"/>
              <a:t>”</a:t>
            </a:r>
            <a:r>
              <a:rPr lang="en-US"/>
              <a:t> 26 Aug. 2005, http://www.msnbc.msn.com/id/9087023/, still on line as video clip and article on 2011 May 22.</a:t>
            </a:r>
          </a:p>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7D0396B-C28D-E948-AED7-D29B6A6F8910}" type="slidenum">
              <a:rPr lang="en-US" b="0"/>
              <a:pPr eaLnBrk="1" hangingPunct="1"/>
              <a:t>83</a:t>
            </a:fld>
            <a:endParaRPr lang="en-US" b="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273E1E9-D559-9445-B8DA-850070752912}" type="slidenum">
              <a:rPr lang="en-US" b="0"/>
              <a:pPr eaLnBrk="1" hangingPunct="1"/>
              <a:t>84</a:t>
            </a:fld>
            <a:endParaRPr lang="en-US" b="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7ED5E19-7DBC-9D40-BCFA-DB18EDC05BF9}" type="slidenum">
              <a:rPr lang="en-US" b="0"/>
              <a:pPr eaLnBrk="1" hangingPunct="1"/>
              <a:t>8</a:t>
            </a:fld>
            <a:endParaRPr lang="en-US" b="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A9FE502-AF5A-AA46-8823-BBABE8FD3014}" type="slidenum">
              <a:rPr lang="en-US" b="0"/>
              <a:pPr eaLnBrk="1" hangingPunct="1"/>
              <a:t>85</a:t>
            </a:fld>
            <a:endParaRPr lang="en-US" b="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https://atheists.org/atheism/Christmas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01F4D754-96A0-434E-A11D-2B17A4DA0F50}" type="slidenum">
              <a:rPr lang="en-US" sz="1200" b="0"/>
              <a:pPr algn="r" eaLnBrk="1" hangingPunct="1"/>
              <a:t>87</a:t>
            </a:fld>
            <a:endParaRPr lang="en-US" sz="1200" b="0"/>
          </a:p>
        </p:txBody>
      </p:sp>
      <p:sp>
        <p:nvSpPr>
          <p:cNvPr id="904195" name="Rectangle 2"/>
          <p:cNvSpPr>
            <a:spLocks noGrp="1" noRot="1" noChangeAspect="1" noChangeArrowheads="1" noTextEdit="1"/>
          </p:cNvSpPr>
          <p:nvPr>
            <p:ph type="sldImg"/>
          </p:nvPr>
        </p:nvSpPr>
        <p:spPr>
          <a:ln/>
        </p:spPr>
      </p:sp>
      <p:sp>
        <p:nvSpPr>
          <p:cNvPr id="904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F7861738-6C4F-6049-BF60-088F7FB3A440}" type="slidenum">
              <a:rPr lang="en-US" sz="1200" b="0"/>
              <a:pPr algn="r" eaLnBrk="1" hangingPunct="1"/>
              <a:t>88</a:t>
            </a:fld>
            <a:endParaRPr lang="en-US" sz="1200" b="0"/>
          </a:p>
        </p:txBody>
      </p:sp>
      <p:sp>
        <p:nvSpPr>
          <p:cNvPr id="906243" name="Rectangle 2"/>
          <p:cNvSpPr>
            <a:spLocks noGrp="1" noRot="1" noChangeAspect="1" noChangeArrowheads="1" noTextEdit="1"/>
          </p:cNvSpPr>
          <p:nvPr>
            <p:ph type="sldImg"/>
          </p:nvPr>
        </p:nvSpPr>
        <p:spPr>
          <a:ln/>
        </p:spPr>
      </p:sp>
      <p:sp>
        <p:nvSpPr>
          <p:cNvPr id="906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34CC9D3B-C587-D64C-8FCD-934688046246}" type="slidenum">
              <a:rPr lang="en-US" sz="1200" b="0"/>
              <a:pPr algn="r" eaLnBrk="1" hangingPunct="1"/>
              <a:t>89</a:t>
            </a:fld>
            <a:endParaRPr lang="en-US" sz="1200" b="0"/>
          </a:p>
        </p:txBody>
      </p:sp>
      <p:sp>
        <p:nvSpPr>
          <p:cNvPr id="908291" name="Rectangle 2"/>
          <p:cNvSpPr>
            <a:spLocks noGrp="1" noRot="1" noChangeAspect="1" noChangeArrowheads="1" noTextEdit="1"/>
          </p:cNvSpPr>
          <p:nvPr>
            <p:ph type="sldImg"/>
          </p:nvPr>
        </p:nvSpPr>
        <p:spPr>
          <a:ln/>
        </p:spPr>
      </p:sp>
      <p:sp>
        <p:nvSpPr>
          <p:cNvPr id="90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www.origins.org.ua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02FA213-235D-AA4C-8590-CC9CC8BA5C9F}" type="slidenum">
              <a:rPr lang="en-US" b="0"/>
              <a:pPr eaLnBrk="1" hangingPunct="1"/>
              <a:t>90</a:t>
            </a:fld>
            <a:endParaRPr lang="en-US" b="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50000"/>
              </a:spcBef>
            </a:pPr>
            <a:r>
              <a:rPr lang="ja-JP" altLang="en-US" b="1">
                <a:solidFill>
                  <a:schemeClr val="bg1"/>
                </a:solidFill>
              </a:rPr>
              <a:t>“</a:t>
            </a:r>
            <a:r>
              <a:rPr lang="en-US" b="1">
                <a:solidFill>
                  <a:schemeClr val="bg1"/>
                </a:solidFill>
              </a:rPr>
              <a:t>There is a popular image of human evolution that you</a:t>
            </a:r>
            <a:r>
              <a:rPr lang="ja-JP" altLang="en-US" b="1">
                <a:solidFill>
                  <a:schemeClr val="bg1"/>
                </a:solidFill>
              </a:rPr>
              <a:t>’</a:t>
            </a:r>
            <a:r>
              <a:rPr lang="en-US" b="1">
                <a:solidFill>
                  <a:schemeClr val="bg1"/>
                </a:solidFill>
              </a:rPr>
              <a:t>ll find all over the place … On the left of the picture there</a:t>
            </a:r>
            <a:r>
              <a:rPr lang="ja-JP" altLang="en-US" b="1">
                <a:solidFill>
                  <a:schemeClr val="bg1"/>
                </a:solidFill>
              </a:rPr>
              <a:t>’</a:t>
            </a:r>
            <a:r>
              <a:rPr lang="en-US" b="1">
                <a:solidFill>
                  <a:schemeClr val="bg1"/>
                </a:solidFill>
              </a:rPr>
              <a:t>s an ape … On the right, a man … Between the two is a succession of figures that become ever more like humans … Our progress from ape to human looks so smooth, so tidy.  It</a:t>
            </a:r>
            <a:r>
              <a:rPr lang="ja-JP" altLang="en-US" b="1">
                <a:solidFill>
                  <a:schemeClr val="bg1"/>
                </a:solidFill>
              </a:rPr>
              <a:t>’</a:t>
            </a:r>
            <a:r>
              <a:rPr lang="en-US" b="1">
                <a:solidFill>
                  <a:schemeClr val="bg1"/>
                </a:solidFill>
              </a:rPr>
              <a:t>s such a beguiling image that even the experts are loath to let it go.  </a:t>
            </a:r>
            <a:r>
              <a:rPr lang="en-US" b="1">
                <a:solidFill>
                  <a:srgbClr val="FFFF00"/>
                </a:solidFill>
              </a:rPr>
              <a:t>But it is an illusion</a:t>
            </a:r>
            <a:r>
              <a:rPr lang="en-US" b="1">
                <a:solidFill>
                  <a:schemeClr val="bg1"/>
                </a:solidFill>
              </a:rPr>
              <a:t>.</a:t>
            </a:r>
            <a:r>
              <a:rPr lang="ja-JP" altLang="en-US" b="1">
                <a:solidFill>
                  <a:schemeClr val="bg1"/>
                </a:solidFill>
              </a:rPr>
              <a:t>”</a:t>
            </a:r>
            <a:endParaRPr lang="en-US" b="1">
              <a:solidFill>
                <a:schemeClr val="bg1"/>
              </a:solidFill>
            </a:endParaRPr>
          </a:p>
          <a:p>
            <a:pPr>
              <a:spcBef>
                <a:spcPct val="50000"/>
              </a:spcBef>
            </a:pPr>
            <a:r>
              <a:rPr lang="en-US" b="1">
                <a:solidFill>
                  <a:schemeClr val="bg1"/>
                </a:solidFill>
              </a:rPr>
              <a:t>Bernard Wood (prof. of human origins, George Washington Univ.), </a:t>
            </a:r>
            <a:r>
              <a:rPr lang="ja-JP" altLang="en-US" b="1">
                <a:solidFill>
                  <a:schemeClr val="bg1"/>
                </a:solidFill>
              </a:rPr>
              <a:t>“</a:t>
            </a:r>
            <a:r>
              <a:rPr lang="en-US" b="1">
                <a:solidFill>
                  <a:schemeClr val="bg1"/>
                </a:solidFill>
              </a:rPr>
              <a:t>Who are we?</a:t>
            </a:r>
            <a:r>
              <a:rPr lang="ja-JP" altLang="en-US" b="1">
                <a:solidFill>
                  <a:schemeClr val="bg1"/>
                </a:solidFill>
              </a:rPr>
              <a:t>”</a:t>
            </a:r>
            <a:r>
              <a:rPr lang="en-US" b="1">
                <a:solidFill>
                  <a:schemeClr val="bg1"/>
                </a:solidFill>
              </a:rPr>
              <a:t> </a:t>
            </a:r>
            <a:r>
              <a:rPr lang="en-US" b="1" i="1">
                <a:solidFill>
                  <a:schemeClr val="bg1"/>
                </a:solidFill>
              </a:rPr>
              <a:t>New Scientist</a:t>
            </a:r>
            <a:r>
              <a:rPr lang="en-US" b="1">
                <a:solidFill>
                  <a:schemeClr val="bg1"/>
                </a:solidFill>
              </a:rPr>
              <a:t>, 2366 (26 Oct. 2002), p. 44.</a:t>
            </a:r>
          </a:p>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9D6F905-C448-2544-9E73-93CB9BFFA577}" type="slidenum">
              <a:rPr lang="en-US" b="0"/>
              <a:pPr eaLnBrk="1" hangingPunct="1"/>
              <a:t>91</a:t>
            </a:fld>
            <a:endParaRPr lang="en-US" b="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8C1048B-3A27-1343-9542-CCC63B607008}" type="slidenum">
              <a:rPr lang="en-US" b="0"/>
              <a:pPr eaLnBrk="1" hangingPunct="1"/>
              <a:t>92</a:t>
            </a:fld>
            <a:endParaRPr lang="en-US" b="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8AA0F31-E886-3348-9D82-C869311AAAF2}" type="slidenum">
              <a:rPr lang="en-US" b="0"/>
              <a:pPr eaLnBrk="1" hangingPunct="1"/>
              <a:t>93</a:t>
            </a:fld>
            <a:endParaRPr lang="en-US" b="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1E1201E-8EC2-ED45-A8C9-61C6DDE257D9}" type="slidenum">
              <a:rPr lang="en-US" b="0"/>
              <a:pPr eaLnBrk="1" hangingPunct="1"/>
              <a:t>94</a:t>
            </a:fld>
            <a:endParaRPr lang="en-US" b="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2CFB379-DC4A-4A4D-BAC1-078151DCD430}" type="slidenum">
              <a:rPr lang="en-US" b="0"/>
              <a:pPr eaLnBrk="1" hangingPunct="1"/>
              <a:t>95</a:t>
            </a:fld>
            <a:endParaRPr lang="en-US" b="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2DC6512F-E33F-4D4C-B441-820AD525486E}" type="slidenum">
              <a:rPr lang="en-US" b="0"/>
              <a:pPr eaLnBrk="1" hangingPunct="1"/>
              <a:t>9</a:t>
            </a:fld>
            <a:endParaRPr lang="en-US" b="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 </a:t>
            </a:r>
            <a:r>
              <a:rPr lang="en-US" b="1"/>
              <a:t>hominid</a:t>
            </a:r>
            <a:r>
              <a:rPr lang="en-US"/>
              <a:t> is any member of the biological family </a:t>
            </a:r>
            <a:r>
              <a:rPr lang="en-US" b="1">
                <a:hlinkClick r:id="rId3" tooltip="Hominidae"/>
              </a:rPr>
              <a:t>Hominidae</a:t>
            </a:r>
            <a:r>
              <a:rPr lang="en-US"/>
              <a:t> (the "great apes"), including the extinct and extant </a:t>
            </a:r>
            <a:r>
              <a:rPr lang="en-US">
                <a:hlinkClick r:id="rId4" tooltip="Human"/>
              </a:rPr>
              <a:t>humans</a:t>
            </a:r>
            <a:r>
              <a:rPr lang="en-US"/>
              <a:t>, </a:t>
            </a:r>
            <a:r>
              <a:rPr lang="en-US">
                <a:hlinkClick r:id="rId5" tooltip="Chimpanzee"/>
              </a:rPr>
              <a:t>chimpanzees</a:t>
            </a:r>
            <a:r>
              <a:rPr lang="en-US"/>
              <a:t>, </a:t>
            </a:r>
            <a:r>
              <a:rPr lang="en-US">
                <a:hlinkClick r:id="rId6" tooltip="Gorilla"/>
              </a:rPr>
              <a:t>gorillas</a:t>
            </a:r>
            <a:r>
              <a:rPr lang="en-US"/>
              <a:t>, and </a:t>
            </a:r>
            <a:r>
              <a:rPr lang="en-US">
                <a:hlinkClick r:id="rId7" tooltip="Orangutan"/>
              </a:rPr>
              <a:t>orangutans</a:t>
            </a:r>
            <a:r>
              <a:rPr lang="en-US"/>
              <a:t>. This classification </a:t>
            </a:r>
            <a:r>
              <a:rPr lang="en-US">
                <a:hlinkClick r:id="rId8" tooltip="Ape"/>
              </a:rPr>
              <a:t>has been revised</a:t>
            </a:r>
            <a:r>
              <a:rPr lang="en-US"/>
              <a:t> several times in the last few decades. These various revisions have led to a varied use of the word "hominid": the original meaning of Hominidae referred only to the modern meaning of </a:t>
            </a:r>
            <a:r>
              <a:rPr lang="en-US">
                <a:hlinkClick r:id="rId9" tooltip="Hominina"/>
              </a:rPr>
              <a:t>Hominina</a:t>
            </a:r>
            <a:r>
              <a:rPr lang="en-US"/>
              <a:t>, i.e. only humans and their closest relatives. The meaning of the </a:t>
            </a:r>
            <a:r>
              <a:rPr lang="en-US">
                <a:hlinkClick r:id="rId10" tooltip="Taxon"/>
              </a:rPr>
              <a:t>taxon</a:t>
            </a:r>
            <a:r>
              <a:rPr lang="en-US"/>
              <a:t> changed gradually, leading to the modern meaning of "hominid," which includes all </a:t>
            </a:r>
            <a:r>
              <a:rPr lang="en-US">
                <a:hlinkClick r:id="rId11" tooltip="Great ape"/>
              </a:rPr>
              <a:t>great apes</a:t>
            </a:r>
            <a:r>
              <a:rPr lang="en-US"/>
              <a:t>.</a:t>
            </a:r>
          </a:p>
          <a:p>
            <a:pPr eaLnBrk="1" hangingPunct="1"/>
            <a:r>
              <a:rPr lang="en-US"/>
              <a:t>The </a:t>
            </a:r>
            <a:r>
              <a:rPr lang="en-US">
                <a:hlinkClick r:id="rId12" tooltip="Primatology"/>
              </a:rPr>
              <a:t>primatological</a:t>
            </a:r>
            <a:r>
              <a:rPr lang="en-US"/>
              <a:t> term </a:t>
            </a:r>
            <a:r>
              <a:rPr lang="en-US" b="1"/>
              <a:t>hominid</a:t>
            </a:r>
            <a:r>
              <a:rPr lang="en-US"/>
              <a:t> is easily confused with a number of very similar words:</a:t>
            </a:r>
          </a:p>
          <a:p>
            <a:pPr eaLnBrk="1" hangingPunct="1"/>
            <a:r>
              <a:rPr lang="en-US"/>
              <a:t>A </a:t>
            </a:r>
            <a:r>
              <a:rPr lang="en-US" b="1"/>
              <a:t>hominoid</a:t>
            </a:r>
            <a:r>
              <a:rPr lang="en-US"/>
              <a:t> or </a:t>
            </a:r>
            <a:r>
              <a:rPr lang="en-US">
                <a:hlinkClick r:id="rId13" tooltip="Ape"/>
              </a:rPr>
              <a:t>ape</a:t>
            </a:r>
            <a:r>
              <a:rPr lang="en-US"/>
              <a:t> is a member of the superfamily </a:t>
            </a:r>
            <a:r>
              <a:rPr lang="en-US" i="1">
                <a:hlinkClick r:id="rId14" tooltip="Hominoidea"/>
              </a:rPr>
              <a:t>Hominoidea</a:t>
            </a:r>
            <a:r>
              <a:rPr lang="en-US"/>
              <a:t>: extant members are the </a:t>
            </a:r>
            <a:r>
              <a:rPr lang="en-US">
                <a:hlinkClick r:id="rId15" tooltip="Lesser ape"/>
              </a:rPr>
              <a:t>lesser apes</a:t>
            </a:r>
            <a:r>
              <a:rPr lang="en-US"/>
              <a:t> (</a:t>
            </a:r>
            <a:r>
              <a:rPr lang="en-US">
                <a:hlinkClick r:id="rId16" tooltip="Gibbon"/>
              </a:rPr>
              <a:t>gibbons</a:t>
            </a:r>
            <a:r>
              <a:rPr lang="en-US"/>
              <a:t>) and </a:t>
            </a:r>
            <a:r>
              <a:rPr lang="en-US">
                <a:hlinkClick r:id="rId11" tooltip="Great ape"/>
              </a:rPr>
              <a:t>great apes</a:t>
            </a:r>
            <a:r>
              <a:rPr lang="en-US"/>
              <a:t>. </a:t>
            </a:r>
          </a:p>
          <a:p>
            <a:pPr eaLnBrk="1" hangingPunct="1"/>
            <a:r>
              <a:rPr lang="en-US"/>
              <a:t>A </a:t>
            </a:r>
            <a:r>
              <a:rPr lang="en-US" b="1"/>
              <a:t>hominid</a:t>
            </a:r>
            <a:r>
              <a:rPr lang="en-US"/>
              <a:t> is a member of the family </a:t>
            </a:r>
            <a:r>
              <a:rPr lang="en-US" i="1">
                <a:hlinkClick r:id="rId3" tooltip="Hominidae"/>
              </a:rPr>
              <a:t>Hominidae</a:t>
            </a:r>
            <a:r>
              <a:rPr lang="en-US"/>
              <a:t>: all of the great apes. </a:t>
            </a:r>
          </a:p>
          <a:p>
            <a:pPr eaLnBrk="1" hangingPunct="1"/>
            <a:r>
              <a:rPr lang="en-US"/>
              <a:t>A </a:t>
            </a:r>
            <a:r>
              <a:rPr lang="en-US" b="1"/>
              <a:t>hominine</a:t>
            </a:r>
            <a:r>
              <a:rPr lang="en-US"/>
              <a:t> is a member of the subfamily </a:t>
            </a:r>
            <a:r>
              <a:rPr lang="en-US" i="1">
                <a:hlinkClick r:id="rId17" tooltip="Homininae"/>
              </a:rPr>
              <a:t>Homininae</a:t>
            </a:r>
            <a:r>
              <a:rPr lang="en-US"/>
              <a:t>: gorillas, chimpanzees, humans (excludes </a:t>
            </a:r>
            <a:r>
              <a:rPr lang="en-US">
                <a:hlinkClick r:id="rId18" tooltip="Orangutans"/>
              </a:rPr>
              <a:t>orangutans</a:t>
            </a:r>
            <a:r>
              <a:rPr lang="en-US"/>
              <a:t>). </a:t>
            </a:r>
          </a:p>
          <a:p>
            <a:pPr eaLnBrk="1" hangingPunct="1"/>
            <a:r>
              <a:rPr lang="en-US"/>
              <a:t>A </a:t>
            </a:r>
            <a:r>
              <a:rPr lang="en-US" b="1"/>
              <a:t>hominin</a:t>
            </a:r>
            <a:r>
              <a:rPr lang="en-US"/>
              <a:t> is a member of the tribe </a:t>
            </a:r>
            <a:r>
              <a:rPr lang="en-US" i="1">
                <a:hlinkClick r:id="rId19" tooltip="Hominini"/>
              </a:rPr>
              <a:t>Hominini</a:t>
            </a:r>
            <a:r>
              <a:rPr lang="en-US"/>
              <a:t>: chimpanzees and humans. </a:t>
            </a:r>
          </a:p>
          <a:p>
            <a:pPr eaLnBrk="1" hangingPunct="1"/>
            <a:r>
              <a:rPr lang="en-US"/>
              <a:t>A </a:t>
            </a:r>
            <a:r>
              <a:rPr lang="en-US" b="1"/>
              <a:t>hominan</a:t>
            </a:r>
            <a:r>
              <a:rPr lang="en-US"/>
              <a:t> is a member of the sub-tribe </a:t>
            </a:r>
            <a:r>
              <a:rPr lang="en-US" i="1">
                <a:hlinkClick r:id="rId9" tooltip="Hominina"/>
              </a:rPr>
              <a:t>Hominina</a:t>
            </a:r>
            <a:r>
              <a:rPr lang="en-US"/>
              <a:t>: modern humans and their extinct relatives. </a:t>
            </a:r>
          </a:p>
          <a:p>
            <a:pPr eaLnBrk="1" hangingPunct="1"/>
            <a:r>
              <a:rPr lang="en-US"/>
              <a:t>A </a:t>
            </a:r>
            <a:r>
              <a:rPr lang="en-US" b="1">
                <a:hlinkClick r:id="rId4" tooltip="Human"/>
              </a:rPr>
              <a:t>human</a:t>
            </a:r>
            <a:r>
              <a:rPr lang="en-US"/>
              <a:t> is a member of </a:t>
            </a:r>
            <a:r>
              <a:rPr lang="en-US" i="1">
                <a:hlinkClick r:id="rId20" tooltip="Homo sapiens"/>
              </a:rPr>
              <a:t>Homo sapiens</a:t>
            </a:r>
            <a:r>
              <a:rPr lang="en-US"/>
              <a:t>. The word is sometimes also used to refer to any extinct member of the genus </a:t>
            </a:r>
            <a:r>
              <a:rPr lang="en-US" i="1">
                <a:hlinkClick r:id="rId21" tooltip="Homo (genus)"/>
              </a:rPr>
              <a:t>Homo</a:t>
            </a:r>
            <a:r>
              <a:rPr lang="en-US"/>
              <a:t> or members from other hominan genera. </a:t>
            </a:r>
          </a:p>
          <a:p>
            <a:pPr eaLnBrk="1" hangingPunct="1"/>
            <a:r>
              <a:rPr lang="en-US"/>
              <a:t>A </a:t>
            </a:r>
            <a:r>
              <a:rPr lang="en-US" b="1">
                <a:hlinkClick r:id="rId22" tooltip="Humanoid"/>
              </a:rPr>
              <a:t>humanoid</a:t>
            </a:r>
            <a:r>
              <a:rPr lang="en-US"/>
              <a:t> is a vaguely human-shaped entity; the term is typically used in </a:t>
            </a:r>
            <a:r>
              <a:rPr lang="en-US">
                <a:hlinkClick r:id="rId23" tooltip="Science fiction"/>
              </a:rPr>
              <a:t>science fiction</a:t>
            </a:r>
            <a:r>
              <a:rPr lang="en-US"/>
              <a:t>. </a:t>
            </a:r>
          </a:p>
          <a:p>
            <a:pPr eaLnBrk="1" hangingPunct="1"/>
            <a:r>
              <a:rPr lang="en-US"/>
              <a:t>Certain </a:t>
            </a:r>
            <a:r>
              <a:rPr lang="en-US">
                <a:hlinkClick r:id="rId24" tooltip="Morphology (biology)"/>
              </a:rPr>
              <a:t>morphological</a:t>
            </a:r>
            <a:r>
              <a:rPr lang="en-US"/>
              <a:t> characteristics are still used conventionally to support the idea that </a:t>
            </a:r>
            <a:r>
              <a:rPr lang="en-US" b="1"/>
              <a:t>hominid</a:t>
            </a:r>
            <a:r>
              <a:rPr lang="en-US"/>
              <a:t> should only denote humans and human ancestors, namely </a:t>
            </a:r>
            <a:r>
              <a:rPr lang="en-US">
                <a:hlinkClick r:id="rId25" tooltip="Bipedalism"/>
              </a:rPr>
              <a:t>bipedalism</a:t>
            </a:r>
            <a:r>
              <a:rPr lang="en-US"/>
              <a:t> (walking on two feet) and large </a:t>
            </a:r>
            <a:r>
              <a:rPr lang="en-US">
                <a:hlinkClick r:id="rId26" tooltip="Brain"/>
              </a:rPr>
              <a:t>brains</a:t>
            </a:r>
            <a:r>
              <a:rPr lang="en-US"/>
              <a:t>. These points of departure between human beings and the other great apes are important, but according to genetically based </a:t>
            </a:r>
            <a:r>
              <a:rPr lang="en-US">
                <a:hlinkClick r:id="rId27" tooltip="Taxonomy"/>
              </a:rPr>
              <a:t>taxonomic classification</a:t>
            </a:r>
            <a:r>
              <a:rPr lang="en-US"/>
              <a:t>, are not enough to divide us into separate families. </a:t>
            </a:r>
            <a:r>
              <a:rPr lang="en-US">
                <a:hlinkClick r:id="rId28" tooltip="Genetics"/>
              </a:rPr>
              <a:t>Genetics</a:t>
            </a:r>
            <a:r>
              <a:rPr lang="en-US"/>
              <a:t>, rather than morphology, is more widely accepted as the critical standard. Many scientists, including </a:t>
            </a:r>
            <a:r>
              <a:rPr lang="en-US">
                <a:hlinkClick r:id="rId29" tooltip="Anthropologist"/>
              </a:rPr>
              <a:t>anthropologists</a:t>
            </a:r>
            <a:r>
              <a:rPr lang="en-US"/>
              <a:t>, use the term to mean humans and their direct and near-direct bipedal ancestors.</a:t>
            </a:r>
          </a:p>
          <a:p>
            <a:pPr eaLnBrk="1" hangingPunct="1"/>
            <a:endParaRPr lang="en-US"/>
          </a:p>
          <a:p>
            <a:pPr eaLnBrk="1" hangingPunct="1"/>
            <a:r>
              <a:rPr lang="en-US"/>
              <a:t>Two charts from Reinhard Junker, </a:t>
            </a:r>
            <a:r>
              <a:rPr lang="en-US" i="1"/>
              <a:t>Is Man Descended from Adam?</a:t>
            </a:r>
            <a:r>
              <a:rPr lang="en-US"/>
              <a:t> (Biblical Creation Society, 2000, translated by Steven Robinson), p. 10-11.</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2176ADCA-9851-CE43-A522-EC124E43486E}" type="slidenum">
              <a:rPr lang="en-US" sz="1200" b="0"/>
              <a:pPr algn="r" eaLnBrk="1" hangingPunct="1"/>
              <a:t>97</a:t>
            </a:fld>
            <a:endParaRPr lang="en-US" sz="1200" b="0"/>
          </a:p>
        </p:txBody>
      </p:sp>
      <p:sp>
        <p:nvSpPr>
          <p:cNvPr id="858115" name="Rectangle 2"/>
          <p:cNvSpPr>
            <a:spLocks noGrp="1" noRot="1" noChangeAspect="1" noChangeArrowheads="1" noTextEdit="1"/>
          </p:cNvSpPr>
          <p:nvPr>
            <p:ph type="sldImg"/>
          </p:nvPr>
        </p:nvSpPr>
        <p:spPr>
          <a:ln/>
        </p:spPr>
      </p:sp>
      <p:sp>
        <p:nvSpPr>
          <p:cNvPr id="858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3300ED64-E318-EA46-8CB2-67B18CB2C29A}" type="slidenum">
              <a:rPr lang="en-US" sz="1200" b="0"/>
              <a:pPr algn="r" eaLnBrk="1" hangingPunct="1"/>
              <a:t>98</a:t>
            </a:fld>
            <a:endParaRPr lang="en-US" sz="1200" b="0"/>
          </a:p>
        </p:txBody>
      </p:sp>
      <p:sp>
        <p:nvSpPr>
          <p:cNvPr id="860163" name="Rectangle 2"/>
          <p:cNvSpPr>
            <a:spLocks noGrp="1" noRot="1" noChangeAspect="1" noChangeArrowheads="1" noTextEdit="1"/>
          </p:cNvSpPr>
          <p:nvPr>
            <p:ph type="sldImg"/>
          </p:nvPr>
        </p:nvSpPr>
        <p:spPr>
          <a:ln/>
        </p:spPr>
      </p:sp>
      <p:sp>
        <p:nvSpPr>
          <p:cNvPr id="860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 explain that when Christians don</a:t>
            </a:r>
            <a:r>
              <a:rPr lang="ja-JP" altLang="en-US"/>
              <a:t>’</a:t>
            </a:r>
            <a:r>
              <a:rPr lang="en-US"/>
              <a:t>t have the first four lenses (either denying them or ignoring some of the truths of Gen. 1-11), they too don</a:t>
            </a:r>
            <a:r>
              <a:rPr lang="ja-JP" altLang="en-US"/>
              <a:t>’</a:t>
            </a:r>
            <a:r>
              <a:rPr lang="en-US"/>
              <a:t>t see (understand) things in the world clearly.  They can see come things reasonably clearly (e.g., Jesus died for the sin problem caused by Adam, men are to be the loving heads of their homes and in the church, man is distinct from the animals and made in the image of God), but some things are distorted (e.g. age of the earth, death before the fall) and so they only have a partially Biblical worldview, not a truly Christian worldview.</a:t>
            </a:r>
          </a:p>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4A87DBB-E923-2743-81AF-6CDAA251AC85}" type="slidenum">
              <a:rPr lang="en-US" b="0"/>
              <a:pPr eaLnBrk="1" hangingPunct="1"/>
              <a:t>99</a:t>
            </a:fld>
            <a:endParaRPr lang="en-US" b="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Takahata is an genetics expert in Japan.</a:t>
            </a:r>
          </a:p>
          <a:p>
            <a:r>
              <a:rPr lang="en-US"/>
              <a:t>Article saved on my computer under science backup articles.</a:t>
            </a:r>
          </a:p>
          <a:p>
            <a:r>
              <a:rPr lang="en-US"/>
              <a:t>From Georgia Purdom, </a:t>
            </a:r>
            <a:r>
              <a:rPr lang="ja-JP" altLang="en-US"/>
              <a:t>“</a:t>
            </a:r>
            <a:r>
              <a:rPr lang="en-US"/>
              <a:t>The trouble with sequencing,</a:t>
            </a:r>
            <a:r>
              <a:rPr lang="ja-JP" altLang="en-US"/>
              <a:t>”</a:t>
            </a:r>
            <a:r>
              <a:rPr lang="en-US"/>
              <a:t> </a:t>
            </a:r>
            <a:r>
              <a:rPr lang="en-US">
                <a:hlinkClick r:id="rId3"/>
              </a:rPr>
              <a:t>http://www.answersingenesis.org/docs2006/1122neandertal.asp</a:t>
            </a:r>
            <a:r>
              <a:rPr lang="en-US"/>
              <a:t>, 22 Nov. 2006. </a:t>
            </a:r>
          </a:p>
          <a:p>
            <a:r>
              <a:rPr lang="en-US"/>
              <a:t>For example, the Science paper says:</a:t>
            </a:r>
          </a:p>
          <a:p>
            <a:r>
              <a:rPr lang="en-US" b="1"/>
              <a:t>We </a:t>
            </a:r>
            <a:r>
              <a:rPr lang="en-US" b="1" i="1"/>
              <a:t>assumed</a:t>
            </a:r>
            <a:r>
              <a:rPr lang="en-US" b="1"/>
              <a:t> that Neandertals and modern humans evolved from a single ancestral population of 10,000 individuals and the Neandertal population split away from the human ancestral population instantaneously at a time T in the past, with no subsequent gene flow. [emphasis added]</a:t>
            </a:r>
            <a:endParaRPr lang="en-US"/>
          </a:p>
          <a:p>
            <a:r>
              <a:rPr lang="en-US" i="1"/>
              <a:t>Science</a:t>
            </a:r>
            <a:r>
              <a:rPr lang="en-US"/>
              <a:t> article: Noonan, James, </a:t>
            </a:r>
            <a:r>
              <a:rPr lang="en-US" i="1"/>
              <a:t>et al.</a:t>
            </a:r>
            <a:r>
              <a:rPr lang="en-US"/>
              <a:t>, </a:t>
            </a:r>
            <a:r>
              <a:rPr lang="ja-JP" altLang="en-US"/>
              <a:t>“</a:t>
            </a:r>
            <a:r>
              <a:rPr lang="en-US"/>
              <a:t>Sequencing and analysis of Neanderthal genomic DNA,</a:t>
            </a:r>
            <a:r>
              <a:rPr lang="ja-JP" altLang="en-US"/>
              <a:t>”</a:t>
            </a:r>
            <a:r>
              <a:rPr lang="en-US"/>
              <a:t> </a:t>
            </a:r>
            <a:r>
              <a:rPr lang="en-US" i="1"/>
              <a:t>Science</a:t>
            </a:r>
            <a:r>
              <a:rPr lang="en-US"/>
              <a:t>, 314 (2006), pp. 1113–1118 (quote on top of 1116).   Georgia has this in PDF.</a:t>
            </a:r>
          </a:p>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6B671A8-2182-3340-A62D-65C6B5FC2BBE}" type="slidenum">
              <a:rPr lang="en-US" b="0"/>
              <a:pPr eaLnBrk="1" hangingPunct="1"/>
              <a:t>100</a:t>
            </a:fld>
            <a:endParaRPr lang="en-US" b="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Actually, research in about 2002 showed only about 95% the same.  But also, according to 2003 research (see </a:t>
            </a:r>
            <a:r>
              <a:rPr lang="en-US" i="1"/>
              <a:t>New Scientist</a:t>
            </a:r>
            <a:r>
              <a:rPr lang="en-US"/>
              <a:t>, 15 March 2003, p. 26, for a summary of research published in </a:t>
            </a:r>
            <a:r>
              <a:rPr lang="en-US" i="1"/>
              <a:t>Genome Research</a:t>
            </a:r>
            <a:r>
              <a:rPr lang="en-US"/>
              <a:t>, vol. 13, p. 341), the genetic differences are far more significant that previously thought.  And the genetic similarity between man and the 1mm long nematode worm is 75%, but man is not related to a worm</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4452179-255A-8A4E-AA3D-F4D1138E5D21}" type="slidenum">
              <a:rPr lang="en-US" b="0"/>
              <a:pPr eaLnBrk="1" hangingPunct="1"/>
              <a:t>101</a:t>
            </a:fld>
            <a:endParaRPr lang="en-US" b="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http://sciencenow.sciencemag.org/cgi/content/full/2007/1023/2</a:t>
            </a:r>
          </a:p>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C1A8B44-7C03-C941-9DB2-703AB31264AD}" type="slidenum">
              <a:rPr lang="en-US" b="0"/>
              <a:pPr eaLnBrk="1" hangingPunct="1"/>
              <a:t>102</a:t>
            </a:fld>
            <a:endParaRPr lang="en-US" b="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en-US"/>
              <a:t>The letters and words are identical, but the meaning is opposite because of grammar and syntax.</a:t>
            </a:r>
          </a:p>
          <a:p>
            <a:r>
              <a:rPr lang="en-US"/>
              <a:t>Geneticists have identified the letters and words of the genome, but know nothing of the grammar and syntax of the DNA language  (said Dr. Tom Wood, a geneticist, in his paper at ICC 2003).</a:t>
            </a:r>
          </a:p>
          <a:p>
            <a:r>
              <a:rPr lang="en-US"/>
              <a:t>So the DNA similarities between apes and man are really meaningless.  It is obvious to us all that there are very significant differences between the two and only superficial similarities.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4D6D4C7E-4B3C-A545-8A6D-18B65FEAD39F}" type="slidenum">
              <a:rPr lang="en-US" b="0"/>
              <a:pPr eaLnBrk="1" hangingPunct="1"/>
              <a:t>103</a:t>
            </a:fld>
            <a:endParaRPr lang="en-US" b="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0816731-1D11-524D-894C-3BDB25E70375}" type="slidenum">
              <a:rPr lang="en-US" b="0"/>
              <a:pPr eaLnBrk="1" hangingPunct="1"/>
              <a:t>104</a:t>
            </a:fld>
            <a:endParaRPr lang="en-US" b="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a:t>Color picture: http://www.ucl.ac.uk/biology/academic-staff/jones/jones.htm (Jones, Steve Univ Col London 1) or black and white picture  http://www.houghtonmifflinbooks.com/catalog/authordetail.cfm?authorID=8016 (Jones, Steve Univ Col London 2)</a:t>
            </a:r>
          </a:p>
          <a:p>
            <a:r>
              <a:rPr lang="en-US" sz="1000"/>
              <a:t>"Almost like a Whale": this was Darwin's description of a bear fishing in deep water. It was chosen as a title for his rewritten "Origin of Species" by Steve Jones, Professor of Genetics at University College, London.  About Jones book, Jones said the above statement in an interview at the Australian Museum on </a:t>
            </a:r>
            <a:r>
              <a:rPr lang="en-US" sz="1000" i="1"/>
              <a:t>The Science Show</a:t>
            </a:r>
            <a:r>
              <a:rPr lang="en-US" sz="1000"/>
              <a:t>, broadcast on ABC radio, 12 January 2002, and transcribed here: http://www.abc.net.au/rn/science/ss/stories/s456478.htm (accessed 26 March 2006).  The interview begins:			Jones is a leading evolutionist in Britain (University College, London, I believe)</a:t>
            </a:r>
          </a:p>
          <a:p>
            <a:r>
              <a:rPr lang="en-US" sz="1000" b="1"/>
              <a:t>Robyn Williams: </a:t>
            </a:r>
            <a:r>
              <a:rPr lang="en-US" sz="1000"/>
              <a:t>This week a Science Show special: Steve Jones, author of </a:t>
            </a:r>
            <a:r>
              <a:rPr lang="ja-JP" altLang="en-US" sz="1000"/>
              <a:t>“</a:t>
            </a:r>
            <a:r>
              <a:rPr lang="en-US" sz="1000"/>
              <a:t>Almost Like a Whale</a:t>
            </a:r>
            <a:r>
              <a:rPr lang="ja-JP" altLang="en-US" sz="1000"/>
              <a:t>”</a:t>
            </a:r>
            <a:r>
              <a:rPr lang="en-US" sz="1000"/>
              <a:t> at the Australian Museum, talking about Mr Darwin. Steve Jones.</a:t>
            </a:r>
            <a:br>
              <a:rPr lang="en-US" sz="1000"/>
            </a:br>
            <a:r>
              <a:rPr lang="en-US" sz="1000" b="1"/>
              <a:t>Steve Jones: </a:t>
            </a:r>
            <a:r>
              <a:rPr lang="en-US" sz="1000"/>
              <a:t>Thank you for that. 'Is Man another Animal' is my subtitle and the answer in some obvious sense is, yes. After all, we share 98.8% of our DNA with chimpanzees and if that doesn</a:t>
            </a:r>
            <a:r>
              <a:rPr lang="ja-JP" altLang="en-US" sz="1000"/>
              <a:t>’</a:t>
            </a:r>
            <a:r>
              <a:rPr lang="en-US" sz="1000"/>
              <a:t>t make us just another animal then I don</a:t>
            </a:r>
            <a:r>
              <a:rPr lang="ja-JP" altLang="en-US" sz="1000"/>
              <a:t>’</a:t>
            </a:r>
            <a:r>
              <a:rPr lang="en-US" sz="1000"/>
              <a:t>t know what does. It</a:t>
            </a:r>
            <a:r>
              <a:rPr lang="ja-JP" altLang="en-US" sz="1000"/>
              <a:t>’</a:t>
            </a:r>
            <a:r>
              <a:rPr lang="en-US" sz="1000"/>
              <a:t>s worth remember though that we also share about 50% of our DNA with bananas and that doesn</a:t>
            </a:r>
            <a:r>
              <a:rPr lang="ja-JP" altLang="en-US" sz="1000"/>
              <a:t>’</a:t>
            </a:r>
            <a:r>
              <a:rPr lang="en-US" sz="1000"/>
              <a:t>t make us half bananas, either from the waist up or the waist down.  So there are limits in what genetics can tell us about what it means to be human, and that</a:t>
            </a:r>
            <a:r>
              <a:rPr lang="ja-JP" altLang="en-US" sz="1000"/>
              <a:t>’</a:t>
            </a:r>
            <a:r>
              <a:rPr lang="en-US" sz="1000"/>
              <a:t>s what I want to explore in the second half of my talk. So the answer - Is Man another Animal – is simultaneously yes, and quite firmly no. However, for most of the talk I</a:t>
            </a:r>
            <a:r>
              <a:rPr lang="ja-JP" altLang="en-US" sz="1000"/>
              <a:t>’</a:t>
            </a:r>
            <a:r>
              <a:rPr lang="en-US" sz="1000"/>
              <a:t>m going to be discussing with you Darwin</a:t>
            </a:r>
            <a:r>
              <a:rPr lang="ja-JP" altLang="en-US" sz="1000"/>
              <a:t>’</a:t>
            </a:r>
            <a:r>
              <a:rPr lang="en-US" sz="1000"/>
              <a:t>s Theory, evolution, what we know about it that perhaps he didn</a:t>
            </a:r>
            <a:r>
              <a:rPr lang="ja-JP" altLang="en-US" sz="1000"/>
              <a:t>’</a:t>
            </a:r>
            <a:r>
              <a:rPr lang="en-US" sz="1000"/>
              <a:t>t, why we regard Darwin with such admiration, indeed such awe as the founder really, not just of evolution but of biology as a science.</a:t>
            </a:r>
            <a:br>
              <a:rPr lang="en-US" sz="1000"/>
            </a:br>
            <a:endParaRPr lang="en-US" sz="1000"/>
          </a:p>
          <a:p>
            <a:r>
              <a:rPr lang="en-US" sz="1000"/>
              <a:t>This interview is referred to in http://www.answersingenesis.org/creation/v24/i3/humans.asp.</a:t>
            </a:r>
          </a:p>
          <a:p>
            <a:endParaRPr lang="en-US" sz="1000"/>
          </a:p>
          <a:p>
            <a:endParaRPr lang="en-US" sz="10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B52016B-12B3-FD46-8614-B5F980EED7C2}" type="slidenum">
              <a:rPr lang="en-US" b="0"/>
              <a:pPr eaLnBrk="1" hangingPunct="1"/>
              <a:t>105</a:t>
            </a:fld>
            <a:endParaRPr lang="en-US" b="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What they don</a:t>
            </a:r>
            <a:r>
              <a:rPr lang="ja-JP" altLang="en-US"/>
              <a:t>’</a:t>
            </a:r>
            <a:r>
              <a:rPr lang="en-US"/>
              <a:t>t tell us, when they say that Chimps and humans are 94-98% similar.</a:t>
            </a:r>
          </a:p>
          <a:p>
            <a:r>
              <a:rPr lang="en-US">
                <a:solidFill>
                  <a:schemeClr val="bg1"/>
                </a:solidFill>
              </a:rPr>
              <a:t>Dr. Purdom is a cell biologist, with a PhD in molecular genetics from Ohio State University.</a:t>
            </a:r>
          </a:p>
          <a:p>
            <a:r>
              <a:rPr lang="en-US">
                <a:solidFill>
                  <a:schemeClr val="bg1"/>
                </a:solidFill>
              </a:rPr>
              <a:t>See http://www.answersingenesis.org/docs2006/0202Utah.asp.</a:t>
            </a:r>
          </a:p>
          <a:p>
            <a:endParaRPr lang="en-US">
              <a:solidFill>
                <a:schemeClr val="bg1"/>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498B39C3-B6A7-DE41-90B3-E2AEBAB5D7F5}" type="slidenum">
              <a:rPr lang="en-US" b="0"/>
              <a:pPr eaLnBrk="1" hangingPunct="1"/>
              <a:t>106</a:t>
            </a:fld>
            <a:endParaRPr lang="en-US" b="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What they don</a:t>
            </a:r>
            <a:r>
              <a:rPr lang="ja-JP" altLang="en-US"/>
              <a:t>’</a:t>
            </a:r>
            <a:r>
              <a:rPr lang="en-US"/>
              <a:t>t tell us, when they say that Chimps and humans are 94-98% similar.</a:t>
            </a:r>
          </a:p>
          <a:p>
            <a:r>
              <a:rPr lang="en-US">
                <a:solidFill>
                  <a:schemeClr val="bg1"/>
                </a:solidFill>
              </a:rPr>
              <a:t>Dr. Purdom is a cell biologist, with a PhD in molecular genetics from Ohio State University.</a:t>
            </a:r>
          </a:p>
          <a:p>
            <a:r>
              <a:rPr lang="en-US">
                <a:solidFill>
                  <a:schemeClr val="bg1"/>
                </a:solidFill>
              </a:rPr>
              <a:t>See http://www.answersingenesis.org/docs2006/0202Utah.asp.</a:t>
            </a:r>
          </a:p>
          <a:p>
            <a:endParaRPr lang="en-US">
              <a:solidFill>
                <a:schemeClr val="bg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AEA48E-67F4-EE46-B6EB-669D6EFD5DCE}" type="slidenum">
              <a:rPr lang="en-US"/>
              <a:pPr/>
              <a:t>‹#›</a:t>
            </a:fld>
            <a:endParaRPr lang="en-US"/>
          </a:p>
        </p:txBody>
      </p:sp>
    </p:spTree>
    <p:extLst>
      <p:ext uri="{BB962C8B-B14F-4D97-AF65-F5344CB8AC3E}">
        <p14:creationId xmlns:p14="http://schemas.microsoft.com/office/powerpoint/2010/main" val="33802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AB86FE-D18B-0041-9C10-7CE91BDBA8A2}" type="slidenum">
              <a:rPr lang="en-US"/>
              <a:pPr/>
              <a:t>‹#›</a:t>
            </a:fld>
            <a:endParaRPr lang="en-US"/>
          </a:p>
        </p:txBody>
      </p:sp>
    </p:spTree>
    <p:extLst>
      <p:ext uri="{BB962C8B-B14F-4D97-AF65-F5344CB8AC3E}">
        <p14:creationId xmlns:p14="http://schemas.microsoft.com/office/powerpoint/2010/main" val="3333116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95852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78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4747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766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53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0588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623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3240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4136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94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D991C2-5278-D64C-9FD7-07AB86135DAC}" type="slidenum">
              <a:rPr lang="en-US"/>
              <a:pPr/>
              <a:t>‹#›</a:t>
            </a:fld>
            <a:endParaRPr lang="en-US"/>
          </a:p>
        </p:txBody>
      </p:sp>
    </p:spTree>
    <p:extLst>
      <p:ext uri="{BB962C8B-B14F-4D97-AF65-F5344CB8AC3E}">
        <p14:creationId xmlns:p14="http://schemas.microsoft.com/office/powerpoint/2010/main" val="1750223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581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8872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130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66668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227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080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4494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72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10745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562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3625431-309C-C54E-A56F-DFD7F11CEFC7}" type="slidenum">
              <a:rPr lang="en-US"/>
              <a:pPr/>
              <a:t>‹#›</a:t>
            </a:fld>
            <a:endParaRPr lang="en-US"/>
          </a:p>
        </p:txBody>
      </p:sp>
    </p:spTree>
    <p:extLst>
      <p:ext uri="{BB962C8B-B14F-4D97-AF65-F5344CB8AC3E}">
        <p14:creationId xmlns:p14="http://schemas.microsoft.com/office/powerpoint/2010/main" val="34074841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3729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5474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933625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3483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26314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2832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9605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5801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3688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70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3C76A6E-53D2-AA4E-A525-47D96B7417EA}" type="slidenum">
              <a:rPr lang="en-US"/>
              <a:pPr/>
              <a:t>‹#›</a:t>
            </a:fld>
            <a:endParaRPr lang="en-US"/>
          </a:p>
        </p:txBody>
      </p:sp>
    </p:spTree>
    <p:extLst>
      <p:ext uri="{BB962C8B-B14F-4D97-AF65-F5344CB8AC3E}">
        <p14:creationId xmlns:p14="http://schemas.microsoft.com/office/powerpoint/2010/main" val="4984921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56887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5072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7808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08225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2230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37894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2652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2590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568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89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7ED5E5-2C2A-2C4F-962D-1F1FCD563061}" type="slidenum">
              <a:rPr lang="en-US"/>
              <a:pPr/>
              <a:t>‹#›</a:t>
            </a:fld>
            <a:endParaRPr lang="en-US"/>
          </a:p>
        </p:txBody>
      </p:sp>
    </p:spTree>
    <p:extLst>
      <p:ext uri="{BB962C8B-B14F-4D97-AF65-F5344CB8AC3E}">
        <p14:creationId xmlns:p14="http://schemas.microsoft.com/office/powerpoint/2010/main" val="39460764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41815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16331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12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843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960924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7856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721299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82361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35900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845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98E743-6B84-7949-B45E-5BE645D08648}" type="slidenum">
              <a:rPr lang="en-US"/>
              <a:pPr/>
              <a:t>‹#›</a:t>
            </a:fld>
            <a:endParaRPr lang="en-US"/>
          </a:p>
        </p:txBody>
      </p:sp>
    </p:spTree>
    <p:extLst>
      <p:ext uri="{BB962C8B-B14F-4D97-AF65-F5344CB8AC3E}">
        <p14:creationId xmlns:p14="http://schemas.microsoft.com/office/powerpoint/2010/main" val="22667816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068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4192170"/>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632119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86472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6660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096500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53842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151805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49083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4798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EDA8C8-B13B-1B44-97CF-7F3D360D7D1C}" type="slidenum">
              <a:rPr lang="en-US"/>
              <a:pPr/>
              <a:t>‹#›</a:t>
            </a:fld>
            <a:endParaRPr lang="en-US"/>
          </a:p>
        </p:txBody>
      </p:sp>
    </p:spTree>
    <p:extLst>
      <p:ext uri="{BB962C8B-B14F-4D97-AF65-F5344CB8AC3E}">
        <p14:creationId xmlns:p14="http://schemas.microsoft.com/office/powerpoint/2010/main" val="39210921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483323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64968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4364899"/>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40163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28530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03591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96386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122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64984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402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2F807D-E9C2-FF41-B659-D588D188F95A}" type="slidenum">
              <a:rPr lang="en-US"/>
              <a:pPr/>
              <a:t>‹#›</a:t>
            </a:fld>
            <a:endParaRPr lang="en-US"/>
          </a:p>
        </p:txBody>
      </p:sp>
    </p:spTree>
    <p:extLst>
      <p:ext uri="{BB962C8B-B14F-4D97-AF65-F5344CB8AC3E}">
        <p14:creationId xmlns:p14="http://schemas.microsoft.com/office/powerpoint/2010/main" val="17081264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534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71112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1570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6078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012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7579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82772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5421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507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6D044B-42F8-1743-BDBF-5BCB71C52C35}" type="slidenum">
              <a:rPr lang="en-US"/>
              <a:pPr/>
              <a:t>‹#›</a:t>
            </a:fld>
            <a:endParaRPr lang="en-US"/>
          </a:p>
        </p:txBody>
      </p:sp>
    </p:spTree>
    <p:extLst>
      <p:ext uri="{BB962C8B-B14F-4D97-AF65-F5344CB8AC3E}">
        <p14:creationId xmlns:p14="http://schemas.microsoft.com/office/powerpoint/2010/main" val="4649612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2561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379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94605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397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23949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62383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412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018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975EDB-6CA5-4A4A-A592-DF75DB55482E}" type="slidenum">
              <a:rPr lang="en-US"/>
              <a:pPr/>
              <a:t>‹#›</a:t>
            </a:fld>
            <a:endParaRPr lang="en-US"/>
          </a:p>
        </p:txBody>
      </p:sp>
    </p:spTree>
    <p:extLst>
      <p:ext uri="{BB962C8B-B14F-4D97-AF65-F5344CB8AC3E}">
        <p14:creationId xmlns:p14="http://schemas.microsoft.com/office/powerpoint/2010/main" val="17716131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089D241-B4AA-5A40-AB68-A77507261E4F}" type="slidenum">
              <a:rPr lang="en-US"/>
              <a:pPr/>
              <a:t>‹#›</a:t>
            </a:fld>
            <a:endParaRPr lang="en-US"/>
          </a:p>
        </p:txBody>
      </p:sp>
    </p:spTree>
    <p:extLst>
      <p:ext uri="{BB962C8B-B14F-4D97-AF65-F5344CB8AC3E}">
        <p14:creationId xmlns:p14="http://schemas.microsoft.com/office/powerpoint/2010/main" val="3320099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225979A-53C4-C940-928F-524B4211565A}" type="slidenum">
              <a:rPr lang="en-US"/>
              <a:pPr/>
              <a:t>‹#›</a:t>
            </a:fld>
            <a:endParaRPr lang="en-US"/>
          </a:p>
        </p:txBody>
      </p:sp>
    </p:spTree>
    <p:extLst>
      <p:ext uri="{BB962C8B-B14F-4D97-AF65-F5344CB8AC3E}">
        <p14:creationId xmlns:p14="http://schemas.microsoft.com/office/powerpoint/2010/main" val="2158675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EA31C0-4066-9A43-ABFC-5ECC3523D923}" type="slidenum">
              <a:rPr lang="en-US"/>
              <a:pPr/>
              <a:t>‹#›</a:t>
            </a:fld>
            <a:endParaRPr lang="en-US"/>
          </a:p>
        </p:txBody>
      </p:sp>
    </p:spTree>
    <p:extLst>
      <p:ext uri="{BB962C8B-B14F-4D97-AF65-F5344CB8AC3E}">
        <p14:creationId xmlns:p14="http://schemas.microsoft.com/office/powerpoint/2010/main" val="13819482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CE74CD-0A72-4246-979E-600E04A56DB5}" type="slidenum">
              <a:rPr lang="en-US"/>
              <a:pPr/>
              <a:t>‹#›</a:t>
            </a:fld>
            <a:endParaRPr lang="en-US"/>
          </a:p>
        </p:txBody>
      </p:sp>
    </p:spTree>
    <p:extLst>
      <p:ext uri="{BB962C8B-B14F-4D97-AF65-F5344CB8AC3E}">
        <p14:creationId xmlns:p14="http://schemas.microsoft.com/office/powerpoint/2010/main" val="20121147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809E80D-C281-A94A-BD43-7A385E59E1DC}" type="slidenum">
              <a:rPr lang="en-US"/>
              <a:pPr/>
              <a:t>‹#›</a:t>
            </a:fld>
            <a:endParaRPr lang="en-US"/>
          </a:p>
        </p:txBody>
      </p:sp>
    </p:spTree>
    <p:extLst>
      <p:ext uri="{BB962C8B-B14F-4D97-AF65-F5344CB8AC3E}">
        <p14:creationId xmlns:p14="http://schemas.microsoft.com/office/powerpoint/2010/main" val="16285327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C551BD2-F745-F442-8697-352194A33074}" type="slidenum">
              <a:rPr lang="en-US"/>
              <a:pPr/>
              <a:t>‹#›</a:t>
            </a:fld>
            <a:endParaRPr lang="en-US"/>
          </a:p>
        </p:txBody>
      </p:sp>
    </p:spTree>
    <p:extLst>
      <p:ext uri="{BB962C8B-B14F-4D97-AF65-F5344CB8AC3E}">
        <p14:creationId xmlns:p14="http://schemas.microsoft.com/office/powerpoint/2010/main" val="200375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17654CC-9DA3-5D40-9C83-3D4650DCD0B2}" type="slidenum">
              <a:rPr lang="en-US"/>
              <a:pPr/>
              <a:t>‹#›</a:t>
            </a:fld>
            <a:endParaRPr lang="en-US"/>
          </a:p>
        </p:txBody>
      </p:sp>
    </p:spTree>
    <p:extLst>
      <p:ext uri="{BB962C8B-B14F-4D97-AF65-F5344CB8AC3E}">
        <p14:creationId xmlns:p14="http://schemas.microsoft.com/office/powerpoint/2010/main" val="26194570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218F248-00D9-8743-B07F-B6296AE439B8}" type="slidenum">
              <a:rPr lang="en-US"/>
              <a:pPr/>
              <a:t>‹#›</a:t>
            </a:fld>
            <a:endParaRPr lang="en-US"/>
          </a:p>
        </p:txBody>
      </p:sp>
    </p:spTree>
    <p:extLst>
      <p:ext uri="{BB962C8B-B14F-4D97-AF65-F5344CB8AC3E}">
        <p14:creationId xmlns:p14="http://schemas.microsoft.com/office/powerpoint/2010/main" val="910127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8CFAAB5-6997-364C-8F3C-AD3FDF382CAE}" type="slidenum">
              <a:rPr lang="en-US"/>
              <a:pPr/>
              <a:t>‹#›</a:t>
            </a:fld>
            <a:endParaRPr lang="en-US"/>
          </a:p>
        </p:txBody>
      </p:sp>
    </p:spTree>
    <p:extLst>
      <p:ext uri="{BB962C8B-B14F-4D97-AF65-F5344CB8AC3E}">
        <p14:creationId xmlns:p14="http://schemas.microsoft.com/office/powerpoint/2010/main" val="25075199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9DDA79-8C8E-C64E-97D0-E06986BAAA60}" type="slidenum">
              <a:rPr lang="en-US"/>
              <a:pPr/>
              <a:t>‹#›</a:t>
            </a:fld>
            <a:endParaRPr lang="en-US"/>
          </a:p>
        </p:txBody>
      </p:sp>
    </p:spTree>
    <p:extLst>
      <p:ext uri="{BB962C8B-B14F-4D97-AF65-F5344CB8AC3E}">
        <p14:creationId xmlns:p14="http://schemas.microsoft.com/office/powerpoint/2010/main" val="1224167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B34F31-5E8B-E64D-A688-B86FB371D8F7}" type="slidenum">
              <a:rPr lang="en-US"/>
              <a:pPr/>
              <a:t>‹#›</a:t>
            </a:fld>
            <a:endParaRPr lang="en-US"/>
          </a:p>
        </p:txBody>
      </p:sp>
    </p:spTree>
    <p:extLst>
      <p:ext uri="{BB962C8B-B14F-4D97-AF65-F5344CB8AC3E}">
        <p14:creationId xmlns:p14="http://schemas.microsoft.com/office/powerpoint/2010/main" val="394770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274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15A2E2-E1C5-4E40-8F5F-E3B1010B5AC2}" type="slidenum">
              <a:rPr lang="en-US"/>
              <a:pPr/>
              <a:t>‹#›</a:t>
            </a:fld>
            <a:endParaRPr lang="en-US"/>
          </a:p>
        </p:txBody>
      </p:sp>
    </p:spTree>
    <p:extLst>
      <p:ext uri="{BB962C8B-B14F-4D97-AF65-F5344CB8AC3E}">
        <p14:creationId xmlns:p14="http://schemas.microsoft.com/office/powerpoint/2010/main" val="3199244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4B6C5B-703F-1B4A-9C33-D8F7C0647111}" type="slidenum">
              <a:rPr lang="en-US"/>
              <a:pPr/>
              <a:t>‹#›</a:t>
            </a:fld>
            <a:endParaRPr lang="en-US"/>
          </a:p>
        </p:txBody>
      </p:sp>
    </p:spTree>
    <p:extLst>
      <p:ext uri="{BB962C8B-B14F-4D97-AF65-F5344CB8AC3E}">
        <p14:creationId xmlns:p14="http://schemas.microsoft.com/office/powerpoint/2010/main" val="89641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4222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709290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63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422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3606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48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20619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98001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3898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23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CEFA11-3EB4-B142-A83D-2D7EF14FC26B}" type="slidenum">
              <a:rPr lang="en-US"/>
              <a:pPr/>
              <a:t>‹#›</a:t>
            </a:fld>
            <a:endParaRPr lang="en-US"/>
          </a:p>
        </p:txBody>
      </p:sp>
    </p:spTree>
    <p:extLst>
      <p:ext uri="{BB962C8B-B14F-4D97-AF65-F5344CB8AC3E}">
        <p14:creationId xmlns:p14="http://schemas.microsoft.com/office/powerpoint/2010/main" val="14563553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657286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1464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68618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0337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7846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2698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5672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72712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32581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966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85BED1-EA05-3548-B753-0408C99598DA}" type="slidenum">
              <a:rPr lang="en-US"/>
              <a:pPr/>
              <a:t>‹#›</a:t>
            </a:fld>
            <a:endParaRPr lang="en-US"/>
          </a:p>
        </p:txBody>
      </p:sp>
    </p:spTree>
    <p:extLst>
      <p:ext uri="{BB962C8B-B14F-4D97-AF65-F5344CB8AC3E}">
        <p14:creationId xmlns:p14="http://schemas.microsoft.com/office/powerpoint/2010/main" val="42612807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4408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63542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1111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251977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2998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8212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61442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438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7652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8621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C04ACC-3667-1849-9F59-D91F0E01BD70}" type="slidenum">
              <a:rPr lang="en-US"/>
              <a:pPr/>
              <a:t>‹#›</a:t>
            </a:fld>
            <a:endParaRPr lang="en-US"/>
          </a:p>
        </p:txBody>
      </p:sp>
    </p:spTree>
    <p:extLst>
      <p:ext uri="{BB962C8B-B14F-4D97-AF65-F5344CB8AC3E}">
        <p14:creationId xmlns:p14="http://schemas.microsoft.com/office/powerpoint/2010/main" val="24079308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4256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398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702394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2744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070270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9091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937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30588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8465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082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86C8426-422E-F848-ABCB-B18A9AC498D6}" type="slidenum">
              <a:rPr lang="en-US"/>
              <a:pPr/>
              <a:t>‹#›</a:t>
            </a:fld>
            <a:endParaRPr lang="en-US"/>
          </a:p>
        </p:txBody>
      </p:sp>
    </p:spTree>
    <p:extLst>
      <p:ext uri="{BB962C8B-B14F-4D97-AF65-F5344CB8AC3E}">
        <p14:creationId xmlns:p14="http://schemas.microsoft.com/office/powerpoint/2010/main" val="26350401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55447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272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1398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6490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8464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41422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8871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2991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96311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959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040120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64846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08182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1980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7952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99064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6102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966344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6878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0189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975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400488"/>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9353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59164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60678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8831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4477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2DD43A-08AE-6F45-8064-4DC4F34BD00D}" type="slidenum">
              <a:rPr lang="en-US"/>
              <a:pPr/>
              <a:t>‹#›</a:t>
            </a:fld>
            <a:endParaRPr lang="en-US"/>
          </a:p>
        </p:txBody>
      </p:sp>
    </p:spTree>
    <p:extLst>
      <p:ext uri="{BB962C8B-B14F-4D97-AF65-F5344CB8AC3E}">
        <p14:creationId xmlns:p14="http://schemas.microsoft.com/office/powerpoint/2010/main" val="10313774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B80125-8023-6741-A2F7-8F48286BDCA9}" type="slidenum">
              <a:rPr lang="en-US"/>
              <a:pPr/>
              <a:t>‹#›</a:t>
            </a:fld>
            <a:endParaRPr lang="en-US"/>
          </a:p>
        </p:txBody>
      </p:sp>
    </p:spTree>
    <p:extLst>
      <p:ext uri="{BB962C8B-B14F-4D97-AF65-F5344CB8AC3E}">
        <p14:creationId xmlns:p14="http://schemas.microsoft.com/office/powerpoint/2010/main" val="17089508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B8E463-57C6-3845-B8FB-AD4A6C25511C}" type="slidenum">
              <a:rPr lang="en-US"/>
              <a:pPr/>
              <a:t>‹#›</a:t>
            </a:fld>
            <a:endParaRPr lang="en-US"/>
          </a:p>
        </p:txBody>
      </p:sp>
    </p:spTree>
    <p:extLst>
      <p:ext uri="{BB962C8B-B14F-4D97-AF65-F5344CB8AC3E}">
        <p14:creationId xmlns:p14="http://schemas.microsoft.com/office/powerpoint/2010/main" val="42277289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2CD037-B978-E845-8FDD-0AC7C1E17946}" type="slidenum">
              <a:rPr lang="en-US"/>
              <a:pPr/>
              <a:t>‹#›</a:t>
            </a:fld>
            <a:endParaRPr lang="en-US"/>
          </a:p>
        </p:txBody>
      </p:sp>
    </p:spTree>
    <p:extLst>
      <p:ext uri="{BB962C8B-B14F-4D97-AF65-F5344CB8AC3E}">
        <p14:creationId xmlns:p14="http://schemas.microsoft.com/office/powerpoint/2010/main" val="41068572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52F917-8FEA-FA4A-84ED-A562AE2BF91B}" type="slidenum">
              <a:rPr lang="en-US"/>
              <a:pPr/>
              <a:t>‹#›</a:t>
            </a:fld>
            <a:endParaRPr lang="en-US"/>
          </a:p>
        </p:txBody>
      </p:sp>
    </p:spTree>
    <p:extLst>
      <p:ext uri="{BB962C8B-B14F-4D97-AF65-F5344CB8AC3E}">
        <p14:creationId xmlns:p14="http://schemas.microsoft.com/office/powerpoint/2010/main" val="2744588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524678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4FA4F4-8BE6-664C-B176-6199625789F1}" type="slidenum">
              <a:rPr lang="en-US"/>
              <a:pPr/>
              <a:t>‹#›</a:t>
            </a:fld>
            <a:endParaRPr lang="en-US"/>
          </a:p>
        </p:txBody>
      </p:sp>
    </p:spTree>
    <p:extLst>
      <p:ext uri="{BB962C8B-B14F-4D97-AF65-F5344CB8AC3E}">
        <p14:creationId xmlns:p14="http://schemas.microsoft.com/office/powerpoint/2010/main" val="178054542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1DB883A-AA9A-D54E-9D16-6A95EEE7A79A}" type="slidenum">
              <a:rPr lang="en-US"/>
              <a:pPr/>
              <a:t>‹#›</a:t>
            </a:fld>
            <a:endParaRPr lang="en-US"/>
          </a:p>
        </p:txBody>
      </p:sp>
    </p:spTree>
    <p:extLst>
      <p:ext uri="{BB962C8B-B14F-4D97-AF65-F5344CB8AC3E}">
        <p14:creationId xmlns:p14="http://schemas.microsoft.com/office/powerpoint/2010/main" val="9638412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974FD3E-CCC1-3744-A880-ECED7EADD35E}" type="slidenum">
              <a:rPr lang="en-US"/>
              <a:pPr/>
              <a:t>‹#›</a:t>
            </a:fld>
            <a:endParaRPr lang="en-US"/>
          </a:p>
        </p:txBody>
      </p:sp>
    </p:spTree>
    <p:extLst>
      <p:ext uri="{BB962C8B-B14F-4D97-AF65-F5344CB8AC3E}">
        <p14:creationId xmlns:p14="http://schemas.microsoft.com/office/powerpoint/2010/main" val="23151996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D2EA73-04B1-1D4F-BDFC-F678D4F3F858}" type="slidenum">
              <a:rPr lang="en-US"/>
              <a:pPr/>
              <a:t>‹#›</a:t>
            </a:fld>
            <a:endParaRPr lang="en-US"/>
          </a:p>
        </p:txBody>
      </p:sp>
    </p:spTree>
    <p:extLst>
      <p:ext uri="{BB962C8B-B14F-4D97-AF65-F5344CB8AC3E}">
        <p14:creationId xmlns:p14="http://schemas.microsoft.com/office/powerpoint/2010/main" val="20050907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06E266-AC21-8748-B5C5-DF8216C861E7}" type="slidenum">
              <a:rPr lang="en-US"/>
              <a:pPr/>
              <a:t>‹#›</a:t>
            </a:fld>
            <a:endParaRPr lang="en-US"/>
          </a:p>
        </p:txBody>
      </p:sp>
    </p:spTree>
    <p:extLst>
      <p:ext uri="{BB962C8B-B14F-4D97-AF65-F5344CB8AC3E}">
        <p14:creationId xmlns:p14="http://schemas.microsoft.com/office/powerpoint/2010/main" val="25626979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9D7F448-AC12-3849-BC76-4A6ED9FDECBE}" type="slidenum">
              <a:rPr lang="en-US"/>
              <a:pPr/>
              <a:t>‹#›</a:t>
            </a:fld>
            <a:endParaRPr lang="en-US"/>
          </a:p>
        </p:txBody>
      </p:sp>
    </p:spTree>
    <p:extLst>
      <p:ext uri="{BB962C8B-B14F-4D97-AF65-F5344CB8AC3E}">
        <p14:creationId xmlns:p14="http://schemas.microsoft.com/office/powerpoint/2010/main" val="6736983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28136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1016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551103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896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228567"/>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3230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80975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1370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93553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23806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1737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1543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79088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4035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9725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87951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4450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134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7624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5792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38759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0877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6798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2014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FDC17B-BD58-034B-90F6-3C4A7AEACEE3}" type="slidenum">
              <a:rPr lang="en-US"/>
              <a:pPr/>
              <a:t>‹#›</a:t>
            </a:fld>
            <a:endParaRPr lang="en-US"/>
          </a:p>
        </p:txBody>
      </p:sp>
    </p:spTree>
    <p:extLst>
      <p:ext uri="{BB962C8B-B14F-4D97-AF65-F5344CB8AC3E}">
        <p14:creationId xmlns:p14="http://schemas.microsoft.com/office/powerpoint/2010/main" val="28540513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386BE3-6C0C-744A-A0D9-3A6E28004146}" type="slidenum">
              <a:rPr lang="en-US"/>
              <a:pPr/>
              <a:t>‹#›</a:t>
            </a:fld>
            <a:endParaRPr lang="en-US"/>
          </a:p>
        </p:txBody>
      </p:sp>
    </p:spTree>
    <p:extLst>
      <p:ext uri="{BB962C8B-B14F-4D97-AF65-F5344CB8AC3E}">
        <p14:creationId xmlns:p14="http://schemas.microsoft.com/office/powerpoint/2010/main" val="60019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CB2C0A-F270-9544-97C5-E0B93581526A}" type="slidenum">
              <a:rPr lang="en-US"/>
              <a:pPr/>
              <a:t>‹#›</a:t>
            </a:fld>
            <a:endParaRPr lang="en-US"/>
          </a:p>
        </p:txBody>
      </p:sp>
    </p:spTree>
    <p:extLst>
      <p:ext uri="{BB962C8B-B14F-4D97-AF65-F5344CB8AC3E}">
        <p14:creationId xmlns:p14="http://schemas.microsoft.com/office/powerpoint/2010/main" val="2002618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2871679"/>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056C2E-6578-844A-877D-247F585EE12B}" type="slidenum">
              <a:rPr lang="en-US"/>
              <a:pPr/>
              <a:t>‹#›</a:t>
            </a:fld>
            <a:endParaRPr lang="en-US"/>
          </a:p>
        </p:txBody>
      </p:sp>
    </p:spTree>
    <p:extLst>
      <p:ext uri="{BB962C8B-B14F-4D97-AF65-F5344CB8AC3E}">
        <p14:creationId xmlns:p14="http://schemas.microsoft.com/office/powerpoint/2010/main" val="1817558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B1D0CC-E4CE-7147-A036-44A8B2A5C0A5}" type="slidenum">
              <a:rPr lang="en-US"/>
              <a:pPr/>
              <a:t>‹#›</a:t>
            </a:fld>
            <a:endParaRPr lang="en-US"/>
          </a:p>
        </p:txBody>
      </p:sp>
    </p:spTree>
    <p:extLst>
      <p:ext uri="{BB962C8B-B14F-4D97-AF65-F5344CB8AC3E}">
        <p14:creationId xmlns:p14="http://schemas.microsoft.com/office/powerpoint/2010/main" val="31254752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B8402DD-A0D1-E341-894E-125AF2162E85}" type="slidenum">
              <a:rPr lang="en-US"/>
              <a:pPr/>
              <a:t>‹#›</a:t>
            </a:fld>
            <a:endParaRPr lang="en-US"/>
          </a:p>
        </p:txBody>
      </p:sp>
    </p:spTree>
    <p:extLst>
      <p:ext uri="{BB962C8B-B14F-4D97-AF65-F5344CB8AC3E}">
        <p14:creationId xmlns:p14="http://schemas.microsoft.com/office/powerpoint/2010/main" val="17862723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CBAFDDD-E8C8-0346-ABB2-A78A57E09501}" type="slidenum">
              <a:rPr lang="en-US"/>
              <a:pPr/>
              <a:t>‹#›</a:t>
            </a:fld>
            <a:endParaRPr lang="en-US"/>
          </a:p>
        </p:txBody>
      </p:sp>
    </p:spTree>
    <p:extLst>
      <p:ext uri="{BB962C8B-B14F-4D97-AF65-F5344CB8AC3E}">
        <p14:creationId xmlns:p14="http://schemas.microsoft.com/office/powerpoint/2010/main" val="27652694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09DF37-2A7F-6B43-A15E-1FAE5217835A}" type="slidenum">
              <a:rPr lang="en-US"/>
              <a:pPr/>
              <a:t>‹#›</a:t>
            </a:fld>
            <a:endParaRPr lang="en-US"/>
          </a:p>
        </p:txBody>
      </p:sp>
    </p:spTree>
    <p:extLst>
      <p:ext uri="{BB962C8B-B14F-4D97-AF65-F5344CB8AC3E}">
        <p14:creationId xmlns:p14="http://schemas.microsoft.com/office/powerpoint/2010/main" val="11492268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65AF4B1-9283-344B-9F81-EAD0F2E3654C}" type="slidenum">
              <a:rPr lang="en-US"/>
              <a:pPr/>
              <a:t>‹#›</a:t>
            </a:fld>
            <a:endParaRPr lang="en-US"/>
          </a:p>
        </p:txBody>
      </p:sp>
    </p:spTree>
    <p:extLst>
      <p:ext uri="{BB962C8B-B14F-4D97-AF65-F5344CB8AC3E}">
        <p14:creationId xmlns:p14="http://schemas.microsoft.com/office/powerpoint/2010/main" val="1716081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44B38F-35AE-5C40-AEA3-4BF92D38CEDD}" type="slidenum">
              <a:rPr lang="en-US"/>
              <a:pPr/>
              <a:t>‹#›</a:t>
            </a:fld>
            <a:endParaRPr lang="en-US"/>
          </a:p>
        </p:txBody>
      </p:sp>
    </p:spTree>
    <p:extLst>
      <p:ext uri="{BB962C8B-B14F-4D97-AF65-F5344CB8AC3E}">
        <p14:creationId xmlns:p14="http://schemas.microsoft.com/office/powerpoint/2010/main" val="39656476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CDA784-E13D-AA45-9128-54F4504934C9}" type="slidenum">
              <a:rPr lang="en-US"/>
              <a:pPr/>
              <a:t>‹#›</a:t>
            </a:fld>
            <a:endParaRPr lang="en-US"/>
          </a:p>
        </p:txBody>
      </p:sp>
    </p:spTree>
    <p:extLst>
      <p:ext uri="{BB962C8B-B14F-4D97-AF65-F5344CB8AC3E}">
        <p14:creationId xmlns:p14="http://schemas.microsoft.com/office/powerpoint/2010/main" val="165077161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75D62E-7948-3546-B6F2-B54A4A78C0D8}" type="slidenum">
              <a:rPr lang="en-US"/>
              <a:pPr/>
              <a:t>‹#›</a:t>
            </a:fld>
            <a:endParaRPr lang="en-US"/>
          </a:p>
        </p:txBody>
      </p:sp>
    </p:spTree>
    <p:extLst>
      <p:ext uri="{BB962C8B-B14F-4D97-AF65-F5344CB8AC3E}">
        <p14:creationId xmlns:p14="http://schemas.microsoft.com/office/powerpoint/2010/main" val="21757003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19830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32043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4515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99107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9507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5809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38382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52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4646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2878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1206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773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05367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134397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1427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65984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6286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9906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60756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95458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92062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53585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425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49640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24555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08411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0955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04381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5178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1568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3655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9468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8717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8429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48178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988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5565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506912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1555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349889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48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5960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19600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712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8191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6676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7914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43133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6104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72667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44009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30446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22383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90784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218364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075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C2698A43-AFDE-604C-B231-305237489B9E}" type="slidenum">
              <a:rPr lang="en-AU"/>
              <a:pPr/>
              <a:t>‹#›</a:t>
            </a:fld>
            <a:endParaRPr lang="en-AU"/>
          </a:p>
        </p:txBody>
      </p:sp>
    </p:spTree>
    <p:extLst>
      <p:ext uri="{BB962C8B-B14F-4D97-AF65-F5344CB8AC3E}">
        <p14:creationId xmlns:p14="http://schemas.microsoft.com/office/powerpoint/2010/main" val="37640423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36930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186134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2894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096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187703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0206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13643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9514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10272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4723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4047CE69-85FB-4F4D-8A8F-5DB9D896651F}" type="slidenum">
              <a:rPr lang="en-AU"/>
              <a:pPr/>
              <a:t>‹#›</a:t>
            </a:fld>
            <a:endParaRPr lang="en-AU"/>
          </a:p>
        </p:txBody>
      </p:sp>
    </p:spTree>
    <p:extLst>
      <p:ext uri="{BB962C8B-B14F-4D97-AF65-F5344CB8AC3E}">
        <p14:creationId xmlns:p14="http://schemas.microsoft.com/office/powerpoint/2010/main" val="153686888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8724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27106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74051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8426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4525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69043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624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32716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3985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82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D531D656-B4BB-3448-BAD3-A7BB7928FC9A}" type="slidenum">
              <a:rPr lang="en-AU"/>
              <a:pPr/>
              <a:t>‹#›</a:t>
            </a:fld>
            <a:endParaRPr lang="en-AU"/>
          </a:p>
        </p:txBody>
      </p:sp>
    </p:spTree>
    <p:extLst>
      <p:ext uri="{BB962C8B-B14F-4D97-AF65-F5344CB8AC3E}">
        <p14:creationId xmlns:p14="http://schemas.microsoft.com/office/powerpoint/2010/main" val="21918032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919139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3827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10608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771323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1568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74343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91574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2976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21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822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F0EC6292-2D56-874F-A62A-CB8B48EE8CEC}" type="slidenum">
              <a:rPr lang="en-AU"/>
              <a:pPr/>
              <a:t>‹#›</a:t>
            </a:fld>
            <a:endParaRPr lang="en-AU"/>
          </a:p>
        </p:txBody>
      </p:sp>
    </p:spTree>
    <p:extLst>
      <p:ext uri="{BB962C8B-B14F-4D97-AF65-F5344CB8AC3E}">
        <p14:creationId xmlns:p14="http://schemas.microsoft.com/office/powerpoint/2010/main" val="374286232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723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338635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4616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891484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3700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3340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16680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794631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9390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685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13A7A1C-C03F-004F-A081-CFEBFE8F175E}" type="slidenum">
              <a:rPr lang="en-US"/>
              <a:pPr/>
              <a:t>‹#›</a:t>
            </a:fld>
            <a:endParaRPr lang="en-US"/>
          </a:p>
        </p:txBody>
      </p:sp>
    </p:spTree>
    <p:extLst>
      <p:ext uri="{BB962C8B-B14F-4D97-AF65-F5344CB8AC3E}">
        <p14:creationId xmlns:p14="http://schemas.microsoft.com/office/powerpoint/2010/main" val="4031565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fld id="{CCE82BD9-F7D5-EB4E-8D16-BDBFF85EE917}" type="slidenum">
              <a:rPr lang="en-AU"/>
              <a:pPr/>
              <a:t>‹#›</a:t>
            </a:fld>
            <a:endParaRPr lang="en-AU"/>
          </a:p>
        </p:txBody>
      </p:sp>
    </p:spTree>
    <p:extLst>
      <p:ext uri="{BB962C8B-B14F-4D97-AF65-F5344CB8AC3E}">
        <p14:creationId xmlns:p14="http://schemas.microsoft.com/office/powerpoint/2010/main" val="31876664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30510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48875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340048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85591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90961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284994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7707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8644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77643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821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fld id="{4AF0B541-AE64-5543-A92F-42922479A297}" type="slidenum">
              <a:rPr lang="en-AU"/>
              <a:pPr/>
              <a:t>‹#›</a:t>
            </a:fld>
            <a:endParaRPr lang="en-AU"/>
          </a:p>
        </p:txBody>
      </p:sp>
    </p:spTree>
    <p:extLst>
      <p:ext uri="{BB962C8B-B14F-4D97-AF65-F5344CB8AC3E}">
        <p14:creationId xmlns:p14="http://schemas.microsoft.com/office/powerpoint/2010/main" val="31727467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817390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95550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87357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732080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8576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93501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6202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58852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31988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81789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fld id="{EDC49EC4-695D-4340-B4EF-278C32FF4539}" type="slidenum">
              <a:rPr lang="en-AU"/>
              <a:pPr/>
              <a:t>‹#›</a:t>
            </a:fld>
            <a:endParaRPr lang="en-AU"/>
          </a:p>
        </p:txBody>
      </p:sp>
    </p:spTree>
    <p:extLst>
      <p:ext uri="{BB962C8B-B14F-4D97-AF65-F5344CB8AC3E}">
        <p14:creationId xmlns:p14="http://schemas.microsoft.com/office/powerpoint/2010/main" val="109101128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3445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004841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98126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8800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104015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11963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130063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0061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1330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077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C5FE8291-7313-254F-9E29-77F7FCAB041E}" type="slidenum">
              <a:rPr lang="en-AU"/>
              <a:pPr/>
              <a:t>‹#›</a:t>
            </a:fld>
            <a:endParaRPr lang="en-AU"/>
          </a:p>
        </p:txBody>
      </p:sp>
    </p:spTree>
    <p:extLst>
      <p:ext uri="{BB962C8B-B14F-4D97-AF65-F5344CB8AC3E}">
        <p14:creationId xmlns:p14="http://schemas.microsoft.com/office/powerpoint/2010/main" val="19891127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309467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76098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5741543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1790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75574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8331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320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148727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83091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878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E05D8653-363D-E84E-BA4B-2C5C75347E73}" type="slidenum">
              <a:rPr lang="en-AU"/>
              <a:pPr/>
              <a:t>‹#›</a:t>
            </a:fld>
            <a:endParaRPr lang="en-AU"/>
          </a:p>
        </p:txBody>
      </p:sp>
    </p:spTree>
    <p:extLst>
      <p:ext uri="{BB962C8B-B14F-4D97-AF65-F5344CB8AC3E}">
        <p14:creationId xmlns:p14="http://schemas.microsoft.com/office/powerpoint/2010/main" val="268367341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86020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71532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41192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745012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91390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9088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24028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4540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1548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2429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447F184D-993C-454E-B99C-8E0E46B360D7}" type="slidenum">
              <a:rPr lang="en-AU"/>
              <a:pPr/>
              <a:t>‹#›</a:t>
            </a:fld>
            <a:endParaRPr lang="en-AU"/>
          </a:p>
        </p:txBody>
      </p:sp>
    </p:spTree>
    <p:extLst>
      <p:ext uri="{BB962C8B-B14F-4D97-AF65-F5344CB8AC3E}">
        <p14:creationId xmlns:p14="http://schemas.microsoft.com/office/powerpoint/2010/main" val="398966610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01506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65602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3305886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46504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82624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848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2128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628721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33205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8853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06E32E6D-4F9F-DA4E-98F9-A7074D9F63CA}" type="slidenum">
              <a:rPr lang="en-AU"/>
              <a:pPr/>
              <a:t>‹#›</a:t>
            </a:fld>
            <a:endParaRPr lang="en-AU"/>
          </a:p>
        </p:txBody>
      </p:sp>
    </p:spTree>
    <p:extLst>
      <p:ext uri="{BB962C8B-B14F-4D97-AF65-F5344CB8AC3E}">
        <p14:creationId xmlns:p14="http://schemas.microsoft.com/office/powerpoint/2010/main" val="21793159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41294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35510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99837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4104818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8503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502570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80450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54743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2995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954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6697980"/>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092148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24589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90266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477009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1722670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25987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4484033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02835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5895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9880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80326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6893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47170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75463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6104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11764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0146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92315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558556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28006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833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497063"/>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66227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8263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362829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090578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403402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84391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62011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96498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39883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46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FF50A51-6334-EF42-8A6A-1768DCEC2C4F}" type="slidenum">
              <a:rPr lang="en-US"/>
              <a:pPr/>
              <a:t>‹#›</a:t>
            </a:fld>
            <a:endParaRPr lang="en-US"/>
          </a:p>
        </p:txBody>
      </p:sp>
    </p:spTree>
    <p:extLst>
      <p:ext uri="{BB962C8B-B14F-4D97-AF65-F5344CB8AC3E}">
        <p14:creationId xmlns:p14="http://schemas.microsoft.com/office/powerpoint/2010/main" val="2456353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532262"/>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9691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93806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7239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514330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23145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9475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76357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2025913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42719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2602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820439"/>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5683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3531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20188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6176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306719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014923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44763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46544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59C99B-6C2B-4349-922E-B4C8FB56470C}" type="slidenum">
              <a:rPr lang="en-US"/>
              <a:pPr/>
              <a:t>‹#›</a:t>
            </a:fld>
            <a:endParaRPr lang="en-US"/>
          </a:p>
        </p:txBody>
      </p:sp>
    </p:spTree>
    <p:extLst>
      <p:ext uri="{BB962C8B-B14F-4D97-AF65-F5344CB8AC3E}">
        <p14:creationId xmlns:p14="http://schemas.microsoft.com/office/powerpoint/2010/main" val="29361270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3BE9E-011E-484D-98D0-B67BE6410E58}" type="slidenum">
              <a:rPr lang="en-US"/>
              <a:pPr/>
              <a:t>‹#›</a:t>
            </a:fld>
            <a:endParaRPr lang="en-US"/>
          </a:p>
        </p:txBody>
      </p:sp>
    </p:spTree>
    <p:extLst>
      <p:ext uri="{BB962C8B-B14F-4D97-AF65-F5344CB8AC3E}">
        <p14:creationId xmlns:p14="http://schemas.microsoft.com/office/powerpoint/2010/main" val="939427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3249480"/>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516AB3-C616-1048-AE5A-1562C9A75971}" type="slidenum">
              <a:rPr lang="en-US"/>
              <a:pPr/>
              <a:t>‹#›</a:t>
            </a:fld>
            <a:endParaRPr lang="en-US"/>
          </a:p>
        </p:txBody>
      </p:sp>
    </p:spTree>
    <p:extLst>
      <p:ext uri="{BB962C8B-B14F-4D97-AF65-F5344CB8AC3E}">
        <p14:creationId xmlns:p14="http://schemas.microsoft.com/office/powerpoint/2010/main" val="173482464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E572B0-492B-904F-BBA1-F8723D33AD7B}" type="slidenum">
              <a:rPr lang="en-US"/>
              <a:pPr/>
              <a:t>‹#›</a:t>
            </a:fld>
            <a:endParaRPr lang="en-US"/>
          </a:p>
        </p:txBody>
      </p:sp>
    </p:spTree>
    <p:extLst>
      <p:ext uri="{BB962C8B-B14F-4D97-AF65-F5344CB8AC3E}">
        <p14:creationId xmlns:p14="http://schemas.microsoft.com/office/powerpoint/2010/main" val="79000276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45FD87D-96C0-FF42-9D20-2581FD2B9FE0}" type="slidenum">
              <a:rPr lang="en-US"/>
              <a:pPr/>
              <a:t>‹#›</a:t>
            </a:fld>
            <a:endParaRPr lang="en-US"/>
          </a:p>
        </p:txBody>
      </p:sp>
    </p:spTree>
    <p:extLst>
      <p:ext uri="{BB962C8B-B14F-4D97-AF65-F5344CB8AC3E}">
        <p14:creationId xmlns:p14="http://schemas.microsoft.com/office/powerpoint/2010/main" val="409060424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72CA74-6CB2-F54B-A5DD-5333D8656F12}" type="slidenum">
              <a:rPr lang="en-US"/>
              <a:pPr/>
              <a:t>‹#›</a:t>
            </a:fld>
            <a:endParaRPr lang="en-US"/>
          </a:p>
        </p:txBody>
      </p:sp>
    </p:spTree>
    <p:extLst>
      <p:ext uri="{BB962C8B-B14F-4D97-AF65-F5344CB8AC3E}">
        <p14:creationId xmlns:p14="http://schemas.microsoft.com/office/powerpoint/2010/main" val="255251691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1F01DA5-54D6-3E4E-BBBE-1990095F7660}" type="slidenum">
              <a:rPr lang="en-US"/>
              <a:pPr/>
              <a:t>‹#›</a:t>
            </a:fld>
            <a:endParaRPr lang="en-US"/>
          </a:p>
        </p:txBody>
      </p:sp>
    </p:spTree>
    <p:extLst>
      <p:ext uri="{BB962C8B-B14F-4D97-AF65-F5344CB8AC3E}">
        <p14:creationId xmlns:p14="http://schemas.microsoft.com/office/powerpoint/2010/main" val="172840973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E1F3D74-10B9-C143-ABC6-8B74E87BE7D7}" type="slidenum">
              <a:rPr lang="en-US"/>
              <a:pPr/>
              <a:t>‹#›</a:t>
            </a:fld>
            <a:endParaRPr lang="en-US"/>
          </a:p>
        </p:txBody>
      </p:sp>
    </p:spTree>
    <p:extLst>
      <p:ext uri="{BB962C8B-B14F-4D97-AF65-F5344CB8AC3E}">
        <p14:creationId xmlns:p14="http://schemas.microsoft.com/office/powerpoint/2010/main" val="28590039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3C51D87-ED8B-9946-B642-9FC126897575}" type="slidenum">
              <a:rPr lang="en-US"/>
              <a:pPr/>
              <a:t>‹#›</a:t>
            </a:fld>
            <a:endParaRPr lang="en-US"/>
          </a:p>
        </p:txBody>
      </p:sp>
    </p:spTree>
    <p:extLst>
      <p:ext uri="{BB962C8B-B14F-4D97-AF65-F5344CB8AC3E}">
        <p14:creationId xmlns:p14="http://schemas.microsoft.com/office/powerpoint/2010/main" val="13696709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6028A1-AFF9-F24D-8C68-464114F18EF4}" type="slidenum">
              <a:rPr lang="en-US"/>
              <a:pPr/>
              <a:t>‹#›</a:t>
            </a:fld>
            <a:endParaRPr lang="en-US"/>
          </a:p>
        </p:txBody>
      </p:sp>
    </p:spTree>
    <p:extLst>
      <p:ext uri="{BB962C8B-B14F-4D97-AF65-F5344CB8AC3E}">
        <p14:creationId xmlns:p14="http://schemas.microsoft.com/office/powerpoint/2010/main" val="156713283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3556361-8CB5-0045-8B4C-22482A7F8270}" type="slidenum">
              <a:rPr lang="en-US"/>
              <a:pPr/>
              <a:t>‹#›</a:t>
            </a:fld>
            <a:endParaRPr lang="en-US"/>
          </a:p>
        </p:txBody>
      </p:sp>
    </p:spTree>
    <p:extLst>
      <p:ext uri="{BB962C8B-B14F-4D97-AF65-F5344CB8AC3E}">
        <p14:creationId xmlns:p14="http://schemas.microsoft.com/office/powerpoint/2010/main" val="236740286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1DF139-6968-514A-8285-A310799DA892}" type="slidenum">
              <a:rPr lang="en-US"/>
              <a:pPr/>
              <a:t>‹#›</a:t>
            </a:fld>
            <a:endParaRPr lang="en-US"/>
          </a:p>
        </p:txBody>
      </p:sp>
    </p:spTree>
    <p:extLst>
      <p:ext uri="{BB962C8B-B14F-4D97-AF65-F5344CB8AC3E}">
        <p14:creationId xmlns:p14="http://schemas.microsoft.com/office/powerpoint/2010/main" val="436935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95726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03EEBA-D26D-734C-A7DE-9E01EA09F260}" type="slidenum">
              <a:rPr lang="en-US"/>
              <a:pPr/>
              <a:t>‹#›</a:t>
            </a:fld>
            <a:endParaRPr lang="en-US"/>
          </a:p>
        </p:txBody>
      </p:sp>
    </p:spTree>
    <p:extLst>
      <p:ext uri="{BB962C8B-B14F-4D97-AF65-F5344CB8AC3E}">
        <p14:creationId xmlns:p14="http://schemas.microsoft.com/office/powerpoint/2010/main" val="150627646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EF5458-D323-3F43-8190-AE4229747F3C}" type="slidenum">
              <a:rPr lang="en-US"/>
              <a:pPr/>
              <a:t>‹#›</a:t>
            </a:fld>
            <a:endParaRPr lang="en-US"/>
          </a:p>
        </p:txBody>
      </p:sp>
    </p:spTree>
    <p:extLst>
      <p:ext uri="{BB962C8B-B14F-4D97-AF65-F5344CB8AC3E}">
        <p14:creationId xmlns:p14="http://schemas.microsoft.com/office/powerpoint/2010/main" val="389635619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28866E5-0F4F-8B49-AC87-5C08E4211DDB}" type="slidenum">
              <a:rPr lang="en-US"/>
              <a:pPr/>
              <a:t>‹#›</a:t>
            </a:fld>
            <a:endParaRPr lang="en-US"/>
          </a:p>
        </p:txBody>
      </p:sp>
    </p:spTree>
    <p:extLst>
      <p:ext uri="{BB962C8B-B14F-4D97-AF65-F5344CB8AC3E}">
        <p14:creationId xmlns:p14="http://schemas.microsoft.com/office/powerpoint/2010/main" val="31415618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D3E6959-2ED9-A144-A16A-ED5FFD52CE9F}" type="slidenum">
              <a:rPr lang="en-US"/>
              <a:pPr/>
              <a:t>‹#›</a:t>
            </a:fld>
            <a:endParaRPr lang="en-US"/>
          </a:p>
        </p:txBody>
      </p:sp>
    </p:spTree>
    <p:extLst>
      <p:ext uri="{BB962C8B-B14F-4D97-AF65-F5344CB8AC3E}">
        <p14:creationId xmlns:p14="http://schemas.microsoft.com/office/powerpoint/2010/main" val="298205560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4EA68F4-D2C1-9140-941F-23FB00CC16DB}" type="slidenum">
              <a:rPr lang="en-US"/>
              <a:pPr/>
              <a:t>‹#›</a:t>
            </a:fld>
            <a:endParaRPr lang="en-US"/>
          </a:p>
        </p:txBody>
      </p:sp>
    </p:spTree>
    <p:extLst>
      <p:ext uri="{BB962C8B-B14F-4D97-AF65-F5344CB8AC3E}">
        <p14:creationId xmlns:p14="http://schemas.microsoft.com/office/powerpoint/2010/main" val="328053878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66F81F6-EFEC-924F-BE44-F7E1A6F49516}" type="slidenum">
              <a:rPr lang="en-US"/>
              <a:pPr/>
              <a:t>‹#›</a:t>
            </a:fld>
            <a:endParaRPr lang="en-US"/>
          </a:p>
        </p:txBody>
      </p:sp>
    </p:spTree>
    <p:extLst>
      <p:ext uri="{BB962C8B-B14F-4D97-AF65-F5344CB8AC3E}">
        <p14:creationId xmlns:p14="http://schemas.microsoft.com/office/powerpoint/2010/main" val="44250405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D0B4D0-19AE-7F48-9095-7BC2398F1431}" type="slidenum">
              <a:rPr lang="en-US"/>
              <a:pPr/>
              <a:t>‹#›</a:t>
            </a:fld>
            <a:endParaRPr lang="en-US"/>
          </a:p>
        </p:txBody>
      </p:sp>
    </p:spTree>
    <p:extLst>
      <p:ext uri="{BB962C8B-B14F-4D97-AF65-F5344CB8AC3E}">
        <p14:creationId xmlns:p14="http://schemas.microsoft.com/office/powerpoint/2010/main" val="26802091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A5F0E3-9632-1947-B743-CDBA7449140B}" type="slidenum">
              <a:rPr lang="en-US"/>
              <a:pPr/>
              <a:t>‹#›</a:t>
            </a:fld>
            <a:endParaRPr lang="en-US"/>
          </a:p>
        </p:txBody>
      </p:sp>
    </p:spTree>
    <p:extLst>
      <p:ext uri="{BB962C8B-B14F-4D97-AF65-F5344CB8AC3E}">
        <p14:creationId xmlns:p14="http://schemas.microsoft.com/office/powerpoint/2010/main" val="229298111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A9465-3C50-864B-AA72-7976733E479B}" type="slidenum">
              <a:rPr lang="en-US"/>
              <a:pPr/>
              <a:t>‹#›</a:t>
            </a:fld>
            <a:endParaRPr lang="en-US"/>
          </a:p>
        </p:txBody>
      </p:sp>
    </p:spTree>
    <p:extLst>
      <p:ext uri="{BB962C8B-B14F-4D97-AF65-F5344CB8AC3E}">
        <p14:creationId xmlns:p14="http://schemas.microsoft.com/office/powerpoint/2010/main" val="321498400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FD4170-73D1-E144-BE37-5AFFB59F75B4}" type="slidenum">
              <a:rPr lang="en-US"/>
              <a:pPr/>
              <a:t>‹#›</a:t>
            </a:fld>
            <a:endParaRPr lang="en-US"/>
          </a:p>
        </p:txBody>
      </p:sp>
    </p:spTree>
    <p:extLst>
      <p:ext uri="{BB962C8B-B14F-4D97-AF65-F5344CB8AC3E}">
        <p14:creationId xmlns:p14="http://schemas.microsoft.com/office/powerpoint/2010/main" val="4153820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6132698"/>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F6F4707-40BF-C842-B1BA-C1CB8ACCE579}" type="slidenum">
              <a:rPr lang="en-US"/>
              <a:pPr/>
              <a:t>‹#›</a:t>
            </a:fld>
            <a:endParaRPr lang="en-US"/>
          </a:p>
        </p:txBody>
      </p:sp>
    </p:spTree>
    <p:extLst>
      <p:ext uri="{BB962C8B-B14F-4D97-AF65-F5344CB8AC3E}">
        <p14:creationId xmlns:p14="http://schemas.microsoft.com/office/powerpoint/2010/main" val="82192986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362FC0-1342-A943-8D45-70579D76EEA9}" type="slidenum">
              <a:rPr lang="en-US"/>
              <a:pPr/>
              <a:t>‹#›</a:t>
            </a:fld>
            <a:endParaRPr lang="en-US"/>
          </a:p>
        </p:txBody>
      </p:sp>
    </p:spTree>
    <p:extLst>
      <p:ext uri="{BB962C8B-B14F-4D97-AF65-F5344CB8AC3E}">
        <p14:creationId xmlns:p14="http://schemas.microsoft.com/office/powerpoint/2010/main" val="19748813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C7ECF0-4E41-DB4D-81B7-0C6DA8B1AB12}" type="slidenum">
              <a:rPr lang="en-US"/>
              <a:pPr/>
              <a:t>‹#›</a:t>
            </a:fld>
            <a:endParaRPr lang="en-US"/>
          </a:p>
        </p:txBody>
      </p:sp>
    </p:spTree>
    <p:extLst>
      <p:ext uri="{BB962C8B-B14F-4D97-AF65-F5344CB8AC3E}">
        <p14:creationId xmlns:p14="http://schemas.microsoft.com/office/powerpoint/2010/main" val="169409762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1530603-CBDA-A046-890C-F2A2A412009E}" type="slidenum">
              <a:rPr lang="en-US"/>
              <a:pPr/>
              <a:t>‹#›</a:t>
            </a:fld>
            <a:endParaRPr lang="en-US"/>
          </a:p>
        </p:txBody>
      </p:sp>
    </p:spTree>
    <p:extLst>
      <p:ext uri="{BB962C8B-B14F-4D97-AF65-F5344CB8AC3E}">
        <p14:creationId xmlns:p14="http://schemas.microsoft.com/office/powerpoint/2010/main" val="428715195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9D48186-6D62-3342-B94F-E633CA614D58}" type="slidenum">
              <a:rPr lang="en-US"/>
              <a:pPr/>
              <a:t>‹#›</a:t>
            </a:fld>
            <a:endParaRPr lang="en-US"/>
          </a:p>
        </p:txBody>
      </p:sp>
    </p:spTree>
    <p:extLst>
      <p:ext uri="{BB962C8B-B14F-4D97-AF65-F5344CB8AC3E}">
        <p14:creationId xmlns:p14="http://schemas.microsoft.com/office/powerpoint/2010/main" val="22802787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02D1436-6F57-8040-A76A-EB4EF0AD03F0}" type="slidenum">
              <a:rPr lang="en-US"/>
              <a:pPr/>
              <a:t>‹#›</a:t>
            </a:fld>
            <a:endParaRPr lang="en-US"/>
          </a:p>
        </p:txBody>
      </p:sp>
    </p:spTree>
    <p:extLst>
      <p:ext uri="{BB962C8B-B14F-4D97-AF65-F5344CB8AC3E}">
        <p14:creationId xmlns:p14="http://schemas.microsoft.com/office/powerpoint/2010/main" val="294169163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25925819-530A-F846-B01D-C3F658B6AD07}" type="slidenum">
              <a:rPr lang="en-US"/>
              <a:pPr/>
              <a:t>‹#›</a:t>
            </a:fld>
            <a:endParaRPr lang="en-US"/>
          </a:p>
        </p:txBody>
      </p:sp>
    </p:spTree>
    <p:extLst>
      <p:ext uri="{BB962C8B-B14F-4D97-AF65-F5344CB8AC3E}">
        <p14:creationId xmlns:p14="http://schemas.microsoft.com/office/powerpoint/2010/main" val="253538074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27977BE-5979-C149-B872-E06361BEB34E}" type="slidenum">
              <a:rPr lang="en-US"/>
              <a:pPr/>
              <a:t>‹#›</a:t>
            </a:fld>
            <a:endParaRPr lang="en-US"/>
          </a:p>
        </p:txBody>
      </p:sp>
    </p:spTree>
    <p:extLst>
      <p:ext uri="{BB962C8B-B14F-4D97-AF65-F5344CB8AC3E}">
        <p14:creationId xmlns:p14="http://schemas.microsoft.com/office/powerpoint/2010/main" val="151591542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C3B0F70-FD50-1F48-AEC6-D97D48EA04C0}" type="slidenum">
              <a:rPr lang="en-US"/>
              <a:pPr/>
              <a:t>‹#›</a:t>
            </a:fld>
            <a:endParaRPr lang="en-US"/>
          </a:p>
        </p:txBody>
      </p:sp>
    </p:spTree>
    <p:extLst>
      <p:ext uri="{BB962C8B-B14F-4D97-AF65-F5344CB8AC3E}">
        <p14:creationId xmlns:p14="http://schemas.microsoft.com/office/powerpoint/2010/main" val="59681138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DB2C5E5-09A9-A647-8D05-0806063C2BE8}" type="slidenum">
              <a:rPr lang="en-US"/>
              <a:pPr/>
              <a:t>‹#›</a:t>
            </a:fld>
            <a:endParaRPr lang="en-US"/>
          </a:p>
        </p:txBody>
      </p:sp>
    </p:spTree>
    <p:extLst>
      <p:ext uri="{BB962C8B-B14F-4D97-AF65-F5344CB8AC3E}">
        <p14:creationId xmlns:p14="http://schemas.microsoft.com/office/powerpoint/2010/main" val="3418655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294002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348D72-0F27-FB47-825E-B99F0A1B15E9}" type="slidenum">
              <a:rPr lang="en-US"/>
              <a:pPr/>
              <a:t>‹#›</a:t>
            </a:fld>
            <a:endParaRPr lang="en-US"/>
          </a:p>
        </p:txBody>
      </p:sp>
    </p:spTree>
    <p:extLst>
      <p:ext uri="{BB962C8B-B14F-4D97-AF65-F5344CB8AC3E}">
        <p14:creationId xmlns:p14="http://schemas.microsoft.com/office/powerpoint/2010/main" val="318776859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97462559"/>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927683"/>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3608781"/>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458842"/>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119765"/>
      </p:ext>
    </p:extLst>
  </p:cSld>
  <p:clrMapOvr>
    <a:masterClrMapping/>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9367544"/>
      </p:ext>
    </p:extLst>
  </p:cSld>
  <p:clrMapOvr>
    <a:masterClrMapping/>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497897"/>
      </p:ext>
    </p:extLst>
  </p:cSld>
  <p:clrMapOvr>
    <a:masterClrMapping/>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3343708"/>
      </p:ext>
    </p:extLst>
  </p:cSld>
  <p:clrMapOvr>
    <a:masterClrMapping/>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03193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478001"/>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791160"/>
      </p:ext>
    </p:extLst>
  </p:cSld>
  <p:clrMapOvr>
    <a:masterClrMapping/>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959992"/>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1529B1-0DC2-6741-98CD-40F41A4ACF1F}" type="slidenum">
              <a:rPr lang="en-US"/>
              <a:pPr/>
              <a:t>‹#›</a:t>
            </a:fld>
            <a:endParaRPr lang="en-US"/>
          </a:p>
        </p:txBody>
      </p:sp>
    </p:spTree>
    <p:extLst>
      <p:ext uri="{BB962C8B-B14F-4D97-AF65-F5344CB8AC3E}">
        <p14:creationId xmlns:p14="http://schemas.microsoft.com/office/powerpoint/2010/main" val="348452383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AEFB15-D7DC-F64D-BA69-9849519A33EA}" type="slidenum">
              <a:rPr lang="en-US"/>
              <a:pPr/>
              <a:t>‹#›</a:t>
            </a:fld>
            <a:endParaRPr lang="en-US"/>
          </a:p>
        </p:txBody>
      </p:sp>
    </p:spTree>
    <p:extLst>
      <p:ext uri="{BB962C8B-B14F-4D97-AF65-F5344CB8AC3E}">
        <p14:creationId xmlns:p14="http://schemas.microsoft.com/office/powerpoint/2010/main" val="1828428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15EDCE-4471-6A45-9E76-C2A172A40730}" type="slidenum">
              <a:rPr lang="en-US"/>
              <a:pPr/>
              <a:t>‹#›</a:t>
            </a:fld>
            <a:endParaRPr lang="en-US"/>
          </a:p>
        </p:txBody>
      </p:sp>
    </p:spTree>
    <p:extLst>
      <p:ext uri="{BB962C8B-B14F-4D97-AF65-F5344CB8AC3E}">
        <p14:creationId xmlns:p14="http://schemas.microsoft.com/office/powerpoint/2010/main" val="10414598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489D406-1944-0A4A-9983-0CE7C155EA0D}" type="slidenum">
              <a:rPr lang="en-US"/>
              <a:pPr/>
              <a:t>‹#›</a:t>
            </a:fld>
            <a:endParaRPr lang="en-US"/>
          </a:p>
        </p:txBody>
      </p:sp>
    </p:spTree>
    <p:extLst>
      <p:ext uri="{BB962C8B-B14F-4D97-AF65-F5344CB8AC3E}">
        <p14:creationId xmlns:p14="http://schemas.microsoft.com/office/powerpoint/2010/main" val="114071595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A93E26A-1B5B-AC42-BFE5-CD1DB22C70CF}" type="slidenum">
              <a:rPr lang="en-US"/>
              <a:pPr/>
              <a:t>‹#›</a:t>
            </a:fld>
            <a:endParaRPr lang="en-US"/>
          </a:p>
        </p:txBody>
      </p:sp>
    </p:spTree>
    <p:extLst>
      <p:ext uri="{BB962C8B-B14F-4D97-AF65-F5344CB8AC3E}">
        <p14:creationId xmlns:p14="http://schemas.microsoft.com/office/powerpoint/2010/main" val="192206476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6051D9F1-2C35-D944-B5BA-5965DCEB06A3}" type="slidenum">
              <a:rPr lang="en-US"/>
              <a:pPr/>
              <a:t>‹#›</a:t>
            </a:fld>
            <a:endParaRPr lang="en-US"/>
          </a:p>
        </p:txBody>
      </p:sp>
    </p:spTree>
    <p:extLst>
      <p:ext uri="{BB962C8B-B14F-4D97-AF65-F5344CB8AC3E}">
        <p14:creationId xmlns:p14="http://schemas.microsoft.com/office/powerpoint/2010/main" val="269039713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37E98477-6A34-DB47-A2BE-A1F19AD4ACDC}" type="slidenum">
              <a:rPr lang="en-US"/>
              <a:pPr/>
              <a:t>‹#›</a:t>
            </a:fld>
            <a:endParaRPr lang="en-US"/>
          </a:p>
        </p:txBody>
      </p:sp>
    </p:spTree>
    <p:extLst>
      <p:ext uri="{BB962C8B-B14F-4D97-AF65-F5344CB8AC3E}">
        <p14:creationId xmlns:p14="http://schemas.microsoft.com/office/powerpoint/2010/main" val="416136209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4656FC0-F0B7-1441-8241-480A7A5730FF}" type="slidenum">
              <a:rPr lang="en-US"/>
              <a:pPr/>
              <a:t>‹#›</a:t>
            </a:fld>
            <a:endParaRPr lang="en-US"/>
          </a:p>
        </p:txBody>
      </p:sp>
    </p:spTree>
    <p:extLst>
      <p:ext uri="{BB962C8B-B14F-4D97-AF65-F5344CB8AC3E}">
        <p14:creationId xmlns:p14="http://schemas.microsoft.com/office/powerpoint/2010/main" val="1223181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680865"/>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6099120-828D-5641-A3B4-5BDFC861AFC6}" type="slidenum">
              <a:rPr lang="en-US"/>
              <a:pPr/>
              <a:t>‹#›</a:t>
            </a:fld>
            <a:endParaRPr lang="en-US"/>
          </a:p>
        </p:txBody>
      </p:sp>
    </p:spTree>
    <p:extLst>
      <p:ext uri="{BB962C8B-B14F-4D97-AF65-F5344CB8AC3E}">
        <p14:creationId xmlns:p14="http://schemas.microsoft.com/office/powerpoint/2010/main" val="417821419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90E2B2F-86C5-D545-94F8-71764DCE7901}" type="slidenum">
              <a:rPr lang="en-US"/>
              <a:pPr/>
              <a:t>‹#›</a:t>
            </a:fld>
            <a:endParaRPr lang="en-US"/>
          </a:p>
        </p:txBody>
      </p:sp>
    </p:spTree>
    <p:extLst>
      <p:ext uri="{BB962C8B-B14F-4D97-AF65-F5344CB8AC3E}">
        <p14:creationId xmlns:p14="http://schemas.microsoft.com/office/powerpoint/2010/main" val="29091387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95678D6-07A3-EE41-8B71-E5E970F5C703}" type="slidenum">
              <a:rPr lang="en-US"/>
              <a:pPr/>
              <a:t>‹#›</a:t>
            </a:fld>
            <a:endParaRPr lang="en-US"/>
          </a:p>
        </p:txBody>
      </p:sp>
    </p:spTree>
    <p:extLst>
      <p:ext uri="{BB962C8B-B14F-4D97-AF65-F5344CB8AC3E}">
        <p14:creationId xmlns:p14="http://schemas.microsoft.com/office/powerpoint/2010/main" val="48056685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4550621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12625647"/>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47666037"/>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022308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1745418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1365003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3678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98753132"/>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5267365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380850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6354226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933995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6574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E2008AC-6A2C-E74B-8B6B-D9E6D695506D}" type="slidenum">
              <a:rPr lang="en-US"/>
              <a:pPr/>
              <a:t>‹#›</a:t>
            </a:fld>
            <a:endParaRPr lang="en-US"/>
          </a:p>
        </p:txBody>
      </p:sp>
    </p:spTree>
    <p:extLst>
      <p:ext uri="{BB962C8B-B14F-4D97-AF65-F5344CB8AC3E}">
        <p14:creationId xmlns:p14="http://schemas.microsoft.com/office/powerpoint/2010/main" val="3180699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753171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4444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16033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052321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0760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5395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56070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9115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54274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960965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FDDAB28-4B15-8F46-801D-F391EB44A63D}" type="slidenum">
              <a:rPr lang="en-US"/>
              <a:pPr/>
              <a:t>‹#›</a:t>
            </a:fld>
            <a:endParaRPr lang="en-US"/>
          </a:p>
        </p:txBody>
      </p:sp>
    </p:spTree>
    <p:extLst>
      <p:ext uri="{BB962C8B-B14F-4D97-AF65-F5344CB8AC3E}">
        <p14:creationId xmlns:p14="http://schemas.microsoft.com/office/powerpoint/2010/main" val="427828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663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3090271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457200"/>
            <a:ext cx="38100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57200"/>
            <a:ext cx="38100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1723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01395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476612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01984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351080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itchFamily="8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704125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76121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46323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82563"/>
            <a:ext cx="6705600" cy="46323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00362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BC6114-ED32-8843-9441-1AC217237DE2}" type="slidenum">
              <a:rPr lang="en-US"/>
              <a:pPr/>
              <a:t>‹#›</a:t>
            </a:fld>
            <a:endParaRPr lang="en-US"/>
          </a:p>
        </p:txBody>
      </p:sp>
    </p:spTree>
    <p:extLst>
      <p:ext uri="{BB962C8B-B14F-4D97-AF65-F5344CB8AC3E}">
        <p14:creationId xmlns:p14="http://schemas.microsoft.com/office/powerpoint/2010/main" val="29656428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6215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457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209313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8374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904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3977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9577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663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1367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0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CB6A29-C0E8-F847-9EE8-492F9F98A6FA}" type="slidenum">
              <a:rPr lang="en-US"/>
              <a:pPr/>
              <a:t>‹#›</a:t>
            </a:fld>
            <a:endParaRPr lang="en-US"/>
          </a:p>
        </p:txBody>
      </p:sp>
    </p:spTree>
    <p:extLst>
      <p:ext uri="{BB962C8B-B14F-4D97-AF65-F5344CB8AC3E}">
        <p14:creationId xmlns:p14="http://schemas.microsoft.com/office/powerpoint/2010/main" val="3943042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28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3" y="3276600"/>
            <a:ext cx="9137650" cy="152400"/>
            <a:chOff x="3" y="2064"/>
            <a:chExt cx="5756" cy="96"/>
          </a:xfrm>
        </p:grpSpPr>
        <p:sp>
          <p:nvSpPr>
            <p:cNvPr id="5" name="Rectangle 8"/>
            <p:cNvSpPr>
              <a:spLocks noChangeArrowheads="1"/>
            </p:cNvSpPr>
            <p:nvPr/>
          </p:nvSpPr>
          <p:spPr bwMode="auto">
            <a:xfrm>
              <a:off x="3" y="2064"/>
              <a:ext cx="5756"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sp>
          <p:nvSpPr>
            <p:cNvPr id="6" name="Rectangle 9"/>
            <p:cNvSpPr>
              <a:spLocks noChangeArrowheads="1"/>
            </p:cNvSpPr>
            <p:nvPr/>
          </p:nvSpPr>
          <p:spPr bwMode="auto">
            <a:xfrm>
              <a:off x="3" y="2136"/>
              <a:ext cx="5756"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grpSp>
      <p:sp>
        <p:nvSpPr>
          <p:cNvPr id="2154498" name="Rectangle 2"/>
          <p:cNvSpPr>
            <a:spLocks noGrp="1" noChangeArrowheads="1"/>
          </p:cNvSpPr>
          <p:nvPr>
            <p:ph type="ctrTitle" sz="quarter"/>
          </p:nvPr>
        </p:nvSpPr>
        <p:spPr>
          <a:xfrm>
            <a:off x="685800" y="2057400"/>
            <a:ext cx="7772400" cy="1143000"/>
          </a:xfrm>
        </p:spPr>
        <p:txBody>
          <a:bodyPr/>
          <a:lstStyle>
            <a:lvl1pPr>
              <a:defRPr>
                <a:solidFill>
                  <a:srgbClr val="00CCCC"/>
                </a:solidFill>
              </a:defRPr>
            </a:lvl1pPr>
          </a:lstStyle>
          <a:p>
            <a:r>
              <a:rPr lang="en-US"/>
              <a:t>Click to edit Master title style</a:t>
            </a:r>
          </a:p>
        </p:txBody>
      </p:sp>
      <p:sp>
        <p:nvSpPr>
          <p:cNvPr id="2154499" name="Rectangle 3"/>
          <p:cNvSpPr>
            <a:spLocks noGrp="1" noChangeArrowheads="1"/>
          </p:cNvSpPr>
          <p:nvPr>
            <p:ph type="subTitle" sz="quarter" idx="1"/>
          </p:nvPr>
        </p:nvSpPr>
        <p:spPr>
          <a:xfrm>
            <a:off x="1371600" y="4114800"/>
            <a:ext cx="6400800" cy="1752600"/>
          </a:xfrm>
        </p:spPr>
        <p:txBody>
          <a:bodyPr/>
          <a:lstStyle>
            <a:lvl1pPr marL="0" indent="0" algn="ctr">
              <a:buFont typeface="Monotype Sorts" pitchFamily="2" charset="2"/>
              <a:buNone/>
              <a:defRPr>
                <a:solidFill>
                  <a:srgbClr val="FFFFFF"/>
                </a:solidFill>
              </a:defRPr>
            </a:lvl1pPr>
          </a:lstStyle>
          <a:p>
            <a:r>
              <a:rPr lang="en-US"/>
              <a:t>Click to edit Master subtitle style</a:t>
            </a:r>
          </a:p>
        </p:txBody>
      </p:sp>
      <p:sp>
        <p:nvSpPr>
          <p:cNvPr id="7" name="Rectangle 4"/>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8"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solidFill>
                  <a:srgbClr val="FFFFFF"/>
                </a:solidFill>
              </a:defRPr>
            </a:lvl1pPr>
          </a:lstStyle>
          <a:p>
            <a:fld id="{71F70403-1760-9B47-9A53-F1DD8A0D02DF}" type="slidenum">
              <a:rPr lang="en-US"/>
              <a:pPr/>
              <a:t>‹#›</a:t>
            </a:fld>
            <a:endParaRPr lang="en-US"/>
          </a:p>
        </p:txBody>
      </p:sp>
    </p:spTree>
    <p:extLst>
      <p:ext uri="{BB962C8B-B14F-4D97-AF65-F5344CB8AC3E}">
        <p14:creationId xmlns:p14="http://schemas.microsoft.com/office/powerpoint/2010/main" val="1188423887"/>
      </p:ext>
    </p:extLst>
  </p:cSld>
  <p:clrMapOvr>
    <a:masterClrMapping/>
  </p:clrMapOvr>
  <p:transition>
    <p:cut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fld id="{EA24B438-4AA4-BF49-87ED-DE06633F05CC}" type="slidenum">
              <a:rPr lang="en-US"/>
              <a:pPr/>
              <a:t>‹#›</a:t>
            </a:fld>
            <a:endParaRPr lang="en-US"/>
          </a:p>
        </p:txBody>
      </p:sp>
    </p:spTree>
    <p:extLst>
      <p:ext uri="{BB962C8B-B14F-4D97-AF65-F5344CB8AC3E}">
        <p14:creationId xmlns:p14="http://schemas.microsoft.com/office/powerpoint/2010/main" val="706833296"/>
      </p:ext>
    </p:extLst>
  </p:cSld>
  <p:clrMapOvr>
    <a:masterClrMapping/>
  </p:clrMapOvr>
  <p:transition>
    <p:cut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31548D03-F1D4-9B48-99DE-1616CD432714}" type="slidenum">
              <a:rPr lang="en-US"/>
              <a:pPr/>
              <a:t>‹#›</a:t>
            </a:fld>
            <a:endParaRPr lang="en-US"/>
          </a:p>
        </p:txBody>
      </p:sp>
    </p:spTree>
    <p:extLst>
      <p:ext uri="{BB962C8B-B14F-4D97-AF65-F5344CB8AC3E}">
        <p14:creationId xmlns:p14="http://schemas.microsoft.com/office/powerpoint/2010/main" val="1225233910"/>
      </p:ext>
    </p:extLst>
  </p:cSld>
  <p:clrMapOvr>
    <a:masterClrMapping/>
  </p:clrMapOvr>
  <p:transition>
    <p:cut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fld id="{0B0173E6-0519-F54E-BF01-F725B1E118EB}" type="slidenum">
              <a:rPr lang="en-US"/>
              <a:pPr/>
              <a:t>‹#›</a:t>
            </a:fld>
            <a:endParaRPr lang="en-US"/>
          </a:p>
        </p:txBody>
      </p:sp>
    </p:spTree>
    <p:extLst>
      <p:ext uri="{BB962C8B-B14F-4D97-AF65-F5344CB8AC3E}">
        <p14:creationId xmlns:p14="http://schemas.microsoft.com/office/powerpoint/2010/main" val="2576549959"/>
      </p:ext>
    </p:extLst>
  </p:cSld>
  <p:clrMapOvr>
    <a:masterClrMapping/>
  </p:clrMapOvr>
  <p:transition>
    <p:cut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fld id="{51795474-4884-024F-8BE1-10155045821C}" type="slidenum">
              <a:rPr lang="en-US"/>
              <a:pPr/>
              <a:t>‹#›</a:t>
            </a:fld>
            <a:endParaRPr lang="en-US"/>
          </a:p>
        </p:txBody>
      </p:sp>
    </p:spTree>
    <p:extLst>
      <p:ext uri="{BB962C8B-B14F-4D97-AF65-F5344CB8AC3E}">
        <p14:creationId xmlns:p14="http://schemas.microsoft.com/office/powerpoint/2010/main" val="3606298912"/>
      </p:ext>
    </p:extLst>
  </p:cSld>
  <p:clrMapOvr>
    <a:masterClrMapping/>
  </p:clrMapOvr>
  <p:transition>
    <p:cut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51A33E53-6154-634A-B276-AC387DF0B9B6}" type="slidenum">
              <a:rPr lang="en-US"/>
              <a:pPr/>
              <a:t>‹#›</a:t>
            </a:fld>
            <a:endParaRPr lang="en-US"/>
          </a:p>
        </p:txBody>
      </p:sp>
    </p:spTree>
    <p:extLst>
      <p:ext uri="{BB962C8B-B14F-4D97-AF65-F5344CB8AC3E}">
        <p14:creationId xmlns:p14="http://schemas.microsoft.com/office/powerpoint/2010/main" val="4097069559"/>
      </p:ext>
    </p:extLst>
  </p:cSld>
  <p:clrMapOvr>
    <a:masterClrMapping/>
  </p:clrMapOvr>
  <p:transition>
    <p:cut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CA5F1B36-9EDA-1F41-B402-43AFAC581BD9}" type="slidenum">
              <a:rPr lang="en-US"/>
              <a:pPr/>
              <a:t>‹#›</a:t>
            </a:fld>
            <a:endParaRPr lang="en-US"/>
          </a:p>
        </p:txBody>
      </p:sp>
    </p:spTree>
    <p:extLst>
      <p:ext uri="{BB962C8B-B14F-4D97-AF65-F5344CB8AC3E}">
        <p14:creationId xmlns:p14="http://schemas.microsoft.com/office/powerpoint/2010/main" val="4509538"/>
      </p:ext>
    </p:extLst>
  </p:cSld>
  <p:clrMapOvr>
    <a:masterClrMapping/>
  </p:clrMapOvr>
  <p:transition>
    <p:cut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fld id="{AA70F11D-01B6-5948-8AA7-9E11E132871F}" type="slidenum">
              <a:rPr lang="en-US"/>
              <a:pPr/>
              <a:t>‹#›</a:t>
            </a:fld>
            <a:endParaRPr lang="en-US"/>
          </a:p>
        </p:txBody>
      </p:sp>
    </p:spTree>
    <p:extLst>
      <p:ext uri="{BB962C8B-B14F-4D97-AF65-F5344CB8AC3E}">
        <p14:creationId xmlns:p14="http://schemas.microsoft.com/office/powerpoint/2010/main" val="877731090"/>
      </p:ext>
    </p:extLst>
  </p:cSld>
  <p:clrMapOvr>
    <a:masterClrMapping/>
  </p:clrMapOvr>
  <p:transition>
    <p:cut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fld id="{AC50363C-1E48-8740-BB5C-117AD75A640A}" type="slidenum">
              <a:rPr lang="en-US"/>
              <a:pPr/>
              <a:t>‹#›</a:t>
            </a:fld>
            <a:endParaRPr lang="en-US"/>
          </a:p>
        </p:txBody>
      </p:sp>
    </p:spTree>
    <p:extLst>
      <p:ext uri="{BB962C8B-B14F-4D97-AF65-F5344CB8AC3E}">
        <p14:creationId xmlns:p14="http://schemas.microsoft.com/office/powerpoint/2010/main" val="2074238522"/>
      </p:ext>
    </p:extLst>
  </p:cSld>
  <p:clrMapOvr>
    <a:masterClrMapping/>
  </p:clrMapOvr>
  <p:transition>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5.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4.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5.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5.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4.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8.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5.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4.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5.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4.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0.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5.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4.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5.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4.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5.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4.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5.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4.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5.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4.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5.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4.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3.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6" Type="http://schemas.openxmlformats.org/officeDocument/2006/relationships/image" Target="../media/image5.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4.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5.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4.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3.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5.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4.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3.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5.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4.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3.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5.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4.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2.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6" Type="http://schemas.openxmlformats.org/officeDocument/2006/relationships/image" Target="../media/image5.png"/><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4.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12.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2.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6" Type="http://schemas.openxmlformats.org/officeDocument/2006/relationships/image" Target="../media/image5.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4.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1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2.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6" Type="http://schemas.openxmlformats.org/officeDocument/2006/relationships/image" Target="../media/image5.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4.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3.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3.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5.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4.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7.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4.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5.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4.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7.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2.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5.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4.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3.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0.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5.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4.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3.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2.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6" Type="http://schemas.openxmlformats.org/officeDocument/2006/relationships/image" Target="../media/image5.png"/><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4.pn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13.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6" Type="http://schemas.openxmlformats.org/officeDocument/2006/relationships/image" Target="../media/image5.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4.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7.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1.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6" Type="http://schemas.openxmlformats.org/officeDocument/2006/relationships/image" Target="../media/image5.png"/><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4.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3.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14.jpe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6" Type="http://schemas.openxmlformats.org/officeDocument/2006/relationships/image" Target="../media/image5.png"/><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image" Target="../media/image4.png"/><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7.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2.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6" Type="http://schemas.openxmlformats.org/officeDocument/2006/relationships/image" Target="../media/image5.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image" Target="../media/image4.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3.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2.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6" Type="http://schemas.openxmlformats.org/officeDocument/2006/relationships/image" Target="../media/image5.png"/><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image" Target="../media/image4.png"/><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image" Target="../media/image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10.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6" Type="http://schemas.openxmlformats.org/officeDocument/2006/relationships/image" Target="../media/image5.png"/><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5" Type="http://schemas.openxmlformats.org/officeDocument/2006/relationships/image" Target="../media/image4.png"/><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image" Target="../media/image3.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4.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6" Type="http://schemas.openxmlformats.org/officeDocument/2006/relationships/image" Target="../media/image5.png"/><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image" Target="../media/image4.png"/><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image" Target="../media/image3.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2.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6" Type="http://schemas.openxmlformats.org/officeDocument/2006/relationships/image" Target="../media/image5.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4.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3.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8.jpe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9.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253AEF3A-75A3-FE43-8AFB-10884932086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 id="214748703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audio</a:t>
            </a:r>
          </a:p>
        </p:txBody>
      </p:sp>
      <p:pic>
        <p:nvPicPr>
          <p:cNvPr id="1229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133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72" r:id="rId1"/>
    <p:sldLayoutId id="2147486573" r:id="rId2"/>
    <p:sldLayoutId id="2147486574" r:id="rId3"/>
    <p:sldLayoutId id="2147486575" r:id="rId4"/>
    <p:sldLayoutId id="2147486576" r:id="rId5"/>
    <p:sldLayoutId id="2147486577" r:id="rId6"/>
    <p:sldLayoutId id="2147486578" r:id="rId7"/>
    <p:sldLayoutId id="2147486579" r:id="rId8"/>
    <p:sldLayoutId id="2147486580" r:id="rId9"/>
    <p:sldLayoutId id="2147486581" r:id="rId10"/>
    <p:sldLayoutId id="214748658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in-depth videos</a:t>
            </a:r>
          </a:p>
        </p:txBody>
      </p:sp>
      <p:pic>
        <p:nvPicPr>
          <p:cNvPr id="143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94" r:id="rId1"/>
    <p:sldLayoutId id="2147486595" r:id="rId2"/>
    <p:sldLayoutId id="2147486596" r:id="rId3"/>
    <p:sldLayoutId id="2147486597" r:id="rId4"/>
    <p:sldLayoutId id="2147486598" r:id="rId5"/>
    <p:sldLayoutId id="2147486599" r:id="rId6"/>
    <p:sldLayoutId id="2147486600" r:id="rId7"/>
    <p:sldLayoutId id="2147486601" r:id="rId8"/>
    <p:sldLayoutId id="2147486602" r:id="rId9"/>
    <p:sldLayoutId id="2147486603" r:id="rId10"/>
    <p:sldLayoutId id="214748660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16" r:id="rId1"/>
    <p:sldLayoutId id="2147486617" r:id="rId2"/>
    <p:sldLayoutId id="2147486618" r:id="rId3"/>
    <p:sldLayoutId id="2147486619" r:id="rId4"/>
    <p:sldLayoutId id="2147486620" r:id="rId5"/>
    <p:sldLayoutId id="2147486621" r:id="rId6"/>
    <p:sldLayoutId id="2147486622" r:id="rId7"/>
    <p:sldLayoutId id="2147486623" r:id="rId8"/>
    <p:sldLayoutId id="2147486624" r:id="rId9"/>
    <p:sldLayoutId id="2147486625" r:id="rId10"/>
    <p:sldLayoutId id="2147486626"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a:defRPr/>
            </a:pPr>
            <a:r>
              <a:rPr lang="en-US" sz="3800" dirty="0">
                <a:solidFill>
                  <a:srgbClr val="8B999C"/>
                </a:solidFill>
                <a:latin typeface="Candara" pitchFamily="34" charset="0"/>
                <a:ea typeface="+mn-ea"/>
              </a:rPr>
              <a:t>educational books</a:t>
            </a:r>
          </a:p>
        </p:txBody>
      </p:sp>
      <p:pic>
        <p:nvPicPr>
          <p:cNvPr id="184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booklets</a:t>
            </a:r>
          </a:p>
        </p:txBody>
      </p:sp>
      <p:pic>
        <p:nvPicPr>
          <p:cNvPr id="194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38" r:id="rId1"/>
    <p:sldLayoutId id="2147486639" r:id="rId2"/>
    <p:sldLayoutId id="2147486640" r:id="rId3"/>
    <p:sldLayoutId id="2147486641" r:id="rId4"/>
    <p:sldLayoutId id="2147486642" r:id="rId5"/>
    <p:sldLayoutId id="2147486643" r:id="rId6"/>
    <p:sldLayoutId id="2147486644" r:id="rId7"/>
    <p:sldLayoutId id="2147486645" r:id="rId8"/>
    <p:sldLayoutId id="2147486646" r:id="rId9"/>
    <p:sldLayoutId id="2147486647" r:id="rId10"/>
    <p:sldLayoutId id="214748664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000000"/>
                  </a:outerShdw>
                </a:effectLst>
                <a:latin typeface="Candara" charset="0"/>
                <a:cs typeface="Arial" charset="0"/>
              </a:defRPr>
            </a:lvl1pPr>
          </a:lstStyle>
          <a:p>
            <a:fld id="{5C0F6316-B766-294D-879D-7F4E7BF4A84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150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53C1FB5F-257D-5843-BACF-AF4B3919DC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 id="214748649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25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35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457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93" r:id="rId1"/>
    <p:sldLayoutId id="2147486694" r:id="rId2"/>
    <p:sldLayoutId id="2147486695" r:id="rId3"/>
    <p:sldLayoutId id="2147486696" r:id="rId4"/>
    <p:sldLayoutId id="2147486697" r:id="rId5"/>
    <p:sldLayoutId id="2147486698" r:id="rId6"/>
    <p:sldLayoutId id="2147486699" r:id="rId7"/>
    <p:sldLayoutId id="2147486700" r:id="rId8"/>
    <p:sldLayoutId id="2147486701" r:id="rId9"/>
    <p:sldLayoutId id="2147486702" r:id="rId10"/>
    <p:sldLayoutId id="21474867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560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3800">
                <a:solidFill>
                  <a:srgbClr val="8B999C"/>
                </a:solidFill>
                <a:latin typeface="Candara" charset="0"/>
                <a:cs typeface="Arial" charset="0"/>
              </a:rPr>
              <a:t>children</a:t>
            </a:r>
            <a:r>
              <a:rPr lang="ja-JP" altLang="en-US" sz="3800">
                <a:solidFill>
                  <a:srgbClr val="8B999C"/>
                </a:solidFill>
                <a:latin typeface="Candara" charset="0"/>
                <a:cs typeface="Arial" charset="0"/>
              </a:rPr>
              <a:t>’</a:t>
            </a:r>
            <a:r>
              <a:rPr lang="en-US" sz="3800">
                <a:solidFill>
                  <a:srgbClr val="8B999C"/>
                </a:solidFill>
                <a:latin typeface="Candara" charset="0"/>
                <a:cs typeface="Arial" charset="0"/>
              </a:rPr>
              <a:t>s books</a:t>
            </a:r>
          </a:p>
        </p:txBody>
      </p:sp>
      <p:pic>
        <p:nvPicPr>
          <p:cNvPr id="266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15"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27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cs typeface="+mn-cs"/>
              </a:defRPr>
            </a:lvl1pPr>
          </a:lstStyle>
          <a:p>
            <a:pPr>
              <a:defRPr/>
            </a:pPr>
            <a:endParaRPr lang="en-US"/>
          </a:p>
        </p:txBody>
      </p:sp>
      <p:sp>
        <p:nvSpPr>
          <p:cNvPr id="3527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cs typeface="+mn-cs"/>
              </a:defRPr>
            </a:lvl1pPr>
          </a:lstStyle>
          <a:p>
            <a:pPr>
              <a:defRPr/>
            </a:pPr>
            <a:endParaRPr lang="en-US"/>
          </a:p>
        </p:txBody>
      </p:sp>
      <p:sp>
        <p:nvSpPr>
          <p:cNvPr id="3527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DE95BCBC-E42D-E440-9871-02B01CE9D0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726" r:id="rId1"/>
    <p:sldLayoutId id="2147486727" r:id="rId2"/>
    <p:sldLayoutId id="2147486728" r:id="rId3"/>
    <p:sldLayoutId id="2147486729" r:id="rId4"/>
    <p:sldLayoutId id="2147486730" r:id="rId5"/>
    <p:sldLayoutId id="2147486731" r:id="rId6"/>
    <p:sldLayoutId id="2147486732" r:id="rId7"/>
    <p:sldLayoutId id="2147486733" r:id="rId8"/>
    <p:sldLayoutId id="2147486734" r:id="rId9"/>
    <p:sldLayoutId id="2147486735" r:id="rId10"/>
    <p:sldLayoutId id="21474867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800" b="0">
                <a:solidFill>
                  <a:srgbClr val="C0C0C0"/>
                </a:solidFill>
                <a:cs typeface="Arial" charset="0"/>
              </a:rPr>
              <a:t>© Answers in Genesis-USA</a:t>
            </a:r>
          </a:p>
        </p:txBody>
      </p:sp>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Arial" pitchFamily="34" charset="0"/>
                <a:ea typeface="+mn-ea"/>
              </a:rPr>
              <a:t>general videos</a:t>
            </a:r>
          </a:p>
        </p:txBody>
      </p:sp>
      <p:pic>
        <p:nvPicPr>
          <p:cNvPr id="28676"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8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37" r:id="rId1"/>
    <p:sldLayoutId id="2147486738" r:id="rId2"/>
    <p:sldLayoutId id="2147486739" r:id="rId3"/>
    <p:sldLayoutId id="2147486740" r:id="rId4"/>
    <p:sldLayoutId id="2147486741" r:id="rId5"/>
    <p:sldLayoutId id="2147486742" r:id="rId6"/>
    <p:sldLayoutId id="2147486743" r:id="rId7"/>
    <p:sldLayoutId id="2147486744" r:id="rId8"/>
    <p:sldLayoutId id="2147486745" r:id="rId9"/>
    <p:sldLayoutId id="2147486746" r:id="rId10"/>
    <p:sldLayoutId id="214748674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2969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5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cs typeface="+mn-cs"/>
              </a:defRPr>
            </a:lvl1pPr>
          </a:lstStyle>
          <a:p>
            <a:pPr>
              <a:defRPr/>
            </a:pPr>
            <a:endParaRPr lang="en-US"/>
          </a:p>
        </p:txBody>
      </p:sp>
      <p:sp>
        <p:nvSpPr>
          <p:cNvPr id="405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cs typeface="+mn-cs"/>
              </a:defRPr>
            </a:lvl1pPr>
          </a:lstStyle>
          <a:p>
            <a:pPr>
              <a:defRPr/>
            </a:pPr>
            <a:endParaRPr lang="en-US"/>
          </a:p>
        </p:txBody>
      </p:sp>
      <p:sp>
        <p:nvSpPr>
          <p:cNvPr id="405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A00208D9-653D-5B44-BFB0-8547BE0D434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759" r:id="rId1"/>
    <p:sldLayoutId id="2147486760" r:id="rId2"/>
    <p:sldLayoutId id="2147486761" r:id="rId3"/>
    <p:sldLayoutId id="2147486762" r:id="rId4"/>
    <p:sldLayoutId id="2147486763" r:id="rId5"/>
    <p:sldLayoutId id="2147486764" r:id="rId6"/>
    <p:sldLayoutId id="2147486765" r:id="rId7"/>
    <p:sldLayoutId id="2147486766" r:id="rId8"/>
    <p:sldLayoutId id="2147486767" r:id="rId9"/>
    <p:sldLayoutId id="2147486768" r:id="rId10"/>
    <p:sldLayoutId id="21474867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800" b="0">
                <a:solidFill>
                  <a:srgbClr val="C0C0C0"/>
                </a:solidFill>
                <a:cs typeface="Arial" charset="0"/>
              </a:rPr>
              <a:t>© Answers in Genesis-USA</a:t>
            </a:r>
          </a:p>
        </p:txBody>
      </p:sp>
      <p:pic>
        <p:nvPicPr>
          <p:cNvPr id="31747"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Arial" pitchFamily="34" charset="0"/>
                <a:ea typeface="+mn-ea"/>
              </a:rPr>
              <a:t>in-depth books</a:t>
            </a:r>
          </a:p>
        </p:txBody>
      </p:sp>
      <p:pic>
        <p:nvPicPr>
          <p:cNvPr id="3174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70" r:id="rId1"/>
    <p:sldLayoutId id="2147486771" r:id="rId2"/>
    <p:sldLayoutId id="2147486772" r:id="rId3"/>
    <p:sldLayoutId id="2147486773" r:id="rId4"/>
    <p:sldLayoutId id="2147486774" r:id="rId5"/>
    <p:sldLayoutId id="2147486775" r:id="rId6"/>
    <p:sldLayoutId id="2147486776" r:id="rId7"/>
    <p:sldLayoutId id="2147486777" r:id="rId8"/>
    <p:sldLayoutId id="2147486778" r:id="rId9"/>
    <p:sldLayoutId id="2147486779" r:id="rId10"/>
    <p:sldLayoutId id="214748678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800" b="0">
                <a:solidFill>
                  <a:srgbClr val="C0C0C0"/>
                </a:solidFill>
                <a:cs typeface="Arial" charset="0"/>
              </a:rPr>
              <a:t>© Answers in Genesis-USA</a:t>
            </a:r>
          </a:p>
        </p:txBody>
      </p:sp>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Arial" pitchFamily="34" charset="0"/>
                <a:ea typeface="+mn-ea"/>
              </a:rPr>
              <a:t>general videos</a:t>
            </a:r>
          </a:p>
        </p:txBody>
      </p:sp>
      <p:pic>
        <p:nvPicPr>
          <p:cNvPr id="32772"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337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92" r:id="rId1"/>
    <p:sldLayoutId id="2147486793" r:id="rId2"/>
    <p:sldLayoutId id="2147486794" r:id="rId3"/>
    <p:sldLayoutId id="2147486795" r:id="rId4"/>
    <p:sldLayoutId id="2147486796" r:id="rId5"/>
    <p:sldLayoutId id="2147486797" r:id="rId6"/>
    <p:sldLayoutId id="2147486798" r:id="rId7"/>
    <p:sldLayoutId id="2147486799" r:id="rId8"/>
    <p:sldLayoutId id="2147486800" r:id="rId9"/>
    <p:sldLayoutId id="2147486801" r:id="rId10"/>
    <p:sldLayoutId id="214748680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3800">
                <a:solidFill>
                  <a:srgbClr val="8B999C"/>
                </a:solidFill>
                <a:latin typeface="Candara" charset="0"/>
                <a:cs typeface="Arial" charset="0"/>
              </a:rPr>
              <a:t>children</a:t>
            </a:r>
            <a:r>
              <a:rPr lang="ja-JP" altLang="en-US" sz="3800">
                <a:solidFill>
                  <a:srgbClr val="8B999C"/>
                </a:solidFill>
                <a:latin typeface="Candara" charset="0"/>
                <a:cs typeface="Arial" charset="0"/>
              </a:rPr>
              <a:t>’</a:t>
            </a:r>
            <a:r>
              <a:rPr lang="en-US" sz="3800">
                <a:solidFill>
                  <a:srgbClr val="8B999C"/>
                </a:solidFill>
                <a:latin typeface="Candara" charset="0"/>
                <a:cs typeface="Arial" charset="0"/>
              </a:rPr>
              <a:t>s videos</a:t>
            </a:r>
          </a:p>
        </p:txBody>
      </p:sp>
      <p:pic>
        <p:nvPicPr>
          <p:cNvPr id="348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03" r:id="rId1"/>
    <p:sldLayoutId id="2147486804" r:id="rId2"/>
    <p:sldLayoutId id="2147486805" r:id="rId3"/>
    <p:sldLayoutId id="2147486806" r:id="rId4"/>
    <p:sldLayoutId id="2147486807" r:id="rId5"/>
    <p:sldLayoutId id="2147486808" r:id="rId6"/>
    <p:sldLayoutId id="2147486809" r:id="rId7"/>
    <p:sldLayoutId id="2147486810" r:id="rId8"/>
    <p:sldLayoutId id="2147486811" r:id="rId9"/>
    <p:sldLayoutId id="2147486812" r:id="rId10"/>
    <p:sldLayoutId id="214748681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584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3800">
                <a:solidFill>
                  <a:srgbClr val="8B999C"/>
                </a:solidFill>
                <a:latin typeface="Candara" charset="0"/>
                <a:cs typeface="Arial" charset="0"/>
              </a:rPr>
              <a:t>children</a:t>
            </a:r>
            <a:r>
              <a:rPr lang="ja-JP" altLang="en-US" sz="3800">
                <a:solidFill>
                  <a:srgbClr val="8B999C"/>
                </a:solidFill>
                <a:latin typeface="Candara" charset="0"/>
                <a:cs typeface="Arial" charset="0"/>
              </a:rPr>
              <a:t>’</a:t>
            </a:r>
            <a:r>
              <a:rPr lang="en-US" sz="3800">
                <a:solidFill>
                  <a:srgbClr val="8B999C"/>
                </a:solidFill>
                <a:latin typeface="Candara" charset="0"/>
                <a:cs typeface="Arial" charset="0"/>
              </a:rPr>
              <a:t>s videos</a:t>
            </a:r>
          </a:p>
        </p:txBody>
      </p:sp>
      <p:pic>
        <p:nvPicPr>
          <p:cNvPr id="358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58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14" r:id="rId1"/>
    <p:sldLayoutId id="2147486815" r:id="rId2"/>
    <p:sldLayoutId id="2147486816" r:id="rId3"/>
    <p:sldLayoutId id="2147486817" r:id="rId4"/>
    <p:sldLayoutId id="2147486818" r:id="rId5"/>
    <p:sldLayoutId id="2147486819" r:id="rId6"/>
    <p:sldLayoutId id="2147486820" r:id="rId7"/>
    <p:sldLayoutId id="2147486821" r:id="rId8"/>
    <p:sldLayoutId id="2147486822" r:id="rId9"/>
    <p:sldLayoutId id="2147486823" r:id="rId10"/>
    <p:sldLayoutId id="214748682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368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68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789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36" r:id="rId1"/>
    <p:sldLayoutId id="2147486837" r:id="rId2"/>
    <p:sldLayoutId id="2147486838" r:id="rId3"/>
    <p:sldLayoutId id="2147486839" r:id="rId4"/>
    <p:sldLayoutId id="2147486840" r:id="rId5"/>
    <p:sldLayoutId id="2147486841" r:id="rId6"/>
    <p:sldLayoutId id="2147486842" r:id="rId7"/>
    <p:sldLayoutId id="2147486843" r:id="rId8"/>
    <p:sldLayoutId id="2147486844" r:id="rId9"/>
    <p:sldLayoutId id="2147486845" r:id="rId10"/>
    <p:sldLayoutId id="214748684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89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89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3993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 id="2147486864" r:id="rId7"/>
    <p:sldLayoutId id="2147486865" r:id="rId8"/>
    <p:sldLayoutId id="2147486866" r:id="rId9"/>
    <p:sldLayoutId id="2147486867" r:id="rId10"/>
    <p:sldLayoutId id="214748686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4096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69" r:id="rId1"/>
    <p:sldLayoutId id="2147486870" r:id="rId2"/>
    <p:sldLayoutId id="2147486871" r:id="rId3"/>
    <p:sldLayoutId id="2147486872" r:id="rId4"/>
    <p:sldLayoutId id="2147486873" r:id="rId5"/>
    <p:sldLayoutId id="2147486874" r:id="rId6"/>
    <p:sldLayoutId id="2147486875" r:id="rId7"/>
    <p:sldLayoutId id="2147486876" r:id="rId8"/>
    <p:sldLayoutId id="2147486877" r:id="rId9"/>
    <p:sldLayoutId id="2147486878" r:id="rId10"/>
    <p:sldLayoutId id="214748687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812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mn-ea"/>
              </a:defRPr>
            </a:lvl1pPr>
          </a:lstStyle>
          <a:p>
            <a:pPr>
              <a:defRPr/>
            </a:pPr>
            <a:endParaRPr lang="en-AU"/>
          </a:p>
        </p:txBody>
      </p:sp>
      <p:sp>
        <p:nvSpPr>
          <p:cNvPr id="1812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mn-ea"/>
              </a:defRPr>
            </a:lvl1pPr>
          </a:lstStyle>
          <a:p>
            <a:pPr>
              <a:defRPr/>
            </a:pPr>
            <a:endParaRPr lang="en-AU"/>
          </a:p>
        </p:txBody>
      </p:sp>
      <p:sp>
        <p:nvSpPr>
          <p:cNvPr id="1812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cs typeface="Arial" charset="0"/>
              </a:defRPr>
            </a:lvl1pPr>
          </a:lstStyle>
          <a:p>
            <a:fld id="{40F35C78-3087-2C42-B5C6-8AFE1F98AC66}"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301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30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4403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4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02" r:id="rId1"/>
    <p:sldLayoutId id="2147486903" r:id="rId2"/>
    <p:sldLayoutId id="2147486904" r:id="rId3"/>
    <p:sldLayoutId id="2147486905" r:id="rId4"/>
    <p:sldLayoutId id="2147486906" r:id="rId5"/>
    <p:sldLayoutId id="2147486907" r:id="rId6"/>
    <p:sldLayoutId id="2147486908" r:id="rId7"/>
    <p:sldLayoutId id="2147486909" r:id="rId8"/>
    <p:sldLayoutId id="2147486910" r:id="rId9"/>
    <p:sldLayoutId id="2147486911" r:id="rId10"/>
    <p:sldLayoutId id="214748691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505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3"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02" name="TextBox 6"/>
          <p:cNvSpPr txBox="1">
            <a:spLocks noChangeArrowheads="1"/>
          </p:cNvSpPr>
          <p:nvPr userDrawn="1"/>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a:solidFill>
                  <a:srgbClr val="8B999C"/>
                </a:solidFill>
                <a:latin typeface="Candara" pitchFamily="34" charset="0"/>
                <a:ea typeface="+mn-ea"/>
              </a:rPr>
              <a:t>general books</a:t>
            </a:r>
          </a:p>
        </p:txBody>
      </p:sp>
      <p:pic>
        <p:nvPicPr>
          <p:cNvPr id="4608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710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in-depth videos</a:t>
            </a:r>
          </a:p>
        </p:txBody>
      </p:sp>
      <p:pic>
        <p:nvPicPr>
          <p:cNvPr id="4710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7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35" r:id="rId1"/>
    <p:sldLayoutId id="2147486936" r:id="rId2"/>
    <p:sldLayoutId id="2147486937" r:id="rId3"/>
    <p:sldLayoutId id="2147486938" r:id="rId4"/>
    <p:sldLayoutId id="2147486939" r:id="rId5"/>
    <p:sldLayoutId id="2147486940" r:id="rId6"/>
    <p:sldLayoutId id="2147486941" r:id="rId7"/>
    <p:sldLayoutId id="2147486942" r:id="rId8"/>
    <p:sldLayoutId id="2147486943" r:id="rId9"/>
    <p:sldLayoutId id="2147486944" r:id="rId10"/>
    <p:sldLayoutId id="214748694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481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81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46" r:id="rId1"/>
    <p:sldLayoutId id="2147486947" r:id="rId2"/>
    <p:sldLayoutId id="2147486948" r:id="rId3"/>
    <p:sldLayoutId id="2147486949" r:id="rId4"/>
    <p:sldLayoutId id="2147486950" r:id="rId5"/>
    <p:sldLayoutId id="2147486951" r:id="rId6"/>
    <p:sldLayoutId id="2147486952" r:id="rId7"/>
    <p:sldLayoutId id="2147486953" r:id="rId8"/>
    <p:sldLayoutId id="2147486954" r:id="rId9"/>
    <p:sldLayoutId id="2147486955" r:id="rId10"/>
    <p:sldLayoutId id="214748695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4915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57" r:id="rId1"/>
    <p:sldLayoutId id="2147486958" r:id="rId2"/>
    <p:sldLayoutId id="2147486959" r:id="rId3"/>
    <p:sldLayoutId id="2147486960" r:id="rId4"/>
    <p:sldLayoutId id="2147486961" r:id="rId5"/>
    <p:sldLayoutId id="2147486962" r:id="rId6"/>
    <p:sldLayoutId id="2147486963" r:id="rId7"/>
    <p:sldLayoutId id="2147486964" r:id="rId8"/>
    <p:sldLayoutId id="2147486965" r:id="rId9"/>
    <p:sldLayoutId id="2147486966" r:id="rId10"/>
    <p:sldLayoutId id="214748696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75362" name="TextBox 6"/>
          <p:cNvSpPr txBox="1">
            <a:spLocks noChangeArrowheads="1"/>
          </p:cNvSpPr>
          <p:nvPr/>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a:solidFill>
                  <a:srgbClr val="8B999C"/>
                </a:solidFill>
                <a:latin typeface="Candara" pitchFamily="34" charset="0"/>
                <a:ea typeface="+mn-ea"/>
              </a:rPr>
              <a:t>general videos</a:t>
            </a:r>
          </a:p>
        </p:txBody>
      </p:sp>
      <p:pic>
        <p:nvPicPr>
          <p:cNvPr id="5017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0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68" r:id="rId1"/>
    <p:sldLayoutId id="2147486969" r:id="rId2"/>
    <p:sldLayoutId id="2147486970" r:id="rId3"/>
    <p:sldLayoutId id="2147486971" r:id="rId4"/>
    <p:sldLayoutId id="2147486972" r:id="rId5"/>
    <p:sldLayoutId id="2147486973" r:id="rId6"/>
    <p:sldLayoutId id="2147486974" r:id="rId7"/>
    <p:sldLayoutId id="2147486975" r:id="rId8"/>
    <p:sldLayoutId id="2147486976" r:id="rId9"/>
    <p:sldLayoutId id="2147486977" r:id="rId10"/>
    <p:sldLayoutId id="214748697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1313" indent="-341313"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1413" indent="-227013"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8613" indent="-22701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5813" indent="-22701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013" indent="-227013" algn="l" rtl="0" fontAlgn="base">
        <a:spcBef>
          <a:spcPct val="20000"/>
        </a:spcBef>
        <a:spcAft>
          <a:spcPct val="0"/>
        </a:spcAft>
        <a:buFont typeface="Arial" charset="0"/>
        <a:buChar char="»"/>
        <a:defRPr sz="2000" b="1">
          <a:solidFill>
            <a:schemeClr val="tx1"/>
          </a:solidFill>
          <a:latin typeface="+mn-lt"/>
          <a:cs typeface="+mn-cs"/>
        </a:defRPr>
      </a:lvl6pPr>
      <a:lvl7pPr marL="2970213" indent="-227013" algn="l" rtl="0" fontAlgn="base">
        <a:spcBef>
          <a:spcPct val="20000"/>
        </a:spcBef>
        <a:spcAft>
          <a:spcPct val="0"/>
        </a:spcAft>
        <a:buFont typeface="Arial" charset="0"/>
        <a:buChar char="»"/>
        <a:defRPr sz="2000" b="1">
          <a:solidFill>
            <a:schemeClr val="tx1"/>
          </a:solidFill>
          <a:latin typeface="+mn-lt"/>
          <a:cs typeface="+mn-cs"/>
        </a:defRPr>
      </a:lvl7pPr>
      <a:lvl8pPr marL="3427413" indent="-227013" algn="l" rtl="0" fontAlgn="base">
        <a:spcBef>
          <a:spcPct val="20000"/>
        </a:spcBef>
        <a:spcAft>
          <a:spcPct val="0"/>
        </a:spcAft>
        <a:buFont typeface="Arial" charset="0"/>
        <a:buChar char="»"/>
        <a:defRPr sz="2000" b="1">
          <a:solidFill>
            <a:schemeClr val="tx1"/>
          </a:solidFill>
          <a:latin typeface="+mn-lt"/>
          <a:cs typeface="+mn-cs"/>
        </a:defRPr>
      </a:lvl8pPr>
      <a:lvl9pPr marL="3884613" indent="-227013"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1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581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581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9E25944E-93E6-7745-9C7F-AEE1A3735C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979" r:id="rId1"/>
    <p:sldLayoutId id="2147486980" r:id="rId2"/>
    <p:sldLayoutId id="2147486981" r:id="rId3"/>
    <p:sldLayoutId id="2147486982" r:id="rId4"/>
    <p:sldLayoutId id="2147486983" r:id="rId5"/>
    <p:sldLayoutId id="2147486984" r:id="rId6"/>
    <p:sldLayoutId id="2147486985" r:id="rId7"/>
    <p:sldLayoutId id="2147486986" r:id="rId8"/>
    <p:sldLayoutId id="2147486987" r:id="rId9"/>
    <p:sldLayoutId id="2147486988" r:id="rId10"/>
    <p:sldLayoutId id="21474869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C212CFE1-F3B8-8145-9F38-A60CD41B4B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990" r:id="rId1"/>
    <p:sldLayoutId id="2147486991" r:id="rId2"/>
    <p:sldLayoutId id="2147486992" r:id="rId3"/>
    <p:sldLayoutId id="2147486993" r:id="rId4"/>
    <p:sldLayoutId id="2147486994" r:id="rId5"/>
    <p:sldLayoutId id="2147486995" r:id="rId6"/>
    <p:sldLayoutId id="2147486996" r:id="rId7"/>
    <p:sldLayoutId id="2147486997" r:id="rId8"/>
    <p:sldLayoutId id="2147486998" r:id="rId9"/>
    <p:sldLayoutId id="2147486999" r:id="rId10"/>
    <p:sldLayoutId id="21474870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6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b="0">
                <a:latin typeface="+mn-lt"/>
                <a:ea typeface="+mn-ea"/>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b="0">
                <a:latin typeface="+mn-lt"/>
                <a:ea typeface="+mn-ea"/>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fld id="{196F8B1F-C735-7B4F-9E22-EE6D835370A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001" r:id="rId1"/>
    <p:sldLayoutId id="2147487002" r:id="rId2"/>
    <p:sldLayoutId id="2147487003" r:id="rId3"/>
    <p:sldLayoutId id="2147487004" r:id="rId4"/>
    <p:sldLayoutId id="2147487005" r:id="rId5"/>
    <p:sldLayoutId id="2147487006" r:id="rId6"/>
    <p:sldLayoutId id="2147487007" r:id="rId7"/>
    <p:sldLayoutId id="2147487008" r:id="rId8"/>
    <p:sldLayoutId id="2147487009" r:id="rId9"/>
    <p:sldLayoutId id="2147487010" r:id="rId10"/>
    <p:sldLayoutId id="21474870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714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14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Lst>
  <p:transition>
    <p:fade/>
  </p:transition>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67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F6FFD472-0418-0E4D-B39E-1193A6FCC61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023" r:id="rId1"/>
    <p:sldLayoutId id="2147487024" r:id="rId2"/>
    <p:sldLayoutId id="2147487025" r:id="rId3"/>
    <p:sldLayoutId id="2147487026" r:id="rId4"/>
    <p:sldLayoutId id="2147487027" r:id="rId5"/>
    <p:sldLayoutId id="2147487028" r:id="rId6"/>
    <p:sldLayoutId id="2147487029" r:id="rId7"/>
    <p:sldLayoutId id="2147487030" r:id="rId8"/>
    <p:sldLayoutId id="2147487031" r:id="rId9"/>
    <p:sldLayoutId id="2147487032" r:id="rId10"/>
    <p:sldLayoutId id="21474870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b="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b="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b="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150230563"/>
      </p:ext>
    </p:extLst>
  </p:cSld>
  <p:clrMap bg1="dk2" tx1="lt1" bg2="dk1" tx2="lt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528" r:id="rId1"/>
    <p:sldLayoutId id="2147486529" r:id="rId2"/>
    <p:sldLayoutId id="2147486530" r:id="rId3"/>
    <p:sldLayoutId id="2147486531" r:id="rId4"/>
    <p:sldLayoutId id="2147486532" r:id="rId5"/>
    <p:sldLayoutId id="2147486533" r:id="rId6"/>
    <p:sldLayoutId id="2147486534" r:id="rId7"/>
    <p:sldLayoutId id="2147486535" r:id="rId8"/>
    <p:sldLayoutId id="2147486536" r:id="rId9"/>
    <p:sldLayoutId id="2147486537" r:id="rId10"/>
    <p:sldLayoutId id="2147486538"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4994" name="Rectangle 2"/>
          <p:cNvSpPr>
            <a:spLocks noGrp="1" noChangeArrowheads="1"/>
          </p:cNvSpPr>
          <p:nvPr>
            <p:ph type="body" idx="1"/>
          </p:nvPr>
        </p:nvSpPr>
        <p:spPr bwMode="auto">
          <a:xfrm>
            <a:off x="685800" y="457200"/>
            <a:ext cx="7772400" cy="3992563"/>
          </a:xfrm>
          <a:prstGeom prst="rect">
            <a:avLst/>
          </a:prstGeom>
          <a:noFill/>
          <a:ln w="9525">
            <a:noFill/>
            <a:miter lim="800000"/>
            <a:headEnd/>
            <a:tailEnd/>
          </a:ln>
          <a:effectLst>
            <a:outerShdw dist="35921" dir="2700000" algn="ctr" rotWithShape="0">
              <a:schemeClr val="bg2">
                <a:alpha val="50000"/>
              </a:schemeClr>
            </a:outerShdw>
          </a:effectLst>
        </p:spPr>
        <p:txBody>
          <a:bodyPr vert="horz" wrap="square" lIns="91440" tIns="45720" rIns="91440" bIns="45720" numCol="1" anchor="t" anchorCtr="0" compatLnSpc="1">
            <a:prstTxWarp prst="textNoShape">
              <a:avLst/>
            </a:prstTxWarp>
            <a:spAutoFit/>
          </a:bodyPr>
          <a:lstStyle/>
          <a:p>
            <a:pPr lvl="0"/>
            <a:r>
              <a:rPr lang="en-US">
                <a:sym typeface="Gill Sans" pitchFamily="84" charset="0"/>
              </a:rPr>
              <a:t>Click to edit Master text styles</a:t>
            </a:r>
          </a:p>
          <a:p>
            <a:pPr lvl="1"/>
            <a:r>
              <a:rPr lang="en-US">
                <a:sym typeface="Gill Sans" pitchFamily="84" charset="0"/>
              </a:rPr>
              <a:t>Second level</a:t>
            </a:r>
          </a:p>
          <a:p>
            <a:pPr lvl="2"/>
            <a:r>
              <a:rPr lang="en-US">
                <a:sym typeface="Gill Sans" pitchFamily="84" charset="0"/>
              </a:rPr>
              <a:t>Third level</a:t>
            </a:r>
          </a:p>
          <a:p>
            <a:pPr lvl="3"/>
            <a:r>
              <a:rPr lang="en-US">
                <a:sym typeface="Gill Sans" pitchFamily="84" charset="0"/>
              </a:rPr>
              <a:t>Fourth level</a:t>
            </a:r>
          </a:p>
          <a:p>
            <a:pPr lvl="4"/>
            <a:r>
              <a:rPr lang="en-US">
                <a:sym typeface="Gill Sans" pitchFamily="84" charset="0"/>
              </a:rPr>
              <a:t>Fifth level</a:t>
            </a:r>
          </a:p>
        </p:txBody>
      </p:sp>
      <p:sp>
        <p:nvSpPr>
          <p:cNvPr id="9219" name="Rectangle 3"/>
          <p:cNvSpPr>
            <a:spLocks noGrp="1" noChangeArrowheads="1"/>
          </p:cNvSpPr>
          <p:nvPr>
            <p:ph type="title"/>
          </p:nvPr>
        </p:nvSpPr>
        <p:spPr bwMode="auto">
          <a:xfrm>
            <a:off x="0" y="-182563"/>
            <a:ext cx="914400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ransition/>
  <p:txStyles>
    <p:titleStyle>
      <a:lvl1pPr marL="17463" algn="l" defTabSz="642938" rtl="0" eaLnBrk="0" fontAlgn="base" hangingPunct="0">
        <a:spcBef>
          <a:spcPct val="0"/>
        </a:spcBef>
        <a:spcAft>
          <a:spcPct val="0"/>
        </a:spcAft>
        <a:defRPr sz="1000">
          <a:solidFill>
            <a:schemeClr val="tx1"/>
          </a:solidFill>
          <a:latin typeface="+mj-lt"/>
          <a:ea typeface="ＭＳ Ｐゴシック" charset="0"/>
          <a:cs typeface="+mj-cs"/>
          <a:sym typeface="Gill Sans" charset="0"/>
        </a:defRPr>
      </a:lvl1pPr>
      <a:lvl2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2pPr>
      <a:lvl3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3pPr>
      <a:lvl4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4pPr>
      <a:lvl5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6pPr>
      <a:lvl7pPr marL="9318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7pPr>
      <a:lvl8pPr marL="13890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8pPr>
      <a:lvl9pPr marL="18462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9pPr>
    </p:titleStyle>
    <p:bodyStyle>
      <a:lvl1pPr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ＭＳ Ｐゴシック" charset="0"/>
          <a:cs typeface="+mn-cs"/>
          <a:sym typeface="Gill Sans" charset="0"/>
        </a:defRPr>
      </a:lvl1pPr>
      <a:lvl2pPr marL="2286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2pPr>
      <a:lvl3pPr marL="4572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3pPr>
      <a:lvl4pPr marL="6858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4pPr>
      <a:lvl5pPr marL="97155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5pPr>
      <a:lvl6pPr marL="14287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6pPr>
      <a:lvl7pPr marL="18859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7pPr>
      <a:lvl8pPr marL="23431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8pPr>
      <a:lvl9pPr marL="28003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10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1428750"/>
            <a:ext cx="9142413" cy="152400"/>
            <a:chOff x="0" y="900"/>
            <a:chExt cx="5759" cy="96"/>
          </a:xfrm>
        </p:grpSpPr>
        <p:sp>
          <p:nvSpPr>
            <p:cNvPr id="2153475" name="Rectangle 3"/>
            <p:cNvSpPr>
              <a:spLocks noChangeArrowheads="1"/>
            </p:cNvSpPr>
            <p:nvPr/>
          </p:nvSpPr>
          <p:spPr bwMode="auto">
            <a:xfrm>
              <a:off x="0" y="900"/>
              <a:ext cx="5759"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sp>
          <p:nvSpPr>
            <p:cNvPr id="2153476" name="Rectangle 4"/>
            <p:cNvSpPr>
              <a:spLocks noChangeArrowheads="1"/>
            </p:cNvSpPr>
            <p:nvPr/>
          </p:nvSpPr>
          <p:spPr bwMode="auto">
            <a:xfrm>
              <a:off x="0" y="972"/>
              <a:ext cx="5759"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grpSp>
      <p:sp>
        <p:nvSpPr>
          <p:cNvPr id="11267" name="Rectangle 5"/>
          <p:cNvSpPr>
            <a:spLocks noGrp="1" noChangeArrowheads="1"/>
          </p:cNvSpPr>
          <p:nvPr>
            <p:ph type="title"/>
          </p:nvPr>
        </p:nvSpPr>
        <p:spPr bwMode="auto">
          <a:xfrm>
            <a:off x="609600" y="228600"/>
            <a:ext cx="7848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1268" name="Rectangle 6"/>
          <p:cNvSpPr>
            <a:spLocks noGrp="1" noChangeArrowheads="1"/>
          </p:cNvSpPr>
          <p:nvPr>
            <p:ph type="body" idx="1"/>
          </p:nvPr>
        </p:nvSpPr>
        <p:spPr bwMode="auto">
          <a:xfrm>
            <a:off x="609600" y="1981200"/>
            <a:ext cx="7848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3479"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latin typeface="Times New Roman" pitchFamily="18" charset="0"/>
                <a:ea typeface="+mn-ea"/>
              </a:defRPr>
            </a:lvl1pPr>
          </a:lstStyle>
          <a:p>
            <a:pPr>
              <a:defRPr/>
            </a:pPr>
            <a:endParaRPr lang="en-US"/>
          </a:p>
        </p:txBody>
      </p:sp>
      <p:sp>
        <p:nvSpPr>
          <p:cNvPr id="21534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latin typeface="Times New Roman" pitchFamily="18" charset="0"/>
                <a:ea typeface="+mn-ea"/>
              </a:defRPr>
            </a:lvl1pPr>
          </a:lstStyle>
          <a:p>
            <a:pPr>
              <a:defRPr/>
            </a:pPr>
            <a:endParaRPr lang="en-US"/>
          </a:p>
        </p:txBody>
      </p:sp>
      <p:sp>
        <p:nvSpPr>
          <p:cNvPr id="2153481"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latin typeface="Times New Roman" charset="0"/>
                <a:cs typeface="Arial" charset="0"/>
              </a:defRPr>
            </a:lvl1pPr>
          </a:lstStyle>
          <a:p>
            <a:fld id="{93A1F5F4-A1D0-1C46-84D0-96BE1DBB15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035" r:id="rId1"/>
    <p:sldLayoutId id="2147487036" r:id="rId2"/>
    <p:sldLayoutId id="2147487037" r:id="rId3"/>
    <p:sldLayoutId id="2147487038" r:id="rId4"/>
    <p:sldLayoutId id="2147487039" r:id="rId5"/>
    <p:sldLayoutId id="2147487040" r:id="rId6"/>
    <p:sldLayoutId id="2147487041" r:id="rId7"/>
    <p:sldLayoutId id="2147487042" r:id="rId8"/>
    <p:sldLayoutId id="2147487043" r:id="rId9"/>
  </p:sldLayoutIdLst>
  <p:transition>
    <p:cut thruBlk="1"/>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5pPr>
      <a:lvl6pPr marL="457200" algn="ctr" rtl="0" fontAlgn="base">
        <a:spcBef>
          <a:spcPct val="0"/>
        </a:spcBef>
        <a:spcAft>
          <a:spcPct val="0"/>
        </a:spcAft>
        <a:defRPr sz="4400">
          <a:solidFill>
            <a:schemeClr val="tx2"/>
          </a:solidFill>
          <a:latin typeface="Book Antiqua" pitchFamily="18" charset="0"/>
          <a:cs typeface="Arial" charset="0"/>
        </a:defRPr>
      </a:lvl6pPr>
      <a:lvl7pPr marL="914400" algn="ctr" rtl="0" fontAlgn="base">
        <a:spcBef>
          <a:spcPct val="0"/>
        </a:spcBef>
        <a:spcAft>
          <a:spcPct val="0"/>
        </a:spcAft>
        <a:defRPr sz="4400">
          <a:solidFill>
            <a:schemeClr val="tx2"/>
          </a:solidFill>
          <a:latin typeface="Book Antiqua" pitchFamily="18" charset="0"/>
          <a:cs typeface="Arial" charset="0"/>
        </a:defRPr>
      </a:lvl7pPr>
      <a:lvl8pPr marL="1371600" algn="ctr" rtl="0" fontAlgn="base">
        <a:spcBef>
          <a:spcPct val="0"/>
        </a:spcBef>
        <a:spcAft>
          <a:spcPct val="0"/>
        </a:spcAft>
        <a:defRPr sz="4400">
          <a:solidFill>
            <a:schemeClr val="tx2"/>
          </a:solidFill>
          <a:latin typeface="Book Antiqua" pitchFamily="18" charset="0"/>
          <a:cs typeface="Arial" charset="0"/>
        </a:defRPr>
      </a:lvl8pPr>
      <a:lvl9pPr marL="1828800" algn="ctr" rtl="0" fontAlgn="base">
        <a:spcBef>
          <a:spcPct val="0"/>
        </a:spcBef>
        <a:spcAft>
          <a:spcPct val="0"/>
        </a:spcAft>
        <a:defRPr sz="4400">
          <a:solidFill>
            <a:schemeClr val="tx2"/>
          </a:solidFill>
          <a:latin typeface="Book Antiqua"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Char char="»"/>
        <a:defRPr sz="32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Char char="–"/>
        <a:defRPr sz="3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SzPct val="65000"/>
        <a:buFont typeface="Monotype Sorts" charset="0"/>
        <a:buChar char="l"/>
        <a:defRPr sz="32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80000"/>
        <a:buChar char="»"/>
        <a:defRPr sz="32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80000"/>
        <a:buChar char="»"/>
        <a:defRPr sz="3200">
          <a:solidFill>
            <a:schemeClr val="tx1"/>
          </a:solidFill>
          <a:latin typeface="+mn-lt"/>
          <a:cs typeface="+mn-cs"/>
        </a:defRPr>
      </a:lvl6pPr>
      <a:lvl7pPr marL="2971800" indent="-228600" algn="l" rtl="0" fontAlgn="base">
        <a:spcBef>
          <a:spcPct val="20000"/>
        </a:spcBef>
        <a:spcAft>
          <a:spcPct val="0"/>
        </a:spcAft>
        <a:buClr>
          <a:schemeClr val="folHlink"/>
        </a:buClr>
        <a:buSzPct val="80000"/>
        <a:buChar char="»"/>
        <a:defRPr sz="3200">
          <a:solidFill>
            <a:schemeClr val="tx1"/>
          </a:solidFill>
          <a:latin typeface="+mn-lt"/>
          <a:cs typeface="+mn-cs"/>
        </a:defRPr>
      </a:lvl7pPr>
      <a:lvl8pPr marL="3429000" indent="-228600" algn="l" rtl="0" fontAlgn="base">
        <a:spcBef>
          <a:spcPct val="20000"/>
        </a:spcBef>
        <a:spcAft>
          <a:spcPct val="0"/>
        </a:spcAft>
        <a:buClr>
          <a:schemeClr val="folHlink"/>
        </a:buClr>
        <a:buSzPct val="80000"/>
        <a:buChar char="»"/>
        <a:defRPr sz="3200">
          <a:solidFill>
            <a:schemeClr val="tx1"/>
          </a:solidFill>
          <a:latin typeface="+mn-lt"/>
          <a:cs typeface="+mn-cs"/>
        </a:defRPr>
      </a:lvl8pPr>
      <a:lvl9pPr marL="3886200" indent="-228600" algn="l" rtl="0" fontAlgn="base">
        <a:spcBef>
          <a:spcPct val="20000"/>
        </a:spcBef>
        <a:spcAft>
          <a:spcPct val="0"/>
        </a:spcAft>
        <a:buClr>
          <a:schemeClr val="folHlink"/>
        </a:buClr>
        <a:buSzPct val="80000"/>
        <a:buChar char="»"/>
        <a:defRPr sz="3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99.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9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5.jpeg"/></Relationships>
</file>

<file path=ppt/slides/_rels/slide1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5.xml"/><Relationship Id="rId1" Type="http://schemas.openxmlformats.org/officeDocument/2006/relationships/slideLayout" Target="../slideLayouts/slideLayout56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54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583.xml"/><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tmortenson\My%20Documents\Creation\Radio%20and%20TV\NOVA%20fixing%20Lucy's%20hip.mpg" TargetMode="External"/><Relationship Id="rId1" Type="http://schemas.microsoft.com/office/2007/relationships/media" Target="file:///C:\Documents%20and%20Settings\tmortenson\My%20Documents\Creation\Radio%20and%20TV\NOVA%20fixing%20Lucy's%20hip.mpg" TargetMode="External"/><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26.xml"/><Relationship Id="rId7" Type="http://schemas.openxmlformats.org/officeDocument/2006/relationships/image" Target="../media/image43.jpe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63.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270.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70.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270.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7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4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70.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70.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9.xml"/><Relationship Id="rId1" Type="http://schemas.openxmlformats.org/officeDocument/2006/relationships/tags" Target="../tags/tag7.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53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78.jpeg"/><Relationship Id="rId4" Type="http://schemas.openxmlformats.org/officeDocument/2006/relationships/notesSlide" Target="../notesSlides/notesSlide7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25.jpeg"/></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299.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24.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57.xml"/><Relationship Id="rId1" Type="http://schemas.openxmlformats.org/officeDocument/2006/relationships/tags" Target="../tags/tag12.xml"/><Relationship Id="rId4" Type="http://schemas.openxmlformats.org/officeDocument/2006/relationships/image" Target="../media/image90.jpeg"/></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557.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56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546.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546.xml"/></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 Evol walking chart">
            <a:extLst>
              <a:ext uri="{FF2B5EF4-FFF2-40B4-BE49-F238E27FC236}">
                <a16:creationId xmlns:a16="http://schemas.microsoft.com/office/drawing/2014/main" id="{7D240728-5B69-D136-0BDD-07CB0F4C15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28"/>
            <a:ext cx="9144000" cy="564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65539" name="Rectangle 3" hidden="1"/>
          <p:cNvSpPr>
            <a:spLocks noGrp="1" noChangeArrowheads="1"/>
          </p:cNvSpPr>
          <p:nvPr>
            <p:ph type="ctrTitle"/>
          </p:nvPr>
        </p:nvSpPr>
        <p:spPr/>
        <p:txBody>
          <a:bodyPr/>
          <a:lstStyle/>
          <a:p>
            <a:pPr eaLnBrk="1" hangingPunct="1"/>
            <a:r>
              <a:rPr lang="en-US">
                <a:latin typeface="Arial" charset="0"/>
                <a:cs typeface="Arial" charset="0"/>
              </a:rPr>
              <a:t>Title 2</a:t>
            </a:r>
          </a:p>
        </p:txBody>
      </p:sp>
      <p:sp>
        <p:nvSpPr>
          <p:cNvPr id="5060612" name="Text Box 4"/>
          <p:cNvSpPr txBox="1">
            <a:spLocks noChangeArrowheads="1"/>
          </p:cNvSpPr>
          <p:nvPr/>
        </p:nvSpPr>
        <p:spPr bwMode="auto">
          <a:xfrm>
            <a:off x="304800" y="152400"/>
            <a:ext cx="5257800" cy="584200"/>
          </a:xfrm>
          <a:prstGeom prst="rect">
            <a:avLst/>
          </a:prstGeom>
          <a:solidFill>
            <a:schemeClr val="tx1"/>
          </a:solidFill>
          <a:ln>
            <a:noFill/>
          </a:ln>
          <a:effectLst>
            <a:outerShdw blurRad="63500" dist="38099" dir="2700000" algn="ctr" rotWithShape="0">
              <a:schemeClr val="tx1">
                <a:alpha val="74998"/>
              </a:schemeClr>
            </a:outerShdw>
          </a:effectLst>
        </p:spPr>
        <p:txBody>
          <a:bodyPr>
            <a:spAutoFit/>
          </a:bodyPr>
          <a:lstStyle>
            <a:defPPr>
              <a:defRPr lang="en-US"/>
            </a:defPPr>
            <a:lvl1pPr algn="ctr">
              <a:spcBef>
                <a:spcPct val="50000"/>
              </a:spcBef>
              <a:defRPr sz="3200">
                <a:solidFill>
                  <a:schemeClr val="bg1"/>
                </a:solidFill>
                <a:cs typeface="Arial" charset="0"/>
              </a:defRPr>
            </a:lvl1pPr>
            <a:lvl2pPr>
              <a:defRPr>
                <a:cs typeface="ＭＳ Ｐゴシック" charset="0"/>
              </a:defRPr>
            </a:lvl2pPr>
            <a:lvl3pPr>
              <a:defRPr>
                <a:cs typeface="ＭＳ Ｐゴシック" charset="0"/>
              </a:defRPr>
            </a:lvl3pPr>
            <a:lvl4pPr>
              <a:defRPr>
                <a:cs typeface="ＭＳ Ｐゴシック" charset="0"/>
              </a:defRPr>
            </a:lvl4pPr>
            <a:lvl5pPr>
              <a:defRPr>
                <a:cs typeface="ＭＳ Ｐゴシック" charset="0"/>
              </a:defRPr>
            </a:lvl5pPr>
            <a:lvl6pPr>
              <a:defRPr>
                <a:cs typeface="ＭＳ Ｐゴシック" charset="0"/>
              </a:defRPr>
            </a:lvl6pPr>
            <a:lvl7pPr>
              <a:defRPr>
                <a:cs typeface="ＭＳ Ｐゴシック" charset="0"/>
              </a:defRPr>
            </a:lvl7pPr>
            <a:lvl8pPr>
              <a:defRPr>
                <a:cs typeface="ＭＳ Ｐゴシック" charset="0"/>
              </a:defRPr>
            </a:lvl8pPr>
            <a:lvl9pPr>
              <a:defRPr>
                <a:cs typeface="ＭＳ Ｐゴシック" charset="0"/>
              </a:defRPr>
            </a:lvl9pPr>
          </a:lstStyle>
          <a:p>
            <a:r>
              <a:rPr lang="ru-RU"/>
              <a:t>Доктор Терри Мортенсон</a:t>
            </a:r>
            <a:endParaRPr lang="en-US"/>
          </a:p>
        </p:txBody>
      </p:sp>
      <p:sp>
        <p:nvSpPr>
          <p:cNvPr id="5060613" name="Text Box 5"/>
          <p:cNvSpPr txBox="1">
            <a:spLocks noChangeArrowheads="1"/>
          </p:cNvSpPr>
          <p:nvPr>
            <p:custDataLst>
              <p:tags r:id="rId1"/>
            </p:custDataLst>
          </p:nvPr>
        </p:nvSpPr>
        <p:spPr bwMode="auto">
          <a:xfrm>
            <a:off x="304800" y="1676400"/>
            <a:ext cx="7391400" cy="2835275"/>
          </a:xfrm>
          <a:prstGeom prst="rect">
            <a:avLst/>
          </a:prstGeom>
          <a:noFill/>
          <a:ln>
            <a:noFill/>
          </a:ln>
          <a:effectLst/>
        </p:spPr>
        <p:txBody>
          <a:bodyPr>
            <a:spAutoFit/>
          </a:bodyPr>
          <a:lstStyle>
            <a:defPPr>
              <a:defRPr lang="en-US"/>
            </a:defPPr>
            <a:lvl1pPr>
              <a:defRPr sz="6000" i="1">
                <a:solidFill>
                  <a:schemeClr val="bg1"/>
                </a:solidFill>
                <a:effectLst>
                  <a:glow rad="228600">
                    <a:schemeClr val="accent4">
                      <a:satMod val="175000"/>
                      <a:alpha val="93000"/>
                    </a:schemeClr>
                  </a:glow>
                </a:effectLst>
                <a:cs typeface="Arial" charset="0"/>
              </a:defRPr>
            </a:lvl1pPr>
            <a:lvl2pPr>
              <a:defRPr>
                <a:cs typeface="ＭＳ Ｐゴシック" charset="0"/>
              </a:defRPr>
            </a:lvl2pPr>
            <a:lvl3pPr>
              <a:defRPr>
                <a:cs typeface="ＭＳ Ｐゴシック" charset="0"/>
              </a:defRPr>
            </a:lvl3pPr>
            <a:lvl4pPr>
              <a:defRPr>
                <a:cs typeface="ＭＳ Ｐゴシック" charset="0"/>
              </a:defRPr>
            </a:lvl4pPr>
            <a:lvl5pPr>
              <a:defRPr>
                <a:cs typeface="ＭＳ Ｐゴシック" charset="0"/>
              </a:defRPr>
            </a:lvl5pPr>
            <a:lvl6pPr>
              <a:defRPr>
                <a:cs typeface="ＭＳ Ｐゴシック" charset="0"/>
              </a:defRPr>
            </a:lvl6pPr>
            <a:lvl7pPr>
              <a:defRPr>
                <a:cs typeface="ＭＳ Ｐゴシック" charset="0"/>
              </a:defRPr>
            </a:lvl7pPr>
            <a:lvl8pPr>
              <a:defRPr>
                <a:cs typeface="ＭＳ Ｐゴシック" charset="0"/>
              </a:defRPr>
            </a:lvl8pPr>
            <a:lvl9pPr>
              <a:defRPr>
                <a:cs typeface="ＭＳ Ｐゴシック" charset="0"/>
              </a:defRPr>
            </a:lvl9pPr>
          </a:lstStyle>
          <a:p>
            <a:r>
              <a:rPr lang="ru-RU"/>
              <a:t>Человек</a:t>
            </a:r>
            <a:r>
              <a:rPr lang="en-US"/>
              <a:t>-</a:t>
            </a:r>
            <a:r>
              <a:rPr lang="ru-RU"/>
              <a:t>обезьяна</a:t>
            </a:r>
            <a:r>
              <a:rPr lang="en-US"/>
              <a:t>: </a:t>
            </a:r>
          </a:p>
          <a:p>
            <a:r>
              <a:rPr lang="ru-RU"/>
              <a:t>Великая иллюзия</a:t>
            </a:r>
            <a:endParaRPr lang="en-US"/>
          </a:p>
        </p:txBody>
      </p:sp>
      <p:pic>
        <p:nvPicPr>
          <p:cNvPr id="65542"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86400" y="43434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522" name="Picture 2" descr="Glasses-data&amp;interp"/>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685800" y="0"/>
            <a:ext cx="7696200" cy="6870700"/>
          </a:xfrm>
          <a:noFill/>
        </p:spPr>
      </p:pic>
      <p:sp>
        <p:nvSpPr>
          <p:cNvPr id="5794819" name="Rectangle 3"/>
          <p:cNvSpPr>
            <a:spLocks noChangeArrowheads="1"/>
          </p:cNvSpPr>
          <p:nvPr/>
        </p:nvSpPr>
        <p:spPr bwMode="auto">
          <a:xfrm>
            <a:off x="3352800" y="1143000"/>
            <a:ext cx="2438400" cy="1752600"/>
          </a:xfrm>
          <a:prstGeom prst="rect">
            <a:avLst/>
          </a:prstGeom>
          <a:solidFill>
            <a:srgbClr val="3366FF"/>
          </a:solidFill>
          <a:ln w="9525">
            <a:solidFill>
              <a:schemeClr val="tx1"/>
            </a:solidFill>
            <a:miter lim="800000"/>
            <a:headEnd/>
            <a:tailEnd/>
          </a:ln>
        </p:spPr>
        <p:txBody>
          <a:bodyPr wrap="none" anchor="ctr"/>
          <a:lstStyle/>
          <a:p>
            <a:endParaRPr lang="en-US"/>
          </a:p>
        </p:txBody>
      </p:sp>
      <p:sp>
        <p:nvSpPr>
          <p:cNvPr id="5794820" name="Text Box 4"/>
          <p:cNvSpPr txBox="1">
            <a:spLocks noChangeArrowheads="1"/>
          </p:cNvSpPr>
          <p:nvPr/>
        </p:nvSpPr>
        <p:spPr bwMode="auto">
          <a:xfrm>
            <a:off x="3429000" y="1371600"/>
            <a:ext cx="2286000" cy="1187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chemeClr val="bg1"/>
                </a:solidFill>
              </a:rPr>
              <a:t>Какой взгляд согласуется с фактами</a:t>
            </a:r>
            <a:r>
              <a:rPr lang="en-US" sz="2400">
                <a:solidFill>
                  <a:schemeClr val="bg1"/>
                </a:solidFill>
              </a:rPr>
              <a:t>?</a:t>
            </a:r>
          </a:p>
        </p:txBody>
      </p:sp>
      <p:sp>
        <p:nvSpPr>
          <p:cNvPr id="875525" name="Text Box 5"/>
          <p:cNvSpPr txBox="1">
            <a:spLocks noChangeArrowheads="1"/>
          </p:cNvSpPr>
          <p:nvPr/>
        </p:nvSpPr>
        <p:spPr bwMode="auto">
          <a:xfrm>
            <a:off x="990600" y="288925"/>
            <a:ext cx="3657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000">
                <a:latin typeface="Arial Black" charset="0"/>
              </a:rPr>
              <a:t>ДАННЫЕ</a:t>
            </a:r>
            <a:endParaRPr lang="en-US" sz="1400">
              <a:latin typeface="Arial Black" charset="0"/>
            </a:endParaRPr>
          </a:p>
        </p:txBody>
      </p:sp>
      <p:sp>
        <p:nvSpPr>
          <p:cNvPr id="875526" name="Text Box 6"/>
          <p:cNvSpPr txBox="1">
            <a:spLocks noChangeArrowheads="1"/>
          </p:cNvSpPr>
          <p:nvPr/>
        </p:nvSpPr>
        <p:spPr bwMode="auto">
          <a:xfrm>
            <a:off x="1371600" y="5943600"/>
            <a:ext cx="28956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rPr>
              <a:t>Дерево эволюции</a:t>
            </a:r>
            <a:endParaRPr lang="en-US" sz="2600">
              <a:solidFill>
                <a:schemeClr val="bg1"/>
              </a:solidFill>
            </a:endParaRPr>
          </a:p>
        </p:txBody>
      </p:sp>
      <p:sp>
        <p:nvSpPr>
          <p:cNvPr id="875527" name="Text Box 7"/>
          <p:cNvSpPr txBox="1">
            <a:spLocks noChangeArrowheads="1"/>
          </p:cNvSpPr>
          <p:nvPr/>
        </p:nvSpPr>
        <p:spPr bwMode="auto">
          <a:xfrm>
            <a:off x="4911725" y="5943600"/>
            <a:ext cx="28956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rPr>
              <a:t>Лес   сотворения</a:t>
            </a:r>
            <a:endParaRPr lang="en-US" sz="2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94819"/>
                                        </p:tgtEl>
                                        <p:attrNameLst>
                                          <p:attrName>style.visibility</p:attrName>
                                        </p:attrNameLst>
                                      </p:cBhvr>
                                      <p:to>
                                        <p:strVal val="visible"/>
                                      </p:to>
                                    </p:set>
                                    <p:anim calcmode="lin" valueType="num">
                                      <p:cBhvr>
                                        <p:cTn id="7" dur="500" fill="hold"/>
                                        <p:tgtEl>
                                          <p:spTgt spid="5794819"/>
                                        </p:tgtEl>
                                        <p:attrNameLst>
                                          <p:attrName>ppt_w</p:attrName>
                                        </p:attrNameLst>
                                      </p:cBhvr>
                                      <p:tavLst>
                                        <p:tav tm="0">
                                          <p:val>
                                            <p:fltVal val="0"/>
                                          </p:val>
                                        </p:tav>
                                        <p:tav tm="100000">
                                          <p:val>
                                            <p:strVal val="#ppt_w"/>
                                          </p:val>
                                        </p:tav>
                                      </p:tavLst>
                                    </p:anim>
                                    <p:anim calcmode="lin" valueType="num">
                                      <p:cBhvr>
                                        <p:cTn id="8" dur="500" fill="hold"/>
                                        <p:tgtEl>
                                          <p:spTgt spid="5794819"/>
                                        </p:tgtEl>
                                        <p:attrNameLst>
                                          <p:attrName>ppt_h</p:attrName>
                                        </p:attrNameLst>
                                      </p:cBhvr>
                                      <p:tavLst>
                                        <p:tav tm="0">
                                          <p:val>
                                            <p:fltVal val="0"/>
                                          </p:val>
                                        </p:tav>
                                        <p:tav tm="100000">
                                          <p:val>
                                            <p:strVal val="#ppt_h"/>
                                          </p:val>
                                        </p:tav>
                                      </p:tavLst>
                                    </p:anim>
                                    <p:animEffect transition="in" filter="fade">
                                      <p:cBhvr>
                                        <p:cTn id="9" dur="500"/>
                                        <p:tgtEl>
                                          <p:spTgt spid="579481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794820"/>
                                        </p:tgtEl>
                                        <p:attrNameLst>
                                          <p:attrName>style.visibility</p:attrName>
                                        </p:attrNameLst>
                                      </p:cBhvr>
                                      <p:to>
                                        <p:strVal val="visible"/>
                                      </p:to>
                                    </p:set>
                                    <p:anim calcmode="lin" valueType="num">
                                      <p:cBhvr>
                                        <p:cTn id="12" dur="500" fill="hold"/>
                                        <p:tgtEl>
                                          <p:spTgt spid="5794820"/>
                                        </p:tgtEl>
                                        <p:attrNameLst>
                                          <p:attrName>ppt_w</p:attrName>
                                        </p:attrNameLst>
                                      </p:cBhvr>
                                      <p:tavLst>
                                        <p:tav tm="0">
                                          <p:val>
                                            <p:fltVal val="0"/>
                                          </p:val>
                                        </p:tav>
                                        <p:tav tm="100000">
                                          <p:val>
                                            <p:strVal val="#ppt_w"/>
                                          </p:val>
                                        </p:tav>
                                      </p:tavLst>
                                    </p:anim>
                                    <p:anim calcmode="lin" valueType="num">
                                      <p:cBhvr>
                                        <p:cTn id="13" dur="500" fill="hold"/>
                                        <p:tgtEl>
                                          <p:spTgt spid="5794820"/>
                                        </p:tgtEl>
                                        <p:attrNameLst>
                                          <p:attrName>ppt_h</p:attrName>
                                        </p:attrNameLst>
                                      </p:cBhvr>
                                      <p:tavLst>
                                        <p:tav tm="0">
                                          <p:val>
                                            <p:fltVal val="0"/>
                                          </p:val>
                                        </p:tav>
                                        <p:tav tm="100000">
                                          <p:val>
                                            <p:strVal val="#ppt_h"/>
                                          </p:val>
                                        </p:tav>
                                      </p:tavLst>
                                    </p:anim>
                                    <p:animEffect transition="in" filter="fade">
                                      <p:cBhvr>
                                        <p:cTn id="14" dur="500"/>
                                        <p:tgtEl>
                                          <p:spTgt spid="579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4819" grpId="0" animBg="1"/>
      <p:bldP spid="57948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010" name="Rectangle 2"/>
          <p:cNvSpPr>
            <a:spLocks noGrp="1" noChangeArrowheads="1"/>
          </p:cNvSpPr>
          <p:nvPr>
            <p:ph type="title"/>
          </p:nvPr>
        </p:nvSpPr>
        <p:spPr>
          <a:xfrm>
            <a:off x="228600" y="685800"/>
            <a:ext cx="8610600" cy="1143000"/>
          </a:xfrm>
          <a:effectLst>
            <a:outerShdw blurRad="63500" dist="35921" dir="2700000" algn="ctr" rotWithShape="0">
              <a:srgbClr val="000000"/>
            </a:outerShdw>
          </a:effectLst>
        </p:spPr>
        <p:txBody>
          <a:bodyPr/>
          <a:lstStyle/>
          <a:p>
            <a:r>
              <a:rPr lang="ru-RU" sz="6000" b="1">
                <a:solidFill>
                  <a:schemeClr val="accent1"/>
                </a:solidFill>
                <a:latin typeface="Arial" charset="0"/>
                <a:cs typeface="Arial" charset="0"/>
              </a:rPr>
              <a:t>«Обезьяны и люди идентичны на</a:t>
            </a:r>
            <a:r>
              <a:rPr lang="en-US" sz="6000" b="1">
                <a:solidFill>
                  <a:schemeClr val="accent1"/>
                </a:solidFill>
                <a:latin typeface="Arial" charset="0"/>
                <a:cs typeface="Arial" charset="0"/>
              </a:rPr>
              <a:t> 98%</a:t>
            </a:r>
            <a:r>
              <a:rPr lang="ru-RU" sz="6000" b="1">
                <a:solidFill>
                  <a:schemeClr val="accent1"/>
                </a:solidFill>
                <a:latin typeface="Arial" charset="0"/>
                <a:cs typeface="Arial" charset="0"/>
              </a:rPr>
              <a:t>».</a:t>
            </a:r>
            <a:endParaRPr lang="en-US" sz="6000" b="1">
              <a:solidFill>
                <a:schemeClr val="accent1"/>
              </a:solidFill>
              <a:latin typeface="Arial" charset="0"/>
              <a:cs typeface="Arial" charset="0"/>
            </a:endParaRPr>
          </a:p>
        </p:txBody>
      </p:sp>
      <p:sp>
        <p:nvSpPr>
          <p:cNvPr id="3115011" name="Text Box 3"/>
          <p:cNvSpPr txBox="1">
            <a:spLocks noChangeArrowheads="1"/>
          </p:cNvSpPr>
          <p:nvPr/>
        </p:nvSpPr>
        <p:spPr bwMode="auto">
          <a:xfrm>
            <a:off x="381000" y="3048000"/>
            <a:ext cx="8382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chemeClr val="bg1"/>
                </a:solidFill>
                <a:cs typeface="Arial" charset="0"/>
              </a:rPr>
              <a:t>КАЗНИТЬНЕЛЬЗЯПОМИЛОВАТЬ</a:t>
            </a:r>
            <a:endParaRPr lang="en-US" sz="3600">
              <a:solidFill>
                <a:schemeClr val="bg1"/>
              </a:solidFill>
              <a:cs typeface="Arial" charset="0"/>
            </a:endParaRPr>
          </a:p>
        </p:txBody>
      </p:sp>
      <p:sp>
        <p:nvSpPr>
          <p:cNvPr id="3115012" name="Text Box 4"/>
          <p:cNvSpPr txBox="1">
            <a:spLocks noChangeArrowheads="1"/>
          </p:cNvSpPr>
          <p:nvPr/>
        </p:nvSpPr>
        <p:spPr bwMode="auto">
          <a:xfrm>
            <a:off x="381000" y="4797425"/>
            <a:ext cx="8382000" cy="1662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400">
                <a:solidFill>
                  <a:schemeClr val="bg1"/>
                </a:solidFill>
                <a:cs typeface="Arial" charset="0"/>
              </a:rPr>
              <a:t>Весь вопрос в</a:t>
            </a:r>
            <a:r>
              <a:rPr lang="en-US" sz="3400">
                <a:solidFill>
                  <a:schemeClr val="bg1"/>
                </a:solidFill>
                <a:cs typeface="Arial" charset="0"/>
              </a:rPr>
              <a:t> </a:t>
            </a:r>
            <a:r>
              <a:rPr lang="ru-RU" sz="3400">
                <a:solidFill>
                  <a:srgbClr val="FFFF00"/>
                </a:solidFill>
                <a:cs typeface="Arial" charset="0"/>
              </a:rPr>
              <a:t>информации </a:t>
            </a:r>
            <a:r>
              <a:rPr lang="en-US" sz="3400">
                <a:solidFill>
                  <a:schemeClr val="bg1"/>
                </a:solidFill>
                <a:cs typeface="Arial" charset="0"/>
              </a:rPr>
              <a:t>–</a:t>
            </a:r>
            <a:r>
              <a:rPr lang="ru-RU" sz="3400">
                <a:solidFill>
                  <a:schemeClr val="bg1"/>
                </a:solidFill>
                <a:cs typeface="Arial" charset="0"/>
              </a:rPr>
              <a:t> как она передается, истолковывается и реализуется </a:t>
            </a:r>
            <a:r>
              <a:rPr lang="en-US" sz="3400">
                <a:solidFill>
                  <a:schemeClr val="bg1"/>
                </a:solidFill>
                <a:cs typeface="Arial" charset="0"/>
              </a:rPr>
              <a:t>–</a:t>
            </a:r>
            <a:r>
              <a:rPr lang="ru-RU" sz="3400">
                <a:solidFill>
                  <a:schemeClr val="bg1"/>
                </a:solidFill>
                <a:cs typeface="Arial" charset="0"/>
              </a:rPr>
              <a:t> а не в сходстве</a:t>
            </a:r>
            <a:r>
              <a:rPr lang="en-US" sz="3400">
                <a:solidFill>
                  <a:schemeClr val="bg1"/>
                </a:solidFill>
                <a:cs typeface="Arial" charset="0"/>
              </a:rPr>
              <a:t>.</a:t>
            </a:r>
          </a:p>
        </p:txBody>
      </p:sp>
      <p:sp>
        <p:nvSpPr>
          <p:cNvPr id="3115013" name="Text Box 5"/>
          <p:cNvSpPr txBox="1">
            <a:spLocks noChangeArrowheads="1"/>
          </p:cNvSpPr>
          <p:nvPr/>
        </p:nvSpPr>
        <p:spPr bwMode="auto">
          <a:xfrm>
            <a:off x="381000" y="2286000"/>
            <a:ext cx="8382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КАЗНИТЬ, НЕЛЬЗЯ ПОМИЛОВАТЬ</a:t>
            </a:r>
            <a:r>
              <a:rPr lang="en-US" sz="3600">
                <a:solidFill>
                  <a:srgbClr val="FFFF00"/>
                </a:solidFill>
                <a:cs typeface="Arial" charset="0"/>
              </a:rPr>
              <a:t>.</a:t>
            </a:r>
          </a:p>
        </p:txBody>
      </p:sp>
      <p:sp>
        <p:nvSpPr>
          <p:cNvPr id="3115014" name="Text Box 6"/>
          <p:cNvSpPr txBox="1">
            <a:spLocks noChangeArrowheads="1"/>
          </p:cNvSpPr>
          <p:nvPr/>
        </p:nvSpPr>
        <p:spPr bwMode="auto">
          <a:xfrm>
            <a:off x="381000" y="3810000"/>
            <a:ext cx="8382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КАЗНИТЬ НЕЛЬЗЯ, ПОМИЛОВАТЬ</a:t>
            </a:r>
            <a:endParaRPr lang="en-US" sz="3600">
              <a:solidFill>
                <a:srgbClr val="FFFF00"/>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5011"/>
                                        </p:tgtEl>
                                        <p:attrNameLst>
                                          <p:attrName>style.visibility</p:attrName>
                                        </p:attrNameLst>
                                      </p:cBhvr>
                                      <p:to>
                                        <p:strVal val="visible"/>
                                      </p:to>
                                    </p:set>
                                    <p:animEffect transition="in" filter="wipe(left)">
                                      <p:cBhvr>
                                        <p:cTn id="7" dur="500"/>
                                        <p:tgtEl>
                                          <p:spTgt spid="3115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115013"/>
                                        </p:tgtEl>
                                        <p:attrNameLst>
                                          <p:attrName>style.visibility</p:attrName>
                                        </p:attrNameLst>
                                      </p:cBhvr>
                                      <p:to>
                                        <p:strVal val="visible"/>
                                      </p:to>
                                    </p:set>
                                    <p:anim calcmode="lin" valueType="num">
                                      <p:cBhvr>
                                        <p:cTn id="12" dur="500" fill="hold"/>
                                        <p:tgtEl>
                                          <p:spTgt spid="3115013"/>
                                        </p:tgtEl>
                                        <p:attrNameLst>
                                          <p:attrName>ppt_w</p:attrName>
                                        </p:attrNameLst>
                                      </p:cBhvr>
                                      <p:tavLst>
                                        <p:tav tm="0">
                                          <p:val>
                                            <p:fltVal val="0"/>
                                          </p:val>
                                        </p:tav>
                                        <p:tav tm="100000">
                                          <p:val>
                                            <p:strVal val="#ppt_w"/>
                                          </p:val>
                                        </p:tav>
                                      </p:tavLst>
                                    </p:anim>
                                    <p:anim calcmode="lin" valueType="num">
                                      <p:cBhvr>
                                        <p:cTn id="13" dur="500" fill="hold"/>
                                        <p:tgtEl>
                                          <p:spTgt spid="3115013"/>
                                        </p:tgtEl>
                                        <p:attrNameLst>
                                          <p:attrName>ppt_h</p:attrName>
                                        </p:attrNameLst>
                                      </p:cBhvr>
                                      <p:tavLst>
                                        <p:tav tm="0">
                                          <p:val>
                                            <p:fltVal val="0"/>
                                          </p:val>
                                        </p:tav>
                                        <p:tav tm="100000">
                                          <p:val>
                                            <p:strVal val="#ppt_h"/>
                                          </p:val>
                                        </p:tav>
                                      </p:tavLst>
                                    </p:anim>
                                    <p:animEffect transition="in" filter="fade">
                                      <p:cBhvr>
                                        <p:cTn id="14" dur="500"/>
                                        <p:tgtEl>
                                          <p:spTgt spid="31150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115014"/>
                                        </p:tgtEl>
                                        <p:attrNameLst>
                                          <p:attrName>style.visibility</p:attrName>
                                        </p:attrNameLst>
                                      </p:cBhvr>
                                      <p:to>
                                        <p:strVal val="visible"/>
                                      </p:to>
                                    </p:set>
                                    <p:anim calcmode="lin" valueType="num">
                                      <p:cBhvr>
                                        <p:cTn id="19" dur="500" fill="hold"/>
                                        <p:tgtEl>
                                          <p:spTgt spid="3115014"/>
                                        </p:tgtEl>
                                        <p:attrNameLst>
                                          <p:attrName>ppt_w</p:attrName>
                                        </p:attrNameLst>
                                      </p:cBhvr>
                                      <p:tavLst>
                                        <p:tav tm="0">
                                          <p:val>
                                            <p:fltVal val="0"/>
                                          </p:val>
                                        </p:tav>
                                        <p:tav tm="100000">
                                          <p:val>
                                            <p:strVal val="#ppt_w"/>
                                          </p:val>
                                        </p:tav>
                                      </p:tavLst>
                                    </p:anim>
                                    <p:anim calcmode="lin" valueType="num">
                                      <p:cBhvr>
                                        <p:cTn id="20" dur="500" fill="hold"/>
                                        <p:tgtEl>
                                          <p:spTgt spid="3115014"/>
                                        </p:tgtEl>
                                        <p:attrNameLst>
                                          <p:attrName>ppt_h</p:attrName>
                                        </p:attrNameLst>
                                      </p:cBhvr>
                                      <p:tavLst>
                                        <p:tav tm="0">
                                          <p:val>
                                            <p:fltVal val="0"/>
                                          </p:val>
                                        </p:tav>
                                        <p:tav tm="100000">
                                          <p:val>
                                            <p:strVal val="#ppt_h"/>
                                          </p:val>
                                        </p:tav>
                                      </p:tavLst>
                                    </p:anim>
                                    <p:animEffect transition="in" filter="fade">
                                      <p:cBhvr>
                                        <p:cTn id="21" dur="500"/>
                                        <p:tgtEl>
                                          <p:spTgt spid="31150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15012"/>
                                        </p:tgtEl>
                                        <p:attrNameLst>
                                          <p:attrName>style.visibility</p:attrName>
                                        </p:attrNameLst>
                                      </p:cBhvr>
                                      <p:to>
                                        <p:strVal val="visible"/>
                                      </p:to>
                                    </p:set>
                                    <p:animEffect transition="in" filter="wipe(up)">
                                      <p:cBhvr>
                                        <p:cTn id="26" dur="500"/>
                                        <p:tgtEl>
                                          <p:spTgt spid="3115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5011" grpId="0"/>
      <p:bldP spid="3115012" grpId="0"/>
      <p:bldP spid="3115013" grpId="0"/>
      <p:bldP spid="31150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atin typeface="Arial" charset="0"/>
                <a:cs typeface="Arial" charset="0"/>
              </a:rPr>
              <a:t>Dolgin 2007—Human genes vs chimp genes</a:t>
            </a:r>
          </a:p>
        </p:txBody>
      </p:sp>
      <p:pic>
        <p:nvPicPr>
          <p:cNvPr id="17203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17060" name="Text Box 4"/>
          <p:cNvSpPr txBox="1">
            <a:spLocks noChangeArrowheads="1"/>
          </p:cNvSpPr>
          <p:nvPr/>
        </p:nvSpPr>
        <p:spPr bwMode="auto">
          <a:xfrm>
            <a:off x="914400" y="593725"/>
            <a:ext cx="73152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800">
                <a:solidFill>
                  <a:schemeClr val="bg1"/>
                </a:solidFill>
                <a:cs typeface="Arial" charset="0"/>
              </a:rPr>
              <a:t>Часто говорят, что разница между геномом человека и геномом шимпанзе – всего лишь</a:t>
            </a:r>
            <a:r>
              <a:rPr lang="en-US" sz="2800">
                <a:solidFill>
                  <a:schemeClr val="bg1"/>
                </a:solidFill>
                <a:cs typeface="Arial" charset="0"/>
              </a:rPr>
              <a:t> 1</a:t>
            </a:r>
            <a:r>
              <a:rPr lang="ru-RU" sz="2800">
                <a:solidFill>
                  <a:schemeClr val="bg1"/>
                </a:solidFill>
                <a:cs typeface="Arial" charset="0"/>
              </a:rPr>
              <a:t>-</a:t>
            </a:r>
            <a:r>
              <a:rPr lang="en-US" sz="2800">
                <a:solidFill>
                  <a:schemeClr val="bg1"/>
                </a:solidFill>
                <a:cs typeface="Arial" charset="0"/>
              </a:rPr>
              <a:t>2%, </a:t>
            </a:r>
            <a:r>
              <a:rPr lang="ru-RU" sz="2800">
                <a:solidFill>
                  <a:schemeClr val="bg1"/>
                </a:solidFill>
                <a:cs typeface="Arial" charset="0"/>
              </a:rPr>
              <a:t>т.е. между двумя видами, которые имели общего предка не позднее, чем</a:t>
            </a:r>
            <a:r>
              <a:rPr lang="en-US" sz="2800">
                <a:solidFill>
                  <a:schemeClr val="bg1"/>
                </a:solidFill>
                <a:cs typeface="Arial" charset="0"/>
              </a:rPr>
              <a:t> 5 </a:t>
            </a:r>
            <a:r>
              <a:rPr lang="ru-RU" sz="2800">
                <a:solidFill>
                  <a:schemeClr val="bg1"/>
                </a:solidFill>
                <a:cs typeface="Arial" charset="0"/>
              </a:rPr>
              <a:t>миллионов лет назад</a:t>
            </a:r>
            <a:r>
              <a:rPr lang="en-US" sz="2800">
                <a:solidFill>
                  <a:schemeClr val="bg1"/>
                </a:solidFill>
                <a:cs typeface="Arial" charset="0"/>
              </a:rPr>
              <a:t>. </a:t>
            </a:r>
            <a:r>
              <a:rPr lang="ru-RU" sz="2800">
                <a:solidFill>
                  <a:srgbClr val="FFFF00"/>
                </a:solidFill>
                <a:cs typeface="Arial" charset="0"/>
              </a:rPr>
              <a:t>Но эти проценты относятся к в различию нуклеотидов в общих генах</a:t>
            </a:r>
            <a:r>
              <a:rPr lang="en-US" sz="2800">
                <a:solidFill>
                  <a:schemeClr val="bg1"/>
                </a:solidFill>
                <a:cs typeface="Arial" charset="0"/>
              </a:rPr>
              <a:t>. ... 6</a:t>
            </a:r>
            <a:r>
              <a:rPr lang="ru-RU" sz="2800">
                <a:solidFill>
                  <a:schemeClr val="bg1"/>
                </a:solidFill>
                <a:cs typeface="Arial" charset="0"/>
              </a:rPr>
              <a:t>,</a:t>
            </a:r>
            <a:r>
              <a:rPr lang="en-US" sz="2800">
                <a:solidFill>
                  <a:schemeClr val="bg1"/>
                </a:solidFill>
                <a:cs typeface="Arial" charset="0"/>
              </a:rPr>
              <a:t>4% </a:t>
            </a:r>
            <a:r>
              <a:rPr lang="ru-RU" sz="2800">
                <a:solidFill>
                  <a:schemeClr val="bg1"/>
                </a:solidFill>
                <a:cs typeface="Arial" charset="0"/>
              </a:rPr>
              <a:t>из</a:t>
            </a:r>
            <a:r>
              <a:rPr lang="en-US" sz="2800">
                <a:solidFill>
                  <a:schemeClr val="bg1"/>
                </a:solidFill>
                <a:cs typeface="Arial" charset="0"/>
              </a:rPr>
              <a:t> 22</a:t>
            </a:r>
            <a:r>
              <a:rPr lang="ru-RU" sz="2800">
                <a:solidFill>
                  <a:schemeClr val="bg1"/>
                </a:solidFill>
                <a:cs typeface="Arial" charset="0"/>
              </a:rPr>
              <a:t> </a:t>
            </a:r>
            <a:r>
              <a:rPr lang="en-US" sz="2800">
                <a:solidFill>
                  <a:schemeClr val="bg1"/>
                </a:solidFill>
                <a:cs typeface="Arial" charset="0"/>
              </a:rPr>
              <a:t>000</a:t>
            </a:r>
            <a:r>
              <a:rPr lang="ru-RU" sz="2800">
                <a:solidFill>
                  <a:schemeClr val="bg1"/>
                </a:solidFill>
                <a:cs typeface="Arial" charset="0"/>
              </a:rPr>
              <a:t> специфических</a:t>
            </a:r>
            <a:r>
              <a:rPr lang="en-US" sz="2800">
                <a:solidFill>
                  <a:schemeClr val="bg1"/>
                </a:solidFill>
                <a:cs typeface="Arial" charset="0"/>
              </a:rPr>
              <a:t> </a:t>
            </a:r>
            <a:r>
              <a:rPr lang="ru-RU" sz="2800">
                <a:solidFill>
                  <a:schemeClr val="bg1"/>
                </a:solidFill>
                <a:cs typeface="Arial" charset="0"/>
              </a:rPr>
              <a:t>человеческих генов не встречаются у шимпанзе</a:t>
            </a:r>
            <a:r>
              <a:rPr lang="en-US" sz="2800">
                <a:solidFill>
                  <a:schemeClr val="bg1"/>
                </a:solidFill>
                <a:cs typeface="Arial" charset="0"/>
              </a:rPr>
              <a:t>, </a:t>
            </a:r>
            <a:r>
              <a:rPr lang="ru-RU" sz="2800">
                <a:solidFill>
                  <a:schemeClr val="bg1"/>
                </a:solidFill>
                <a:cs typeface="Arial" charset="0"/>
              </a:rPr>
              <a:t>что внезапно делает различие между двумя видами намного больше.</a:t>
            </a:r>
            <a:endParaRPr lang="en-US" sz="2800">
              <a:solidFill>
                <a:schemeClr val="bg1"/>
              </a:solidFill>
              <a:cs typeface="Arial" charset="0"/>
            </a:endParaRPr>
          </a:p>
        </p:txBody>
      </p:sp>
      <p:sp>
        <p:nvSpPr>
          <p:cNvPr id="3117061" name="Text Box 5"/>
          <p:cNvSpPr txBox="1">
            <a:spLocks noChangeArrowheads="1"/>
          </p:cNvSpPr>
          <p:nvPr/>
        </p:nvSpPr>
        <p:spPr bwMode="auto">
          <a:xfrm>
            <a:off x="914400" y="5562600"/>
            <a:ext cx="7543800" cy="7699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Элай</a:t>
            </a:r>
            <a:r>
              <a:rPr lang="en-US" sz="2200">
                <a:solidFill>
                  <a:schemeClr val="bg1"/>
                </a:solidFill>
                <a:cs typeface="Arial" charset="0"/>
              </a:rPr>
              <a:t> </a:t>
            </a:r>
            <a:r>
              <a:rPr lang="ru-RU" sz="2200">
                <a:solidFill>
                  <a:schemeClr val="bg1"/>
                </a:solidFill>
                <a:cs typeface="Arial" charset="0"/>
              </a:rPr>
              <a:t>Долджин.</a:t>
            </a:r>
            <a:r>
              <a:rPr lang="en-US" sz="2200">
                <a:solidFill>
                  <a:schemeClr val="bg1"/>
                </a:solidFill>
                <a:cs typeface="Arial" charset="0"/>
              </a:rPr>
              <a:t> </a:t>
            </a:r>
            <a:r>
              <a:rPr lang="ru-RU" sz="2200">
                <a:solidFill>
                  <a:schemeClr val="bg1"/>
                </a:solidFill>
                <a:cs typeface="Arial" charset="0"/>
              </a:rPr>
              <a:t>«Эволюционный дух сделал нас людьми».</a:t>
            </a:r>
            <a:r>
              <a:rPr lang="en-US" sz="2200">
                <a:solidFill>
                  <a:schemeClr val="bg1"/>
                </a:solidFill>
                <a:cs typeface="Arial" charset="0"/>
              </a:rPr>
              <a:t> </a:t>
            </a:r>
            <a:r>
              <a:rPr lang="en-US" sz="2200" i="1">
                <a:solidFill>
                  <a:schemeClr val="bg1"/>
                </a:solidFill>
                <a:cs typeface="Arial" charset="0"/>
              </a:rPr>
              <a:t>Science</a:t>
            </a:r>
            <a:r>
              <a:rPr lang="ru-RU" sz="2200" i="1">
                <a:solidFill>
                  <a:schemeClr val="bg1"/>
                </a:solidFill>
                <a:cs typeface="Arial" charset="0"/>
              </a:rPr>
              <a:t> </a:t>
            </a:r>
            <a:r>
              <a:rPr lang="en-US" sz="2200">
                <a:solidFill>
                  <a:schemeClr val="bg1"/>
                </a:solidFill>
                <a:cs typeface="Arial" charset="0"/>
              </a:rPr>
              <a:t>NOW Daily News, 23 </a:t>
            </a:r>
            <a:r>
              <a:rPr lang="ru-RU" sz="2200">
                <a:solidFill>
                  <a:schemeClr val="bg1"/>
                </a:solidFill>
                <a:cs typeface="Arial" charset="0"/>
              </a:rPr>
              <a:t>октября</a:t>
            </a:r>
            <a:r>
              <a:rPr lang="en-US" sz="2200">
                <a:solidFill>
                  <a:schemeClr val="bg1"/>
                </a:solidFill>
                <a:cs typeface="Arial" charset="0"/>
              </a:rPr>
              <a:t> 2007.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066800"/>
            <a:ext cx="8229600" cy="1066800"/>
          </a:xfrm>
        </p:spPr>
        <p:txBody>
          <a:bodyPr/>
          <a:lstStyle/>
          <a:p>
            <a:r>
              <a:rPr lang="en-US">
                <a:solidFill>
                  <a:schemeClr val="accent2"/>
                </a:solidFill>
                <a:latin typeface="Arial" charset="0"/>
                <a:cs typeface="Arial" charset="0"/>
              </a:rPr>
              <a:t>Trans-positional mutations in sentences</a:t>
            </a:r>
          </a:p>
        </p:txBody>
      </p:sp>
      <p:sp>
        <p:nvSpPr>
          <p:cNvPr id="3119107" name="Text Box 3"/>
          <p:cNvSpPr txBox="1">
            <a:spLocks noChangeArrowheads="1"/>
          </p:cNvSpPr>
          <p:nvPr/>
        </p:nvSpPr>
        <p:spPr bwMode="auto">
          <a:xfrm>
            <a:off x="609600" y="990600"/>
            <a:ext cx="8077200" cy="12461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chemeClr val="bg1"/>
                </a:solidFill>
                <a:cs typeface="Arial" charset="0"/>
              </a:rPr>
              <a:t>Дядя Вася</a:t>
            </a:r>
            <a:r>
              <a:rPr lang="en-US" sz="3000">
                <a:solidFill>
                  <a:schemeClr val="bg1"/>
                </a:solidFill>
                <a:cs typeface="Arial" charset="0"/>
              </a:rPr>
              <a:t> </a:t>
            </a:r>
            <a:r>
              <a:rPr lang="ru-RU" sz="3000">
                <a:solidFill>
                  <a:schemeClr val="bg1"/>
                </a:solidFill>
                <a:cs typeface="Arial" charset="0"/>
              </a:rPr>
              <a:t>пошел охотиться на оленя.</a:t>
            </a:r>
            <a:r>
              <a:rPr lang="en-US" sz="3000">
                <a:solidFill>
                  <a:schemeClr val="bg1"/>
                </a:solidFill>
                <a:cs typeface="Arial" charset="0"/>
              </a:rPr>
              <a:t> </a:t>
            </a:r>
            <a:endParaRPr lang="ru-RU" sz="3000">
              <a:solidFill>
                <a:schemeClr val="bg1"/>
              </a:solidFill>
              <a:cs typeface="Arial" charset="0"/>
            </a:endParaRPr>
          </a:p>
          <a:p>
            <a:pPr eaLnBrk="1" hangingPunct="1">
              <a:spcBef>
                <a:spcPct val="50000"/>
              </a:spcBef>
            </a:pPr>
            <a:r>
              <a:rPr lang="ru-RU" sz="3000">
                <a:solidFill>
                  <a:schemeClr val="bg1"/>
                </a:solidFill>
                <a:cs typeface="Arial" charset="0"/>
              </a:rPr>
              <a:t>Дядя олень пошел охотиться на Васю.</a:t>
            </a:r>
            <a:endParaRPr lang="en-US" sz="3000">
              <a:solidFill>
                <a:schemeClr val="bg1"/>
              </a:solidFill>
              <a:cs typeface="Arial" charset="0"/>
            </a:endParaRPr>
          </a:p>
        </p:txBody>
      </p:sp>
      <p:sp>
        <p:nvSpPr>
          <p:cNvPr id="3119108" name="Text Box 4"/>
          <p:cNvSpPr txBox="1">
            <a:spLocks noChangeArrowheads="1"/>
          </p:cNvSpPr>
          <p:nvPr/>
        </p:nvSpPr>
        <p:spPr bwMode="auto">
          <a:xfrm>
            <a:off x="914400" y="2743200"/>
            <a:ext cx="7315200" cy="2308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Генетики распознали</a:t>
            </a:r>
            <a:r>
              <a:rPr lang="en-US" sz="3600">
                <a:solidFill>
                  <a:srgbClr val="FFFF00"/>
                </a:solidFill>
                <a:cs typeface="Arial" charset="0"/>
              </a:rPr>
              <a:t> </a:t>
            </a:r>
            <a:r>
              <a:rPr lang="ru-RU" sz="3600">
                <a:solidFill>
                  <a:schemeClr val="bg1"/>
                </a:solidFill>
                <a:cs typeface="Arial" charset="0"/>
              </a:rPr>
              <a:t>буквы и слова</a:t>
            </a:r>
            <a:r>
              <a:rPr lang="en-US" sz="3600">
                <a:solidFill>
                  <a:srgbClr val="FFFF00"/>
                </a:solidFill>
                <a:cs typeface="Arial" charset="0"/>
              </a:rPr>
              <a:t> </a:t>
            </a:r>
            <a:r>
              <a:rPr lang="ru-RU" sz="3600">
                <a:solidFill>
                  <a:srgbClr val="FFFF00"/>
                </a:solidFill>
                <a:cs typeface="Arial" charset="0"/>
              </a:rPr>
              <a:t>генома</a:t>
            </a:r>
            <a:r>
              <a:rPr lang="en-US" sz="3600">
                <a:solidFill>
                  <a:srgbClr val="FFFF00"/>
                </a:solidFill>
                <a:cs typeface="Arial" charset="0"/>
              </a:rPr>
              <a:t>, </a:t>
            </a:r>
            <a:r>
              <a:rPr lang="ru-RU" sz="3600">
                <a:solidFill>
                  <a:srgbClr val="FFFF00"/>
                </a:solidFill>
                <a:cs typeface="Arial" charset="0"/>
              </a:rPr>
              <a:t>но они ничего не знают о</a:t>
            </a:r>
            <a:r>
              <a:rPr lang="en-US" sz="3600">
                <a:solidFill>
                  <a:srgbClr val="FFFF00"/>
                </a:solidFill>
                <a:cs typeface="Arial" charset="0"/>
              </a:rPr>
              <a:t> </a:t>
            </a:r>
            <a:r>
              <a:rPr lang="ru-RU" sz="3600">
                <a:solidFill>
                  <a:srgbClr val="66FF33"/>
                </a:solidFill>
                <a:cs typeface="Arial" charset="0"/>
              </a:rPr>
              <a:t>грамматике и синтаксисе</a:t>
            </a:r>
            <a:r>
              <a:rPr lang="en-US" sz="3600">
                <a:solidFill>
                  <a:srgbClr val="FFFF00"/>
                </a:solidFill>
                <a:cs typeface="Arial" charset="0"/>
              </a:rPr>
              <a:t> </a:t>
            </a:r>
            <a:r>
              <a:rPr lang="ru-RU" sz="3600">
                <a:solidFill>
                  <a:srgbClr val="FFFF00"/>
                </a:solidFill>
                <a:cs typeface="Arial" charset="0"/>
              </a:rPr>
              <a:t>языка ДНК</a:t>
            </a:r>
            <a:r>
              <a:rPr lang="en-US" sz="3600">
                <a:solidFill>
                  <a:srgbClr val="FFFF00"/>
                </a:solidFill>
                <a:cs typeface="Arial" charset="0"/>
              </a:rPr>
              <a:t>.</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914400"/>
            <a:ext cx="8229600" cy="914400"/>
          </a:xfrm>
        </p:spPr>
        <p:txBody>
          <a:bodyPr/>
          <a:lstStyle/>
          <a:p>
            <a:r>
              <a:rPr lang="en-US">
                <a:solidFill>
                  <a:schemeClr val="accent2"/>
                </a:solidFill>
                <a:latin typeface="Arial" charset="0"/>
                <a:cs typeface="Arial" charset="0"/>
              </a:rPr>
              <a:t>Sentence differences and DNA</a:t>
            </a:r>
          </a:p>
        </p:txBody>
      </p:sp>
      <p:sp>
        <p:nvSpPr>
          <p:cNvPr id="3121155" name="Text Box 3"/>
          <p:cNvSpPr txBox="1">
            <a:spLocks noChangeArrowheads="1"/>
          </p:cNvSpPr>
          <p:nvPr/>
        </p:nvSpPr>
        <p:spPr bwMode="auto">
          <a:xfrm>
            <a:off x="381000" y="304800"/>
            <a:ext cx="8382000" cy="20621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200">
                <a:solidFill>
                  <a:schemeClr val="bg1"/>
                </a:solidFill>
                <a:cs typeface="Arial" charset="0"/>
              </a:rPr>
              <a:t>Сегодня есть много ученых, которые подвергают сомнению эволюционную парадигму и ее атеистические философские</a:t>
            </a:r>
            <a:r>
              <a:rPr lang="en-US" sz="3200">
                <a:solidFill>
                  <a:schemeClr val="bg1"/>
                </a:solidFill>
                <a:cs typeface="Arial" charset="0"/>
              </a:rPr>
              <a:t> </a:t>
            </a:r>
            <a:r>
              <a:rPr lang="ru-RU" sz="3200">
                <a:solidFill>
                  <a:schemeClr val="bg1"/>
                </a:solidFill>
                <a:cs typeface="Arial" charset="0"/>
              </a:rPr>
              <a:t>следствия</a:t>
            </a:r>
            <a:endParaRPr lang="en-US" sz="3200">
              <a:solidFill>
                <a:schemeClr val="bg1"/>
              </a:solidFill>
              <a:cs typeface="Arial" charset="0"/>
            </a:endParaRPr>
          </a:p>
        </p:txBody>
      </p:sp>
      <p:sp>
        <p:nvSpPr>
          <p:cNvPr id="3121156" name="Text Box 4"/>
          <p:cNvSpPr txBox="1">
            <a:spLocks noChangeArrowheads="1"/>
          </p:cNvSpPr>
          <p:nvPr/>
        </p:nvSpPr>
        <p:spPr bwMode="auto">
          <a:xfrm>
            <a:off x="609600" y="4876800"/>
            <a:ext cx="7924800" cy="1587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600">
                <a:solidFill>
                  <a:srgbClr val="FFCC00"/>
                </a:solidFill>
                <a:cs typeface="Arial" charset="0"/>
              </a:rPr>
              <a:t>Эти предложения идентичны на</a:t>
            </a:r>
            <a:r>
              <a:rPr lang="en-US" sz="3600">
                <a:solidFill>
                  <a:srgbClr val="FFCC00"/>
                </a:solidFill>
                <a:cs typeface="Arial" charset="0"/>
              </a:rPr>
              <a:t> </a:t>
            </a:r>
            <a:r>
              <a:rPr lang="en-US" sz="3600">
                <a:solidFill>
                  <a:srgbClr val="FFFF00"/>
                </a:solidFill>
                <a:cs typeface="Arial" charset="0"/>
              </a:rPr>
              <a:t>97%</a:t>
            </a:r>
            <a:r>
              <a:rPr lang="ru-RU" sz="3600">
                <a:solidFill>
                  <a:srgbClr val="FFCC00"/>
                </a:solidFill>
                <a:cs typeface="Arial" charset="0"/>
              </a:rPr>
              <a:t>, но они имеют противоположное значение</a:t>
            </a:r>
            <a:r>
              <a:rPr lang="en-US" sz="3600">
                <a:solidFill>
                  <a:srgbClr val="FFCC00"/>
                </a:solidFill>
                <a:cs typeface="Arial" charset="0"/>
              </a:rPr>
              <a:t>! </a:t>
            </a:r>
          </a:p>
        </p:txBody>
      </p:sp>
      <p:sp>
        <p:nvSpPr>
          <p:cNvPr id="3121157" name="Text Box 5"/>
          <p:cNvSpPr txBox="1">
            <a:spLocks noChangeArrowheads="1"/>
          </p:cNvSpPr>
          <p:nvPr/>
        </p:nvSpPr>
        <p:spPr bwMode="auto">
          <a:xfrm>
            <a:off x="304800" y="2713038"/>
            <a:ext cx="8458200" cy="206216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200">
                <a:solidFill>
                  <a:schemeClr val="bg1"/>
                </a:solidFill>
                <a:cs typeface="Arial" charset="0"/>
              </a:rPr>
              <a:t>Сегодня</a:t>
            </a:r>
            <a:r>
              <a:rPr lang="en-US" sz="3200">
                <a:solidFill>
                  <a:schemeClr val="bg1"/>
                </a:solidFill>
                <a:cs typeface="Arial" charset="0"/>
              </a:rPr>
              <a:t> </a:t>
            </a:r>
            <a:r>
              <a:rPr lang="ru-RU" sz="3200" i="1">
                <a:solidFill>
                  <a:srgbClr val="FFFF00"/>
                </a:solidFill>
                <a:cs typeface="Arial" charset="0"/>
              </a:rPr>
              <a:t>НЕТ </a:t>
            </a:r>
            <a:r>
              <a:rPr lang="ru-RU" sz="3200">
                <a:solidFill>
                  <a:schemeClr val="bg1"/>
                </a:solidFill>
                <a:cs typeface="Arial" charset="0"/>
              </a:rPr>
              <a:t>многих</a:t>
            </a:r>
            <a:r>
              <a:rPr lang="en-US" sz="3200">
                <a:solidFill>
                  <a:schemeClr val="bg1"/>
                </a:solidFill>
                <a:cs typeface="Arial" charset="0"/>
              </a:rPr>
              <a:t> </a:t>
            </a:r>
            <a:r>
              <a:rPr lang="ru-RU" sz="3200">
                <a:solidFill>
                  <a:schemeClr val="bg1"/>
                </a:solidFill>
                <a:cs typeface="Arial" charset="0"/>
              </a:rPr>
              <a:t>ученых, которые подвегали бы сомнению эволюционную парадигму и ее атеистические философские следствия.</a:t>
            </a:r>
            <a:endParaRPr lang="en-US" sz="3200">
              <a:solidFill>
                <a:schemeClr val="bg1"/>
              </a:solidFill>
              <a:cs typeface="Arial" charset="0"/>
            </a:endParaRPr>
          </a:p>
        </p:txBody>
      </p:sp>
      <p:sp>
        <p:nvSpPr>
          <p:cNvPr id="174086" name="Line 6"/>
          <p:cNvSpPr>
            <a:spLocks noChangeShapeType="1"/>
          </p:cNvSpPr>
          <p:nvPr/>
        </p:nvSpPr>
        <p:spPr bwMode="auto">
          <a:xfrm>
            <a:off x="914400" y="2514600"/>
            <a:ext cx="7315200" cy="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21156"/>
                                        </p:tgtEl>
                                        <p:attrNameLst>
                                          <p:attrName>style.visibility</p:attrName>
                                        </p:attrNameLst>
                                      </p:cBhvr>
                                      <p:to>
                                        <p:strVal val="visible"/>
                                      </p:to>
                                    </p:set>
                                    <p:anim calcmode="lin" valueType="num">
                                      <p:cBhvr>
                                        <p:cTn id="7" dur="500" fill="hold"/>
                                        <p:tgtEl>
                                          <p:spTgt spid="3121156"/>
                                        </p:tgtEl>
                                        <p:attrNameLst>
                                          <p:attrName>ppt_w</p:attrName>
                                        </p:attrNameLst>
                                      </p:cBhvr>
                                      <p:tavLst>
                                        <p:tav tm="0">
                                          <p:val>
                                            <p:fltVal val="0"/>
                                          </p:val>
                                        </p:tav>
                                        <p:tav tm="100000">
                                          <p:val>
                                            <p:strVal val="#ppt_w"/>
                                          </p:val>
                                        </p:tav>
                                      </p:tavLst>
                                    </p:anim>
                                    <p:anim calcmode="lin" valueType="num">
                                      <p:cBhvr>
                                        <p:cTn id="8" dur="500" fill="hold"/>
                                        <p:tgtEl>
                                          <p:spTgt spid="3121156"/>
                                        </p:tgtEl>
                                        <p:attrNameLst>
                                          <p:attrName>ppt_h</p:attrName>
                                        </p:attrNameLst>
                                      </p:cBhvr>
                                      <p:tavLst>
                                        <p:tav tm="0">
                                          <p:val>
                                            <p:fltVal val="0"/>
                                          </p:val>
                                        </p:tav>
                                        <p:tav tm="100000">
                                          <p:val>
                                            <p:strVal val="#ppt_h"/>
                                          </p:val>
                                        </p:tav>
                                      </p:tavLst>
                                    </p:anim>
                                    <p:animEffect transition="in" filter="fade">
                                      <p:cBhvr>
                                        <p:cTn id="9" dur="500"/>
                                        <p:tgtEl>
                                          <p:spTgt spid="312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115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latin typeface="Arial" charset="0"/>
                <a:cs typeface="Arial" charset="0"/>
              </a:rPr>
              <a:t>Purple blank</a:t>
            </a:r>
          </a:p>
        </p:txBody>
      </p:sp>
      <p:pic>
        <p:nvPicPr>
          <p:cNvPr id="17510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23204" name="Text Box 4"/>
          <p:cNvSpPr txBox="1">
            <a:spLocks noChangeArrowheads="1"/>
          </p:cNvSpPr>
          <p:nvPr/>
        </p:nvSpPr>
        <p:spPr bwMode="auto">
          <a:xfrm>
            <a:off x="684213" y="420688"/>
            <a:ext cx="7704137" cy="5908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000">
                <a:solidFill>
                  <a:schemeClr val="bg1"/>
                </a:solidFill>
                <a:cs typeface="Arial" charset="0"/>
              </a:rPr>
              <a:t>«</a:t>
            </a:r>
            <a:r>
              <a:rPr lang="ru-RU" sz="3000" i="1">
                <a:solidFill>
                  <a:schemeClr val="bg1"/>
                </a:solidFill>
                <a:cs typeface="Arial" charset="0"/>
              </a:rPr>
              <a:t>Является ли человек </a:t>
            </a:r>
          </a:p>
          <a:p>
            <a:pPr eaLnBrk="1" hangingPunct="1">
              <a:lnSpc>
                <a:spcPct val="90000"/>
              </a:lnSpc>
            </a:pPr>
            <a:r>
              <a:rPr lang="ru-RU" sz="3000" i="1">
                <a:solidFill>
                  <a:schemeClr val="bg1"/>
                </a:solidFill>
                <a:cs typeface="Arial" charset="0"/>
              </a:rPr>
              <a:t>животным</a:t>
            </a:r>
            <a:r>
              <a:rPr lang="en-US" sz="3000" i="1">
                <a:solidFill>
                  <a:schemeClr val="bg1"/>
                </a:solidFill>
                <a:cs typeface="Arial" charset="0"/>
              </a:rPr>
              <a:t>?</a:t>
            </a:r>
            <a:r>
              <a:rPr lang="ru-RU" sz="3000">
                <a:solidFill>
                  <a:schemeClr val="bg1"/>
                </a:solidFill>
                <a:cs typeface="Arial" charset="0"/>
              </a:rPr>
              <a:t> – это мой </a:t>
            </a:r>
          </a:p>
          <a:p>
            <a:pPr eaLnBrk="1" hangingPunct="1">
              <a:lnSpc>
                <a:spcPct val="90000"/>
              </a:lnSpc>
            </a:pPr>
            <a:r>
              <a:rPr lang="ru-RU" sz="3000">
                <a:solidFill>
                  <a:schemeClr val="bg1"/>
                </a:solidFill>
                <a:cs typeface="Arial" charset="0"/>
              </a:rPr>
              <a:t>подзаголовок,</a:t>
            </a:r>
            <a:r>
              <a:rPr lang="en-US" sz="3000">
                <a:solidFill>
                  <a:schemeClr val="bg1"/>
                </a:solidFill>
                <a:cs typeface="Arial" charset="0"/>
              </a:rPr>
              <a:t> </a:t>
            </a:r>
            <a:r>
              <a:rPr lang="ru-RU" sz="3000">
                <a:solidFill>
                  <a:schemeClr val="bg1"/>
                </a:solidFill>
                <a:cs typeface="Arial" charset="0"/>
              </a:rPr>
              <a:t>и ответ</a:t>
            </a:r>
            <a:r>
              <a:rPr lang="en-US" sz="3000">
                <a:solidFill>
                  <a:schemeClr val="bg1"/>
                </a:solidFill>
                <a:cs typeface="Arial" charset="0"/>
              </a:rPr>
              <a:t> </a:t>
            </a:r>
            <a:r>
              <a:rPr lang="ru-RU" sz="3000">
                <a:solidFill>
                  <a:schemeClr val="bg1"/>
                </a:solidFill>
                <a:cs typeface="Arial" charset="0"/>
              </a:rPr>
              <a:t>в </a:t>
            </a:r>
          </a:p>
          <a:p>
            <a:pPr eaLnBrk="1" hangingPunct="1">
              <a:lnSpc>
                <a:spcPct val="90000"/>
              </a:lnSpc>
            </a:pPr>
            <a:r>
              <a:rPr lang="ru-RU" sz="3000">
                <a:solidFill>
                  <a:schemeClr val="bg1"/>
                </a:solidFill>
                <a:cs typeface="Arial" charset="0"/>
              </a:rPr>
              <a:t>некотором очевидном </a:t>
            </a:r>
          </a:p>
          <a:p>
            <a:pPr eaLnBrk="1" hangingPunct="1">
              <a:lnSpc>
                <a:spcPct val="90000"/>
              </a:lnSpc>
            </a:pPr>
            <a:r>
              <a:rPr lang="ru-RU" sz="3000">
                <a:solidFill>
                  <a:schemeClr val="bg1"/>
                </a:solidFill>
                <a:cs typeface="Arial" charset="0"/>
              </a:rPr>
              <a:t>смысле «да». В конце </a:t>
            </a:r>
          </a:p>
          <a:p>
            <a:pPr eaLnBrk="1" hangingPunct="1">
              <a:lnSpc>
                <a:spcPct val="90000"/>
              </a:lnSpc>
            </a:pPr>
            <a:r>
              <a:rPr lang="ru-RU" sz="3000">
                <a:solidFill>
                  <a:schemeClr val="bg1"/>
                </a:solidFill>
                <a:cs typeface="Arial" charset="0"/>
              </a:rPr>
              <a:t>концов</a:t>
            </a:r>
            <a:r>
              <a:rPr lang="en-US" sz="3000">
                <a:solidFill>
                  <a:schemeClr val="bg1"/>
                </a:solidFill>
                <a:cs typeface="Arial" charset="0"/>
              </a:rPr>
              <a:t>, </a:t>
            </a:r>
            <a:r>
              <a:rPr lang="ru-RU" sz="3000">
                <a:solidFill>
                  <a:schemeClr val="bg1"/>
                </a:solidFill>
                <a:cs typeface="Arial" charset="0"/>
              </a:rPr>
              <a:t>наше ДНК на</a:t>
            </a:r>
            <a:r>
              <a:rPr lang="en-US" sz="3000">
                <a:solidFill>
                  <a:schemeClr val="bg1"/>
                </a:solidFill>
                <a:cs typeface="Arial" charset="0"/>
              </a:rPr>
              <a:t> 98.8% </a:t>
            </a:r>
            <a:endParaRPr lang="ru-RU" sz="3000">
              <a:solidFill>
                <a:schemeClr val="bg1"/>
              </a:solidFill>
              <a:cs typeface="Arial" charset="0"/>
            </a:endParaRPr>
          </a:p>
          <a:p>
            <a:pPr eaLnBrk="1" hangingPunct="1">
              <a:lnSpc>
                <a:spcPct val="90000"/>
              </a:lnSpc>
            </a:pPr>
            <a:r>
              <a:rPr lang="ru-RU" sz="3000">
                <a:solidFill>
                  <a:schemeClr val="bg1"/>
                </a:solidFill>
                <a:cs typeface="Arial" charset="0"/>
              </a:rPr>
              <a:t>сходно с ДНК шимпанзе, и </a:t>
            </a:r>
          </a:p>
          <a:p>
            <a:pPr eaLnBrk="1" hangingPunct="1">
              <a:lnSpc>
                <a:spcPct val="90000"/>
              </a:lnSpc>
            </a:pPr>
            <a:r>
              <a:rPr lang="ru-RU" sz="3000">
                <a:solidFill>
                  <a:schemeClr val="bg1"/>
                </a:solidFill>
                <a:cs typeface="Arial" charset="0"/>
              </a:rPr>
              <a:t>если это не делает нас </a:t>
            </a:r>
          </a:p>
          <a:p>
            <a:pPr eaLnBrk="1" hangingPunct="1">
              <a:lnSpc>
                <a:spcPct val="90000"/>
              </a:lnSpc>
            </a:pPr>
            <a:r>
              <a:rPr lang="ru-RU" sz="3000">
                <a:solidFill>
                  <a:schemeClr val="bg1"/>
                </a:solidFill>
                <a:cs typeface="Arial" charset="0"/>
              </a:rPr>
              <a:t>животными, тогда я вообще не знаю, кто мы.</a:t>
            </a:r>
            <a:r>
              <a:rPr lang="en-US" sz="3000">
                <a:solidFill>
                  <a:schemeClr val="bg1"/>
                </a:solidFill>
                <a:cs typeface="Arial" charset="0"/>
              </a:rPr>
              <a:t> </a:t>
            </a:r>
            <a:r>
              <a:rPr lang="ru-RU" sz="3000">
                <a:solidFill>
                  <a:schemeClr val="bg1"/>
                </a:solidFill>
                <a:cs typeface="Arial" charset="0"/>
              </a:rPr>
              <a:t>Хотя нужно помнить, что</a:t>
            </a:r>
            <a:r>
              <a:rPr lang="en-US" sz="3000">
                <a:solidFill>
                  <a:schemeClr val="bg1"/>
                </a:solidFill>
                <a:cs typeface="Arial" charset="0"/>
              </a:rPr>
              <a:t> </a:t>
            </a:r>
            <a:r>
              <a:rPr lang="ru-RU" sz="3000">
                <a:solidFill>
                  <a:srgbClr val="FFFF00"/>
                </a:solidFill>
                <a:cs typeface="Arial" charset="0"/>
              </a:rPr>
              <a:t>наше ДНК также сходно на</a:t>
            </a:r>
            <a:r>
              <a:rPr lang="en-US" sz="3000">
                <a:solidFill>
                  <a:srgbClr val="FFFF00"/>
                </a:solidFill>
                <a:cs typeface="Arial" charset="0"/>
              </a:rPr>
              <a:t> 50% </a:t>
            </a:r>
            <a:r>
              <a:rPr lang="ru-RU" sz="3000">
                <a:solidFill>
                  <a:srgbClr val="FFFF00"/>
                </a:solidFill>
                <a:cs typeface="Arial" charset="0"/>
              </a:rPr>
              <a:t>с ДНК бананов, но это не делает нас наполовину бананами</a:t>
            </a:r>
            <a:r>
              <a:rPr lang="en-US" sz="3000">
                <a:solidFill>
                  <a:schemeClr val="bg1"/>
                </a:solidFill>
                <a:cs typeface="Arial" charset="0"/>
              </a:rPr>
              <a:t>, </a:t>
            </a:r>
            <a:r>
              <a:rPr lang="ru-RU" sz="3000">
                <a:solidFill>
                  <a:schemeClr val="bg1"/>
                </a:solidFill>
                <a:cs typeface="Arial" charset="0"/>
              </a:rPr>
              <a:t>ни выше пояса, ни ниже него».</a:t>
            </a:r>
            <a:endParaRPr lang="en-US" sz="3000">
              <a:solidFill>
                <a:schemeClr val="bg1"/>
              </a:solidFill>
              <a:cs typeface="Arial" charset="0"/>
            </a:endParaRPr>
          </a:p>
        </p:txBody>
      </p:sp>
      <p:pic>
        <p:nvPicPr>
          <p:cNvPr id="175109" name="Picture 5" descr="Jones, Steve--Univ Col London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7763" y="547688"/>
            <a:ext cx="2063750" cy="296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06" name="Text Box 6"/>
          <p:cNvSpPr txBox="1">
            <a:spLocks noChangeArrowheads="1"/>
          </p:cNvSpPr>
          <p:nvPr/>
        </p:nvSpPr>
        <p:spPr bwMode="auto">
          <a:xfrm>
            <a:off x="969963" y="6248400"/>
            <a:ext cx="7489825"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cs typeface="Arial" charset="0"/>
              </a:rPr>
              <a:t>Профессор Стив Джонс,</a:t>
            </a:r>
            <a:r>
              <a:rPr lang="en-US" sz="2400">
                <a:solidFill>
                  <a:schemeClr val="bg1"/>
                </a:solidFill>
                <a:cs typeface="Arial" charset="0"/>
              </a:rPr>
              <a:t> 12 </a:t>
            </a:r>
            <a:r>
              <a:rPr lang="ru-RU" sz="2400">
                <a:solidFill>
                  <a:schemeClr val="bg1"/>
                </a:solidFill>
                <a:cs typeface="Arial" charset="0"/>
              </a:rPr>
              <a:t>января</a:t>
            </a:r>
            <a:r>
              <a:rPr lang="en-US" sz="2400">
                <a:solidFill>
                  <a:schemeClr val="bg1"/>
                </a:solidFill>
                <a:cs typeface="Arial" charset="0"/>
              </a:rPr>
              <a:t> 2002.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5250" name="Text Box 2"/>
          <p:cNvSpPr txBox="1">
            <a:spLocks noChangeArrowheads="1"/>
          </p:cNvSpPr>
          <p:nvPr/>
        </p:nvSpPr>
        <p:spPr bwMode="auto">
          <a:xfrm>
            <a:off x="914400" y="1447800"/>
            <a:ext cx="7315200" cy="43148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Геном шимпанзе на</a:t>
            </a:r>
            <a:r>
              <a:rPr lang="en-US" sz="2800">
                <a:solidFill>
                  <a:schemeClr val="bg1"/>
                </a:solidFill>
                <a:cs typeface="Arial" charset="0"/>
              </a:rPr>
              <a:t> 12% </a:t>
            </a:r>
            <a:r>
              <a:rPr lang="ru-RU" sz="2800">
                <a:solidFill>
                  <a:schemeClr val="bg1"/>
                </a:solidFill>
                <a:cs typeface="Arial" charset="0"/>
              </a:rPr>
              <a:t>больше генома человека</a:t>
            </a:r>
            <a:r>
              <a:rPr lang="en-US" sz="2800">
                <a:solidFill>
                  <a:schemeClr val="bg1"/>
                </a:solidFill>
                <a:cs typeface="Arial" charset="0"/>
              </a:rPr>
              <a:t>.</a:t>
            </a:r>
          </a:p>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Только</a:t>
            </a:r>
            <a:r>
              <a:rPr lang="en-US" sz="2800">
                <a:solidFill>
                  <a:schemeClr val="bg1"/>
                </a:solidFill>
                <a:cs typeface="Arial" charset="0"/>
              </a:rPr>
              <a:t> 2</a:t>
            </a:r>
            <a:r>
              <a:rPr lang="ru-RU" sz="2800">
                <a:solidFill>
                  <a:schemeClr val="bg1"/>
                </a:solidFill>
                <a:cs typeface="Arial" charset="0"/>
              </a:rPr>
              <a:t>,</a:t>
            </a:r>
            <a:r>
              <a:rPr lang="en-US" sz="2800">
                <a:solidFill>
                  <a:schemeClr val="bg1"/>
                </a:solidFill>
                <a:cs typeface="Arial" charset="0"/>
              </a:rPr>
              <a:t>4 </a:t>
            </a:r>
            <a:r>
              <a:rPr lang="ru-RU" sz="2800">
                <a:solidFill>
                  <a:schemeClr val="bg1"/>
                </a:solidFill>
                <a:cs typeface="Arial" charset="0"/>
              </a:rPr>
              <a:t>миллиона оснований были выверены между двумя геномами</a:t>
            </a:r>
            <a:r>
              <a:rPr lang="en-US" sz="2800">
                <a:solidFill>
                  <a:schemeClr val="bg1"/>
                </a:solidFill>
                <a:cs typeface="Arial" charset="0"/>
              </a:rPr>
              <a:t>, </a:t>
            </a:r>
            <a:r>
              <a:rPr lang="ru-RU" sz="2800">
                <a:solidFill>
                  <a:schemeClr val="bg1"/>
                </a:solidFill>
                <a:cs typeface="Arial" charset="0"/>
              </a:rPr>
              <a:t>делая максимальное сходство лишь в</a:t>
            </a:r>
            <a:r>
              <a:rPr lang="en-US" sz="2800">
                <a:solidFill>
                  <a:schemeClr val="bg1"/>
                </a:solidFill>
                <a:cs typeface="Arial" charset="0"/>
              </a:rPr>
              <a:t> 68-77%.</a:t>
            </a:r>
          </a:p>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Во многих частях генома наблюдаются крупные перестановки ДНК, ответственные за еще </a:t>
            </a:r>
            <a:r>
              <a:rPr lang="en-US" sz="2800">
                <a:solidFill>
                  <a:schemeClr val="bg1"/>
                </a:solidFill>
                <a:cs typeface="Arial" charset="0"/>
              </a:rPr>
              <a:t>10-20% </a:t>
            </a:r>
            <a:r>
              <a:rPr lang="ru-RU" sz="2800">
                <a:solidFill>
                  <a:schemeClr val="bg1"/>
                </a:solidFill>
                <a:cs typeface="Arial" charset="0"/>
              </a:rPr>
              <a:t>различий</a:t>
            </a:r>
            <a:r>
              <a:rPr lang="en-US" sz="2800">
                <a:solidFill>
                  <a:schemeClr val="bg1"/>
                </a:solidFill>
                <a:cs typeface="Arial" charset="0"/>
              </a:rPr>
              <a:t>.</a:t>
            </a:r>
          </a:p>
        </p:txBody>
      </p:sp>
      <p:sp>
        <p:nvSpPr>
          <p:cNvPr id="3125251" name="Text Box 3"/>
          <p:cNvSpPr txBox="1">
            <a:spLocks noChangeArrowheads="1"/>
          </p:cNvSpPr>
          <p:nvPr/>
        </p:nvSpPr>
        <p:spPr bwMode="auto">
          <a:xfrm>
            <a:off x="914400" y="304800"/>
            <a:ext cx="7315200" cy="1079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600">
                <a:solidFill>
                  <a:srgbClr val="FFFF00"/>
                </a:solidFill>
                <a:cs typeface="Arial" charset="0"/>
              </a:rPr>
              <a:t>Шимпанзе и человек</a:t>
            </a:r>
            <a:endParaRPr lang="en-US" sz="3600">
              <a:solidFill>
                <a:srgbClr val="FFFF00"/>
              </a:solidFill>
              <a:cs typeface="Arial" charset="0"/>
            </a:endParaRPr>
          </a:p>
          <a:p>
            <a:pPr algn="ctr" eaLnBrk="1" hangingPunct="1">
              <a:lnSpc>
                <a:spcPct val="90000"/>
              </a:lnSpc>
            </a:pPr>
            <a:r>
              <a:rPr lang="ru-RU" sz="3600">
                <a:solidFill>
                  <a:srgbClr val="FFFF00"/>
                </a:solidFill>
                <a:cs typeface="Arial" charset="0"/>
              </a:rPr>
              <a:t>Генетические</a:t>
            </a:r>
            <a:r>
              <a:rPr lang="en-US" sz="3600">
                <a:solidFill>
                  <a:srgbClr val="FFFF00"/>
                </a:solidFill>
                <a:cs typeface="Arial" charset="0"/>
              </a:rPr>
              <a:t> </a:t>
            </a:r>
            <a:r>
              <a:rPr lang="ru-RU" sz="3600" i="1">
                <a:solidFill>
                  <a:srgbClr val="FF9900"/>
                </a:solidFill>
                <a:cs typeface="Arial" charset="0"/>
              </a:rPr>
              <a:t>различия</a:t>
            </a:r>
            <a:endParaRPr lang="en-US" sz="3600" i="1">
              <a:solidFill>
                <a:srgbClr val="FF9900"/>
              </a:solidFill>
              <a:cs typeface="Arial" charset="0"/>
            </a:endParaRPr>
          </a:p>
        </p:txBody>
      </p:sp>
      <p:sp>
        <p:nvSpPr>
          <p:cNvPr id="3125252" name="Text Box 4"/>
          <p:cNvSpPr txBox="1">
            <a:spLocks noChangeArrowheads="1"/>
          </p:cNvSpPr>
          <p:nvPr/>
        </p:nvSpPr>
        <p:spPr bwMode="auto">
          <a:xfrm>
            <a:off x="762000" y="5791200"/>
            <a:ext cx="7620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2000">
                <a:solidFill>
                  <a:schemeClr val="bg1"/>
                </a:solidFill>
                <a:cs typeface="Arial" charset="0"/>
              </a:rPr>
              <a:t>Доктор Джорджия Пюрдом.</a:t>
            </a:r>
            <a:r>
              <a:rPr lang="en-US" sz="2000">
                <a:solidFill>
                  <a:schemeClr val="bg1"/>
                </a:solidFill>
                <a:cs typeface="Arial" charset="0"/>
              </a:rPr>
              <a:t> </a:t>
            </a:r>
            <a:r>
              <a:rPr lang="ru-RU" sz="2000">
                <a:solidFill>
                  <a:schemeClr val="bg1"/>
                </a:solidFill>
                <a:cs typeface="Arial" charset="0"/>
              </a:rPr>
              <a:t>«Эволюция</a:t>
            </a:r>
            <a:r>
              <a:rPr lang="en-US" sz="2000">
                <a:solidFill>
                  <a:schemeClr val="bg1"/>
                </a:solidFill>
                <a:cs typeface="Arial" charset="0"/>
              </a:rPr>
              <a:t>: </a:t>
            </a:r>
            <a:r>
              <a:rPr lang="ru-RU" sz="2000">
                <a:solidFill>
                  <a:schemeClr val="bg1"/>
                </a:solidFill>
                <a:cs typeface="Arial" charset="0"/>
              </a:rPr>
              <a:t>Факт или вымысел</a:t>
            </a:r>
            <a:r>
              <a:rPr lang="en-US" sz="2000">
                <a:solidFill>
                  <a:schemeClr val="bg1"/>
                </a:solidFill>
                <a:cs typeface="Arial" charset="0"/>
              </a:rPr>
              <a:t>?</a:t>
            </a:r>
            <a:r>
              <a:rPr lang="ru-RU" sz="2000">
                <a:solidFill>
                  <a:schemeClr val="bg1"/>
                </a:solidFill>
                <a:cs typeface="Arial" charset="0"/>
              </a:rPr>
              <a:t>»,</a:t>
            </a:r>
            <a:r>
              <a:rPr lang="en-US" sz="2000">
                <a:solidFill>
                  <a:schemeClr val="bg1"/>
                </a:solidFill>
                <a:cs typeface="Arial" charset="0"/>
              </a:rPr>
              <a:t> www.answersingenesis.org, 2 </a:t>
            </a:r>
            <a:r>
              <a:rPr lang="ru-RU" sz="2000">
                <a:solidFill>
                  <a:schemeClr val="bg1"/>
                </a:solidFill>
                <a:cs typeface="Arial" charset="0"/>
              </a:rPr>
              <a:t>февраля</a:t>
            </a:r>
            <a:r>
              <a:rPr lang="en-US" sz="2000">
                <a:solidFill>
                  <a:schemeClr val="bg1"/>
                </a:solidFill>
                <a:cs typeface="Arial" charset="0"/>
              </a:rPr>
              <a:t>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25250">
                                            <p:txEl>
                                              <p:pRg st="1" end="1"/>
                                            </p:txEl>
                                          </p:spTgt>
                                        </p:tgtEl>
                                        <p:attrNameLst>
                                          <p:attrName>style.visibility</p:attrName>
                                        </p:attrNameLst>
                                      </p:cBhvr>
                                      <p:to>
                                        <p:strVal val="visible"/>
                                      </p:to>
                                    </p:set>
                                    <p:animEffect transition="in" filter="wipe(up)">
                                      <p:cBhvr>
                                        <p:cTn id="7" dur="500"/>
                                        <p:tgtEl>
                                          <p:spTgt spid="312525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125250">
                                            <p:txEl>
                                              <p:pRg st="2" end="2"/>
                                            </p:txEl>
                                          </p:spTgt>
                                        </p:tgtEl>
                                        <p:attrNameLst>
                                          <p:attrName>style.visibility</p:attrName>
                                        </p:attrNameLst>
                                      </p:cBhvr>
                                      <p:to>
                                        <p:strVal val="visible"/>
                                      </p:to>
                                    </p:set>
                                    <p:animEffect transition="in" filter="wipe(up)">
                                      <p:cBhvr>
                                        <p:cTn id="12" dur="500"/>
                                        <p:tgtEl>
                                          <p:spTgt spid="31252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7298" name="Text Box 2"/>
          <p:cNvSpPr txBox="1">
            <a:spLocks noChangeArrowheads="1"/>
          </p:cNvSpPr>
          <p:nvPr/>
        </p:nvSpPr>
        <p:spPr bwMode="auto">
          <a:xfrm>
            <a:off x="381000" y="1447800"/>
            <a:ext cx="8534400" cy="45307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Шимпанзе имеют</a:t>
            </a:r>
            <a:r>
              <a:rPr lang="en-US" sz="2800">
                <a:solidFill>
                  <a:schemeClr val="bg1"/>
                </a:solidFill>
                <a:cs typeface="Arial" charset="0"/>
              </a:rPr>
              <a:t> 46 </a:t>
            </a:r>
            <a:r>
              <a:rPr lang="ru-RU" sz="2800">
                <a:solidFill>
                  <a:schemeClr val="bg1"/>
                </a:solidFill>
                <a:cs typeface="Arial" charset="0"/>
              </a:rPr>
              <a:t>хромосом, а люди –</a:t>
            </a:r>
            <a:r>
              <a:rPr lang="en-US" sz="2800">
                <a:solidFill>
                  <a:schemeClr val="bg1"/>
                </a:solidFill>
                <a:cs typeface="Arial" charset="0"/>
              </a:rPr>
              <a:t> 44</a:t>
            </a:r>
            <a:r>
              <a:rPr lang="ru-RU" sz="2800">
                <a:solidFill>
                  <a:schemeClr val="bg1"/>
                </a:solidFill>
                <a:cs typeface="Arial" charset="0"/>
              </a:rPr>
              <a:t> хромосомы</a:t>
            </a:r>
            <a:r>
              <a:rPr lang="en-US" sz="2800">
                <a:solidFill>
                  <a:schemeClr val="bg1"/>
                </a:solidFill>
                <a:cs typeface="Arial" charset="0"/>
              </a:rPr>
              <a:t> (</a:t>
            </a:r>
            <a:r>
              <a:rPr lang="ru-RU" sz="2800">
                <a:solidFill>
                  <a:schemeClr val="bg1"/>
                </a:solidFill>
                <a:cs typeface="Arial" charset="0"/>
              </a:rPr>
              <a:t>не считая половых хромосом у обоих видов</a:t>
            </a:r>
            <a:r>
              <a:rPr lang="en-US" sz="2800">
                <a:solidFill>
                  <a:schemeClr val="bg1"/>
                </a:solidFill>
                <a:cs typeface="Arial" charset="0"/>
              </a:rPr>
              <a:t>).</a:t>
            </a:r>
          </a:p>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Ради экономии денег и времени геном шимпанзе был смоделирован с использованием человеческого генома в качестве шаблона</a:t>
            </a:r>
            <a:r>
              <a:rPr lang="en-US" sz="2800">
                <a:solidFill>
                  <a:schemeClr val="bg1"/>
                </a:solidFill>
                <a:cs typeface="Arial" charset="0"/>
              </a:rPr>
              <a:t> (</a:t>
            </a:r>
            <a:r>
              <a:rPr lang="ru-RU" sz="2800">
                <a:solidFill>
                  <a:schemeClr val="bg1"/>
                </a:solidFill>
                <a:cs typeface="Arial" charset="0"/>
              </a:rPr>
              <a:t>исходя из предубеждения, что человек относится к той же ветви эволюции, что и шимпанзе</a:t>
            </a:r>
            <a:r>
              <a:rPr lang="en-US" sz="2800">
                <a:solidFill>
                  <a:schemeClr val="bg1"/>
                </a:solidFill>
                <a:cs typeface="Arial" charset="0"/>
              </a:rPr>
              <a:t>); </a:t>
            </a:r>
            <a:r>
              <a:rPr lang="ru-RU" sz="2800">
                <a:solidFill>
                  <a:schemeClr val="bg1"/>
                </a:solidFill>
                <a:cs typeface="Arial" charset="0"/>
              </a:rPr>
              <a:t>в настоящее время неизвестно,</a:t>
            </a:r>
            <a:r>
              <a:rPr lang="en-US" sz="2800">
                <a:solidFill>
                  <a:schemeClr val="bg1"/>
                </a:solidFill>
                <a:cs typeface="Arial" charset="0"/>
              </a:rPr>
              <a:t> </a:t>
            </a:r>
            <a:r>
              <a:rPr lang="ru-RU" sz="2800">
                <a:solidFill>
                  <a:schemeClr val="bg1"/>
                </a:solidFill>
                <a:cs typeface="Arial" charset="0"/>
              </a:rPr>
              <a:t>были ли части «пазла» генома шимпанзе собраны правильно.</a:t>
            </a:r>
            <a:endParaRPr lang="en-US" sz="2800">
              <a:solidFill>
                <a:schemeClr val="bg1"/>
              </a:solidFill>
              <a:cs typeface="Arial" charset="0"/>
            </a:endParaRPr>
          </a:p>
        </p:txBody>
      </p:sp>
      <p:sp>
        <p:nvSpPr>
          <p:cNvPr id="3127299" name="Text Box 3"/>
          <p:cNvSpPr txBox="1">
            <a:spLocks noChangeArrowheads="1"/>
          </p:cNvSpPr>
          <p:nvPr/>
        </p:nvSpPr>
        <p:spPr bwMode="auto">
          <a:xfrm>
            <a:off x="914400" y="304800"/>
            <a:ext cx="7315200" cy="1079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600">
                <a:solidFill>
                  <a:srgbClr val="FFFF00"/>
                </a:solidFill>
                <a:cs typeface="Arial" charset="0"/>
              </a:rPr>
              <a:t>Шимпанзе и человек</a:t>
            </a:r>
            <a:endParaRPr lang="en-US" sz="3600">
              <a:solidFill>
                <a:srgbClr val="FFFF00"/>
              </a:solidFill>
              <a:cs typeface="Arial" charset="0"/>
            </a:endParaRPr>
          </a:p>
          <a:p>
            <a:pPr algn="ctr" eaLnBrk="1" hangingPunct="1">
              <a:lnSpc>
                <a:spcPct val="90000"/>
              </a:lnSpc>
            </a:pPr>
            <a:r>
              <a:rPr lang="ru-RU" sz="3600">
                <a:solidFill>
                  <a:srgbClr val="FFFF00"/>
                </a:solidFill>
                <a:cs typeface="Arial" charset="0"/>
              </a:rPr>
              <a:t>Генетические</a:t>
            </a:r>
            <a:r>
              <a:rPr lang="en-US" sz="3600">
                <a:solidFill>
                  <a:srgbClr val="FFFF00"/>
                </a:solidFill>
                <a:cs typeface="Arial" charset="0"/>
              </a:rPr>
              <a:t> </a:t>
            </a:r>
            <a:r>
              <a:rPr lang="ru-RU" sz="3600" i="1">
                <a:solidFill>
                  <a:srgbClr val="FF9900"/>
                </a:solidFill>
                <a:cs typeface="Arial" charset="0"/>
              </a:rPr>
              <a:t>различия</a:t>
            </a:r>
            <a:endParaRPr lang="en-US" sz="3600" i="1">
              <a:solidFill>
                <a:srgbClr val="FF9900"/>
              </a:solidFill>
              <a:cs typeface="Arial" charset="0"/>
            </a:endParaRPr>
          </a:p>
        </p:txBody>
      </p:sp>
      <p:sp>
        <p:nvSpPr>
          <p:cNvPr id="3127300" name="Text Box 4"/>
          <p:cNvSpPr txBox="1">
            <a:spLocks noChangeArrowheads="1"/>
          </p:cNvSpPr>
          <p:nvPr/>
        </p:nvSpPr>
        <p:spPr bwMode="auto">
          <a:xfrm>
            <a:off x="762000" y="6019800"/>
            <a:ext cx="7620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2000">
                <a:solidFill>
                  <a:schemeClr val="bg1"/>
                </a:solidFill>
                <a:cs typeface="Arial" charset="0"/>
              </a:rPr>
              <a:t>Доктор Джорджия Пюрдом.</a:t>
            </a:r>
            <a:r>
              <a:rPr lang="en-US" sz="2000">
                <a:solidFill>
                  <a:schemeClr val="bg1"/>
                </a:solidFill>
                <a:cs typeface="Arial" charset="0"/>
              </a:rPr>
              <a:t> </a:t>
            </a:r>
            <a:r>
              <a:rPr lang="ru-RU" sz="2000">
                <a:solidFill>
                  <a:schemeClr val="bg1"/>
                </a:solidFill>
                <a:cs typeface="Arial" charset="0"/>
              </a:rPr>
              <a:t>«Эволюция</a:t>
            </a:r>
            <a:r>
              <a:rPr lang="en-US" sz="2000">
                <a:solidFill>
                  <a:schemeClr val="bg1"/>
                </a:solidFill>
                <a:cs typeface="Arial" charset="0"/>
              </a:rPr>
              <a:t>: </a:t>
            </a:r>
            <a:r>
              <a:rPr lang="ru-RU" sz="2000">
                <a:solidFill>
                  <a:schemeClr val="bg1"/>
                </a:solidFill>
                <a:cs typeface="Arial" charset="0"/>
              </a:rPr>
              <a:t>Факт или вымысел</a:t>
            </a:r>
            <a:r>
              <a:rPr lang="en-US" sz="2000">
                <a:solidFill>
                  <a:schemeClr val="bg1"/>
                </a:solidFill>
                <a:cs typeface="Arial" charset="0"/>
              </a:rPr>
              <a:t>?</a:t>
            </a:r>
            <a:r>
              <a:rPr lang="ru-RU" sz="2000">
                <a:solidFill>
                  <a:schemeClr val="bg1"/>
                </a:solidFill>
                <a:cs typeface="Arial" charset="0"/>
              </a:rPr>
              <a:t>»,</a:t>
            </a:r>
            <a:r>
              <a:rPr lang="en-US" sz="2000">
                <a:solidFill>
                  <a:schemeClr val="bg1"/>
                </a:solidFill>
                <a:cs typeface="Arial" charset="0"/>
              </a:rPr>
              <a:t> www.answersingenesis.org, 2 </a:t>
            </a:r>
            <a:r>
              <a:rPr lang="ru-RU" sz="2000">
                <a:solidFill>
                  <a:schemeClr val="bg1"/>
                </a:solidFill>
                <a:cs typeface="Arial" charset="0"/>
              </a:rPr>
              <a:t>февраля</a:t>
            </a:r>
            <a:r>
              <a:rPr lang="en-US" sz="2000">
                <a:solidFill>
                  <a:schemeClr val="bg1"/>
                </a:solidFill>
                <a:cs typeface="Arial" charset="0"/>
              </a:rPr>
              <a:t>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27298">
                                            <p:txEl>
                                              <p:pRg st="1" end="1"/>
                                            </p:txEl>
                                          </p:spTgt>
                                        </p:tgtEl>
                                        <p:attrNameLst>
                                          <p:attrName>style.visibility</p:attrName>
                                        </p:attrNameLst>
                                      </p:cBhvr>
                                      <p:to>
                                        <p:strVal val="visible"/>
                                      </p:to>
                                    </p:set>
                                    <p:animEffect transition="in" filter="wipe(up)">
                                      <p:cBhvr>
                                        <p:cTn id="7" dur="500"/>
                                        <p:tgtEl>
                                          <p:spTgt spid="3127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838200"/>
            <a:ext cx="8229600" cy="838200"/>
          </a:xfrm>
        </p:spPr>
        <p:txBody>
          <a:bodyPr/>
          <a:lstStyle/>
          <a:p>
            <a:r>
              <a:rPr lang="en-US">
                <a:solidFill>
                  <a:schemeClr val="accent2"/>
                </a:solidFill>
                <a:latin typeface="Arial" charset="0"/>
                <a:cs typeface="Arial" charset="0"/>
              </a:rPr>
              <a:t>Little girl and chimp--differences</a:t>
            </a:r>
          </a:p>
        </p:txBody>
      </p:sp>
      <p:pic>
        <p:nvPicPr>
          <p:cNvPr id="3129347" name="Picture 3" descr="Chimp and little girl--NG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1225" y="381000"/>
            <a:ext cx="427037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9348" name="Text Box 4"/>
          <p:cNvSpPr txBox="1">
            <a:spLocks noChangeArrowheads="1"/>
          </p:cNvSpPr>
          <p:nvPr/>
        </p:nvSpPr>
        <p:spPr bwMode="auto">
          <a:xfrm>
            <a:off x="5410200" y="304800"/>
            <a:ext cx="3200400" cy="540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chemeClr val="bg1"/>
                </a:solidFill>
                <a:cs typeface="Arial" charset="0"/>
              </a:rPr>
              <a:t>Дети могут</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говорить</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учиться</a:t>
            </a:r>
            <a:endParaRPr lang="en-US" sz="3000">
              <a:solidFill>
                <a:schemeClr val="bg1"/>
              </a:solidFill>
              <a:cs typeface="Arial" charset="0"/>
            </a:endParaRPr>
          </a:p>
          <a:p>
            <a:pPr eaLnBrk="1" fontAlgn="t" hangingPunct="1">
              <a:spcBef>
                <a:spcPct val="50000"/>
              </a:spcBef>
              <a:buFontTx/>
              <a:buChar char="•"/>
            </a:pPr>
            <a:r>
              <a:rPr lang="en-US" sz="3000">
                <a:solidFill>
                  <a:schemeClr val="bg1"/>
                </a:solidFill>
                <a:cs typeface="Arial" charset="0"/>
              </a:rPr>
              <a:t> </a:t>
            </a:r>
            <a:r>
              <a:rPr lang="ru-RU" sz="3000">
                <a:solidFill>
                  <a:schemeClr val="bg1"/>
                </a:solidFill>
                <a:cs typeface="Arial" charset="0"/>
              </a:rPr>
              <a:t>думать абстрактно</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принимать нравственные решения</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творить</a:t>
            </a:r>
            <a:endParaRPr lang="en-US" sz="3000">
              <a:solidFill>
                <a:schemeClr val="bg1"/>
              </a:solidFill>
              <a:cs typeface="Arial" charset="0"/>
            </a:endParaRPr>
          </a:p>
        </p:txBody>
      </p:sp>
      <p:sp>
        <p:nvSpPr>
          <p:cNvPr id="3129349" name="Text Box 5"/>
          <p:cNvSpPr txBox="1">
            <a:spLocks noChangeArrowheads="1"/>
          </p:cNvSpPr>
          <p:nvPr/>
        </p:nvSpPr>
        <p:spPr bwMode="auto">
          <a:xfrm>
            <a:off x="5410200" y="5715000"/>
            <a:ext cx="32766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rgbClr val="FFFF00"/>
                </a:solidFill>
                <a:cs typeface="Arial" charset="0"/>
              </a:rPr>
              <a:t>Шимпанзе не могут</a:t>
            </a:r>
            <a:r>
              <a:rPr lang="en-US" sz="3000">
                <a:solidFill>
                  <a:srgbClr val="FFFF00"/>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129347"/>
                                        </p:tgtEl>
                                        <p:attrNameLst>
                                          <p:attrName>style.visibility</p:attrName>
                                        </p:attrNameLst>
                                      </p:cBhvr>
                                      <p:to>
                                        <p:strVal val="visible"/>
                                      </p:to>
                                    </p:set>
                                    <p:anim calcmode="lin" valueType="num">
                                      <p:cBhvr>
                                        <p:cTn id="7" dur="500" fill="hold"/>
                                        <p:tgtEl>
                                          <p:spTgt spid="3129347"/>
                                        </p:tgtEl>
                                        <p:attrNameLst>
                                          <p:attrName>ppt_w</p:attrName>
                                        </p:attrNameLst>
                                      </p:cBhvr>
                                      <p:tavLst>
                                        <p:tav tm="0">
                                          <p:val>
                                            <p:fltVal val="0"/>
                                          </p:val>
                                        </p:tav>
                                        <p:tav tm="100000">
                                          <p:val>
                                            <p:strVal val="#ppt_w"/>
                                          </p:val>
                                        </p:tav>
                                      </p:tavLst>
                                    </p:anim>
                                    <p:anim calcmode="lin" valueType="num">
                                      <p:cBhvr>
                                        <p:cTn id="8" dur="500" fill="hold"/>
                                        <p:tgtEl>
                                          <p:spTgt spid="3129347"/>
                                        </p:tgtEl>
                                        <p:attrNameLst>
                                          <p:attrName>ppt_h</p:attrName>
                                        </p:attrNameLst>
                                      </p:cBhvr>
                                      <p:tavLst>
                                        <p:tav tm="0">
                                          <p:val>
                                            <p:fltVal val="0"/>
                                          </p:val>
                                        </p:tav>
                                        <p:tav tm="100000">
                                          <p:val>
                                            <p:strVal val="#ppt_h"/>
                                          </p:val>
                                        </p:tav>
                                      </p:tavLst>
                                    </p:anim>
                                    <p:animEffect transition="in" filter="fade">
                                      <p:cBhvr>
                                        <p:cTn id="9" dur="500"/>
                                        <p:tgtEl>
                                          <p:spTgt spid="312934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129348"/>
                                        </p:tgtEl>
                                        <p:attrNameLst>
                                          <p:attrName>style.visibility</p:attrName>
                                        </p:attrNameLst>
                                      </p:cBhvr>
                                      <p:to>
                                        <p:strVal val="visible"/>
                                      </p:to>
                                    </p:set>
                                    <p:anim calcmode="lin" valueType="num">
                                      <p:cBhvr>
                                        <p:cTn id="12" dur="500" fill="hold"/>
                                        <p:tgtEl>
                                          <p:spTgt spid="3129348"/>
                                        </p:tgtEl>
                                        <p:attrNameLst>
                                          <p:attrName>ppt_w</p:attrName>
                                        </p:attrNameLst>
                                      </p:cBhvr>
                                      <p:tavLst>
                                        <p:tav tm="0">
                                          <p:val>
                                            <p:fltVal val="0"/>
                                          </p:val>
                                        </p:tav>
                                        <p:tav tm="100000">
                                          <p:val>
                                            <p:strVal val="#ppt_w"/>
                                          </p:val>
                                        </p:tav>
                                      </p:tavLst>
                                    </p:anim>
                                    <p:anim calcmode="lin" valueType="num">
                                      <p:cBhvr>
                                        <p:cTn id="13" dur="500" fill="hold"/>
                                        <p:tgtEl>
                                          <p:spTgt spid="3129348"/>
                                        </p:tgtEl>
                                        <p:attrNameLst>
                                          <p:attrName>ppt_h</p:attrName>
                                        </p:attrNameLst>
                                      </p:cBhvr>
                                      <p:tavLst>
                                        <p:tav tm="0">
                                          <p:val>
                                            <p:fltVal val="0"/>
                                          </p:val>
                                        </p:tav>
                                        <p:tav tm="100000">
                                          <p:val>
                                            <p:strVal val="#ppt_h"/>
                                          </p:val>
                                        </p:tav>
                                      </p:tavLst>
                                    </p:anim>
                                    <p:animEffect transition="in" filter="fade">
                                      <p:cBhvr>
                                        <p:cTn id="14" dur="500"/>
                                        <p:tgtEl>
                                          <p:spTgt spid="312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934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Rectangle 3" hidden="1"/>
          <p:cNvSpPr>
            <a:spLocks noGrp="1" noChangeArrowheads="1"/>
          </p:cNvSpPr>
          <p:nvPr>
            <p:ph type="title"/>
          </p:nvPr>
        </p:nvSpPr>
        <p:spPr/>
        <p:txBody>
          <a:bodyPr/>
          <a:lstStyle/>
          <a:p>
            <a:r>
              <a:rPr lang="en-US">
                <a:latin typeface="Arial" charset="0"/>
                <a:cs typeface="Arial" charset="0"/>
              </a:rPr>
              <a:t>World</a:t>
            </a:r>
            <a:r>
              <a:rPr lang="ja-JP" altLang="en-US">
                <a:latin typeface="Arial" charset="0"/>
                <a:cs typeface="Arial" charset="0"/>
              </a:rPr>
              <a:t>’</a:t>
            </a:r>
            <a:r>
              <a:rPr lang="en-US">
                <a:latin typeface="Arial" charset="0"/>
                <a:cs typeface="Arial" charset="0"/>
              </a:rPr>
              <a:t>s population stats #1</a:t>
            </a:r>
          </a:p>
        </p:txBody>
      </p:sp>
      <p:sp>
        <p:nvSpPr>
          <p:cNvPr id="3135492" name="Text Box 4"/>
          <p:cNvSpPr txBox="1">
            <a:spLocks noChangeArrowheads="1"/>
          </p:cNvSpPr>
          <p:nvPr/>
        </p:nvSpPr>
        <p:spPr bwMode="auto">
          <a:xfrm>
            <a:off x="381000" y="533400"/>
            <a:ext cx="8382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chemeClr val="bg1"/>
                </a:solidFill>
                <a:cs typeface="Arial" charset="0"/>
              </a:rPr>
              <a:t>Население мира в</a:t>
            </a:r>
            <a:r>
              <a:rPr lang="en-US" sz="3200">
                <a:solidFill>
                  <a:schemeClr val="bg1"/>
                </a:solidFill>
                <a:cs typeface="Arial" charset="0"/>
              </a:rPr>
              <a:t> 2006: </a:t>
            </a:r>
            <a:r>
              <a:rPr lang="en-US" sz="3200">
                <a:solidFill>
                  <a:srgbClr val="FFFF00"/>
                </a:solidFill>
                <a:cs typeface="Arial" charset="0"/>
              </a:rPr>
              <a:t>6</a:t>
            </a:r>
            <a:r>
              <a:rPr lang="ru-RU" sz="3200">
                <a:solidFill>
                  <a:srgbClr val="FFFF00"/>
                </a:solidFill>
                <a:cs typeface="Arial" charset="0"/>
              </a:rPr>
              <a:t>,</a:t>
            </a:r>
            <a:r>
              <a:rPr lang="en-US" sz="3200">
                <a:solidFill>
                  <a:srgbClr val="FFFF00"/>
                </a:solidFill>
                <a:cs typeface="Arial" charset="0"/>
              </a:rPr>
              <a:t>5 </a:t>
            </a:r>
            <a:r>
              <a:rPr lang="ru-RU" sz="3200">
                <a:solidFill>
                  <a:srgbClr val="FFFF00"/>
                </a:solidFill>
                <a:cs typeface="Arial" charset="0"/>
              </a:rPr>
              <a:t>миллиардов</a:t>
            </a:r>
            <a:endParaRPr lang="en-US" sz="3200">
              <a:solidFill>
                <a:srgbClr val="FFFF00"/>
              </a:solidFill>
              <a:cs typeface="Arial" charset="0"/>
            </a:endParaRPr>
          </a:p>
          <a:p>
            <a:pPr algn="ctr" eaLnBrk="1" hangingPunct="1"/>
            <a:r>
              <a:rPr lang="ru-RU" sz="3200">
                <a:solidFill>
                  <a:schemeClr val="bg1"/>
                </a:solidFill>
                <a:cs typeface="Arial" charset="0"/>
              </a:rPr>
              <a:t>удвоение</a:t>
            </a:r>
            <a:r>
              <a:rPr lang="en-US" sz="3200">
                <a:solidFill>
                  <a:schemeClr val="bg1"/>
                </a:solidFill>
                <a:cs typeface="Arial" charset="0"/>
              </a:rPr>
              <a:t> ~ </a:t>
            </a:r>
            <a:r>
              <a:rPr lang="ru-RU" sz="3200">
                <a:solidFill>
                  <a:schemeClr val="bg1"/>
                </a:solidFill>
                <a:cs typeface="Arial" charset="0"/>
              </a:rPr>
              <a:t>каждые</a:t>
            </a:r>
            <a:r>
              <a:rPr lang="en-US" sz="3200">
                <a:solidFill>
                  <a:schemeClr val="bg1"/>
                </a:solidFill>
                <a:cs typeface="Arial" charset="0"/>
              </a:rPr>
              <a:t> </a:t>
            </a:r>
            <a:r>
              <a:rPr lang="en-US" sz="3200">
                <a:solidFill>
                  <a:srgbClr val="FFFF00"/>
                </a:solidFill>
                <a:cs typeface="Arial" charset="0"/>
              </a:rPr>
              <a:t>40</a:t>
            </a:r>
            <a:r>
              <a:rPr lang="en-US" sz="3200">
                <a:solidFill>
                  <a:schemeClr val="bg1"/>
                </a:solidFill>
                <a:cs typeface="Arial" charset="0"/>
              </a:rPr>
              <a:t> </a:t>
            </a:r>
            <a:r>
              <a:rPr lang="ru-RU" sz="3200">
                <a:solidFill>
                  <a:schemeClr val="bg1"/>
                </a:solidFill>
                <a:cs typeface="Arial" charset="0"/>
              </a:rPr>
              <a:t>лет</a:t>
            </a:r>
            <a:endParaRPr lang="en-US" sz="3200">
              <a:solidFill>
                <a:schemeClr val="bg1"/>
              </a:solidFill>
              <a:cs typeface="Arial" charset="0"/>
            </a:endParaRPr>
          </a:p>
        </p:txBody>
      </p:sp>
      <p:sp>
        <p:nvSpPr>
          <p:cNvPr id="3135493" name="Text Box 5"/>
          <p:cNvSpPr txBox="1">
            <a:spLocks noChangeArrowheads="1"/>
          </p:cNvSpPr>
          <p:nvPr/>
        </p:nvSpPr>
        <p:spPr bwMode="auto">
          <a:xfrm>
            <a:off x="533400" y="1981200"/>
            <a:ext cx="8382000" cy="31448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40000"/>
              </a:spcBef>
            </a:pPr>
            <a:r>
              <a:rPr lang="ru-RU" sz="3200">
                <a:solidFill>
                  <a:srgbClr val="00FF00"/>
                </a:solidFill>
                <a:cs typeface="Arial" charset="0"/>
              </a:rPr>
              <a:t>Библия</a:t>
            </a:r>
            <a:r>
              <a:rPr lang="en-US" sz="3200">
                <a:solidFill>
                  <a:srgbClr val="00FF00"/>
                </a:solidFill>
                <a:cs typeface="Arial" charset="0"/>
              </a:rPr>
              <a:t>:</a:t>
            </a:r>
            <a:r>
              <a:rPr lang="en-US" sz="3200">
                <a:solidFill>
                  <a:schemeClr val="bg1"/>
                </a:solidFill>
                <a:cs typeface="Arial" charset="0"/>
              </a:rPr>
              <a:t> </a:t>
            </a:r>
            <a:r>
              <a:rPr lang="ru-RU" sz="3200">
                <a:solidFill>
                  <a:schemeClr val="bg1"/>
                </a:solidFill>
                <a:cs typeface="Arial" charset="0"/>
              </a:rPr>
              <a:t>Начните</a:t>
            </a:r>
            <a:r>
              <a:rPr lang="en-US" sz="3200">
                <a:solidFill>
                  <a:schemeClr val="bg1"/>
                </a:solidFill>
                <a:cs typeface="Arial" charset="0"/>
              </a:rPr>
              <a:t> </a:t>
            </a:r>
            <a:r>
              <a:rPr lang="ru-RU" sz="3200">
                <a:solidFill>
                  <a:schemeClr val="bg1"/>
                </a:solidFill>
                <a:cs typeface="Arial" charset="0"/>
              </a:rPr>
              <a:t>с </a:t>
            </a:r>
            <a:r>
              <a:rPr lang="en-US" sz="3200">
                <a:solidFill>
                  <a:schemeClr val="bg1"/>
                </a:solidFill>
                <a:cs typeface="Arial" charset="0"/>
              </a:rPr>
              <a:t>1 </a:t>
            </a:r>
            <a:r>
              <a:rPr lang="ru-RU" sz="3200">
                <a:solidFill>
                  <a:schemeClr val="bg1"/>
                </a:solidFill>
                <a:cs typeface="Arial" charset="0"/>
              </a:rPr>
              <a:t>пары</a:t>
            </a:r>
            <a:r>
              <a:rPr lang="en-US" sz="3200">
                <a:solidFill>
                  <a:schemeClr val="bg1"/>
                </a:solidFill>
                <a:cs typeface="Arial" charset="0"/>
              </a:rPr>
              <a:t> </a:t>
            </a:r>
            <a:r>
              <a:rPr lang="ru-RU" sz="3200">
                <a:solidFill>
                  <a:schemeClr val="bg1"/>
                </a:solidFill>
                <a:cs typeface="Arial" charset="0"/>
              </a:rPr>
              <a:t>и</a:t>
            </a:r>
            <a:r>
              <a:rPr lang="en-US" sz="3200">
                <a:solidFill>
                  <a:schemeClr val="bg1"/>
                </a:solidFill>
                <a:cs typeface="Arial" charset="0"/>
              </a:rPr>
              <a:t> </a:t>
            </a:r>
            <a:r>
              <a:rPr lang="ru-RU" sz="3200">
                <a:solidFill>
                  <a:schemeClr val="bg1"/>
                </a:solidFill>
                <a:cs typeface="Arial" charset="0"/>
              </a:rPr>
              <a:t>проводите удвоение каждые</a:t>
            </a:r>
            <a:r>
              <a:rPr lang="en-US" sz="3200">
                <a:solidFill>
                  <a:schemeClr val="bg1"/>
                </a:solidFill>
                <a:cs typeface="Arial" charset="0"/>
              </a:rPr>
              <a:t> </a:t>
            </a:r>
            <a:r>
              <a:rPr lang="en-US" sz="3200">
                <a:solidFill>
                  <a:srgbClr val="FFFF00"/>
                </a:solidFill>
                <a:cs typeface="Arial" charset="0"/>
              </a:rPr>
              <a:t>150</a:t>
            </a:r>
            <a:r>
              <a:rPr lang="en-US" sz="3200">
                <a:solidFill>
                  <a:schemeClr val="bg1"/>
                </a:solidFill>
                <a:cs typeface="Arial" charset="0"/>
              </a:rPr>
              <a:t> </a:t>
            </a:r>
            <a:r>
              <a:rPr lang="ru-RU" sz="3200">
                <a:solidFill>
                  <a:schemeClr val="bg1"/>
                </a:solidFill>
                <a:cs typeface="Arial" charset="0"/>
              </a:rPr>
              <a:t>лет в течение</a:t>
            </a:r>
            <a:r>
              <a:rPr lang="en-US" sz="3200">
                <a:solidFill>
                  <a:schemeClr val="bg1"/>
                </a:solidFill>
                <a:cs typeface="Arial" charset="0"/>
              </a:rPr>
              <a:t> 4800 </a:t>
            </a:r>
            <a:r>
              <a:rPr lang="ru-RU" sz="3200">
                <a:solidFill>
                  <a:schemeClr val="bg1"/>
                </a:solidFill>
                <a:cs typeface="Arial" charset="0"/>
              </a:rPr>
              <a:t>лет</a:t>
            </a:r>
            <a:r>
              <a:rPr lang="en-US" sz="3200">
                <a:solidFill>
                  <a:schemeClr val="bg1"/>
                </a:solidFill>
                <a:cs typeface="Arial" charset="0"/>
              </a:rPr>
              <a:t> (40x):</a:t>
            </a:r>
          </a:p>
          <a:p>
            <a:pPr algn="ctr" eaLnBrk="1" hangingPunct="1">
              <a:lnSpc>
                <a:spcPct val="90000"/>
              </a:lnSpc>
              <a:spcBef>
                <a:spcPct val="40000"/>
              </a:spcBef>
            </a:pPr>
            <a:r>
              <a:rPr lang="en-US" sz="3200">
                <a:solidFill>
                  <a:srgbClr val="FFFF00"/>
                </a:solidFill>
                <a:cs typeface="Arial" charset="0"/>
              </a:rPr>
              <a:t>8</a:t>
            </a:r>
            <a:r>
              <a:rPr lang="ru-RU" sz="3200">
                <a:solidFill>
                  <a:srgbClr val="FFFF00"/>
                </a:solidFill>
                <a:cs typeface="Arial" charset="0"/>
              </a:rPr>
              <a:t>,</a:t>
            </a:r>
            <a:r>
              <a:rPr lang="en-US" sz="3200">
                <a:solidFill>
                  <a:srgbClr val="FFFF00"/>
                </a:solidFill>
                <a:cs typeface="Arial" charset="0"/>
              </a:rPr>
              <a:t>6 </a:t>
            </a:r>
            <a:r>
              <a:rPr lang="ru-RU" sz="3200">
                <a:solidFill>
                  <a:srgbClr val="FFFF00"/>
                </a:solidFill>
                <a:cs typeface="Arial" charset="0"/>
              </a:rPr>
              <a:t>миллиардов человек</a:t>
            </a:r>
            <a:r>
              <a:rPr lang="en-US" sz="3200">
                <a:solidFill>
                  <a:srgbClr val="FFFF00"/>
                </a:solidFill>
                <a:cs typeface="Arial" charset="0"/>
              </a:rPr>
              <a:t> (8</a:t>
            </a:r>
            <a:r>
              <a:rPr lang="ru-RU" sz="3200">
                <a:solidFill>
                  <a:srgbClr val="FFFF00"/>
                </a:solidFill>
                <a:cs typeface="Arial" charset="0"/>
              </a:rPr>
              <a:t> </a:t>
            </a:r>
            <a:r>
              <a:rPr lang="en-US" sz="3200">
                <a:solidFill>
                  <a:srgbClr val="FFFF00"/>
                </a:solidFill>
                <a:cs typeface="Arial" charset="0"/>
              </a:rPr>
              <a:t>600</a:t>
            </a:r>
            <a:r>
              <a:rPr lang="ru-RU" sz="3200">
                <a:solidFill>
                  <a:srgbClr val="FFFF00"/>
                </a:solidFill>
                <a:cs typeface="Arial" charset="0"/>
              </a:rPr>
              <a:t> </a:t>
            </a:r>
            <a:r>
              <a:rPr lang="en-US" sz="3200">
                <a:solidFill>
                  <a:srgbClr val="FFFF00"/>
                </a:solidFill>
                <a:cs typeface="Arial" charset="0"/>
              </a:rPr>
              <a:t>000</a:t>
            </a:r>
            <a:r>
              <a:rPr lang="ru-RU" sz="3200">
                <a:solidFill>
                  <a:srgbClr val="FFFF00"/>
                </a:solidFill>
                <a:cs typeface="Arial" charset="0"/>
              </a:rPr>
              <a:t> </a:t>
            </a:r>
            <a:r>
              <a:rPr lang="en-US" sz="3200">
                <a:solidFill>
                  <a:srgbClr val="FFFF00"/>
                </a:solidFill>
                <a:cs typeface="Arial" charset="0"/>
              </a:rPr>
              <a:t>000)</a:t>
            </a:r>
          </a:p>
          <a:p>
            <a:pPr eaLnBrk="1" hangingPunct="1">
              <a:lnSpc>
                <a:spcPct val="90000"/>
              </a:lnSpc>
              <a:spcBef>
                <a:spcPct val="40000"/>
              </a:spcBef>
              <a:spcAft>
                <a:spcPct val="25000"/>
              </a:spcAft>
            </a:pPr>
            <a:r>
              <a:rPr lang="ru-RU" sz="3200">
                <a:solidFill>
                  <a:schemeClr val="bg1"/>
                </a:solidFill>
                <a:cs typeface="Arial" charset="0"/>
              </a:rPr>
              <a:t>Дата потопа</a:t>
            </a:r>
            <a:r>
              <a:rPr lang="en-US" sz="3200">
                <a:solidFill>
                  <a:schemeClr val="bg1"/>
                </a:solidFill>
                <a:cs typeface="Arial" charset="0"/>
              </a:rPr>
              <a:t>: ~ 4500 </a:t>
            </a:r>
            <a:r>
              <a:rPr lang="ru-RU" sz="3200">
                <a:solidFill>
                  <a:schemeClr val="bg1"/>
                </a:solidFill>
                <a:cs typeface="Arial" charset="0"/>
              </a:rPr>
              <a:t>лет назад</a:t>
            </a:r>
            <a:r>
              <a:rPr lang="en-US" sz="3200">
                <a:solidFill>
                  <a:schemeClr val="bg1"/>
                </a:solidFill>
                <a:cs typeface="Arial" charset="0"/>
              </a:rPr>
              <a:t>, </a:t>
            </a:r>
            <a:r>
              <a:rPr lang="ru-RU" sz="3200">
                <a:solidFill>
                  <a:schemeClr val="bg1"/>
                </a:solidFill>
                <a:cs typeface="Arial" charset="0"/>
              </a:rPr>
              <a:t>начните с</a:t>
            </a:r>
            <a:r>
              <a:rPr lang="en-US" sz="3200">
                <a:solidFill>
                  <a:schemeClr val="bg1"/>
                </a:solidFill>
                <a:cs typeface="Arial" charset="0"/>
              </a:rPr>
              <a:t> 3 </a:t>
            </a:r>
            <a:r>
              <a:rPr lang="ru-RU" sz="3200">
                <a:solidFill>
                  <a:schemeClr val="bg1"/>
                </a:solidFill>
                <a:cs typeface="Arial" charset="0"/>
              </a:rPr>
              <a:t>пар</a:t>
            </a:r>
            <a:endParaRPr lang="en-US" sz="3200">
              <a:solidFill>
                <a:schemeClr val="bg1"/>
              </a:solidFill>
              <a:cs typeface="Arial" charset="0"/>
            </a:endParaRPr>
          </a:p>
        </p:txBody>
      </p:sp>
      <p:sp>
        <p:nvSpPr>
          <p:cNvPr id="3135494" name="Text Box 6"/>
          <p:cNvSpPr txBox="1">
            <a:spLocks noChangeArrowheads="1"/>
          </p:cNvSpPr>
          <p:nvPr/>
        </p:nvSpPr>
        <p:spPr bwMode="auto">
          <a:xfrm>
            <a:off x="533400" y="5181600"/>
            <a:ext cx="80772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spcBef>
                <a:spcPct val="30000"/>
              </a:spcBef>
            </a:pPr>
            <a:r>
              <a:rPr lang="ru-RU" sz="4400">
                <a:solidFill>
                  <a:srgbClr val="FFFF00"/>
                </a:solidFill>
                <a:cs typeface="Arial" charset="0"/>
              </a:rPr>
              <a:t>Библейская хронология имеет смысл!</a:t>
            </a:r>
            <a:r>
              <a:rPr lang="en-US" sz="4400">
                <a:solidFill>
                  <a:srgbClr val="FFFF00"/>
                </a:solidFill>
                <a:cs typeface="Arial" charset="0"/>
              </a:rPr>
              <a:t>  </a:t>
            </a:r>
            <a:endParaRPr lang="en-US" sz="4400">
              <a:solidFill>
                <a:srgbClr val="FF99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35493">
                                            <p:txEl>
                                              <p:pRg st="0" end="0"/>
                                            </p:txEl>
                                          </p:spTgt>
                                        </p:tgtEl>
                                        <p:attrNameLst>
                                          <p:attrName>style.visibility</p:attrName>
                                        </p:attrNameLst>
                                      </p:cBhvr>
                                      <p:to>
                                        <p:strVal val="visible"/>
                                      </p:to>
                                    </p:set>
                                    <p:anim calcmode="lin" valueType="num">
                                      <p:cBhvr>
                                        <p:cTn id="7" dur="500" fill="hold"/>
                                        <p:tgtEl>
                                          <p:spTgt spid="31354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354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3549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135493">
                                            <p:txEl>
                                              <p:pRg st="1" end="1"/>
                                            </p:txEl>
                                          </p:spTgt>
                                        </p:tgtEl>
                                        <p:attrNameLst>
                                          <p:attrName>style.visibility</p:attrName>
                                        </p:attrNameLst>
                                      </p:cBhvr>
                                      <p:to>
                                        <p:strVal val="visible"/>
                                      </p:to>
                                    </p:set>
                                    <p:anim calcmode="lin" valueType="num">
                                      <p:cBhvr>
                                        <p:cTn id="14" dur="500" fill="hold"/>
                                        <p:tgtEl>
                                          <p:spTgt spid="313549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3549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3549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3135493">
                                            <p:txEl>
                                              <p:pRg st="2" end="2"/>
                                            </p:txEl>
                                          </p:spTgt>
                                        </p:tgtEl>
                                        <p:attrNameLst>
                                          <p:attrName>style.visibility</p:attrName>
                                        </p:attrNameLst>
                                      </p:cBhvr>
                                      <p:to>
                                        <p:strVal val="visible"/>
                                      </p:to>
                                    </p:set>
                                    <p:anim calcmode="lin" valueType="num">
                                      <p:cBhvr>
                                        <p:cTn id="21" dur="500" fill="hold"/>
                                        <p:tgtEl>
                                          <p:spTgt spid="313549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13549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1354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3135494">
                                            <p:txEl>
                                              <p:pRg st="0" end="0"/>
                                            </p:txEl>
                                          </p:spTgt>
                                        </p:tgtEl>
                                        <p:attrNameLst>
                                          <p:attrName>style.visibility</p:attrName>
                                        </p:attrNameLst>
                                      </p:cBhvr>
                                      <p:to>
                                        <p:strVal val="visible"/>
                                      </p:to>
                                    </p:set>
                                    <p:anim calcmode="lin" valueType="num">
                                      <p:cBhvr>
                                        <p:cTn id="28" dur="500" fill="hold"/>
                                        <p:tgtEl>
                                          <p:spTgt spid="313549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13549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31354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3" hidden="1"/>
          <p:cNvSpPr>
            <a:spLocks noGrp="1" noChangeArrowheads="1"/>
          </p:cNvSpPr>
          <p:nvPr>
            <p:ph type="title"/>
          </p:nvPr>
        </p:nvSpPr>
        <p:spPr/>
        <p:txBody>
          <a:bodyPr/>
          <a:lstStyle/>
          <a:p>
            <a:r>
              <a:rPr lang="en-US">
                <a:latin typeface="Arial" charset="0"/>
                <a:cs typeface="Arial" charset="0"/>
              </a:rPr>
              <a:t>World</a:t>
            </a:r>
            <a:r>
              <a:rPr lang="ja-JP" altLang="en-US">
                <a:latin typeface="Arial" charset="0"/>
                <a:cs typeface="Arial" charset="0"/>
              </a:rPr>
              <a:t>’</a:t>
            </a:r>
            <a:r>
              <a:rPr lang="en-US">
                <a:latin typeface="Arial" charset="0"/>
                <a:cs typeface="Arial" charset="0"/>
              </a:rPr>
              <a:t>s population stats #1</a:t>
            </a:r>
          </a:p>
        </p:txBody>
      </p:sp>
      <p:sp>
        <p:nvSpPr>
          <p:cNvPr id="3137540" name="Text Box 4"/>
          <p:cNvSpPr txBox="1">
            <a:spLocks noChangeArrowheads="1"/>
          </p:cNvSpPr>
          <p:nvPr/>
        </p:nvSpPr>
        <p:spPr bwMode="auto">
          <a:xfrm>
            <a:off x="457200" y="533400"/>
            <a:ext cx="8382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chemeClr val="bg1"/>
                </a:solidFill>
                <a:cs typeface="Arial" charset="0"/>
              </a:rPr>
              <a:t>Население мира в</a:t>
            </a:r>
            <a:r>
              <a:rPr lang="en-US" sz="3200">
                <a:solidFill>
                  <a:schemeClr val="bg1"/>
                </a:solidFill>
                <a:cs typeface="Arial" charset="0"/>
              </a:rPr>
              <a:t> 2006: </a:t>
            </a:r>
            <a:r>
              <a:rPr lang="en-US" sz="3200">
                <a:solidFill>
                  <a:srgbClr val="FFFF00"/>
                </a:solidFill>
                <a:cs typeface="Arial" charset="0"/>
              </a:rPr>
              <a:t>6</a:t>
            </a:r>
            <a:r>
              <a:rPr lang="ru-RU" sz="3200">
                <a:solidFill>
                  <a:srgbClr val="FFFF00"/>
                </a:solidFill>
                <a:cs typeface="Arial" charset="0"/>
              </a:rPr>
              <a:t>,</a:t>
            </a:r>
            <a:r>
              <a:rPr lang="en-US" sz="3200">
                <a:solidFill>
                  <a:srgbClr val="FFFF00"/>
                </a:solidFill>
                <a:cs typeface="Arial" charset="0"/>
              </a:rPr>
              <a:t>5 </a:t>
            </a:r>
            <a:r>
              <a:rPr lang="ru-RU" sz="3200">
                <a:solidFill>
                  <a:srgbClr val="FFFF00"/>
                </a:solidFill>
                <a:cs typeface="Arial" charset="0"/>
              </a:rPr>
              <a:t>миллиардов</a:t>
            </a:r>
            <a:endParaRPr lang="en-US" sz="3200">
              <a:solidFill>
                <a:srgbClr val="FFFF00"/>
              </a:solidFill>
              <a:cs typeface="Arial" charset="0"/>
            </a:endParaRPr>
          </a:p>
          <a:p>
            <a:pPr algn="ctr" eaLnBrk="1" hangingPunct="1"/>
            <a:r>
              <a:rPr lang="ru-RU" sz="3200">
                <a:solidFill>
                  <a:schemeClr val="bg1"/>
                </a:solidFill>
                <a:cs typeface="Arial" charset="0"/>
              </a:rPr>
              <a:t>удвоение</a:t>
            </a:r>
            <a:r>
              <a:rPr lang="en-US" sz="3200">
                <a:solidFill>
                  <a:schemeClr val="bg1"/>
                </a:solidFill>
                <a:cs typeface="Arial" charset="0"/>
              </a:rPr>
              <a:t> ~ </a:t>
            </a:r>
            <a:r>
              <a:rPr lang="ru-RU" sz="3200">
                <a:solidFill>
                  <a:schemeClr val="bg1"/>
                </a:solidFill>
                <a:cs typeface="Arial" charset="0"/>
              </a:rPr>
              <a:t>каждые</a:t>
            </a:r>
            <a:r>
              <a:rPr lang="en-US" sz="3200">
                <a:solidFill>
                  <a:schemeClr val="bg1"/>
                </a:solidFill>
                <a:cs typeface="Arial" charset="0"/>
              </a:rPr>
              <a:t> </a:t>
            </a:r>
            <a:r>
              <a:rPr lang="en-US" sz="3200">
                <a:solidFill>
                  <a:srgbClr val="FFFF00"/>
                </a:solidFill>
                <a:cs typeface="Arial" charset="0"/>
              </a:rPr>
              <a:t>40</a:t>
            </a:r>
            <a:r>
              <a:rPr lang="en-US" sz="3200">
                <a:solidFill>
                  <a:schemeClr val="bg1"/>
                </a:solidFill>
                <a:cs typeface="Arial" charset="0"/>
              </a:rPr>
              <a:t> </a:t>
            </a:r>
            <a:r>
              <a:rPr lang="ru-RU" sz="3200">
                <a:solidFill>
                  <a:schemeClr val="bg1"/>
                </a:solidFill>
                <a:cs typeface="Arial" charset="0"/>
              </a:rPr>
              <a:t>лет</a:t>
            </a:r>
            <a:endParaRPr lang="en-US" sz="3200">
              <a:solidFill>
                <a:schemeClr val="bg1"/>
              </a:solidFill>
              <a:cs typeface="Arial" charset="0"/>
            </a:endParaRPr>
          </a:p>
        </p:txBody>
      </p:sp>
      <p:sp>
        <p:nvSpPr>
          <p:cNvPr id="3137541" name="Text Box 5"/>
          <p:cNvSpPr txBox="1">
            <a:spLocks noChangeArrowheads="1"/>
          </p:cNvSpPr>
          <p:nvPr/>
        </p:nvSpPr>
        <p:spPr bwMode="auto">
          <a:xfrm>
            <a:off x="914400" y="4267200"/>
            <a:ext cx="73152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spcBef>
                <a:spcPct val="30000"/>
              </a:spcBef>
            </a:pPr>
            <a:r>
              <a:rPr lang="ru-RU" sz="4400">
                <a:solidFill>
                  <a:srgbClr val="FF9900"/>
                </a:solidFill>
                <a:cs typeface="Arial" charset="0"/>
              </a:rPr>
              <a:t>Эволюционная хронология не работает!</a:t>
            </a:r>
            <a:endParaRPr lang="en-US" sz="4400">
              <a:solidFill>
                <a:srgbClr val="FF9900"/>
              </a:solidFill>
              <a:cs typeface="Arial" charset="0"/>
            </a:endParaRPr>
          </a:p>
        </p:txBody>
      </p:sp>
      <p:sp>
        <p:nvSpPr>
          <p:cNvPr id="3137542" name="Text Box 6"/>
          <p:cNvSpPr txBox="1">
            <a:spLocks noChangeArrowheads="1"/>
          </p:cNvSpPr>
          <p:nvPr/>
        </p:nvSpPr>
        <p:spPr bwMode="auto">
          <a:xfrm>
            <a:off x="381000" y="1828800"/>
            <a:ext cx="8534400" cy="1987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25000"/>
              </a:spcBef>
            </a:pPr>
            <a:r>
              <a:rPr lang="ru-RU" sz="3200">
                <a:solidFill>
                  <a:srgbClr val="00FF00"/>
                </a:solidFill>
                <a:cs typeface="Arial" charset="0"/>
              </a:rPr>
              <a:t>Эволюция</a:t>
            </a:r>
            <a:r>
              <a:rPr lang="en-US" sz="3200">
                <a:solidFill>
                  <a:srgbClr val="00FF00"/>
                </a:solidFill>
                <a:cs typeface="Arial" charset="0"/>
              </a:rPr>
              <a:t>:</a:t>
            </a:r>
            <a:r>
              <a:rPr lang="en-US" sz="3200">
                <a:solidFill>
                  <a:schemeClr val="bg1"/>
                </a:solidFill>
                <a:cs typeface="Arial" charset="0"/>
              </a:rPr>
              <a:t> </a:t>
            </a:r>
            <a:r>
              <a:rPr lang="ru-RU" sz="3200">
                <a:solidFill>
                  <a:schemeClr val="bg1"/>
                </a:solidFill>
                <a:cs typeface="Arial" charset="0"/>
              </a:rPr>
              <a:t>настоящие люди на земле существуют, как минимум,</a:t>
            </a:r>
            <a:r>
              <a:rPr lang="en-US" sz="3200">
                <a:solidFill>
                  <a:schemeClr val="bg1"/>
                </a:solidFill>
                <a:cs typeface="Arial" charset="0"/>
              </a:rPr>
              <a:t> 50000 </a:t>
            </a:r>
            <a:r>
              <a:rPr lang="ru-RU" sz="3200">
                <a:solidFill>
                  <a:schemeClr val="bg1"/>
                </a:solidFill>
                <a:cs typeface="Arial" charset="0"/>
              </a:rPr>
              <a:t>лет</a:t>
            </a:r>
            <a:endParaRPr lang="en-US" sz="3200">
              <a:solidFill>
                <a:schemeClr val="bg1"/>
              </a:solidFill>
              <a:cs typeface="Arial" charset="0"/>
            </a:endParaRPr>
          </a:p>
          <a:p>
            <a:pPr eaLnBrk="1" hangingPunct="1">
              <a:lnSpc>
                <a:spcPct val="90000"/>
              </a:lnSpc>
              <a:spcBef>
                <a:spcPct val="25000"/>
              </a:spcBef>
            </a:pPr>
            <a:r>
              <a:rPr lang="en-US" sz="3200">
                <a:solidFill>
                  <a:schemeClr val="bg1"/>
                </a:solidFill>
                <a:cs typeface="Arial" charset="0"/>
              </a:rPr>
              <a:t>~332 </a:t>
            </a:r>
            <a:r>
              <a:rPr lang="ru-RU" sz="3200">
                <a:solidFill>
                  <a:schemeClr val="bg1"/>
                </a:solidFill>
                <a:cs typeface="Arial" charset="0"/>
              </a:rPr>
              <a:t>удвоений</a:t>
            </a:r>
            <a:r>
              <a:rPr lang="en-US" sz="3200">
                <a:solidFill>
                  <a:schemeClr val="bg1"/>
                </a:solidFill>
                <a:cs typeface="Arial" charset="0"/>
              </a:rPr>
              <a:t> =&gt; 10</a:t>
            </a:r>
            <a:r>
              <a:rPr lang="en-US" sz="3200" baseline="30000">
                <a:solidFill>
                  <a:schemeClr val="bg1"/>
                </a:solidFill>
                <a:cs typeface="Arial" charset="0"/>
              </a:rPr>
              <a:t>100</a:t>
            </a:r>
            <a:r>
              <a:rPr lang="en-US" sz="3200">
                <a:solidFill>
                  <a:schemeClr val="bg1"/>
                </a:solidFill>
                <a:cs typeface="Arial" charset="0"/>
              </a:rPr>
              <a:t> </a:t>
            </a:r>
            <a:r>
              <a:rPr lang="ru-RU" sz="3200">
                <a:solidFill>
                  <a:schemeClr val="bg1"/>
                </a:solidFill>
                <a:cs typeface="Arial" charset="0"/>
              </a:rPr>
              <a:t>людей на настоящий момент</a:t>
            </a:r>
            <a:endParaRPr lang="en-US" sz="3200">
              <a:solidFill>
                <a:schemeClr val="bg1"/>
              </a:solidFill>
              <a:cs typeface="Arial" charset="0"/>
            </a:endParaRPr>
          </a:p>
        </p:txBody>
      </p:sp>
      <p:sp>
        <p:nvSpPr>
          <p:cNvPr id="3137543" name="Text Box 7"/>
          <p:cNvSpPr txBox="1">
            <a:spLocks noChangeArrowheads="1"/>
          </p:cNvSpPr>
          <p:nvPr/>
        </p:nvSpPr>
        <p:spPr bwMode="auto">
          <a:xfrm>
            <a:off x="533400" y="3844925"/>
            <a:ext cx="7696200" cy="1963738"/>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95000"/>
              </a:lnSpc>
              <a:spcBef>
                <a:spcPct val="30000"/>
              </a:spcBef>
              <a:defRPr/>
            </a:pPr>
            <a:r>
              <a:rPr lang="en-US" sz="3200" dirty="0">
                <a:solidFill>
                  <a:schemeClr val="bg1"/>
                </a:solidFill>
                <a:latin typeface="Arial" pitchFamily="34" charset="0"/>
                <a:ea typeface="+mn-ea"/>
              </a:rPr>
              <a:t>                10,000,000,000,000,000,000, 000,000,000,000,000,000,000,000,000,000,000,000,000,000,000,000,000,000,000,000,000,000,000,000,000,000,000.</a:t>
            </a:r>
          </a:p>
        </p:txBody>
      </p:sp>
      <p:sp>
        <p:nvSpPr>
          <p:cNvPr id="3137544" name="WordArt 8"/>
          <p:cNvSpPr>
            <a:spLocks noChangeArrowheads="1" noChangeShapeType="1" noTextEdit="1"/>
          </p:cNvSpPr>
          <p:nvPr/>
        </p:nvSpPr>
        <p:spPr bwMode="auto">
          <a:xfrm>
            <a:off x="685800" y="1905000"/>
            <a:ext cx="7162800" cy="16764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0000"/>
                </a:solidFill>
                <a:latin typeface="Arial Black"/>
                <a:ea typeface="Arial Black"/>
                <a:cs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37542"/>
                                        </p:tgtEl>
                                        <p:attrNameLst>
                                          <p:attrName>style.visibility</p:attrName>
                                        </p:attrNameLst>
                                      </p:cBhvr>
                                      <p:to>
                                        <p:strVal val="visible"/>
                                      </p:to>
                                    </p:set>
                                    <p:anim calcmode="lin" valueType="num">
                                      <p:cBhvr additive="base">
                                        <p:cTn id="7" dur="500" fill="hold"/>
                                        <p:tgtEl>
                                          <p:spTgt spid="3137542"/>
                                        </p:tgtEl>
                                        <p:attrNameLst>
                                          <p:attrName>ppt_x</p:attrName>
                                        </p:attrNameLst>
                                      </p:cBhvr>
                                      <p:tavLst>
                                        <p:tav tm="0">
                                          <p:val>
                                            <p:strVal val="#ppt_x"/>
                                          </p:val>
                                        </p:tav>
                                        <p:tav tm="100000">
                                          <p:val>
                                            <p:strVal val="#ppt_x"/>
                                          </p:val>
                                        </p:tav>
                                      </p:tavLst>
                                    </p:anim>
                                    <p:anim calcmode="lin" valueType="num">
                                      <p:cBhvr additive="base">
                                        <p:cTn id="8" dur="500" fill="hold"/>
                                        <p:tgtEl>
                                          <p:spTgt spid="31375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37543"/>
                                        </p:tgtEl>
                                        <p:attrNameLst>
                                          <p:attrName>style.visibility</p:attrName>
                                        </p:attrNameLst>
                                      </p:cBhvr>
                                      <p:to>
                                        <p:strVal val="visible"/>
                                      </p:to>
                                    </p:set>
                                    <p:anim calcmode="lin" valueType="num">
                                      <p:cBhvr additive="base">
                                        <p:cTn id="13" dur="500" fill="hold"/>
                                        <p:tgtEl>
                                          <p:spTgt spid="3137543"/>
                                        </p:tgtEl>
                                        <p:attrNameLst>
                                          <p:attrName>ppt_x</p:attrName>
                                        </p:attrNameLst>
                                      </p:cBhvr>
                                      <p:tavLst>
                                        <p:tav tm="0">
                                          <p:val>
                                            <p:strVal val="#ppt_x"/>
                                          </p:val>
                                        </p:tav>
                                        <p:tav tm="100000">
                                          <p:val>
                                            <p:strVal val="#ppt_x"/>
                                          </p:val>
                                        </p:tav>
                                      </p:tavLst>
                                    </p:anim>
                                    <p:anim calcmode="lin" valueType="num">
                                      <p:cBhvr additive="base">
                                        <p:cTn id="14" dur="500" fill="hold"/>
                                        <p:tgtEl>
                                          <p:spTgt spid="31375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grpId="1" nodeType="clickEffect">
                                  <p:stCondLst>
                                    <p:cond delay="0"/>
                                  </p:stCondLst>
                                  <p:childTnLst>
                                    <p:anim calcmode="lin" valueType="num">
                                      <p:cBhvr additive="base">
                                        <p:cTn id="18" dur="500"/>
                                        <p:tgtEl>
                                          <p:spTgt spid="3137543"/>
                                        </p:tgtEl>
                                        <p:attrNameLst>
                                          <p:attrName>ppt_x</p:attrName>
                                        </p:attrNameLst>
                                      </p:cBhvr>
                                      <p:tavLst>
                                        <p:tav tm="0">
                                          <p:val>
                                            <p:strVal val="ppt_x"/>
                                          </p:val>
                                        </p:tav>
                                        <p:tav tm="100000">
                                          <p:val>
                                            <p:strVal val="1+ppt_w/2"/>
                                          </p:val>
                                        </p:tav>
                                      </p:tavLst>
                                    </p:anim>
                                    <p:anim calcmode="lin" valueType="num">
                                      <p:cBhvr additive="base">
                                        <p:cTn id="19" dur="500"/>
                                        <p:tgtEl>
                                          <p:spTgt spid="3137543"/>
                                        </p:tgtEl>
                                        <p:attrNameLst>
                                          <p:attrName>ppt_y</p:attrName>
                                        </p:attrNameLst>
                                      </p:cBhvr>
                                      <p:tavLst>
                                        <p:tav tm="0">
                                          <p:val>
                                            <p:strVal val="ppt_y"/>
                                          </p:val>
                                        </p:tav>
                                        <p:tav tm="100000">
                                          <p:val>
                                            <p:strVal val="ppt_y"/>
                                          </p:val>
                                        </p:tav>
                                      </p:tavLst>
                                    </p:anim>
                                    <p:set>
                                      <p:cBhvr>
                                        <p:cTn id="20" dur="1" fill="hold">
                                          <p:stCondLst>
                                            <p:cond delay="499"/>
                                          </p:stCondLst>
                                        </p:cTn>
                                        <p:tgtEl>
                                          <p:spTgt spid="3137543"/>
                                        </p:tgtEl>
                                        <p:attrNameLst>
                                          <p:attrName>style.visibility</p:attrName>
                                        </p:attrNameLst>
                                      </p:cBhvr>
                                      <p:to>
                                        <p:strVal val="hidden"/>
                                      </p:to>
                                    </p:set>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3137541">
                                            <p:txEl>
                                              <p:pRg st="0" end="0"/>
                                            </p:txEl>
                                          </p:spTgt>
                                        </p:tgtEl>
                                        <p:attrNameLst>
                                          <p:attrName>style.visibility</p:attrName>
                                        </p:attrNameLst>
                                      </p:cBhvr>
                                      <p:to>
                                        <p:strVal val="visible"/>
                                      </p:to>
                                    </p:set>
                                    <p:anim calcmode="lin" valueType="num">
                                      <p:cBhvr additive="base">
                                        <p:cTn id="24" dur="500" fill="hold"/>
                                        <p:tgtEl>
                                          <p:spTgt spid="313754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375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3137544"/>
                                        </p:tgtEl>
                                        <p:attrNameLst>
                                          <p:attrName>style.visibility</p:attrName>
                                        </p:attrNameLst>
                                      </p:cBhvr>
                                      <p:to>
                                        <p:strVal val="visible"/>
                                      </p:to>
                                    </p:set>
                                    <p:anim calcmode="lin" valueType="num">
                                      <p:cBhvr>
                                        <p:cTn id="30" dur="500" fill="hold"/>
                                        <p:tgtEl>
                                          <p:spTgt spid="3137544"/>
                                        </p:tgtEl>
                                        <p:attrNameLst>
                                          <p:attrName>ppt_w</p:attrName>
                                        </p:attrNameLst>
                                      </p:cBhvr>
                                      <p:tavLst>
                                        <p:tav tm="0">
                                          <p:val>
                                            <p:fltVal val="0"/>
                                          </p:val>
                                        </p:tav>
                                        <p:tav tm="100000">
                                          <p:val>
                                            <p:strVal val="#ppt_w"/>
                                          </p:val>
                                        </p:tav>
                                      </p:tavLst>
                                    </p:anim>
                                    <p:anim calcmode="lin" valueType="num">
                                      <p:cBhvr>
                                        <p:cTn id="31" dur="500" fill="hold"/>
                                        <p:tgtEl>
                                          <p:spTgt spid="3137544"/>
                                        </p:tgtEl>
                                        <p:attrNameLst>
                                          <p:attrName>ppt_h</p:attrName>
                                        </p:attrNameLst>
                                      </p:cBhvr>
                                      <p:tavLst>
                                        <p:tav tm="0">
                                          <p:val>
                                            <p:fltVal val="0"/>
                                          </p:val>
                                        </p:tav>
                                        <p:tav tm="100000">
                                          <p:val>
                                            <p:strVal val="#ppt_h"/>
                                          </p:val>
                                        </p:tav>
                                      </p:tavLst>
                                    </p:anim>
                                    <p:animEffect transition="in" filter="fade">
                                      <p:cBhvr>
                                        <p:cTn id="32" dur="500"/>
                                        <p:tgtEl>
                                          <p:spTgt spid="3137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7541" grpId="0" build="allAtOnce"/>
      <p:bldP spid="3137542" grpId="0"/>
      <p:bldP spid="3137543" grpId="0"/>
      <p:bldP spid="3137543" grpId="1"/>
      <p:bldP spid="31375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Australophithecus</a:t>
            </a:r>
          </a:p>
        </p:txBody>
      </p:sp>
      <p:pic>
        <p:nvPicPr>
          <p:cNvPr id="7577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9094" name="Text Box 6"/>
          <p:cNvSpPr txBox="1">
            <a:spLocks noChangeArrowheads="1"/>
          </p:cNvSpPr>
          <p:nvPr/>
        </p:nvSpPr>
        <p:spPr bwMode="auto">
          <a:xfrm>
            <a:off x="152400" y="2498725"/>
            <a:ext cx="9144000" cy="109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6600">
                <a:solidFill>
                  <a:srgbClr val="FFFF00"/>
                </a:solidFill>
              </a:rPr>
              <a:t>Австралопитек</a:t>
            </a:r>
            <a:endParaRPr lang="en-US" sz="6600">
              <a:solidFill>
                <a:srgbClr val="FFFF00"/>
              </a:solidFill>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atin typeface="Arial" charset="0"/>
                <a:cs typeface="Arial" charset="0"/>
              </a:rPr>
              <a:t>Purple blank</a:t>
            </a:r>
          </a:p>
        </p:txBody>
      </p:sp>
      <p:pic>
        <p:nvPicPr>
          <p:cNvPr id="18125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44838" name="Text Box 6"/>
          <p:cNvSpPr txBox="1">
            <a:spLocks noChangeArrowheads="1"/>
          </p:cNvSpPr>
          <p:nvPr/>
        </p:nvSpPr>
        <p:spPr bwMode="auto">
          <a:xfrm>
            <a:off x="6248400" y="517525"/>
            <a:ext cx="20574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a:solidFill>
                  <a:srgbClr val="FFFF00"/>
                </a:solidFill>
                <a:latin typeface="Arial" pitchFamily="34" charset="0"/>
                <a:ea typeface="+mn-ea"/>
              </a:rPr>
              <a:t>1992</a:t>
            </a:r>
          </a:p>
        </p:txBody>
      </p:sp>
      <p:sp>
        <p:nvSpPr>
          <p:cNvPr id="4344839" name="Text Box 7"/>
          <p:cNvSpPr txBox="1">
            <a:spLocks noChangeArrowheads="1"/>
          </p:cNvSpPr>
          <p:nvPr/>
        </p:nvSpPr>
        <p:spPr bwMode="auto">
          <a:xfrm>
            <a:off x="838200" y="1114425"/>
            <a:ext cx="7467600" cy="3436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spcBef>
                <a:spcPct val="50000"/>
              </a:spcBef>
            </a:pPr>
            <a:r>
              <a:rPr lang="ru-RU" sz="3300">
                <a:solidFill>
                  <a:schemeClr val="bg1"/>
                </a:solidFill>
                <a:latin typeface="Arial Narrow" charset="0"/>
                <a:cs typeface="Arial" charset="0"/>
              </a:rPr>
              <a:t>«Едва ли найдется другая тема для стольких разногласий, как эволюция человека</a:t>
            </a:r>
            <a:r>
              <a:rPr lang="en-US" sz="3300">
                <a:solidFill>
                  <a:schemeClr val="bg1"/>
                </a:solidFill>
                <a:latin typeface="Arial Narrow" charset="0"/>
                <a:cs typeface="Arial" charset="0"/>
              </a:rPr>
              <a:t>. </a:t>
            </a:r>
            <a:r>
              <a:rPr lang="ru-RU" sz="3300">
                <a:solidFill>
                  <a:schemeClr val="bg1"/>
                </a:solidFill>
                <a:latin typeface="Arial Narrow" charset="0"/>
                <a:cs typeface="Arial" charset="0"/>
              </a:rPr>
              <a:t>Каждая находка останков</a:t>
            </a:r>
            <a:r>
              <a:rPr lang="en-US" sz="3300">
                <a:solidFill>
                  <a:schemeClr val="bg1"/>
                </a:solidFill>
                <a:latin typeface="Arial Narrow" charset="0"/>
                <a:cs typeface="Arial" charset="0"/>
              </a:rPr>
              <a:t>, </a:t>
            </a:r>
            <a:r>
              <a:rPr lang="ru-RU" sz="3300">
                <a:solidFill>
                  <a:schemeClr val="bg1"/>
                </a:solidFill>
                <a:latin typeface="Arial Narrow" charset="0"/>
                <a:cs typeface="Arial" charset="0"/>
              </a:rPr>
              <a:t>каждая новая применяемая методика, каждая догадка </a:t>
            </a:r>
            <a:r>
              <a:rPr lang="en-US" sz="3300">
                <a:solidFill>
                  <a:schemeClr val="bg1"/>
                </a:solidFill>
                <a:latin typeface="Arial Narrow" charset="0"/>
                <a:cs typeface="Arial" charset="0"/>
              </a:rPr>
              <a:t>–</a:t>
            </a:r>
            <a:r>
              <a:rPr lang="ru-RU" sz="3300">
                <a:solidFill>
                  <a:schemeClr val="bg1"/>
                </a:solidFill>
                <a:latin typeface="Arial Narrow" charset="0"/>
                <a:cs typeface="Arial" charset="0"/>
              </a:rPr>
              <a:t> все это высвобождает поток разногласий с </a:t>
            </a:r>
            <a:r>
              <a:rPr lang="ru-RU" sz="3300">
                <a:solidFill>
                  <a:srgbClr val="FFFF00"/>
                </a:solidFill>
                <a:latin typeface="Arial Narrow" charset="0"/>
                <a:cs typeface="Arial" charset="0"/>
              </a:rPr>
              <a:t>бурными нескончаемыми дебатами</a:t>
            </a:r>
            <a:r>
              <a:rPr lang="en-US" sz="3300">
                <a:solidFill>
                  <a:schemeClr val="bg1"/>
                </a:solidFill>
                <a:latin typeface="Arial Narrow" charset="0"/>
                <a:cs typeface="Arial" charset="0"/>
              </a:rPr>
              <a:t>. …</a:t>
            </a:r>
            <a:r>
              <a:rPr lang="ru-RU" sz="3300">
                <a:solidFill>
                  <a:schemeClr val="bg1"/>
                </a:solidFill>
                <a:latin typeface="Arial Narrow" charset="0"/>
                <a:cs typeface="Arial" charset="0"/>
              </a:rPr>
              <a:t>».</a:t>
            </a:r>
            <a:endParaRPr lang="en-US" sz="3300">
              <a:solidFill>
                <a:schemeClr val="bg1"/>
              </a:solidFill>
              <a:latin typeface="Arial Narrow" charset="0"/>
              <a:cs typeface="Arial" charset="0"/>
            </a:endParaRPr>
          </a:p>
        </p:txBody>
      </p:sp>
      <p:sp>
        <p:nvSpPr>
          <p:cNvPr id="4344840" name="Text Box 8"/>
          <p:cNvSpPr txBox="1">
            <a:spLocks noChangeArrowheads="1"/>
          </p:cNvSpPr>
          <p:nvPr/>
        </p:nvSpPr>
        <p:spPr bwMode="auto">
          <a:xfrm>
            <a:off x="838200" y="4953000"/>
            <a:ext cx="7467600" cy="1446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Джон Ваймер</a:t>
            </a:r>
            <a:r>
              <a:rPr lang="en-US" sz="2200">
                <a:solidFill>
                  <a:schemeClr val="bg1"/>
                </a:solidFill>
                <a:cs typeface="Arial" charset="0"/>
              </a:rPr>
              <a:t> (</a:t>
            </a:r>
            <a:r>
              <a:rPr lang="ru-RU" sz="2200">
                <a:solidFill>
                  <a:schemeClr val="bg1"/>
                </a:solidFill>
                <a:cs typeface="Arial" charset="0"/>
              </a:rPr>
              <a:t>археолог, специализирующийся на периоде Палеолитики</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Обновляя прошлое эволюции».</a:t>
            </a:r>
            <a:r>
              <a:rPr lang="en-US" sz="2200">
                <a:solidFill>
                  <a:schemeClr val="bg1"/>
                </a:solidFill>
                <a:cs typeface="Arial" charset="0"/>
              </a:rPr>
              <a:t> </a:t>
            </a:r>
            <a:r>
              <a:rPr lang="en-US" sz="2200" i="1">
                <a:solidFill>
                  <a:schemeClr val="bg1"/>
                </a:solidFill>
                <a:cs typeface="Arial" charset="0"/>
              </a:rPr>
              <a:t>New Scientist</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Вып</a:t>
            </a:r>
            <a:r>
              <a:rPr lang="en-US" sz="2200">
                <a:solidFill>
                  <a:schemeClr val="bg1"/>
                </a:solidFill>
                <a:cs typeface="Arial" charset="0"/>
              </a:rPr>
              <a:t>. 136 (7 </a:t>
            </a:r>
            <a:r>
              <a:rPr lang="ru-RU" sz="2200">
                <a:solidFill>
                  <a:schemeClr val="bg1"/>
                </a:solidFill>
                <a:cs typeface="Arial" charset="0"/>
              </a:rPr>
              <a:t>ноября</a:t>
            </a:r>
            <a:r>
              <a:rPr lang="en-US" sz="2200">
                <a:solidFill>
                  <a:schemeClr val="bg1"/>
                </a:solidFill>
                <a:cs typeface="Arial" charset="0"/>
              </a:rPr>
              <a:t> 1992)</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40.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atin typeface="Arial" charset="0"/>
                <a:cs typeface="Arial" charset="0"/>
              </a:rPr>
              <a:t>Purple blank</a:t>
            </a:r>
          </a:p>
        </p:txBody>
      </p:sp>
      <p:pic>
        <p:nvPicPr>
          <p:cNvPr id="18227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182276" name="Text Box 6"/>
          <p:cNvSpPr txBox="1">
            <a:spLocks noChangeArrowheads="1"/>
          </p:cNvSpPr>
          <p:nvPr/>
        </p:nvSpPr>
        <p:spPr bwMode="auto">
          <a:xfrm>
            <a:off x="838200" y="1206500"/>
            <a:ext cx="74676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chemeClr val="bg1"/>
                </a:solidFill>
                <a:cs typeface="Arial" charset="0"/>
              </a:rPr>
              <a:t>«Возможно, самой увлекательной дискуссией является</a:t>
            </a:r>
            <a:r>
              <a:rPr lang="en-US" sz="4400">
                <a:solidFill>
                  <a:schemeClr val="bg1"/>
                </a:solidFill>
                <a:cs typeface="Arial" charset="0"/>
              </a:rPr>
              <a:t> </a:t>
            </a:r>
            <a:r>
              <a:rPr lang="ru-RU" sz="4400">
                <a:solidFill>
                  <a:schemeClr val="bg1"/>
                </a:solidFill>
                <a:cs typeface="Arial" charset="0"/>
              </a:rPr>
              <a:t>попытка определить</a:t>
            </a:r>
            <a:r>
              <a:rPr lang="en-US" sz="4400">
                <a:solidFill>
                  <a:schemeClr val="bg1"/>
                </a:solidFill>
                <a:cs typeface="Arial" charset="0"/>
              </a:rPr>
              <a:t> </a:t>
            </a:r>
            <a:r>
              <a:rPr lang="ru-RU" sz="4400">
                <a:solidFill>
                  <a:srgbClr val="FFFF00"/>
                </a:solidFill>
                <a:cs typeface="Arial" charset="0"/>
              </a:rPr>
              <a:t>когда</a:t>
            </a:r>
            <a:r>
              <a:rPr lang="en-US" sz="4400">
                <a:solidFill>
                  <a:srgbClr val="FFFF00"/>
                </a:solidFill>
                <a:cs typeface="Arial" charset="0"/>
              </a:rPr>
              <a:t>, </a:t>
            </a:r>
            <a:r>
              <a:rPr lang="ru-RU" sz="4400">
                <a:solidFill>
                  <a:srgbClr val="FFFF00"/>
                </a:solidFill>
                <a:cs typeface="Arial" charset="0"/>
              </a:rPr>
              <a:t>где</a:t>
            </a:r>
            <a:r>
              <a:rPr lang="en-US" sz="4400">
                <a:solidFill>
                  <a:srgbClr val="FFFF00"/>
                </a:solidFill>
                <a:cs typeface="Arial" charset="0"/>
              </a:rPr>
              <a:t>, </a:t>
            </a:r>
            <a:r>
              <a:rPr lang="ru-RU" sz="4400">
                <a:solidFill>
                  <a:srgbClr val="FFFF00"/>
                </a:solidFill>
                <a:cs typeface="Arial" charset="0"/>
              </a:rPr>
              <a:t>как</a:t>
            </a:r>
            <a:r>
              <a:rPr lang="en-US" sz="4400">
                <a:solidFill>
                  <a:srgbClr val="FFFF00"/>
                </a:solidFill>
                <a:cs typeface="Arial" charset="0"/>
              </a:rPr>
              <a:t> </a:t>
            </a:r>
            <a:r>
              <a:rPr lang="ru-RU" sz="4400">
                <a:solidFill>
                  <a:srgbClr val="FFFF00"/>
                </a:solidFill>
                <a:cs typeface="Arial" charset="0"/>
              </a:rPr>
              <a:t>и</a:t>
            </a:r>
            <a:r>
              <a:rPr lang="en-US" sz="4400">
                <a:solidFill>
                  <a:srgbClr val="FFFF00"/>
                </a:solidFill>
                <a:cs typeface="Arial" charset="0"/>
              </a:rPr>
              <a:t> </a:t>
            </a:r>
            <a:r>
              <a:rPr lang="ru-RU" sz="4400">
                <a:solidFill>
                  <a:srgbClr val="FFFF00"/>
                </a:solidFill>
                <a:cs typeface="Arial" charset="0"/>
              </a:rPr>
              <a:t>почему</a:t>
            </a:r>
            <a:r>
              <a:rPr lang="en-US" sz="4400">
                <a:solidFill>
                  <a:srgbClr val="FFFF00"/>
                </a:solidFill>
                <a:cs typeface="Arial" charset="0"/>
              </a:rPr>
              <a:t> </a:t>
            </a:r>
            <a:r>
              <a:rPr lang="ru-RU" sz="4400">
                <a:solidFill>
                  <a:srgbClr val="FFFF00"/>
                </a:solidFill>
                <a:cs typeface="Arial" charset="0"/>
              </a:rPr>
              <a:t>мы – люди</a:t>
            </a:r>
            <a:r>
              <a:rPr lang="ru-RU" sz="4400">
                <a:solidFill>
                  <a:schemeClr val="bg1"/>
                </a:solidFill>
                <a:cs typeface="Arial" charset="0"/>
              </a:rPr>
              <a:t>».</a:t>
            </a:r>
            <a:endParaRPr lang="en-US" sz="4400">
              <a:solidFill>
                <a:schemeClr val="bg1"/>
              </a:solidFill>
              <a:cs typeface="Arial" charset="0"/>
            </a:endParaRPr>
          </a:p>
        </p:txBody>
      </p:sp>
      <p:sp>
        <p:nvSpPr>
          <p:cNvPr id="182277" name="Text Box 7"/>
          <p:cNvSpPr txBox="1">
            <a:spLocks noChangeArrowheads="1"/>
          </p:cNvSpPr>
          <p:nvPr/>
        </p:nvSpPr>
        <p:spPr bwMode="auto">
          <a:xfrm>
            <a:off x="5257800" y="5791200"/>
            <a:ext cx="320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chemeClr val="bg1"/>
                </a:solidFill>
                <a:latin typeface="Arial Narrow" charset="0"/>
                <a:cs typeface="Arial" charset="0"/>
              </a:rPr>
              <a:t>Ваймер</a:t>
            </a:r>
            <a:r>
              <a:rPr lang="en-US" sz="2400">
                <a:solidFill>
                  <a:schemeClr val="bg1"/>
                </a:solidFill>
                <a:latin typeface="Arial Narrow" charset="0"/>
                <a:cs typeface="Arial" charset="0"/>
              </a:rPr>
              <a:t> (1992)</a:t>
            </a:r>
            <a:r>
              <a:rPr lang="ru-RU" sz="2400">
                <a:solidFill>
                  <a:schemeClr val="bg1"/>
                </a:solidFill>
                <a:latin typeface="Arial Narrow" charset="0"/>
                <a:cs typeface="Arial" charset="0"/>
              </a:rPr>
              <a:t>.</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С</a:t>
            </a:r>
            <a:r>
              <a:rPr lang="en-US" sz="2400">
                <a:solidFill>
                  <a:schemeClr val="bg1"/>
                </a:solidFill>
                <a:latin typeface="Arial Narrow" charset="0"/>
                <a:cs typeface="Arial" charset="0"/>
              </a:rPr>
              <a:t>. 40.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7810" name="Rectangle 2"/>
          <p:cNvSpPr>
            <a:spLocks noGrp="1" noChangeArrowheads="1"/>
          </p:cNvSpPr>
          <p:nvPr>
            <p:ph type="title" idx="4294967295"/>
          </p:nvPr>
        </p:nvSpPr>
        <p:spPr/>
        <p:txBody>
          <a:bodyPr/>
          <a:lstStyle/>
          <a:p>
            <a:r>
              <a:rPr lang="en-US"/>
              <a:t>Purple blank</a:t>
            </a:r>
          </a:p>
        </p:txBody>
      </p:sp>
      <p:pic>
        <p:nvPicPr>
          <p:cNvPr id="887811" name="Picture 3" descr="Purple Background"/>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43268" name="Text Box 4"/>
          <p:cNvSpPr txBox="1">
            <a:spLocks noChangeArrowheads="1"/>
          </p:cNvSpPr>
          <p:nvPr/>
        </p:nvSpPr>
        <p:spPr bwMode="auto">
          <a:xfrm>
            <a:off x="914400" y="5827713"/>
            <a:ext cx="7696200" cy="425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i="1">
                <a:solidFill>
                  <a:schemeClr val="bg1"/>
                </a:solidFill>
              </a:rPr>
              <a:t>Всемирно известный судебный процесс.</a:t>
            </a:r>
            <a:r>
              <a:rPr lang="en-US" sz="2400" i="1">
                <a:solidFill>
                  <a:schemeClr val="bg1"/>
                </a:solidFill>
              </a:rPr>
              <a:t> </a:t>
            </a:r>
            <a:r>
              <a:rPr lang="ru-RU" sz="2400">
                <a:solidFill>
                  <a:schemeClr val="bg1"/>
                </a:solidFill>
              </a:rPr>
              <a:t>С</a:t>
            </a:r>
            <a:r>
              <a:rPr lang="en-US" sz="2400">
                <a:solidFill>
                  <a:schemeClr val="bg1"/>
                </a:solidFill>
              </a:rPr>
              <a:t>. 278.</a:t>
            </a:r>
            <a:endParaRPr lang="en-US"/>
          </a:p>
        </p:txBody>
      </p:sp>
      <p:sp>
        <p:nvSpPr>
          <p:cNvPr id="2443269" name="Text Box 5"/>
          <p:cNvSpPr txBox="1">
            <a:spLocks noChangeArrowheads="1"/>
          </p:cNvSpPr>
          <p:nvPr/>
        </p:nvSpPr>
        <p:spPr bwMode="auto">
          <a:xfrm>
            <a:off x="914400" y="1905000"/>
            <a:ext cx="73152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rPr>
              <a:t>«Самой древней английской человеческой реликвией является первобытный Пилтдаунский человек».</a:t>
            </a:r>
            <a:endParaRPr lang="en-US" sz="3600">
              <a:solidFill>
                <a:schemeClr val="bg1"/>
              </a:solidFill>
            </a:endParaRPr>
          </a:p>
        </p:txBody>
      </p:sp>
      <p:sp>
        <p:nvSpPr>
          <p:cNvPr id="2443270" name="Text Box 6"/>
          <p:cNvSpPr txBox="1">
            <a:spLocks noChangeArrowheads="1"/>
          </p:cNvSpPr>
          <p:nvPr/>
        </p:nvSpPr>
        <p:spPr bwMode="auto">
          <a:xfrm>
            <a:off x="914400" y="533400"/>
            <a:ext cx="73152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200">
                <a:solidFill>
                  <a:srgbClr val="FFFF00"/>
                </a:solidFill>
              </a:rPr>
              <a:t>Эволюционный судебный процесс</a:t>
            </a:r>
            <a:endParaRPr lang="en-US" sz="3200">
              <a:solidFill>
                <a:srgbClr val="FFFF00"/>
              </a:solidFill>
            </a:endParaRPr>
          </a:p>
          <a:p>
            <a:pPr algn="ctr" eaLnBrk="1" hangingPunct="1"/>
            <a:r>
              <a:rPr lang="ru-RU" sz="3200">
                <a:solidFill>
                  <a:srgbClr val="FFFF00"/>
                </a:solidFill>
              </a:rPr>
              <a:t>Дейтон</a:t>
            </a:r>
            <a:r>
              <a:rPr lang="en-US" sz="3200">
                <a:solidFill>
                  <a:srgbClr val="FFFF00"/>
                </a:solidFill>
              </a:rPr>
              <a:t>, </a:t>
            </a:r>
            <a:r>
              <a:rPr lang="ru-RU" sz="3200">
                <a:solidFill>
                  <a:srgbClr val="FFFF00"/>
                </a:solidFill>
              </a:rPr>
              <a:t>Теннесси</a:t>
            </a:r>
            <a:r>
              <a:rPr lang="en-US" sz="3200">
                <a:solidFill>
                  <a:srgbClr val="FFFF00"/>
                </a:solidFill>
              </a:rPr>
              <a:t>, 1925</a:t>
            </a:r>
          </a:p>
        </p:txBody>
      </p:sp>
      <p:sp>
        <p:nvSpPr>
          <p:cNvPr id="2443271" name="Text Box 7"/>
          <p:cNvSpPr txBox="1">
            <a:spLocks noChangeArrowheads="1"/>
          </p:cNvSpPr>
          <p:nvPr/>
        </p:nvSpPr>
        <p:spPr bwMode="auto">
          <a:xfrm>
            <a:off x="1828800" y="4343400"/>
            <a:ext cx="6324600" cy="946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ru-RU" sz="2800">
                <a:solidFill>
                  <a:schemeClr val="bg1"/>
                </a:solidFill>
              </a:rPr>
              <a:t>Профессор Гораций Х. Ньюман</a:t>
            </a:r>
            <a:endParaRPr lang="en-US" sz="2800">
              <a:solidFill>
                <a:schemeClr val="bg1"/>
              </a:solidFill>
            </a:endParaRPr>
          </a:p>
          <a:p>
            <a:pPr algn="r" eaLnBrk="1" hangingPunct="1"/>
            <a:r>
              <a:rPr lang="ru-RU" sz="2800">
                <a:solidFill>
                  <a:schemeClr val="bg1"/>
                </a:solidFill>
              </a:rPr>
              <a:t>зоолог, Чикагский Университет</a:t>
            </a:r>
            <a:endParaRPr lang="en-US" sz="2800">
              <a:solidFill>
                <a:schemeClr val="bg1"/>
              </a:solidFill>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9858" name="Rectangle 2"/>
          <p:cNvSpPr>
            <a:spLocks noGrp="1" noChangeArrowheads="1"/>
          </p:cNvSpPr>
          <p:nvPr>
            <p:ph type="title" idx="4294967295"/>
          </p:nvPr>
        </p:nvSpPr>
        <p:spPr/>
        <p:txBody>
          <a:bodyPr/>
          <a:lstStyle/>
          <a:p>
            <a:r>
              <a:rPr lang="en-US"/>
              <a:t>Piltdown hoax teeth—Werner 1</a:t>
            </a:r>
          </a:p>
        </p:txBody>
      </p:sp>
      <p:pic>
        <p:nvPicPr>
          <p:cNvPr id="889859" name="Picture 3" descr="Piltdown composite small 8 Feb20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514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8852" name="Picture 4" descr="Piltdown composite small 8 Feb2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00" y="0"/>
            <a:ext cx="25527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8853" name="Picture 5" descr="Piltdown composite small 8 Feb20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2200" y="0"/>
            <a:ext cx="29718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8854" name="Picture 6" descr="Piltdown composite small 8 Feb20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67000"/>
            <a:ext cx="25527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8855" name="Picture 7" descr="Piltdown composite small 8 Feb20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38400" y="4518025"/>
            <a:ext cx="6629400"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8856" name="Text Box 8"/>
          <p:cNvSpPr txBox="1">
            <a:spLocks noChangeArrowheads="1"/>
          </p:cNvSpPr>
          <p:nvPr/>
        </p:nvSpPr>
        <p:spPr bwMode="auto">
          <a:xfrm>
            <a:off x="3810000" y="6477000"/>
            <a:ext cx="5181600" cy="366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en-US">
                <a:solidFill>
                  <a:schemeClr val="bg1"/>
                </a:solidFill>
                <a:cs typeface="Arial" charset="0"/>
              </a:rPr>
              <a:t>© London NHM &amp; Audio Visual Consult. Inc.</a:t>
            </a:r>
          </a:p>
        </p:txBody>
      </p:sp>
      <p:sp>
        <p:nvSpPr>
          <p:cNvPr id="889865" name="Text Box 9"/>
          <p:cNvSpPr txBox="1">
            <a:spLocks noChangeArrowheads="1"/>
          </p:cNvSpPr>
          <p:nvPr/>
        </p:nvSpPr>
        <p:spPr bwMode="auto">
          <a:xfrm>
            <a:off x="2819400" y="3244850"/>
            <a:ext cx="61722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800">
                <a:solidFill>
                  <a:schemeClr val="bg1"/>
                </a:solidFill>
                <a:cs typeface="Arial" charset="0"/>
              </a:rPr>
              <a:t>Карл Вернер.</a:t>
            </a:r>
            <a:r>
              <a:rPr lang="en-US" sz="2800">
                <a:solidFill>
                  <a:schemeClr val="bg1"/>
                </a:solidFill>
                <a:cs typeface="Arial" charset="0"/>
              </a:rPr>
              <a:t> </a:t>
            </a:r>
            <a:r>
              <a:rPr lang="ru-RU" sz="2800" i="1">
                <a:solidFill>
                  <a:schemeClr val="bg1"/>
                </a:solidFill>
                <a:cs typeface="Arial" charset="0"/>
              </a:rPr>
              <a:t>Эволюция</a:t>
            </a:r>
            <a:r>
              <a:rPr lang="en-US" sz="2800" i="1">
                <a:solidFill>
                  <a:schemeClr val="bg1"/>
                </a:solidFill>
                <a:cs typeface="Arial" charset="0"/>
              </a:rPr>
              <a:t>: </a:t>
            </a:r>
            <a:r>
              <a:rPr lang="ru-RU" sz="2800" i="1">
                <a:solidFill>
                  <a:schemeClr val="bg1"/>
                </a:solidFill>
                <a:cs typeface="Arial" charset="0"/>
              </a:rPr>
              <a:t>Великий эксперимент</a:t>
            </a:r>
            <a:r>
              <a:rPr lang="ru-RU" sz="2800">
                <a:solidFill>
                  <a:schemeClr val="bg1"/>
                </a:solidFill>
                <a:cs typeface="Arial" charset="0"/>
              </a:rPr>
              <a:t>. Т</a:t>
            </a:r>
            <a:r>
              <a:rPr lang="en-US" sz="2800">
                <a:solidFill>
                  <a:schemeClr val="bg1"/>
                </a:solidFill>
                <a:cs typeface="Arial" charset="0"/>
              </a:rPr>
              <a:t>. 3 </a:t>
            </a:r>
            <a:r>
              <a:rPr lang="ru-RU" sz="2800">
                <a:solidFill>
                  <a:schemeClr val="bg1"/>
                </a:solidFill>
                <a:cs typeface="Arial" charset="0"/>
              </a:rPr>
              <a:t>(</a:t>
            </a:r>
            <a:r>
              <a:rPr lang="en-US" sz="2800">
                <a:solidFill>
                  <a:schemeClr val="bg1"/>
                </a:solidFill>
                <a:cs typeface="Arial" charset="0"/>
              </a:rPr>
              <a:t>2009)</a:t>
            </a:r>
          </a:p>
        </p:txBody>
      </p:sp>
      <p:sp>
        <p:nvSpPr>
          <p:cNvPr id="889866" name="Text Box 10"/>
          <p:cNvSpPr txBox="1">
            <a:spLocks noChangeArrowheads="1"/>
          </p:cNvSpPr>
          <p:nvPr/>
        </p:nvSpPr>
        <p:spPr bwMode="auto">
          <a:xfrm>
            <a:off x="0" y="2133600"/>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A. </a:t>
            </a:r>
            <a:r>
              <a:rPr lang="ru-RU" sz="2400">
                <a:solidFill>
                  <a:srgbClr val="FFFF00"/>
                </a:solidFill>
                <a:cs typeface="Arial" charset="0"/>
              </a:rPr>
              <a:t>Копия</a:t>
            </a:r>
            <a:endParaRPr lang="en-US" sz="2400">
              <a:solidFill>
                <a:srgbClr val="FFFF00"/>
              </a:solidFill>
              <a:cs typeface="Arial" charset="0"/>
            </a:endParaRPr>
          </a:p>
        </p:txBody>
      </p:sp>
      <p:sp>
        <p:nvSpPr>
          <p:cNvPr id="3918859" name="Text Box 11"/>
          <p:cNvSpPr txBox="1">
            <a:spLocks noChangeArrowheads="1"/>
          </p:cNvSpPr>
          <p:nvPr/>
        </p:nvSpPr>
        <p:spPr bwMode="auto">
          <a:xfrm>
            <a:off x="3200400" y="2514600"/>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B. </a:t>
            </a:r>
            <a:r>
              <a:rPr lang="ru-RU" sz="2400">
                <a:solidFill>
                  <a:srgbClr val="FFFF00"/>
                </a:solidFill>
                <a:cs typeface="Arial" charset="0"/>
              </a:rPr>
              <a:t>Оригинал</a:t>
            </a:r>
            <a:endParaRPr lang="en-US" sz="2400">
              <a:solidFill>
                <a:srgbClr val="FFFF00"/>
              </a:solidFill>
              <a:cs typeface="Arial" charset="0"/>
            </a:endParaRPr>
          </a:p>
        </p:txBody>
      </p:sp>
      <p:sp>
        <p:nvSpPr>
          <p:cNvPr id="3918860" name="Text Box 12"/>
          <p:cNvSpPr txBox="1">
            <a:spLocks noChangeArrowheads="1"/>
          </p:cNvSpPr>
          <p:nvPr/>
        </p:nvSpPr>
        <p:spPr bwMode="auto">
          <a:xfrm>
            <a:off x="76200" y="4876800"/>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D. </a:t>
            </a:r>
            <a:r>
              <a:rPr lang="ru-RU" sz="2400">
                <a:solidFill>
                  <a:srgbClr val="FFFF00"/>
                </a:solidFill>
                <a:cs typeface="Arial" charset="0"/>
              </a:rPr>
              <a:t>Оригинал</a:t>
            </a:r>
            <a:endParaRPr lang="en-US" sz="2400">
              <a:solidFill>
                <a:srgbClr val="FFFF00"/>
              </a:solidFill>
              <a:cs typeface="Arial" charset="0"/>
            </a:endParaRPr>
          </a:p>
        </p:txBody>
      </p:sp>
      <p:sp>
        <p:nvSpPr>
          <p:cNvPr id="3918861" name="Text Box 13"/>
          <p:cNvSpPr txBox="1">
            <a:spLocks noChangeArrowheads="1"/>
          </p:cNvSpPr>
          <p:nvPr/>
        </p:nvSpPr>
        <p:spPr bwMode="auto">
          <a:xfrm>
            <a:off x="6400800" y="1905000"/>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C. </a:t>
            </a:r>
            <a:r>
              <a:rPr lang="ru-RU" sz="2400">
                <a:solidFill>
                  <a:srgbClr val="FFFF00"/>
                </a:solidFill>
                <a:cs typeface="Arial" charset="0"/>
              </a:rPr>
              <a:t>Копия</a:t>
            </a:r>
            <a:endParaRPr lang="en-US" sz="2400">
              <a:solidFill>
                <a:srgbClr val="FFFF00"/>
              </a:solidFill>
              <a:cs typeface="Arial" charset="0"/>
            </a:endParaRPr>
          </a:p>
        </p:txBody>
      </p:sp>
      <p:sp>
        <p:nvSpPr>
          <p:cNvPr id="3918862" name="Text Box 14"/>
          <p:cNvSpPr txBox="1">
            <a:spLocks noChangeArrowheads="1"/>
          </p:cNvSpPr>
          <p:nvPr/>
        </p:nvSpPr>
        <p:spPr bwMode="auto">
          <a:xfrm>
            <a:off x="304800" y="6477000"/>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E. </a:t>
            </a:r>
            <a:r>
              <a:rPr lang="ru-RU" sz="2400">
                <a:solidFill>
                  <a:srgbClr val="FFFF00"/>
                </a:solidFill>
                <a:cs typeface="Arial" charset="0"/>
              </a:rPr>
              <a:t>Оригинал</a:t>
            </a:r>
            <a:endParaRPr lang="en-US" sz="2400">
              <a:solidFill>
                <a:srgbClr val="FFFF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918852"/>
                                        </p:tgtEl>
                                        <p:attrNameLst>
                                          <p:attrName>style.visibility</p:attrName>
                                        </p:attrNameLst>
                                      </p:cBhvr>
                                      <p:to>
                                        <p:strVal val="visible"/>
                                      </p:to>
                                    </p:set>
                                    <p:anim calcmode="lin" valueType="num">
                                      <p:cBhvr>
                                        <p:cTn id="7" dur="500" fill="hold"/>
                                        <p:tgtEl>
                                          <p:spTgt spid="3918852"/>
                                        </p:tgtEl>
                                        <p:attrNameLst>
                                          <p:attrName>ppt_w</p:attrName>
                                        </p:attrNameLst>
                                      </p:cBhvr>
                                      <p:tavLst>
                                        <p:tav tm="0">
                                          <p:val>
                                            <p:fltVal val="0"/>
                                          </p:val>
                                        </p:tav>
                                        <p:tav tm="100000">
                                          <p:val>
                                            <p:strVal val="#ppt_w"/>
                                          </p:val>
                                        </p:tav>
                                      </p:tavLst>
                                    </p:anim>
                                    <p:anim calcmode="lin" valueType="num">
                                      <p:cBhvr>
                                        <p:cTn id="8" dur="500" fill="hold"/>
                                        <p:tgtEl>
                                          <p:spTgt spid="3918852"/>
                                        </p:tgtEl>
                                        <p:attrNameLst>
                                          <p:attrName>ppt_h</p:attrName>
                                        </p:attrNameLst>
                                      </p:cBhvr>
                                      <p:tavLst>
                                        <p:tav tm="0">
                                          <p:val>
                                            <p:fltVal val="0"/>
                                          </p:val>
                                        </p:tav>
                                        <p:tav tm="100000">
                                          <p:val>
                                            <p:strVal val="#ppt_h"/>
                                          </p:val>
                                        </p:tav>
                                      </p:tavLst>
                                    </p:anim>
                                    <p:animEffect transition="in" filter="fade">
                                      <p:cBhvr>
                                        <p:cTn id="9" dur="500"/>
                                        <p:tgtEl>
                                          <p:spTgt spid="391885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18859"/>
                                        </p:tgtEl>
                                        <p:attrNameLst>
                                          <p:attrName>style.visibility</p:attrName>
                                        </p:attrNameLst>
                                      </p:cBhvr>
                                      <p:to>
                                        <p:strVal val="visible"/>
                                      </p:to>
                                    </p:set>
                                    <p:anim calcmode="lin" valueType="num">
                                      <p:cBhvr>
                                        <p:cTn id="12" dur="500" fill="hold"/>
                                        <p:tgtEl>
                                          <p:spTgt spid="3918859"/>
                                        </p:tgtEl>
                                        <p:attrNameLst>
                                          <p:attrName>ppt_w</p:attrName>
                                        </p:attrNameLst>
                                      </p:cBhvr>
                                      <p:tavLst>
                                        <p:tav tm="0">
                                          <p:val>
                                            <p:fltVal val="0"/>
                                          </p:val>
                                        </p:tav>
                                        <p:tav tm="100000">
                                          <p:val>
                                            <p:strVal val="#ppt_w"/>
                                          </p:val>
                                        </p:tav>
                                      </p:tavLst>
                                    </p:anim>
                                    <p:anim calcmode="lin" valueType="num">
                                      <p:cBhvr>
                                        <p:cTn id="13" dur="500" fill="hold"/>
                                        <p:tgtEl>
                                          <p:spTgt spid="3918859"/>
                                        </p:tgtEl>
                                        <p:attrNameLst>
                                          <p:attrName>ppt_h</p:attrName>
                                        </p:attrNameLst>
                                      </p:cBhvr>
                                      <p:tavLst>
                                        <p:tav tm="0">
                                          <p:val>
                                            <p:fltVal val="0"/>
                                          </p:val>
                                        </p:tav>
                                        <p:tav tm="100000">
                                          <p:val>
                                            <p:strVal val="#ppt_h"/>
                                          </p:val>
                                        </p:tav>
                                      </p:tavLst>
                                    </p:anim>
                                    <p:animEffect transition="in" filter="fade">
                                      <p:cBhvr>
                                        <p:cTn id="14" dur="500"/>
                                        <p:tgtEl>
                                          <p:spTgt spid="391885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3918853"/>
                                        </p:tgtEl>
                                        <p:attrNameLst>
                                          <p:attrName>style.visibility</p:attrName>
                                        </p:attrNameLst>
                                      </p:cBhvr>
                                      <p:to>
                                        <p:strVal val="visible"/>
                                      </p:to>
                                    </p:set>
                                    <p:anim calcmode="lin" valueType="num">
                                      <p:cBhvr>
                                        <p:cTn id="19" dur="500" fill="hold"/>
                                        <p:tgtEl>
                                          <p:spTgt spid="3918853"/>
                                        </p:tgtEl>
                                        <p:attrNameLst>
                                          <p:attrName>ppt_w</p:attrName>
                                        </p:attrNameLst>
                                      </p:cBhvr>
                                      <p:tavLst>
                                        <p:tav tm="0">
                                          <p:val>
                                            <p:fltVal val="0"/>
                                          </p:val>
                                        </p:tav>
                                        <p:tav tm="100000">
                                          <p:val>
                                            <p:strVal val="#ppt_w"/>
                                          </p:val>
                                        </p:tav>
                                      </p:tavLst>
                                    </p:anim>
                                    <p:anim calcmode="lin" valueType="num">
                                      <p:cBhvr>
                                        <p:cTn id="20" dur="500" fill="hold"/>
                                        <p:tgtEl>
                                          <p:spTgt spid="3918853"/>
                                        </p:tgtEl>
                                        <p:attrNameLst>
                                          <p:attrName>ppt_h</p:attrName>
                                        </p:attrNameLst>
                                      </p:cBhvr>
                                      <p:tavLst>
                                        <p:tav tm="0">
                                          <p:val>
                                            <p:fltVal val="0"/>
                                          </p:val>
                                        </p:tav>
                                        <p:tav tm="100000">
                                          <p:val>
                                            <p:strVal val="#ppt_h"/>
                                          </p:val>
                                        </p:tav>
                                      </p:tavLst>
                                    </p:anim>
                                    <p:animEffect transition="in" filter="fade">
                                      <p:cBhvr>
                                        <p:cTn id="21" dur="500"/>
                                        <p:tgtEl>
                                          <p:spTgt spid="3918853"/>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918861"/>
                                        </p:tgtEl>
                                        <p:attrNameLst>
                                          <p:attrName>style.visibility</p:attrName>
                                        </p:attrNameLst>
                                      </p:cBhvr>
                                      <p:to>
                                        <p:strVal val="visible"/>
                                      </p:to>
                                    </p:set>
                                    <p:anim calcmode="lin" valueType="num">
                                      <p:cBhvr>
                                        <p:cTn id="24" dur="500" fill="hold"/>
                                        <p:tgtEl>
                                          <p:spTgt spid="3918861"/>
                                        </p:tgtEl>
                                        <p:attrNameLst>
                                          <p:attrName>ppt_w</p:attrName>
                                        </p:attrNameLst>
                                      </p:cBhvr>
                                      <p:tavLst>
                                        <p:tav tm="0">
                                          <p:val>
                                            <p:fltVal val="0"/>
                                          </p:val>
                                        </p:tav>
                                        <p:tav tm="100000">
                                          <p:val>
                                            <p:strVal val="#ppt_w"/>
                                          </p:val>
                                        </p:tav>
                                      </p:tavLst>
                                    </p:anim>
                                    <p:anim calcmode="lin" valueType="num">
                                      <p:cBhvr>
                                        <p:cTn id="25" dur="500" fill="hold"/>
                                        <p:tgtEl>
                                          <p:spTgt spid="3918861"/>
                                        </p:tgtEl>
                                        <p:attrNameLst>
                                          <p:attrName>ppt_h</p:attrName>
                                        </p:attrNameLst>
                                      </p:cBhvr>
                                      <p:tavLst>
                                        <p:tav tm="0">
                                          <p:val>
                                            <p:fltVal val="0"/>
                                          </p:val>
                                        </p:tav>
                                        <p:tav tm="100000">
                                          <p:val>
                                            <p:strVal val="#ppt_h"/>
                                          </p:val>
                                        </p:tav>
                                      </p:tavLst>
                                    </p:anim>
                                    <p:animEffect transition="in" filter="fade">
                                      <p:cBhvr>
                                        <p:cTn id="26" dur="500"/>
                                        <p:tgtEl>
                                          <p:spTgt spid="391886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3918854"/>
                                        </p:tgtEl>
                                        <p:attrNameLst>
                                          <p:attrName>style.visibility</p:attrName>
                                        </p:attrNameLst>
                                      </p:cBhvr>
                                      <p:to>
                                        <p:strVal val="visible"/>
                                      </p:to>
                                    </p:set>
                                    <p:anim calcmode="lin" valueType="num">
                                      <p:cBhvr>
                                        <p:cTn id="31" dur="500" fill="hold"/>
                                        <p:tgtEl>
                                          <p:spTgt spid="3918854"/>
                                        </p:tgtEl>
                                        <p:attrNameLst>
                                          <p:attrName>ppt_w</p:attrName>
                                        </p:attrNameLst>
                                      </p:cBhvr>
                                      <p:tavLst>
                                        <p:tav tm="0">
                                          <p:val>
                                            <p:fltVal val="0"/>
                                          </p:val>
                                        </p:tav>
                                        <p:tav tm="100000">
                                          <p:val>
                                            <p:strVal val="#ppt_w"/>
                                          </p:val>
                                        </p:tav>
                                      </p:tavLst>
                                    </p:anim>
                                    <p:anim calcmode="lin" valueType="num">
                                      <p:cBhvr>
                                        <p:cTn id="32" dur="500" fill="hold"/>
                                        <p:tgtEl>
                                          <p:spTgt spid="3918854"/>
                                        </p:tgtEl>
                                        <p:attrNameLst>
                                          <p:attrName>ppt_h</p:attrName>
                                        </p:attrNameLst>
                                      </p:cBhvr>
                                      <p:tavLst>
                                        <p:tav tm="0">
                                          <p:val>
                                            <p:fltVal val="0"/>
                                          </p:val>
                                        </p:tav>
                                        <p:tav tm="100000">
                                          <p:val>
                                            <p:strVal val="#ppt_h"/>
                                          </p:val>
                                        </p:tav>
                                      </p:tavLst>
                                    </p:anim>
                                    <p:animEffect transition="in" filter="fade">
                                      <p:cBhvr>
                                        <p:cTn id="33" dur="500"/>
                                        <p:tgtEl>
                                          <p:spTgt spid="3918854"/>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918860"/>
                                        </p:tgtEl>
                                        <p:attrNameLst>
                                          <p:attrName>style.visibility</p:attrName>
                                        </p:attrNameLst>
                                      </p:cBhvr>
                                      <p:to>
                                        <p:strVal val="visible"/>
                                      </p:to>
                                    </p:set>
                                    <p:anim calcmode="lin" valueType="num">
                                      <p:cBhvr>
                                        <p:cTn id="36" dur="500" fill="hold"/>
                                        <p:tgtEl>
                                          <p:spTgt spid="3918860"/>
                                        </p:tgtEl>
                                        <p:attrNameLst>
                                          <p:attrName>ppt_w</p:attrName>
                                        </p:attrNameLst>
                                      </p:cBhvr>
                                      <p:tavLst>
                                        <p:tav tm="0">
                                          <p:val>
                                            <p:fltVal val="0"/>
                                          </p:val>
                                        </p:tav>
                                        <p:tav tm="100000">
                                          <p:val>
                                            <p:strVal val="#ppt_w"/>
                                          </p:val>
                                        </p:tav>
                                      </p:tavLst>
                                    </p:anim>
                                    <p:anim calcmode="lin" valueType="num">
                                      <p:cBhvr>
                                        <p:cTn id="37" dur="500" fill="hold"/>
                                        <p:tgtEl>
                                          <p:spTgt spid="3918860"/>
                                        </p:tgtEl>
                                        <p:attrNameLst>
                                          <p:attrName>ppt_h</p:attrName>
                                        </p:attrNameLst>
                                      </p:cBhvr>
                                      <p:tavLst>
                                        <p:tav tm="0">
                                          <p:val>
                                            <p:fltVal val="0"/>
                                          </p:val>
                                        </p:tav>
                                        <p:tav tm="100000">
                                          <p:val>
                                            <p:strVal val="#ppt_h"/>
                                          </p:val>
                                        </p:tav>
                                      </p:tavLst>
                                    </p:anim>
                                    <p:animEffect transition="in" filter="fade">
                                      <p:cBhvr>
                                        <p:cTn id="38" dur="500"/>
                                        <p:tgtEl>
                                          <p:spTgt spid="391886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nodeType="clickEffect">
                                  <p:stCondLst>
                                    <p:cond delay="0"/>
                                  </p:stCondLst>
                                  <p:childTnLst>
                                    <p:set>
                                      <p:cBhvr>
                                        <p:cTn id="42" dur="1" fill="hold">
                                          <p:stCondLst>
                                            <p:cond delay="0"/>
                                          </p:stCondLst>
                                        </p:cTn>
                                        <p:tgtEl>
                                          <p:spTgt spid="3918855"/>
                                        </p:tgtEl>
                                        <p:attrNameLst>
                                          <p:attrName>style.visibility</p:attrName>
                                        </p:attrNameLst>
                                      </p:cBhvr>
                                      <p:to>
                                        <p:strVal val="visible"/>
                                      </p:to>
                                    </p:set>
                                    <p:anim calcmode="lin" valueType="num">
                                      <p:cBhvr>
                                        <p:cTn id="43" dur="500" fill="hold"/>
                                        <p:tgtEl>
                                          <p:spTgt spid="3918855"/>
                                        </p:tgtEl>
                                        <p:attrNameLst>
                                          <p:attrName>ppt_w</p:attrName>
                                        </p:attrNameLst>
                                      </p:cBhvr>
                                      <p:tavLst>
                                        <p:tav tm="0">
                                          <p:val>
                                            <p:fltVal val="0"/>
                                          </p:val>
                                        </p:tav>
                                        <p:tav tm="100000">
                                          <p:val>
                                            <p:strVal val="#ppt_w"/>
                                          </p:val>
                                        </p:tav>
                                      </p:tavLst>
                                    </p:anim>
                                    <p:anim calcmode="lin" valueType="num">
                                      <p:cBhvr>
                                        <p:cTn id="44" dur="500" fill="hold"/>
                                        <p:tgtEl>
                                          <p:spTgt spid="3918855"/>
                                        </p:tgtEl>
                                        <p:attrNameLst>
                                          <p:attrName>ppt_h</p:attrName>
                                        </p:attrNameLst>
                                      </p:cBhvr>
                                      <p:tavLst>
                                        <p:tav tm="0">
                                          <p:val>
                                            <p:fltVal val="0"/>
                                          </p:val>
                                        </p:tav>
                                        <p:tav tm="100000">
                                          <p:val>
                                            <p:strVal val="#ppt_h"/>
                                          </p:val>
                                        </p:tav>
                                      </p:tavLst>
                                    </p:anim>
                                    <p:animEffect transition="in" filter="fade">
                                      <p:cBhvr>
                                        <p:cTn id="45" dur="500"/>
                                        <p:tgtEl>
                                          <p:spTgt spid="391885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3918862"/>
                                        </p:tgtEl>
                                        <p:attrNameLst>
                                          <p:attrName>style.visibility</p:attrName>
                                        </p:attrNameLst>
                                      </p:cBhvr>
                                      <p:to>
                                        <p:strVal val="visible"/>
                                      </p:to>
                                    </p:set>
                                    <p:anim calcmode="lin" valueType="num">
                                      <p:cBhvr>
                                        <p:cTn id="48" dur="500" fill="hold"/>
                                        <p:tgtEl>
                                          <p:spTgt spid="3918862"/>
                                        </p:tgtEl>
                                        <p:attrNameLst>
                                          <p:attrName>ppt_w</p:attrName>
                                        </p:attrNameLst>
                                      </p:cBhvr>
                                      <p:tavLst>
                                        <p:tav tm="0">
                                          <p:val>
                                            <p:fltVal val="0"/>
                                          </p:val>
                                        </p:tav>
                                        <p:tav tm="100000">
                                          <p:val>
                                            <p:strVal val="#ppt_w"/>
                                          </p:val>
                                        </p:tav>
                                      </p:tavLst>
                                    </p:anim>
                                    <p:anim calcmode="lin" valueType="num">
                                      <p:cBhvr>
                                        <p:cTn id="49" dur="500" fill="hold"/>
                                        <p:tgtEl>
                                          <p:spTgt spid="3918862"/>
                                        </p:tgtEl>
                                        <p:attrNameLst>
                                          <p:attrName>ppt_h</p:attrName>
                                        </p:attrNameLst>
                                      </p:cBhvr>
                                      <p:tavLst>
                                        <p:tav tm="0">
                                          <p:val>
                                            <p:fltVal val="0"/>
                                          </p:val>
                                        </p:tav>
                                        <p:tav tm="100000">
                                          <p:val>
                                            <p:strVal val="#ppt_h"/>
                                          </p:val>
                                        </p:tav>
                                      </p:tavLst>
                                    </p:anim>
                                    <p:animEffect transition="in" filter="fade">
                                      <p:cBhvr>
                                        <p:cTn id="50" dur="500"/>
                                        <p:tgtEl>
                                          <p:spTgt spid="3918862"/>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3918856"/>
                                        </p:tgtEl>
                                        <p:attrNameLst>
                                          <p:attrName>style.visibility</p:attrName>
                                        </p:attrNameLst>
                                      </p:cBhvr>
                                      <p:to>
                                        <p:strVal val="visible"/>
                                      </p:to>
                                    </p:set>
                                    <p:anim calcmode="lin" valueType="num">
                                      <p:cBhvr>
                                        <p:cTn id="53" dur="500" fill="hold"/>
                                        <p:tgtEl>
                                          <p:spTgt spid="3918856"/>
                                        </p:tgtEl>
                                        <p:attrNameLst>
                                          <p:attrName>ppt_w</p:attrName>
                                        </p:attrNameLst>
                                      </p:cBhvr>
                                      <p:tavLst>
                                        <p:tav tm="0">
                                          <p:val>
                                            <p:fltVal val="0"/>
                                          </p:val>
                                        </p:tav>
                                        <p:tav tm="100000">
                                          <p:val>
                                            <p:strVal val="#ppt_w"/>
                                          </p:val>
                                        </p:tav>
                                      </p:tavLst>
                                    </p:anim>
                                    <p:anim calcmode="lin" valueType="num">
                                      <p:cBhvr>
                                        <p:cTn id="54" dur="500" fill="hold"/>
                                        <p:tgtEl>
                                          <p:spTgt spid="3918856"/>
                                        </p:tgtEl>
                                        <p:attrNameLst>
                                          <p:attrName>ppt_h</p:attrName>
                                        </p:attrNameLst>
                                      </p:cBhvr>
                                      <p:tavLst>
                                        <p:tav tm="0">
                                          <p:val>
                                            <p:fltVal val="0"/>
                                          </p:val>
                                        </p:tav>
                                        <p:tav tm="100000">
                                          <p:val>
                                            <p:strVal val="#ppt_h"/>
                                          </p:val>
                                        </p:tav>
                                      </p:tavLst>
                                    </p:anim>
                                    <p:animEffect transition="in" filter="fade">
                                      <p:cBhvr>
                                        <p:cTn id="55" dur="500"/>
                                        <p:tgtEl>
                                          <p:spTgt spid="391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8856" grpId="0"/>
      <p:bldP spid="3918859" grpId="0"/>
      <p:bldP spid="3918860" grpId="0"/>
      <p:bldP spid="3918861" grpId="0"/>
      <p:bldP spid="3918862"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000066"/>
        </a:solid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title" idx="4294967295"/>
          </p:nvPr>
        </p:nvSpPr>
        <p:spPr/>
        <p:txBody>
          <a:bodyPr/>
          <a:lstStyle/>
          <a:p>
            <a:pPr eaLnBrk="1" hangingPunct="1"/>
            <a:r>
              <a:rPr lang="en-US">
                <a:solidFill>
                  <a:srgbClr val="000066"/>
                </a:solidFill>
                <a:latin typeface="Arial" charset="0"/>
                <a:cs typeface="Arial" charset="0"/>
              </a:rPr>
              <a:t>Piltdown Man #3</a:t>
            </a:r>
          </a:p>
        </p:txBody>
      </p:sp>
      <p:sp>
        <p:nvSpPr>
          <p:cNvPr id="941059" name="Text Box 3"/>
          <p:cNvSpPr txBox="1">
            <a:spLocks noChangeArrowheads="1"/>
          </p:cNvSpPr>
          <p:nvPr/>
        </p:nvSpPr>
        <p:spPr bwMode="auto">
          <a:xfrm>
            <a:off x="381000" y="609600"/>
            <a:ext cx="8305800" cy="12747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pPr>
            <a:r>
              <a:rPr lang="en-US" sz="4800">
                <a:solidFill>
                  <a:srgbClr val="FFFF00"/>
                </a:solidFill>
                <a:cs typeface="Arial" charset="0"/>
              </a:rPr>
              <a:t>1990</a:t>
            </a:r>
            <a:r>
              <a:rPr lang="ru-RU" sz="4800">
                <a:solidFill>
                  <a:srgbClr val="FFFF00"/>
                </a:solidFill>
                <a:cs typeface="Arial" charset="0"/>
              </a:rPr>
              <a:t>-е</a:t>
            </a:r>
            <a:r>
              <a:rPr lang="en-US" sz="4800">
                <a:solidFill>
                  <a:srgbClr val="FFFF00"/>
                </a:solidFill>
                <a:cs typeface="Arial" charset="0"/>
              </a:rPr>
              <a:t>: </a:t>
            </a:r>
            <a:r>
              <a:rPr lang="ru-RU" sz="4800">
                <a:solidFill>
                  <a:srgbClr val="FFFF00"/>
                </a:solidFill>
                <a:cs typeface="Arial" charset="0"/>
              </a:rPr>
              <a:t>Возможные виновники</a:t>
            </a:r>
            <a:endParaRPr lang="en-US" sz="4800">
              <a:solidFill>
                <a:srgbClr val="FFFF00"/>
              </a:solidFill>
              <a:cs typeface="Arial" charset="0"/>
            </a:endParaRPr>
          </a:p>
        </p:txBody>
      </p:sp>
      <p:sp>
        <p:nvSpPr>
          <p:cNvPr id="941060" name="Text Box 4"/>
          <p:cNvSpPr txBox="1">
            <a:spLocks noChangeArrowheads="1"/>
          </p:cNvSpPr>
          <p:nvPr/>
        </p:nvSpPr>
        <p:spPr bwMode="auto">
          <a:xfrm>
            <a:off x="762000" y="2895600"/>
            <a:ext cx="79248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000">
                <a:solidFill>
                  <a:schemeClr val="bg1"/>
                </a:solidFill>
                <a:cs typeface="Arial" charset="0"/>
              </a:rPr>
              <a:t>*  	</a:t>
            </a:r>
            <a:r>
              <a:rPr lang="ru-RU" sz="3000">
                <a:solidFill>
                  <a:schemeClr val="bg1"/>
                </a:solidFill>
                <a:cs typeface="Arial" charset="0"/>
              </a:rPr>
              <a:t>Тейяр де Шарден</a:t>
            </a:r>
            <a:r>
              <a:rPr lang="en-US" sz="3000">
                <a:solidFill>
                  <a:schemeClr val="bg1"/>
                </a:solidFill>
                <a:cs typeface="Arial" charset="0"/>
              </a:rPr>
              <a:t>, </a:t>
            </a:r>
            <a:r>
              <a:rPr lang="ru-RU" sz="3000">
                <a:solidFill>
                  <a:schemeClr val="bg1"/>
                </a:solidFill>
                <a:cs typeface="Arial" charset="0"/>
              </a:rPr>
              <a:t>французский</a:t>
            </a:r>
            <a:r>
              <a:rPr lang="en-US" sz="3000">
                <a:solidFill>
                  <a:schemeClr val="bg1"/>
                </a:solidFill>
                <a:cs typeface="Arial" charset="0"/>
              </a:rPr>
              <a:t> </a:t>
            </a:r>
            <a:r>
              <a:rPr lang="ru-RU" sz="3000">
                <a:solidFill>
                  <a:schemeClr val="bg1"/>
                </a:solidFill>
                <a:cs typeface="Arial" charset="0"/>
              </a:rPr>
              <a:t>	иезуит и</a:t>
            </a:r>
            <a:r>
              <a:rPr lang="en-US" sz="3000">
                <a:solidFill>
                  <a:schemeClr val="bg1"/>
                </a:solidFill>
                <a:cs typeface="Arial" charset="0"/>
              </a:rPr>
              <a:t> </a:t>
            </a:r>
            <a:r>
              <a:rPr lang="ru-RU" sz="3000">
                <a:solidFill>
                  <a:schemeClr val="bg1"/>
                </a:solidFill>
                <a:cs typeface="Arial" charset="0"/>
              </a:rPr>
              <a:t>палеонтолог</a:t>
            </a:r>
            <a:endParaRPr lang="en-US" sz="3000">
              <a:solidFill>
                <a:schemeClr val="bg1"/>
              </a:solidFill>
              <a:cs typeface="Arial" charset="0"/>
            </a:endParaRPr>
          </a:p>
        </p:txBody>
      </p:sp>
      <p:sp>
        <p:nvSpPr>
          <p:cNvPr id="941061" name="Text Box 5"/>
          <p:cNvSpPr txBox="1">
            <a:spLocks noChangeArrowheads="1"/>
          </p:cNvSpPr>
          <p:nvPr/>
        </p:nvSpPr>
        <p:spPr bwMode="auto">
          <a:xfrm>
            <a:off x="762000" y="4419600"/>
            <a:ext cx="7924800" cy="1477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000">
                <a:solidFill>
                  <a:schemeClr val="bg1"/>
                </a:solidFill>
                <a:cs typeface="Arial" charset="0"/>
              </a:rPr>
              <a:t>*  	</a:t>
            </a:r>
            <a:r>
              <a:rPr lang="ru-RU" sz="3000">
                <a:solidFill>
                  <a:schemeClr val="bg1"/>
                </a:solidFill>
                <a:cs typeface="Arial" charset="0"/>
              </a:rPr>
              <a:t>Некоторые ведущие ученые 	Британского Общества и 	Британского Музея</a:t>
            </a:r>
            <a:endParaRPr lang="en-US" sz="3000">
              <a:solidFill>
                <a:schemeClr val="bg1"/>
              </a:solidFill>
              <a:cs typeface="Arial" charset="0"/>
            </a:endParaRPr>
          </a:p>
        </p:txBody>
      </p:sp>
      <p:sp>
        <p:nvSpPr>
          <p:cNvPr id="941062" name="Text Box 6"/>
          <p:cNvSpPr txBox="1">
            <a:spLocks noChangeArrowheads="1"/>
          </p:cNvSpPr>
          <p:nvPr/>
        </p:nvSpPr>
        <p:spPr bwMode="auto">
          <a:xfrm>
            <a:off x="762000" y="1965325"/>
            <a:ext cx="79248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000">
                <a:solidFill>
                  <a:schemeClr val="bg1"/>
                </a:solidFill>
                <a:cs typeface="Arial" charset="0"/>
              </a:rPr>
              <a:t>*  	</a:t>
            </a:r>
            <a:r>
              <a:rPr lang="ru-RU" sz="3000">
                <a:solidFill>
                  <a:schemeClr val="bg1"/>
                </a:solidFill>
                <a:cs typeface="Arial" charset="0"/>
              </a:rPr>
              <a:t>Чарльз Досон</a:t>
            </a:r>
            <a:r>
              <a:rPr lang="en-US" sz="3000">
                <a:solidFill>
                  <a:schemeClr val="bg1"/>
                </a:solidFill>
                <a:cs typeface="Arial" charset="0"/>
              </a:rPr>
              <a:t>, </a:t>
            </a:r>
            <a:r>
              <a:rPr lang="ru-RU" sz="3000">
                <a:solidFill>
                  <a:schemeClr val="bg1"/>
                </a:solidFill>
                <a:cs typeface="Arial" charset="0"/>
              </a:rPr>
              <a:t>первооткрыватель</a:t>
            </a:r>
            <a:endParaRPr lang="en-US" sz="3000">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1062"/>
                                        </p:tgtEl>
                                        <p:attrNameLst>
                                          <p:attrName>style.visibility</p:attrName>
                                        </p:attrNameLst>
                                      </p:cBhvr>
                                      <p:to>
                                        <p:strVal val="visible"/>
                                      </p:to>
                                    </p:set>
                                    <p:animEffect transition="in" filter="wipe(left)">
                                      <p:cBhvr>
                                        <p:cTn id="7" dur="500"/>
                                        <p:tgtEl>
                                          <p:spTgt spid="941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1060"/>
                                        </p:tgtEl>
                                        <p:attrNameLst>
                                          <p:attrName>style.visibility</p:attrName>
                                        </p:attrNameLst>
                                      </p:cBhvr>
                                      <p:to>
                                        <p:strVal val="visible"/>
                                      </p:to>
                                    </p:set>
                                    <p:animEffect transition="in" filter="wipe(left)">
                                      <p:cBhvr>
                                        <p:cTn id="12" dur="500"/>
                                        <p:tgtEl>
                                          <p:spTgt spid="941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1061"/>
                                        </p:tgtEl>
                                        <p:attrNameLst>
                                          <p:attrName>style.visibility</p:attrName>
                                        </p:attrNameLst>
                                      </p:cBhvr>
                                      <p:to>
                                        <p:strVal val="visible"/>
                                      </p:to>
                                    </p:set>
                                    <p:animEffect transition="in" filter="wipe(left)">
                                      <p:cBhvr>
                                        <p:cTn id="17" dur="500"/>
                                        <p:tgtEl>
                                          <p:spTgt spid="94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0" grpId="0"/>
      <p:bldP spid="941061" grpId="0"/>
      <p:bldP spid="941062" grpId="0"/>
    </p:bld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rgbClr val="663300"/>
        </a:solidFill>
        <a:effectLst/>
      </p:bgPr>
    </p:bg>
    <p:spTree>
      <p:nvGrpSpPr>
        <p:cNvPr id="1" name=""/>
        <p:cNvGrpSpPr/>
        <p:nvPr/>
      </p:nvGrpSpPr>
      <p:grpSpPr>
        <a:xfrm>
          <a:off x="0" y="0"/>
          <a:ext cx="0" cy="0"/>
          <a:chOff x="0" y="0"/>
          <a:chExt cx="0" cy="0"/>
        </a:xfrm>
      </p:grpSpPr>
      <p:sp>
        <p:nvSpPr>
          <p:cNvPr id="893954" name="Rectangle 2"/>
          <p:cNvSpPr>
            <a:spLocks noGrp="1" noChangeArrowheads="1"/>
          </p:cNvSpPr>
          <p:nvPr>
            <p:ph type="title" idx="4294967295"/>
          </p:nvPr>
        </p:nvSpPr>
        <p:spPr>
          <a:xfrm>
            <a:off x="0" y="274638"/>
            <a:ext cx="9144000" cy="1143000"/>
          </a:xfrm>
        </p:spPr>
        <p:txBody>
          <a:bodyPr/>
          <a:lstStyle/>
          <a:p>
            <a:pPr eaLnBrk="1" hangingPunct="1"/>
            <a:r>
              <a:rPr lang="en-US">
                <a:solidFill>
                  <a:srgbClr val="663300"/>
                </a:solidFill>
                <a:latin typeface="Arial" charset="0"/>
                <a:cs typeface="Arial" charset="0"/>
              </a:rPr>
              <a:t>Summary of defunct ape-men</a:t>
            </a:r>
          </a:p>
        </p:txBody>
      </p:sp>
      <p:sp>
        <p:nvSpPr>
          <p:cNvPr id="4184067" name="Text Box 3"/>
          <p:cNvSpPr txBox="1">
            <a:spLocks noChangeArrowheads="1"/>
          </p:cNvSpPr>
          <p:nvPr/>
        </p:nvSpPr>
        <p:spPr bwMode="auto">
          <a:xfrm>
            <a:off x="0" y="349250"/>
            <a:ext cx="91440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000">
                <a:solidFill>
                  <a:srgbClr val="FF9900"/>
                </a:solidFill>
                <a:cs typeface="Arial" charset="0"/>
              </a:rPr>
              <a:t>Вымершие человекообразные</a:t>
            </a:r>
            <a:endParaRPr lang="en-US" sz="4000">
              <a:solidFill>
                <a:srgbClr val="FF9900"/>
              </a:solidFill>
              <a:cs typeface="Arial" charset="0"/>
            </a:endParaRPr>
          </a:p>
        </p:txBody>
      </p:sp>
      <p:sp>
        <p:nvSpPr>
          <p:cNvPr id="4184068" name="Text Box 4"/>
          <p:cNvSpPr txBox="1">
            <a:spLocks noChangeArrowheads="1"/>
          </p:cNvSpPr>
          <p:nvPr/>
        </p:nvSpPr>
        <p:spPr bwMode="auto">
          <a:xfrm>
            <a:off x="304800" y="1131888"/>
            <a:ext cx="85344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20000"/>
              </a:spcBef>
            </a:pPr>
            <a:r>
              <a:rPr lang="en-US" sz="2400" i="1">
                <a:solidFill>
                  <a:schemeClr val="bg1"/>
                </a:solidFill>
                <a:cs typeface="Arial" charset="0"/>
              </a:rPr>
              <a:t>Homo sapiens neanderthalensis</a:t>
            </a:r>
            <a:r>
              <a:rPr lang="en-US" sz="2400">
                <a:solidFill>
                  <a:schemeClr val="bg1"/>
                </a:solidFill>
                <a:cs typeface="Arial" charset="0"/>
              </a:rPr>
              <a:t> — </a:t>
            </a:r>
            <a:r>
              <a:rPr lang="ru-RU" sz="2400">
                <a:solidFill>
                  <a:schemeClr val="bg1"/>
                </a:solidFill>
                <a:cs typeface="Arial" charset="0"/>
              </a:rPr>
              <a:t>человек</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Ramapithecus</a:t>
            </a:r>
            <a:r>
              <a:rPr lang="en-US" sz="2400">
                <a:solidFill>
                  <a:schemeClr val="bg1"/>
                </a:solidFill>
                <a:cs typeface="Arial" charset="0"/>
              </a:rPr>
              <a:t> — </a:t>
            </a:r>
            <a:r>
              <a:rPr lang="ru-RU" sz="2400">
                <a:solidFill>
                  <a:schemeClr val="bg1"/>
                </a:solidFill>
                <a:cs typeface="Arial" charset="0"/>
              </a:rPr>
              <a:t>вымерший вид орангутана</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Eanthropus</a:t>
            </a:r>
            <a:r>
              <a:rPr lang="en-US" sz="2400">
                <a:solidFill>
                  <a:schemeClr val="bg1"/>
                </a:solidFill>
                <a:cs typeface="Arial" charset="0"/>
              </a:rPr>
              <a:t> (</a:t>
            </a:r>
            <a:r>
              <a:rPr lang="ru-RU" sz="2400">
                <a:solidFill>
                  <a:schemeClr val="bg1"/>
                </a:solidFill>
                <a:cs typeface="Arial" charset="0"/>
              </a:rPr>
              <a:t>Пилтдаунский человек</a:t>
            </a:r>
            <a:r>
              <a:rPr lang="en-US" sz="2400">
                <a:solidFill>
                  <a:schemeClr val="bg1"/>
                </a:solidFill>
                <a:cs typeface="Arial" charset="0"/>
              </a:rPr>
              <a:t>) — </a:t>
            </a:r>
            <a:r>
              <a:rPr lang="ru-RU" sz="2400">
                <a:solidFill>
                  <a:schemeClr val="bg1"/>
                </a:solidFill>
                <a:cs typeface="Arial" charset="0"/>
              </a:rPr>
              <a:t>подделка</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Hesperopithecus</a:t>
            </a:r>
            <a:r>
              <a:rPr lang="en-US" sz="2400">
                <a:solidFill>
                  <a:schemeClr val="bg1"/>
                </a:solidFill>
                <a:cs typeface="Arial" charset="0"/>
              </a:rPr>
              <a:t> (</a:t>
            </a:r>
            <a:r>
              <a:rPr lang="ru-RU" sz="2400">
                <a:solidFill>
                  <a:schemeClr val="bg1"/>
                </a:solidFill>
                <a:cs typeface="Arial" charset="0"/>
              </a:rPr>
              <a:t>Небрасский человек</a:t>
            </a:r>
            <a:r>
              <a:rPr lang="en-US" sz="2400">
                <a:solidFill>
                  <a:schemeClr val="bg1"/>
                </a:solidFill>
                <a:cs typeface="Arial" charset="0"/>
              </a:rPr>
              <a:t>) — </a:t>
            </a:r>
            <a:r>
              <a:rPr lang="ru-RU" sz="2400">
                <a:solidFill>
                  <a:schemeClr val="bg1"/>
                </a:solidFill>
                <a:cs typeface="Arial" charset="0"/>
              </a:rPr>
              <a:t>свинья</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Australopithecus africanus</a:t>
            </a:r>
            <a:r>
              <a:rPr lang="en-US" sz="2400">
                <a:solidFill>
                  <a:schemeClr val="bg1"/>
                </a:solidFill>
                <a:cs typeface="Arial" charset="0"/>
              </a:rPr>
              <a:t> — </a:t>
            </a:r>
            <a:r>
              <a:rPr lang="ru-RU" sz="2400">
                <a:solidFill>
                  <a:schemeClr val="bg1"/>
                </a:solidFill>
                <a:cs typeface="Arial" charset="0"/>
              </a:rPr>
              <a:t>вид обезьяны</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Australopithecus afarensis</a:t>
            </a:r>
            <a:r>
              <a:rPr lang="en-US" sz="2400">
                <a:solidFill>
                  <a:schemeClr val="bg1"/>
                </a:solidFill>
                <a:cs typeface="Arial" charset="0"/>
              </a:rPr>
              <a:t> — </a:t>
            </a:r>
            <a:r>
              <a:rPr lang="ru-RU" sz="2400">
                <a:solidFill>
                  <a:schemeClr val="bg1"/>
                </a:solidFill>
                <a:cs typeface="Arial" charset="0"/>
              </a:rPr>
              <a:t>разновидность шимпанзе</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Homo habilis</a:t>
            </a:r>
            <a:r>
              <a:rPr lang="en-US" sz="2400">
                <a:solidFill>
                  <a:schemeClr val="bg1"/>
                </a:solidFill>
                <a:cs typeface="Arial" charset="0"/>
              </a:rPr>
              <a:t> — </a:t>
            </a:r>
            <a:r>
              <a:rPr lang="ru-RU" sz="2400">
                <a:solidFill>
                  <a:schemeClr val="bg1"/>
                </a:solidFill>
                <a:cs typeface="Arial" charset="0"/>
              </a:rPr>
              <a:t>устаревшая категория</a:t>
            </a:r>
            <a:r>
              <a:rPr lang="en-US" sz="2400">
                <a:solidFill>
                  <a:schemeClr val="bg1"/>
                </a:solidFill>
                <a:cs typeface="Arial" charset="0"/>
              </a:rPr>
              <a:t>, </a:t>
            </a:r>
            <a:r>
              <a:rPr lang="ru-RU" sz="2400">
                <a:solidFill>
                  <a:schemeClr val="bg1"/>
                </a:solidFill>
                <a:cs typeface="Arial" charset="0"/>
              </a:rPr>
              <a:t>никогда не сущствовала</a:t>
            </a:r>
            <a:r>
              <a:rPr lang="en-US" sz="2400">
                <a:solidFill>
                  <a:schemeClr val="bg1"/>
                </a:solidFill>
                <a:cs typeface="Arial" charset="0"/>
              </a:rPr>
              <a:t>?</a:t>
            </a:r>
          </a:p>
          <a:p>
            <a:pPr eaLnBrk="1" hangingPunct="1">
              <a:lnSpc>
                <a:spcPct val="90000"/>
              </a:lnSpc>
              <a:spcBef>
                <a:spcPct val="20000"/>
              </a:spcBef>
            </a:pPr>
            <a:r>
              <a:rPr lang="en-US" sz="2400" i="1">
                <a:solidFill>
                  <a:schemeClr val="bg1"/>
                </a:solidFill>
                <a:cs typeface="Arial" charset="0"/>
              </a:rPr>
              <a:t>Homo erectus</a:t>
            </a:r>
            <a:r>
              <a:rPr lang="en-US" sz="2400">
                <a:solidFill>
                  <a:schemeClr val="bg1"/>
                </a:solidFill>
                <a:cs typeface="Arial" charset="0"/>
              </a:rPr>
              <a:t> — </a:t>
            </a:r>
            <a:r>
              <a:rPr lang="ru-RU" sz="2400">
                <a:solidFill>
                  <a:schemeClr val="bg1"/>
                </a:solidFill>
                <a:cs typeface="Arial" charset="0"/>
              </a:rPr>
              <a:t>некоторые эволюционисты</a:t>
            </a:r>
            <a:r>
              <a:rPr lang="en-US" sz="2400">
                <a:solidFill>
                  <a:schemeClr val="bg1"/>
                </a:solidFill>
                <a:cs typeface="Arial" charset="0"/>
              </a:rPr>
              <a:t>: </a:t>
            </a:r>
            <a:r>
              <a:rPr lang="ru-RU" sz="2400">
                <a:solidFill>
                  <a:schemeClr val="bg1"/>
                </a:solidFill>
                <a:cs typeface="Arial" charset="0"/>
              </a:rPr>
              <a:t>обычный человек</a:t>
            </a:r>
            <a:endParaRPr lang="en-US" sz="2400">
              <a:solidFill>
                <a:schemeClr val="bg1"/>
              </a:solidFill>
              <a:cs typeface="Arial" charset="0"/>
            </a:endParaRPr>
          </a:p>
          <a:p>
            <a:pPr eaLnBrk="1" hangingPunct="1">
              <a:lnSpc>
                <a:spcPct val="90000"/>
              </a:lnSpc>
              <a:spcBef>
                <a:spcPct val="20000"/>
              </a:spcBef>
            </a:pPr>
            <a:r>
              <a:rPr lang="en-US" sz="2400">
                <a:solidFill>
                  <a:schemeClr val="bg1"/>
                </a:solidFill>
                <a:cs typeface="Arial" charset="0"/>
              </a:rPr>
              <a:t>	</a:t>
            </a:r>
            <a:r>
              <a:rPr lang="en-US" sz="2400" i="1">
                <a:solidFill>
                  <a:schemeClr val="bg1"/>
                </a:solidFill>
                <a:cs typeface="Arial" charset="0"/>
              </a:rPr>
              <a:t>Pithecanthropus</a:t>
            </a:r>
            <a:r>
              <a:rPr lang="en-US" sz="2400">
                <a:solidFill>
                  <a:schemeClr val="bg1"/>
                </a:solidFill>
                <a:cs typeface="Arial" charset="0"/>
              </a:rPr>
              <a:t> (</a:t>
            </a:r>
            <a:r>
              <a:rPr lang="ru-RU" sz="2400">
                <a:solidFill>
                  <a:schemeClr val="bg1"/>
                </a:solidFill>
                <a:cs typeface="Arial" charset="0"/>
              </a:rPr>
              <a:t>Явский человек</a:t>
            </a:r>
            <a:r>
              <a:rPr lang="en-US" sz="2400">
                <a:solidFill>
                  <a:schemeClr val="bg1"/>
                </a:solidFill>
                <a:cs typeface="Arial" charset="0"/>
              </a:rPr>
              <a:t>, 1890</a:t>
            </a:r>
            <a:r>
              <a:rPr lang="ru-RU" sz="2400">
                <a:solidFill>
                  <a:schemeClr val="bg1"/>
                </a:solidFill>
                <a:cs typeface="Arial" charset="0"/>
              </a:rPr>
              <a:t>-е</a:t>
            </a:r>
            <a:r>
              <a:rPr lang="en-US" sz="2400">
                <a:solidFill>
                  <a:schemeClr val="bg1"/>
                </a:solidFill>
                <a:cs typeface="Arial" charset="0"/>
              </a:rPr>
              <a:t>)</a:t>
            </a:r>
          </a:p>
          <a:p>
            <a:pPr eaLnBrk="1" hangingPunct="1">
              <a:lnSpc>
                <a:spcPct val="90000"/>
              </a:lnSpc>
              <a:spcBef>
                <a:spcPct val="20000"/>
              </a:spcBef>
            </a:pPr>
            <a:r>
              <a:rPr lang="en-US" sz="2400">
                <a:solidFill>
                  <a:schemeClr val="bg1"/>
                </a:solidFill>
                <a:cs typeface="Arial" charset="0"/>
              </a:rPr>
              <a:t>	</a:t>
            </a:r>
            <a:r>
              <a:rPr lang="en-US" sz="2400" i="1">
                <a:solidFill>
                  <a:schemeClr val="bg1"/>
                </a:solidFill>
                <a:cs typeface="Arial" charset="0"/>
              </a:rPr>
              <a:t>Sinanthropus</a:t>
            </a:r>
            <a:r>
              <a:rPr lang="en-US" sz="2400">
                <a:solidFill>
                  <a:schemeClr val="bg1"/>
                </a:solidFill>
                <a:cs typeface="Arial" charset="0"/>
              </a:rPr>
              <a:t> (</a:t>
            </a:r>
            <a:r>
              <a:rPr lang="ru-RU" sz="2400">
                <a:solidFill>
                  <a:schemeClr val="bg1"/>
                </a:solidFill>
                <a:cs typeface="Arial" charset="0"/>
              </a:rPr>
              <a:t>Пекинский человек</a:t>
            </a:r>
            <a:r>
              <a:rPr lang="en-US" sz="2400">
                <a:solidFill>
                  <a:schemeClr val="bg1"/>
                </a:solidFill>
                <a:cs typeface="Arial" charset="0"/>
              </a:rPr>
              <a:t>, 1920-1930</a:t>
            </a:r>
            <a:r>
              <a:rPr lang="ru-RU" sz="2400">
                <a:solidFill>
                  <a:schemeClr val="bg1"/>
                </a:solidFill>
                <a:cs typeface="Arial" charset="0"/>
              </a:rPr>
              <a:t>-е</a:t>
            </a:r>
            <a:r>
              <a:rPr lang="en-US" sz="2400">
                <a:solidFill>
                  <a:schemeClr val="bg1"/>
                </a:solidFill>
                <a:cs typeface="Arial" charset="0"/>
              </a:rPr>
              <a:t>)</a:t>
            </a:r>
          </a:p>
        </p:txBody>
      </p:sp>
      <p:sp>
        <p:nvSpPr>
          <p:cNvPr id="4184069" name="Text Box 5"/>
          <p:cNvSpPr txBox="1">
            <a:spLocks noChangeArrowheads="1"/>
          </p:cNvSpPr>
          <p:nvPr/>
        </p:nvSpPr>
        <p:spPr bwMode="auto">
          <a:xfrm>
            <a:off x="304800" y="5902325"/>
            <a:ext cx="8610600" cy="5016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5000"/>
              </a:lnSpc>
              <a:spcBef>
                <a:spcPct val="50000"/>
              </a:spcBef>
            </a:pPr>
            <a:r>
              <a:rPr lang="ru-RU" sz="2800">
                <a:solidFill>
                  <a:srgbClr val="FFFF00"/>
                </a:solidFill>
                <a:cs typeface="Arial" charset="0"/>
              </a:rPr>
              <a:t>НЕТ</a:t>
            </a:r>
            <a:r>
              <a:rPr lang="en-US" sz="2800">
                <a:solidFill>
                  <a:srgbClr val="FFFF00"/>
                </a:solidFill>
                <a:cs typeface="Arial" charset="0"/>
              </a:rPr>
              <a:t> </a:t>
            </a:r>
            <a:r>
              <a:rPr lang="ru-RU" sz="2800">
                <a:solidFill>
                  <a:srgbClr val="FFFF00"/>
                </a:solidFill>
                <a:cs typeface="Arial" charset="0"/>
              </a:rPr>
              <a:t>ясных доказательств эволюции человека!</a:t>
            </a:r>
            <a:endParaRPr lang="en-US" sz="280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84069"/>
                                        </p:tgtEl>
                                        <p:attrNameLst>
                                          <p:attrName>style.visibility</p:attrName>
                                        </p:attrNameLst>
                                      </p:cBhvr>
                                      <p:to>
                                        <p:strVal val="visible"/>
                                      </p:to>
                                    </p:set>
                                    <p:anim calcmode="lin" valueType="num">
                                      <p:cBhvr>
                                        <p:cTn id="7" dur="500" fill="hold"/>
                                        <p:tgtEl>
                                          <p:spTgt spid="4184069"/>
                                        </p:tgtEl>
                                        <p:attrNameLst>
                                          <p:attrName>ppt_w</p:attrName>
                                        </p:attrNameLst>
                                      </p:cBhvr>
                                      <p:tavLst>
                                        <p:tav tm="0">
                                          <p:val>
                                            <p:fltVal val="0"/>
                                          </p:val>
                                        </p:tav>
                                        <p:tav tm="100000">
                                          <p:val>
                                            <p:strVal val="#ppt_w"/>
                                          </p:val>
                                        </p:tav>
                                      </p:tavLst>
                                    </p:anim>
                                    <p:anim calcmode="lin" valueType="num">
                                      <p:cBhvr>
                                        <p:cTn id="8" dur="500" fill="hold"/>
                                        <p:tgtEl>
                                          <p:spTgt spid="4184069"/>
                                        </p:tgtEl>
                                        <p:attrNameLst>
                                          <p:attrName>ppt_h</p:attrName>
                                        </p:attrNameLst>
                                      </p:cBhvr>
                                      <p:tavLst>
                                        <p:tav tm="0">
                                          <p:val>
                                            <p:fltVal val="0"/>
                                          </p:val>
                                        </p:tav>
                                        <p:tav tm="100000">
                                          <p:val>
                                            <p:strVal val="#ppt_h"/>
                                          </p:val>
                                        </p:tav>
                                      </p:tavLst>
                                    </p:anim>
                                    <p:animEffect transition="in" filter="fade">
                                      <p:cBhvr>
                                        <p:cTn id="9" dur="500"/>
                                        <p:tgtEl>
                                          <p:spTgt spid="4184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406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9600" dirty="0">
                <a:solidFill>
                  <a:schemeClr val="bg1"/>
                </a:solidFill>
                <a:cs typeface="+mn-cs"/>
              </a:rPr>
              <a:t>END</a:t>
            </a:r>
          </a:p>
        </p:txBody>
      </p:sp>
    </p:spTree>
    <p:extLst>
      <p:ext uri="{BB962C8B-B14F-4D97-AF65-F5344CB8AC3E}">
        <p14:creationId xmlns:p14="http://schemas.microsoft.com/office/powerpoint/2010/main" val="418695933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9162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atin typeface="Arial" charset="0"/>
              </a:rPr>
              <a:t>Australopithecines—Kenya map</a:t>
            </a:r>
          </a:p>
        </p:txBody>
      </p:sp>
      <p:pic>
        <p:nvPicPr>
          <p:cNvPr id="76803" name="Picture 4" descr="Australopithecine Fos Sit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0" y="0"/>
            <a:ext cx="6056313" cy="6858000"/>
          </a:xfrm>
          <a:noFill/>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atin typeface="Arial" charset="0"/>
              </a:rPr>
              <a:t>Lucy, partial and full</a:t>
            </a:r>
          </a:p>
        </p:txBody>
      </p:sp>
      <p:pic>
        <p:nvPicPr>
          <p:cNvPr id="77827" name="Picture 3" descr="Lucy skeleton set-bot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822325"/>
            <a:ext cx="7162800" cy="6035675"/>
          </a:xfrm>
          <a:noFill/>
        </p:spPr>
      </p:pic>
      <p:sp>
        <p:nvSpPr>
          <p:cNvPr id="77828" name="Text Box 4"/>
          <p:cNvSpPr txBox="1">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000">
                <a:solidFill>
                  <a:srgbClr val="FFFF00"/>
                </a:solidFill>
              </a:rPr>
              <a:t>«Люси»,</a:t>
            </a:r>
            <a:r>
              <a:rPr lang="en-US" sz="4000">
                <a:solidFill>
                  <a:srgbClr val="FFFF00"/>
                </a:solidFill>
              </a:rPr>
              <a:t> </a:t>
            </a:r>
            <a:r>
              <a:rPr lang="ru-RU" sz="4000">
                <a:solidFill>
                  <a:srgbClr val="FFFF00"/>
                </a:solidFill>
              </a:rPr>
              <a:t>Эфиопия</a:t>
            </a:r>
            <a:r>
              <a:rPr lang="en-US" sz="4000">
                <a:solidFill>
                  <a:srgbClr val="FFFF00"/>
                </a:solidFill>
              </a:rPr>
              <a:t> (1974)</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Lucy in the flesh--London</a:t>
            </a:r>
          </a:p>
        </p:txBody>
      </p:sp>
      <p:pic>
        <p:nvPicPr>
          <p:cNvPr id="78851" name="Picture 3" descr="Lucy model"/>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533400"/>
            <a:ext cx="3362325" cy="5791200"/>
          </a:xfrm>
          <a:noFill/>
        </p:spPr>
      </p:pic>
      <p:sp>
        <p:nvSpPr>
          <p:cNvPr id="1981444" name="Text Box 4"/>
          <p:cNvSpPr txBox="1">
            <a:spLocks noChangeArrowheads="1"/>
          </p:cNvSpPr>
          <p:nvPr/>
        </p:nvSpPr>
        <p:spPr bwMode="auto">
          <a:xfrm>
            <a:off x="228600" y="609600"/>
            <a:ext cx="4495800" cy="2327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30000"/>
              </a:spcBef>
            </a:pPr>
            <a:r>
              <a:rPr lang="ru-RU" sz="2800">
                <a:solidFill>
                  <a:srgbClr val="FFFF00"/>
                </a:solidFill>
                <a:cs typeface="Arial" charset="0"/>
              </a:rPr>
              <a:t>Обратите внимание</a:t>
            </a:r>
            <a:r>
              <a:rPr lang="en-US" sz="2800">
                <a:solidFill>
                  <a:srgbClr val="FFFF00"/>
                </a:solidFill>
                <a:cs typeface="Arial" charset="0"/>
              </a:rPr>
              <a:t>!</a:t>
            </a:r>
            <a:endParaRPr lang="ru-RU" sz="2800">
              <a:solidFill>
                <a:srgbClr val="FFFF00"/>
              </a:solidFill>
              <a:cs typeface="Arial" charset="0"/>
            </a:endParaRPr>
          </a:p>
          <a:p>
            <a:pPr eaLnBrk="1" hangingPunct="1">
              <a:lnSpc>
                <a:spcPct val="90000"/>
              </a:lnSpc>
              <a:spcBef>
                <a:spcPct val="30000"/>
              </a:spcBef>
            </a:pPr>
            <a:endParaRPr lang="en-US" sz="2800">
              <a:solidFill>
                <a:srgbClr val="FFFF00"/>
              </a:solidFill>
              <a:cs typeface="Arial" charset="0"/>
            </a:endParaRPr>
          </a:p>
          <a:p>
            <a:pPr eaLnBrk="1" hangingPunct="1">
              <a:lnSpc>
                <a:spcPct val="90000"/>
              </a:lnSpc>
              <a:spcBef>
                <a:spcPct val="30000"/>
              </a:spcBef>
              <a:buClr>
                <a:srgbClr val="FFFF00"/>
              </a:buClr>
              <a:buFont typeface="Wingdings" charset="0"/>
              <a:buChar char="Ø"/>
            </a:pPr>
            <a:r>
              <a:rPr lang="en-US" sz="2400">
                <a:solidFill>
                  <a:schemeClr val="bg1"/>
                </a:solidFill>
                <a:cs typeface="Arial" charset="0"/>
              </a:rPr>
              <a:t> </a:t>
            </a:r>
            <a:r>
              <a:rPr lang="ru-RU" sz="2400">
                <a:solidFill>
                  <a:schemeClr val="bg1"/>
                </a:solidFill>
                <a:cs typeface="Arial" charset="0"/>
              </a:rPr>
              <a:t>Руки и ступни</a:t>
            </a:r>
            <a:endParaRPr lang="en-US" sz="2400">
              <a:solidFill>
                <a:schemeClr val="bg1"/>
              </a:solidFill>
              <a:cs typeface="Arial" charset="0"/>
            </a:endParaRPr>
          </a:p>
          <a:p>
            <a:pPr eaLnBrk="1" hangingPunct="1">
              <a:lnSpc>
                <a:spcPct val="90000"/>
              </a:lnSpc>
              <a:spcBef>
                <a:spcPct val="30000"/>
              </a:spcBef>
              <a:buClr>
                <a:srgbClr val="FFFF00"/>
              </a:buClr>
              <a:buFont typeface="Wingdings" charset="0"/>
              <a:buChar char="Ø"/>
            </a:pPr>
            <a:r>
              <a:rPr lang="en-US" sz="2400">
                <a:solidFill>
                  <a:schemeClr val="bg1"/>
                </a:solidFill>
                <a:cs typeface="Arial" charset="0"/>
              </a:rPr>
              <a:t> </a:t>
            </a:r>
            <a:r>
              <a:rPr lang="ru-RU" sz="2400">
                <a:solidFill>
                  <a:schemeClr val="bg1"/>
                </a:solidFill>
                <a:cs typeface="Arial" charset="0"/>
              </a:rPr>
              <a:t>Вертикальное положение</a:t>
            </a:r>
            <a:endParaRPr lang="en-US" sz="2400">
              <a:solidFill>
                <a:schemeClr val="bg1"/>
              </a:solidFill>
              <a:cs typeface="Arial" charset="0"/>
            </a:endParaRPr>
          </a:p>
          <a:p>
            <a:pPr eaLnBrk="1" hangingPunct="1">
              <a:lnSpc>
                <a:spcPct val="90000"/>
              </a:lnSpc>
              <a:spcBef>
                <a:spcPct val="30000"/>
              </a:spcBef>
              <a:buClr>
                <a:srgbClr val="FFFF00"/>
              </a:buClr>
              <a:buFont typeface="Wingdings" charset="0"/>
              <a:buChar char="Ø"/>
            </a:pPr>
            <a:r>
              <a:rPr lang="en-US" sz="2400">
                <a:solidFill>
                  <a:schemeClr val="bg1"/>
                </a:solidFill>
                <a:cs typeface="Arial" charset="0"/>
              </a:rPr>
              <a:t> </a:t>
            </a:r>
            <a:r>
              <a:rPr lang="ru-RU" sz="2400">
                <a:solidFill>
                  <a:schemeClr val="bg1"/>
                </a:solidFill>
                <a:cs typeface="Arial" charset="0"/>
              </a:rPr>
              <a:t>Лицо</a:t>
            </a:r>
            <a:endParaRPr lang="en-US" sz="2400">
              <a:solidFill>
                <a:schemeClr val="bg1"/>
              </a:solidFill>
              <a:cs typeface="Arial" charset="0"/>
            </a:endParaRPr>
          </a:p>
        </p:txBody>
      </p:sp>
      <p:sp>
        <p:nvSpPr>
          <p:cNvPr id="1981445" name="Text Box 5"/>
          <p:cNvSpPr txBox="1">
            <a:spLocks noChangeArrowheads="1"/>
          </p:cNvSpPr>
          <p:nvPr/>
        </p:nvSpPr>
        <p:spPr bwMode="auto">
          <a:xfrm>
            <a:off x="914400" y="3200400"/>
            <a:ext cx="3886200" cy="33416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30000"/>
              </a:spcBef>
            </a:pPr>
            <a:r>
              <a:rPr lang="ru-RU" sz="3200">
                <a:solidFill>
                  <a:srgbClr val="FFFF00"/>
                </a:solidFill>
                <a:cs typeface="Arial" charset="0"/>
              </a:rPr>
              <a:t>Правда</a:t>
            </a:r>
            <a:endParaRPr lang="en-US" sz="3200">
              <a:solidFill>
                <a:srgbClr val="FFFF00"/>
              </a:solidFill>
              <a:cs typeface="Arial" charset="0"/>
            </a:endParaRPr>
          </a:p>
          <a:p>
            <a:pPr eaLnBrk="1" hangingPunct="1">
              <a:lnSpc>
                <a:spcPct val="90000"/>
              </a:lnSpc>
              <a:spcBef>
                <a:spcPct val="30000"/>
              </a:spcBef>
            </a:pPr>
            <a:r>
              <a:rPr lang="ru-RU" sz="3200">
                <a:solidFill>
                  <a:schemeClr val="bg1"/>
                </a:solidFill>
                <a:cs typeface="Arial" charset="0"/>
              </a:rPr>
              <a:t>Суставы использовались для хождения</a:t>
            </a:r>
            <a:r>
              <a:rPr lang="en-US" sz="3200">
                <a:solidFill>
                  <a:schemeClr val="bg1"/>
                </a:solidFill>
                <a:cs typeface="Arial" charset="0"/>
              </a:rPr>
              <a:t>,</a:t>
            </a:r>
            <a:r>
              <a:rPr lang="ru-RU" sz="3200">
                <a:solidFill>
                  <a:schemeClr val="bg1"/>
                </a:solidFill>
                <a:cs typeface="Arial" charset="0"/>
              </a:rPr>
              <a:t> как у пигмея, шимпанзе или гориллы</a:t>
            </a:r>
            <a:endParaRPr lang="en-US" sz="3200">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81445"/>
                                        </p:tgtEl>
                                        <p:attrNameLst>
                                          <p:attrName>style.visibility</p:attrName>
                                        </p:attrNameLst>
                                      </p:cBhvr>
                                      <p:to>
                                        <p:strVal val="visible"/>
                                      </p:to>
                                    </p:set>
                                    <p:animEffect transition="in" filter="wipe(up)">
                                      <p:cBhvr>
                                        <p:cTn id="7" dur="500"/>
                                        <p:tgtEl>
                                          <p:spTgt spid="198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144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solidFill>
                  <a:schemeClr val="accent2"/>
                </a:solidFill>
                <a:latin typeface="Arial" charset="0"/>
              </a:rPr>
              <a:t>Lucy — London &amp; St. Louis</a:t>
            </a:r>
          </a:p>
        </p:txBody>
      </p:sp>
      <p:pic>
        <p:nvPicPr>
          <p:cNvPr id="79875" name="Picture 3" descr="Lucy model"/>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076825" y="76200"/>
            <a:ext cx="3757613" cy="6096000"/>
          </a:xfrm>
          <a:noFill/>
        </p:spPr>
      </p:pic>
      <p:pic>
        <p:nvPicPr>
          <p:cNvPr id="40755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76200"/>
            <a:ext cx="38862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60" name="Text Box 8"/>
          <p:cNvSpPr txBox="1">
            <a:spLocks noChangeArrowheads="1"/>
          </p:cNvSpPr>
          <p:nvPr/>
        </p:nvSpPr>
        <p:spPr bwMode="auto">
          <a:xfrm>
            <a:off x="-152400" y="6134100"/>
            <a:ext cx="41910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accent1"/>
                </a:solidFill>
              </a:rPr>
              <a:t>Зоопарк Сент-Луи</a:t>
            </a:r>
            <a:endParaRPr lang="en-US" sz="3200">
              <a:solidFill>
                <a:schemeClr val="accent1"/>
              </a:solidFill>
            </a:endParaRPr>
          </a:p>
        </p:txBody>
      </p:sp>
      <p:sp>
        <p:nvSpPr>
          <p:cNvPr id="407561" name="Text Box 9"/>
          <p:cNvSpPr txBox="1">
            <a:spLocks noChangeArrowheads="1"/>
          </p:cNvSpPr>
          <p:nvPr/>
        </p:nvSpPr>
        <p:spPr bwMode="auto">
          <a:xfrm>
            <a:off x="5467350" y="6134100"/>
            <a:ext cx="39624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accent1"/>
                </a:solidFill>
              </a:rPr>
              <a:t>Лондон</a:t>
            </a:r>
            <a:r>
              <a:rPr lang="en-US" sz="3200">
                <a:solidFill>
                  <a:schemeClr val="accent1"/>
                </a:solidFill>
              </a:rPr>
              <a:t> </a:t>
            </a:r>
            <a:r>
              <a:rPr lang="ru-RU" sz="3200">
                <a:solidFill>
                  <a:schemeClr val="accent1"/>
                </a:solidFill>
              </a:rPr>
              <a:t>МЕИ</a:t>
            </a:r>
            <a:endParaRPr lang="en-US" sz="3200">
              <a:solidFill>
                <a:schemeClr val="accent1"/>
              </a:solidFill>
            </a:endParaRPr>
          </a:p>
        </p:txBody>
      </p:sp>
      <p:sp>
        <p:nvSpPr>
          <p:cNvPr id="407563" name="Rectangle 11"/>
          <p:cNvSpPr>
            <a:spLocks noChangeArrowheads="1"/>
          </p:cNvSpPr>
          <p:nvPr/>
        </p:nvSpPr>
        <p:spPr bwMode="auto">
          <a:xfrm>
            <a:off x="3276600" y="0"/>
            <a:ext cx="2743200" cy="62484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407562" name="Picture 10" descr="Lucy--Chicago Field Museum"/>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0100" y="88900"/>
            <a:ext cx="25908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64" name="Text Box 12"/>
          <p:cNvSpPr txBox="1">
            <a:spLocks noChangeArrowheads="1"/>
          </p:cNvSpPr>
          <p:nvPr/>
        </p:nvSpPr>
        <p:spPr bwMode="auto">
          <a:xfrm>
            <a:off x="3365500" y="5554663"/>
            <a:ext cx="25146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accent1"/>
                </a:solidFill>
              </a:rPr>
              <a:t>Чикаго</a:t>
            </a:r>
            <a:r>
              <a:rPr lang="en-US" sz="3200">
                <a:solidFill>
                  <a:schemeClr val="accent1"/>
                </a:solidFill>
              </a:rPr>
              <a:t> FM</a:t>
            </a:r>
          </a:p>
        </p:txBody>
      </p:sp>
      <p:pic>
        <p:nvPicPr>
          <p:cNvPr id="407565" name="Picture 13" descr="Lucy--BBC reconstruction 20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95600" y="1731963"/>
            <a:ext cx="3352800" cy="2511425"/>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07566" name="Text Box 14"/>
          <p:cNvSpPr txBox="1">
            <a:spLocks noChangeArrowheads="1"/>
          </p:cNvSpPr>
          <p:nvPr/>
        </p:nvSpPr>
        <p:spPr bwMode="auto">
          <a:xfrm>
            <a:off x="3276600" y="4343400"/>
            <a:ext cx="2438400" cy="10779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bg1"/>
                </a:solidFill>
              </a:rPr>
              <a:t>БиБиСи</a:t>
            </a:r>
            <a:r>
              <a:rPr lang="en-US" sz="3200">
                <a:solidFill>
                  <a:schemeClr val="bg1"/>
                </a:solidFill>
              </a:rPr>
              <a:t>,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7559"/>
                                        </p:tgtEl>
                                        <p:attrNameLst>
                                          <p:attrName>style.visibility</p:attrName>
                                        </p:attrNameLst>
                                      </p:cBhvr>
                                      <p:to>
                                        <p:strVal val="visible"/>
                                      </p:to>
                                    </p:set>
                                    <p:animEffect transition="in" filter="wipe(left)">
                                      <p:cBhvr>
                                        <p:cTn id="7" dur="500"/>
                                        <p:tgtEl>
                                          <p:spTgt spid="4075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7560"/>
                                        </p:tgtEl>
                                        <p:attrNameLst>
                                          <p:attrName>style.visibility</p:attrName>
                                        </p:attrNameLst>
                                      </p:cBhvr>
                                      <p:to>
                                        <p:strVal val="visible"/>
                                      </p:to>
                                    </p:set>
                                    <p:animEffect transition="in" filter="wipe(left)">
                                      <p:cBhvr>
                                        <p:cTn id="10" dur="500"/>
                                        <p:tgtEl>
                                          <p:spTgt spid="4075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07564"/>
                                        </p:tgtEl>
                                        <p:attrNameLst>
                                          <p:attrName>style.visibility</p:attrName>
                                        </p:attrNameLst>
                                      </p:cBhvr>
                                      <p:to>
                                        <p:strVal val="visible"/>
                                      </p:to>
                                    </p:set>
                                    <p:anim calcmode="lin" valueType="num">
                                      <p:cBhvr>
                                        <p:cTn id="15" dur="500" fill="hold"/>
                                        <p:tgtEl>
                                          <p:spTgt spid="407564"/>
                                        </p:tgtEl>
                                        <p:attrNameLst>
                                          <p:attrName>ppt_w</p:attrName>
                                        </p:attrNameLst>
                                      </p:cBhvr>
                                      <p:tavLst>
                                        <p:tav tm="0">
                                          <p:val>
                                            <p:fltVal val="0"/>
                                          </p:val>
                                        </p:tav>
                                        <p:tav tm="100000">
                                          <p:val>
                                            <p:strVal val="#ppt_w"/>
                                          </p:val>
                                        </p:tav>
                                      </p:tavLst>
                                    </p:anim>
                                    <p:anim calcmode="lin" valueType="num">
                                      <p:cBhvr>
                                        <p:cTn id="16" dur="500" fill="hold"/>
                                        <p:tgtEl>
                                          <p:spTgt spid="407564"/>
                                        </p:tgtEl>
                                        <p:attrNameLst>
                                          <p:attrName>ppt_h</p:attrName>
                                        </p:attrNameLst>
                                      </p:cBhvr>
                                      <p:tavLst>
                                        <p:tav tm="0">
                                          <p:val>
                                            <p:fltVal val="0"/>
                                          </p:val>
                                        </p:tav>
                                        <p:tav tm="100000">
                                          <p:val>
                                            <p:strVal val="#ppt_h"/>
                                          </p:val>
                                        </p:tav>
                                      </p:tavLst>
                                    </p:anim>
                                    <p:animEffect transition="in" filter="fade">
                                      <p:cBhvr>
                                        <p:cTn id="17" dur="500"/>
                                        <p:tgtEl>
                                          <p:spTgt spid="40756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407563"/>
                                        </p:tgtEl>
                                        <p:attrNameLst>
                                          <p:attrName>style.visibility</p:attrName>
                                        </p:attrNameLst>
                                      </p:cBhvr>
                                      <p:to>
                                        <p:strVal val="visible"/>
                                      </p:to>
                                    </p:set>
                                    <p:anim calcmode="lin" valueType="num">
                                      <p:cBhvr>
                                        <p:cTn id="20" dur="500" fill="hold"/>
                                        <p:tgtEl>
                                          <p:spTgt spid="407563"/>
                                        </p:tgtEl>
                                        <p:attrNameLst>
                                          <p:attrName>ppt_w</p:attrName>
                                        </p:attrNameLst>
                                      </p:cBhvr>
                                      <p:tavLst>
                                        <p:tav tm="0">
                                          <p:val>
                                            <p:fltVal val="0"/>
                                          </p:val>
                                        </p:tav>
                                        <p:tav tm="100000">
                                          <p:val>
                                            <p:strVal val="#ppt_w"/>
                                          </p:val>
                                        </p:tav>
                                      </p:tavLst>
                                    </p:anim>
                                    <p:anim calcmode="lin" valueType="num">
                                      <p:cBhvr>
                                        <p:cTn id="21" dur="500" fill="hold"/>
                                        <p:tgtEl>
                                          <p:spTgt spid="407563"/>
                                        </p:tgtEl>
                                        <p:attrNameLst>
                                          <p:attrName>ppt_h</p:attrName>
                                        </p:attrNameLst>
                                      </p:cBhvr>
                                      <p:tavLst>
                                        <p:tav tm="0">
                                          <p:val>
                                            <p:fltVal val="0"/>
                                          </p:val>
                                        </p:tav>
                                        <p:tav tm="100000">
                                          <p:val>
                                            <p:strVal val="#ppt_h"/>
                                          </p:val>
                                        </p:tav>
                                      </p:tavLst>
                                    </p:anim>
                                    <p:animEffect transition="in" filter="fade">
                                      <p:cBhvr>
                                        <p:cTn id="22" dur="500"/>
                                        <p:tgtEl>
                                          <p:spTgt spid="407563"/>
                                        </p:tgtEl>
                                      </p:cBhvr>
                                    </p:animEffect>
                                  </p:childTnLst>
                                </p:cTn>
                              </p:par>
                              <p:par>
                                <p:cTn id="23" presetID="53" presetClass="entr" presetSubtype="0" fill="hold" nodeType="withEffect">
                                  <p:stCondLst>
                                    <p:cond delay="0"/>
                                  </p:stCondLst>
                                  <p:childTnLst>
                                    <p:set>
                                      <p:cBhvr>
                                        <p:cTn id="24" dur="1" fill="hold">
                                          <p:stCondLst>
                                            <p:cond delay="0"/>
                                          </p:stCondLst>
                                        </p:cTn>
                                        <p:tgtEl>
                                          <p:spTgt spid="407562"/>
                                        </p:tgtEl>
                                        <p:attrNameLst>
                                          <p:attrName>style.visibility</p:attrName>
                                        </p:attrNameLst>
                                      </p:cBhvr>
                                      <p:to>
                                        <p:strVal val="visible"/>
                                      </p:to>
                                    </p:set>
                                    <p:anim calcmode="lin" valueType="num">
                                      <p:cBhvr>
                                        <p:cTn id="25" dur="500" fill="hold"/>
                                        <p:tgtEl>
                                          <p:spTgt spid="407562"/>
                                        </p:tgtEl>
                                        <p:attrNameLst>
                                          <p:attrName>ppt_w</p:attrName>
                                        </p:attrNameLst>
                                      </p:cBhvr>
                                      <p:tavLst>
                                        <p:tav tm="0">
                                          <p:val>
                                            <p:fltVal val="0"/>
                                          </p:val>
                                        </p:tav>
                                        <p:tav tm="100000">
                                          <p:val>
                                            <p:strVal val="#ppt_w"/>
                                          </p:val>
                                        </p:tav>
                                      </p:tavLst>
                                    </p:anim>
                                    <p:anim calcmode="lin" valueType="num">
                                      <p:cBhvr>
                                        <p:cTn id="26" dur="500" fill="hold"/>
                                        <p:tgtEl>
                                          <p:spTgt spid="407562"/>
                                        </p:tgtEl>
                                        <p:attrNameLst>
                                          <p:attrName>ppt_h</p:attrName>
                                        </p:attrNameLst>
                                      </p:cBhvr>
                                      <p:tavLst>
                                        <p:tav tm="0">
                                          <p:val>
                                            <p:fltVal val="0"/>
                                          </p:val>
                                        </p:tav>
                                        <p:tav tm="100000">
                                          <p:val>
                                            <p:strVal val="#ppt_h"/>
                                          </p:val>
                                        </p:tav>
                                      </p:tavLst>
                                    </p:anim>
                                    <p:animEffect transition="in" filter="fade">
                                      <p:cBhvr>
                                        <p:cTn id="27" dur="500"/>
                                        <p:tgtEl>
                                          <p:spTgt spid="4075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407565"/>
                                        </p:tgtEl>
                                        <p:attrNameLst>
                                          <p:attrName>style.visibility</p:attrName>
                                        </p:attrNameLst>
                                      </p:cBhvr>
                                      <p:to>
                                        <p:strVal val="visible"/>
                                      </p:to>
                                    </p:set>
                                    <p:anim calcmode="lin" valueType="num">
                                      <p:cBhvr>
                                        <p:cTn id="32" dur="500" fill="hold"/>
                                        <p:tgtEl>
                                          <p:spTgt spid="407565"/>
                                        </p:tgtEl>
                                        <p:attrNameLst>
                                          <p:attrName>ppt_w</p:attrName>
                                        </p:attrNameLst>
                                      </p:cBhvr>
                                      <p:tavLst>
                                        <p:tav tm="0">
                                          <p:val>
                                            <p:fltVal val="0"/>
                                          </p:val>
                                        </p:tav>
                                        <p:tav tm="100000">
                                          <p:val>
                                            <p:strVal val="#ppt_w"/>
                                          </p:val>
                                        </p:tav>
                                      </p:tavLst>
                                    </p:anim>
                                    <p:anim calcmode="lin" valueType="num">
                                      <p:cBhvr>
                                        <p:cTn id="33" dur="500" fill="hold"/>
                                        <p:tgtEl>
                                          <p:spTgt spid="407565"/>
                                        </p:tgtEl>
                                        <p:attrNameLst>
                                          <p:attrName>ppt_h</p:attrName>
                                        </p:attrNameLst>
                                      </p:cBhvr>
                                      <p:tavLst>
                                        <p:tav tm="0">
                                          <p:val>
                                            <p:fltVal val="0"/>
                                          </p:val>
                                        </p:tav>
                                        <p:tav tm="100000">
                                          <p:val>
                                            <p:strVal val="#ppt_h"/>
                                          </p:val>
                                        </p:tav>
                                      </p:tavLst>
                                    </p:anim>
                                    <p:animEffect transition="in" filter="fade">
                                      <p:cBhvr>
                                        <p:cTn id="34" dur="500"/>
                                        <p:tgtEl>
                                          <p:spTgt spid="40756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07566"/>
                                        </p:tgtEl>
                                        <p:attrNameLst>
                                          <p:attrName>style.visibility</p:attrName>
                                        </p:attrNameLst>
                                      </p:cBhvr>
                                      <p:to>
                                        <p:strVal val="visible"/>
                                      </p:to>
                                    </p:set>
                                    <p:anim calcmode="lin" valueType="num">
                                      <p:cBhvr>
                                        <p:cTn id="37" dur="500" fill="hold"/>
                                        <p:tgtEl>
                                          <p:spTgt spid="407566"/>
                                        </p:tgtEl>
                                        <p:attrNameLst>
                                          <p:attrName>ppt_w</p:attrName>
                                        </p:attrNameLst>
                                      </p:cBhvr>
                                      <p:tavLst>
                                        <p:tav tm="0">
                                          <p:val>
                                            <p:fltVal val="0"/>
                                          </p:val>
                                        </p:tav>
                                        <p:tav tm="100000">
                                          <p:val>
                                            <p:strVal val="#ppt_w"/>
                                          </p:val>
                                        </p:tav>
                                      </p:tavLst>
                                    </p:anim>
                                    <p:anim calcmode="lin" valueType="num">
                                      <p:cBhvr>
                                        <p:cTn id="38" dur="500" fill="hold"/>
                                        <p:tgtEl>
                                          <p:spTgt spid="407566"/>
                                        </p:tgtEl>
                                        <p:attrNameLst>
                                          <p:attrName>ppt_h</p:attrName>
                                        </p:attrNameLst>
                                      </p:cBhvr>
                                      <p:tavLst>
                                        <p:tav tm="0">
                                          <p:val>
                                            <p:fltVal val="0"/>
                                          </p:val>
                                        </p:tav>
                                        <p:tav tm="100000">
                                          <p:val>
                                            <p:strVal val="#ppt_h"/>
                                          </p:val>
                                        </p:tav>
                                      </p:tavLst>
                                    </p:anim>
                                    <p:animEffect transition="in" filter="fade">
                                      <p:cBhvr>
                                        <p:cTn id="39"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0" grpId="0"/>
      <p:bldP spid="407563" grpId="0" animBg="1"/>
      <p:bldP spid="407564" grpId="0"/>
      <p:bldP spid="4075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atin typeface="Arial" charset="0"/>
              </a:rPr>
              <a:t>Purple blank</a:t>
            </a:r>
          </a:p>
        </p:txBody>
      </p:sp>
      <p:pic>
        <p:nvPicPr>
          <p:cNvPr id="8089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233348" name="Text Box 4"/>
          <p:cNvSpPr txBox="1">
            <a:spLocks noChangeArrowheads="1"/>
          </p:cNvSpPr>
          <p:nvPr/>
        </p:nvSpPr>
        <p:spPr bwMode="auto">
          <a:xfrm>
            <a:off x="838200" y="762000"/>
            <a:ext cx="4953000" cy="3970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rgbClr val="FFFF00"/>
                </a:solidFill>
              </a:rPr>
              <a:t>В</a:t>
            </a:r>
            <a:r>
              <a:rPr lang="en-US" sz="3600">
                <a:solidFill>
                  <a:srgbClr val="FFFF00"/>
                </a:solidFill>
              </a:rPr>
              <a:t> 1981:</a:t>
            </a:r>
            <a:r>
              <a:rPr lang="en-US" sz="3600">
                <a:solidFill>
                  <a:schemeClr val="bg1"/>
                </a:solidFill>
              </a:rPr>
              <a:t> </a:t>
            </a:r>
            <a:r>
              <a:rPr lang="ru-RU" sz="3600">
                <a:solidFill>
                  <a:schemeClr val="bg1"/>
                </a:solidFill>
              </a:rPr>
              <a:t>«Теперь мы можем </a:t>
            </a:r>
            <a:r>
              <a:rPr lang="ru-RU" sz="3600">
                <a:solidFill>
                  <a:srgbClr val="FFFF00"/>
                </a:solidFill>
              </a:rPr>
              <a:t>с уверенностью</a:t>
            </a:r>
            <a:r>
              <a:rPr lang="en-US" sz="3600">
                <a:solidFill>
                  <a:schemeClr val="bg1"/>
                </a:solidFill>
              </a:rPr>
              <a:t> </a:t>
            </a:r>
            <a:r>
              <a:rPr lang="ru-RU" sz="3600">
                <a:solidFill>
                  <a:schemeClr val="bg1"/>
                </a:solidFill>
              </a:rPr>
              <a:t>сказать, что австралопитеки были прямоходящими».</a:t>
            </a:r>
            <a:endParaRPr lang="en-US" sz="3600">
              <a:solidFill>
                <a:schemeClr val="bg1"/>
              </a:solidFill>
            </a:endParaRPr>
          </a:p>
        </p:txBody>
      </p:sp>
      <p:sp>
        <p:nvSpPr>
          <p:cNvPr id="2233349" name="Text Box 5"/>
          <p:cNvSpPr txBox="1">
            <a:spLocks noChangeArrowheads="1"/>
          </p:cNvSpPr>
          <p:nvPr/>
        </p:nvSpPr>
        <p:spPr bwMode="auto">
          <a:xfrm>
            <a:off x="838200" y="4875213"/>
            <a:ext cx="8001000" cy="1384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chemeClr val="bg1"/>
                </a:solidFill>
              </a:rPr>
              <a:t>Ричард Лики</a:t>
            </a:r>
            <a:r>
              <a:rPr lang="en-US" sz="2800">
                <a:solidFill>
                  <a:schemeClr val="bg1"/>
                </a:solidFill>
              </a:rPr>
              <a:t> (</a:t>
            </a:r>
            <a:r>
              <a:rPr lang="ru-RU" sz="2800">
                <a:solidFill>
                  <a:schemeClr val="bg1"/>
                </a:solidFill>
              </a:rPr>
              <a:t>директор</a:t>
            </a:r>
            <a:r>
              <a:rPr lang="en-US" sz="2800">
                <a:solidFill>
                  <a:schemeClr val="bg1"/>
                </a:solidFill>
              </a:rPr>
              <a:t>, </a:t>
            </a:r>
            <a:r>
              <a:rPr lang="ru-RU" sz="2800">
                <a:solidFill>
                  <a:schemeClr val="bg1"/>
                </a:solidFill>
              </a:rPr>
              <a:t>Национальные музеи Кении</a:t>
            </a:r>
            <a:r>
              <a:rPr lang="en-US" sz="2800">
                <a:solidFill>
                  <a:schemeClr val="bg1"/>
                </a:solidFill>
              </a:rPr>
              <a:t>)</a:t>
            </a:r>
            <a:r>
              <a:rPr lang="ru-RU" sz="2800">
                <a:solidFill>
                  <a:schemeClr val="bg1"/>
                </a:solidFill>
              </a:rPr>
              <a:t>.</a:t>
            </a:r>
            <a:r>
              <a:rPr lang="en-US" sz="2800">
                <a:solidFill>
                  <a:schemeClr val="bg1"/>
                </a:solidFill>
              </a:rPr>
              <a:t> </a:t>
            </a:r>
            <a:r>
              <a:rPr lang="ru-RU" sz="2800" i="1">
                <a:solidFill>
                  <a:schemeClr val="bg1"/>
                </a:solidFill>
              </a:rPr>
              <a:t>Становление человечества</a:t>
            </a:r>
            <a:r>
              <a:rPr lang="ru-RU" sz="2800">
                <a:solidFill>
                  <a:schemeClr val="bg1"/>
                </a:solidFill>
              </a:rPr>
              <a:t>.</a:t>
            </a:r>
            <a:r>
              <a:rPr lang="en-US" sz="2800">
                <a:solidFill>
                  <a:schemeClr val="bg1"/>
                </a:solidFill>
              </a:rPr>
              <a:t> </a:t>
            </a:r>
            <a:r>
              <a:rPr lang="ru-RU" sz="2800">
                <a:solidFill>
                  <a:schemeClr val="bg1"/>
                </a:solidFill>
              </a:rPr>
              <a:t>Нью Йорк</a:t>
            </a:r>
            <a:r>
              <a:rPr lang="en-US" sz="2800">
                <a:solidFill>
                  <a:schemeClr val="bg1"/>
                </a:solidFill>
              </a:rPr>
              <a:t>: E. P. Dutton, 1981</a:t>
            </a:r>
            <a:r>
              <a:rPr lang="ru-RU" sz="2800">
                <a:solidFill>
                  <a:schemeClr val="bg1"/>
                </a:solidFill>
              </a:rPr>
              <a:t>.</a:t>
            </a:r>
            <a:r>
              <a:rPr lang="en-US" sz="2800">
                <a:solidFill>
                  <a:schemeClr val="bg1"/>
                </a:solidFill>
              </a:rPr>
              <a:t> </a:t>
            </a:r>
            <a:r>
              <a:rPr lang="ru-RU" sz="2800">
                <a:solidFill>
                  <a:schemeClr val="bg1"/>
                </a:solidFill>
              </a:rPr>
              <a:t>С</a:t>
            </a:r>
            <a:r>
              <a:rPr lang="en-US" sz="2800">
                <a:solidFill>
                  <a:schemeClr val="bg1"/>
                </a:solidFill>
              </a:rPr>
              <a:t>. 71.</a:t>
            </a:r>
          </a:p>
        </p:txBody>
      </p:sp>
      <p:pic>
        <p:nvPicPr>
          <p:cNvPr id="80902" name="Picture 6" descr="Richard Leak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838200"/>
            <a:ext cx="233362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33348"/>
                                        </p:tgtEl>
                                        <p:attrNameLst>
                                          <p:attrName>style.visibility</p:attrName>
                                        </p:attrNameLst>
                                      </p:cBhvr>
                                      <p:to>
                                        <p:strVal val="visible"/>
                                      </p:to>
                                    </p:set>
                                    <p:anim calcmode="lin" valueType="num">
                                      <p:cBhvr>
                                        <p:cTn id="7" dur="500" fill="hold"/>
                                        <p:tgtEl>
                                          <p:spTgt spid="2233348"/>
                                        </p:tgtEl>
                                        <p:attrNameLst>
                                          <p:attrName>ppt_w</p:attrName>
                                        </p:attrNameLst>
                                      </p:cBhvr>
                                      <p:tavLst>
                                        <p:tav tm="0">
                                          <p:val>
                                            <p:fltVal val="0"/>
                                          </p:val>
                                        </p:tav>
                                        <p:tav tm="100000">
                                          <p:val>
                                            <p:strVal val="#ppt_w"/>
                                          </p:val>
                                        </p:tav>
                                      </p:tavLst>
                                    </p:anim>
                                    <p:anim calcmode="lin" valueType="num">
                                      <p:cBhvr>
                                        <p:cTn id="8" dur="500" fill="hold"/>
                                        <p:tgtEl>
                                          <p:spTgt spid="2233348"/>
                                        </p:tgtEl>
                                        <p:attrNameLst>
                                          <p:attrName>ppt_h</p:attrName>
                                        </p:attrNameLst>
                                      </p:cBhvr>
                                      <p:tavLst>
                                        <p:tav tm="0">
                                          <p:val>
                                            <p:fltVal val="0"/>
                                          </p:val>
                                        </p:tav>
                                        <p:tav tm="100000">
                                          <p:val>
                                            <p:strVal val="#ppt_h"/>
                                          </p:val>
                                        </p:tav>
                                      </p:tavLst>
                                    </p:anim>
                                    <p:animEffect transition="in" filter="fade">
                                      <p:cBhvr>
                                        <p:cTn id="9" dur="500"/>
                                        <p:tgtEl>
                                          <p:spTgt spid="223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3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atin typeface="Arial" charset="0"/>
              </a:rPr>
              <a:t>Purple blank</a:t>
            </a:r>
          </a:p>
        </p:txBody>
      </p:sp>
      <p:pic>
        <p:nvPicPr>
          <p:cNvPr id="8192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2004" name="Text Box 4"/>
          <p:cNvSpPr txBox="1">
            <a:spLocks noChangeArrowheads="1"/>
          </p:cNvSpPr>
          <p:nvPr/>
        </p:nvSpPr>
        <p:spPr bwMode="auto">
          <a:xfrm>
            <a:off x="838200" y="1498600"/>
            <a:ext cx="7467600" cy="32496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800">
                <a:solidFill>
                  <a:schemeClr val="bg1"/>
                </a:solidFill>
              </a:rPr>
              <a:t>«Также, Лики указывает на то, что палеонтологи</a:t>
            </a:r>
            <a:r>
              <a:rPr lang="en-US" sz="3800">
                <a:solidFill>
                  <a:schemeClr val="bg1"/>
                </a:solidFill>
              </a:rPr>
              <a:t> </a:t>
            </a:r>
            <a:r>
              <a:rPr lang="ru-RU" sz="3800">
                <a:solidFill>
                  <a:srgbClr val="FFFF00"/>
                </a:solidFill>
              </a:rPr>
              <a:t>не знают</a:t>
            </a:r>
            <a:r>
              <a:rPr lang="ru-RU" sz="3800">
                <a:solidFill>
                  <a:schemeClr val="bg1"/>
                </a:solidFill>
              </a:rPr>
              <a:t>,</a:t>
            </a:r>
            <a:r>
              <a:rPr lang="en-US" sz="3800">
                <a:solidFill>
                  <a:schemeClr val="bg1"/>
                </a:solidFill>
              </a:rPr>
              <a:t> </a:t>
            </a:r>
            <a:r>
              <a:rPr lang="ru-RU" sz="3800">
                <a:solidFill>
                  <a:schemeClr val="bg1"/>
                </a:solidFill>
              </a:rPr>
              <a:t>были ли австралопитеки прямоходящими</a:t>
            </a:r>
            <a:r>
              <a:rPr lang="en-US" sz="3800">
                <a:solidFill>
                  <a:schemeClr val="bg1"/>
                </a:solidFill>
              </a:rPr>
              <a:t>. </a:t>
            </a:r>
            <a:r>
              <a:rPr lang="ja-JP" altLang="en-US" sz="3800">
                <a:solidFill>
                  <a:schemeClr val="bg1"/>
                </a:solidFill>
              </a:rPr>
              <a:t>“</a:t>
            </a:r>
            <a:r>
              <a:rPr lang="ru-RU" sz="3800">
                <a:solidFill>
                  <a:srgbClr val="FFFF00"/>
                </a:solidFill>
              </a:rPr>
              <a:t>Никто</a:t>
            </a:r>
            <a:r>
              <a:rPr lang="en-US" sz="3800">
                <a:solidFill>
                  <a:schemeClr val="bg1"/>
                </a:solidFill>
              </a:rPr>
              <a:t> </a:t>
            </a:r>
            <a:r>
              <a:rPr lang="ru-RU" sz="3800">
                <a:solidFill>
                  <a:schemeClr val="bg1"/>
                </a:solidFill>
              </a:rPr>
              <a:t>еще не обнаружил целиком скелет с черепом</a:t>
            </a:r>
            <a:r>
              <a:rPr lang="ja-JP" altLang="en-US" sz="3800">
                <a:solidFill>
                  <a:schemeClr val="bg1"/>
                </a:solidFill>
              </a:rPr>
              <a:t>”</a:t>
            </a:r>
            <a:r>
              <a:rPr lang="ru-RU" sz="3800">
                <a:solidFill>
                  <a:schemeClr val="bg1"/>
                </a:solidFill>
              </a:rPr>
              <a:t>, –</a:t>
            </a:r>
            <a:r>
              <a:rPr lang="en-US" sz="3800">
                <a:solidFill>
                  <a:schemeClr val="bg1"/>
                </a:solidFill>
              </a:rPr>
              <a:t> </a:t>
            </a:r>
            <a:r>
              <a:rPr lang="ru-RU" sz="3800">
                <a:solidFill>
                  <a:schemeClr val="bg1"/>
                </a:solidFill>
              </a:rPr>
              <a:t>говорит он».</a:t>
            </a:r>
            <a:endParaRPr lang="en-US" sz="3800" b="0">
              <a:solidFill>
                <a:schemeClr val="bg1"/>
              </a:solidFill>
            </a:endParaRPr>
          </a:p>
        </p:txBody>
      </p:sp>
      <p:sp>
        <p:nvSpPr>
          <p:cNvPr id="2432005" name="Text Box 5"/>
          <p:cNvSpPr txBox="1">
            <a:spLocks noChangeArrowheads="1"/>
          </p:cNvSpPr>
          <p:nvPr/>
        </p:nvSpPr>
        <p:spPr bwMode="auto">
          <a:xfrm>
            <a:off x="838200" y="5105400"/>
            <a:ext cx="73914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chemeClr val="bg1"/>
                </a:solidFill>
              </a:rPr>
              <a:t>Анонимный автор.</a:t>
            </a:r>
            <a:r>
              <a:rPr lang="en-US" sz="2400">
                <a:solidFill>
                  <a:schemeClr val="bg1"/>
                </a:solidFill>
              </a:rPr>
              <a:t> </a:t>
            </a:r>
            <a:r>
              <a:rPr lang="ru-RU" sz="2400">
                <a:solidFill>
                  <a:schemeClr val="bg1"/>
                </a:solidFill>
              </a:rPr>
              <a:t>«Лики изменил свое мнение о возрасте человека».</a:t>
            </a:r>
            <a:r>
              <a:rPr lang="en-US" sz="2400" i="1">
                <a:solidFill>
                  <a:schemeClr val="bg1"/>
                </a:solidFill>
              </a:rPr>
              <a:t> New Scientist</a:t>
            </a:r>
            <a:r>
              <a:rPr lang="ru-RU" sz="2400">
                <a:solidFill>
                  <a:schemeClr val="bg1"/>
                </a:solidFill>
              </a:rPr>
              <a:t>.</a:t>
            </a:r>
            <a:r>
              <a:rPr lang="en-US" sz="2400">
                <a:solidFill>
                  <a:schemeClr val="bg1"/>
                </a:solidFill>
              </a:rPr>
              <a:t> </a:t>
            </a:r>
            <a:r>
              <a:rPr lang="ru-RU" sz="2400">
                <a:solidFill>
                  <a:schemeClr val="bg1"/>
                </a:solidFill>
              </a:rPr>
              <a:t>Вып</a:t>
            </a:r>
            <a:r>
              <a:rPr lang="en-US" sz="2400">
                <a:solidFill>
                  <a:schemeClr val="bg1"/>
                </a:solidFill>
              </a:rPr>
              <a:t>. 93 (</a:t>
            </a:r>
            <a:r>
              <a:rPr lang="ru-RU" sz="2400">
                <a:solidFill>
                  <a:schemeClr val="bg1"/>
                </a:solidFill>
              </a:rPr>
              <a:t>март</a:t>
            </a:r>
            <a:r>
              <a:rPr lang="en-US" sz="2400">
                <a:solidFill>
                  <a:schemeClr val="bg1"/>
                </a:solidFill>
              </a:rPr>
              <a:t> 1982)</a:t>
            </a:r>
            <a:r>
              <a:rPr lang="ru-RU" sz="2400">
                <a:solidFill>
                  <a:schemeClr val="bg1"/>
                </a:solidFill>
              </a:rPr>
              <a:t>.</a:t>
            </a:r>
            <a:r>
              <a:rPr lang="en-US" sz="2400">
                <a:solidFill>
                  <a:schemeClr val="bg1"/>
                </a:solidFill>
              </a:rPr>
              <a:t> </a:t>
            </a:r>
            <a:r>
              <a:rPr lang="ru-RU" sz="2400">
                <a:solidFill>
                  <a:schemeClr val="bg1"/>
                </a:solidFill>
              </a:rPr>
              <a:t>С</a:t>
            </a:r>
            <a:r>
              <a:rPr lang="en-US" sz="2400">
                <a:solidFill>
                  <a:schemeClr val="bg1"/>
                </a:solidFill>
              </a:rPr>
              <a:t>. 695.</a:t>
            </a:r>
          </a:p>
        </p:txBody>
      </p:sp>
      <p:sp>
        <p:nvSpPr>
          <p:cNvPr id="2432006" name="Text Box 6"/>
          <p:cNvSpPr txBox="1">
            <a:spLocks noChangeArrowheads="1"/>
          </p:cNvSpPr>
          <p:nvPr/>
        </p:nvSpPr>
        <p:spPr bwMode="auto">
          <a:xfrm>
            <a:off x="838200" y="533400"/>
            <a:ext cx="6096000" cy="762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rgbClr val="FFFF00"/>
                </a:solidFill>
              </a:rPr>
              <a:t>Но в</a:t>
            </a:r>
            <a:r>
              <a:rPr lang="en-US" sz="4400">
                <a:solidFill>
                  <a:srgbClr val="FFFF00"/>
                </a:solidFill>
              </a:rPr>
              <a:t> 1982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2004"/>
                                        </p:tgtEl>
                                        <p:attrNameLst>
                                          <p:attrName>style.visibility</p:attrName>
                                        </p:attrNameLst>
                                      </p:cBhvr>
                                      <p:to>
                                        <p:strVal val="visible"/>
                                      </p:to>
                                    </p:set>
                                    <p:anim calcmode="lin" valueType="num">
                                      <p:cBhvr>
                                        <p:cTn id="7" dur="500" fill="hold"/>
                                        <p:tgtEl>
                                          <p:spTgt spid="2432004"/>
                                        </p:tgtEl>
                                        <p:attrNameLst>
                                          <p:attrName>ppt_w</p:attrName>
                                        </p:attrNameLst>
                                      </p:cBhvr>
                                      <p:tavLst>
                                        <p:tav tm="0">
                                          <p:val>
                                            <p:fltVal val="0"/>
                                          </p:val>
                                        </p:tav>
                                        <p:tav tm="100000">
                                          <p:val>
                                            <p:strVal val="#ppt_w"/>
                                          </p:val>
                                        </p:tav>
                                      </p:tavLst>
                                    </p:anim>
                                    <p:anim calcmode="lin" valueType="num">
                                      <p:cBhvr>
                                        <p:cTn id="8" dur="500" fill="hold"/>
                                        <p:tgtEl>
                                          <p:spTgt spid="2432004"/>
                                        </p:tgtEl>
                                        <p:attrNameLst>
                                          <p:attrName>ppt_h</p:attrName>
                                        </p:attrNameLst>
                                      </p:cBhvr>
                                      <p:tavLst>
                                        <p:tav tm="0">
                                          <p:val>
                                            <p:fltVal val="0"/>
                                          </p:val>
                                        </p:tav>
                                        <p:tav tm="100000">
                                          <p:val>
                                            <p:strVal val="#ppt_h"/>
                                          </p:val>
                                        </p:tav>
                                      </p:tavLst>
                                    </p:anim>
                                    <p:animEffect transition="in" filter="fade">
                                      <p:cBhvr>
                                        <p:cTn id="9" dur="500"/>
                                        <p:tgtEl>
                                          <p:spTgt spid="243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20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atin typeface="Arial" charset="0"/>
              </a:rPr>
              <a:t>Purple blank</a:t>
            </a:r>
          </a:p>
        </p:txBody>
      </p:sp>
      <p:pic>
        <p:nvPicPr>
          <p:cNvPr id="829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3029" name="Text Box 5"/>
          <p:cNvSpPr txBox="1">
            <a:spLocks noChangeArrowheads="1"/>
          </p:cNvSpPr>
          <p:nvPr/>
        </p:nvSpPr>
        <p:spPr bwMode="auto">
          <a:xfrm>
            <a:off x="838200" y="5791200"/>
            <a:ext cx="77724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rPr>
              <a:t>Анонимный автор.</a:t>
            </a:r>
            <a:r>
              <a:rPr lang="en-US" sz="2000">
                <a:solidFill>
                  <a:schemeClr val="bg1"/>
                </a:solidFill>
              </a:rPr>
              <a:t> </a:t>
            </a:r>
            <a:r>
              <a:rPr lang="ru-RU" sz="2000">
                <a:solidFill>
                  <a:schemeClr val="bg1"/>
                </a:solidFill>
              </a:rPr>
              <a:t>«Лики изменил свое мнение о возрасте человека».</a:t>
            </a:r>
            <a:r>
              <a:rPr lang="en-US" sz="2000" i="1">
                <a:solidFill>
                  <a:schemeClr val="bg1"/>
                </a:solidFill>
              </a:rPr>
              <a:t> New Scientist</a:t>
            </a:r>
            <a:r>
              <a:rPr lang="ru-RU" sz="2000">
                <a:solidFill>
                  <a:schemeClr val="bg1"/>
                </a:solidFill>
              </a:rPr>
              <a:t>.</a:t>
            </a:r>
            <a:r>
              <a:rPr lang="en-US" sz="2000">
                <a:solidFill>
                  <a:schemeClr val="bg1"/>
                </a:solidFill>
              </a:rPr>
              <a:t> </a:t>
            </a:r>
            <a:r>
              <a:rPr lang="ru-RU" sz="2000">
                <a:solidFill>
                  <a:schemeClr val="bg1"/>
                </a:solidFill>
              </a:rPr>
              <a:t>Вып</a:t>
            </a:r>
            <a:r>
              <a:rPr lang="en-US" sz="2000">
                <a:solidFill>
                  <a:schemeClr val="bg1"/>
                </a:solidFill>
              </a:rPr>
              <a:t>. 93 (</a:t>
            </a:r>
            <a:r>
              <a:rPr lang="ru-RU" sz="2000">
                <a:solidFill>
                  <a:schemeClr val="bg1"/>
                </a:solidFill>
              </a:rPr>
              <a:t>март</a:t>
            </a:r>
            <a:r>
              <a:rPr lang="en-US" sz="2000">
                <a:solidFill>
                  <a:schemeClr val="bg1"/>
                </a:solidFill>
              </a:rPr>
              <a:t> 1982)</a:t>
            </a:r>
            <a:r>
              <a:rPr lang="ru-RU" sz="2000">
                <a:solidFill>
                  <a:schemeClr val="bg1"/>
                </a:solidFill>
              </a:rPr>
              <a:t>.</a:t>
            </a:r>
            <a:r>
              <a:rPr lang="en-US" sz="2000">
                <a:solidFill>
                  <a:schemeClr val="bg1"/>
                </a:solidFill>
              </a:rPr>
              <a:t> </a:t>
            </a:r>
            <a:r>
              <a:rPr lang="ru-RU" sz="2000">
                <a:solidFill>
                  <a:schemeClr val="bg1"/>
                </a:solidFill>
              </a:rPr>
              <a:t>С</a:t>
            </a:r>
            <a:r>
              <a:rPr lang="en-US" sz="2000">
                <a:solidFill>
                  <a:schemeClr val="bg1"/>
                </a:solidFill>
              </a:rPr>
              <a:t>. 695.</a:t>
            </a:r>
          </a:p>
        </p:txBody>
      </p:sp>
      <p:sp>
        <p:nvSpPr>
          <p:cNvPr id="2433030" name="Text Box 6"/>
          <p:cNvSpPr txBox="1">
            <a:spLocks noChangeArrowheads="1"/>
          </p:cNvSpPr>
          <p:nvPr/>
        </p:nvSpPr>
        <p:spPr bwMode="auto">
          <a:xfrm>
            <a:off x="457200" y="536575"/>
            <a:ext cx="8229600" cy="50784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000">
                <a:solidFill>
                  <a:schemeClr val="bg1"/>
                </a:solidFill>
              </a:rPr>
              <a:t>«Мне страшно поверить, что</a:t>
            </a:r>
            <a:r>
              <a:rPr lang="en-US" sz="3000">
                <a:solidFill>
                  <a:schemeClr val="bg1"/>
                </a:solidFill>
              </a:rPr>
              <a:t> </a:t>
            </a:r>
            <a:r>
              <a:rPr lang="ru-RU" sz="3000">
                <a:solidFill>
                  <a:schemeClr val="bg1"/>
                </a:solidFill>
              </a:rPr>
              <a:t>не ранее чем год назад</a:t>
            </a:r>
            <a:r>
              <a:rPr lang="en-US" sz="3000">
                <a:solidFill>
                  <a:schemeClr val="bg1"/>
                </a:solidFill>
              </a:rPr>
              <a:t> </a:t>
            </a:r>
            <a:r>
              <a:rPr lang="ru-RU" sz="3000">
                <a:solidFill>
                  <a:schemeClr val="bg1"/>
                </a:solidFill>
              </a:rPr>
              <a:t>я допустил подобные высказывания», – так сказал Ричард Лики</a:t>
            </a:r>
            <a:r>
              <a:rPr lang="en-US" sz="3000">
                <a:solidFill>
                  <a:schemeClr val="bg1"/>
                </a:solidFill>
              </a:rPr>
              <a:t> </a:t>
            </a:r>
            <a:r>
              <a:rPr lang="ru-RU" sz="3000">
                <a:solidFill>
                  <a:schemeClr val="bg1"/>
                </a:solidFill>
              </a:rPr>
              <a:t>в присутствии образованной аудитории</a:t>
            </a:r>
            <a:r>
              <a:rPr lang="en-US" sz="3000">
                <a:solidFill>
                  <a:schemeClr val="bg1"/>
                </a:solidFill>
              </a:rPr>
              <a:t> </a:t>
            </a:r>
            <a:r>
              <a:rPr lang="ru-RU" sz="3000">
                <a:solidFill>
                  <a:srgbClr val="FFFF00"/>
                </a:solidFill>
              </a:rPr>
              <a:t>Королевского Института</a:t>
            </a:r>
            <a:r>
              <a:rPr lang="en-US" sz="3000">
                <a:solidFill>
                  <a:schemeClr val="bg1"/>
                </a:solidFill>
              </a:rPr>
              <a:t> </a:t>
            </a:r>
            <a:r>
              <a:rPr lang="ru-RU" sz="3000">
                <a:solidFill>
                  <a:schemeClr val="bg1"/>
                </a:solidFill>
              </a:rPr>
              <a:t>в прошлую пятницу вечером</a:t>
            </a:r>
            <a:r>
              <a:rPr lang="en-US" sz="3000">
                <a:solidFill>
                  <a:schemeClr val="bg1"/>
                </a:solidFill>
              </a:rPr>
              <a:t>. </a:t>
            </a:r>
            <a:r>
              <a:rPr lang="ru-RU" sz="3000">
                <a:solidFill>
                  <a:schemeClr val="bg1"/>
                </a:solidFill>
              </a:rPr>
              <a:t>Он пришел к выводу, что те общепринятые постулаты</a:t>
            </a:r>
            <a:r>
              <a:rPr lang="en-US" sz="3000">
                <a:solidFill>
                  <a:schemeClr val="bg1"/>
                </a:solidFill>
              </a:rPr>
              <a:t>, </a:t>
            </a:r>
            <a:r>
              <a:rPr lang="ru-RU" sz="3000">
                <a:solidFill>
                  <a:schemeClr val="bg1"/>
                </a:solidFill>
              </a:rPr>
              <a:t>которые он недавно поддерживал в своей серии телепередач на</a:t>
            </a:r>
            <a:r>
              <a:rPr lang="en-US" sz="3000">
                <a:solidFill>
                  <a:schemeClr val="bg1"/>
                </a:solidFill>
              </a:rPr>
              <a:t> </a:t>
            </a:r>
            <a:r>
              <a:rPr lang="ru-RU" sz="3000">
                <a:solidFill>
                  <a:srgbClr val="FFFF00"/>
                </a:solidFill>
              </a:rPr>
              <a:t>БиБиСи</a:t>
            </a:r>
            <a:r>
              <a:rPr lang="en-US" sz="3000">
                <a:solidFill>
                  <a:srgbClr val="FFFF00"/>
                </a:solidFill>
              </a:rPr>
              <a:t> </a:t>
            </a:r>
            <a:r>
              <a:rPr lang="ru-RU" sz="3000">
                <a:solidFill>
                  <a:schemeClr val="bg1"/>
                </a:solidFill>
              </a:rPr>
              <a:t>под названием </a:t>
            </a:r>
            <a:r>
              <a:rPr lang="ja-JP" altLang="en-US" sz="3000">
                <a:solidFill>
                  <a:schemeClr val="bg1"/>
                </a:solidFill>
              </a:rPr>
              <a:t>“</a:t>
            </a:r>
            <a:r>
              <a:rPr lang="ru-RU" sz="3000">
                <a:solidFill>
                  <a:schemeClr val="bg1"/>
                </a:solidFill>
              </a:rPr>
              <a:t>Становление человечества</a:t>
            </a:r>
            <a:r>
              <a:rPr lang="ja-JP" altLang="en-US" sz="3000">
                <a:solidFill>
                  <a:schemeClr val="bg1"/>
                </a:solidFill>
              </a:rPr>
              <a:t>”</a:t>
            </a:r>
            <a:r>
              <a:rPr lang="ru-RU" sz="3000">
                <a:solidFill>
                  <a:schemeClr val="bg1"/>
                </a:solidFill>
              </a:rPr>
              <a:t>, </a:t>
            </a:r>
            <a:r>
              <a:rPr lang="ru-RU" sz="3000">
                <a:solidFill>
                  <a:srgbClr val="FFFF00"/>
                </a:solidFill>
              </a:rPr>
              <a:t>скорее всего, неверны в ряде ключевых вопросов</a:t>
            </a:r>
            <a:r>
              <a:rPr lang="ru-RU" sz="3000">
                <a:solidFill>
                  <a:schemeClr val="bg1"/>
                </a:solidFill>
              </a:rPr>
              <a:t>».</a:t>
            </a:r>
            <a:endParaRPr lang="en-US" sz="30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atin typeface="Arial" charset="0"/>
              </a:rPr>
              <a:t>Purple blank</a:t>
            </a:r>
          </a:p>
        </p:txBody>
      </p:sp>
      <p:pic>
        <p:nvPicPr>
          <p:cNvPr id="839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931717" name="Text Box 5"/>
          <p:cNvSpPr txBox="1">
            <a:spLocks noChangeArrowheads="1"/>
          </p:cNvSpPr>
          <p:nvPr/>
        </p:nvSpPr>
        <p:spPr bwMode="auto">
          <a:xfrm>
            <a:off x="838200" y="5791200"/>
            <a:ext cx="78486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rPr>
              <a:t>Анонимный автор.</a:t>
            </a:r>
            <a:r>
              <a:rPr lang="en-US" sz="2000">
                <a:solidFill>
                  <a:schemeClr val="bg1"/>
                </a:solidFill>
              </a:rPr>
              <a:t> </a:t>
            </a:r>
            <a:r>
              <a:rPr lang="ru-RU" sz="2000">
                <a:solidFill>
                  <a:schemeClr val="bg1"/>
                </a:solidFill>
              </a:rPr>
              <a:t>«Лики изменил свое мнение о возрасте человека».</a:t>
            </a:r>
            <a:r>
              <a:rPr lang="en-US" sz="2000" i="1">
                <a:solidFill>
                  <a:schemeClr val="bg1"/>
                </a:solidFill>
              </a:rPr>
              <a:t> New Scientist</a:t>
            </a:r>
            <a:r>
              <a:rPr lang="ru-RU" sz="2000">
                <a:solidFill>
                  <a:schemeClr val="bg1"/>
                </a:solidFill>
              </a:rPr>
              <a:t>.</a:t>
            </a:r>
            <a:r>
              <a:rPr lang="en-US" sz="2000">
                <a:solidFill>
                  <a:schemeClr val="bg1"/>
                </a:solidFill>
              </a:rPr>
              <a:t> </a:t>
            </a:r>
            <a:r>
              <a:rPr lang="ru-RU" sz="2000">
                <a:solidFill>
                  <a:schemeClr val="bg1"/>
                </a:solidFill>
              </a:rPr>
              <a:t>Вып</a:t>
            </a:r>
            <a:r>
              <a:rPr lang="en-US" sz="2000">
                <a:solidFill>
                  <a:schemeClr val="bg1"/>
                </a:solidFill>
              </a:rPr>
              <a:t>. 93 (</a:t>
            </a:r>
            <a:r>
              <a:rPr lang="ru-RU" sz="2000">
                <a:solidFill>
                  <a:schemeClr val="bg1"/>
                </a:solidFill>
              </a:rPr>
              <a:t>март</a:t>
            </a:r>
            <a:r>
              <a:rPr lang="en-US" sz="2000">
                <a:solidFill>
                  <a:schemeClr val="bg1"/>
                </a:solidFill>
              </a:rPr>
              <a:t> 1982)</a:t>
            </a:r>
            <a:r>
              <a:rPr lang="ru-RU" sz="2000">
                <a:solidFill>
                  <a:schemeClr val="bg1"/>
                </a:solidFill>
              </a:rPr>
              <a:t>.</a:t>
            </a:r>
            <a:r>
              <a:rPr lang="en-US" sz="2000">
                <a:solidFill>
                  <a:schemeClr val="bg1"/>
                </a:solidFill>
              </a:rPr>
              <a:t> </a:t>
            </a:r>
            <a:r>
              <a:rPr lang="ru-RU" sz="2000">
                <a:solidFill>
                  <a:schemeClr val="bg1"/>
                </a:solidFill>
              </a:rPr>
              <a:t>С</a:t>
            </a:r>
            <a:r>
              <a:rPr lang="en-US" sz="2000">
                <a:solidFill>
                  <a:schemeClr val="bg1"/>
                </a:solidFill>
              </a:rPr>
              <a:t>. 695.</a:t>
            </a:r>
          </a:p>
        </p:txBody>
      </p:sp>
      <p:sp>
        <p:nvSpPr>
          <p:cNvPr id="2931719" name="Text Box 7"/>
          <p:cNvSpPr txBox="1">
            <a:spLocks noChangeArrowheads="1"/>
          </p:cNvSpPr>
          <p:nvPr/>
        </p:nvSpPr>
        <p:spPr bwMode="auto">
          <a:xfrm>
            <a:off x="609600" y="460375"/>
            <a:ext cx="7924800" cy="50784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000">
                <a:solidFill>
                  <a:schemeClr val="bg1"/>
                </a:solidFill>
              </a:rPr>
              <a:t>«В частности, сейчас он считает, что самый древний предок человека </a:t>
            </a:r>
            <a:r>
              <a:rPr lang="en-US" sz="3000">
                <a:solidFill>
                  <a:schemeClr val="bg1"/>
                </a:solidFill>
              </a:rPr>
              <a:t> </a:t>
            </a:r>
            <a:r>
              <a:rPr lang="ru-RU" sz="3000">
                <a:solidFill>
                  <a:srgbClr val="FFFF00"/>
                </a:solidFill>
              </a:rPr>
              <a:t>гораздо моложе</a:t>
            </a:r>
            <a:r>
              <a:rPr lang="en-US" sz="3000">
                <a:solidFill>
                  <a:srgbClr val="FFFF00"/>
                </a:solidFill>
              </a:rPr>
              <a:t> </a:t>
            </a:r>
            <a:r>
              <a:rPr lang="ru-RU" sz="3000">
                <a:solidFill>
                  <a:srgbClr val="FFFF00"/>
                </a:solidFill>
              </a:rPr>
              <a:t>15-20 миллионов лет, </a:t>
            </a:r>
            <a:r>
              <a:rPr lang="ru-RU" sz="3000">
                <a:solidFill>
                  <a:schemeClr val="bg1"/>
                </a:solidFill>
              </a:rPr>
              <a:t>в отличие от того, что он ранее решительно утверждал на телевидении.</a:t>
            </a:r>
            <a:r>
              <a:rPr lang="en-US" sz="3000">
                <a:solidFill>
                  <a:schemeClr val="bg1"/>
                </a:solidFill>
              </a:rPr>
              <a:t> </a:t>
            </a:r>
            <a:r>
              <a:rPr lang="ru-RU" sz="3000">
                <a:solidFill>
                  <a:schemeClr val="bg1"/>
                </a:solidFill>
              </a:rPr>
              <a:t>Лики говорит, что</a:t>
            </a:r>
            <a:r>
              <a:rPr lang="en-US" sz="3000">
                <a:solidFill>
                  <a:schemeClr val="bg1"/>
                </a:solidFill>
              </a:rPr>
              <a:t> </a:t>
            </a:r>
            <a:r>
              <a:rPr lang="ru-RU" sz="3000">
                <a:solidFill>
                  <a:schemeClr val="bg1"/>
                </a:solidFill>
              </a:rPr>
              <a:t>основополагающий принцип, по которому палеонтологи </a:t>
            </a:r>
            <a:r>
              <a:rPr lang="en-US" sz="3000">
                <a:solidFill>
                  <a:schemeClr val="bg1"/>
                </a:solidFill>
              </a:rPr>
              <a:t> </a:t>
            </a:r>
            <a:r>
              <a:rPr lang="ru-RU" sz="3000">
                <a:solidFill>
                  <a:schemeClr val="bg1"/>
                </a:solidFill>
              </a:rPr>
              <a:t>классифицируют ископаемые останки приматов и людей, является</a:t>
            </a:r>
            <a:r>
              <a:rPr lang="en-US" sz="3000">
                <a:solidFill>
                  <a:schemeClr val="bg1"/>
                </a:solidFill>
              </a:rPr>
              <a:t> </a:t>
            </a:r>
            <a:r>
              <a:rPr lang="ru-RU" sz="3000">
                <a:solidFill>
                  <a:srgbClr val="FFFF00"/>
                </a:solidFill>
              </a:rPr>
              <a:t>ошибочным</a:t>
            </a:r>
            <a:r>
              <a:rPr lang="en-US" sz="3000">
                <a:solidFill>
                  <a:schemeClr val="bg1"/>
                </a:solidFill>
              </a:rPr>
              <a:t>, </a:t>
            </a:r>
            <a:r>
              <a:rPr lang="ru-RU" sz="3000">
                <a:solidFill>
                  <a:schemeClr val="bg1"/>
                </a:solidFill>
              </a:rPr>
              <a:t>и что ему хотелось бы видеть</a:t>
            </a:r>
            <a:r>
              <a:rPr lang="en-US" sz="3000">
                <a:solidFill>
                  <a:schemeClr val="bg1"/>
                </a:solidFill>
              </a:rPr>
              <a:t> </a:t>
            </a:r>
            <a:r>
              <a:rPr lang="ru-RU" sz="3000">
                <a:solidFill>
                  <a:schemeClr val="bg1"/>
                </a:solidFill>
              </a:rPr>
              <a:t>абсолютно новый метод классификации».</a:t>
            </a:r>
            <a:endParaRPr lang="en-US" sz="30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Arial" charset="0"/>
              </a:rPr>
              <a:t>Evolution of man progression?</a:t>
            </a:r>
          </a:p>
        </p:txBody>
      </p:sp>
      <p:pic>
        <p:nvPicPr>
          <p:cNvPr id="66563" name="Picture 3" descr="Hum Evol walking cha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noFill/>
        </p:spPr>
      </p:pic>
      <p:sp>
        <p:nvSpPr>
          <p:cNvPr id="66564" name="Text Box 4"/>
          <p:cNvSpPr txBox="1">
            <a:spLocks noChangeArrowheads="1"/>
          </p:cNvSpPr>
          <p:nvPr/>
        </p:nvSpPr>
        <p:spPr bwMode="auto">
          <a:xfrm>
            <a:off x="0" y="22860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FFFF00"/>
                </a:solidFill>
              </a:rPr>
              <a:t>Эволюция человека</a:t>
            </a:r>
            <a:r>
              <a:rPr lang="en-US" sz="5400">
                <a:solidFill>
                  <a:srgbClr val="FFFF00"/>
                </a:solidFill>
              </a:rPr>
              <a:t>?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atin typeface="Arial" charset="0"/>
              </a:rPr>
              <a:t>Purple blank</a:t>
            </a:r>
          </a:p>
        </p:txBody>
      </p:sp>
      <p:pic>
        <p:nvPicPr>
          <p:cNvPr id="870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6103" name="Text Box 7"/>
          <p:cNvSpPr txBox="1">
            <a:spLocks noChangeArrowheads="1"/>
          </p:cNvSpPr>
          <p:nvPr/>
        </p:nvSpPr>
        <p:spPr bwMode="auto">
          <a:xfrm>
            <a:off x="457200" y="1600200"/>
            <a:ext cx="8153400" cy="3749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chemeClr val="bg1"/>
                </a:solidFill>
              </a:rPr>
              <a:t>«Найденный в Кении необыкновенный череп, возраст которого исчисляется 2,5 миллионами лет, </a:t>
            </a:r>
            <a:r>
              <a:rPr lang="ru-RU" sz="3000">
                <a:solidFill>
                  <a:srgbClr val="FFFF00"/>
                </a:solidFill>
              </a:rPr>
              <a:t>опроверг все предыдущие</a:t>
            </a:r>
            <a:r>
              <a:rPr lang="en-US" sz="3000">
                <a:solidFill>
                  <a:srgbClr val="FFFF00"/>
                </a:solidFill>
              </a:rPr>
              <a:t> </a:t>
            </a:r>
            <a:r>
              <a:rPr lang="ru-RU" sz="3000">
                <a:solidFill>
                  <a:srgbClr val="FFFF00"/>
                </a:solidFill>
              </a:rPr>
              <a:t>наблюдения</a:t>
            </a:r>
            <a:r>
              <a:rPr lang="ru-RU" sz="3000">
                <a:solidFill>
                  <a:schemeClr val="bg1"/>
                </a:solidFill>
              </a:rPr>
              <a:t> о ходе эволюции ранних человекообразных существ</a:t>
            </a:r>
            <a:r>
              <a:rPr lang="en-US" sz="3000">
                <a:solidFill>
                  <a:schemeClr val="bg1"/>
                </a:solidFill>
              </a:rPr>
              <a:t>. </a:t>
            </a:r>
            <a:r>
              <a:rPr lang="ru-RU" sz="3000">
                <a:solidFill>
                  <a:srgbClr val="FFFF00"/>
                </a:solidFill>
              </a:rPr>
              <a:t>Мы больше не знаем, кто от кого произошел – и, возможно, даже как или когда мы появились</a:t>
            </a:r>
            <a:r>
              <a:rPr lang="en-US" sz="3000">
                <a:solidFill>
                  <a:schemeClr val="bg1"/>
                </a:solidFill>
              </a:rPr>
              <a:t>...</a:t>
            </a:r>
            <a:r>
              <a:rPr lang="ru-RU" sz="3000">
                <a:solidFill>
                  <a:schemeClr val="bg1"/>
                </a:solidFill>
              </a:rPr>
              <a:t>».</a:t>
            </a:r>
            <a:endParaRPr lang="en-US" sz="3000">
              <a:solidFill>
                <a:schemeClr val="bg1"/>
              </a:solidFill>
            </a:endParaRPr>
          </a:p>
        </p:txBody>
      </p:sp>
      <p:sp>
        <p:nvSpPr>
          <p:cNvPr id="2436104" name="Text Box 8"/>
          <p:cNvSpPr txBox="1">
            <a:spLocks noChangeArrowheads="1"/>
          </p:cNvSpPr>
          <p:nvPr/>
        </p:nvSpPr>
        <p:spPr bwMode="auto">
          <a:xfrm>
            <a:off x="666750" y="531813"/>
            <a:ext cx="7772400" cy="9159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800">
                <a:solidFill>
                  <a:srgbClr val="FFFF00"/>
                </a:solidFill>
              </a:rPr>
              <a:t>1986</a:t>
            </a:r>
            <a:r>
              <a:rPr lang="ru-RU" sz="2800">
                <a:solidFill>
                  <a:srgbClr val="FFFF00"/>
                </a:solidFill>
              </a:rPr>
              <a:t> год, </a:t>
            </a:r>
            <a:r>
              <a:rPr lang="ru-RU" sz="2600">
                <a:solidFill>
                  <a:schemeClr val="bg1"/>
                </a:solidFill>
              </a:rPr>
              <a:t>статья об австралопитеках начинается так</a:t>
            </a:r>
            <a:r>
              <a:rPr lang="en-US" sz="2600">
                <a:solidFill>
                  <a:schemeClr val="bg1"/>
                </a:solidFill>
              </a:rPr>
              <a:t>:</a:t>
            </a:r>
          </a:p>
        </p:txBody>
      </p:sp>
      <p:sp>
        <p:nvSpPr>
          <p:cNvPr id="2436105" name="Text Box 9"/>
          <p:cNvSpPr txBox="1">
            <a:spLocks noChangeArrowheads="1"/>
          </p:cNvSpPr>
          <p:nvPr/>
        </p:nvSpPr>
        <p:spPr bwMode="auto">
          <a:xfrm>
            <a:off x="704850" y="5561013"/>
            <a:ext cx="7696200" cy="11445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300">
                <a:solidFill>
                  <a:schemeClr val="bg1"/>
                </a:solidFill>
              </a:rPr>
              <a:t>Пэт Шипман</a:t>
            </a:r>
            <a:r>
              <a:rPr lang="en-US" sz="2300">
                <a:solidFill>
                  <a:schemeClr val="bg1"/>
                </a:solidFill>
              </a:rPr>
              <a:t> (</a:t>
            </a:r>
            <a:r>
              <a:rPr lang="ru-RU" sz="2300">
                <a:solidFill>
                  <a:schemeClr val="bg1"/>
                </a:solidFill>
              </a:rPr>
              <a:t>палеонтолог</a:t>
            </a:r>
            <a:r>
              <a:rPr lang="en-US" sz="2300">
                <a:solidFill>
                  <a:schemeClr val="bg1"/>
                </a:solidFill>
              </a:rPr>
              <a:t>,</a:t>
            </a:r>
            <a:r>
              <a:rPr lang="ru-RU" sz="2300">
                <a:solidFill>
                  <a:schemeClr val="bg1"/>
                </a:solidFill>
              </a:rPr>
              <a:t> Медицинский Университет Джона Хопкинса</a:t>
            </a:r>
            <a:r>
              <a:rPr lang="en-US" sz="2300">
                <a:solidFill>
                  <a:schemeClr val="bg1"/>
                </a:solidFill>
              </a:rPr>
              <a:t>)</a:t>
            </a:r>
            <a:r>
              <a:rPr lang="ru-RU" sz="2300">
                <a:solidFill>
                  <a:schemeClr val="bg1"/>
                </a:solidFill>
              </a:rPr>
              <a:t>.</a:t>
            </a:r>
            <a:r>
              <a:rPr lang="en-US" sz="2300">
                <a:solidFill>
                  <a:schemeClr val="bg1"/>
                </a:solidFill>
              </a:rPr>
              <a:t> «</a:t>
            </a:r>
            <a:r>
              <a:rPr lang="ru-RU" sz="2300">
                <a:solidFill>
                  <a:schemeClr val="bg1"/>
                </a:solidFill>
              </a:rPr>
              <a:t>Загадочная ветвь в родословной».</a:t>
            </a:r>
            <a:r>
              <a:rPr lang="en-US" sz="2300">
                <a:solidFill>
                  <a:schemeClr val="bg1"/>
                </a:solidFill>
              </a:rPr>
              <a:t> </a:t>
            </a:r>
            <a:r>
              <a:rPr lang="en-US" sz="2300" i="1">
                <a:solidFill>
                  <a:schemeClr val="bg1"/>
                </a:solidFill>
              </a:rPr>
              <a:t>Discover</a:t>
            </a:r>
            <a:r>
              <a:rPr lang="en-US" sz="2300">
                <a:solidFill>
                  <a:schemeClr val="bg1"/>
                </a:solidFill>
              </a:rPr>
              <a:t> (</a:t>
            </a:r>
            <a:r>
              <a:rPr lang="ru-RU" sz="2300">
                <a:solidFill>
                  <a:schemeClr val="bg1"/>
                </a:solidFill>
              </a:rPr>
              <a:t>сентябрь</a:t>
            </a:r>
            <a:r>
              <a:rPr lang="en-US" sz="2300">
                <a:solidFill>
                  <a:schemeClr val="bg1"/>
                </a:solidFill>
              </a:rPr>
              <a:t> 1986)</a:t>
            </a:r>
            <a:r>
              <a:rPr lang="ru-RU" sz="2300">
                <a:solidFill>
                  <a:schemeClr val="bg1"/>
                </a:solidFill>
              </a:rPr>
              <a:t>.</a:t>
            </a:r>
            <a:r>
              <a:rPr lang="en-US" sz="2300">
                <a:solidFill>
                  <a:schemeClr val="bg1"/>
                </a:solidFill>
              </a:rPr>
              <a:t> </a:t>
            </a:r>
            <a:r>
              <a:rPr lang="ru-RU" sz="2300">
                <a:solidFill>
                  <a:schemeClr val="bg1"/>
                </a:solidFill>
              </a:rPr>
              <a:t>С</a:t>
            </a:r>
            <a:r>
              <a:rPr lang="en-US" sz="2300">
                <a:solidFill>
                  <a:schemeClr val="bg1"/>
                </a:solidFill>
              </a:rPr>
              <a:t>. 87.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atin typeface="Arial" charset="0"/>
              </a:rPr>
              <a:t>Human evolution chart 1979-86</a:t>
            </a:r>
          </a:p>
        </p:txBody>
      </p:sp>
      <p:pic>
        <p:nvPicPr>
          <p:cNvPr id="88067" name="Picture 9" descr="Human evol chart1979-198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752600" y="836613"/>
            <a:ext cx="5638800" cy="5868987"/>
          </a:xfrm>
          <a:noFill/>
        </p:spPr>
      </p:pic>
      <p:sp>
        <p:nvSpPr>
          <p:cNvPr id="88068" name="Text Box 10"/>
          <p:cNvSpPr txBox="1">
            <a:spLocks noChangeArrowheads="1"/>
          </p:cNvSpPr>
          <p:nvPr/>
        </p:nvSpPr>
        <p:spPr bwMode="auto">
          <a:xfrm>
            <a:off x="0" y="381000"/>
            <a:ext cx="914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a:solidFill>
                  <a:schemeClr val="bg1"/>
                </a:solidFill>
              </a:rPr>
              <a:t>(</a:t>
            </a:r>
            <a:r>
              <a:rPr lang="ru-RU">
                <a:solidFill>
                  <a:schemeClr val="bg1"/>
                </a:solidFill>
              </a:rPr>
              <a:t>по Джохансону</a:t>
            </a:r>
            <a:r>
              <a:rPr lang="en-US">
                <a:solidFill>
                  <a:schemeClr val="bg1"/>
                </a:solidFill>
              </a:rPr>
              <a:t> </a:t>
            </a:r>
            <a:r>
              <a:rPr lang="ru-RU">
                <a:solidFill>
                  <a:schemeClr val="bg1"/>
                </a:solidFill>
              </a:rPr>
              <a:t>и</a:t>
            </a:r>
            <a:r>
              <a:rPr lang="en-US">
                <a:solidFill>
                  <a:schemeClr val="bg1"/>
                </a:solidFill>
              </a:rPr>
              <a:t> </a:t>
            </a:r>
            <a:r>
              <a:rPr lang="ru-RU">
                <a:solidFill>
                  <a:schemeClr val="bg1"/>
                </a:solidFill>
              </a:rPr>
              <a:t>Уайту</a:t>
            </a:r>
            <a:r>
              <a:rPr lang="en-US">
                <a:solidFill>
                  <a:schemeClr val="bg1"/>
                </a:solidFill>
              </a:rPr>
              <a:t>)</a:t>
            </a:r>
          </a:p>
        </p:txBody>
      </p:sp>
      <p:sp>
        <p:nvSpPr>
          <p:cNvPr id="88069" name="Text Box 11"/>
          <p:cNvSpPr txBox="1">
            <a:spLocks noChangeArrowheads="1"/>
          </p:cNvSpPr>
          <p:nvPr/>
        </p:nvSpPr>
        <p:spPr bwMode="auto">
          <a:xfrm>
            <a:off x="0" y="76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rgbClr val="FFFF00"/>
                </a:solidFill>
              </a:rPr>
              <a:t>Теория эволюции человека</a:t>
            </a:r>
            <a:r>
              <a:rPr lang="en-US" sz="2400">
                <a:solidFill>
                  <a:srgbClr val="FFFF00"/>
                </a:solidFill>
              </a:rPr>
              <a:t> 1979-1986</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atin typeface="Arial" charset="0"/>
              </a:rPr>
              <a:t>Human evolution chart post-1986</a:t>
            </a:r>
          </a:p>
        </p:txBody>
      </p:sp>
      <p:sp>
        <p:nvSpPr>
          <p:cNvPr id="89091" name="Text Box 4"/>
          <p:cNvSpPr txBox="1">
            <a:spLocks noChangeArrowheads="1"/>
          </p:cNvSpPr>
          <p:nvPr/>
        </p:nvSpPr>
        <p:spPr bwMode="auto">
          <a:xfrm>
            <a:off x="0" y="381000"/>
            <a:ext cx="914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a:solidFill>
                  <a:schemeClr val="bg1"/>
                </a:solidFill>
              </a:rPr>
              <a:t>(</a:t>
            </a:r>
            <a:r>
              <a:rPr lang="ru-RU">
                <a:solidFill>
                  <a:schemeClr val="bg1"/>
                </a:solidFill>
              </a:rPr>
              <a:t>по Джохансону</a:t>
            </a:r>
            <a:r>
              <a:rPr lang="en-US">
                <a:solidFill>
                  <a:schemeClr val="bg1"/>
                </a:solidFill>
              </a:rPr>
              <a:t> </a:t>
            </a:r>
            <a:r>
              <a:rPr lang="ru-RU">
                <a:solidFill>
                  <a:schemeClr val="bg1"/>
                </a:solidFill>
              </a:rPr>
              <a:t>и</a:t>
            </a:r>
            <a:r>
              <a:rPr lang="en-US">
                <a:solidFill>
                  <a:schemeClr val="bg1"/>
                </a:solidFill>
              </a:rPr>
              <a:t> </a:t>
            </a:r>
            <a:r>
              <a:rPr lang="ru-RU">
                <a:solidFill>
                  <a:schemeClr val="bg1"/>
                </a:solidFill>
              </a:rPr>
              <a:t>Уайту</a:t>
            </a:r>
            <a:r>
              <a:rPr lang="en-US">
                <a:solidFill>
                  <a:schemeClr val="bg1"/>
                </a:solidFill>
              </a:rPr>
              <a:t>)</a:t>
            </a:r>
          </a:p>
        </p:txBody>
      </p:sp>
      <p:sp>
        <p:nvSpPr>
          <p:cNvPr id="89092" name="Text Box 5"/>
          <p:cNvSpPr txBox="1">
            <a:spLocks noChangeArrowheads="1"/>
          </p:cNvSpPr>
          <p:nvPr/>
        </p:nvSpPr>
        <p:spPr bwMode="auto">
          <a:xfrm>
            <a:off x="0" y="76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rgbClr val="FFFF00"/>
                </a:solidFill>
              </a:rPr>
              <a:t>Теория эволюции человека</a:t>
            </a:r>
            <a:r>
              <a:rPr lang="en-US" sz="2400">
                <a:solidFill>
                  <a:srgbClr val="FFFF00"/>
                </a:solidFill>
              </a:rPr>
              <a:t> </a:t>
            </a:r>
            <a:r>
              <a:rPr lang="ru-RU" sz="2400">
                <a:solidFill>
                  <a:srgbClr val="FFFF00"/>
                </a:solidFill>
              </a:rPr>
              <a:t>после </a:t>
            </a:r>
            <a:r>
              <a:rPr lang="en-US" sz="2400">
                <a:solidFill>
                  <a:srgbClr val="FFFF00"/>
                </a:solidFill>
              </a:rPr>
              <a:t>1986</a:t>
            </a:r>
          </a:p>
        </p:txBody>
      </p:sp>
      <p:pic>
        <p:nvPicPr>
          <p:cNvPr id="89093" name="Picture 7" descr="Human evol chart-198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858963" y="838200"/>
            <a:ext cx="5424487" cy="5867400"/>
          </a:xfrm>
          <a:noFill/>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atin typeface="Arial" charset="0"/>
              </a:rPr>
              <a:t>Purple blank</a:t>
            </a:r>
          </a:p>
        </p:txBody>
      </p:sp>
      <p:pic>
        <p:nvPicPr>
          <p:cNvPr id="9011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7132" name="Text Box 12"/>
          <p:cNvSpPr txBox="1">
            <a:spLocks noChangeArrowheads="1"/>
          </p:cNvSpPr>
          <p:nvPr/>
        </p:nvSpPr>
        <p:spPr bwMode="auto">
          <a:xfrm>
            <a:off x="685800" y="1066800"/>
            <a:ext cx="7772400" cy="5133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2800">
                <a:solidFill>
                  <a:schemeClr val="bg1"/>
                </a:solidFill>
              </a:rPr>
              <a:t>«Подводя итоги, можно сказать, что необходимо проделать огромную работу</a:t>
            </a:r>
            <a:r>
              <a:rPr lang="en-US" sz="2800">
                <a:solidFill>
                  <a:schemeClr val="bg1"/>
                </a:solidFill>
              </a:rPr>
              <a:t>. </a:t>
            </a:r>
            <a:r>
              <a:rPr lang="ru-RU" sz="2800">
                <a:solidFill>
                  <a:schemeClr val="bg1"/>
                </a:solidFill>
              </a:rPr>
              <a:t>Это новая эра в палеонтологии</a:t>
            </a:r>
            <a:r>
              <a:rPr lang="en-US" sz="2800">
                <a:solidFill>
                  <a:schemeClr val="bg1"/>
                </a:solidFill>
              </a:rPr>
              <a:t>. </a:t>
            </a:r>
            <a:r>
              <a:rPr lang="ru-RU" sz="2800">
                <a:solidFill>
                  <a:srgbClr val="FFFF00"/>
                </a:solidFill>
              </a:rPr>
              <a:t>То, что мы думали, мы понимаем довольно хорошо, мы не понимаем</a:t>
            </a:r>
            <a:r>
              <a:rPr lang="en-US" sz="2800">
                <a:solidFill>
                  <a:schemeClr val="bg1"/>
                </a:solidFill>
              </a:rPr>
              <a:t>.</a:t>
            </a:r>
            <a:r>
              <a:rPr lang="ru-RU" sz="2800">
                <a:solidFill>
                  <a:schemeClr val="bg1"/>
                </a:solidFill>
              </a:rPr>
              <a:t> …</a:t>
            </a:r>
            <a:r>
              <a:rPr lang="en-US" sz="2800">
                <a:solidFill>
                  <a:schemeClr val="bg1"/>
                </a:solidFill>
              </a:rPr>
              <a:t> </a:t>
            </a:r>
            <a:r>
              <a:rPr lang="ru-RU" sz="2800">
                <a:solidFill>
                  <a:schemeClr val="bg1"/>
                </a:solidFill>
              </a:rPr>
              <a:t>Невозможно привести большего аргумента в опровержение всех усилий, затрат времени и средств, чем этот новый череп.</a:t>
            </a:r>
            <a:r>
              <a:rPr lang="en-US" sz="2800">
                <a:solidFill>
                  <a:schemeClr val="bg1"/>
                </a:solidFill>
              </a:rPr>
              <a:t> </a:t>
            </a:r>
            <a:r>
              <a:rPr lang="ru-RU" sz="2800">
                <a:solidFill>
                  <a:schemeClr val="bg1"/>
                </a:solidFill>
              </a:rPr>
              <a:t>Подобно землетрясению, новый череп превратил наши хорошо выстроенные сооружения в </a:t>
            </a:r>
            <a:r>
              <a:rPr lang="ru-RU" sz="2800">
                <a:solidFill>
                  <a:srgbClr val="FFFF00"/>
                </a:solidFill>
              </a:rPr>
              <a:t>обломки</a:t>
            </a:r>
            <a:r>
              <a:rPr lang="ru-RU" sz="2800">
                <a:solidFill>
                  <a:schemeClr val="bg1"/>
                </a:solidFill>
              </a:rPr>
              <a:t> нелепых</a:t>
            </a:r>
            <a:r>
              <a:rPr lang="en-US" sz="2800">
                <a:solidFill>
                  <a:schemeClr val="bg1"/>
                </a:solidFill>
              </a:rPr>
              <a:t>, </a:t>
            </a:r>
            <a:r>
              <a:rPr lang="ru-RU" sz="2800">
                <a:solidFill>
                  <a:schemeClr val="bg1"/>
                </a:solidFill>
              </a:rPr>
              <a:t>необтесанных новых</a:t>
            </a:r>
            <a:r>
              <a:rPr lang="en-US" sz="2800">
                <a:solidFill>
                  <a:schemeClr val="bg1"/>
                </a:solidFill>
              </a:rPr>
              <a:t> </a:t>
            </a:r>
            <a:r>
              <a:rPr lang="ru-RU" sz="2800">
                <a:solidFill>
                  <a:srgbClr val="FFFF00"/>
                </a:solidFill>
              </a:rPr>
              <a:t>гипотез</a:t>
            </a:r>
            <a:r>
              <a:rPr lang="en-US" sz="2800">
                <a:solidFill>
                  <a:schemeClr val="bg1"/>
                </a:solidFill>
              </a:rPr>
              <a:t>.  </a:t>
            </a:r>
            <a:r>
              <a:rPr lang="ru-RU" sz="2800">
                <a:solidFill>
                  <a:schemeClr val="bg1"/>
                </a:solidFill>
              </a:rPr>
              <a:t>Это верный признак научного</a:t>
            </a:r>
            <a:r>
              <a:rPr lang="en-US" sz="2800">
                <a:solidFill>
                  <a:schemeClr val="bg1"/>
                </a:solidFill>
              </a:rPr>
              <a:t> </a:t>
            </a:r>
            <a:r>
              <a:rPr lang="ru-RU" sz="2800">
                <a:solidFill>
                  <a:srgbClr val="FFFF00"/>
                </a:solidFill>
              </a:rPr>
              <a:t>прогресса</a:t>
            </a:r>
            <a:r>
              <a:rPr lang="ru-RU" sz="2800">
                <a:solidFill>
                  <a:schemeClr val="bg1"/>
                </a:solidFill>
              </a:rPr>
              <a:t>».</a:t>
            </a:r>
            <a:endParaRPr lang="en-US" sz="2800">
              <a:solidFill>
                <a:schemeClr val="bg1"/>
              </a:solidFill>
            </a:endParaRPr>
          </a:p>
        </p:txBody>
      </p:sp>
      <p:sp>
        <p:nvSpPr>
          <p:cNvPr id="2437133" name="Text Box 13"/>
          <p:cNvSpPr txBox="1">
            <a:spLocks noChangeArrowheads="1"/>
          </p:cNvSpPr>
          <p:nvPr/>
        </p:nvSpPr>
        <p:spPr bwMode="auto">
          <a:xfrm>
            <a:off x="3657600" y="6096000"/>
            <a:ext cx="4648200"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rPr>
              <a:t>Шипман</a:t>
            </a:r>
            <a:r>
              <a:rPr lang="en-US" sz="2400">
                <a:solidFill>
                  <a:schemeClr val="bg1"/>
                </a:solidFill>
              </a:rPr>
              <a:t> (1986)</a:t>
            </a:r>
            <a:r>
              <a:rPr lang="ru-RU" sz="2400">
                <a:solidFill>
                  <a:schemeClr val="bg1"/>
                </a:solidFill>
              </a:rPr>
              <a:t>. С</a:t>
            </a:r>
            <a:r>
              <a:rPr lang="en-US" sz="2400">
                <a:solidFill>
                  <a:schemeClr val="bg1"/>
                </a:solidFill>
              </a:rPr>
              <a:t>. 93</a:t>
            </a:r>
            <a:r>
              <a:rPr lang="ru-RU" sz="2400">
                <a:solidFill>
                  <a:schemeClr val="bg1"/>
                </a:solidFill>
              </a:rPr>
              <a:t>.</a:t>
            </a:r>
            <a:endParaRPr lang="en-US" sz="2400">
              <a:solidFill>
                <a:schemeClr val="bg1"/>
              </a:solidFill>
            </a:endParaRPr>
          </a:p>
        </p:txBody>
      </p:sp>
      <p:sp>
        <p:nvSpPr>
          <p:cNvPr id="2437134" name="Text Box 14"/>
          <p:cNvSpPr txBox="1">
            <a:spLocks noChangeArrowheads="1"/>
          </p:cNvSpPr>
          <p:nvPr/>
        </p:nvSpPr>
        <p:spPr bwMode="auto">
          <a:xfrm>
            <a:off x="685800" y="471488"/>
            <a:ext cx="6934200" cy="5191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chemeClr val="bg1"/>
                </a:solidFill>
              </a:rPr>
              <a:t>Статья заканчивается так</a:t>
            </a:r>
            <a:r>
              <a:rPr lang="en-US" sz="2800">
                <a:solidFill>
                  <a:schemeClr val="bg1"/>
                </a:solidFil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Text Box 2"/>
          <p:cNvSpPr txBox="1">
            <a:spLocks noChangeArrowheads="1"/>
          </p:cNvSpPr>
          <p:nvPr/>
        </p:nvSpPr>
        <p:spPr bwMode="auto">
          <a:xfrm>
            <a:off x="914400" y="304800"/>
            <a:ext cx="73152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a:solidFill>
                  <a:srgbClr val="FFFF00"/>
                </a:solidFill>
              </a:rPr>
              <a:t>Dr. Owen Lovejoy &amp; Lucy</a:t>
            </a:r>
            <a:r>
              <a:rPr lang="ja-JP" altLang="en-US" sz="3600">
                <a:solidFill>
                  <a:srgbClr val="FFFF00"/>
                </a:solidFill>
                <a:latin typeface="Arial"/>
              </a:rPr>
              <a:t>’</a:t>
            </a:r>
            <a:r>
              <a:rPr lang="en-US" sz="3600">
                <a:solidFill>
                  <a:srgbClr val="FFFF00"/>
                </a:solidFill>
              </a:rPr>
              <a:t>s Hips</a:t>
            </a:r>
          </a:p>
        </p:txBody>
      </p:sp>
      <p:pic>
        <p:nvPicPr>
          <p:cNvPr id="876547" name="NOVA fixing Lucy's hip.mpg">
            <a:hlinkClick r:id="" action="ppaction://media"/>
          </p:cNvPr>
          <p:cNvPicPr>
            <a:picLocks noGrp="1" noRot="1" noChangeAspect="1" noChangeArrowheads="1"/>
          </p:cNvPicPr>
          <p:nvPr>
            <p:ph/>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685800" y="990600"/>
            <a:ext cx="7772400" cy="5299075"/>
          </a:xfrm>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76548" name="Rectangle 4"/>
          <p:cNvSpPr>
            <a:spLocks noGrp="1" noChangeArrowheads="1"/>
          </p:cNvSpPr>
          <p:nvPr>
            <p:ph type="title" idx="4294967295"/>
          </p:nvPr>
        </p:nvSpPr>
        <p:spPr>
          <a:xfrm>
            <a:off x="457200" y="-762000"/>
            <a:ext cx="8229600" cy="1143000"/>
          </a:xfrm>
        </p:spPr>
        <p:txBody>
          <a:bodyPr/>
          <a:lstStyle/>
          <a:p>
            <a:r>
              <a:rPr lang="en-US" sz="1800">
                <a:latin typeface="Arial" charset="0"/>
              </a:rPr>
              <a:t>Lovejoy grinding Lucy</a:t>
            </a:r>
            <a:r>
              <a:rPr lang="ja-JP" altLang="en-US" sz="1800">
                <a:latin typeface="Arial" charset="0"/>
              </a:rPr>
              <a:t>’</a:t>
            </a:r>
            <a:r>
              <a:rPr lang="en-US" sz="1800">
                <a:latin typeface="Arial" charset="0"/>
              </a:rPr>
              <a:t>s hips</a:t>
            </a:r>
          </a:p>
        </p:txBody>
      </p:sp>
      <p:sp>
        <p:nvSpPr>
          <p:cNvPr id="876549" name="Text Box 5"/>
          <p:cNvSpPr txBox="1">
            <a:spLocks noChangeArrowheads="1"/>
          </p:cNvSpPr>
          <p:nvPr/>
        </p:nvSpPr>
        <p:spPr bwMode="auto">
          <a:xfrm>
            <a:off x="533400" y="6296025"/>
            <a:ext cx="807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ja-JP" altLang="en-US" sz="2400">
                <a:solidFill>
                  <a:schemeClr val="bg1"/>
                </a:solidFill>
                <a:latin typeface="Arial"/>
              </a:rPr>
              <a:t>“</a:t>
            </a:r>
            <a:r>
              <a:rPr lang="en-US" sz="2400">
                <a:solidFill>
                  <a:schemeClr val="bg1"/>
                </a:solidFill>
              </a:rPr>
              <a:t>In Search of Human Origins (Part 1),</a:t>
            </a:r>
            <a:r>
              <a:rPr lang="ja-JP" altLang="en-US" sz="2400">
                <a:solidFill>
                  <a:schemeClr val="bg1"/>
                </a:solidFill>
                <a:latin typeface="Arial"/>
              </a:rPr>
              <a:t>”</a:t>
            </a:r>
            <a:r>
              <a:rPr lang="en-US" sz="2400">
                <a:solidFill>
                  <a:schemeClr val="bg1"/>
                </a:solidFill>
              </a:rPr>
              <a:t> NOVA, 1994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5332" fill="hold"/>
                                        <p:tgtEl>
                                          <p:spTgt spid="8765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76547"/>
                </p:tgtEl>
              </p:cMediaNode>
            </p:video>
            <p:seq concurrent="1" nextAc="seek">
              <p:cTn id="8" restart="whenNotActive" fill="hold" evtFilter="cancelBubble" nodeType="interactiveSeq">
                <p:stCondLst>
                  <p:cond evt="onClick" delay="0">
                    <p:tgtEl>
                      <p:spTgt spid="87654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76547"/>
                                        </p:tgtEl>
                                      </p:cBhvr>
                                    </p:cmd>
                                  </p:childTnLst>
                                </p:cTn>
                              </p:par>
                            </p:childTnLst>
                          </p:cTn>
                        </p:par>
                      </p:childTnLst>
                    </p:cTn>
                  </p:par>
                </p:childTnLst>
              </p:cTn>
              <p:nextCondLst>
                <p:cond evt="onClick" delay="0">
                  <p:tgtEl>
                    <p:spTgt spid="87654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113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1142" name="Text Box 6"/>
          <p:cNvSpPr txBox="1">
            <a:spLocks noChangeArrowheads="1"/>
          </p:cNvSpPr>
          <p:nvPr/>
        </p:nvSpPr>
        <p:spPr bwMode="auto">
          <a:xfrm>
            <a:off x="1143000" y="1905000"/>
            <a:ext cx="73152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7200">
                <a:solidFill>
                  <a:srgbClr val="FFFF00"/>
                </a:solidFill>
                <a:cs typeface="Arial" charset="0"/>
              </a:rPr>
              <a:t>Неандерталец</a:t>
            </a:r>
            <a:endParaRPr lang="en-US" sz="7200">
              <a:solidFill>
                <a:srgbClr val="FFFF00"/>
              </a:solidFill>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atin typeface="Arial" charset="0"/>
              </a:rPr>
              <a:t>Neanderthals—then (1856) and now (1983)</a:t>
            </a:r>
          </a:p>
        </p:txBody>
      </p:sp>
      <p:pic>
        <p:nvPicPr>
          <p:cNvPr id="14343" name="Picture 7" descr="Neanderthal then &amp; now"/>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05400" y="1219200"/>
            <a:ext cx="2698750" cy="2895600"/>
          </a:xfrm>
          <a:noFill/>
        </p:spPr>
      </p:pic>
      <p:sp>
        <p:nvSpPr>
          <p:cNvPr id="14342" name="Text Box 6"/>
          <p:cNvSpPr txBox="1">
            <a:spLocks noChangeArrowheads="1"/>
          </p:cNvSpPr>
          <p:nvPr/>
        </p:nvSpPr>
        <p:spPr bwMode="auto">
          <a:xfrm>
            <a:off x="1524000" y="5943600"/>
            <a:ext cx="2590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4000">
                <a:solidFill>
                  <a:srgbClr val="FFFF00"/>
                </a:solidFill>
              </a:rPr>
              <a:t>1856</a:t>
            </a:r>
          </a:p>
        </p:txBody>
      </p:sp>
      <p:pic>
        <p:nvPicPr>
          <p:cNvPr id="14346" name="Picture 10" descr="Neanderthal then &amp; now"/>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1509713" y="352425"/>
            <a:ext cx="2651125" cy="5667375"/>
          </a:xfrm>
          <a:noFill/>
        </p:spPr>
      </p:pic>
      <p:sp>
        <p:nvSpPr>
          <p:cNvPr id="14348" name="Text Box 12"/>
          <p:cNvSpPr txBox="1">
            <a:spLocks noChangeArrowheads="1"/>
          </p:cNvSpPr>
          <p:nvPr/>
        </p:nvSpPr>
        <p:spPr bwMode="auto">
          <a:xfrm>
            <a:off x="5137150" y="4114800"/>
            <a:ext cx="2667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4000">
                <a:solidFill>
                  <a:srgbClr val="FFFF00"/>
                </a:solidFill>
              </a:rPr>
              <a:t>1983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Effect transition="in" filter="wipe(down)">
                                      <p:cBhvr>
                                        <p:cTn id="7" dur="500"/>
                                        <p:tgtEl>
                                          <p:spTgt spid="14348"/>
                                        </p:tgtEl>
                                      </p:cBhvr>
                                    </p:animEffect>
                                  </p:childTnLst>
                                </p:cTn>
                              </p:par>
                              <p:par>
                                <p:cTn id="8" presetID="22" presetClass="entr" presetSubtype="4" fill="hold" nodeType="withEffect">
                                  <p:stCondLst>
                                    <p:cond delay="0"/>
                                  </p:stCondLst>
                                  <p:childTnLst>
                                    <p:set>
                                      <p:cBhvr>
                                        <p:cTn id="9" dur="1" fill="hold">
                                          <p:stCondLst>
                                            <p:cond delay="0"/>
                                          </p:stCondLst>
                                        </p:cTn>
                                        <p:tgtEl>
                                          <p:spTgt spid="14343"/>
                                        </p:tgtEl>
                                        <p:attrNameLst>
                                          <p:attrName>style.visibility</p:attrName>
                                        </p:attrNameLst>
                                      </p:cBhvr>
                                      <p:to>
                                        <p:strVal val="visible"/>
                                      </p:to>
                                    </p:set>
                                    <p:animEffect transition="in" filter="wipe(down)">
                                      <p:cBhvr>
                                        <p:cTn id="10"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4000">
                <a:solidFill>
                  <a:schemeClr val="hlink"/>
                </a:solidFill>
                <a:latin typeface="Arial" charset="0"/>
                <a:cs typeface="Arial" charset="0"/>
              </a:rPr>
              <a:t>Neanderthal man—changing pictures: </a:t>
            </a:r>
            <a:r>
              <a:rPr lang="en-US" sz="4000" i="1">
                <a:solidFill>
                  <a:schemeClr val="hlink"/>
                </a:solidFill>
                <a:latin typeface="Arial" charset="0"/>
                <a:cs typeface="Arial" charset="0"/>
              </a:rPr>
              <a:t>TIME</a:t>
            </a:r>
            <a:r>
              <a:rPr lang="en-US" sz="4000">
                <a:solidFill>
                  <a:schemeClr val="hlink"/>
                </a:solidFill>
                <a:latin typeface="Arial" charset="0"/>
                <a:cs typeface="Arial" charset="0"/>
              </a:rPr>
              <a:t> magazine</a:t>
            </a:r>
          </a:p>
        </p:txBody>
      </p:sp>
      <p:pic>
        <p:nvPicPr>
          <p:cNvPr id="94211" name="Picture 3" descr="Neanderthal men 1-2"/>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2819400" y="15875"/>
            <a:ext cx="3810000" cy="3435350"/>
          </a:xfrm>
          <a:noFill/>
        </p:spPr>
      </p:pic>
      <p:pic>
        <p:nvPicPr>
          <p:cNvPr id="94212" name="Picture 4" descr="Neanderthal men 3-5"/>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685800" y="3470275"/>
            <a:ext cx="7696200" cy="3332163"/>
          </a:xfrm>
          <a:noFill/>
        </p:spPr>
      </p:pic>
      <p:sp>
        <p:nvSpPr>
          <p:cNvPr id="3021829" name="Text Box 5"/>
          <p:cNvSpPr txBox="1">
            <a:spLocks noChangeArrowheads="1"/>
          </p:cNvSpPr>
          <p:nvPr/>
        </p:nvSpPr>
        <p:spPr bwMode="auto">
          <a:xfrm>
            <a:off x="0" y="982663"/>
            <a:ext cx="2743200" cy="1292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600">
                <a:solidFill>
                  <a:srgbClr val="FFFF00"/>
                </a:solidFill>
                <a:cs typeface="Arial" charset="0"/>
              </a:rPr>
              <a:t>Изменение лица неандертальца</a:t>
            </a:r>
            <a:endParaRPr lang="en-US" sz="2600">
              <a:solidFill>
                <a:srgbClr val="FFFF00"/>
              </a:solidFill>
              <a:cs typeface="Arial" charset="0"/>
            </a:endParaRPr>
          </a:p>
        </p:txBody>
      </p:sp>
      <p:sp>
        <p:nvSpPr>
          <p:cNvPr id="3021830" name="Text Box 6"/>
          <p:cNvSpPr txBox="1">
            <a:spLocks noChangeArrowheads="1"/>
          </p:cNvSpPr>
          <p:nvPr/>
        </p:nvSpPr>
        <p:spPr bwMode="auto">
          <a:xfrm>
            <a:off x="6553200" y="1004888"/>
            <a:ext cx="2514600" cy="1138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3400" i="1">
                <a:solidFill>
                  <a:srgbClr val="FFFF00"/>
                </a:solidFill>
                <a:cs typeface="Arial" charset="0"/>
              </a:rPr>
              <a:t>Time,</a:t>
            </a:r>
            <a:r>
              <a:rPr lang="en-US" sz="3400">
                <a:solidFill>
                  <a:srgbClr val="FFFF00"/>
                </a:solidFill>
                <a:cs typeface="Arial" charset="0"/>
              </a:rPr>
              <a:t> </a:t>
            </a:r>
            <a:r>
              <a:rPr lang="ru-RU" sz="3400">
                <a:solidFill>
                  <a:srgbClr val="FFFF00"/>
                </a:solidFill>
                <a:cs typeface="Arial" charset="0"/>
              </a:rPr>
              <a:t>Март</a:t>
            </a:r>
            <a:r>
              <a:rPr lang="en-US" sz="3400">
                <a:solidFill>
                  <a:srgbClr val="FFFF00"/>
                </a:solidFill>
                <a:cs typeface="Arial" charset="0"/>
              </a:rPr>
              <a:t> 1994 </a:t>
            </a:r>
          </a:p>
        </p:txBody>
      </p:sp>
      <p:sp>
        <p:nvSpPr>
          <p:cNvPr id="3021831" name="Rectangle 7"/>
          <p:cNvSpPr>
            <a:spLocks noChangeArrowheads="1"/>
          </p:cNvSpPr>
          <p:nvPr/>
        </p:nvSpPr>
        <p:spPr bwMode="auto">
          <a:xfrm>
            <a:off x="4786313" y="-212725"/>
            <a:ext cx="1905000" cy="36576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3021832" name="Rectangle 8"/>
          <p:cNvSpPr>
            <a:spLocks noChangeArrowheads="1"/>
          </p:cNvSpPr>
          <p:nvPr/>
        </p:nvSpPr>
        <p:spPr bwMode="auto">
          <a:xfrm>
            <a:off x="4953000" y="3444875"/>
            <a:ext cx="3429000" cy="3429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3021833" name="Rectangle 9"/>
          <p:cNvSpPr>
            <a:spLocks noChangeArrowheads="1"/>
          </p:cNvSpPr>
          <p:nvPr/>
        </p:nvSpPr>
        <p:spPr bwMode="auto">
          <a:xfrm>
            <a:off x="2819400" y="3444875"/>
            <a:ext cx="2133600" cy="3429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3021834" name="Rectangle 10"/>
          <p:cNvSpPr>
            <a:spLocks noChangeArrowheads="1"/>
          </p:cNvSpPr>
          <p:nvPr/>
        </p:nvSpPr>
        <p:spPr bwMode="auto">
          <a:xfrm>
            <a:off x="671513" y="3444875"/>
            <a:ext cx="3429000" cy="3429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3021835" name="Rectangle 11"/>
          <p:cNvSpPr>
            <a:spLocks noChangeArrowheads="1"/>
          </p:cNvSpPr>
          <p:nvPr/>
        </p:nvSpPr>
        <p:spPr bwMode="auto">
          <a:xfrm>
            <a:off x="0" y="2971800"/>
            <a:ext cx="9144000" cy="388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3021836" name="Rectangle 12"/>
          <p:cNvSpPr>
            <a:spLocks noChangeArrowheads="1"/>
          </p:cNvSpPr>
          <p:nvPr/>
        </p:nvSpPr>
        <p:spPr bwMode="auto">
          <a:xfrm>
            <a:off x="2833688" y="0"/>
            <a:ext cx="3795712" cy="39624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pic>
        <p:nvPicPr>
          <p:cNvPr id="3021837" name="Picture 13" descr="Neanderthal man--CNN Nov 20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28950" y="190500"/>
            <a:ext cx="340042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1838" name="Picture 14" descr="Newsweek-Neanderthal"/>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3000375" y="152400"/>
            <a:ext cx="3429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1839" name="Rectangle 15"/>
          <p:cNvSpPr>
            <a:spLocks noChangeArrowheads="1"/>
          </p:cNvSpPr>
          <p:nvPr/>
        </p:nvSpPr>
        <p:spPr bwMode="auto">
          <a:xfrm>
            <a:off x="6705600" y="1066800"/>
            <a:ext cx="2438400" cy="15240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3021840" name="Text Box 16"/>
          <p:cNvSpPr txBox="1">
            <a:spLocks noChangeArrowheads="1"/>
          </p:cNvSpPr>
          <p:nvPr/>
        </p:nvSpPr>
        <p:spPr bwMode="auto">
          <a:xfrm>
            <a:off x="6934200" y="990600"/>
            <a:ext cx="1905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rgbClr val="FFFF00"/>
                </a:solidFill>
                <a:cs typeface="Arial" charset="0"/>
              </a:rPr>
              <a:t>СиэНэН</a:t>
            </a:r>
            <a:r>
              <a:rPr lang="en-US" sz="3200">
                <a:solidFill>
                  <a:srgbClr val="FFFF00"/>
                </a:solidFill>
                <a:cs typeface="Arial" charset="0"/>
              </a:rPr>
              <a:t>, 2006</a:t>
            </a:r>
          </a:p>
        </p:txBody>
      </p:sp>
      <p:sp>
        <p:nvSpPr>
          <p:cNvPr id="3021841" name="Text Box 17"/>
          <p:cNvSpPr txBox="1">
            <a:spLocks noChangeArrowheads="1"/>
          </p:cNvSpPr>
          <p:nvPr/>
        </p:nvSpPr>
        <p:spPr bwMode="auto">
          <a:xfrm>
            <a:off x="6767513" y="1066800"/>
            <a:ext cx="2376487" cy="1066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i="1">
                <a:solidFill>
                  <a:srgbClr val="FFFF00"/>
                </a:solidFill>
                <a:cs typeface="Arial" charset="0"/>
              </a:rPr>
              <a:t>Newsweek, </a:t>
            </a:r>
            <a:r>
              <a:rPr lang="ru-RU" sz="3200">
                <a:solidFill>
                  <a:srgbClr val="FFFF00"/>
                </a:solidFill>
                <a:cs typeface="Arial" charset="0"/>
              </a:rPr>
              <a:t>Март</a:t>
            </a:r>
            <a:r>
              <a:rPr lang="en-US" sz="3200">
                <a:solidFill>
                  <a:srgbClr val="FFFF00"/>
                </a:solidFill>
                <a:cs typeface="Arial" charset="0"/>
              </a:rPr>
              <a:t> 2007</a:t>
            </a:r>
          </a:p>
        </p:txBody>
      </p:sp>
      <p:pic>
        <p:nvPicPr>
          <p:cNvPr id="3021842" name="Picture 18" descr="Neanderthal man--Sciencedaily Aug 200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03525" y="0"/>
            <a:ext cx="3886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1843" name="Text Box 19"/>
          <p:cNvSpPr txBox="1">
            <a:spLocks noChangeArrowheads="1"/>
          </p:cNvSpPr>
          <p:nvPr/>
        </p:nvSpPr>
        <p:spPr bwMode="auto">
          <a:xfrm>
            <a:off x="2819400" y="5181600"/>
            <a:ext cx="3810000" cy="1066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3200">
                <a:solidFill>
                  <a:srgbClr val="FFFF00"/>
                </a:solidFill>
                <a:cs typeface="Arial" charset="0"/>
              </a:rPr>
              <a:t>ScienceDaily.com </a:t>
            </a:r>
            <a:r>
              <a:rPr lang="ru-RU" sz="3200">
                <a:solidFill>
                  <a:srgbClr val="FFFF00"/>
                </a:solidFill>
                <a:cs typeface="Arial" charset="0"/>
              </a:rPr>
              <a:t>Август</a:t>
            </a:r>
            <a:r>
              <a:rPr lang="en-US" sz="3200">
                <a:solidFill>
                  <a:srgbClr val="FFFF00"/>
                </a:solidFill>
                <a:cs typeface="Arial" charset="0"/>
              </a:rPr>
              <a:t> 2008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3021831"/>
                                        </p:tgtEl>
                                      </p:cBhvr>
                                    </p:animEffect>
                                    <p:set>
                                      <p:cBhvr>
                                        <p:cTn id="7" dur="1" fill="hold">
                                          <p:stCondLst>
                                            <p:cond delay="499"/>
                                          </p:stCondLst>
                                        </p:cTn>
                                        <p:tgtEl>
                                          <p:spTgt spid="30218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3021834"/>
                                        </p:tgtEl>
                                      </p:cBhvr>
                                    </p:animEffect>
                                    <p:set>
                                      <p:cBhvr>
                                        <p:cTn id="12" dur="1" fill="hold">
                                          <p:stCondLst>
                                            <p:cond delay="499"/>
                                          </p:stCondLst>
                                        </p:cTn>
                                        <p:tgtEl>
                                          <p:spTgt spid="30218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3021833"/>
                                        </p:tgtEl>
                                      </p:cBhvr>
                                    </p:animEffect>
                                    <p:set>
                                      <p:cBhvr>
                                        <p:cTn id="17" dur="1" fill="hold">
                                          <p:stCondLst>
                                            <p:cond delay="499"/>
                                          </p:stCondLst>
                                        </p:cTn>
                                        <p:tgtEl>
                                          <p:spTgt spid="302183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3021832"/>
                                        </p:tgtEl>
                                      </p:cBhvr>
                                    </p:animEffect>
                                    <p:set>
                                      <p:cBhvr>
                                        <p:cTn id="22" dur="1" fill="hold">
                                          <p:stCondLst>
                                            <p:cond delay="499"/>
                                          </p:stCondLst>
                                        </p:cTn>
                                        <p:tgtEl>
                                          <p:spTgt spid="302183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21835"/>
                                        </p:tgtEl>
                                        <p:attrNameLst>
                                          <p:attrName>style.visibility</p:attrName>
                                        </p:attrNameLst>
                                      </p:cBhvr>
                                      <p:to>
                                        <p:strVal val="visible"/>
                                      </p:to>
                                    </p:set>
                                    <p:animEffect transition="in" filter="wipe(down)">
                                      <p:cBhvr>
                                        <p:cTn id="27" dur="500"/>
                                        <p:tgtEl>
                                          <p:spTgt spid="302183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021836"/>
                                        </p:tgtEl>
                                        <p:attrNameLst>
                                          <p:attrName>style.visibility</p:attrName>
                                        </p:attrNameLst>
                                      </p:cBhvr>
                                      <p:to>
                                        <p:strVal val="visible"/>
                                      </p:to>
                                    </p:set>
                                    <p:animEffect transition="in" filter="wipe(up)">
                                      <p:cBhvr>
                                        <p:cTn id="30" dur="500"/>
                                        <p:tgtEl>
                                          <p:spTgt spid="3021836"/>
                                        </p:tgtEl>
                                      </p:cBhvr>
                                    </p:animEffect>
                                  </p:childTnLst>
                                </p:cTn>
                              </p:par>
                              <p:par>
                                <p:cTn id="31" presetID="22" presetClass="entr" presetSubtype="1" fill="hold" nodeType="withEffect">
                                  <p:stCondLst>
                                    <p:cond delay="0"/>
                                  </p:stCondLst>
                                  <p:childTnLst>
                                    <p:set>
                                      <p:cBhvr>
                                        <p:cTn id="32" dur="1" fill="hold">
                                          <p:stCondLst>
                                            <p:cond delay="0"/>
                                          </p:stCondLst>
                                        </p:cTn>
                                        <p:tgtEl>
                                          <p:spTgt spid="3021837"/>
                                        </p:tgtEl>
                                        <p:attrNameLst>
                                          <p:attrName>style.visibility</p:attrName>
                                        </p:attrNameLst>
                                      </p:cBhvr>
                                      <p:to>
                                        <p:strVal val="visible"/>
                                      </p:to>
                                    </p:set>
                                    <p:animEffect transition="in" filter="wipe(up)">
                                      <p:cBhvr>
                                        <p:cTn id="33" dur="500"/>
                                        <p:tgtEl>
                                          <p:spTgt spid="3021837"/>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021839"/>
                                        </p:tgtEl>
                                        <p:attrNameLst>
                                          <p:attrName>style.visibility</p:attrName>
                                        </p:attrNameLst>
                                      </p:cBhvr>
                                      <p:to>
                                        <p:strVal val="visible"/>
                                      </p:to>
                                    </p:set>
                                    <p:anim calcmode="lin" valueType="num">
                                      <p:cBhvr>
                                        <p:cTn id="36" dur="500" fill="hold"/>
                                        <p:tgtEl>
                                          <p:spTgt spid="3021839"/>
                                        </p:tgtEl>
                                        <p:attrNameLst>
                                          <p:attrName>ppt_w</p:attrName>
                                        </p:attrNameLst>
                                      </p:cBhvr>
                                      <p:tavLst>
                                        <p:tav tm="0">
                                          <p:val>
                                            <p:fltVal val="0"/>
                                          </p:val>
                                        </p:tav>
                                        <p:tav tm="100000">
                                          <p:val>
                                            <p:strVal val="#ppt_w"/>
                                          </p:val>
                                        </p:tav>
                                      </p:tavLst>
                                    </p:anim>
                                    <p:anim calcmode="lin" valueType="num">
                                      <p:cBhvr>
                                        <p:cTn id="37" dur="500" fill="hold"/>
                                        <p:tgtEl>
                                          <p:spTgt spid="3021839"/>
                                        </p:tgtEl>
                                        <p:attrNameLst>
                                          <p:attrName>ppt_h</p:attrName>
                                        </p:attrNameLst>
                                      </p:cBhvr>
                                      <p:tavLst>
                                        <p:tav tm="0">
                                          <p:val>
                                            <p:fltVal val="0"/>
                                          </p:val>
                                        </p:tav>
                                        <p:tav tm="100000">
                                          <p:val>
                                            <p:strVal val="#ppt_h"/>
                                          </p:val>
                                        </p:tav>
                                      </p:tavLst>
                                    </p:anim>
                                    <p:animEffect transition="in" filter="fade">
                                      <p:cBhvr>
                                        <p:cTn id="38" dur="500"/>
                                        <p:tgtEl>
                                          <p:spTgt spid="3021839"/>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021840"/>
                                        </p:tgtEl>
                                        <p:attrNameLst>
                                          <p:attrName>style.visibility</p:attrName>
                                        </p:attrNameLst>
                                      </p:cBhvr>
                                      <p:to>
                                        <p:strVal val="visible"/>
                                      </p:to>
                                    </p:set>
                                    <p:anim calcmode="lin" valueType="num">
                                      <p:cBhvr>
                                        <p:cTn id="41" dur="500" fill="hold"/>
                                        <p:tgtEl>
                                          <p:spTgt spid="3021840"/>
                                        </p:tgtEl>
                                        <p:attrNameLst>
                                          <p:attrName>ppt_w</p:attrName>
                                        </p:attrNameLst>
                                      </p:cBhvr>
                                      <p:tavLst>
                                        <p:tav tm="0">
                                          <p:val>
                                            <p:fltVal val="0"/>
                                          </p:val>
                                        </p:tav>
                                        <p:tav tm="100000">
                                          <p:val>
                                            <p:strVal val="#ppt_w"/>
                                          </p:val>
                                        </p:tav>
                                      </p:tavLst>
                                    </p:anim>
                                    <p:anim calcmode="lin" valueType="num">
                                      <p:cBhvr>
                                        <p:cTn id="42" dur="500" fill="hold"/>
                                        <p:tgtEl>
                                          <p:spTgt spid="3021840"/>
                                        </p:tgtEl>
                                        <p:attrNameLst>
                                          <p:attrName>ppt_h</p:attrName>
                                        </p:attrNameLst>
                                      </p:cBhvr>
                                      <p:tavLst>
                                        <p:tav tm="0">
                                          <p:val>
                                            <p:fltVal val="0"/>
                                          </p:val>
                                        </p:tav>
                                        <p:tav tm="100000">
                                          <p:val>
                                            <p:strVal val="#ppt_h"/>
                                          </p:val>
                                        </p:tav>
                                      </p:tavLst>
                                    </p:anim>
                                    <p:animEffect transition="in" filter="fade">
                                      <p:cBhvr>
                                        <p:cTn id="43" dur="500"/>
                                        <p:tgtEl>
                                          <p:spTgt spid="302184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3021838"/>
                                        </p:tgtEl>
                                        <p:attrNameLst>
                                          <p:attrName>style.visibility</p:attrName>
                                        </p:attrNameLst>
                                      </p:cBhvr>
                                      <p:to>
                                        <p:strVal val="visible"/>
                                      </p:to>
                                    </p:set>
                                    <p:anim calcmode="lin" valueType="num">
                                      <p:cBhvr>
                                        <p:cTn id="48" dur="500" fill="hold"/>
                                        <p:tgtEl>
                                          <p:spTgt spid="3021838"/>
                                        </p:tgtEl>
                                        <p:attrNameLst>
                                          <p:attrName>ppt_w</p:attrName>
                                        </p:attrNameLst>
                                      </p:cBhvr>
                                      <p:tavLst>
                                        <p:tav tm="0">
                                          <p:val>
                                            <p:fltVal val="0"/>
                                          </p:val>
                                        </p:tav>
                                        <p:tav tm="100000">
                                          <p:val>
                                            <p:strVal val="#ppt_w"/>
                                          </p:val>
                                        </p:tav>
                                      </p:tavLst>
                                    </p:anim>
                                    <p:anim calcmode="lin" valueType="num">
                                      <p:cBhvr>
                                        <p:cTn id="49" dur="500" fill="hold"/>
                                        <p:tgtEl>
                                          <p:spTgt spid="3021838"/>
                                        </p:tgtEl>
                                        <p:attrNameLst>
                                          <p:attrName>ppt_h</p:attrName>
                                        </p:attrNameLst>
                                      </p:cBhvr>
                                      <p:tavLst>
                                        <p:tav tm="0">
                                          <p:val>
                                            <p:fltVal val="0"/>
                                          </p:val>
                                        </p:tav>
                                        <p:tav tm="100000">
                                          <p:val>
                                            <p:strVal val="#ppt_h"/>
                                          </p:val>
                                        </p:tav>
                                      </p:tavLst>
                                    </p:anim>
                                    <p:animEffect transition="in" filter="fade">
                                      <p:cBhvr>
                                        <p:cTn id="50" dur="500"/>
                                        <p:tgtEl>
                                          <p:spTgt spid="3021838"/>
                                        </p:tgtEl>
                                      </p:cBhvr>
                                    </p:animEffect>
                                  </p:childTnLst>
                                </p:cTn>
                              </p:par>
                              <p:par>
                                <p:cTn id="51" presetID="53" presetClass="exit" presetSubtype="0" fill="hold" grpId="1" nodeType="withEffect">
                                  <p:stCondLst>
                                    <p:cond delay="0"/>
                                  </p:stCondLst>
                                  <p:childTnLst>
                                    <p:anim calcmode="lin" valueType="num">
                                      <p:cBhvr>
                                        <p:cTn id="52" dur="500"/>
                                        <p:tgtEl>
                                          <p:spTgt spid="3021840"/>
                                        </p:tgtEl>
                                        <p:attrNameLst>
                                          <p:attrName>ppt_w</p:attrName>
                                        </p:attrNameLst>
                                      </p:cBhvr>
                                      <p:tavLst>
                                        <p:tav tm="0">
                                          <p:val>
                                            <p:strVal val="ppt_w"/>
                                          </p:val>
                                        </p:tav>
                                        <p:tav tm="100000">
                                          <p:val>
                                            <p:fltVal val="0"/>
                                          </p:val>
                                        </p:tav>
                                      </p:tavLst>
                                    </p:anim>
                                    <p:anim calcmode="lin" valueType="num">
                                      <p:cBhvr>
                                        <p:cTn id="53" dur="500"/>
                                        <p:tgtEl>
                                          <p:spTgt spid="3021840"/>
                                        </p:tgtEl>
                                        <p:attrNameLst>
                                          <p:attrName>ppt_h</p:attrName>
                                        </p:attrNameLst>
                                      </p:cBhvr>
                                      <p:tavLst>
                                        <p:tav tm="0">
                                          <p:val>
                                            <p:strVal val="ppt_h"/>
                                          </p:val>
                                        </p:tav>
                                        <p:tav tm="100000">
                                          <p:val>
                                            <p:fltVal val="0"/>
                                          </p:val>
                                        </p:tav>
                                      </p:tavLst>
                                    </p:anim>
                                    <p:animEffect transition="out" filter="fade">
                                      <p:cBhvr>
                                        <p:cTn id="54" dur="500"/>
                                        <p:tgtEl>
                                          <p:spTgt spid="3021840"/>
                                        </p:tgtEl>
                                      </p:cBhvr>
                                    </p:animEffect>
                                    <p:set>
                                      <p:cBhvr>
                                        <p:cTn id="55" dur="1" fill="hold">
                                          <p:stCondLst>
                                            <p:cond delay="499"/>
                                          </p:stCondLst>
                                        </p:cTn>
                                        <p:tgtEl>
                                          <p:spTgt spid="3021840"/>
                                        </p:tgtEl>
                                        <p:attrNameLst>
                                          <p:attrName>style.visibility</p:attrName>
                                        </p:attrNameLst>
                                      </p:cBhvr>
                                      <p:to>
                                        <p:strVal val="hidden"/>
                                      </p:to>
                                    </p:set>
                                  </p:childTnLst>
                                </p:cTn>
                              </p:par>
                            </p:childTnLst>
                          </p:cTn>
                        </p:par>
                        <p:par>
                          <p:cTn id="56" fill="hold" nodeType="afterGroup">
                            <p:stCondLst>
                              <p:cond delay="500"/>
                            </p:stCondLst>
                            <p:childTnLst>
                              <p:par>
                                <p:cTn id="57" presetID="53" presetClass="entr" presetSubtype="0" fill="hold" grpId="0" nodeType="afterEffect">
                                  <p:stCondLst>
                                    <p:cond delay="0"/>
                                  </p:stCondLst>
                                  <p:childTnLst>
                                    <p:set>
                                      <p:cBhvr>
                                        <p:cTn id="58" dur="1" fill="hold">
                                          <p:stCondLst>
                                            <p:cond delay="0"/>
                                          </p:stCondLst>
                                        </p:cTn>
                                        <p:tgtEl>
                                          <p:spTgt spid="3021841"/>
                                        </p:tgtEl>
                                        <p:attrNameLst>
                                          <p:attrName>style.visibility</p:attrName>
                                        </p:attrNameLst>
                                      </p:cBhvr>
                                      <p:to>
                                        <p:strVal val="visible"/>
                                      </p:to>
                                    </p:set>
                                    <p:anim calcmode="lin" valueType="num">
                                      <p:cBhvr>
                                        <p:cTn id="59" dur="500" fill="hold"/>
                                        <p:tgtEl>
                                          <p:spTgt spid="3021841"/>
                                        </p:tgtEl>
                                        <p:attrNameLst>
                                          <p:attrName>ppt_w</p:attrName>
                                        </p:attrNameLst>
                                      </p:cBhvr>
                                      <p:tavLst>
                                        <p:tav tm="0">
                                          <p:val>
                                            <p:fltVal val="0"/>
                                          </p:val>
                                        </p:tav>
                                        <p:tav tm="100000">
                                          <p:val>
                                            <p:strVal val="#ppt_w"/>
                                          </p:val>
                                        </p:tav>
                                      </p:tavLst>
                                    </p:anim>
                                    <p:anim calcmode="lin" valueType="num">
                                      <p:cBhvr>
                                        <p:cTn id="60" dur="500" fill="hold"/>
                                        <p:tgtEl>
                                          <p:spTgt spid="3021841"/>
                                        </p:tgtEl>
                                        <p:attrNameLst>
                                          <p:attrName>ppt_h</p:attrName>
                                        </p:attrNameLst>
                                      </p:cBhvr>
                                      <p:tavLst>
                                        <p:tav tm="0">
                                          <p:val>
                                            <p:fltVal val="0"/>
                                          </p:val>
                                        </p:tav>
                                        <p:tav tm="100000">
                                          <p:val>
                                            <p:strVal val="#ppt_h"/>
                                          </p:val>
                                        </p:tav>
                                      </p:tavLst>
                                    </p:anim>
                                    <p:animEffect transition="in" filter="fade">
                                      <p:cBhvr>
                                        <p:cTn id="61" dur="500"/>
                                        <p:tgtEl>
                                          <p:spTgt spid="302184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xit" presetSubtype="0" fill="hold" grpId="1" nodeType="clickEffect">
                                  <p:stCondLst>
                                    <p:cond delay="0"/>
                                  </p:stCondLst>
                                  <p:childTnLst>
                                    <p:anim calcmode="lin" valueType="num">
                                      <p:cBhvr>
                                        <p:cTn id="65" dur="500"/>
                                        <p:tgtEl>
                                          <p:spTgt spid="3021841"/>
                                        </p:tgtEl>
                                        <p:attrNameLst>
                                          <p:attrName>ppt_w</p:attrName>
                                        </p:attrNameLst>
                                      </p:cBhvr>
                                      <p:tavLst>
                                        <p:tav tm="0">
                                          <p:val>
                                            <p:strVal val="ppt_w"/>
                                          </p:val>
                                        </p:tav>
                                        <p:tav tm="100000">
                                          <p:val>
                                            <p:fltVal val="0"/>
                                          </p:val>
                                        </p:tav>
                                      </p:tavLst>
                                    </p:anim>
                                    <p:anim calcmode="lin" valueType="num">
                                      <p:cBhvr>
                                        <p:cTn id="66" dur="500"/>
                                        <p:tgtEl>
                                          <p:spTgt spid="3021841"/>
                                        </p:tgtEl>
                                        <p:attrNameLst>
                                          <p:attrName>ppt_h</p:attrName>
                                        </p:attrNameLst>
                                      </p:cBhvr>
                                      <p:tavLst>
                                        <p:tav tm="0">
                                          <p:val>
                                            <p:strVal val="ppt_h"/>
                                          </p:val>
                                        </p:tav>
                                        <p:tav tm="100000">
                                          <p:val>
                                            <p:fltVal val="0"/>
                                          </p:val>
                                        </p:tav>
                                      </p:tavLst>
                                    </p:anim>
                                    <p:animEffect transition="out" filter="fade">
                                      <p:cBhvr>
                                        <p:cTn id="67" dur="500"/>
                                        <p:tgtEl>
                                          <p:spTgt spid="3021841"/>
                                        </p:tgtEl>
                                      </p:cBhvr>
                                    </p:animEffect>
                                    <p:set>
                                      <p:cBhvr>
                                        <p:cTn id="68" dur="1" fill="hold">
                                          <p:stCondLst>
                                            <p:cond delay="499"/>
                                          </p:stCondLst>
                                        </p:cTn>
                                        <p:tgtEl>
                                          <p:spTgt spid="3021841"/>
                                        </p:tgtEl>
                                        <p:attrNameLst>
                                          <p:attrName>style.visibility</p:attrName>
                                        </p:attrNameLst>
                                      </p:cBhvr>
                                      <p:to>
                                        <p:strVal val="hidden"/>
                                      </p:to>
                                    </p:set>
                                  </p:childTnLst>
                                </p:cTn>
                              </p:par>
                            </p:childTnLst>
                          </p:cTn>
                        </p:par>
                        <p:par>
                          <p:cTn id="69" fill="hold" nodeType="afterGroup">
                            <p:stCondLst>
                              <p:cond delay="500"/>
                            </p:stCondLst>
                            <p:childTnLst>
                              <p:par>
                                <p:cTn id="70" presetID="2" presetClass="entr" presetSubtype="1" fill="hold" nodeType="afterEffect">
                                  <p:stCondLst>
                                    <p:cond delay="0"/>
                                  </p:stCondLst>
                                  <p:childTnLst>
                                    <p:set>
                                      <p:cBhvr>
                                        <p:cTn id="71" dur="1" fill="hold">
                                          <p:stCondLst>
                                            <p:cond delay="0"/>
                                          </p:stCondLst>
                                        </p:cTn>
                                        <p:tgtEl>
                                          <p:spTgt spid="3021842"/>
                                        </p:tgtEl>
                                        <p:attrNameLst>
                                          <p:attrName>style.visibility</p:attrName>
                                        </p:attrNameLst>
                                      </p:cBhvr>
                                      <p:to>
                                        <p:strVal val="visible"/>
                                      </p:to>
                                    </p:set>
                                    <p:anim calcmode="lin" valueType="num">
                                      <p:cBhvr additive="base">
                                        <p:cTn id="72" dur="500" fill="hold"/>
                                        <p:tgtEl>
                                          <p:spTgt spid="3021842"/>
                                        </p:tgtEl>
                                        <p:attrNameLst>
                                          <p:attrName>ppt_x</p:attrName>
                                        </p:attrNameLst>
                                      </p:cBhvr>
                                      <p:tavLst>
                                        <p:tav tm="0">
                                          <p:val>
                                            <p:strVal val="#ppt_x"/>
                                          </p:val>
                                        </p:tav>
                                        <p:tav tm="100000">
                                          <p:val>
                                            <p:strVal val="#ppt_x"/>
                                          </p:val>
                                        </p:tav>
                                      </p:tavLst>
                                    </p:anim>
                                    <p:anim calcmode="lin" valueType="num">
                                      <p:cBhvr additive="base">
                                        <p:cTn id="73" dur="500" fill="hold"/>
                                        <p:tgtEl>
                                          <p:spTgt spid="3021842"/>
                                        </p:tgtEl>
                                        <p:attrNameLst>
                                          <p:attrName>ppt_y</p:attrName>
                                        </p:attrNameLst>
                                      </p:cBhvr>
                                      <p:tavLst>
                                        <p:tav tm="0">
                                          <p:val>
                                            <p:strVal val="0-#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021843"/>
                                        </p:tgtEl>
                                        <p:attrNameLst>
                                          <p:attrName>style.visibility</p:attrName>
                                        </p:attrNameLst>
                                      </p:cBhvr>
                                      <p:to>
                                        <p:strVal val="visible"/>
                                      </p:to>
                                    </p:set>
                                    <p:anim calcmode="lin" valueType="num">
                                      <p:cBhvr additive="base">
                                        <p:cTn id="76" dur="500" fill="hold"/>
                                        <p:tgtEl>
                                          <p:spTgt spid="3021843"/>
                                        </p:tgtEl>
                                        <p:attrNameLst>
                                          <p:attrName>ppt_x</p:attrName>
                                        </p:attrNameLst>
                                      </p:cBhvr>
                                      <p:tavLst>
                                        <p:tav tm="0">
                                          <p:val>
                                            <p:strVal val="#ppt_x"/>
                                          </p:val>
                                        </p:tav>
                                        <p:tav tm="100000">
                                          <p:val>
                                            <p:strVal val="#ppt_x"/>
                                          </p:val>
                                        </p:tav>
                                      </p:tavLst>
                                    </p:anim>
                                    <p:anim calcmode="lin" valueType="num">
                                      <p:cBhvr additive="base">
                                        <p:cTn id="77" dur="500" fill="hold"/>
                                        <p:tgtEl>
                                          <p:spTgt spid="3021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831" grpId="0" animBg="1"/>
      <p:bldP spid="3021832" grpId="0" animBg="1"/>
      <p:bldP spid="3021833" grpId="0" animBg="1"/>
      <p:bldP spid="3021834" grpId="0" animBg="1"/>
      <p:bldP spid="3021835" grpId="0" animBg="1"/>
      <p:bldP spid="3021836" grpId="0" animBg="1"/>
      <p:bldP spid="3021839" grpId="0" animBg="1"/>
      <p:bldP spid="3021840" grpId="0"/>
      <p:bldP spid="3021840" grpId="1"/>
      <p:bldP spid="3021841" grpId="0"/>
      <p:bldP spid="3021841" grpId="1"/>
      <p:bldP spid="30218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latin typeface="Arial" charset="0"/>
              </a:rPr>
              <a:t>Neanderthals—German display</a:t>
            </a:r>
          </a:p>
        </p:txBody>
      </p:sp>
      <p:pic>
        <p:nvPicPr>
          <p:cNvPr id="95235" name="Picture 3" descr="Neandertal exib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610600" cy="569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4580" name="Text Box 4"/>
          <p:cNvSpPr txBox="1">
            <a:spLocks noChangeArrowheads="1"/>
          </p:cNvSpPr>
          <p:nvPr/>
        </p:nvSpPr>
        <p:spPr bwMode="auto">
          <a:xfrm>
            <a:off x="533400" y="212725"/>
            <a:ext cx="67056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rPr>
              <a:t>Неандертальский Музей</a:t>
            </a:r>
            <a:r>
              <a:rPr lang="en-US" sz="2000">
                <a:solidFill>
                  <a:schemeClr val="bg1"/>
                </a:solidFill>
              </a:rPr>
              <a:t>, </a:t>
            </a:r>
            <a:r>
              <a:rPr lang="ru-RU" sz="2000">
                <a:solidFill>
                  <a:schemeClr val="bg1"/>
                </a:solidFill>
              </a:rPr>
              <a:t>Эркрат</a:t>
            </a:r>
            <a:r>
              <a:rPr lang="en-US" sz="2000">
                <a:solidFill>
                  <a:schemeClr val="bg1"/>
                </a:solidFill>
              </a:rPr>
              <a:t>, </a:t>
            </a:r>
            <a:r>
              <a:rPr lang="ru-RU" sz="2000">
                <a:solidFill>
                  <a:schemeClr val="bg1"/>
                </a:solidFill>
              </a:rPr>
              <a:t>Германия</a:t>
            </a:r>
            <a:r>
              <a:rPr lang="en-US" sz="2000">
                <a:solidFill>
                  <a:schemeClr val="bg1"/>
                </a:solidFill>
              </a:rPr>
              <a:t>.</a:t>
            </a:r>
          </a:p>
        </p:txBody>
      </p:sp>
      <p:sp>
        <p:nvSpPr>
          <p:cNvPr id="95237" name="Text Box 5"/>
          <p:cNvSpPr txBox="1">
            <a:spLocks noChangeArrowheads="1"/>
          </p:cNvSpPr>
          <p:nvPr/>
        </p:nvSpPr>
        <p:spPr bwMode="auto">
          <a:xfrm>
            <a:off x="304800" y="5638800"/>
            <a:ext cx="8610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chemeClr val="bg1"/>
                </a:solidFill>
              </a:rPr>
              <a:t>«В соответствии с духом времени неандерталец изменил звериный образ, присвоенный ему в 19 веке, превратившись в еще одного парня в костюме».</a:t>
            </a:r>
            <a:endParaRPr lang="en-US" sz="2200">
              <a:solidFill>
                <a:schemeClr val="bg1"/>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96258" name="Picture 2" descr="Neanderthal chi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606550"/>
            <a:ext cx="41148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23" name="Text Box 3"/>
          <p:cNvSpPr txBox="1">
            <a:spLocks noChangeArrowheads="1"/>
          </p:cNvSpPr>
          <p:nvPr/>
        </p:nvSpPr>
        <p:spPr bwMode="auto">
          <a:xfrm>
            <a:off x="914400" y="381000"/>
            <a:ext cx="7315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Разве она выглядит, как существо ниже человека</a:t>
            </a:r>
            <a:r>
              <a:rPr lang="en-US" sz="3600">
                <a:solidFill>
                  <a:srgbClr val="FFFF00"/>
                </a:solidFill>
                <a:cs typeface="Arial" charset="0"/>
              </a:rPr>
              <a:t>?</a:t>
            </a:r>
          </a:p>
        </p:txBody>
      </p:sp>
      <p:sp>
        <p:nvSpPr>
          <p:cNvPr id="96260" name="Text Box 4"/>
          <p:cNvSpPr txBox="1">
            <a:spLocks noChangeArrowheads="1"/>
          </p:cNvSpPr>
          <p:nvPr/>
        </p:nvSpPr>
        <p:spPr bwMode="auto">
          <a:xfrm>
            <a:off x="4953000" y="1524000"/>
            <a:ext cx="4038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000">
                <a:solidFill>
                  <a:schemeClr val="bg1"/>
                </a:solidFill>
                <a:cs typeface="Arial" charset="0"/>
              </a:rPr>
              <a:t>«Реконструкция лица неандертальского ребенка</a:t>
            </a:r>
            <a:r>
              <a:rPr lang="en-US" sz="3000">
                <a:solidFill>
                  <a:schemeClr val="bg1"/>
                </a:solidFill>
                <a:cs typeface="Arial" charset="0"/>
              </a:rPr>
              <a:t> (</a:t>
            </a:r>
            <a:r>
              <a:rPr lang="ru-RU" sz="3000">
                <a:solidFill>
                  <a:schemeClr val="bg1"/>
                </a:solidFill>
                <a:cs typeface="Arial" charset="0"/>
              </a:rPr>
              <a:t>Фото</a:t>
            </a:r>
            <a:r>
              <a:rPr lang="en-US" sz="3000">
                <a:solidFill>
                  <a:schemeClr val="bg1"/>
                </a:solidFill>
                <a:cs typeface="Arial" charset="0"/>
              </a:rPr>
              <a:t>: </a:t>
            </a:r>
            <a:r>
              <a:rPr lang="ru-RU" sz="3000">
                <a:solidFill>
                  <a:schemeClr val="bg1"/>
                </a:solidFill>
                <a:cs typeface="Arial" charset="0"/>
              </a:rPr>
              <a:t>Антропологический Институт</a:t>
            </a:r>
            <a:r>
              <a:rPr lang="en-US" sz="3000">
                <a:solidFill>
                  <a:schemeClr val="bg1"/>
                </a:solidFill>
                <a:cs typeface="Arial" charset="0"/>
              </a:rPr>
              <a:t>, </a:t>
            </a:r>
            <a:r>
              <a:rPr lang="ru-RU" sz="3000">
                <a:solidFill>
                  <a:schemeClr val="bg1"/>
                </a:solidFill>
                <a:cs typeface="Arial" charset="0"/>
              </a:rPr>
              <a:t>Цюрихский Университет</a:t>
            </a:r>
            <a:r>
              <a:rPr lang="en-US" sz="3000">
                <a:solidFill>
                  <a:schemeClr val="bg1"/>
                </a:solidFill>
                <a:cs typeface="Arial" charset="0"/>
              </a:rPr>
              <a:t>)</a:t>
            </a:r>
            <a:r>
              <a:rPr lang="ru-RU" sz="3000">
                <a:solidFill>
                  <a:schemeClr val="bg1"/>
                </a:solidFill>
                <a:cs typeface="Arial" charset="0"/>
              </a:rPr>
              <a:t>».</a:t>
            </a:r>
            <a:endParaRPr lang="en-US" sz="3000">
              <a:solidFill>
                <a:schemeClr val="bg1"/>
              </a:solidFill>
              <a:cs typeface="Arial" charset="0"/>
            </a:endParaRPr>
          </a:p>
        </p:txBody>
      </p:sp>
      <p:sp>
        <p:nvSpPr>
          <p:cNvPr id="96261" name="Text Box 5"/>
          <p:cNvSpPr txBox="1">
            <a:spLocks noChangeArrowheads="1"/>
          </p:cNvSpPr>
          <p:nvPr/>
        </p:nvSpPr>
        <p:spPr bwMode="auto">
          <a:xfrm>
            <a:off x="914400" y="5486400"/>
            <a:ext cx="7315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Эуэн</a:t>
            </a:r>
            <a:r>
              <a:rPr lang="en-US" sz="2200">
                <a:solidFill>
                  <a:schemeClr val="bg1"/>
                </a:solidFill>
                <a:cs typeface="Arial" charset="0"/>
              </a:rPr>
              <a:t> </a:t>
            </a:r>
            <a:r>
              <a:rPr lang="ru-RU" sz="2200">
                <a:solidFill>
                  <a:schemeClr val="bg1"/>
                </a:solidFill>
                <a:cs typeface="Arial" charset="0"/>
              </a:rPr>
              <a:t>Колэвей.</a:t>
            </a:r>
            <a:r>
              <a:rPr lang="en-US" sz="2200">
                <a:solidFill>
                  <a:schemeClr val="bg1"/>
                </a:solidFill>
                <a:cs typeface="Arial" charset="0"/>
              </a:rPr>
              <a:t> </a:t>
            </a:r>
            <a:r>
              <a:rPr lang="ru-RU" sz="2200">
                <a:solidFill>
                  <a:schemeClr val="bg1"/>
                </a:solidFill>
                <a:cs typeface="Arial" charset="0"/>
              </a:rPr>
              <a:t>«Неандертальцы говорят спустя</a:t>
            </a:r>
            <a:r>
              <a:rPr lang="en-US" sz="2200">
                <a:solidFill>
                  <a:schemeClr val="bg1"/>
                </a:solidFill>
                <a:cs typeface="Arial" charset="0"/>
              </a:rPr>
              <a:t> 30000 </a:t>
            </a:r>
            <a:r>
              <a:rPr lang="ru-RU" sz="2200">
                <a:solidFill>
                  <a:schemeClr val="bg1"/>
                </a:solidFill>
                <a:cs typeface="Arial" charset="0"/>
              </a:rPr>
              <a:t>лет».</a:t>
            </a:r>
            <a:r>
              <a:rPr lang="en-US" sz="2200">
                <a:solidFill>
                  <a:schemeClr val="bg1"/>
                </a:solidFill>
                <a:cs typeface="Arial" charset="0"/>
              </a:rPr>
              <a:t> www.newscientist.com, 15 </a:t>
            </a:r>
            <a:r>
              <a:rPr lang="ru-RU" sz="2200">
                <a:solidFill>
                  <a:schemeClr val="bg1"/>
                </a:solidFill>
                <a:cs typeface="Arial" charset="0"/>
              </a:rPr>
              <a:t>апреля</a:t>
            </a:r>
            <a:r>
              <a:rPr lang="en-US" sz="2200">
                <a:solidFill>
                  <a:schemeClr val="bg1"/>
                </a:solidFill>
                <a:cs typeface="Arial" charset="0"/>
              </a:rPr>
              <a:t> 2008.</a:t>
            </a:r>
          </a:p>
        </p:txBody>
      </p:sp>
      <p:sp>
        <p:nvSpPr>
          <p:cNvPr id="96262" name="Rectangle 6"/>
          <p:cNvSpPr>
            <a:spLocks noGrp="1" noChangeArrowheads="1"/>
          </p:cNvSpPr>
          <p:nvPr>
            <p:ph type="title"/>
          </p:nvPr>
        </p:nvSpPr>
        <p:spPr>
          <a:xfrm>
            <a:off x="457200" y="-228600"/>
            <a:ext cx="8229600" cy="1143000"/>
          </a:xfrm>
        </p:spPr>
        <p:txBody>
          <a:bodyPr/>
          <a:lstStyle/>
          <a:p>
            <a:pPr eaLnBrk="1" hangingPunct="1"/>
            <a:r>
              <a:rPr lang="en-US">
                <a:solidFill>
                  <a:srgbClr val="663300"/>
                </a:solidFill>
                <a:latin typeface="Arial" charset="0"/>
                <a:cs typeface="Arial" charset="0"/>
              </a:rPr>
              <a:t>Neanderthal child</a:t>
            </a:r>
            <a:r>
              <a:rPr lang="ja-JP" altLang="en-US">
                <a:solidFill>
                  <a:srgbClr val="663300"/>
                </a:solidFill>
                <a:latin typeface="Arial" charset="0"/>
                <a:cs typeface="Arial" charset="0"/>
              </a:rPr>
              <a:t>’</a:t>
            </a:r>
            <a:r>
              <a:rPr lang="en-US">
                <a:solidFill>
                  <a:srgbClr val="663300"/>
                </a:solidFill>
                <a:latin typeface="Arial" charset="0"/>
                <a:cs typeface="Arial" charset="0"/>
              </a:rPr>
              <a:t>s face--2008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77923"/>
                                        </p:tgtEl>
                                        <p:attrNameLst>
                                          <p:attrName>style.visibility</p:attrName>
                                        </p:attrNameLst>
                                      </p:cBhvr>
                                      <p:to>
                                        <p:strVal val="visible"/>
                                      </p:to>
                                    </p:set>
                                    <p:animEffect transition="in" filter="wipe(left)">
                                      <p:cBhvr>
                                        <p:cTn id="7" dur="500"/>
                                        <p:tgtEl>
                                          <p:spTgt spid="417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Arial" charset="0"/>
              </a:rPr>
              <a:t>TIME cover, 14 March 1994</a:t>
            </a:r>
          </a:p>
        </p:txBody>
      </p:sp>
      <p:pic>
        <p:nvPicPr>
          <p:cNvPr id="67587" name="Picture 4" descr="How Man Began-Tim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873500" y="533400"/>
            <a:ext cx="4356100" cy="5791200"/>
          </a:xfrm>
          <a:noFill/>
        </p:spPr>
      </p:pic>
      <p:sp>
        <p:nvSpPr>
          <p:cNvPr id="67588" name="Text Box 6"/>
          <p:cNvSpPr txBox="1">
            <a:spLocks noChangeArrowheads="1"/>
          </p:cNvSpPr>
          <p:nvPr/>
        </p:nvSpPr>
        <p:spPr bwMode="auto">
          <a:xfrm>
            <a:off x="762000" y="1668463"/>
            <a:ext cx="2819400"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800">
                <a:solidFill>
                  <a:schemeClr val="bg1"/>
                </a:solidFill>
              </a:rPr>
              <a:t>14 </a:t>
            </a:r>
            <a:r>
              <a:rPr lang="ru-RU" sz="3800">
                <a:solidFill>
                  <a:schemeClr val="bg1"/>
                </a:solidFill>
              </a:rPr>
              <a:t>марта </a:t>
            </a:r>
            <a:r>
              <a:rPr lang="en-US" sz="3800">
                <a:solidFill>
                  <a:schemeClr val="bg1"/>
                </a:solidFill>
              </a:rPr>
              <a:t>1994</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Neanderthal Museum 5--20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9175" y="3054350"/>
            <a:ext cx="3044825" cy="380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3" name="Picture 3" descr="Neanderthal Museum 2--20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048000"/>
            <a:ext cx="2673350"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4" name="Picture 4" descr="Neanderthal Museum 3--20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81000"/>
            <a:ext cx="4219575" cy="337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5" name="Text Box 5"/>
          <p:cNvSpPr txBox="1">
            <a:spLocks noChangeArrowheads="1"/>
          </p:cNvSpPr>
          <p:nvPr/>
        </p:nvSpPr>
        <p:spPr bwMode="auto">
          <a:xfrm>
            <a:off x="2895600" y="4030663"/>
            <a:ext cx="3352800"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600">
                <a:solidFill>
                  <a:schemeClr val="bg1"/>
                </a:solidFill>
                <a:cs typeface="Arial" charset="0"/>
              </a:rPr>
              <a:t>Неандертальский Музей</a:t>
            </a:r>
            <a:endParaRPr lang="en-US" sz="2600">
              <a:solidFill>
                <a:schemeClr val="bg1"/>
              </a:solidFill>
              <a:cs typeface="Arial" charset="0"/>
            </a:endParaRPr>
          </a:p>
          <a:p>
            <a:pPr algn="ctr" eaLnBrk="1" hangingPunct="1">
              <a:spcBef>
                <a:spcPct val="50000"/>
              </a:spcBef>
            </a:pPr>
            <a:r>
              <a:rPr lang="en-US" sz="2600">
                <a:solidFill>
                  <a:schemeClr val="bg1"/>
                </a:solidFill>
                <a:cs typeface="Arial" charset="0"/>
              </a:rPr>
              <a:t>2010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latin typeface="Arial" charset="0"/>
              </a:rPr>
              <a:t>George Washington &amp; Indian</a:t>
            </a:r>
          </a:p>
        </p:txBody>
      </p:sp>
      <p:pic>
        <p:nvPicPr>
          <p:cNvPr id="98307" name="Picture 3" descr="Washington"/>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96863" y="457200"/>
            <a:ext cx="3817937" cy="5668963"/>
          </a:xfrm>
          <a:noFill/>
        </p:spPr>
      </p:pic>
      <p:pic>
        <p:nvPicPr>
          <p:cNvPr id="1180676" name="Picture 4" descr="American Indian"/>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03838" y="457200"/>
            <a:ext cx="3473450" cy="5668963"/>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80676"/>
                                        </p:tgtEl>
                                        <p:attrNameLst>
                                          <p:attrName>style.visibility</p:attrName>
                                        </p:attrNameLst>
                                      </p:cBhvr>
                                      <p:to>
                                        <p:strVal val="visible"/>
                                      </p:to>
                                    </p:set>
                                    <p:animEffect transition="in" filter="fade">
                                      <p:cBhvr>
                                        <p:cTn id="7" dur="500"/>
                                        <p:tgtEl>
                                          <p:spTgt spid="118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atin typeface="Arial" charset="0"/>
              </a:rPr>
              <a:t>Aborigines - Photo</a:t>
            </a:r>
          </a:p>
        </p:txBody>
      </p:sp>
      <p:pic>
        <p:nvPicPr>
          <p:cNvPr id="99331" name="Picture 3" descr="122-2285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atin typeface="Arial" charset="0"/>
                <a:cs typeface="Arial" charset="0"/>
              </a:rPr>
              <a:t>Dead Sea Scroll cave</a:t>
            </a:r>
          </a:p>
        </p:txBody>
      </p:sp>
      <p:pic>
        <p:nvPicPr>
          <p:cNvPr id="100355" name="Picture 3" descr="Dead Sea Scrolls cave cop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4632325" cy="6858000"/>
          </a:xfrm>
          <a:noFill/>
        </p:spPr>
      </p:pic>
      <p:sp>
        <p:nvSpPr>
          <p:cNvPr id="100356" name="Text Box 4"/>
          <p:cNvSpPr txBox="1">
            <a:spLocks noChangeArrowheads="1"/>
          </p:cNvSpPr>
          <p:nvPr/>
        </p:nvSpPr>
        <p:spPr bwMode="auto">
          <a:xfrm>
            <a:off x="5105400" y="1600200"/>
            <a:ext cx="38862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Пещеры ессеев, где в 1947 году были найдены Свитки Мертвого Моря</a:t>
            </a:r>
            <a:r>
              <a:rPr lang="en-US" sz="3600">
                <a:solidFill>
                  <a:schemeClr val="bg1"/>
                </a:solidFill>
                <a:cs typeface="Arial" charset="0"/>
              </a:rPr>
              <a:t>.</a:t>
            </a:r>
          </a:p>
        </p:txBody>
      </p:sp>
      <p:sp>
        <p:nvSpPr>
          <p:cNvPr id="100357" name="Line 5"/>
          <p:cNvSpPr>
            <a:spLocks noChangeShapeType="1"/>
          </p:cNvSpPr>
          <p:nvPr/>
        </p:nvSpPr>
        <p:spPr bwMode="auto">
          <a:xfrm flipH="1">
            <a:off x="4038600" y="2209800"/>
            <a:ext cx="1143000" cy="3810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0358" name="Line 6"/>
          <p:cNvSpPr>
            <a:spLocks noChangeShapeType="1"/>
          </p:cNvSpPr>
          <p:nvPr/>
        </p:nvSpPr>
        <p:spPr bwMode="auto">
          <a:xfrm flipH="1">
            <a:off x="2743200" y="2209800"/>
            <a:ext cx="2438400" cy="1600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atin typeface="Arial" charset="0"/>
                <a:cs typeface="Arial" charset="0"/>
              </a:rPr>
              <a:t>Heb. 11:38 NAS</a:t>
            </a:r>
          </a:p>
        </p:txBody>
      </p:sp>
      <p:pic>
        <p:nvPicPr>
          <p:cNvPr id="1013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9972" name="Text Box 4"/>
          <p:cNvSpPr txBox="1">
            <a:spLocks noChangeArrowheads="1"/>
          </p:cNvSpPr>
          <p:nvPr/>
        </p:nvSpPr>
        <p:spPr bwMode="auto">
          <a:xfrm>
            <a:off x="838200" y="1628775"/>
            <a:ext cx="7543800" cy="2409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800">
                <a:solidFill>
                  <a:schemeClr val="bg1"/>
                </a:solidFill>
                <a:cs typeface="Arial" charset="0"/>
              </a:rPr>
              <a:t>Те, которых весь мир не был достоин, скитались по пустыням и горам</a:t>
            </a:r>
            <a:r>
              <a:rPr lang="en-US" sz="3800">
                <a:solidFill>
                  <a:schemeClr val="bg1"/>
                </a:solidFill>
                <a:cs typeface="Arial" charset="0"/>
              </a:rPr>
              <a:t> </a:t>
            </a:r>
            <a:r>
              <a:rPr lang="ru-RU" sz="3800">
                <a:solidFill>
                  <a:schemeClr val="bg1"/>
                </a:solidFill>
                <a:cs typeface="Arial" charset="0"/>
              </a:rPr>
              <a:t>по </a:t>
            </a:r>
            <a:r>
              <a:rPr lang="ru-RU" sz="3800">
                <a:solidFill>
                  <a:srgbClr val="FFFF00"/>
                </a:solidFill>
                <a:cs typeface="Arial" charset="0"/>
              </a:rPr>
              <a:t>пещерам</a:t>
            </a:r>
            <a:r>
              <a:rPr lang="ru-RU" sz="3800">
                <a:solidFill>
                  <a:schemeClr val="bg1"/>
                </a:solidFill>
                <a:cs typeface="Arial" charset="0"/>
              </a:rPr>
              <a:t> и ущельям земли.</a:t>
            </a:r>
            <a:endParaRPr lang="en-US" sz="3800">
              <a:solidFill>
                <a:schemeClr val="bg1"/>
              </a:solidFill>
              <a:cs typeface="Arial" charset="0"/>
            </a:endParaRPr>
          </a:p>
        </p:txBody>
      </p:sp>
      <p:sp>
        <p:nvSpPr>
          <p:cNvPr id="4179973"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Евреям</a:t>
            </a:r>
            <a:r>
              <a:rPr lang="en-US" sz="5400">
                <a:solidFill>
                  <a:srgbClr val="00FF00"/>
                </a:solidFill>
                <a:cs typeface="Arial" charset="0"/>
              </a:rPr>
              <a:t> 11:38</a:t>
            </a:r>
          </a:p>
        </p:txBody>
      </p:sp>
      <p:sp>
        <p:nvSpPr>
          <p:cNvPr id="4179974" name="Text Box 6"/>
          <p:cNvSpPr txBox="1">
            <a:spLocks noChangeArrowheads="1"/>
          </p:cNvSpPr>
          <p:nvPr/>
        </p:nvSpPr>
        <p:spPr bwMode="auto">
          <a:xfrm>
            <a:off x="228600" y="4343400"/>
            <a:ext cx="89154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20000"/>
              </a:spcBef>
            </a:pPr>
            <a:r>
              <a:rPr lang="ru-RU" sz="3000">
                <a:solidFill>
                  <a:srgbClr val="FFFF00"/>
                </a:solidFill>
                <a:cs typeface="Arial" charset="0"/>
              </a:rPr>
              <a:t>Погребены</a:t>
            </a:r>
            <a:r>
              <a:rPr lang="en-US" sz="3000">
                <a:solidFill>
                  <a:schemeClr val="bg1"/>
                </a:solidFill>
                <a:cs typeface="Arial" charset="0"/>
              </a:rPr>
              <a:t> </a:t>
            </a:r>
            <a:r>
              <a:rPr lang="ru-RU" sz="3000">
                <a:solidFill>
                  <a:schemeClr val="bg1"/>
                </a:solidFill>
                <a:cs typeface="Arial" charset="0"/>
              </a:rPr>
              <a:t>в пещерах: Сарра, Иаков, Лазарь</a:t>
            </a:r>
            <a:r>
              <a:rPr lang="en-US" sz="3000">
                <a:cs typeface="Arial" charset="0"/>
              </a:rPr>
              <a:t> </a:t>
            </a:r>
            <a:endParaRPr lang="en-US" sz="3000">
              <a:solidFill>
                <a:schemeClr val="bg1"/>
              </a:solidFill>
              <a:cs typeface="Arial" charset="0"/>
            </a:endParaRPr>
          </a:p>
          <a:p>
            <a:pPr eaLnBrk="1" hangingPunct="1">
              <a:spcBef>
                <a:spcPct val="20000"/>
              </a:spcBef>
            </a:pPr>
            <a:r>
              <a:rPr lang="ru-RU" sz="3000">
                <a:solidFill>
                  <a:srgbClr val="FFFF00"/>
                </a:solidFill>
                <a:cs typeface="Arial" charset="0"/>
              </a:rPr>
              <a:t>Жили</a:t>
            </a:r>
            <a:r>
              <a:rPr lang="en-US" sz="3000">
                <a:solidFill>
                  <a:schemeClr val="bg1"/>
                </a:solidFill>
                <a:cs typeface="Arial" charset="0"/>
              </a:rPr>
              <a:t> </a:t>
            </a:r>
            <a:r>
              <a:rPr lang="ru-RU" sz="3000">
                <a:solidFill>
                  <a:schemeClr val="bg1"/>
                </a:solidFill>
                <a:cs typeface="Arial" charset="0"/>
              </a:rPr>
              <a:t>в пещерах: Лот, Илия, Давид</a:t>
            </a:r>
            <a:endParaRPr lang="en-US" sz="300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79974">
                                            <p:txEl>
                                              <p:pRg st="0" end="0"/>
                                            </p:txEl>
                                          </p:spTgt>
                                        </p:tgtEl>
                                        <p:attrNameLst>
                                          <p:attrName>style.visibility</p:attrName>
                                        </p:attrNameLst>
                                      </p:cBhvr>
                                      <p:to>
                                        <p:strVal val="visible"/>
                                      </p:to>
                                    </p:set>
                                    <p:animEffect transition="in" filter="wipe(left)">
                                      <p:cBhvr>
                                        <p:cTn id="7" dur="500"/>
                                        <p:tgtEl>
                                          <p:spTgt spid="41799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79974">
                                            <p:txEl>
                                              <p:pRg st="1" end="1"/>
                                            </p:txEl>
                                          </p:spTgt>
                                        </p:tgtEl>
                                        <p:attrNameLst>
                                          <p:attrName>style.visibility</p:attrName>
                                        </p:attrNameLst>
                                      </p:cBhvr>
                                      <p:to>
                                        <p:strVal val="visible"/>
                                      </p:to>
                                    </p:set>
                                    <p:animEffect transition="in" filter="wipe(left)">
                                      <p:cBhvr>
                                        <p:cTn id="12" dur="500"/>
                                        <p:tgtEl>
                                          <p:spTgt spid="41799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atin typeface="Arial" charset="0"/>
              </a:rPr>
              <a:t>Osama bin Laden</a:t>
            </a:r>
          </a:p>
        </p:txBody>
      </p:sp>
      <p:pic>
        <p:nvPicPr>
          <p:cNvPr id="102403" name="Picture 7" descr="Osama Bin Lad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657600" y="685800"/>
            <a:ext cx="4368800" cy="5410200"/>
          </a:xfrm>
          <a:noFill/>
        </p:spPr>
      </p:pic>
      <p:sp>
        <p:nvSpPr>
          <p:cNvPr id="102404" name="Text Box 9"/>
          <p:cNvSpPr txBox="1">
            <a:spLocks noChangeArrowheads="1"/>
          </p:cNvSpPr>
          <p:nvPr/>
        </p:nvSpPr>
        <p:spPr bwMode="auto">
          <a:xfrm>
            <a:off x="1143000" y="1600200"/>
            <a:ext cx="23622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rgbClr val="FFFF00"/>
                </a:solidFill>
              </a:rPr>
              <a:t>Усама</a:t>
            </a:r>
            <a:r>
              <a:rPr lang="en-US" sz="4400">
                <a:solidFill>
                  <a:srgbClr val="FFFF00"/>
                </a:solidFill>
              </a:rPr>
              <a:t> </a:t>
            </a:r>
            <a:r>
              <a:rPr lang="ru-RU" sz="4400">
                <a:solidFill>
                  <a:srgbClr val="FFFF00"/>
                </a:solidFill>
              </a:rPr>
              <a:t>Бен</a:t>
            </a:r>
            <a:r>
              <a:rPr lang="en-US" sz="4400">
                <a:solidFill>
                  <a:srgbClr val="FFFF00"/>
                </a:solidFill>
              </a:rPr>
              <a:t> </a:t>
            </a:r>
            <a:r>
              <a:rPr lang="ru-RU" sz="4400">
                <a:solidFill>
                  <a:srgbClr val="FFFF00"/>
                </a:solidFill>
              </a:rPr>
              <a:t>Ладен</a:t>
            </a:r>
            <a:endParaRPr lang="en-US" sz="4400">
              <a:solidFill>
                <a:srgbClr val="FFFF00"/>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3027972" name="Text Box 4"/>
          <p:cNvSpPr txBox="1">
            <a:spLocks noChangeArrowheads="1"/>
          </p:cNvSpPr>
          <p:nvPr/>
        </p:nvSpPr>
        <p:spPr bwMode="auto">
          <a:xfrm>
            <a:off x="304800" y="304800"/>
            <a:ext cx="8458200" cy="9239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000">
                <a:solidFill>
                  <a:srgbClr val="FFFF00"/>
                </a:solidFill>
                <a:cs typeface="Arial" charset="0"/>
              </a:rPr>
              <a:t>Археологические доказательства того, что неандертальцы были на</a:t>
            </a:r>
            <a:r>
              <a:rPr lang="en-US" sz="3000">
                <a:solidFill>
                  <a:srgbClr val="FFFF00"/>
                </a:solidFill>
                <a:cs typeface="Arial" charset="0"/>
              </a:rPr>
              <a:t> 100% </a:t>
            </a:r>
            <a:r>
              <a:rPr lang="ru-RU" sz="3000">
                <a:solidFill>
                  <a:srgbClr val="FFFF00"/>
                </a:solidFill>
                <a:cs typeface="Arial" charset="0"/>
              </a:rPr>
              <a:t>людьми</a:t>
            </a:r>
            <a:endParaRPr lang="en-US" sz="3000" b="0">
              <a:solidFill>
                <a:srgbClr val="FFFF00"/>
              </a:solidFill>
              <a:cs typeface="Arial" charset="0"/>
            </a:endParaRPr>
          </a:p>
        </p:txBody>
      </p:sp>
      <p:sp>
        <p:nvSpPr>
          <p:cNvPr id="3027973" name="Text Box 5"/>
          <p:cNvSpPr txBox="1">
            <a:spLocks noChangeArrowheads="1"/>
          </p:cNvSpPr>
          <p:nvPr/>
        </p:nvSpPr>
        <p:spPr bwMode="auto">
          <a:xfrm>
            <a:off x="381000" y="1371600"/>
            <a:ext cx="8534400" cy="5003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Изготовляли сложные копья, иглы и инструменты из камня</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Пользовались косметикой и украшениями из морских ракушек</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Охотились на дельфинов и тюленей</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Пользовались огнем и готовили пищу</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Изготовляли хижины из шкур животных</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Изготовляли флейты из бедренных костей медведя</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Заботились о больных и проводили обряды захоронения мертвых</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Имели подъязычную кость</a:t>
            </a:r>
            <a:r>
              <a:rPr lang="en-US" sz="2400">
                <a:solidFill>
                  <a:schemeClr val="bg1"/>
                </a:solidFill>
                <a:cs typeface="Arial" charset="0"/>
              </a:rPr>
              <a:t> (</a:t>
            </a:r>
            <a:r>
              <a:rPr lang="ru-RU" sz="2400">
                <a:solidFill>
                  <a:schemeClr val="bg1"/>
                </a:solidFill>
                <a:cs typeface="Arial" charset="0"/>
              </a:rPr>
              <a:t>в головосом аппарате</a:t>
            </a:r>
            <a:r>
              <a:rPr lang="en-US" sz="2400">
                <a:solidFill>
                  <a:schemeClr val="bg1"/>
                </a:solidFill>
                <a:cs typeface="Arial" charset="0"/>
              </a:rPr>
              <a:t>)</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«практически идентичную»</a:t>
            </a:r>
            <a:r>
              <a:rPr lang="en-US" sz="2400">
                <a:solidFill>
                  <a:schemeClr val="bg1"/>
                </a:solidFill>
                <a:cs typeface="Arial" charset="0"/>
              </a:rPr>
              <a:t> </a:t>
            </a:r>
            <a:r>
              <a:rPr lang="ru-RU" sz="2400">
                <a:solidFill>
                  <a:schemeClr val="bg1"/>
                </a:solidFill>
                <a:cs typeface="Arial" charset="0"/>
              </a:rPr>
              <a:t>таковой у современных людей,</a:t>
            </a:r>
            <a:r>
              <a:rPr lang="en-US" sz="2400">
                <a:solidFill>
                  <a:schemeClr val="bg1"/>
                </a:solidFill>
                <a:cs typeface="Arial" charset="0"/>
              </a:rPr>
              <a:t> </a:t>
            </a:r>
            <a:r>
              <a:rPr lang="ru-RU" sz="2400">
                <a:solidFill>
                  <a:schemeClr val="bg1"/>
                </a:solidFill>
                <a:cs typeface="Arial" charset="0"/>
              </a:rPr>
              <a:t>и</a:t>
            </a:r>
            <a:r>
              <a:rPr lang="en-US" sz="2400">
                <a:solidFill>
                  <a:schemeClr val="bg1"/>
                </a:solidFill>
                <a:cs typeface="Arial" charset="0"/>
              </a:rPr>
              <a:t> </a:t>
            </a:r>
            <a:r>
              <a:rPr lang="ru-RU" sz="2400">
                <a:solidFill>
                  <a:schemeClr val="bg1"/>
                </a:solidFill>
                <a:cs typeface="Arial" charset="0"/>
              </a:rPr>
              <a:t>имели гены</a:t>
            </a:r>
            <a:r>
              <a:rPr lang="en-US" sz="2400">
                <a:solidFill>
                  <a:schemeClr val="bg1"/>
                </a:solidFill>
                <a:cs typeface="Arial" charset="0"/>
              </a:rPr>
              <a:t> </a:t>
            </a:r>
            <a:r>
              <a:rPr lang="en-US" sz="2400" i="1">
                <a:solidFill>
                  <a:schemeClr val="bg1"/>
                </a:solidFill>
                <a:cs typeface="Arial" charset="0"/>
              </a:rPr>
              <a:t>FOXP2</a:t>
            </a:r>
            <a:r>
              <a:rPr lang="ru-RU" sz="2400">
                <a:solidFill>
                  <a:schemeClr val="bg1"/>
                </a:solidFill>
                <a:cs typeface="Arial" charset="0"/>
              </a:rPr>
              <a:t>, отвечающие за формирование речевых звуков</a:t>
            </a:r>
            <a:endParaRPr lang="en-US" sz="2400">
              <a:solidFill>
                <a:schemeClr val="bg1"/>
              </a:solidFill>
              <a:cs typeface="Arial" charset="0"/>
            </a:endParaRPr>
          </a:p>
        </p:txBody>
      </p:sp>
      <p:sp>
        <p:nvSpPr>
          <p:cNvPr id="103428" name="Rectangle 6"/>
          <p:cNvSpPr>
            <a:spLocks noGrp="1" noChangeArrowheads="1"/>
          </p:cNvSpPr>
          <p:nvPr>
            <p:ph type="title"/>
          </p:nvPr>
        </p:nvSpPr>
        <p:spPr>
          <a:xfrm>
            <a:off x="685800" y="-838200"/>
            <a:ext cx="7772400" cy="1143000"/>
          </a:xfrm>
        </p:spPr>
        <p:txBody>
          <a:bodyPr/>
          <a:lstStyle/>
          <a:p>
            <a:pPr eaLnBrk="1" hangingPunct="1"/>
            <a:r>
              <a:rPr lang="en-US" sz="2800">
                <a:latin typeface="Arial" charset="0"/>
                <a:cs typeface="Arial" charset="0"/>
              </a:rPr>
              <a:t>Neanderthals--archeology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27973">
                                            <p:txEl>
                                              <p:pRg st="0" end="0"/>
                                            </p:txEl>
                                          </p:spTgt>
                                        </p:tgtEl>
                                        <p:attrNameLst>
                                          <p:attrName>style.visibility</p:attrName>
                                        </p:attrNameLst>
                                      </p:cBhvr>
                                      <p:to>
                                        <p:strVal val="visible"/>
                                      </p:to>
                                    </p:set>
                                    <p:animEffect transition="in" filter="wipe(left)">
                                      <p:cBhvr>
                                        <p:cTn id="7" dur="500"/>
                                        <p:tgtEl>
                                          <p:spTgt spid="30279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27973">
                                            <p:txEl>
                                              <p:pRg st="1" end="1"/>
                                            </p:txEl>
                                          </p:spTgt>
                                        </p:tgtEl>
                                        <p:attrNameLst>
                                          <p:attrName>style.visibility</p:attrName>
                                        </p:attrNameLst>
                                      </p:cBhvr>
                                      <p:to>
                                        <p:strVal val="visible"/>
                                      </p:to>
                                    </p:set>
                                    <p:animEffect transition="in" filter="wipe(left)">
                                      <p:cBhvr>
                                        <p:cTn id="12" dur="500"/>
                                        <p:tgtEl>
                                          <p:spTgt spid="30279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27973">
                                            <p:txEl>
                                              <p:pRg st="2" end="2"/>
                                            </p:txEl>
                                          </p:spTgt>
                                        </p:tgtEl>
                                        <p:attrNameLst>
                                          <p:attrName>style.visibility</p:attrName>
                                        </p:attrNameLst>
                                      </p:cBhvr>
                                      <p:to>
                                        <p:strVal val="visible"/>
                                      </p:to>
                                    </p:set>
                                    <p:animEffect transition="in" filter="wipe(left)">
                                      <p:cBhvr>
                                        <p:cTn id="17" dur="500"/>
                                        <p:tgtEl>
                                          <p:spTgt spid="30279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027973">
                                            <p:txEl>
                                              <p:pRg st="3" end="3"/>
                                            </p:txEl>
                                          </p:spTgt>
                                        </p:tgtEl>
                                        <p:attrNameLst>
                                          <p:attrName>style.visibility</p:attrName>
                                        </p:attrNameLst>
                                      </p:cBhvr>
                                      <p:to>
                                        <p:strVal val="visible"/>
                                      </p:to>
                                    </p:set>
                                    <p:animEffect transition="in" filter="wipe(left)">
                                      <p:cBhvr>
                                        <p:cTn id="22" dur="500"/>
                                        <p:tgtEl>
                                          <p:spTgt spid="30279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027973">
                                            <p:txEl>
                                              <p:pRg st="4" end="4"/>
                                            </p:txEl>
                                          </p:spTgt>
                                        </p:tgtEl>
                                        <p:attrNameLst>
                                          <p:attrName>style.visibility</p:attrName>
                                        </p:attrNameLst>
                                      </p:cBhvr>
                                      <p:to>
                                        <p:strVal val="visible"/>
                                      </p:to>
                                    </p:set>
                                    <p:animEffect transition="in" filter="wipe(left)">
                                      <p:cBhvr>
                                        <p:cTn id="27" dur="500"/>
                                        <p:tgtEl>
                                          <p:spTgt spid="302797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027973">
                                            <p:txEl>
                                              <p:pRg st="5" end="5"/>
                                            </p:txEl>
                                          </p:spTgt>
                                        </p:tgtEl>
                                        <p:attrNameLst>
                                          <p:attrName>style.visibility</p:attrName>
                                        </p:attrNameLst>
                                      </p:cBhvr>
                                      <p:to>
                                        <p:strVal val="visible"/>
                                      </p:to>
                                    </p:set>
                                    <p:animEffect transition="in" filter="wipe(left)">
                                      <p:cBhvr>
                                        <p:cTn id="32" dur="500"/>
                                        <p:tgtEl>
                                          <p:spTgt spid="302797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027973">
                                            <p:txEl>
                                              <p:pRg st="6" end="6"/>
                                            </p:txEl>
                                          </p:spTgt>
                                        </p:tgtEl>
                                        <p:attrNameLst>
                                          <p:attrName>style.visibility</p:attrName>
                                        </p:attrNameLst>
                                      </p:cBhvr>
                                      <p:to>
                                        <p:strVal val="visible"/>
                                      </p:to>
                                    </p:set>
                                    <p:animEffect transition="in" filter="wipe(left)">
                                      <p:cBhvr>
                                        <p:cTn id="37" dur="500"/>
                                        <p:tgtEl>
                                          <p:spTgt spid="302797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027973">
                                            <p:txEl>
                                              <p:pRg st="7" end="7"/>
                                            </p:txEl>
                                          </p:spTgt>
                                        </p:tgtEl>
                                        <p:attrNameLst>
                                          <p:attrName>style.visibility</p:attrName>
                                        </p:attrNameLst>
                                      </p:cBhvr>
                                      <p:to>
                                        <p:strVal val="visible"/>
                                      </p:to>
                                    </p:set>
                                    <p:animEffect transition="in" filter="wipe(left)">
                                      <p:cBhvr>
                                        <p:cTn id="42" dur="500"/>
                                        <p:tgtEl>
                                          <p:spTgt spid="30279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445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3190" name="Text Box 6"/>
          <p:cNvSpPr txBox="1">
            <a:spLocks noChangeArrowheads="1"/>
          </p:cNvSpPr>
          <p:nvPr/>
        </p:nvSpPr>
        <p:spPr bwMode="auto">
          <a:xfrm>
            <a:off x="152400" y="1295400"/>
            <a:ext cx="9144000" cy="4154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6600">
                <a:solidFill>
                  <a:srgbClr val="FFFF00"/>
                </a:solidFill>
                <a:cs typeface="Arial" charset="0"/>
              </a:rPr>
              <a:t>Еще более проблематичные</a:t>
            </a:r>
            <a:r>
              <a:rPr lang="en-US" sz="6600">
                <a:solidFill>
                  <a:srgbClr val="FFFF00"/>
                </a:solidFill>
                <a:cs typeface="Arial" charset="0"/>
              </a:rPr>
              <a:t> </a:t>
            </a:r>
            <a:r>
              <a:rPr lang="ru-RU" sz="6600">
                <a:solidFill>
                  <a:srgbClr val="FFFF00"/>
                </a:solidFill>
                <a:cs typeface="Arial" charset="0"/>
              </a:rPr>
              <a:t>«недостающие звенья»</a:t>
            </a:r>
            <a:endParaRPr lang="en-US" sz="6600">
              <a:solidFill>
                <a:srgbClr val="FFFF00"/>
              </a:solidFill>
              <a:cs typeface="Arial"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atin typeface="Arial" charset="0"/>
              </a:rPr>
              <a:t>Purple blank</a:t>
            </a:r>
          </a:p>
        </p:txBody>
      </p:sp>
      <p:pic>
        <p:nvPicPr>
          <p:cNvPr id="10547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105476" name="Picture 4" descr="Piltdown 1-T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685800"/>
            <a:ext cx="18288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2251" name="Text Box 11"/>
          <p:cNvSpPr txBox="1">
            <a:spLocks noChangeArrowheads="1"/>
          </p:cNvSpPr>
          <p:nvPr/>
        </p:nvSpPr>
        <p:spPr bwMode="auto">
          <a:xfrm>
            <a:off x="304800" y="381000"/>
            <a:ext cx="5943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bg1"/>
                </a:solidFill>
                <a:latin typeface="Arial Narrow" charset="0"/>
              </a:rPr>
              <a:t>Пилтдаунский Человек</a:t>
            </a:r>
            <a:r>
              <a:rPr lang="en-US" sz="3200">
                <a:solidFill>
                  <a:schemeClr val="bg1"/>
                </a:solidFill>
                <a:latin typeface="Arial Narrow" charset="0"/>
              </a:rPr>
              <a:t>, 1912</a:t>
            </a:r>
          </a:p>
        </p:txBody>
      </p:sp>
      <p:sp>
        <p:nvSpPr>
          <p:cNvPr id="2442252" name="Text Box 12"/>
          <p:cNvSpPr txBox="1">
            <a:spLocks noChangeArrowheads="1"/>
          </p:cNvSpPr>
          <p:nvPr/>
        </p:nvSpPr>
        <p:spPr bwMode="auto">
          <a:xfrm>
            <a:off x="762000" y="990600"/>
            <a:ext cx="5715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rgbClr val="FFFF00"/>
                </a:solidFill>
              </a:rPr>
              <a:t>Доказательства</a:t>
            </a:r>
            <a:r>
              <a:rPr lang="en-US" sz="2800">
                <a:solidFill>
                  <a:srgbClr val="FFFF00"/>
                </a:solidFill>
              </a:rPr>
              <a:t>:</a:t>
            </a:r>
          </a:p>
        </p:txBody>
      </p:sp>
      <p:sp>
        <p:nvSpPr>
          <p:cNvPr id="2442253" name="Text Box 13"/>
          <p:cNvSpPr txBox="1">
            <a:spLocks noChangeArrowheads="1"/>
          </p:cNvSpPr>
          <p:nvPr/>
        </p:nvSpPr>
        <p:spPr bwMode="auto">
          <a:xfrm>
            <a:off x="1295400" y="1371600"/>
            <a:ext cx="51054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buFont typeface="Wingdings" charset="0"/>
              <a:buChar char="Ø"/>
            </a:pPr>
            <a:r>
              <a:rPr lang="en-US" sz="2800">
                <a:solidFill>
                  <a:schemeClr val="bg1"/>
                </a:solidFill>
                <a:latin typeface="Arial Narrow" charset="0"/>
              </a:rPr>
              <a:t>  </a:t>
            </a:r>
            <a:r>
              <a:rPr lang="ru-RU" sz="2800">
                <a:solidFill>
                  <a:schemeClr val="bg1"/>
                </a:solidFill>
                <a:latin typeface="Arial Narrow" charset="0"/>
              </a:rPr>
              <a:t>фрагмент челюсти</a:t>
            </a:r>
            <a:endParaRPr lang="en-US" sz="2800">
              <a:solidFill>
                <a:schemeClr val="bg1"/>
              </a:solidFill>
              <a:latin typeface="Arial Narrow" charset="0"/>
            </a:endParaRPr>
          </a:p>
          <a:p>
            <a:pPr eaLnBrk="1" hangingPunct="1">
              <a:lnSpc>
                <a:spcPct val="95000"/>
              </a:lnSpc>
              <a:buFont typeface="Wingdings" charset="0"/>
              <a:buChar char="Ø"/>
            </a:pPr>
            <a:r>
              <a:rPr lang="en-US" sz="2800">
                <a:solidFill>
                  <a:schemeClr val="bg1"/>
                </a:solidFill>
                <a:latin typeface="Arial Narrow" charset="0"/>
              </a:rPr>
              <a:t>  </a:t>
            </a:r>
            <a:r>
              <a:rPr lang="ru-RU" sz="2800">
                <a:solidFill>
                  <a:schemeClr val="bg1"/>
                </a:solidFill>
                <a:latin typeface="Arial Narrow" charset="0"/>
              </a:rPr>
              <a:t>два коренных зуба</a:t>
            </a:r>
            <a:endParaRPr lang="en-US" sz="2800">
              <a:solidFill>
                <a:schemeClr val="bg1"/>
              </a:solidFill>
              <a:latin typeface="Arial Narrow" charset="0"/>
            </a:endParaRPr>
          </a:p>
          <a:p>
            <a:pPr eaLnBrk="1" hangingPunct="1">
              <a:lnSpc>
                <a:spcPct val="95000"/>
              </a:lnSpc>
              <a:buFont typeface="Wingdings" charset="0"/>
              <a:buChar char="Ø"/>
            </a:pPr>
            <a:r>
              <a:rPr lang="en-US" sz="2800">
                <a:solidFill>
                  <a:schemeClr val="bg1"/>
                </a:solidFill>
                <a:latin typeface="Arial Narrow" charset="0"/>
              </a:rPr>
              <a:t>  </a:t>
            </a:r>
            <a:r>
              <a:rPr lang="ru-RU" sz="2800">
                <a:solidFill>
                  <a:schemeClr val="bg1"/>
                </a:solidFill>
                <a:latin typeface="Arial Narrow" charset="0"/>
              </a:rPr>
              <a:t>фрагмент черепа</a:t>
            </a:r>
            <a:endParaRPr lang="en-US" sz="2800">
              <a:solidFill>
                <a:schemeClr val="bg1"/>
              </a:solidFill>
              <a:latin typeface="Arial Narrow" charset="0"/>
            </a:endParaRPr>
          </a:p>
        </p:txBody>
      </p:sp>
      <p:sp>
        <p:nvSpPr>
          <p:cNvPr id="2442254" name="Text Box 14"/>
          <p:cNvSpPr txBox="1">
            <a:spLocks noChangeArrowheads="1"/>
          </p:cNvSpPr>
          <p:nvPr/>
        </p:nvSpPr>
        <p:spPr bwMode="auto">
          <a:xfrm>
            <a:off x="762000" y="2590800"/>
            <a:ext cx="5715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rgbClr val="FFFF00"/>
                </a:solidFill>
              </a:rPr>
              <a:t>Правильное объяснение</a:t>
            </a:r>
            <a:r>
              <a:rPr lang="en-US" sz="2800">
                <a:solidFill>
                  <a:srgbClr val="FFFF00"/>
                </a:solidFill>
              </a:rPr>
              <a:t>:</a:t>
            </a:r>
          </a:p>
        </p:txBody>
      </p:sp>
      <p:sp>
        <p:nvSpPr>
          <p:cNvPr id="2442255" name="Text Box 15"/>
          <p:cNvSpPr txBox="1">
            <a:spLocks noChangeArrowheads="1"/>
          </p:cNvSpPr>
          <p:nvPr/>
        </p:nvSpPr>
        <p:spPr bwMode="auto">
          <a:xfrm>
            <a:off x="533400" y="3124200"/>
            <a:ext cx="8229600" cy="2970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buFont typeface="Wingdings" charset="0"/>
              <a:buNone/>
            </a:pPr>
            <a:r>
              <a:rPr lang="ru-RU" sz="3000">
                <a:solidFill>
                  <a:schemeClr val="bg1"/>
                </a:solidFill>
              </a:rPr>
              <a:t>«</a:t>
            </a:r>
            <a:r>
              <a:rPr lang="ru-RU" sz="3000">
                <a:solidFill>
                  <a:schemeClr val="bg1"/>
                </a:solidFill>
                <a:latin typeface="Arial Narrow" charset="0"/>
              </a:rPr>
              <a:t>Об открытии величайшей важности</a:t>
            </a:r>
            <a:r>
              <a:rPr lang="en-US" sz="3000">
                <a:solidFill>
                  <a:schemeClr val="bg1"/>
                </a:solidFill>
                <a:latin typeface="Arial Narrow" charset="0"/>
              </a:rPr>
              <a:t>… </a:t>
            </a:r>
            <a:r>
              <a:rPr lang="ru-RU" sz="3000">
                <a:solidFill>
                  <a:schemeClr val="bg1"/>
                </a:solidFill>
                <a:latin typeface="Arial Narrow" charset="0"/>
              </a:rPr>
              <a:t>Была найдена часть тела</a:t>
            </a:r>
            <a:r>
              <a:rPr lang="en-US" sz="3000">
                <a:solidFill>
                  <a:schemeClr val="bg1"/>
                </a:solidFill>
                <a:latin typeface="Arial Narrow" charset="0"/>
              </a:rPr>
              <a:t> … </a:t>
            </a:r>
            <a:r>
              <a:rPr lang="ru-RU" sz="3000">
                <a:solidFill>
                  <a:schemeClr val="bg1"/>
                </a:solidFill>
                <a:latin typeface="Arial Narrow" charset="0"/>
              </a:rPr>
              <a:t>самого древнего</a:t>
            </a:r>
            <a:r>
              <a:rPr lang="en-US" sz="3000">
                <a:solidFill>
                  <a:schemeClr val="bg1"/>
                </a:solidFill>
                <a:latin typeface="Arial Narrow" charset="0"/>
              </a:rPr>
              <a:t> </a:t>
            </a:r>
            <a:r>
              <a:rPr lang="en-US" sz="3000">
                <a:solidFill>
                  <a:srgbClr val="FFFF00"/>
                </a:solidFill>
                <a:latin typeface="Arial Narrow" charset="0"/>
              </a:rPr>
              <a:t>[500</a:t>
            </a:r>
            <a:r>
              <a:rPr lang="ru-RU" sz="3000">
                <a:solidFill>
                  <a:srgbClr val="FFFF00"/>
                </a:solidFill>
                <a:latin typeface="Arial Narrow" charset="0"/>
              </a:rPr>
              <a:t> </a:t>
            </a:r>
            <a:r>
              <a:rPr lang="en-US" sz="3000">
                <a:solidFill>
                  <a:srgbClr val="FFFF00"/>
                </a:solidFill>
                <a:latin typeface="Arial Narrow" charset="0"/>
              </a:rPr>
              <a:t>000 </a:t>
            </a:r>
            <a:r>
              <a:rPr lang="ru-RU" sz="3000">
                <a:solidFill>
                  <a:srgbClr val="FFFF00"/>
                </a:solidFill>
                <a:latin typeface="Arial Narrow" charset="0"/>
              </a:rPr>
              <a:t>лет</a:t>
            </a:r>
            <a:r>
              <a:rPr lang="en-US" sz="3000">
                <a:solidFill>
                  <a:srgbClr val="FFFF00"/>
                </a:solidFill>
                <a:latin typeface="Arial Narrow" charset="0"/>
              </a:rPr>
              <a:t>]</a:t>
            </a:r>
            <a:r>
              <a:rPr lang="en-US" sz="3000">
                <a:solidFill>
                  <a:schemeClr val="bg1"/>
                </a:solidFill>
                <a:latin typeface="Arial Narrow" charset="0"/>
              </a:rPr>
              <a:t> </a:t>
            </a:r>
            <a:r>
              <a:rPr lang="ru-RU" sz="3000">
                <a:solidFill>
                  <a:schemeClr val="bg1"/>
                </a:solidFill>
                <a:latin typeface="Arial Narrow" charset="0"/>
              </a:rPr>
              <a:t>обитателя</a:t>
            </a:r>
            <a:r>
              <a:rPr lang="en-US" sz="3000">
                <a:solidFill>
                  <a:schemeClr val="bg1"/>
                </a:solidFill>
                <a:latin typeface="Arial Narrow" charset="0"/>
              </a:rPr>
              <a:t> </a:t>
            </a:r>
            <a:r>
              <a:rPr lang="ru-RU" sz="3000">
                <a:solidFill>
                  <a:schemeClr val="bg1"/>
                </a:solidFill>
                <a:latin typeface="Arial Narrow" charset="0"/>
              </a:rPr>
              <a:t>Англии</a:t>
            </a:r>
            <a:r>
              <a:rPr lang="en-US" sz="3000">
                <a:solidFill>
                  <a:schemeClr val="bg1"/>
                </a:solidFill>
                <a:latin typeface="Arial Narrow" charset="0"/>
              </a:rPr>
              <a:t>, </a:t>
            </a:r>
            <a:r>
              <a:rPr lang="ru-RU" sz="3000">
                <a:solidFill>
                  <a:schemeClr val="bg1"/>
                </a:solidFill>
                <a:latin typeface="Arial Narrow" charset="0"/>
              </a:rPr>
              <a:t>если не всей Европы</a:t>
            </a:r>
            <a:r>
              <a:rPr lang="en-US" sz="3000">
                <a:solidFill>
                  <a:schemeClr val="bg1"/>
                </a:solidFill>
                <a:latin typeface="Arial Narrow" charset="0"/>
              </a:rPr>
              <a:t>…</a:t>
            </a:r>
            <a:r>
              <a:rPr lang="ru-RU" sz="3000">
                <a:solidFill>
                  <a:schemeClr val="bg1"/>
                </a:solidFill>
                <a:latin typeface="Arial Narrow" charset="0"/>
              </a:rPr>
              <a:t> останки, найденные на данный момент, не оставляют </a:t>
            </a:r>
            <a:r>
              <a:rPr lang="ru-RU" sz="3000">
                <a:solidFill>
                  <a:srgbClr val="FFFF00"/>
                </a:solidFill>
                <a:latin typeface="Arial Narrow" charset="0"/>
              </a:rPr>
              <a:t>никаких сомнений</a:t>
            </a:r>
            <a:r>
              <a:rPr lang="ru-RU" sz="3000">
                <a:solidFill>
                  <a:schemeClr val="bg1"/>
                </a:solidFill>
                <a:latin typeface="Arial Narrow" charset="0"/>
              </a:rPr>
              <a:t> в том, что они принадлежат…</a:t>
            </a:r>
            <a:r>
              <a:rPr lang="en-US" sz="3000">
                <a:solidFill>
                  <a:schemeClr val="bg1"/>
                </a:solidFill>
                <a:latin typeface="Arial Narrow" charset="0"/>
              </a:rPr>
              <a:t> </a:t>
            </a:r>
            <a:r>
              <a:rPr lang="ru-RU" sz="3000">
                <a:solidFill>
                  <a:srgbClr val="FFFF00"/>
                </a:solidFill>
                <a:latin typeface="Arial Narrow" charset="0"/>
              </a:rPr>
              <a:t>человеку, связывающему нас с нашими далекими предками, приматами</a:t>
            </a:r>
            <a:r>
              <a:rPr lang="ru-RU" sz="3000">
                <a:solidFill>
                  <a:schemeClr val="bg1"/>
                </a:solidFill>
                <a:latin typeface="Arial Narrow" charset="0"/>
              </a:rPr>
              <a:t>».</a:t>
            </a:r>
            <a:endParaRPr lang="en-US" sz="3000">
              <a:solidFill>
                <a:schemeClr val="bg1"/>
              </a:solidFill>
              <a:latin typeface="Arial Narrow" charset="0"/>
            </a:endParaRPr>
          </a:p>
        </p:txBody>
      </p:sp>
      <p:sp>
        <p:nvSpPr>
          <p:cNvPr id="2442256" name="Text Box 16"/>
          <p:cNvSpPr txBox="1">
            <a:spLocks noChangeArrowheads="1"/>
          </p:cNvSpPr>
          <p:nvPr/>
        </p:nvSpPr>
        <p:spPr bwMode="auto">
          <a:xfrm>
            <a:off x="1371600" y="6172200"/>
            <a:ext cx="73914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2200" i="1">
                <a:solidFill>
                  <a:schemeClr val="bg1"/>
                </a:solidFill>
                <a:latin typeface="Arial Narrow" charset="0"/>
              </a:rPr>
              <a:t>Illustrated London News</a:t>
            </a:r>
            <a:r>
              <a:rPr lang="en-US" sz="2200">
                <a:solidFill>
                  <a:schemeClr val="bg1"/>
                </a:solidFill>
                <a:latin typeface="Arial Narrow" charset="0"/>
              </a:rPr>
              <a:t>, 28 </a:t>
            </a:r>
            <a:r>
              <a:rPr lang="ru-RU" sz="2200">
                <a:solidFill>
                  <a:schemeClr val="bg1"/>
                </a:solidFill>
                <a:latin typeface="Arial Narrow" charset="0"/>
              </a:rPr>
              <a:t>декабря</a:t>
            </a:r>
            <a:r>
              <a:rPr lang="en-US" sz="2200">
                <a:solidFill>
                  <a:schemeClr val="bg1"/>
                </a:solidFill>
                <a:latin typeface="Arial Narrow" charset="0"/>
              </a:rPr>
              <a:t> 1912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2253"/>
                                        </p:tgtEl>
                                        <p:attrNameLst>
                                          <p:attrName>style.visibility</p:attrName>
                                        </p:attrNameLst>
                                      </p:cBhvr>
                                      <p:to>
                                        <p:strVal val="visible"/>
                                      </p:to>
                                    </p:set>
                                    <p:animEffect transition="in" filter="wipe(left)">
                                      <p:cBhvr>
                                        <p:cTn id="7" dur="500"/>
                                        <p:tgtEl>
                                          <p:spTgt spid="2442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42255"/>
                                        </p:tgtEl>
                                        <p:attrNameLst>
                                          <p:attrName>style.visibility</p:attrName>
                                        </p:attrNameLst>
                                      </p:cBhvr>
                                      <p:to>
                                        <p:strVal val="visible"/>
                                      </p:to>
                                    </p:set>
                                    <p:anim calcmode="lin" valueType="num">
                                      <p:cBhvr>
                                        <p:cTn id="12" dur="500" fill="hold"/>
                                        <p:tgtEl>
                                          <p:spTgt spid="2442255"/>
                                        </p:tgtEl>
                                        <p:attrNameLst>
                                          <p:attrName>ppt_w</p:attrName>
                                        </p:attrNameLst>
                                      </p:cBhvr>
                                      <p:tavLst>
                                        <p:tav tm="0">
                                          <p:val>
                                            <p:fltVal val="0"/>
                                          </p:val>
                                        </p:tav>
                                        <p:tav tm="100000">
                                          <p:val>
                                            <p:strVal val="#ppt_w"/>
                                          </p:val>
                                        </p:tav>
                                      </p:tavLst>
                                    </p:anim>
                                    <p:anim calcmode="lin" valueType="num">
                                      <p:cBhvr>
                                        <p:cTn id="13" dur="500" fill="hold"/>
                                        <p:tgtEl>
                                          <p:spTgt spid="2442255"/>
                                        </p:tgtEl>
                                        <p:attrNameLst>
                                          <p:attrName>ppt_h</p:attrName>
                                        </p:attrNameLst>
                                      </p:cBhvr>
                                      <p:tavLst>
                                        <p:tav tm="0">
                                          <p:val>
                                            <p:fltVal val="0"/>
                                          </p:val>
                                        </p:tav>
                                        <p:tav tm="100000">
                                          <p:val>
                                            <p:strVal val="#ppt_h"/>
                                          </p:val>
                                        </p:tav>
                                      </p:tavLst>
                                    </p:anim>
                                    <p:animEffect transition="in" filter="fade">
                                      <p:cBhvr>
                                        <p:cTn id="14" dur="500"/>
                                        <p:tgtEl>
                                          <p:spTgt spid="2442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53" grpId="0"/>
      <p:bldP spid="244225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solidFill>
                  <a:srgbClr val="000066"/>
                </a:solidFill>
                <a:latin typeface="Arial" charset="0"/>
              </a:rPr>
              <a:t>Piltdown Man #2</a:t>
            </a:r>
          </a:p>
        </p:txBody>
      </p:sp>
      <p:sp>
        <p:nvSpPr>
          <p:cNvPr id="490499" name="Text Box 3"/>
          <p:cNvSpPr txBox="1">
            <a:spLocks noChangeArrowheads="1"/>
          </p:cNvSpPr>
          <p:nvPr/>
        </p:nvSpPr>
        <p:spPr bwMode="auto">
          <a:xfrm>
            <a:off x="0" y="457200"/>
            <a:ext cx="9144000" cy="8001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4600">
                <a:solidFill>
                  <a:srgbClr val="FFFF00"/>
                </a:solidFill>
              </a:rPr>
              <a:t>1953: </a:t>
            </a:r>
            <a:r>
              <a:rPr lang="ru-RU" sz="4600">
                <a:solidFill>
                  <a:srgbClr val="FFFF00"/>
                </a:solidFill>
              </a:rPr>
              <a:t>разоблачение подделки</a:t>
            </a:r>
            <a:endParaRPr lang="en-US" sz="4600">
              <a:solidFill>
                <a:srgbClr val="FFFF00"/>
              </a:solidFill>
            </a:endParaRPr>
          </a:p>
        </p:txBody>
      </p:sp>
      <p:sp>
        <p:nvSpPr>
          <p:cNvPr id="490500" name="Text Box 4"/>
          <p:cNvSpPr txBox="1">
            <a:spLocks noChangeArrowheads="1"/>
          </p:cNvSpPr>
          <p:nvPr/>
        </p:nvSpPr>
        <p:spPr bwMode="auto">
          <a:xfrm>
            <a:off x="838200" y="1760538"/>
            <a:ext cx="7924800" cy="1138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400">
                <a:solidFill>
                  <a:schemeClr val="bg1"/>
                </a:solidFill>
              </a:rPr>
              <a:t>*	</a:t>
            </a:r>
            <a:r>
              <a:rPr lang="ru-RU" sz="3400">
                <a:solidFill>
                  <a:schemeClr val="bg1"/>
                </a:solidFill>
              </a:rPr>
              <a:t>Зубы и челюсть</a:t>
            </a:r>
            <a:r>
              <a:rPr lang="en-US" sz="3400">
                <a:solidFill>
                  <a:schemeClr val="bg1"/>
                </a:solidFill>
              </a:rPr>
              <a:t> — </a:t>
            </a:r>
            <a:r>
              <a:rPr lang="ru-RU" sz="3400">
                <a:solidFill>
                  <a:schemeClr val="bg1"/>
                </a:solidFill>
              </a:rPr>
              <a:t>Орангутан,</a:t>
            </a:r>
            <a:r>
              <a:rPr lang="en-US" sz="3400"/>
              <a:t> </a:t>
            </a:r>
            <a:r>
              <a:rPr lang="en-US" sz="3400">
                <a:solidFill>
                  <a:schemeClr val="bg1"/>
                </a:solidFill>
              </a:rPr>
              <a:t>    	</a:t>
            </a:r>
            <a:r>
              <a:rPr lang="ru-RU" sz="3400">
                <a:solidFill>
                  <a:schemeClr val="bg1"/>
                </a:solidFill>
              </a:rPr>
              <a:t>мертвый в течение 50 лет</a:t>
            </a:r>
            <a:endParaRPr lang="en-US" sz="3400">
              <a:solidFill>
                <a:schemeClr val="bg1"/>
              </a:solidFill>
            </a:endParaRPr>
          </a:p>
        </p:txBody>
      </p:sp>
      <p:sp>
        <p:nvSpPr>
          <p:cNvPr id="490501" name="Text Box 5"/>
          <p:cNvSpPr txBox="1">
            <a:spLocks noChangeArrowheads="1"/>
          </p:cNvSpPr>
          <p:nvPr/>
        </p:nvSpPr>
        <p:spPr bwMode="auto">
          <a:xfrm>
            <a:off x="838200" y="3048000"/>
            <a:ext cx="7924800" cy="1662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400">
                <a:solidFill>
                  <a:schemeClr val="bg1"/>
                </a:solidFill>
              </a:rPr>
              <a:t>*	</a:t>
            </a:r>
            <a:r>
              <a:rPr lang="ru-RU" sz="3400">
                <a:solidFill>
                  <a:schemeClr val="bg1"/>
                </a:solidFill>
              </a:rPr>
              <a:t>Фрагмент черепа</a:t>
            </a:r>
            <a:r>
              <a:rPr lang="en-US" sz="3400">
                <a:solidFill>
                  <a:schemeClr val="bg1"/>
                </a:solidFill>
              </a:rPr>
              <a:t> — </a:t>
            </a:r>
            <a:r>
              <a:rPr lang="ru-RU" sz="3400">
                <a:solidFill>
                  <a:schemeClr val="bg1"/>
                </a:solidFill>
              </a:rPr>
              <a:t>Человек</a:t>
            </a:r>
            <a:r>
              <a:rPr lang="en-US" sz="3400">
                <a:solidFill>
                  <a:schemeClr val="bg1"/>
                </a:solidFill>
              </a:rPr>
              <a:t> </a:t>
            </a:r>
            <a:r>
              <a:rPr lang="ru-RU" sz="3400">
                <a:solidFill>
                  <a:schemeClr val="bg1"/>
                </a:solidFill>
              </a:rPr>
              <a:t>   	в возрасте </a:t>
            </a:r>
            <a:r>
              <a:rPr lang="en-US" sz="3400">
                <a:solidFill>
                  <a:schemeClr val="bg1"/>
                </a:solidFill>
              </a:rPr>
              <a:t>520-720 </a:t>
            </a:r>
            <a:r>
              <a:rPr lang="ru-RU" sz="3400">
                <a:solidFill>
                  <a:schemeClr val="bg1"/>
                </a:solidFill>
              </a:rPr>
              <a:t>лет 	согласно С-14 датированию</a:t>
            </a:r>
            <a:endParaRPr lang="en-US" sz="3400">
              <a:solidFill>
                <a:schemeClr val="bg1"/>
              </a:solidFill>
            </a:endParaRPr>
          </a:p>
        </p:txBody>
      </p:sp>
      <p:sp>
        <p:nvSpPr>
          <p:cNvPr id="490502" name="Text Box 6"/>
          <p:cNvSpPr txBox="1">
            <a:spLocks noChangeArrowheads="1"/>
          </p:cNvSpPr>
          <p:nvPr/>
        </p:nvSpPr>
        <p:spPr bwMode="auto">
          <a:xfrm>
            <a:off x="838200" y="4816475"/>
            <a:ext cx="79248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400">
                <a:solidFill>
                  <a:schemeClr val="bg1"/>
                </a:solidFill>
              </a:rPr>
              <a:t>*	</a:t>
            </a:r>
            <a:r>
              <a:rPr lang="ru-RU" sz="3400">
                <a:solidFill>
                  <a:schemeClr val="bg1"/>
                </a:solidFill>
              </a:rPr>
              <a:t>Зубы были отшлифованы, а</a:t>
            </a:r>
            <a:r>
              <a:rPr lang="en-US" sz="3400">
                <a:solidFill>
                  <a:schemeClr val="bg1"/>
                </a:solidFill>
              </a:rPr>
              <a:t> 	</a:t>
            </a:r>
            <a:r>
              <a:rPr lang="ru-RU" sz="3400">
                <a:solidFill>
                  <a:schemeClr val="bg1"/>
                </a:solidFill>
              </a:rPr>
              <a:t>кости подкрашены</a:t>
            </a:r>
            <a:endParaRPr lang="en-US" sz="34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Effect transition="in" filter="wipe(left)">
                                      <p:cBhvr>
                                        <p:cTn id="7" dur="500"/>
                                        <p:tgtEl>
                                          <p:spTgt spid="490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0501"/>
                                        </p:tgtEl>
                                        <p:attrNameLst>
                                          <p:attrName>style.visibility</p:attrName>
                                        </p:attrNameLst>
                                      </p:cBhvr>
                                      <p:to>
                                        <p:strVal val="visible"/>
                                      </p:to>
                                    </p:set>
                                    <p:animEffect transition="in" filter="wipe(left)">
                                      <p:cBhvr>
                                        <p:cTn id="12" dur="500"/>
                                        <p:tgtEl>
                                          <p:spTgt spid="4905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0502"/>
                                        </p:tgtEl>
                                        <p:attrNameLst>
                                          <p:attrName>style.visibility</p:attrName>
                                        </p:attrNameLst>
                                      </p:cBhvr>
                                      <p:to>
                                        <p:strVal val="visible"/>
                                      </p:to>
                                    </p:set>
                                    <p:animEffect transition="in" filter="wipe(left)">
                                      <p:cBhvr>
                                        <p:cTn id="17" dur="500"/>
                                        <p:tgtEl>
                                          <p:spTgt spid="490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p:bldP spid="490501" grpId="0"/>
      <p:bldP spid="4905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Arial" charset="0"/>
              </a:rPr>
              <a:t>TIME cover, 23 July 2001</a:t>
            </a:r>
          </a:p>
        </p:txBody>
      </p:sp>
      <p:pic>
        <p:nvPicPr>
          <p:cNvPr id="68611" name="Picture 7" descr="Time cover 23July2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11225" y="457200"/>
            <a:ext cx="4575175" cy="5943600"/>
          </a:xfrm>
          <a:noFill/>
        </p:spPr>
      </p:pic>
      <p:sp>
        <p:nvSpPr>
          <p:cNvPr id="68612" name="Text Box 9"/>
          <p:cNvSpPr txBox="1">
            <a:spLocks noChangeArrowheads="1"/>
          </p:cNvSpPr>
          <p:nvPr/>
        </p:nvSpPr>
        <p:spPr bwMode="auto">
          <a:xfrm>
            <a:off x="5486400" y="2057400"/>
            <a:ext cx="2819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en-US" sz="4000">
                <a:solidFill>
                  <a:schemeClr val="bg1"/>
                </a:solidFill>
              </a:rPr>
              <a:t>23 </a:t>
            </a:r>
            <a:r>
              <a:rPr lang="ru-RU" sz="4000">
                <a:solidFill>
                  <a:schemeClr val="bg1"/>
                </a:solidFill>
              </a:rPr>
              <a:t>июля </a:t>
            </a:r>
            <a:r>
              <a:rPr lang="en-US" sz="4000">
                <a:solidFill>
                  <a:schemeClr val="bg1"/>
                </a:solidFill>
              </a:rPr>
              <a:t>2001</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Nebraska Man</a:t>
            </a:r>
          </a:p>
        </p:txBody>
      </p:sp>
      <p:pic>
        <p:nvPicPr>
          <p:cNvPr id="109571" name="Picture 3" descr="Nebraska Man+wife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447800" y="1981200"/>
            <a:ext cx="6248400" cy="3892550"/>
          </a:xfrm>
          <a:noFill/>
        </p:spPr>
      </p:pic>
      <p:sp>
        <p:nvSpPr>
          <p:cNvPr id="5792772" name="Text Box 4"/>
          <p:cNvSpPr txBox="1">
            <a:spLocks noChangeArrowheads="1"/>
          </p:cNvSpPr>
          <p:nvPr/>
        </p:nvSpPr>
        <p:spPr bwMode="auto">
          <a:xfrm>
            <a:off x="0" y="381000"/>
            <a:ext cx="9144000" cy="7318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200">
                <a:solidFill>
                  <a:srgbClr val="FFFF00"/>
                </a:solidFill>
                <a:cs typeface="Arial" charset="0"/>
              </a:rPr>
              <a:t>Небрасский человек</a:t>
            </a:r>
            <a:endParaRPr lang="en-US" sz="4200">
              <a:solidFill>
                <a:srgbClr val="FFFF00"/>
              </a:solidFill>
              <a:cs typeface="Arial" charset="0"/>
            </a:endParaRPr>
          </a:p>
        </p:txBody>
      </p:sp>
      <p:sp>
        <p:nvSpPr>
          <p:cNvPr id="5792773" name="Text Box 5"/>
          <p:cNvSpPr txBox="1">
            <a:spLocks noChangeArrowheads="1"/>
          </p:cNvSpPr>
          <p:nvPr/>
        </p:nvSpPr>
        <p:spPr bwMode="auto">
          <a:xfrm>
            <a:off x="228600" y="1090613"/>
            <a:ext cx="8915400" cy="4333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80000"/>
              </a:lnSpc>
              <a:spcBef>
                <a:spcPct val="30000"/>
              </a:spcBef>
            </a:pPr>
            <a:r>
              <a:rPr lang="en-US" sz="2800">
                <a:solidFill>
                  <a:schemeClr val="bg1"/>
                </a:solidFill>
                <a:cs typeface="Arial" charset="0"/>
              </a:rPr>
              <a:t>1922: </a:t>
            </a:r>
            <a:r>
              <a:rPr lang="ru-RU" sz="2800">
                <a:solidFill>
                  <a:schemeClr val="bg1"/>
                </a:solidFill>
                <a:cs typeface="Arial" charset="0"/>
              </a:rPr>
              <a:t>уверенное заявление</a:t>
            </a:r>
            <a:r>
              <a:rPr lang="en-US" sz="2800">
                <a:cs typeface="Arial" charset="0"/>
              </a:rPr>
              <a:t> </a:t>
            </a:r>
            <a:r>
              <a:rPr lang="en-US" sz="2800">
                <a:solidFill>
                  <a:schemeClr val="bg1"/>
                </a:solidFill>
                <a:cs typeface="Arial" charset="0"/>
              </a:rPr>
              <a:t>–</a:t>
            </a:r>
            <a:r>
              <a:rPr lang="ru-RU" sz="2800">
                <a:solidFill>
                  <a:schemeClr val="bg1"/>
                </a:solidFill>
                <a:cs typeface="Arial" charset="0"/>
              </a:rPr>
              <a:t> человек-обезьяна</a:t>
            </a:r>
            <a:r>
              <a:rPr lang="en-US" sz="2800">
                <a:cs typeface="Arial" charset="0"/>
              </a:rPr>
              <a:t> </a:t>
            </a:r>
            <a:endParaRPr lang="en-US" sz="1600">
              <a:solidFill>
                <a:schemeClr val="bg1"/>
              </a:solidFill>
              <a:cs typeface="Arial" charset="0"/>
            </a:endParaRPr>
          </a:p>
        </p:txBody>
      </p:sp>
      <p:sp>
        <p:nvSpPr>
          <p:cNvPr id="5792774" name="Text Box 6"/>
          <p:cNvSpPr txBox="1">
            <a:spLocks noChangeArrowheads="1"/>
          </p:cNvSpPr>
          <p:nvPr/>
        </p:nvSpPr>
        <p:spPr bwMode="auto">
          <a:xfrm>
            <a:off x="228600" y="5867400"/>
            <a:ext cx="89154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800">
                <a:solidFill>
                  <a:schemeClr val="bg1"/>
                </a:solidFill>
                <a:cs typeface="Arial" charset="0"/>
              </a:rPr>
              <a:t>1927: </a:t>
            </a:r>
            <a:r>
              <a:rPr lang="ru-RU" sz="2800">
                <a:solidFill>
                  <a:schemeClr val="bg1"/>
                </a:solidFill>
                <a:cs typeface="Arial" charset="0"/>
              </a:rPr>
              <a:t>иное толкование</a:t>
            </a:r>
            <a:r>
              <a:rPr lang="en-US" sz="2800">
                <a:solidFill>
                  <a:schemeClr val="bg1"/>
                </a:solidFill>
                <a:cs typeface="Arial" charset="0"/>
              </a:rPr>
              <a:t> – </a:t>
            </a:r>
            <a:r>
              <a:rPr lang="ru-RU" sz="2800">
                <a:solidFill>
                  <a:schemeClr val="bg1"/>
                </a:solidFill>
                <a:cs typeface="Arial" charset="0"/>
              </a:rPr>
              <a:t>вымерший вид свиньи</a:t>
            </a:r>
            <a:endParaRPr lang="en-US" sz="2800">
              <a:solidFill>
                <a:schemeClr val="bg1"/>
              </a:solidFill>
              <a:cs typeface="Arial" charset="0"/>
            </a:endParaRPr>
          </a:p>
        </p:txBody>
      </p:sp>
      <p:sp>
        <p:nvSpPr>
          <p:cNvPr id="5792775" name="Text Box 7"/>
          <p:cNvSpPr txBox="1">
            <a:spLocks noChangeArrowheads="1"/>
          </p:cNvSpPr>
          <p:nvPr/>
        </p:nvSpPr>
        <p:spPr bwMode="auto">
          <a:xfrm>
            <a:off x="228600" y="1447800"/>
            <a:ext cx="80772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chemeClr val="bg1"/>
                </a:solidFill>
                <a:cs typeface="Arial" charset="0"/>
              </a:rPr>
              <a:t>Доказательство</a:t>
            </a:r>
            <a:r>
              <a:rPr lang="en-US" sz="2800">
                <a:solidFill>
                  <a:schemeClr val="bg1"/>
                </a:solidFill>
                <a:cs typeface="Arial" charset="0"/>
              </a:rPr>
              <a:t> – </a:t>
            </a:r>
            <a:r>
              <a:rPr lang="ru-RU" sz="2800">
                <a:solidFill>
                  <a:schemeClr val="bg1"/>
                </a:solidFill>
                <a:cs typeface="Arial" charset="0"/>
              </a:rPr>
              <a:t>один единственный зуб</a:t>
            </a:r>
            <a:endParaRPr lang="en-US" sz="2800">
              <a:solidFill>
                <a:schemeClr val="bg1"/>
              </a:solidFill>
              <a:cs typeface="Arial" charset="0"/>
            </a:endParaRPr>
          </a:p>
        </p:txBody>
      </p:sp>
      <p:pic>
        <p:nvPicPr>
          <p:cNvPr id="5792776" name="Picture 8" descr="Nebraska man--pi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1990725"/>
            <a:ext cx="518160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1981200" y="1981200"/>
            <a:ext cx="5181600" cy="646113"/>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a:solidFill>
                  <a:schemeClr val="bg1"/>
                </a:solidFill>
                <a:cs typeface="Arial" charset="0"/>
              </a:rPr>
              <a:t>Небрасский человек</a:t>
            </a:r>
            <a:r>
              <a:rPr lang="ru-RU">
                <a:cs typeface="Arial" charset="0"/>
              </a:rPr>
              <a:t> </a:t>
            </a:r>
            <a:r>
              <a:rPr lang="ru-RU">
                <a:solidFill>
                  <a:srgbClr val="FFFF00"/>
                </a:solidFill>
                <a:cs typeface="Arial" charset="0"/>
              </a:rPr>
              <a:t>в действительности</a:t>
            </a:r>
          </a:p>
          <a:p>
            <a:pPr eaLnBrk="1" hangingPunct="1"/>
            <a:endParaRPr lang="en-US">
              <a:solidFill>
                <a:srgbClr val="FFFF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792775">
                                            <p:txEl>
                                              <p:pRg st="0" end="0"/>
                                            </p:txEl>
                                          </p:spTgt>
                                        </p:tgtEl>
                                        <p:attrNameLst>
                                          <p:attrName>style.visibility</p:attrName>
                                        </p:attrNameLst>
                                      </p:cBhvr>
                                      <p:to>
                                        <p:strVal val="visible"/>
                                      </p:to>
                                    </p:set>
                                    <p:animEffect transition="in" filter="wipe(left)">
                                      <p:cBhvr>
                                        <p:cTn id="7" dur="500"/>
                                        <p:tgtEl>
                                          <p:spTgt spid="57927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92774"/>
                                        </p:tgtEl>
                                        <p:attrNameLst>
                                          <p:attrName>style.visibility</p:attrName>
                                        </p:attrNameLst>
                                      </p:cBhvr>
                                      <p:to>
                                        <p:strVal val="visible"/>
                                      </p:to>
                                    </p:set>
                                    <p:animEffect transition="in" filter="wipe(left)">
                                      <p:cBhvr>
                                        <p:cTn id="12" dur="500"/>
                                        <p:tgtEl>
                                          <p:spTgt spid="5792774"/>
                                        </p:tgtEl>
                                      </p:cBhvr>
                                    </p:animEffect>
                                  </p:childTnLst>
                                </p:cTn>
                              </p:par>
                            </p:childTnLst>
                          </p:cTn>
                        </p:par>
                        <p:par>
                          <p:cTn id="13" fill="hold" nodeType="afterGroup">
                            <p:stCondLst>
                              <p:cond delay="500"/>
                            </p:stCondLst>
                            <p:childTnLst>
                              <p:par>
                                <p:cTn id="14" presetID="53" presetClass="entr" presetSubtype="0" fill="hold" nodeType="afterEffect">
                                  <p:stCondLst>
                                    <p:cond delay="0"/>
                                  </p:stCondLst>
                                  <p:childTnLst>
                                    <p:set>
                                      <p:cBhvr>
                                        <p:cTn id="15" dur="1" fill="hold">
                                          <p:stCondLst>
                                            <p:cond delay="0"/>
                                          </p:stCondLst>
                                        </p:cTn>
                                        <p:tgtEl>
                                          <p:spTgt spid="5792776"/>
                                        </p:tgtEl>
                                        <p:attrNameLst>
                                          <p:attrName>style.visibility</p:attrName>
                                        </p:attrNameLst>
                                      </p:cBhvr>
                                      <p:to>
                                        <p:strVal val="visible"/>
                                      </p:to>
                                    </p:set>
                                    <p:anim calcmode="lin" valueType="num">
                                      <p:cBhvr>
                                        <p:cTn id="16" dur="500" fill="hold"/>
                                        <p:tgtEl>
                                          <p:spTgt spid="5792776"/>
                                        </p:tgtEl>
                                        <p:attrNameLst>
                                          <p:attrName>ppt_w</p:attrName>
                                        </p:attrNameLst>
                                      </p:cBhvr>
                                      <p:tavLst>
                                        <p:tav tm="0">
                                          <p:val>
                                            <p:fltVal val="0"/>
                                          </p:val>
                                        </p:tav>
                                        <p:tav tm="100000">
                                          <p:val>
                                            <p:strVal val="#ppt_w"/>
                                          </p:val>
                                        </p:tav>
                                      </p:tavLst>
                                    </p:anim>
                                    <p:anim calcmode="lin" valueType="num">
                                      <p:cBhvr>
                                        <p:cTn id="17" dur="500" fill="hold"/>
                                        <p:tgtEl>
                                          <p:spTgt spid="5792776"/>
                                        </p:tgtEl>
                                        <p:attrNameLst>
                                          <p:attrName>ppt_h</p:attrName>
                                        </p:attrNameLst>
                                      </p:cBhvr>
                                      <p:tavLst>
                                        <p:tav tm="0">
                                          <p:val>
                                            <p:fltVal val="0"/>
                                          </p:val>
                                        </p:tav>
                                        <p:tav tm="100000">
                                          <p:val>
                                            <p:strVal val="#ppt_h"/>
                                          </p:val>
                                        </p:tav>
                                      </p:tavLst>
                                    </p:anim>
                                    <p:animEffect transition="in" filter="fade">
                                      <p:cBhvr>
                                        <p:cTn id="18" dur="500"/>
                                        <p:tgtEl>
                                          <p:spTgt spid="5792776"/>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2774"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Boxgrove Man</a:t>
            </a:r>
          </a:p>
        </p:txBody>
      </p:sp>
      <p:sp>
        <p:nvSpPr>
          <p:cNvPr id="110595" name="Text Box 3"/>
          <p:cNvSpPr txBox="1">
            <a:spLocks noChangeArrowheads="1"/>
          </p:cNvSpPr>
          <p:nvPr/>
        </p:nvSpPr>
        <p:spPr bwMode="auto">
          <a:xfrm>
            <a:off x="762000" y="2125663"/>
            <a:ext cx="5410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endParaRPr lang="en-US" b="0">
              <a:cs typeface="Arial" charset="0"/>
            </a:endParaRPr>
          </a:p>
        </p:txBody>
      </p:sp>
      <p:pic>
        <p:nvPicPr>
          <p:cNvPr id="4373508" name="Picture 4" descr="Boxgrove Man pix onl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867400" y="304800"/>
            <a:ext cx="2441575" cy="5486400"/>
          </a:xfrm>
          <a:noFill/>
        </p:spPr>
      </p:pic>
      <p:sp>
        <p:nvSpPr>
          <p:cNvPr id="4373509" name="Text Box 5"/>
          <p:cNvSpPr txBox="1">
            <a:spLocks noChangeArrowheads="1"/>
          </p:cNvSpPr>
          <p:nvPr/>
        </p:nvSpPr>
        <p:spPr bwMode="auto">
          <a:xfrm>
            <a:off x="228600" y="517525"/>
            <a:ext cx="59436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bg1"/>
                </a:solidFill>
                <a:cs typeface="Arial" charset="0"/>
              </a:rPr>
              <a:t>Боксгроувский человек</a:t>
            </a:r>
            <a:endParaRPr lang="en-US" sz="3200">
              <a:solidFill>
                <a:schemeClr val="bg1"/>
              </a:solidFill>
              <a:cs typeface="Arial" charset="0"/>
            </a:endParaRPr>
          </a:p>
        </p:txBody>
      </p:sp>
      <p:sp>
        <p:nvSpPr>
          <p:cNvPr id="4373510" name="Text Box 6"/>
          <p:cNvSpPr txBox="1">
            <a:spLocks noChangeArrowheads="1"/>
          </p:cNvSpPr>
          <p:nvPr/>
        </p:nvSpPr>
        <p:spPr bwMode="auto">
          <a:xfrm>
            <a:off x="838200" y="1568450"/>
            <a:ext cx="5715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rgbClr val="FFFF00"/>
                </a:solidFill>
                <a:cs typeface="Arial" charset="0"/>
              </a:rPr>
              <a:t>Доказательство</a:t>
            </a:r>
            <a:r>
              <a:rPr lang="en-US" sz="2800">
                <a:solidFill>
                  <a:srgbClr val="FFFF00"/>
                </a:solidFill>
                <a:cs typeface="Arial" charset="0"/>
              </a:rPr>
              <a:t> (1994-95):</a:t>
            </a:r>
          </a:p>
        </p:txBody>
      </p:sp>
      <p:sp>
        <p:nvSpPr>
          <p:cNvPr id="4373511" name="Text Box 7"/>
          <p:cNvSpPr txBox="1">
            <a:spLocks noChangeArrowheads="1"/>
          </p:cNvSpPr>
          <p:nvPr/>
        </p:nvSpPr>
        <p:spPr bwMode="auto">
          <a:xfrm>
            <a:off x="838200" y="5791200"/>
            <a:ext cx="7391400" cy="8683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800">
                <a:solidFill>
                  <a:srgbClr val="FFFF00"/>
                </a:solidFill>
                <a:cs typeface="Arial" charset="0"/>
              </a:rPr>
              <a:t>Идентификация</a:t>
            </a:r>
            <a:r>
              <a:rPr lang="en-US" sz="2800">
                <a:solidFill>
                  <a:srgbClr val="FFFF00"/>
                </a:solidFill>
                <a:cs typeface="Arial" charset="0"/>
              </a:rPr>
              <a:t>?</a:t>
            </a:r>
            <a:r>
              <a:rPr lang="en-US" sz="2800">
                <a:solidFill>
                  <a:schemeClr val="bg1"/>
                </a:solidFill>
                <a:cs typeface="Arial" charset="0"/>
              </a:rPr>
              <a:t> </a:t>
            </a:r>
          </a:p>
          <a:p>
            <a:pPr eaLnBrk="1" hangingPunct="1">
              <a:lnSpc>
                <a:spcPct val="90000"/>
              </a:lnSpc>
            </a:pPr>
            <a:r>
              <a:rPr lang="en-US" sz="2800">
                <a:solidFill>
                  <a:schemeClr val="bg1"/>
                </a:solidFill>
                <a:cs typeface="Arial" charset="0"/>
              </a:rPr>
              <a:t>100% </a:t>
            </a:r>
            <a:r>
              <a:rPr lang="ru-RU" sz="2800">
                <a:solidFill>
                  <a:schemeClr val="bg1"/>
                </a:solidFill>
                <a:cs typeface="Arial" charset="0"/>
              </a:rPr>
              <a:t>человек времен после Вавилона</a:t>
            </a:r>
            <a:endParaRPr lang="en-US" sz="2800">
              <a:solidFill>
                <a:schemeClr val="bg1"/>
              </a:solidFill>
              <a:cs typeface="Arial" charset="0"/>
            </a:endParaRPr>
          </a:p>
        </p:txBody>
      </p:sp>
      <p:sp>
        <p:nvSpPr>
          <p:cNvPr id="4373512" name="Text Box 8"/>
          <p:cNvSpPr txBox="1">
            <a:spLocks noChangeArrowheads="1"/>
          </p:cNvSpPr>
          <p:nvPr/>
        </p:nvSpPr>
        <p:spPr bwMode="auto">
          <a:xfrm>
            <a:off x="5638800" y="5791200"/>
            <a:ext cx="2895600" cy="4000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solidFill>
                  <a:schemeClr val="bg1"/>
                </a:solidFill>
                <a:cs typeface="Arial" charset="0"/>
              </a:rPr>
              <a:t>«</a:t>
            </a:r>
            <a:r>
              <a:rPr lang="en-US" sz="2000">
                <a:solidFill>
                  <a:schemeClr val="bg1"/>
                </a:solidFill>
                <a:cs typeface="Arial" charset="0"/>
              </a:rPr>
              <a:t>300</a:t>
            </a:r>
            <a:r>
              <a:rPr lang="ru-RU" sz="2000">
                <a:solidFill>
                  <a:schemeClr val="bg1"/>
                </a:solidFill>
                <a:cs typeface="Arial" charset="0"/>
              </a:rPr>
              <a:t> </a:t>
            </a:r>
            <a:r>
              <a:rPr lang="en-US" sz="2000">
                <a:solidFill>
                  <a:schemeClr val="bg1"/>
                </a:solidFill>
                <a:cs typeface="Arial" charset="0"/>
              </a:rPr>
              <a:t>000-400</a:t>
            </a:r>
            <a:r>
              <a:rPr lang="ru-RU" sz="2000">
                <a:solidFill>
                  <a:schemeClr val="bg1"/>
                </a:solidFill>
                <a:cs typeface="Arial" charset="0"/>
              </a:rPr>
              <a:t> </a:t>
            </a:r>
            <a:r>
              <a:rPr lang="en-US" sz="2000">
                <a:solidFill>
                  <a:schemeClr val="bg1"/>
                </a:solidFill>
                <a:cs typeface="Arial" charset="0"/>
              </a:rPr>
              <a:t>000 </a:t>
            </a:r>
            <a:r>
              <a:rPr lang="ru-RU" sz="2000">
                <a:solidFill>
                  <a:schemeClr val="bg1"/>
                </a:solidFill>
                <a:cs typeface="Arial" charset="0"/>
              </a:rPr>
              <a:t>лет»</a:t>
            </a:r>
            <a:endParaRPr lang="en-US" sz="2000">
              <a:solidFill>
                <a:schemeClr val="bg1"/>
              </a:solidFill>
              <a:cs typeface="Arial" charset="0"/>
            </a:endParaRPr>
          </a:p>
        </p:txBody>
      </p:sp>
      <p:sp>
        <p:nvSpPr>
          <p:cNvPr id="4373513" name="Text Box 9"/>
          <p:cNvSpPr txBox="1">
            <a:spLocks noChangeArrowheads="1"/>
          </p:cNvSpPr>
          <p:nvPr/>
        </p:nvSpPr>
        <p:spPr bwMode="auto">
          <a:xfrm>
            <a:off x="838200" y="2101850"/>
            <a:ext cx="51816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Большеберцовая кость</a:t>
            </a:r>
            <a:r>
              <a:rPr lang="en-US" sz="2200">
                <a:solidFill>
                  <a:schemeClr val="bg1"/>
                </a:solidFill>
                <a:cs typeface="Arial" charset="0"/>
              </a:rPr>
              <a:t>—</a:t>
            </a:r>
            <a:r>
              <a:rPr lang="ru-RU" sz="2200">
                <a:solidFill>
                  <a:srgbClr val="FFFF00"/>
                </a:solidFill>
                <a:cs typeface="Arial" charset="0"/>
              </a:rPr>
              <a:t>однозначно</a:t>
            </a:r>
            <a:r>
              <a:rPr lang="en-US" sz="2200">
                <a:solidFill>
                  <a:schemeClr val="bg1"/>
                </a:solidFill>
                <a:cs typeface="Arial" charset="0"/>
              </a:rPr>
              <a:t> </a:t>
            </a:r>
            <a:r>
              <a:rPr lang="ru-RU" sz="2200">
                <a:solidFill>
                  <a:schemeClr val="bg1"/>
                </a:solidFill>
                <a:cs typeface="Arial" charset="0"/>
              </a:rPr>
              <a:t>человеческая</a:t>
            </a:r>
            <a:endParaRPr lang="en-US" sz="2200">
              <a:solidFill>
                <a:schemeClr val="bg1"/>
              </a:solidFill>
              <a:cs typeface="Arial" charset="0"/>
            </a:endParaRPr>
          </a:p>
        </p:txBody>
      </p:sp>
      <p:sp>
        <p:nvSpPr>
          <p:cNvPr id="4373514" name="Text Box 10"/>
          <p:cNvSpPr txBox="1">
            <a:spLocks noChangeArrowheads="1"/>
          </p:cNvSpPr>
          <p:nvPr/>
        </p:nvSpPr>
        <p:spPr bwMode="auto">
          <a:xfrm>
            <a:off x="838200" y="2895600"/>
            <a:ext cx="5181600" cy="1446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Два зуба</a:t>
            </a:r>
            <a:r>
              <a:rPr lang="en-US" sz="2200">
                <a:solidFill>
                  <a:schemeClr val="bg1"/>
                </a:solidFill>
                <a:cs typeface="Arial" charset="0"/>
              </a:rPr>
              <a:t>—</a:t>
            </a:r>
            <a:r>
              <a:rPr lang="ru-RU" sz="2200">
                <a:solidFill>
                  <a:srgbClr val="FFFF00"/>
                </a:solidFill>
                <a:cs typeface="Arial" charset="0"/>
              </a:rPr>
              <a:t>однозначно</a:t>
            </a:r>
            <a:r>
              <a:rPr lang="en-US" sz="2200">
                <a:solidFill>
                  <a:schemeClr val="bg1"/>
                </a:solidFill>
                <a:cs typeface="Arial" charset="0"/>
              </a:rPr>
              <a:t> </a:t>
            </a:r>
            <a:r>
              <a:rPr lang="ru-RU" sz="2200">
                <a:solidFill>
                  <a:schemeClr val="bg1"/>
                </a:solidFill>
                <a:cs typeface="Arial" charset="0"/>
              </a:rPr>
              <a:t>человеческие</a:t>
            </a:r>
            <a:r>
              <a:rPr lang="en-US" sz="2200">
                <a:solidFill>
                  <a:schemeClr val="bg1"/>
                </a:solidFill>
                <a:cs typeface="Arial" charset="0"/>
              </a:rPr>
              <a:t>, </a:t>
            </a:r>
            <a:r>
              <a:rPr lang="ru-RU" sz="2200">
                <a:solidFill>
                  <a:schemeClr val="bg1"/>
                </a:solidFill>
                <a:cs typeface="Arial" charset="0"/>
              </a:rPr>
              <a:t>но нет достаточных доказательств, что они принадлежат тому же человеку</a:t>
            </a:r>
            <a:endParaRPr lang="en-US" sz="2200">
              <a:solidFill>
                <a:schemeClr val="bg1"/>
              </a:solidFill>
              <a:cs typeface="Arial" charset="0"/>
            </a:endParaRPr>
          </a:p>
        </p:txBody>
      </p:sp>
      <p:sp>
        <p:nvSpPr>
          <p:cNvPr id="4373515" name="Text Box 11"/>
          <p:cNvSpPr txBox="1">
            <a:spLocks noChangeArrowheads="1"/>
          </p:cNvSpPr>
          <p:nvPr/>
        </p:nvSpPr>
        <p:spPr bwMode="auto">
          <a:xfrm>
            <a:off x="838200" y="4419600"/>
            <a:ext cx="51816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Примитивные инструменты из камня</a:t>
            </a:r>
            <a:r>
              <a:rPr lang="en-US" sz="2200">
                <a:solidFill>
                  <a:schemeClr val="bg1"/>
                </a:solidFill>
                <a:cs typeface="Arial" charset="0"/>
              </a:rPr>
              <a:t>—</a:t>
            </a:r>
            <a:r>
              <a:rPr lang="ru-RU" sz="2200">
                <a:solidFill>
                  <a:srgbClr val="FFFF00"/>
                </a:solidFill>
                <a:cs typeface="Arial" charset="0"/>
              </a:rPr>
              <a:t>однозначно</a:t>
            </a:r>
            <a:r>
              <a:rPr lang="en-US" sz="2200">
                <a:solidFill>
                  <a:schemeClr val="bg1"/>
                </a:solidFill>
                <a:cs typeface="Arial" charset="0"/>
              </a:rPr>
              <a:t> </a:t>
            </a:r>
            <a:r>
              <a:rPr lang="ru-RU" sz="2200">
                <a:solidFill>
                  <a:schemeClr val="bg1"/>
                </a:solidFill>
                <a:cs typeface="Arial" charset="0"/>
              </a:rPr>
              <a:t>человеческие орудия</a:t>
            </a:r>
            <a:endParaRPr lang="en-US" sz="2200">
              <a:solidFill>
                <a:schemeClr val="bg1"/>
              </a:solidFill>
              <a:cs typeface="Arial" charset="0"/>
            </a:endParaRPr>
          </a:p>
        </p:txBody>
      </p:sp>
      <p:sp>
        <p:nvSpPr>
          <p:cNvPr id="4373516" name="Text Box 12"/>
          <p:cNvSpPr txBox="1">
            <a:spLocks noChangeArrowheads="1"/>
          </p:cNvSpPr>
          <p:nvPr/>
        </p:nvSpPr>
        <p:spPr bwMode="auto">
          <a:xfrm>
            <a:off x="152400" y="1096963"/>
            <a:ext cx="6096000" cy="4270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200">
                <a:solidFill>
                  <a:schemeClr val="bg1"/>
                </a:solidFill>
                <a:ea typeface="+mn-ea"/>
              </a:rPr>
              <a:t>(</a:t>
            </a:r>
            <a:r>
              <a:rPr lang="en-US" sz="2200" i="1">
                <a:solidFill>
                  <a:schemeClr val="bg1"/>
                </a:solidFill>
                <a:ea typeface="+mn-ea"/>
              </a:rPr>
              <a:t>Homo heidelbergensis</a:t>
            </a:r>
            <a:r>
              <a:rPr lang="en-US" sz="2200">
                <a:solidFill>
                  <a:schemeClr val="bg1"/>
                </a:solidFill>
                <a:ea typeface="+mn-ea"/>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73513"/>
                                        </p:tgtEl>
                                        <p:attrNameLst>
                                          <p:attrName>style.visibility</p:attrName>
                                        </p:attrNameLst>
                                      </p:cBhvr>
                                      <p:to>
                                        <p:strVal val="visible"/>
                                      </p:to>
                                    </p:set>
                                    <p:animEffect transition="in" filter="wipe(up)">
                                      <p:cBhvr>
                                        <p:cTn id="7" dur="500"/>
                                        <p:tgtEl>
                                          <p:spTgt spid="4373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73514"/>
                                        </p:tgtEl>
                                        <p:attrNameLst>
                                          <p:attrName>style.visibility</p:attrName>
                                        </p:attrNameLst>
                                      </p:cBhvr>
                                      <p:to>
                                        <p:strVal val="visible"/>
                                      </p:to>
                                    </p:set>
                                    <p:animEffect transition="in" filter="wipe(up)">
                                      <p:cBhvr>
                                        <p:cTn id="12" dur="500"/>
                                        <p:tgtEl>
                                          <p:spTgt spid="4373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373515"/>
                                        </p:tgtEl>
                                        <p:attrNameLst>
                                          <p:attrName>style.visibility</p:attrName>
                                        </p:attrNameLst>
                                      </p:cBhvr>
                                      <p:to>
                                        <p:strVal val="visible"/>
                                      </p:to>
                                    </p:set>
                                    <p:animEffect transition="in" filter="wipe(up)">
                                      <p:cBhvr>
                                        <p:cTn id="17" dur="500"/>
                                        <p:tgtEl>
                                          <p:spTgt spid="4373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373508"/>
                                        </p:tgtEl>
                                        <p:attrNameLst>
                                          <p:attrName>style.visibility</p:attrName>
                                        </p:attrNameLst>
                                      </p:cBhvr>
                                      <p:to>
                                        <p:strVal val="visible"/>
                                      </p:to>
                                    </p:set>
                                    <p:animEffect transition="in" filter="wipe(down)">
                                      <p:cBhvr>
                                        <p:cTn id="22" dur="5000"/>
                                        <p:tgtEl>
                                          <p:spTgt spid="4373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373512"/>
                                        </p:tgtEl>
                                        <p:attrNameLst>
                                          <p:attrName>style.visibility</p:attrName>
                                        </p:attrNameLst>
                                      </p:cBhvr>
                                      <p:to>
                                        <p:strVal val="visible"/>
                                      </p:to>
                                    </p:set>
                                    <p:anim calcmode="lin" valueType="num">
                                      <p:cBhvr>
                                        <p:cTn id="27" dur="500" fill="hold"/>
                                        <p:tgtEl>
                                          <p:spTgt spid="4373512"/>
                                        </p:tgtEl>
                                        <p:attrNameLst>
                                          <p:attrName>ppt_w</p:attrName>
                                        </p:attrNameLst>
                                      </p:cBhvr>
                                      <p:tavLst>
                                        <p:tav tm="0">
                                          <p:val>
                                            <p:fltVal val="0"/>
                                          </p:val>
                                        </p:tav>
                                        <p:tav tm="100000">
                                          <p:val>
                                            <p:strVal val="#ppt_w"/>
                                          </p:val>
                                        </p:tav>
                                      </p:tavLst>
                                    </p:anim>
                                    <p:anim calcmode="lin" valueType="num">
                                      <p:cBhvr>
                                        <p:cTn id="28" dur="500" fill="hold"/>
                                        <p:tgtEl>
                                          <p:spTgt spid="4373512"/>
                                        </p:tgtEl>
                                        <p:attrNameLst>
                                          <p:attrName>ppt_h</p:attrName>
                                        </p:attrNameLst>
                                      </p:cBhvr>
                                      <p:tavLst>
                                        <p:tav tm="0">
                                          <p:val>
                                            <p:fltVal val="0"/>
                                          </p:val>
                                        </p:tav>
                                        <p:tav tm="100000">
                                          <p:val>
                                            <p:strVal val="#ppt_h"/>
                                          </p:val>
                                        </p:tav>
                                      </p:tavLst>
                                    </p:anim>
                                    <p:animEffect transition="in" filter="fade">
                                      <p:cBhvr>
                                        <p:cTn id="29" dur="500"/>
                                        <p:tgtEl>
                                          <p:spTgt spid="43735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373511"/>
                                        </p:tgtEl>
                                        <p:attrNameLst>
                                          <p:attrName>style.visibility</p:attrName>
                                        </p:attrNameLst>
                                      </p:cBhvr>
                                      <p:to>
                                        <p:strVal val="visible"/>
                                      </p:to>
                                    </p:set>
                                    <p:animEffect transition="in" filter="wipe(up)">
                                      <p:cBhvr>
                                        <p:cTn id="34" dur="500"/>
                                        <p:tgtEl>
                                          <p:spTgt spid="4373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3511" grpId="0"/>
      <p:bldP spid="4373512" grpId="0"/>
      <p:bldP spid="4373513" grpId="0"/>
      <p:bldP spid="4373514" grpId="0"/>
      <p:bldP spid="43735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atin typeface="Arial" charset="0"/>
                <a:cs typeface="Arial" charset="0"/>
              </a:rPr>
              <a:t>Purple blank</a:t>
            </a:r>
          </a:p>
        </p:txBody>
      </p:sp>
      <p:pic>
        <p:nvPicPr>
          <p:cNvPr id="1126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112644" name="Picture 6" descr="Nat Geo bts b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1975" y="457200"/>
            <a:ext cx="31972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67" name="Text Box 7"/>
          <p:cNvSpPr txBox="1">
            <a:spLocks noChangeArrowheads="1"/>
          </p:cNvSpPr>
          <p:nvPr/>
        </p:nvSpPr>
        <p:spPr bwMode="auto">
          <a:xfrm>
            <a:off x="762000" y="5867400"/>
            <a:ext cx="7772400" cy="4127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100">
                <a:solidFill>
                  <a:schemeClr val="bg1"/>
                </a:solidFill>
                <a:cs typeface="Arial" charset="0"/>
              </a:rPr>
              <a:t>«Закулисная работа».</a:t>
            </a:r>
            <a:r>
              <a:rPr lang="en-US" sz="2100">
                <a:solidFill>
                  <a:schemeClr val="bg1"/>
                </a:solidFill>
                <a:cs typeface="Arial" charset="0"/>
              </a:rPr>
              <a:t> </a:t>
            </a:r>
            <a:r>
              <a:rPr lang="en-US" sz="2100" i="1">
                <a:solidFill>
                  <a:schemeClr val="bg1"/>
                </a:solidFill>
                <a:cs typeface="Arial" charset="0"/>
              </a:rPr>
              <a:t>National Geographic</a:t>
            </a:r>
            <a:r>
              <a:rPr lang="en-US" sz="2100">
                <a:solidFill>
                  <a:schemeClr val="bg1"/>
                </a:solidFill>
                <a:cs typeface="Arial" charset="0"/>
              </a:rPr>
              <a:t> (</a:t>
            </a:r>
            <a:r>
              <a:rPr lang="ru-RU" sz="2100">
                <a:solidFill>
                  <a:schemeClr val="bg1"/>
                </a:solidFill>
                <a:cs typeface="Arial" charset="0"/>
              </a:rPr>
              <a:t>март</a:t>
            </a:r>
            <a:r>
              <a:rPr lang="en-US" sz="2100">
                <a:solidFill>
                  <a:schemeClr val="bg1"/>
                </a:solidFill>
                <a:cs typeface="Arial" charset="0"/>
              </a:rPr>
              <a:t> 2000)</a:t>
            </a:r>
            <a:r>
              <a:rPr lang="ru-RU" sz="2100">
                <a:solidFill>
                  <a:schemeClr val="bg1"/>
                </a:solidFill>
                <a:cs typeface="Arial" charset="0"/>
              </a:rPr>
              <a:t>.</a:t>
            </a:r>
            <a:endParaRPr lang="en-US" sz="2100">
              <a:solidFill>
                <a:schemeClr val="bg1"/>
              </a:solidFill>
              <a:cs typeface="Arial" charset="0"/>
            </a:endParaRPr>
          </a:p>
        </p:txBody>
      </p:sp>
      <p:sp>
        <p:nvSpPr>
          <p:cNvPr id="2447368" name="Text Box 8"/>
          <p:cNvSpPr txBox="1">
            <a:spLocks noChangeArrowheads="1"/>
          </p:cNvSpPr>
          <p:nvPr/>
        </p:nvSpPr>
        <p:spPr bwMode="auto">
          <a:xfrm>
            <a:off x="381000" y="609600"/>
            <a:ext cx="7848600" cy="46926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a:solidFill>
                  <a:schemeClr val="bg1"/>
                </a:solidFill>
                <a:latin typeface="Arial Narrow" charset="0"/>
                <a:cs typeface="Arial" charset="0"/>
              </a:rPr>
              <a:t>«Сложно найти того, кто смог </a:t>
            </a:r>
            <a:endParaRPr lang="en-US"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бы нарисовать древнего</a:t>
            </a:r>
          </a:p>
          <a:p>
            <a:pPr eaLnBrk="1" hangingPunct="1">
              <a:lnSpc>
                <a:spcPct val="90000"/>
              </a:lnSpc>
            </a:pPr>
            <a:r>
              <a:rPr lang="ru-RU" sz="2400">
                <a:solidFill>
                  <a:schemeClr val="bg1"/>
                </a:solidFill>
                <a:latin typeface="Arial Narrow" charset="0"/>
                <a:cs typeface="Arial" charset="0"/>
              </a:rPr>
              <a:t>человекообразного реалистично.</a:t>
            </a:r>
            <a:r>
              <a:rPr lang="en-US" sz="2400">
                <a:solidFill>
                  <a:schemeClr val="bg1"/>
                </a:solidFill>
                <a:latin typeface="Arial Narrow" charset="0"/>
                <a:cs typeface="Arial" charset="0"/>
              </a:rPr>
              <a:t>  </a:t>
            </a:r>
          </a:p>
          <a:p>
            <a:pPr eaLnBrk="1" hangingPunct="1">
              <a:lnSpc>
                <a:spcPct val="90000"/>
              </a:lnSpc>
            </a:pPr>
            <a:r>
              <a:rPr lang="ru-RU" sz="2400">
                <a:solidFill>
                  <a:schemeClr val="bg1"/>
                </a:solidFill>
                <a:latin typeface="Arial Narrow" charset="0"/>
                <a:cs typeface="Arial" charset="0"/>
              </a:rPr>
              <a:t>Вот почему художественный</a:t>
            </a:r>
            <a:endParaRPr lang="en-US"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отдел </a:t>
            </a:r>
            <a:r>
              <a:rPr lang="en-US" sz="2400" i="1">
                <a:solidFill>
                  <a:schemeClr val="bg1"/>
                </a:solidFill>
                <a:latin typeface="Arial Narrow" charset="0"/>
                <a:cs typeface="Arial" charset="0"/>
              </a:rPr>
              <a:t>Geographics</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провел</a:t>
            </a:r>
            <a:endParaRPr lang="en-US"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поиск новых талантов</a:t>
            </a:r>
            <a:r>
              <a:rPr lang="en-US" sz="2400">
                <a:solidFill>
                  <a:schemeClr val="bg1"/>
                </a:solidFill>
                <a:latin typeface="Arial Narrow" charset="0"/>
                <a:cs typeface="Arial" charset="0"/>
              </a:rPr>
              <a:t>.  </a:t>
            </a:r>
          </a:p>
          <a:p>
            <a:pPr eaLnBrk="1" hangingPunct="1">
              <a:lnSpc>
                <a:spcPct val="90000"/>
              </a:lnSpc>
            </a:pPr>
            <a:r>
              <a:rPr lang="ru-RU" sz="2400">
                <a:solidFill>
                  <a:schemeClr val="bg1"/>
                </a:solidFill>
                <a:latin typeface="Arial Narrow" charset="0"/>
                <a:cs typeface="Arial" charset="0"/>
              </a:rPr>
              <a:t>Четыре художника получили</a:t>
            </a:r>
            <a:r>
              <a:rPr lang="en-US" sz="2400">
                <a:solidFill>
                  <a:schemeClr val="bg1"/>
                </a:solidFill>
                <a:latin typeface="Arial Narrow" charset="0"/>
                <a:cs typeface="Arial" charset="0"/>
              </a:rPr>
              <a:t> </a:t>
            </a:r>
            <a:endParaRPr lang="ru-RU"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слепки останков женской особи</a:t>
            </a:r>
            <a:r>
              <a:rPr lang="en-US" sz="2400">
                <a:solidFill>
                  <a:schemeClr val="bg1"/>
                </a:solidFill>
                <a:latin typeface="Arial Narrow" charset="0"/>
                <a:cs typeface="Arial" charset="0"/>
              </a:rPr>
              <a:t> </a:t>
            </a:r>
            <a:endParaRPr lang="ru-RU" sz="2400">
              <a:solidFill>
                <a:schemeClr val="bg1"/>
              </a:solidFill>
              <a:latin typeface="Arial Narrow" charset="0"/>
              <a:cs typeface="Arial" charset="0"/>
            </a:endParaRPr>
          </a:p>
          <a:p>
            <a:pPr eaLnBrk="1" hangingPunct="1">
              <a:lnSpc>
                <a:spcPct val="90000"/>
              </a:lnSpc>
            </a:pPr>
            <a:r>
              <a:rPr lang="en-US" sz="2400" i="1">
                <a:solidFill>
                  <a:schemeClr val="bg1"/>
                </a:solidFill>
                <a:latin typeface="Arial Narrow" charset="0"/>
                <a:cs typeface="Arial" charset="0"/>
              </a:rPr>
              <a:t>Homo habilis fossils</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(слева</a:t>
            </a:r>
            <a:r>
              <a:rPr lang="en-US" sz="2400">
                <a:solidFill>
                  <a:schemeClr val="bg1"/>
                </a:solidFill>
                <a:latin typeface="Arial Narrow" charset="0"/>
                <a:cs typeface="Arial" charset="0"/>
              </a:rPr>
              <a:t>)</a:t>
            </a:r>
            <a:r>
              <a:rPr lang="ru-RU" sz="2400">
                <a:solidFill>
                  <a:schemeClr val="bg1"/>
                </a:solidFill>
                <a:latin typeface="Arial Narrow" charset="0"/>
                <a:cs typeface="Arial" charset="0"/>
              </a:rPr>
              <a:t> в </a:t>
            </a:r>
          </a:p>
          <a:p>
            <a:pPr eaLnBrk="1" hangingPunct="1">
              <a:lnSpc>
                <a:spcPct val="90000"/>
              </a:lnSpc>
            </a:pPr>
            <a:r>
              <a:rPr lang="ru-RU" sz="2400">
                <a:solidFill>
                  <a:schemeClr val="bg1"/>
                </a:solidFill>
                <a:latin typeface="Arial Narrow" charset="0"/>
                <a:cs typeface="Arial" charset="0"/>
              </a:rPr>
              <a:t>возрасте около </a:t>
            </a:r>
            <a:r>
              <a:rPr lang="ru-RU" sz="2400">
                <a:solidFill>
                  <a:srgbClr val="FFFF00"/>
                </a:solidFill>
                <a:latin typeface="Arial Narrow" charset="0"/>
                <a:cs typeface="Arial" charset="0"/>
              </a:rPr>
              <a:t>2-х миллионов </a:t>
            </a:r>
          </a:p>
          <a:p>
            <a:pPr eaLnBrk="1" hangingPunct="1">
              <a:lnSpc>
                <a:spcPct val="90000"/>
              </a:lnSpc>
            </a:pPr>
            <a:r>
              <a:rPr lang="ru-RU" sz="2400">
                <a:solidFill>
                  <a:srgbClr val="FFFF00"/>
                </a:solidFill>
                <a:latin typeface="Arial Narrow" charset="0"/>
                <a:cs typeface="Arial" charset="0"/>
              </a:rPr>
              <a:t>лет</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Используя эти</a:t>
            </a:r>
            <a:r>
              <a:rPr lang="en-US" sz="2400">
                <a:solidFill>
                  <a:schemeClr val="bg1"/>
                </a:solidFill>
                <a:latin typeface="Arial Narrow" charset="0"/>
                <a:cs typeface="Arial" charset="0"/>
              </a:rPr>
              <a:t> </a:t>
            </a:r>
            <a:r>
              <a:rPr lang="ru-RU" sz="2400">
                <a:solidFill>
                  <a:srgbClr val="FFFF00"/>
                </a:solidFill>
                <a:latin typeface="Arial Narrow" charset="0"/>
                <a:cs typeface="Arial" charset="0"/>
              </a:rPr>
              <a:t>небольшие </a:t>
            </a:r>
          </a:p>
          <a:p>
            <a:pPr eaLnBrk="1" hangingPunct="1">
              <a:lnSpc>
                <a:spcPct val="90000"/>
              </a:lnSpc>
            </a:pPr>
            <a:r>
              <a:rPr lang="ru-RU" sz="2400">
                <a:solidFill>
                  <a:srgbClr val="FFFF00"/>
                </a:solidFill>
                <a:latin typeface="Arial Narrow" charset="0"/>
                <a:cs typeface="Arial" charset="0"/>
              </a:rPr>
              <a:t>доказательства</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им нужно было нарисовать скелет человекообразного и полный образ того, кому принадлежали эти кости».</a:t>
            </a:r>
            <a:endParaRPr lang="en-US" sz="2400">
              <a:solidFill>
                <a:schemeClr val="bg1"/>
              </a:solidFill>
              <a:latin typeface="Arial Narrow"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47368"/>
                                        </p:tgtEl>
                                        <p:attrNameLst>
                                          <p:attrName>style.visibility</p:attrName>
                                        </p:attrNameLst>
                                      </p:cBhvr>
                                      <p:to>
                                        <p:strVal val="visible"/>
                                      </p:to>
                                    </p:set>
                                    <p:animEffect transition="in" filter="wipe(up)">
                                      <p:cBhvr>
                                        <p:cTn id="7" dur="500"/>
                                        <p:tgtEl>
                                          <p:spTgt spid="2447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6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atin typeface="Arial" charset="0"/>
                <a:cs typeface="Arial" charset="0"/>
              </a:rPr>
              <a:t>Purple blank</a:t>
            </a:r>
          </a:p>
        </p:txBody>
      </p:sp>
      <p:pic>
        <p:nvPicPr>
          <p:cNvPr id="11366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48390" name="Text Box 6"/>
          <p:cNvSpPr txBox="1">
            <a:spLocks noChangeArrowheads="1"/>
          </p:cNvSpPr>
          <p:nvPr/>
        </p:nvSpPr>
        <p:spPr bwMode="auto">
          <a:xfrm>
            <a:off x="381000" y="381000"/>
            <a:ext cx="8305800" cy="5678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a:solidFill>
                  <a:schemeClr val="bg1"/>
                </a:solidFill>
                <a:latin typeface="Arial Narrow" charset="0"/>
                <a:cs typeface="Arial" charset="0"/>
              </a:rPr>
              <a:t>«</a:t>
            </a:r>
            <a:r>
              <a:rPr lang="ja-JP" altLang="en-US" sz="2400">
                <a:solidFill>
                  <a:schemeClr val="bg1"/>
                </a:solidFill>
                <a:latin typeface="Arial Narrow" charset="0"/>
                <a:cs typeface="Arial" charset="0"/>
              </a:rPr>
              <a:t>“</a:t>
            </a:r>
            <a:r>
              <a:rPr lang="ru-RU" sz="2400">
                <a:solidFill>
                  <a:schemeClr val="bg1"/>
                </a:solidFill>
                <a:latin typeface="Arial Narrow" charset="0"/>
                <a:cs typeface="Arial" charset="0"/>
              </a:rPr>
              <a:t>Каждому художнику было дано</a:t>
            </a:r>
          </a:p>
          <a:p>
            <a:pPr eaLnBrk="1" hangingPunct="1">
              <a:lnSpc>
                <a:spcPct val="90000"/>
              </a:lnSpc>
            </a:pPr>
            <a:r>
              <a:rPr lang="ru-RU" sz="2400">
                <a:solidFill>
                  <a:srgbClr val="FFFF00"/>
                </a:solidFill>
                <a:latin typeface="Arial Narrow" charset="0"/>
                <a:cs typeface="Arial" charset="0"/>
              </a:rPr>
              <a:t>две недели</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для того, чтобы они</a:t>
            </a:r>
          </a:p>
          <a:p>
            <a:pPr eaLnBrk="1" hangingPunct="1">
              <a:lnSpc>
                <a:spcPct val="90000"/>
              </a:lnSpc>
            </a:pPr>
            <a:r>
              <a:rPr lang="ru-RU" sz="2400">
                <a:solidFill>
                  <a:schemeClr val="bg1"/>
                </a:solidFill>
                <a:latin typeface="Arial Narrow" charset="0"/>
                <a:cs typeface="Arial" charset="0"/>
              </a:rPr>
              <a:t>изучили кости,</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после чего их</a:t>
            </a:r>
          </a:p>
          <a:p>
            <a:pPr eaLnBrk="1" hangingPunct="1">
              <a:lnSpc>
                <a:spcPct val="90000"/>
              </a:lnSpc>
            </a:pPr>
            <a:r>
              <a:rPr lang="ru-RU" sz="2400">
                <a:solidFill>
                  <a:schemeClr val="bg1"/>
                </a:solidFill>
                <a:latin typeface="Arial Narrow" charset="0"/>
                <a:cs typeface="Arial" charset="0"/>
              </a:rPr>
              <a:t>отправляли к следующему </a:t>
            </a:r>
          </a:p>
          <a:p>
            <a:pPr eaLnBrk="1" hangingPunct="1">
              <a:lnSpc>
                <a:spcPct val="90000"/>
              </a:lnSpc>
            </a:pPr>
            <a:r>
              <a:rPr lang="ru-RU" sz="2400">
                <a:solidFill>
                  <a:schemeClr val="bg1"/>
                </a:solidFill>
                <a:latin typeface="Arial Narrow" charset="0"/>
                <a:cs typeface="Arial" charset="0"/>
              </a:rPr>
              <a:t>человеку</a:t>
            </a:r>
            <a:r>
              <a:rPr lang="ja-JP" altLang="en-US" sz="2400">
                <a:solidFill>
                  <a:schemeClr val="bg1"/>
                </a:solidFill>
                <a:latin typeface="Arial Narrow" charset="0"/>
                <a:cs typeface="Arial" charset="0"/>
              </a:rPr>
              <a:t>”</a:t>
            </a:r>
            <a:r>
              <a:rPr lang="ru-RU" sz="2400">
                <a:solidFill>
                  <a:schemeClr val="bg1"/>
                </a:solidFill>
                <a:latin typeface="Arial Narrow" charset="0"/>
                <a:cs typeface="Arial" charset="0"/>
              </a:rPr>
              <a:t>, – говорит</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координатор</a:t>
            </a:r>
          </a:p>
          <a:p>
            <a:pPr eaLnBrk="1" hangingPunct="1">
              <a:lnSpc>
                <a:spcPct val="90000"/>
              </a:lnSpc>
            </a:pPr>
            <a:r>
              <a:rPr lang="ru-RU" sz="2400">
                <a:solidFill>
                  <a:schemeClr val="bg1"/>
                </a:solidFill>
                <a:latin typeface="Arial Narrow" charset="0"/>
                <a:cs typeface="Arial" charset="0"/>
              </a:rPr>
              <a:t>Крис Ханна</a:t>
            </a:r>
            <a:r>
              <a:rPr lang="en-US" sz="2400">
                <a:solidFill>
                  <a:schemeClr val="bg1"/>
                </a:solidFill>
                <a:latin typeface="Arial Narrow" charset="0"/>
                <a:cs typeface="Arial" charset="0"/>
              </a:rPr>
              <a:t>. </a:t>
            </a:r>
            <a:r>
              <a:rPr lang="ja-JP" altLang="en-US" sz="2400">
                <a:solidFill>
                  <a:schemeClr val="bg1"/>
                </a:solidFill>
                <a:latin typeface="Arial Narrow" charset="0"/>
                <a:cs typeface="Arial" charset="0"/>
              </a:rPr>
              <a:t>“</a:t>
            </a:r>
            <a:r>
              <a:rPr lang="ru-RU" sz="2400">
                <a:solidFill>
                  <a:schemeClr val="bg1"/>
                </a:solidFill>
                <a:latin typeface="Arial Narrow" charset="0"/>
                <a:cs typeface="Arial" charset="0"/>
              </a:rPr>
              <a:t>Каждый художник </a:t>
            </a:r>
          </a:p>
          <a:p>
            <a:pPr eaLnBrk="1" hangingPunct="1">
              <a:lnSpc>
                <a:spcPct val="90000"/>
              </a:lnSpc>
            </a:pPr>
            <a:r>
              <a:rPr lang="ru-RU" sz="2400">
                <a:solidFill>
                  <a:schemeClr val="bg1"/>
                </a:solidFill>
                <a:latin typeface="Arial Narrow" charset="0"/>
                <a:cs typeface="Arial" charset="0"/>
              </a:rPr>
              <a:t>должен был проводить </a:t>
            </a:r>
          </a:p>
          <a:p>
            <a:pPr eaLnBrk="1" hangingPunct="1">
              <a:lnSpc>
                <a:spcPct val="90000"/>
              </a:lnSpc>
            </a:pPr>
            <a:r>
              <a:rPr lang="ru-RU" sz="2400">
                <a:solidFill>
                  <a:schemeClr val="bg1"/>
                </a:solidFill>
                <a:latin typeface="Arial Narrow" charset="0"/>
                <a:cs typeface="Arial" charset="0"/>
              </a:rPr>
              <a:t>исследование абсолютно </a:t>
            </a:r>
          </a:p>
          <a:p>
            <a:pPr eaLnBrk="1" hangingPunct="1">
              <a:lnSpc>
                <a:spcPct val="90000"/>
              </a:lnSpc>
            </a:pPr>
            <a:r>
              <a:rPr lang="ru-RU" sz="2400">
                <a:solidFill>
                  <a:schemeClr val="bg1"/>
                </a:solidFill>
                <a:latin typeface="Arial Narrow" charset="0"/>
                <a:cs typeface="Arial" charset="0"/>
              </a:rPr>
              <a:t>самостоятельно</a:t>
            </a:r>
            <a:r>
              <a:rPr lang="en-US" sz="2400">
                <a:solidFill>
                  <a:schemeClr val="bg1"/>
                </a:solidFill>
                <a:latin typeface="Arial Narrow" charset="0"/>
                <a:cs typeface="Arial" charset="0"/>
              </a:rPr>
              <a:t>.</a:t>
            </a:r>
            <a:r>
              <a:rPr lang="ru-RU" sz="2400">
                <a:solidFill>
                  <a:schemeClr val="bg1"/>
                </a:solidFill>
                <a:latin typeface="Arial Narrow" charset="0"/>
                <a:cs typeface="Arial" charset="0"/>
              </a:rPr>
              <a:t> Вот почему их </a:t>
            </a:r>
          </a:p>
          <a:p>
            <a:pPr eaLnBrk="1" hangingPunct="1">
              <a:lnSpc>
                <a:spcPct val="90000"/>
              </a:lnSpc>
            </a:pPr>
            <a:r>
              <a:rPr lang="ru-RU" sz="2400">
                <a:solidFill>
                  <a:schemeClr val="bg1"/>
                </a:solidFill>
                <a:latin typeface="Arial Narrow" charset="0"/>
                <a:cs typeface="Arial" charset="0"/>
              </a:rPr>
              <a:t>изображения настолько разные</a:t>
            </a:r>
            <a:r>
              <a:rPr lang="en-US" sz="2400">
                <a:solidFill>
                  <a:schemeClr val="bg1"/>
                </a:solidFill>
                <a:latin typeface="Arial Narrow" charset="0"/>
                <a:cs typeface="Arial" charset="0"/>
              </a:rPr>
              <a:t>. </a:t>
            </a:r>
            <a:endParaRPr lang="ru-RU" sz="2400">
              <a:solidFill>
                <a:schemeClr val="bg1"/>
              </a:solidFill>
              <a:latin typeface="Arial Narrow" charset="0"/>
              <a:cs typeface="Arial" charset="0"/>
            </a:endParaRPr>
          </a:p>
          <a:p>
            <a:pPr eaLnBrk="1" hangingPunct="1">
              <a:lnSpc>
                <a:spcPct val="90000"/>
              </a:lnSpc>
            </a:pPr>
            <a:r>
              <a:rPr lang="ru-RU" sz="2400">
                <a:solidFill>
                  <a:srgbClr val="FFFF00"/>
                </a:solidFill>
                <a:latin typeface="Arial Narrow" charset="0"/>
                <a:cs typeface="Arial" charset="0"/>
              </a:rPr>
              <a:t>Невозможно изобразить ее </a:t>
            </a:r>
            <a:endParaRPr lang="en-US" sz="2400">
              <a:solidFill>
                <a:srgbClr val="FFFF00"/>
              </a:solidFill>
              <a:latin typeface="Arial Narrow" charset="0"/>
              <a:cs typeface="Arial" charset="0"/>
            </a:endParaRPr>
          </a:p>
          <a:p>
            <a:pPr eaLnBrk="1" hangingPunct="1">
              <a:lnSpc>
                <a:spcPct val="90000"/>
              </a:lnSpc>
            </a:pPr>
            <a:r>
              <a:rPr lang="ru-RU" sz="2400">
                <a:solidFill>
                  <a:srgbClr val="FFFF00"/>
                </a:solidFill>
                <a:latin typeface="Arial Narrow" charset="0"/>
                <a:cs typeface="Arial" charset="0"/>
              </a:rPr>
              <a:t>одинаковой для всех</a:t>
            </a:r>
            <a:r>
              <a:rPr lang="ja-JP" altLang="en-US" sz="2400">
                <a:solidFill>
                  <a:schemeClr val="bg1"/>
                </a:solidFill>
                <a:latin typeface="Arial Narrow" charset="0"/>
                <a:cs typeface="Arial" charset="0"/>
              </a:rPr>
              <a:t>”</a:t>
            </a:r>
            <a:r>
              <a:rPr lang="en-US" sz="2400">
                <a:solidFill>
                  <a:schemeClr val="bg1"/>
                </a:solidFill>
                <a:latin typeface="Arial Narrow" charset="0"/>
                <a:cs typeface="Arial" charset="0"/>
              </a:rPr>
              <a:t>. </a:t>
            </a:r>
          </a:p>
          <a:p>
            <a:pPr eaLnBrk="1" hangingPunct="1">
              <a:lnSpc>
                <a:spcPct val="90000"/>
              </a:lnSpc>
            </a:pPr>
            <a:r>
              <a:rPr lang="ru-RU" sz="2400">
                <a:solidFill>
                  <a:schemeClr val="bg1"/>
                </a:solidFill>
                <a:latin typeface="Arial Narrow" charset="0"/>
                <a:cs typeface="Arial" charset="0"/>
              </a:rPr>
              <a:t>Палеоантропологи</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рассмотрели результаты</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Заинтересовавшись всеми четырьмя заявками, художественный отдел попросил всех художников нарисовать завершенные варианты с учетом замечаний, данных консультантами».</a:t>
            </a:r>
            <a:endParaRPr lang="en-US" sz="2400">
              <a:solidFill>
                <a:schemeClr val="bg1"/>
              </a:solidFill>
              <a:latin typeface="Arial Narrow" charset="0"/>
              <a:cs typeface="Arial" charset="0"/>
            </a:endParaRPr>
          </a:p>
        </p:txBody>
      </p:sp>
      <p:pic>
        <p:nvPicPr>
          <p:cNvPr id="113671" name="Picture 6" descr="Nat Geo bts b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1975" y="457200"/>
            <a:ext cx="319722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48390">
                                            <p:txEl>
                                              <p:pRg st="12" end="12"/>
                                            </p:txEl>
                                          </p:spTgt>
                                        </p:tgtEl>
                                        <p:attrNameLst>
                                          <p:attrName>style.visibility</p:attrName>
                                        </p:attrNameLst>
                                      </p:cBhvr>
                                      <p:to>
                                        <p:strVal val="visible"/>
                                      </p:to>
                                    </p:set>
                                    <p:animEffect transition="in" filter="wipe(up)">
                                      <p:cBhvr>
                                        <p:cTn id="7" dur="500"/>
                                        <p:tgtEl>
                                          <p:spTgt spid="244839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atin typeface="Arial" charset="0"/>
                <a:cs typeface="Arial" charset="0"/>
              </a:rPr>
              <a:t>National Geographic—Behind the scences #1—four women</a:t>
            </a:r>
          </a:p>
        </p:txBody>
      </p:sp>
      <p:pic>
        <p:nvPicPr>
          <p:cNvPr id="114691" name="Picture 3" descr="Nat Geo bts blur ou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90500"/>
            <a:ext cx="7696200" cy="6467475"/>
          </a:xfrm>
          <a:noFill/>
        </p:spPr>
      </p:pic>
      <p:sp>
        <p:nvSpPr>
          <p:cNvPr id="1168388" name="Rectangle 4"/>
          <p:cNvSpPr>
            <a:spLocks noChangeArrowheads="1"/>
          </p:cNvSpPr>
          <p:nvPr/>
        </p:nvSpPr>
        <p:spPr bwMode="auto">
          <a:xfrm>
            <a:off x="990600" y="990600"/>
            <a:ext cx="1371600" cy="304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168389" name="Rectangle 5"/>
          <p:cNvSpPr>
            <a:spLocks noChangeArrowheads="1"/>
          </p:cNvSpPr>
          <p:nvPr/>
        </p:nvSpPr>
        <p:spPr bwMode="auto">
          <a:xfrm>
            <a:off x="2209800" y="2162175"/>
            <a:ext cx="1371600" cy="31242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168390" name="Rectangle 6"/>
          <p:cNvSpPr>
            <a:spLocks noChangeArrowheads="1"/>
          </p:cNvSpPr>
          <p:nvPr/>
        </p:nvSpPr>
        <p:spPr bwMode="auto">
          <a:xfrm>
            <a:off x="3590925" y="3200400"/>
            <a:ext cx="1371600" cy="304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168391" name="Rectangle 7"/>
          <p:cNvSpPr>
            <a:spLocks noChangeArrowheads="1"/>
          </p:cNvSpPr>
          <p:nvPr/>
        </p:nvSpPr>
        <p:spPr bwMode="auto">
          <a:xfrm>
            <a:off x="4953000" y="2514600"/>
            <a:ext cx="2895600" cy="3733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168391"/>
                                        </p:tgtEl>
                                      </p:cBhvr>
                                    </p:animEffect>
                                    <p:set>
                                      <p:cBhvr>
                                        <p:cTn id="7" dur="1" fill="hold">
                                          <p:stCondLst>
                                            <p:cond delay="499"/>
                                          </p:stCondLst>
                                        </p:cTn>
                                        <p:tgtEl>
                                          <p:spTgt spid="1168391"/>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500"/>
                                        <p:tgtEl>
                                          <p:spTgt spid="1168388"/>
                                        </p:tgtEl>
                                      </p:cBhvr>
                                    </p:animEffect>
                                    <p:set>
                                      <p:cBhvr>
                                        <p:cTn id="10" dur="1" fill="hold">
                                          <p:stCondLst>
                                            <p:cond delay="499"/>
                                          </p:stCondLst>
                                        </p:cTn>
                                        <p:tgtEl>
                                          <p:spTgt spid="1168388"/>
                                        </p:tgtEl>
                                        <p:attrNameLst>
                                          <p:attrName>style.visibility</p:attrName>
                                        </p:attrNameLst>
                                      </p:cBhvr>
                                      <p:to>
                                        <p:strVal val="hidden"/>
                                      </p:to>
                                    </p:set>
                                  </p:childTnLst>
                                </p:cTn>
                              </p:par>
                              <p:par>
                                <p:cTn id="11" presetID="22" presetClass="exit" presetSubtype="1" fill="hold" grpId="0" nodeType="withEffect">
                                  <p:stCondLst>
                                    <p:cond delay="0"/>
                                  </p:stCondLst>
                                  <p:childTnLst>
                                    <p:animEffect transition="out" filter="wipe(up)">
                                      <p:cBhvr>
                                        <p:cTn id="12" dur="500"/>
                                        <p:tgtEl>
                                          <p:spTgt spid="1168389"/>
                                        </p:tgtEl>
                                      </p:cBhvr>
                                    </p:animEffect>
                                    <p:set>
                                      <p:cBhvr>
                                        <p:cTn id="13" dur="1" fill="hold">
                                          <p:stCondLst>
                                            <p:cond delay="499"/>
                                          </p:stCondLst>
                                        </p:cTn>
                                        <p:tgtEl>
                                          <p:spTgt spid="1168389"/>
                                        </p:tgtEl>
                                        <p:attrNameLst>
                                          <p:attrName>style.visibility</p:attrName>
                                        </p:attrNameLst>
                                      </p:cBhvr>
                                      <p:to>
                                        <p:strVal val="hidden"/>
                                      </p:to>
                                    </p:set>
                                  </p:childTnLst>
                                </p:cTn>
                              </p:par>
                              <p:par>
                                <p:cTn id="14" presetID="22" presetClass="exit" presetSubtype="1" fill="hold" grpId="0" nodeType="withEffect">
                                  <p:stCondLst>
                                    <p:cond delay="0"/>
                                  </p:stCondLst>
                                  <p:childTnLst>
                                    <p:animEffect transition="out" filter="wipe(up)">
                                      <p:cBhvr>
                                        <p:cTn id="15" dur="500"/>
                                        <p:tgtEl>
                                          <p:spTgt spid="1168390"/>
                                        </p:tgtEl>
                                      </p:cBhvr>
                                    </p:animEffect>
                                    <p:set>
                                      <p:cBhvr>
                                        <p:cTn id="16" dur="1" fill="hold">
                                          <p:stCondLst>
                                            <p:cond delay="499"/>
                                          </p:stCondLst>
                                        </p:cTn>
                                        <p:tgtEl>
                                          <p:spTgt spid="11683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8" grpId="0" animBg="1"/>
      <p:bldP spid="1168389" grpId="0" animBg="1"/>
      <p:bldP spid="1168390" grpId="0" animBg="1"/>
      <p:bldP spid="116839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atin typeface="Arial" charset="0"/>
                <a:cs typeface="Arial" charset="0"/>
              </a:rPr>
              <a:t>Purple blank</a:t>
            </a:r>
          </a:p>
        </p:txBody>
      </p:sp>
      <p:pic>
        <p:nvPicPr>
          <p:cNvPr id="11571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955140" name="Text Box 4"/>
          <p:cNvSpPr txBox="1">
            <a:spLocks noChangeArrowheads="1"/>
          </p:cNvSpPr>
          <p:nvPr/>
        </p:nvSpPr>
        <p:spPr bwMode="auto">
          <a:xfrm>
            <a:off x="3962400" y="5638800"/>
            <a:ext cx="48768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cs typeface="Arial" charset="0"/>
              </a:rPr>
              <a:t>Даниел И</a:t>
            </a:r>
            <a:r>
              <a:rPr lang="en-US" sz="2000">
                <a:solidFill>
                  <a:schemeClr val="bg1"/>
                </a:solidFill>
                <a:cs typeface="Arial" charset="0"/>
              </a:rPr>
              <a:t>. </a:t>
            </a:r>
            <a:r>
              <a:rPr lang="ru-RU" sz="2000">
                <a:solidFill>
                  <a:schemeClr val="bg1"/>
                </a:solidFill>
                <a:cs typeface="Arial" charset="0"/>
              </a:rPr>
              <a:t>Либерман.</a:t>
            </a:r>
            <a:r>
              <a:rPr lang="en-US" sz="2000">
                <a:solidFill>
                  <a:schemeClr val="bg1"/>
                </a:solidFill>
                <a:cs typeface="Arial" charset="0"/>
              </a:rPr>
              <a:t> </a:t>
            </a:r>
            <a:r>
              <a:rPr lang="ru-RU" sz="2000">
                <a:solidFill>
                  <a:schemeClr val="bg1"/>
                </a:solidFill>
                <a:cs typeface="Arial" charset="0"/>
              </a:rPr>
              <a:t>«Другой облик нашего фамильного дерева».</a:t>
            </a:r>
            <a:r>
              <a:rPr lang="en-US" sz="2000">
                <a:solidFill>
                  <a:schemeClr val="bg1"/>
                </a:solidFill>
                <a:cs typeface="Arial" charset="0"/>
              </a:rPr>
              <a:t> </a:t>
            </a:r>
            <a:r>
              <a:rPr lang="en-US" sz="2000" i="1">
                <a:solidFill>
                  <a:schemeClr val="bg1"/>
                </a:solidFill>
                <a:cs typeface="Arial" charset="0"/>
              </a:rPr>
              <a:t>Nature</a:t>
            </a:r>
            <a:r>
              <a:rPr lang="ru-RU" sz="2000">
                <a:solidFill>
                  <a:schemeClr val="bg1"/>
                </a:solidFill>
                <a:cs typeface="Arial" charset="0"/>
              </a:rPr>
              <a:t>.</a:t>
            </a:r>
            <a:r>
              <a:rPr lang="en-US" sz="2000">
                <a:solidFill>
                  <a:schemeClr val="bg1"/>
                </a:solidFill>
                <a:cs typeface="Arial" charset="0"/>
              </a:rPr>
              <a:t> </a:t>
            </a:r>
            <a:r>
              <a:rPr lang="ru-RU" sz="2000">
                <a:solidFill>
                  <a:schemeClr val="bg1"/>
                </a:solidFill>
                <a:cs typeface="Arial" charset="0"/>
              </a:rPr>
              <a:t>Вып</a:t>
            </a:r>
            <a:r>
              <a:rPr lang="en-US" sz="2000">
                <a:solidFill>
                  <a:schemeClr val="bg1"/>
                </a:solidFill>
                <a:cs typeface="Arial" charset="0"/>
              </a:rPr>
              <a:t>. 410 (22 </a:t>
            </a:r>
            <a:r>
              <a:rPr lang="ru-RU" sz="2000">
                <a:solidFill>
                  <a:schemeClr val="bg1"/>
                </a:solidFill>
                <a:cs typeface="Arial" charset="0"/>
              </a:rPr>
              <a:t>марта</a:t>
            </a:r>
            <a:r>
              <a:rPr lang="en-US" sz="2000">
                <a:solidFill>
                  <a:schemeClr val="bg1"/>
                </a:solidFill>
                <a:cs typeface="Arial" charset="0"/>
              </a:rPr>
              <a:t> 2001)</a:t>
            </a:r>
            <a:r>
              <a:rPr lang="ru-RU" sz="2000">
                <a:solidFill>
                  <a:schemeClr val="bg1"/>
                </a:solidFill>
                <a:cs typeface="Arial" charset="0"/>
              </a:rPr>
              <a:t>.</a:t>
            </a:r>
            <a:r>
              <a:rPr lang="en-US" sz="2000">
                <a:solidFill>
                  <a:schemeClr val="bg1"/>
                </a:solidFill>
                <a:cs typeface="Arial" charset="0"/>
              </a:rPr>
              <a:t> </a:t>
            </a:r>
            <a:r>
              <a:rPr lang="ru-RU" sz="2000">
                <a:solidFill>
                  <a:schemeClr val="bg1"/>
                </a:solidFill>
                <a:cs typeface="Arial" charset="0"/>
              </a:rPr>
              <a:t>С</a:t>
            </a:r>
            <a:r>
              <a:rPr lang="en-US" sz="2000">
                <a:solidFill>
                  <a:schemeClr val="bg1"/>
                </a:solidFill>
                <a:cs typeface="Arial" charset="0"/>
              </a:rPr>
              <a:t>. 420.</a:t>
            </a:r>
          </a:p>
        </p:txBody>
      </p:sp>
      <p:pic>
        <p:nvPicPr>
          <p:cNvPr id="4955142" name="Picture 6" descr="Evolution of Hominins 2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0425" y="533400"/>
            <a:ext cx="29495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55143" name="Picture 7" descr="Evolution of Hominins 2001--no lin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5025" y="533400"/>
            <a:ext cx="29495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5144" name="Text Box 8"/>
          <p:cNvSpPr txBox="1">
            <a:spLocks noChangeArrowheads="1"/>
          </p:cNvSpPr>
          <p:nvPr/>
        </p:nvSpPr>
        <p:spPr bwMode="auto">
          <a:xfrm>
            <a:off x="6553200" y="381000"/>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a:solidFill>
                  <a:srgbClr val="FFFF00"/>
                </a:solidFill>
                <a:ea typeface="+mn-ea"/>
              </a:rPr>
              <a:t>2001</a:t>
            </a:r>
          </a:p>
        </p:txBody>
      </p:sp>
      <p:sp>
        <p:nvSpPr>
          <p:cNvPr id="4955145" name="Line 9"/>
          <p:cNvSpPr>
            <a:spLocks noChangeShapeType="1"/>
          </p:cNvSpPr>
          <p:nvPr/>
        </p:nvSpPr>
        <p:spPr bwMode="auto">
          <a:xfrm>
            <a:off x="4114800" y="5438775"/>
            <a:ext cx="2286000" cy="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724" name="Text Box 12"/>
          <p:cNvSpPr txBox="1">
            <a:spLocks noChangeArrowheads="1"/>
          </p:cNvSpPr>
          <p:nvPr/>
        </p:nvSpPr>
        <p:spPr bwMode="auto">
          <a:xfrm>
            <a:off x="4038600" y="990600"/>
            <a:ext cx="4191000" cy="1878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2600">
                <a:solidFill>
                  <a:schemeClr val="bg1"/>
                </a:solidFill>
              </a:rPr>
              <a:t>«Еще несколько лет назад эволюционная история нашего вида считалась достаточно упорядоченной.</a:t>
            </a:r>
          </a:p>
        </p:txBody>
      </p:sp>
      <p:sp>
        <p:nvSpPr>
          <p:cNvPr id="115725" name="Text Box 13"/>
          <p:cNvSpPr txBox="1">
            <a:spLocks noChangeArrowheads="1"/>
          </p:cNvSpPr>
          <p:nvPr/>
        </p:nvSpPr>
        <p:spPr bwMode="auto">
          <a:xfrm>
            <a:off x="4038600" y="2817813"/>
            <a:ext cx="5105400" cy="259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2600">
                <a:solidFill>
                  <a:schemeClr val="bg1"/>
                </a:solidFill>
              </a:rPr>
              <a:t> … Однако в последнее время в эволюционное дерево человека была внесена неразбериха. … Похоже, что это замешательство продолжает усиливаться.</a:t>
            </a:r>
            <a:r>
              <a:rPr lang="ja-JP" altLang="en-US" sz="2600">
                <a:solidFill>
                  <a:schemeClr val="bg1"/>
                </a:solidFill>
              </a:rPr>
              <a:t>”</a:t>
            </a:r>
            <a:endParaRPr lang="en-US" sz="2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5724"/>
                                        </p:tgtEl>
                                        <p:attrNameLst>
                                          <p:attrName>style.visibility</p:attrName>
                                        </p:attrNameLst>
                                      </p:cBhvr>
                                      <p:to>
                                        <p:strVal val="visible"/>
                                      </p:to>
                                    </p:set>
                                    <p:anim calcmode="lin" valueType="num">
                                      <p:cBhvr>
                                        <p:cTn id="7" dur="500" fill="hold"/>
                                        <p:tgtEl>
                                          <p:spTgt spid="115724"/>
                                        </p:tgtEl>
                                        <p:attrNameLst>
                                          <p:attrName>ppt_w</p:attrName>
                                        </p:attrNameLst>
                                      </p:cBhvr>
                                      <p:tavLst>
                                        <p:tav tm="0">
                                          <p:val>
                                            <p:fltVal val="0"/>
                                          </p:val>
                                        </p:tav>
                                        <p:tav tm="100000">
                                          <p:val>
                                            <p:strVal val="#ppt_w"/>
                                          </p:val>
                                        </p:tav>
                                      </p:tavLst>
                                    </p:anim>
                                    <p:anim calcmode="lin" valueType="num">
                                      <p:cBhvr>
                                        <p:cTn id="8" dur="500" fill="hold"/>
                                        <p:tgtEl>
                                          <p:spTgt spid="115724"/>
                                        </p:tgtEl>
                                        <p:attrNameLst>
                                          <p:attrName>ppt_h</p:attrName>
                                        </p:attrNameLst>
                                      </p:cBhvr>
                                      <p:tavLst>
                                        <p:tav tm="0">
                                          <p:val>
                                            <p:fltVal val="0"/>
                                          </p:val>
                                        </p:tav>
                                        <p:tav tm="100000">
                                          <p:val>
                                            <p:strVal val="#ppt_h"/>
                                          </p:val>
                                        </p:tav>
                                      </p:tavLst>
                                    </p:anim>
                                    <p:animEffect transition="in" filter="fade">
                                      <p:cBhvr>
                                        <p:cTn id="9" dur="500"/>
                                        <p:tgtEl>
                                          <p:spTgt spid="1157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5725"/>
                                        </p:tgtEl>
                                        <p:attrNameLst>
                                          <p:attrName>style.visibility</p:attrName>
                                        </p:attrNameLst>
                                      </p:cBhvr>
                                      <p:to>
                                        <p:strVal val="visible"/>
                                      </p:to>
                                    </p:set>
                                    <p:anim calcmode="lin" valueType="num">
                                      <p:cBhvr>
                                        <p:cTn id="14" dur="500" fill="hold"/>
                                        <p:tgtEl>
                                          <p:spTgt spid="115725"/>
                                        </p:tgtEl>
                                        <p:attrNameLst>
                                          <p:attrName>ppt_w</p:attrName>
                                        </p:attrNameLst>
                                      </p:cBhvr>
                                      <p:tavLst>
                                        <p:tav tm="0">
                                          <p:val>
                                            <p:fltVal val="0"/>
                                          </p:val>
                                        </p:tav>
                                        <p:tav tm="100000">
                                          <p:val>
                                            <p:strVal val="#ppt_w"/>
                                          </p:val>
                                        </p:tav>
                                      </p:tavLst>
                                    </p:anim>
                                    <p:anim calcmode="lin" valueType="num">
                                      <p:cBhvr>
                                        <p:cTn id="15" dur="500" fill="hold"/>
                                        <p:tgtEl>
                                          <p:spTgt spid="115725"/>
                                        </p:tgtEl>
                                        <p:attrNameLst>
                                          <p:attrName>ppt_h</p:attrName>
                                        </p:attrNameLst>
                                      </p:cBhvr>
                                      <p:tavLst>
                                        <p:tav tm="0">
                                          <p:val>
                                            <p:fltVal val="0"/>
                                          </p:val>
                                        </p:tav>
                                        <p:tav tm="100000">
                                          <p:val>
                                            <p:strVal val="#ppt_h"/>
                                          </p:val>
                                        </p:tav>
                                      </p:tavLst>
                                    </p:anim>
                                    <p:animEffect transition="in" filter="fade">
                                      <p:cBhvr>
                                        <p:cTn id="16" dur="500"/>
                                        <p:tgtEl>
                                          <p:spTgt spid="115725"/>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4955145"/>
                                        </p:tgtEl>
                                        <p:attrNameLst>
                                          <p:attrName>style.visibility</p:attrName>
                                        </p:attrNameLst>
                                      </p:cBhvr>
                                      <p:to>
                                        <p:strVal val="visible"/>
                                      </p:to>
                                    </p:set>
                                    <p:anim calcmode="lin" valueType="num">
                                      <p:cBhvr>
                                        <p:cTn id="20" dur="500" fill="hold"/>
                                        <p:tgtEl>
                                          <p:spTgt spid="4955145"/>
                                        </p:tgtEl>
                                        <p:attrNameLst>
                                          <p:attrName>ppt_w</p:attrName>
                                        </p:attrNameLst>
                                      </p:cBhvr>
                                      <p:tavLst>
                                        <p:tav tm="0">
                                          <p:val>
                                            <p:fltVal val="0"/>
                                          </p:val>
                                        </p:tav>
                                        <p:tav tm="100000">
                                          <p:val>
                                            <p:strVal val="#ppt_w"/>
                                          </p:val>
                                        </p:tav>
                                      </p:tavLst>
                                    </p:anim>
                                    <p:anim calcmode="lin" valueType="num">
                                      <p:cBhvr>
                                        <p:cTn id="21" dur="500" fill="hold"/>
                                        <p:tgtEl>
                                          <p:spTgt spid="4955145"/>
                                        </p:tgtEl>
                                        <p:attrNameLst>
                                          <p:attrName>ppt_h</p:attrName>
                                        </p:attrNameLst>
                                      </p:cBhvr>
                                      <p:tavLst>
                                        <p:tav tm="0">
                                          <p:val>
                                            <p:fltVal val="0"/>
                                          </p:val>
                                        </p:tav>
                                        <p:tav tm="100000">
                                          <p:val>
                                            <p:strVal val="#ppt_h"/>
                                          </p:val>
                                        </p:tav>
                                      </p:tavLst>
                                    </p:anim>
                                    <p:animEffect transition="in" filter="fade">
                                      <p:cBhvr>
                                        <p:cTn id="22" dur="500"/>
                                        <p:tgtEl>
                                          <p:spTgt spid="49551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955143"/>
                                        </p:tgtEl>
                                        <p:attrNameLst>
                                          <p:attrName>style.visibility</p:attrName>
                                        </p:attrNameLst>
                                      </p:cBhvr>
                                      <p:to>
                                        <p:strVal val="visible"/>
                                      </p:to>
                                    </p:set>
                                    <p:animEffect transition="in" filter="wipe(down)">
                                      <p:cBhvr>
                                        <p:cTn id="27" dur="500"/>
                                        <p:tgtEl>
                                          <p:spTgt spid="49551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4955143"/>
                                        </p:tgtEl>
                                        <p:attrNameLst>
                                          <p:attrName>style.visibility</p:attrName>
                                        </p:attrNameLst>
                                      </p:cBhvr>
                                      <p:to>
                                        <p:strVal val="visible"/>
                                      </p:to>
                                    </p:set>
                                    <p:anim calcmode="lin" valueType="num">
                                      <p:cBhvr additive="base">
                                        <p:cTn id="32" dur="500" fill="hold"/>
                                        <p:tgtEl>
                                          <p:spTgt spid="4955143"/>
                                        </p:tgtEl>
                                        <p:attrNameLst>
                                          <p:attrName>ppt_x</p:attrName>
                                        </p:attrNameLst>
                                      </p:cBhvr>
                                      <p:tavLst>
                                        <p:tav tm="0">
                                          <p:val>
                                            <p:strVal val="#ppt_x"/>
                                          </p:val>
                                        </p:tav>
                                        <p:tav tm="100000">
                                          <p:val>
                                            <p:strVal val="#ppt_x"/>
                                          </p:val>
                                        </p:tav>
                                      </p:tavLst>
                                    </p:anim>
                                    <p:anim calcmode="lin" valueType="num">
                                      <p:cBhvr additive="base">
                                        <p:cTn id="33" dur="500" fill="hold"/>
                                        <p:tgtEl>
                                          <p:spTgt spid="4955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5145" grpId="0" animBg="1"/>
      <p:bldP spid="115724" grpId="0"/>
      <p:bldP spid="1157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16738" name="Picture 2" descr="Lucy's baby skelton 2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7850" y="381000"/>
            <a:ext cx="295275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2755" name="Text Box 3"/>
          <p:cNvSpPr txBox="1">
            <a:spLocks noChangeArrowheads="1"/>
          </p:cNvSpPr>
          <p:nvPr/>
        </p:nvSpPr>
        <p:spPr bwMode="auto">
          <a:xfrm>
            <a:off x="762000" y="304800"/>
            <a:ext cx="4419600" cy="1422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chemeClr val="bg1"/>
                </a:solidFill>
                <a:cs typeface="Arial" charset="0"/>
              </a:rPr>
              <a:t>«Ребенок Люси</a:t>
            </a:r>
            <a:r>
              <a:rPr lang="en-US" sz="3200">
                <a:solidFill>
                  <a:schemeClr val="bg1"/>
                </a:solidFill>
                <a:cs typeface="Arial" charset="0"/>
              </a:rPr>
              <a:t>, </a:t>
            </a:r>
            <a:r>
              <a:rPr lang="ru-RU" sz="3200">
                <a:solidFill>
                  <a:schemeClr val="bg1"/>
                </a:solidFill>
                <a:cs typeface="Arial" charset="0"/>
              </a:rPr>
              <a:t>удивительное </a:t>
            </a:r>
            <a:endParaRPr lang="en-US" sz="3200">
              <a:solidFill>
                <a:schemeClr val="bg1"/>
              </a:solidFill>
              <a:cs typeface="Arial" charset="0"/>
            </a:endParaRPr>
          </a:p>
          <a:p>
            <a:pPr eaLnBrk="1" hangingPunct="1">
              <a:lnSpc>
                <a:spcPct val="90000"/>
              </a:lnSpc>
            </a:pPr>
            <a:r>
              <a:rPr lang="ru-RU" sz="3200">
                <a:solidFill>
                  <a:schemeClr val="bg1"/>
                </a:solidFill>
                <a:cs typeface="Arial" charset="0"/>
              </a:rPr>
              <a:t>ископаемое</a:t>
            </a:r>
            <a:r>
              <a:rPr lang="ja-JP" altLang="en-US" sz="3200">
                <a:solidFill>
                  <a:schemeClr val="bg1"/>
                </a:solidFill>
                <a:cs typeface="Arial" charset="0"/>
              </a:rPr>
              <a:t>”</a:t>
            </a:r>
            <a:r>
              <a:rPr lang="en-US" sz="3200">
                <a:solidFill>
                  <a:schemeClr val="bg1"/>
                </a:solidFill>
                <a:cs typeface="Arial" charset="0"/>
              </a:rPr>
              <a:t> </a:t>
            </a:r>
          </a:p>
        </p:txBody>
      </p:sp>
      <p:sp>
        <p:nvSpPr>
          <p:cNvPr id="2762756" name="Text Box 4"/>
          <p:cNvSpPr txBox="1">
            <a:spLocks noChangeArrowheads="1"/>
          </p:cNvSpPr>
          <p:nvPr/>
        </p:nvSpPr>
        <p:spPr bwMode="auto">
          <a:xfrm>
            <a:off x="762000" y="1676400"/>
            <a:ext cx="4876800" cy="42656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Лопатки и шейные позвонки</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гориллы</a:t>
            </a:r>
            <a:endParaRPr lang="en-US" sz="2400">
              <a:solidFill>
                <a:srgbClr val="FFFF00"/>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Каналы внутреннего уха</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африканских обезьян</a:t>
            </a:r>
            <a:endParaRPr lang="en-US" sz="2400">
              <a:solidFill>
                <a:srgbClr val="FFFF00"/>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Длинные изогнутые пальцы</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обезьян</a:t>
            </a:r>
            <a:r>
              <a:rPr lang="ru-RU" sz="2400">
                <a:solidFill>
                  <a:schemeClr val="bg1"/>
                </a:solidFill>
                <a:cs typeface="Arial" charset="0"/>
              </a:rPr>
              <a:t>, живущих на деревьях</a:t>
            </a:r>
            <a:endParaRPr lang="en-US" sz="2400">
              <a:solidFill>
                <a:schemeClr val="bg1"/>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Голосовой аппарат</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шимпанзе</a:t>
            </a:r>
            <a:endParaRPr lang="en-US" sz="2400">
              <a:solidFill>
                <a:schemeClr val="bg1"/>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Характеристики черепа</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шимпанзе</a:t>
            </a:r>
            <a:endParaRPr lang="en-US" sz="2400">
              <a:solidFill>
                <a:schemeClr val="bg1"/>
              </a:solidFill>
              <a:cs typeface="Arial" charset="0"/>
            </a:endParaRPr>
          </a:p>
        </p:txBody>
      </p:sp>
      <p:sp>
        <p:nvSpPr>
          <p:cNvPr id="2762757" name="Text Box 5"/>
          <p:cNvSpPr txBox="1">
            <a:spLocks noChangeArrowheads="1"/>
          </p:cNvSpPr>
          <p:nvPr/>
        </p:nvSpPr>
        <p:spPr bwMode="auto">
          <a:xfrm>
            <a:off x="4038600" y="6126163"/>
            <a:ext cx="5029200" cy="4302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200">
                <a:solidFill>
                  <a:schemeClr val="bg1"/>
                </a:solidFill>
                <a:cs typeface="Arial" charset="0"/>
              </a:rPr>
              <a:t>www.sciam.com, 20 </a:t>
            </a:r>
            <a:r>
              <a:rPr lang="ru-RU" sz="2200">
                <a:solidFill>
                  <a:schemeClr val="bg1"/>
                </a:solidFill>
                <a:cs typeface="Arial" charset="0"/>
              </a:rPr>
              <a:t>сентября</a:t>
            </a:r>
            <a:r>
              <a:rPr lang="en-US" sz="2200">
                <a:solidFill>
                  <a:schemeClr val="bg1"/>
                </a:solidFill>
                <a:cs typeface="Arial" charset="0"/>
              </a:rPr>
              <a:t> 2006.</a:t>
            </a:r>
          </a:p>
        </p:txBody>
      </p:sp>
      <p:sp>
        <p:nvSpPr>
          <p:cNvPr id="2762758" name="Text Box 6"/>
          <p:cNvSpPr txBox="1">
            <a:spLocks noChangeArrowheads="1"/>
          </p:cNvSpPr>
          <p:nvPr/>
        </p:nvSpPr>
        <p:spPr bwMode="auto">
          <a:xfrm>
            <a:off x="3810000" y="736600"/>
            <a:ext cx="2057400" cy="968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rgbClr val="FFFF00"/>
                </a:solidFill>
                <a:cs typeface="Arial" charset="0"/>
              </a:rPr>
              <a:t>Новый человек</a:t>
            </a:r>
            <a:endParaRPr lang="en-US" sz="3200">
              <a:solidFill>
                <a:schemeClr val="bg1"/>
              </a:solidFill>
              <a:cs typeface="Arial" charset="0"/>
            </a:endParaRPr>
          </a:p>
        </p:txBody>
      </p:sp>
      <p:sp>
        <p:nvSpPr>
          <p:cNvPr id="2762759" name="Text Box 7"/>
          <p:cNvSpPr txBox="1">
            <a:spLocks noChangeArrowheads="1"/>
          </p:cNvSpPr>
          <p:nvPr/>
        </p:nvSpPr>
        <p:spPr bwMode="auto">
          <a:xfrm>
            <a:off x="3657600" y="727075"/>
            <a:ext cx="2133600" cy="968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rgbClr val="FFFF00"/>
                </a:solidFill>
                <a:cs typeface="Arial" charset="0"/>
              </a:rPr>
              <a:t>Новая обезьяна</a:t>
            </a:r>
            <a:endParaRPr lang="en-US" sz="3200">
              <a:solidFill>
                <a:schemeClr val="bg1"/>
              </a:solidFill>
              <a:cs typeface="Arial" charset="0"/>
            </a:endParaRPr>
          </a:p>
        </p:txBody>
      </p:sp>
      <p:sp>
        <p:nvSpPr>
          <p:cNvPr id="2762760" name="Line 8"/>
          <p:cNvSpPr>
            <a:spLocks noChangeShapeType="1"/>
          </p:cNvSpPr>
          <p:nvPr/>
        </p:nvSpPr>
        <p:spPr bwMode="auto">
          <a:xfrm flipV="1">
            <a:off x="4267200" y="3983038"/>
            <a:ext cx="1447800" cy="1524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ea typeface="+mn-ea"/>
            </a:endParaRPr>
          </a:p>
        </p:txBody>
      </p:sp>
      <p:sp>
        <p:nvSpPr>
          <p:cNvPr id="2762761" name="Rectangle 9"/>
          <p:cNvSpPr>
            <a:spLocks noChangeArrowheads="1"/>
          </p:cNvSpPr>
          <p:nvPr/>
        </p:nvSpPr>
        <p:spPr bwMode="auto">
          <a:xfrm>
            <a:off x="76200" y="381000"/>
            <a:ext cx="5638800" cy="5791200"/>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2762762" name="Text Box 10"/>
          <p:cNvSpPr txBox="1">
            <a:spLocks noChangeArrowheads="1"/>
          </p:cNvSpPr>
          <p:nvPr/>
        </p:nvSpPr>
        <p:spPr bwMode="auto">
          <a:xfrm>
            <a:off x="381000" y="381000"/>
            <a:ext cx="5334000" cy="6864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endParaRPr lang="en-US" sz="6600">
              <a:solidFill>
                <a:srgbClr val="FFFF00"/>
              </a:solidFill>
              <a:cs typeface="Arial" charset="0"/>
            </a:endParaRPr>
          </a:p>
          <a:p>
            <a:pPr algn="ctr" eaLnBrk="1" hangingPunct="1">
              <a:spcBef>
                <a:spcPct val="50000"/>
              </a:spcBef>
            </a:pPr>
            <a:r>
              <a:rPr lang="ru-RU" sz="6600">
                <a:solidFill>
                  <a:srgbClr val="FFFF00"/>
                </a:solidFill>
                <a:cs typeface="Arial" charset="0"/>
              </a:rPr>
              <a:t>Человеко-образный обман</a:t>
            </a:r>
            <a:endParaRPr lang="en-US" sz="6600">
              <a:solidFill>
                <a:srgbClr val="FFFF00"/>
              </a:solidFill>
              <a:cs typeface="Arial" charset="0"/>
            </a:endParaRPr>
          </a:p>
          <a:p>
            <a:pPr algn="ctr" eaLnBrk="1" hangingPunct="1">
              <a:spcBef>
                <a:spcPct val="50000"/>
              </a:spcBef>
            </a:pPr>
            <a:r>
              <a:rPr lang="en-US" sz="3800">
                <a:solidFill>
                  <a:srgbClr val="FFFF00"/>
                </a:solidFill>
                <a:cs typeface="Arial" charset="0"/>
              </a:rPr>
              <a:t> </a:t>
            </a:r>
          </a:p>
          <a:p>
            <a:pPr algn="ctr" eaLnBrk="1" hangingPunct="1">
              <a:spcBef>
                <a:spcPct val="50000"/>
              </a:spcBef>
            </a:pPr>
            <a:r>
              <a:rPr lang="en-US" sz="3800">
                <a:solidFill>
                  <a:srgbClr val="FFFF00"/>
                </a:solidFill>
                <a:cs typeface="Arial" charset="0"/>
              </a:rPr>
              <a:t> </a:t>
            </a:r>
            <a:endParaRPr lang="en-US" sz="2200">
              <a:solidFill>
                <a:srgbClr val="FFFF00"/>
              </a:solidFill>
              <a:cs typeface="Arial" charset="0"/>
            </a:endParaRPr>
          </a:p>
          <a:p>
            <a:pPr algn="ctr" eaLnBrk="1" hangingPunct="1">
              <a:spcBef>
                <a:spcPct val="50000"/>
              </a:spcBef>
            </a:pPr>
            <a:endParaRPr lang="en-US" sz="2200">
              <a:solidFill>
                <a:srgbClr val="FFFF00"/>
              </a:solidFill>
              <a:cs typeface="Arial" charset="0"/>
            </a:endParaRPr>
          </a:p>
        </p:txBody>
      </p:sp>
      <p:sp>
        <p:nvSpPr>
          <p:cNvPr id="2762763" name="Line 11"/>
          <p:cNvSpPr>
            <a:spLocks noChangeShapeType="1"/>
          </p:cNvSpPr>
          <p:nvPr/>
        </p:nvSpPr>
        <p:spPr bwMode="auto">
          <a:xfrm>
            <a:off x="1143000" y="1676400"/>
            <a:ext cx="3962400" cy="0"/>
          </a:xfrm>
          <a:prstGeom prst="line">
            <a:avLst/>
          </a:prstGeom>
          <a:noFill/>
          <a:ln w="254000">
            <a:solidFill>
              <a:srgbClr val="FFFF00"/>
            </a:solidFill>
            <a:round/>
            <a:headEnd/>
            <a:tailEnd type="triangle" w="med" len="med"/>
          </a:ln>
          <a:effectLst>
            <a:outerShdw dist="35921" dir="2700000" algn="ctr" rotWithShape="0">
              <a:schemeClr val="tx1"/>
            </a:outerShdw>
          </a:effectLst>
        </p:spPr>
        <p:txBody>
          <a:bodyPr/>
          <a:lstStyle/>
          <a:p>
            <a:pPr>
              <a:defRPr/>
            </a:pPr>
            <a:endParaRPr lang="en-US">
              <a:ea typeface="+mn-ea"/>
            </a:endParaRPr>
          </a:p>
        </p:txBody>
      </p:sp>
      <p:sp>
        <p:nvSpPr>
          <p:cNvPr id="116748" name="Rectangle 12"/>
          <p:cNvSpPr>
            <a:spLocks noGrp="1" noChangeArrowheads="1"/>
          </p:cNvSpPr>
          <p:nvPr>
            <p:ph type="title"/>
          </p:nvPr>
        </p:nvSpPr>
        <p:spPr>
          <a:xfrm>
            <a:off x="457200" y="-457200"/>
            <a:ext cx="5105400" cy="1143000"/>
          </a:xfrm>
        </p:spPr>
        <p:txBody>
          <a:bodyPr/>
          <a:lstStyle/>
          <a:p>
            <a:pPr eaLnBrk="1" hangingPunct="1"/>
            <a:r>
              <a:rPr lang="en-US" sz="1800">
                <a:solidFill>
                  <a:srgbClr val="663300"/>
                </a:solidFill>
                <a:latin typeface="Arial" charset="0"/>
                <a:cs typeface="Arial" charset="0"/>
              </a:rPr>
              <a:t>Lucy</a:t>
            </a:r>
            <a:r>
              <a:rPr lang="ja-JP" altLang="en-US" sz="1800">
                <a:solidFill>
                  <a:srgbClr val="663300"/>
                </a:solidFill>
                <a:latin typeface="Arial" charset="0"/>
                <a:cs typeface="Arial" charset="0"/>
              </a:rPr>
              <a:t>’</a:t>
            </a:r>
            <a:r>
              <a:rPr lang="en-US" sz="1800">
                <a:solidFill>
                  <a:srgbClr val="663300"/>
                </a:solidFill>
                <a:latin typeface="Arial" charset="0"/>
                <a:cs typeface="Arial" charset="0"/>
              </a:rPr>
              <a:t>s baby—2006 deception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62756">
                                            <p:txEl>
                                              <p:pRg st="0" end="0"/>
                                            </p:txEl>
                                          </p:spTgt>
                                        </p:tgtEl>
                                        <p:attrNameLst>
                                          <p:attrName>style.visibility</p:attrName>
                                        </p:attrNameLst>
                                      </p:cBhvr>
                                      <p:to>
                                        <p:strVal val="visible"/>
                                      </p:to>
                                    </p:set>
                                    <p:animEffect transition="in" filter="wipe(up)">
                                      <p:cBhvr>
                                        <p:cTn id="7" dur="500"/>
                                        <p:tgtEl>
                                          <p:spTgt spid="2762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62756">
                                            <p:txEl>
                                              <p:pRg st="1" end="1"/>
                                            </p:txEl>
                                          </p:spTgt>
                                        </p:tgtEl>
                                        <p:attrNameLst>
                                          <p:attrName>style.visibility</p:attrName>
                                        </p:attrNameLst>
                                      </p:cBhvr>
                                      <p:to>
                                        <p:strVal val="visible"/>
                                      </p:to>
                                    </p:set>
                                    <p:animEffect transition="in" filter="wipe(up)">
                                      <p:cBhvr>
                                        <p:cTn id="12" dur="500"/>
                                        <p:tgtEl>
                                          <p:spTgt spid="27627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762756">
                                            <p:txEl>
                                              <p:pRg st="2" end="2"/>
                                            </p:txEl>
                                          </p:spTgt>
                                        </p:tgtEl>
                                        <p:attrNameLst>
                                          <p:attrName>style.visibility</p:attrName>
                                        </p:attrNameLst>
                                      </p:cBhvr>
                                      <p:to>
                                        <p:strVal val="visible"/>
                                      </p:to>
                                    </p:set>
                                    <p:animEffect transition="in" filter="wipe(up)">
                                      <p:cBhvr>
                                        <p:cTn id="17" dur="500"/>
                                        <p:tgtEl>
                                          <p:spTgt spid="27627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762760"/>
                                        </p:tgtEl>
                                        <p:attrNameLst>
                                          <p:attrName>style.visibility</p:attrName>
                                        </p:attrNameLst>
                                      </p:cBhvr>
                                      <p:to>
                                        <p:strVal val="visible"/>
                                      </p:to>
                                    </p:set>
                                    <p:animEffect transition="in" filter="wipe(left)">
                                      <p:cBhvr>
                                        <p:cTn id="22" dur="500"/>
                                        <p:tgtEl>
                                          <p:spTgt spid="27627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762756">
                                            <p:txEl>
                                              <p:pRg st="3" end="3"/>
                                            </p:txEl>
                                          </p:spTgt>
                                        </p:tgtEl>
                                        <p:attrNameLst>
                                          <p:attrName>style.visibility</p:attrName>
                                        </p:attrNameLst>
                                      </p:cBhvr>
                                      <p:to>
                                        <p:strVal val="visible"/>
                                      </p:to>
                                    </p:set>
                                    <p:animEffect transition="in" filter="wipe(up)">
                                      <p:cBhvr>
                                        <p:cTn id="27" dur="500"/>
                                        <p:tgtEl>
                                          <p:spTgt spid="276275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762756">
                                            <p:txEl>
                                              <p:pRg st="4" end="4"/>
                                            </p:txEl>
                                          </p:spTgt>
                                        </p:tgtEl>
                                        <p:attrNameLst>
                                          <p:attrName>style.visibility</p:attrName>
                                        </p:attrNameLst>
                                      </p:cBhvr>
                                      <p:to>
                                        <p:strVal val="visible"/>
                                      </p:to>
                                    </p:set>
                                    <p:animEffect transition="in" filter="wipe(up)">
                                      <p:cBhvr>
                                        <p:cTn id="32" dur="500"/>
                                        <p:tgtEl>
                                          <p:spTgt spid="276275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62758"/>
                                        </p:tgtEl>
                                        <p:attrNameLst>
                                          <p:attrName>style.visibility</p:attrName>
                                        </p:attrNameLst>
                                      </p:cBhvr>
                                      <p:to>
                                        <p:strVal val="visible"/>
                                      </p:to>
                                    </p:set>
                                    <p:animEffect transition="in" filter="wipe(left)">
                                      <p:cBhvr>
                                        <p:cTn id="37" dur="500"/>
                                        <p:tgtEl>
                                          <p:spTgt spid="27627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xit" presetSubtype="0" fill="hold" grpId="1" nodeType="clickEffect">
                                  <p:stCondLst>
                                    <p:cond delay="0"/>
                                  </p:stCondLst>
                                  <p:childTnLst>
                                    <p:anim calcmode="lin" valueType="num">
                                      <p:cBhvr>
                                        <p:cTn id="41" dur="500"/>
                                        <p:tgtEl>
                                          <p:spTgt spid="2762758"/>
                                        </p:tgtEl>
                                        <p:attrNameLst>
                                          <p:attrName>ppt_w</p:attrName>
                                        </p:attrNameLst>
                                      </p:cBhvr>
                                      <p:tavLst>
                                        <p:tav tm="0">
                                          <p:val>
                                            <p:strVal val="ppt_w"/>
                                          </p:val>
                                        </p:tav>
                                        <p:tav tm="100000">
                                          <p:val>
                                            <p:fltVal val="0"/>
                                          </p:val>
                                        </p:tav>
                                      </p:tavLst>
                                    </p:anim>
                                    <p:anim calcmode="lin" valueType="num">
                                      <p:cBhvr>
                                        <p:cTn id="42" dur="500"/>
                                        <p:tgtEl>
                                          <p:spTgt spid="2762758"/>
                                        </p:tgtEl>
                                        <p:attrNameLst>
                                          <p:attrName>ppt_h</p:attrName>
                                        </p:attrNameLst>
                                      </p:cBhvr>
                                      <p:tavLst>
                                        <p:tav tm="0">
                                          <p:val>
                                            <p:strVal val="ppt_h"/>
                                          </p:val>
                                        </p:tav>
                                        <p:tav tm="100000">
                                          <p:val>
                                            <p:fltVal val="0"/>
                                          </p:val>
                                        </p:tav>
                                      </p:tavLst>
                                    </p:anim>
                                    <p:animEffect transition="out" filter="fade">
                                      <p:cBhvr>
                                        <p:cTn id="43" dur="500"/>
                                        <p:tgtEl>
                                          <p:spTgt spid="2762758"/>
                                        </p:tgtEl>
                                      </p:cBhvr>
                                    </p:animEffect>
                                    <p:set>
                                      <p:cBhvr>
                                        <p:cTn id="44" dur="1" fill="hold">
                                          <p:stCondLst>
                                            <p:cond delay="499"/>
                                          </p:stCondLst>
                                        </p:cTn>
                                        <p:tgtEl>
                                          <p:spTgt spid="2762758"/>
                                        </p:tgtEl>
                                        <p:attrNameLst>
                                          <p:attrName>style.visibility</p:attrName>
                                        </p:attrNameLst>
                                      </p:cBhvr>
                                      <p:to>
                                        <p:strVal val="hidden"/>
                                      </p:to>
                                    </p:set>
                                  </p:childTnLst>
                                </p:cTn>
                              </p:par>
                            </p:childTnLst>
                          </p:cTn>
                        </p:par>
                        <p:par>
                          <p:cTn id="45" fill="hold" nodeType="afterGroup">
                            <p:stCondLst>
                              <p:cond delay="500"/>
                            </p:stCondLst>
                            <p:childTnLst>
                              <p:par>
                                <p:cTn id="46" presetID="53" presetClass="entr" presetSubtype="0" fill="hold" grpId="0" nodeType="afterEffect">
                                  <p:stCondLst>
                                    <p:cond delay="0"/>
                                  </p:stCondLst>
                                  <p:childTnLst>
                                    <p:set>
                                      <p:cBhvr>
                                        <p:cTn id="47" dur="1" fill="hold">
                                          <p:stCondLst>
                                            <p:cond delay="0"/>
                                          </p:stCondLst>
                                        </p:cTn>
                                        <p:tgtEl>
                                          <p:spTgt spid="2762759"/>
                                        </p:tgtEl>
                                        <p:attrNameLst>
                                          <p:attrName>style.visibility</p:attrName>
                                        </p:attrNameLst>
                                      </p:cBhvr>
                                      <p:to>
                                        <p:strVal val="visible"/>
                                      </p:to>
                                    </p:set>
                                    <p:anim calcmode="lin" valueType="num">
                                      <p:cBhvr>
                                        <p:cTn id="48" dur="500" fill="hold"/>
                                        <p:tgtEl>
                                          <p:spTgt spid="2762759"/>
                                        </p:tgtEl>
                                        <p:attrNameLst>
                                          <p:attrName>ppt_w</p:attrName>
                                        </p:attrNameLst>
                                      </p:cBhvr>
                                      <p:tavLst>
                                        <p:tav tm="0">
                                          <p:val>
                                            <p:fltVal val="0"/>
                                          </p:val>
                                        </p:tav>
                                        <p:tav tm="100000">
                                          <p:val>
                                            <p:strVal val="#ppt_w"/>
                                          </p:val>
                                        </p:tav>
                                      </p:tavLst>
                                    </p:anim>
                                    <p:anim calcmode="lin" valueType="num">
                                      <p:cBhvr>
                                        <p:cTn id="49" dur="500" fill="hold"/>
                                        <p:tgtEl>
                                          <p:spTgt spid="2762759"/>
                                        </p:tgtEl>
                                        <p:attrNameLst>
                                          <p:attrName>ppt_h</p:attrName>
                                        </p:attrNameLst>
                                      </p:cBhvr>
                                      <p:tavLst>
                                        <p:tav tm="0">
                                          <p:val>
                                            <p:fltVal val="0"/>
                                          </p:val>
                                        </p:tav>
                                        <p:tav tm="100000">
                                          <p:val>
                                            <p:strVal val="#ppt_h"/>
                                          </p:val>
                                        </p:tav>
                                      </p:tavLst>
                                    </p:anim>
                                    <p:animEffect transition="in" filter="fade">
                                      <p:cBhvr>
                                        <p:cTn id="50" dur="500"/>
                                        <p:tgtEl>
                                          <p:spTgt spid="27627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62761"/>
                                        </p:tgtEl>
                                        <p:attrNameLst>
                                          <p:attrName>style.visibility</p:attrName>
                                        </p:attrNameLst>
                                      </p:cBhvr>
                                      <p:to>
                                        <p:strVal val="visible"/>
                                      </p:to>
                                    </p:set>
                                    <p:animEffect transition="in" filter="wipe(left)">
                                      <p:cBhvr>
                                        <p:cTn id="55" dur="500"/>
                                        <p:tgtEl>
                                          <p:spTgt spid="276276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762762"/>
                                        </p:tgtEl>
                                        <p:attrNameLst>
                                          <p:attrName>style.visibility</p:attrName>
                                        </p:attrNameLst>
                                      </p:cBhvr>
                                      <p:to>
                                        <p:strVal val="visible"/>
                                      </p:to>
                                    </p:set>
                                    <p:animEffect transition="in" filter="wipe(left)">
                                      <p:cBhvr>
                                        <p:cTn id="58" dur="500"/>
                                        <p:tgtEl>
                                          <p:spTgt spid="2762762"/>
                                        </p:tgtEl>
                                      </p:cBhvr>
                                    </p:animEffect>
                                  </p:childTnLst>
                                </p:cTn>
                              </p:par>
                              <p:par>
                                <p:cTn id="59" presetID="22" presetClass="entr" presetSubtype="8" fill="hold" nodeType="withEffect">
                                  <p:stCondLst>
                                    <p:cond delay="0"/>
                                  </p:stCondLst>
                                  <p:childTnLst>
                                    <p:set>
                                      <p:cBhvr>
                                        <p:cTn id="60" dur="1" fill="hold">
                                          <p:stCondLst>
                                            <p:cond delay="0"/>
                                          </p:stCondLst>
                                        </p:cTn>
                                        <p:tgtEl>
                                          <p:spTgt spid="2762763"/>
                                        </p:tgtEl>
                                        <p:attrNameLst>
                                          <p:attrName>style.visibility</p:attrName>
                                        </p:attrNameLst>
                                      </p:cBhvr>
                                      <p:to>
                                        <p:strVal val="visible"/>
                                      </p:to>
                                    </p:set>
                                    <p:animEffect transition="in" filter="wipe(left)">
                                      <p:cBhvr>
                                        <p:cTn id="61" dur="500"/>
                                        <p:tgtEl>
                                          <p:spTgt spid="2762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2758" grpId="0"/>
      <p:bldP spid="2762758" grpId="1"/>
      <p:bldP spid="2762759" grpId="0"/>
      <p:bldP spid="2762761" grpId="0" animBg="1"/>
      <p:bldP spid="276276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How to make an ape-man?</a:t>
            </a:r>
          </a:p>
        </p:txBody>
      </p:sp>
      <p:sp>
        <p:nvSpPr>
          <p:cNvPr id="4944900" name="Text Box 4"/>
          <p:cNvSpPr txBox="1">
            <a:spLocks noChangeArrowheads="1"/>
          </p:cNvSpPr>
          <p:nvPr/>
        </p:nvSpPr>
        <p:spPr bwMode="auto">
          <a:xfrm>
            <a:off x="838200" y="609600"/>
            <a:ext cx="74676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spcBef>
                <a:spcPct val="100000"/>
              </a:spcBef>
            </a:pPr>
            <a:r>
              <a:rPr lang="ru-RU" sz="4400">
                <a:solidFill>
                  <a:srgbClr val="FFFF00"/>
                </a:solidFill>
                <a:cs typeface="Arial" charset="0"/>
              </a:rPr>
              <a:t>Как изготовить человекообразного</a:t>
            </a:r>
            <a:r>
              <a:rPr lang="en-US" sz="4400">
                <a:solidFill>
                  <a:srgbClr val="FFFF00"/>
                </a:solidFill>
                <a:cs typeface="Arial" charset="0"/>
              </a:rPr>
              <a:t>?</a:t>
            </a:r>
          </a:p>
        </p:txBody>
      </p:sp>
      <p:sp>
        <p:nvSpPr>
          <p:cNvPr id="4944902" name="Text Box 6"/>
          <p:cNvSpPr txBox="1">
            <a:spLocks noChangeArrowheads="1"/>
          </p:cNvSpPr>
          <p:nvPr/>
        </p:nvSpPr>
        <p:spPr bwMode="auto">
          <a:xfrm>
            <a:off x="762000" y="1981200"/>
            <a:ext cx="78486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chemeClr val="bg1"/>
                </a:solidFill>
                <a:cs typeface="Arial" charset="0"/>
              </a:rPr>
              <a:t>1.  </a:t>
            </a:r>
            <a:r>
              <a:rPr lang="ru-RU" sz="3200">
                <a:solidFill>
                  <a:schemeClr val="bg1"/>
                </a:solidFill>
                <a:cs typeface="Arial" charset="0"/>
              </a:rPr>
              <a:t>Несколько человеческих костей</a:t>
            </a:r>
            <a:r>
              <a:rPr lang="en-US" sz="3200">
                <a:solidFill>
                  <a:schemeClr val="bg1"/>
                </a:solidFill>
                <a:cs typeface="Arial" charset="0"/>
              </a:rPr>
              <a:t> + </a:t>
            </a:r>
            <a:r>
              <a:rPr lang="ru-RU" sz="3200">
                <a:solidFill>
                  <a:srgbClr val="00FF00"/>
                </a:solidFill>
                <a:cs typeface="Arial" charset="0"/>
              </a:rPr>
              <a:t>воображение</a:t>
            </a:r>
            <a:r>
              <a:rPr lang="en-US" sz="3200">
                <a:solidFill>
                  <a:schemeClr val="bg1"/>
                </a:solidFill>
                <a:cs typeface="Arial" charset="0"/>
              </a:rPr>
              <a:t> = </a:t>
            </a:r>
            <a:r>
              <a:rPr lang="ru-RU" sz="3200">
                <a:solidFill>
                  <a:schemeClr val="bg1"/>
                </a:solidFill>
                <a:cs typeface="Arial" charset="0"/>
              </a:rPr>
              <a:t>человекообразное</a:t>
            </a:r>
            <a:endParaRPr lang="en-US" sz="3200">
              <a:solidFill>
                <a:schemeClr val="bg1"/>
              </a:solidFill>
              <a:cs typeface="Arial" charset="0"/>
            </a:endParaRPr>
          </a:p>
          <a:p>
            <a:pPr eaLnBrk="1" hangingPunct="1">
              <a:spcBef>
                <a:spcPct val="50000"/>
              </a:spcBef>
            </a:pPr>
            <a:r>
              <a:rPr lang="en-US" sz="3200">
                <a:solidFill>
                  <a:schemeClr val="bg1"/>
                </a:solidFill>
                <a:cs typeface="Arial" charset="0"/>
              </a:rPr>
              <a:t>2.  </a:t>
            </a:r>
            <a:r>
              <a:rPr lang="ru-RU" sz="3200">
                <a:solidFill>
                  <a:schemeClr val="bg1"/>
                </a:solidFill>
                <a:cs typeface="Arial" charset="0"/>
              </a:rPr>
              <a:t>Несколько обезьяньих</a:t>
            </a:r>
            <a:r>
              <a:rPr lang="en-US" sz="3200">
                <a:solidFill>
                  <a:schemeClr val="bg1"/>
                </a:solidFill>
                <a:cs typeface="Arial" charset="0"/>
              </a:rPr>
              <a:t> (?) </a:t>
            </a:r>
            <a:r>
              <a:rPr lang="ru-RU" sz="3200">
                <a:solidFill>
                  <a:schemeClr val="bg1"/>
                </a:solidFill>
                <a:cs typeface="Arial" charset="0"/>
              </a:rPr>
              <a:t>костей</a:t>
            </a:r>
            <a:r>
              <a:rPr lang="en-US" sz="3200">
                <a:solidFill>
                  <a:schemeClr val="bg1"/>
                </a:solidFill>
                <a:cs typeface="Arial" charset="0"/>
              </a:rPr>
              <a:t> + </a:t>
            </a:r>
            <a:r>
              <a:rPr lang="ru-RU" sz="3200">
                <a:solidFill>
                  <a:srgbClr val="00FF00"/>
                </a:solidFill>
                <a:cs typeface="Arial" charset="0"/>
              </a:rPr>
              <a:t>воображение </a:t>
            </a:r>
            <a:r>
              <a:rPr lang="en-US" sz="3200">
                <a:solidFill>
                  <a:schemeClr val="bg1"/>
                </a:solidFill>
                <a:cs typeface="Arial" charset="0"/>
              </a:rPr>
              <a:t>= </a:t>
            </a:r>
            <a:r>
              <a:rPr lang="ru-RU" sz="3200">
                <a:solidFill>
                  <a:schemeClr val="bg1"/>
                </a:solidFill>
                <a:cs typeface="Arial" charset="0"/>
              </a:rPr>
              <a:t>человекообразное</a:t>
            </a:r>
            <a:endParaRPr lang="en-US" sz="3200">
              <a:solidFill>
                <a:schemeClr val="bg1"/>
              </a:solidFill>
              <a:cs typeface="Arial" charset="0"/>
            </a:endParaRPr>
          </a:p>
          <a:p>
            <a:pPr eaLnBrk="1" hangingPunct="1">
              <a:spcBef>
                <a:spcPct val="50000"/>
              </a:spcBef>
            </a:pPr>
            <a:r>
              <a:rPr lang="en-US" sz="3200">
                <a:solidFill>
                  <a:schemeClr val="bg1"/>
                </a:solidFill>
                <a:cs typeface="Arial" charset="0"/>
              </a:rPr>
              <a:t>3.  </a:t>
            </a:r>
            <a:r>
              <a:rPr lang="ru-RU" sz="3200">
                <a:solidFill>
                  <a:schemeClr val="bg1"/>
                </a:solidFill>
                <a:cs typeface="Arial" charset="0"/>
              </a:rPr>
              <a:t>Несколько человеческих костей</a:t>
            </a:r>
            <a:r>
              <a:rPr lang="en-US" sz="3200">
                <a:solidFill>
                  <a:schemeClr val="bg1"/>
                </a:solidFill>
                <a:cs typeface="Arial" charset="0"/>
              </a:rPr>
              <a:t> + </a:t>
            </a:r>
            <a:r>
              <a:rPr lang="ru-RU" sz="3200">
                <a:solidFill>
                  <a:schemeClr val="bg1"/>
                </a:solidFill>
                <a:cs typeface="Arial" charset="0"/>
              </a:rPr>
              <a:t>несколько обезьяньих костей</a:t>
            </a:r>
            <a:r>
              <a:rPr lang="en-US" sz="3200">
                <a:solidFill>
                  <a:schemeClr val="bg1"/>
                </a:solidFill>
                <a:cs typeface="Arial" charset="0"/>
              </a:rPr>
              <a:t> + </a:t>
            </a:r>
            <a:r>
              <a:rPr lang="ru-RU" sz="3200">
                <a:solidFill>
                  <a:srgbClr val="00FF00"/>
                </a:solidFill>
                <a:cs typeface="Arial" charset="0"/>
              </a:rPr>
              <a:t>воображение</a:t>
            </a:r>
            <a:r>
              <a:rPr lang="en-US" sz="3200">
                <a:solidFill>
                  <a:schemeClr val="bg1"/>
                </a:solidFill>
                <a:cs typeface="Arial" charset="0"/>
              </a:rPr>
              <a:t> = </a:t>
            </a:r>
            <a:r>
              <a:rPr lang="ru-RU" sz="3200">
                <a:solidFill>
                  <a:schemeClr val="bg1"/>
                </a:solidFill>
                <a:cs typeface="Arial" charset="0"/>
              </a:rPr>
              <a:t>человекообразное</a:t>
            </a:r>
            <a:endParaRPr lang="en-US" sz="320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44902">
                                            <p:txEl>
                                              <p:pRg st="0" end="0"/>
                                            </p:txEl>
                                          </p:spTgt>
                                        </p:tgtEl>
                                        <p:attrNameLst>
                                          <p:attrName>style.visibility</p:attrName>
                                        </p:attrNameLst>
                                      </p:cBhvr>
                                      <p:to>
                                        <p:strVal val="visible"/>
                                      </p:to>
                                    </p:set>
                                    <p:animEffect transition="in" filter="wipe(left)">
                                      <p:cBhvr>
                                        <p:cTn id="7" dur="500"/>
                                        <p:tgtEl>
                                          <p:spTgt spid="49449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44902">
                                            <p:txEl>
                                              <p:pRg st="1" end="1"/>
                                            </p:txEl>
                                          </p:spTgt>
                                        </p:tgtEl>
                                        <p:attrNameLst>
                                          <p:attrName>style.visibility</p:attrName>
                                        </p:attrNameLst>
                                      </p:cBhvr>
                                      <p:to>
                                        <p:strVal val="visible"/>
                                      </p:to>
                                    </p:set>
                                    <p:animEffect transition="in" filter="wipe(left)">
                                      <p:cBhvr>
                                        <p:cTn id="12" dur="500"/>
                                        <p:tgtEl>
                                          <p:spTgt spid="49449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44902">
                                            <p:txEl>
                                              <p:pRg st="2" end="2"/>
                                            </p:txEl>
                                          </p:spTgt>
                                        </p:tgtEl>
                                        <p:attrNameLst>
                                          <p:attrName>style.visibility</p:attrName>
                                        </p:attrNameLst>
                                      </p:cBhvr>
                                      <p:to>
                                        <p:strVal val="visible"/>
                                      </p:to>
                                    </p:set>
                                    <p:animEffect transition="in" filter="wipe(left)">
                                      <p:cBhvr>
                                        <p:cTn id="17" dur="500"/>
                                        <p:tgtEl>
                                          <p:spTgt spid="49449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187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5238" name="Text Box 6"/>
          <p:cNvSpPr txBox="1">
            <a:spLocks noChangeArrowheads="1"/>
          </p:cNvSpPr>
          <p:nvPr/>
        </p:nvSpPr>
        <p:spPr bwMode="auto">
          <a:xfrm>
            <a:off x="152400" y="1905000"/>
            <a:ext cx="91440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7200">
                <a:solidFill>
                  <a:srgbClr val="FFFF00"/>
                </a:solidFill>
                <a:cs typeface="Arial" charset="0"/>
              </a:rPr>
              <a:t>Что говорит Библия</a:t>
            </a:r>
            <a:r>
              <a:rPr lang="en-US" sz="7200">
                <a:solidFill>
                  <a:srgbClr val="FFFF00"/>
                </a:solidFill>
                <a:cs typeface="Arial" charset="0"/>
              </a:rPr>
              <a:t>?</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Man—supernatural &amp; unique</a:t>
            </a:r>
          </a:p>
        </p:txBody>
      </p:sp>
      <p:sp>
        <p:nvSpPr>
          <p:cNvPr id="873475" name="Text Box 3"/>
          <p:cNvSpPr txBox="1">
            <a:spLocks noChangeArrowheads="1"/>
          </p:cNvSpPr>
          <p:nvPr/>
        </p:nvSpPr>
        <p:spPr bwMode="auto">
          <a:xfrm>
            <a:off x="609600" y="609600"/>
            <a:ext cx="7924800" cy="5478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5000">
                <a:solidFill>
                  <a:schemeClr val="bg1"/>
                </a:solidFill>
                <a:cs typeface="Arial" charset="0"/>
              </a:rPr>
              <a:t>Человек был сотворен</a:t>
            </a:r>
            <a:endParaRPr lang="en-US" sz="5000">
              <a:solidFill>
                <a:schemeClr val="bg1"/>
              </a:solidFill>
              <a:cs typeface="Arial" charset="0"/>
            </a:endParaRPr>
          </a:p>
          <a:p>
            <a:pPr algn="ctr" eaLnBrk="1" hangingPunct="1"/>
            <a:r>
              <a:rPr lang="en-US" sz="5000">
                <a:solidFill>
                  <a:schemeClr val="bg1"/>
                </a:solidFill>
                <a:cs typeface="Arial" charset="0"/>
              </a:rPr>
              <a:t> </a:t>
            </a:r>
            <a:r>
              <a:rPr lang="ru-RU" sz="5000">
                <a:solidFill>
                  <a:srgbClr val="FFFF00"/>
                </a:solidFill>
                <a:cs typeface="Arial" charset="0"/>
              </a:rPr>
              <a:t>сверхъестественным образом</a:t>
            </a:r>
            <a:r>
              <a:rPr lang="en-US" sz="5000">
                <a:solidFill>
                  <a:schemeClr val="bg1"/>
                </a:solidFill>
                <a:cs typeface="Arial" charset="0"/>
              </a:rPr>
              <a:t> </a:t>
            </a:r>
          </a:p>
          <a:p>
            <a:pPr algn="ctr" eaLnBrk="1" hangingPunct="1"/>
            <a:r>
              <a:rPr lang="ru-RU" sz="5000">
                <a:solidFill>
                  <a:schemeClr val="bg1"/>
                </a:solidFill>
                <a:cs typeface="Arial" charset="0"/>
              </a:rPr>
              <a:t>и является</a:t>
            </a:r>
            <a:r>
              <a:rPr lang="en-US" sz="5000">
                <a:solidFill>
                  <a:schemeClr val="bg1"/>
                </a:solidFill>
                <a:cs typeface="Arial" charset="0"/>
              </a:rPr>
              <a:t> </a:t>
            </a:r>
          </a:p>
          <a:p>
            <a:pPr algn="ctr" eaLnBrk="1" hangingPunct="1"/>
            <a:r>
              <a:rPr lang="ru-RU" sz="5000">
                <a:solidFill>
                  <a:srgbClr val="FFFF00"/>
                </a:solidFill>
                <a:cs typeface="Arial" charset="0"/>
              </a:rPr>
              <a:t>уникальным</a:t>
            </a:r>
            <a:endParaRPr lang="en-US" sz="5000">
              <a:solidFill>
                <a:srgbClr val="FFFF00"/>
              </a:solidFill>
              <a:cs typeface="Arial" charset="0"/>
            </a:endParaRPr>
          </a:p>
          <a:p>
            <a:pPr algn="ctr" eaLnBrk="1" hangingPunct="1"/>
            <a:r>
              <a:rPr lang="en-US" sz="5000">
                <a:solidFill>
                  <a:schemeClr val="bg1"/>
                </a:solidFill>
                <a:cs typeface="Arial" charset="0"/>
              </a:rPr>
              <a:t> </a:t>
            </a:r>
            <a:r>
              <a:rPr lang="ru-RU" sz="5000">
                <a:solidFill>
                  <a:schemeClr val="bg1"/>
                </a:solidFill>
                <a:cs typeface="Arial" charset="0"/>
              </a:rPr>
              <a:t>по сравнению с прочим творением</a:t>
            </a:r>
            <a:r>
              <a:rPr lang="en-US" sz="5000">
                <a:solidFill>
                  <a:schemeClr val="bg1"/>
                </a:solidFill>
                <a:cs typeface="Arial" charset="0"/>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atin typeface="Arial" charset="0"/>
              </a:rPr>
              <a:t>National Geographic cover, August 2002</a:t>
            </a:r>
          </a:p>
        </p:txBody>
      </p:sp>
      <p:sp>
        <p:nvSpPr>
          <p:cNvPr id="69635" name="Text Box 4"/>
          <p:cNvSpPr txBox="1">
            <a:spLocks noChangeArrowheads="1"/>
          </p:cNvSpPr>
          <p:nvPr/>
        </p:nvSpPr>
        <p:spPr bwMode="auto">
          <a:xfrm>
            <a:off x="5486400" y="2125663"/>
            <a:ext cx="2743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4000">
                <a:solidFill>
                  <a:schemeClr val="bg1"/>
                </a:solidFill>
              </a:rPr>
              <a:t>Август </a:t>
            </a:r>
            <a:r>
              <a:rPr lang="en-US" sz="4000">
                <a:solidFill>
                  <a:schemeClr val="bg1"/>
                </a:solidFill>
              </a:rPr>
              <a:t>2002</a:t>
            </a:r>
          </a:p>
        </p:txBody>
      </p:sp>
      <p:pic>
        <p:nvPicPr>
          <p:cNvPr id="69636" name="Picture 6" descr="Human evol--Nat Geog Aug 0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4400" y="381000"/>
            <a:ext cx="4191000" cy="6096000"/>
          </a:xfrm>
          <a:noFill/>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atin typeface="Arial" charset="0"/>
                <a:cs typeface="Arial" charset="0"/>
              </a:rPr>
              <a:t>Stott 1981—pre-Adamites 1</a:t>
            </a:r>
          </a:p>
        </p:txBody>
      </p:sp>
      <p:pic>
        <p:nvPicPr>
          <p:cNvPr id="12083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4724" name="Text Box 4"/>
          <p:cNvSpPr txBox="1">
            <a:spLocks noChangeArrowheads="1"/>
          </p:cNvSpPr>
          <p:nvPr/>
        </p:nvSpPr>
        <p:spPr bwMode="auto">
          <a:xfrm>
            <a:off x="838200" y="533400"/>
            <a:ext cx="7696200" cy="49117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200">
                <a:solidFill>
                  <a:schemeClr val="bg1"/>
                </a:solidFill>
                <a:latin typeface="Arial Narrow" charset="0"/>
                <a:cs typeface="Arial" charset="0"/>
              </a:rPr>
              <a:t>«Кажется абсолютно возможным</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согласовать историчность Адама с, по крайней мере, некоторыми</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теистическими</a:t>
            </a:r>
            <a:r>
              <a:rPr lang="en-US" sz="3200">
                <a:solidFill>
                  <a:schemeClr val="bg1"/>
                </a:solidFill>
                <a:latin typeface="Arial Narrow" charset="0"/>
                <a:cs typeface="Arial" charset="0"/>
              </a:rPr>
              <a:t>)</a:t>
            </a:r>
            <a:r>
              <a:rPr lang="ru-RU" sz="3200">
                <a:solidFill>
                  <a:schemeClr val="bg1"/>
                </a:solidFill>
                <a:latin typeface="Arial Narrow" charset="0"/>
                <a:cs typeface="Arial" charset="0"/>
              </a:rPr>
              <a:t> эволюционными</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теориями.</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Многие библейские христиане так и делают</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веря, что эти теории не являются абсолютно несовместимыми.</a:t>
            </a:r>
            <a:r>
              <a:rPr lang="en-US" sz="3200">
                <a:solidFill>
                  <a:schemeClr val="bg1"/>
                </a:solidFill>
                <a:latin typeface="Arial Narrow" charset="0"/>
                <a:cs typeface="Arial" charset="0"/>
              </a:rPr>
              <a:t> </a:t>
            </a:r>
          </a:p>
          <a:p>
            <a:pPr eaLnBrk="1" hangingPunct="1">
              <a:lnSpc>
                <a:spcPct val="90000"/>
              </a:lnSpc>
            </a:pPr>
            <a:r>
              <a:rPr lang="ru-RU" sz="3200">
                <a:solidFill>
                  <a:schemeClr val="bg1"/>
                </a:solidFill>
                <a:latin typeface="Arial Narrow" charset="0"/>
                <a:cs typeface="Arial" charset="0"/>
              </a:rPr>
              <a:t>Доказывать историчность первой пары, которая согрешила через непослушание – это одно</a:t>
            </a:r>
            <a:r>
              <a:rPr lang="en-US" sz="3200">
                <a:solidFill>
                  <a:schemeClr val="bg1"/>
                </a:solidFill>
                <a:latin typeface="Arial Narrow" charset="0"/>
                <a:cs typeface="Arial" charset="0"/>
              </a:rPr>
              <a:t>;</a:t>
            </a:r>
            <a:r>
              <a:rPr lang="ru-RU" sz="3200">
                <a:solidFill>
                  <a:schemeClr val="bg1"/>
                </a:solidFill>
                <a:latin typeface="Arial Narrow" charset="0"/>
                <a:cs typeface="Arial" charset="0"/>
              </a:rPr>
              <a:t>»</a:t>
            </a:r>
            <a:endParaRPr lang="en-US" sz="3200">
              <a:solidFill>
                <a:schemeClr val="bg1"/>
              </a:solidFill>
              <a:latin typeface="Arial Narrow" charset="0"/>
              <a:cs typeface="Arial" charset="0"/>
            </a:endParaRPr>
          </a:p>
        </p:txBody>
      </p:sp>
      <p:sp>
        <p:nvSpPr>
          <p:cNvPr id="4254725" name="Text Box 5"/>
          <p:cNvSpPr txBox="1">
            <a:spLocks noChangeArrowheads="1"/>
          </p:cNvSpPr>
          <p:nvPr/>
        </p:nvSpPr>
        <p:spPr bwMode="auto">
          <a:xfrm>
            <a:off x="838200" y="5486400"/>
            <a:ext cx="76200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Джон Стотт.</a:t>
            </a:r>
            <a:r>
              <a:rPr lang="en-US" sz="2200">
                <a:solidFill>
                  <a:schemeClr val="bg1"/>
                </a:solidFill>
                <a:cs typeface="Arial" charset="0"/>
              </a:rPr>
              <a:t> </a:t>
            </a:r>
            <a:r>
              <a:rPr lang="ru-RU" sz="2200">
                <a:solidFill>
                  <a:schemeClr val="bg1"/>
                </a:solidFill>
                <a:cs typeface="Arial" charset="0"/>
              </a:rPr>
              <a:t>Цит. по: Коллин Чепмен. </a:t>
            </a:r>
            <a:r>
              <a:rPr lang="ru-RU" sz="2200" i="1">
                <a:solidFill>
                  <a:schemeClr val="bg1"/>
                </a:solidFill>
                <a:cs typeface="Arial" charset="0"/>
              </a:rPr>
              <a:t>Доказательства христианства.</a:t>
            </a:r>
            <a:r>
              <a:rPr lang="en-US" sz="2200">
                <a:solidFill>
                  <a:schemeClr val="bg1"/>
                </a:solidFill>
                <a:cs typeface="Arial" charset="0"/>
              </a:rPr>
              <a:t> Grand Rapids: Eerdmans, 1981</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254724">
                                            <p:txEl>
                                              <p:pRg st="1" end="1"/>
                                            </p:txEl>
                                          </p:spTgt>
                                        </p:tgtEl>
                                        <p:attrNameLst>
                                          <p:attrName>style.visibility</p:attrName>
                                        </p:attrNameLst>
                                      </p:cBhvr>
                                      <p:to>
                                        <p:strVal val="visible"/>
                                      </p:to>
                                    </p:set>
                                    <p:animEffect transition="in" filter="wipe(up)">
                                      <p:cBhvr>
                                        <p:cTn id="7" dur="500"/>
                                        <p:tgtEl>
                                          <p:spTgt spid="42547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atin typeface="Arial" charset="0"/>
                <a:cs typeface="Arial" charset="0"/>
              </a:rPr>
              <a:t>Stott 1981—pre-Adamites 1</a:t>
            </a:r>
          </a:p>
        </p:txBody>
      </p:sp>
      <p:pic>
        <p:nvPicPr>
          <p:cNvPr id="12185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6772" name="Text Box 4"/>
          <p:cNvSpPr txBox="1">
            <a:spLocks noChangeArrowheads="1"/>
          </p:cNvSpPr>
          <p:nvPr/>
        </p:nvSpPr>
        <p:spPr bwMode="auto">
          <a:xfrm>
            <a:off x="914400" y="609600"/>
            <a:ext cx="7315200" cy="3749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000">
                <a:solidFill>
                  <a:schemeClr val="bg1"/>
                </a:solidFill>
                <a:cs typeface="Arial" charset="0"/>
              </a:rPr>
              <a:t>«Совершенно другое – </a:t>
            </a:r>
            <a:endParaRPr lang="en-US" sz="3000">
              <a:solidFill>
                <a:schemeClr val="bg1"/>
              </a:solidFill>
              <a:cs typeface="Arial" charset="0"/>
            </a:endParaRPr>
          </a:p>
          <a:p>
            <a:pPr eaLnBrk="1" hangingPunct="1"/>
            <a:r>
              <a:rPr lang="ru-RU" sz="3000">
                <a:solidFill>
                  <a:schemeClr val="bg1"/>
                </a:solidFill>
                <a:cs typeface="Arial" charset="0"/>
              </a:rPr>
              <a:t>отрицать всю </a:t>
            </a:r>
            <a:endParaRPr lang="en-US" sz="3000">
              <a:solidFill>
                <a:schemeClr val="bg1"/>
              </a:solidFill>
              <a:cs typeface="Arial" charset="0"/>
            </a:endParaRPr>
          </a:p>
          <a:p>
            <a:pPr eaLnBrk="1" hangingPunct="1"/>
            <a:r>
              <a:rPr lang="ru-RU" sz="3000">
                <a:solidFill>
                  <a:schemeClr val="bg1"/>
                </a:solidFill>
                <a:cs typeface="Arial" charset="0"/>
              </a:rPr>
              <a:t>эволюцию и доказывать </a:t>
            </a:r>
            <a:endParaRPr lang="en-US" sz="3000">
              <a:solidFill>
                <a:schemeClr val="bg1"/>
              </a:solidFill>
              <a:cs typeface="Arial" charset="0"/>
            </a:endParaRPr>
          </a:p>
          <a:p>
            <a:pPr eaLnBrk="1" hangingPunct="1"/>
            <a:r>
              <a:rPr lang="ru-RU" sz="3000">
                <a:solidFill>
                  <a:schemeClr val="bg1"/>
                </a:solidFill>
                <a:cs typeface="Arial" charset="0"/>
              </a:rPr>
              <a:t>отдельное и особое </a:t>
            </a:r>
            <a:endParaRPr lang="en-US" sz="3000">
              <a:solidFill>
                <a:schemeClr val="bg1"/>
              </a:solidFill>
              <a:cs typeface="Arial" charset="0"/>
            </a:endParaRPr>
          </a:p>
          <a:p>
            <a:pPr eaLnBrk="1" hangingPunct="1"/>
            <a:r>
              <a:rPr lang="ru-RU" sz="3000">
                <a:solidFill>
                  <a:schemeClr val="bg1"/>
                </a:solidFill>
                <a:cs typeface="Arial" charset="0"/>
              </a:rPr>
              <a:t>сотворение всего,</a:t>
            </a:r>
            <a:r>
              <a:rPr lang="en-US" sz="3000">
                <a:solidFill>
                  <a:schemeClr val="bg1"/>
                </a:solidFill>
                <a:cs typeface="Arial" charset="0"/>
              </a:rPr>
              <a:t> </a:t>
            </a:r>
          </a:p>
          <a:p>
            <a:pPr eaLnBrk="1" hangingPunct="1"/>
            <a:r>
              <a:rPr lang="ru-RU" sz="3000">
                <a:solidFill>
                  <a:schemeClr val="bg1"/>
                </a:solidFill>
                <a:cs typeface="Arial" charset="0"/>
              </a:rPr>
              <a:t>включая и </a:t>
            </a:r>
            <a:endParaRPr lang="en-US" sz="3000">
              <a:solidFill>
                <a:schemeClr val="bg1"/>
              </a:solidFill>
              <a:cs typeface="Arial" charset="0"/>
            </a:endParaRPr>
          </a:p>
          <a:p>
            <a:pPr eaLnBrk="1" hangingPunct="1"/>
            <a:r>
              <a:rPr lang="ru-RU" sz="3000">
                <a:solidFill>
                  <a:schemeClr val="bg1"/>
                </a:solidFill>
                <a:cs typeface="Arial" charset="0"/>
              </a:rPr>
              <a:t>человекообразных </a:t>
            </a:r>
            <a:endParaRPr lang="en-US" sz="3000">
              <a:solidFill>
                <a:schemeClr val="bg1"/>
              </a:solidFill>
              <a:cs typeface="Arial" charset="0"/>
            </a:endParaRPr>
          </a:p>
          <a:p>
            <a:pPr eaLnBrk="1" hangingPunct="1"/>
            <a:r>
              <a:rPr lang="ru-RU" sz="3000">
                <a:solidFill>
                  <a:schemeClr val="bg1"/>
                </a:solidFill>
                <a:cs typeface="Arial" charset="0"/>
              </a:rPr>
              <a:t>существ, и тело Адама».</a:t>
            </a:r>
            <a:endParaRPr lang="en-US" sz="3000">
              <a:solidFill>
                <a:schemeClr val="bg1"/>
              </a:solidFill>
              <a:cs typeface="Arial" charset="0"/>
            </a:endParaRPr>
          </a:p>
        </p:txBody>
      </p:sp>
      <p:sp>
        <p:nvSpPr>
          <p:cNvPr id="4256773" name="Text Box 5"/>
          <p:cNvSpPr txBox="1">
            <a:spLocks noChangeArrowheads="1"/>
          </p:cNvSpPr>
          <p:nvPr/>
        </p:nvSpPr>
        <p:spPr bwMode="auto">
          <a:xfrm>
            <a:off x="838200" y="5105400"/>
            <a:ext cx="76200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Джон Стотт.</a:t>
            </a:r>
            <a:r>
              <a:rPr lang="en-US" sz="2200">
                <a:solidFill>
                  <a:schemeClr val="bg1"/>
                </a:solidFill>
                <a:cs typeface="Arial" charset="0"/>
              </a:rPr>
              <a:t> </a:t>
            </a:r>
            <a:r>
              <a:rPr lang="ru-RU" sz="2200">
                <a:solidFill>
                  <a:schemeClr val="bg1"/>
                </a:solidFill>
                <a:cs typeface="Arial" charset="0"/>
              </a:rPr>
              <a:t>Цит. по: Коллин Чепмен. </a:t>
            </a:r>
            <a:r>
              <a:rPr lang="ru-RU" sz="2200" i="1">
                <a:solidFill>
                  <a:schemeClr val="bg1"/>
                </a:solidFill>
                <a:cs typeface="Arial" charset="0"/>
              </a:rPr>
              <a:t>Доказательства христианства.</a:t>
            </a:r>
            <a:r>
              <a:rPr lang="en-US" sz="2200">
                <a:solidFill>
                  <a:schemeClr val="bg1"/>
                </a:solidFill>
                <a:cs typeface="Arial" charset="0"/>
              </a:rPr>
              <a:t> Grand Rapids: Eerdmans, 1981</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130.</a:t>
            </a:r>
          </a:p>
        </p:txBody>
      </p:sp>
      <p:pic>
        <p:nvPicPr>
          <p:cNvPr id="121862" name="Picture 6" descr="John Stot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0" y="685800"/>
            <a:ext cx="2362200"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atin typeface="Arial" charset="0"/>
                <a:cs typeface="Arial" charset="0"/>
              </a:rPr>
              <a:t>Stott 1981—pre-Adamites 2</a:t>
            </a:r>
          </a:p>
        </p:txBody>
      </p:sp>
      <p:pic>
        <p:nvPicPr>
          <p:cNvPr id="122883"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8820" name="Text Box 4"/>
          <p:cNvSpPr txBox="1">
            <a:spLocks noChangeArrowheads="1"/>
          </p:cNvSpPr>
          <p:nvPr/>
        </p:nvSpPr>
        <p:spPr bwMode="auto">
          <a:xfrm>
            <a:off x="914400" y="596900"/>
            <a:ext cx="7315200" cy="5016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solidFill>
                  <a:schemeClr val="bg1"/>
                </a:solidFill>
                <a:cs typeface="Arial" charset="0"/>
              </a:rPr>
              <a:t>«Это предположение</a:t>
            </a:r>
            <a:r>
              <a:rPr lang="en-US" sz="3200">
                <a:solidFill>
                  <a:schemeClr val="bg1"/>
                </a:solidFill>
                <a:cs typeface="Arial" charset="0"/>
              </a:rPr>
              <a:t> (</a:t>
            </a:r>
            <a:r>
              <a:rPr lang="ru-RU" sz="3200">
                <a:solidFill>
                  <a:schemeClr val="bg1"/>
                </a:solidFill>
                <a:cs typeface="Arial" charset="0"/>
              </a:rPr>
              <a:t>ибо это не более, чем предположение</a:t>
            </a:r>
            <a:r>
              <a:rPr lang="en-US" sz="3200">
                <a:solidFill>
                  <a:schemeClr val="bg1"/>
                </a:solidFill>
                <a:cs typeface="Arial" charset="0"/>
              </a:rPr>
              <a:t>) </a:t>
            </a:r>
            <a:r>
              <a:rPr lang="ru-RU" sz="3200">
                <a:solidFill>
                  <a:schemeClr val="bg1"/>
                </a:solidFill>
                <a:cs typeface="Arial" charset="0"/>
              </a:rPr>
              <a:t>не кажется мне противоречащим Писанию</a:t>
            </a:r>
            <a:r>
              <a:rPr lang="en-US" sz="3200">
                <a:solidFill>
                  <a:schemeClr val="bg1"/>
                </a:solidFill>
                <a:cs typeface="Arial" charset="0"/>
              </a:rPr>
              <a:t> </a:t>
            </a:r>
            <a:r>
              <a:rPr lang="ru-RU" sz="3200">
                <a:solidFill>
                  <a:schemeClr val="bg1"/>
                </a:solidFill>
                <a:cs typeface="Arial" charset="0"/>
              </a:rPr>
              <a:t>и потому невозможным, что</a:t>
            </a:r>
            <a:r>
              <a:rPr lang="en-US" sz="3200">
                <a:solidFill>
                  <a:schemeClr val="bg1"/>
                </a:solidFill>
                <a:cs typeface="Arial" charset="0"/>
              </a:rPr>
              <a:t> </a:t>
            </a:r>
            <a:r>
              <a:rPr lang="ru-RU" sz="3200">
                <a:solidFill>
                  <a:schemeClr val="bg1"/>
                </a:solidFill>
                <a:cs typeface="Arial" charset="0"/>
              </a:rPr>
              <a:t>когда Бог сотворил человека по Своему подобию, Он запечатлел Свое подобие на одном из множества </a:t>
            </a:r>
            <a:r>
              <a:rPr lang="ja-JP" altLang="en-US" sz="3200">
                <a:solidFill>
                  <a:schemeClr val="bg1"/>
                </a:solidFill>
                <a:cs typeface="Arial" charset="0"/>
              </a:rPr>
              <a:t>“</a:t>
            </a:r>
            <a:r>
              <a:rPr lang="ru-RU" sz="3200">
                <a:solidFill>
                  <a:schemeClr val="bg1"/>
                </a:solidFill>
                <a:cs typeface="Arial" charset="0"/>
              </a:rPr>
              <a:t>человекообразных</a:t>
            </a:r>
            <a:r>
              <a:rPr lang="ja-JP" altLang="en-US" sz="3200">
                <a:solidFill>
                  <a:schemeClr val="bg1"/>
                </a:solidFill>
                <a:cs typeface="Arial" charset="0"/>
              </a:rPr>
              <a:t>”</a:t>
            </a:r>
            <a:r>
              <a:rPr lang="en-US" sz="3200">
                <a:solidFill>
                  <a:schemeClr val="bg1"/>
                </a:solidFill>
                <a:cs typeface="Arial" charset="0"/>
              </a:rPr>
              <a:t>, </a:t>
            </a:r>
            <a:r>
              <a:rPr lang="ru-RU" sz="3200">
                <a:solidFill>
                  <a:schemeClr val="bg1"/>
                </a:solidFill>
                <a:cs typeface="Arial" charset="0"/>
              </a:rPr>
              <a:t>которые, как кажется, жили в то время».</a:t>
            </a:r>
            <a:endParaRPr lang="en-US" sz="3200">
              <a:solidFill>
                <a:schemeClr val="bg1"/>
              </a:solidFill>
              <a:cs typeface="Arial" charset="0"/>
            </a:endParaRPr>
          </a:p>
        </p:txBody>
      </p:sp>
      <p:sp>
        <p:nvSpPr>
          <p:cNvPr id="4258821" name="Text Box 5"/>
          <p:cNvSpPr txBox="1">
            <a:spLocks noChangeArrowheads="1"/>
          </p:cNvSpPr>
          <p:nvPr/>
        </p:nvSpPr>
        <p:spPr bwMode="auto">
          <a:xfrm>
            <a:off x="4572000" y="5791200"/>
            <a:ext cx="37338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cs typeface="Arial" charset="0"/>
              </a:rPr>
              <a:t>Стотт</a:t>
            </a:r>
            <a:r>
              <a:rPr lang="en-US" sz="2400">
                <a:solidFill>
                  <a:schemeClr val="bg1"/>
                </a:solidFill>
                <a:cs typeface="Arial" charset="0"/>
              </a:rPr>
              <a:t> (1981)</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130.</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atin typeface="Arial" charset="0"/>
                <a:cs typeface="Arial" charset="0"/>
              </a:rPr>
              <a:t>Stott 1981—pre-Adamites 2</a:t>
            </a:r>
          </a:p>
        </p:txBody>
      </p:sp>
      <p:pic>
        <p:nvPicPr>
          <p:cNvPr id="123907"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60868" name="Text Box 4"/>
          <p:cNvSpPr txBox="1">
            <a:spLocks noChangeArrowheads="1"/>
          </p:cNvSpPr>
          <p:nvPr/>
        </p:nvSpPr>
        <p:spPr bwMode="auto">
          <a:xfrm>
            <a:off x="838200" y="914400"/>
            <a:ext cx="78486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solidFill>
                  <a:schemeClr val="bg1"/>
                </a:solidFill>
                <a:cs typeface="Arial" charset="0"/>
              </a:rPr>
              <a:t>«Говоря с долей сомнения, как подобает тому, кто не является ученым»</a:t>
            </a:r>
            <a:r>
              <a:rPr lang="en-US" sz="3200">
                <a:solidFill>
                  <a:schemeClr val="bg1"/>
                </a:solidFill>
                <a:cs typeface="Arial" charset="0"/>
              </a:rPr>
              <a:t>,</a:t>
            </a:r>
            <a:r>
              <a:rPr lang="ru-RU" sz="3200">
                <a:solidFill>
                  <a:schemeClr val="bg1"/>
                </a:solidFill>
                <a:cs typeface="Arial" charset="0"/>
              </a:rPr>
              <a:t> Стотт</a:t>
            </a:r>
            <a:r>
              <a:rPr lang="en-US" sz="3200">
                <a:solidFill>
                  <a:schemeClr val="bg1"/>
                </a:solidFill>
                <a:cs typeface="Arial" charset="0"/>
              </a:rPr>
              <a:t> </a:t>
            </a:r>
            <a:r>
              <a:rPr lang="ru-RU" sz="3200">
                <a:solidFill>
                  <a:schemeClr val="bg1"/>
                </a:solidFill>
                <a:cs typeface="Arial" charset="0"/>
              </a:rPr>
              <a:t>продолжает объяснять, что он склоняется к идее о существовании человекообразных предшественников Адама, которые были анатомически неотличимы от современного человека, но которые не имели образа Божия.</a:t>
            </a:r>
            <a:endParaRPr lang="en-US" sz="3200">
              <a:solidFill>
                <a:schemeClr val="bg1"/>
              </a:solidFill>
              <a:cs typeface="Arial" charset="0"/>
            </a:endParaRPr>
          </a:p>
        </p:txBody>
      </p:sp>
      <p:sp>
        <p:nvSpPr>
          <p:cNvPr id="4260869" name="Text Box 5"/>
          <p:cNvSpPr txBox="1">
            <a:spLocks noChangeArrowheads="1"/>
          </p:cNvSpPr>
          <p:nvPr/>
        </p:nvSpPr>
        <p:spPr bwMode="auto">
          <a:xfrm>
            <a:off x="4572000" y="5791200"/>
            <a:ext cx="37338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cs typeface="Arial" charset="0"/>
              </a:rPr>
              <a:t>Стотт</a:t>
            </a:r>
            <a:r>
              <a:rPr lang="en-US" sz="2400">
                <a:solidFill>
                  <a:schemeClr val="bg1"/>
                </a:solidFill>
                <a:cs typeface="Arial" charset="0"/>
              </a:rPr>
              <a:t> (1981)</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130.</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67330" name="Rectangle 2"/>
          <p:cNvSpPr>
            <a:spLocks noGrp="1" noChangeArrowheads="1"/>
          </p:cNvSpPr>
          <p:nvPr>
            <p:ph type="title" idx="4294967295"/>
          </p:nvPr>
        </p:nvSpPr>
        <p:spPr/>
        <p:txBody>
          <a:bodyPr/>
          <a:lstStyle/>
          <a:p>
            <a:r>
              <a:rPr lang="en-US">
                <a:solidFill>
                  <a:srgbClr val="000066"/>
                </a:solidFill>
              </a:rPr>
              <a:t>Man—supernatural &amp; unique</a:t>
            </a:r>
          </a:p>
        </p:txBody>
      </p:sp>
      <p:sp>
        <p:nvSpPr>
          <p:cNvPr id="873475" name="Text Box 3"/>
          <p:cNvSpPr txBox="1">
            <a:spLocks noChangeArrowheads="1"/>
          </p:cNvSpPr>
          <p:nvPr/>
        </p:nvSpPr>
        <p:spPr bwMode="auto">
          <a:xfrm>
            <a:off x="609600" y="609600"/>
            <a:ext cx="7924800" cy="5478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5000">
                <a:solidFill>
                  <a:schemeClr val="bg1"/>
                </a:solidFill>
                <a:cs typeface="Arial" charset="0"/>
              </a:rPr>
              <a:t>Человек был сотворен</a:t>
            </a:r>
            <a:endParaRPr lang="en-US" sz="5000">
              <a:solidFill>
                <a:schemeClr val="bg1"/>
              </a:solidFill>
              <a:cs typeface="Arial" charset="0"/>
            </a:endParaRPr>
          </a:p>
          <a:p>
            <a:pPr algn="ctr" eaLnBrk="1" hangingPunct="1"/>
            <a:r>
              <a:rPr lang="en-US" sz="5000">
                <a:solidFill>
                  <a:schemeClr val="bg1"/>
                </a:solidFill>
                <a:cs typeface="Arial" charset="0"/>
              </a:rPr>
              <a:t> </a:t>
            </a:r>
            <a:r>
              <a:rPr lang="ru-RU" sz="5000">
                <a:solidFill>
                  <a:srgbClr val="FFFF00"/>
                </a:solidFill>
                <a:cs typeface="Arial" charset="0"/>
              </a:rPr>
              <a:t>сверхъестественным образом</a:t>
            </a:r>
            <a:r>
              <a:rPr lang="en-US" sz="5000">
                <a:solidFill>
                  <a:schemeClr val="bg1"/>
                </a:solidFill>
                <a:cs typeface="Arial" charset="0"/>
              </a:rPr>
              <a:t> </a:t>
            </a:r>
          </a:p>
          <a:p>
            <a:pPr algn="ctr" eaLnBrk="1" hangingPunct="1"/>
            <a:r>
              <a:rPr lang="ru-RU" sz="5000">
                <a:solidFill>
                  <a:schemeClr val="bg1"/>
                </a:solidFill>
                <a:cs typeface="Arial" charset="0"/>
              </a:rPr>
              <a:t>и является</a:t>
            </a:r>
            <a:r>
              <a:rPr lang="en-US" sz="5000">
                <a:solidFill>
                  <a:schemeClr val="bg1"/>
                </a:solidFill>
                <a:cs typeface="Arial" charset="0"/>
              </a:rPr>
              <a:t> </a:t>
            </a:r>
          </a:p>
          <a:p>
            <a:pPr algn="ctr" eaLnBrk="1" hangingPunct="1"/>
            <a:r>
              <a:rPr lang="ru-RU" sz="5000">
                <a:solidFill>
                  <a:srgbClr val="FFFF00"/>
                </a:solidFill>
                <a:cs typeface="Arial" charset="0"/>
              </a:rPr>
              <a:t>уникальным</a:t>
            </a:r>
            <a:endParaRPr lang="en-US" sz="5000">
              <a:solidFill>
                <a:srgbClr val="FFFF00"/>
              </a:solidFill>
              <a:cs typeface="Arial" charset="0"/>
            </a:endParaRPr>
          </a:p>
          <a:p>
            <a:pPr algn="ctr" eaLnBrk="1" hangingPunct="1"/>
            <a:r>
              <a:rPr lang="en-US" sz="5000">
                <a:solidFill>
                  <a:schemeClr val="bg1"/>
                </a:solidFill>
                <a:cs typeface="Arial" charset="0"/>
              </a:rPr>
              <a:t> </a:t>
            </a:r>
            <a:r>
              <a:rPr lang="ru-RU" sz="5000">
                <a:solidFill>
                  <a:schemeClr val="bg1"/>
                </a:solidFill>
                <a:cs typeface="Arial" charset="0"/>
              </a:rPr>
              <a:t>по сравнению с прочим творением</a:t>
            </a:r>
            <a:r>
              <a:rPr lang="en-US" sz="5000">
                <a:solidFill>
                  <a:schemeClr val="bg1"/>
                </a:solidFill>
                <a:cs typeface="Arial" charset="0"/>
              </a:rPr>
              <a: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381000"/>
            <a:ext cx="8229600" cy="1143000"/>
          </a:xfrm>
        </p:spPr>
        <p:txBody>
          <a:bodyPr/>
          <a:lstStyle/>
          <a:p>
            <a:pPr eaLnBrk="1" hangingPunct="1"/>
            <a:r>
              <a:rPr lang="en-US" sz="5400" b="1">
                <a:solidFill>
                  <a:schemeClr val="bg1"/>
                </a:solidFill>
                <a:latin typeface="Arial" charset="0"/>
                <a:cs typeface="Arial" charset="0"/>
              </a:rPr>
              <a:t>Gen. 1:27 NAS no ha</a:t>
            </a:r>
            <a:r>
              <a:rPr lang="ja-JP" altLang="en-US" sz="5400" b="1">
                <a:solidFill>
                  <a:schemeClr val="bg1"/>
                </a:solidFill>
                <a:latin typeface="Arial" charset="0"/>
                <a:cs typeface="Arial" charset="0"/>
              </a:rPr>
              <a:t>’</a:t>
            </a:r>
            <a:r>
              <a:rPr lang="en-US" sz="5400" b="1">
                <a:solidFill>
                  <a:schemeClr val="bg1"/>
                </a:solidFill>
                <a:latin typeface="Arial" charset="0"/>
                <a:cs typeface="Arial" charset="0"/>
              </a:rPr>
              <a:t>adam</a:t>
            </a:r>
          </a:p>
        </p:txBody>
      </p:sp>
      <p:pic>
        <p:nvPicPr>
          <p:cNvPr id="1259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2420" name="Text Box 4"/>
          <p:cNvSpPr txBox="1">
            <a:spLocks noChangeArrowheads="1"/>
          </p:cNvSpPr>
          <p:nvPr/>
        </p:nvSpPr>
        <p:spPr bwMode="auto">
          <a:xfrm>
            <a:off x="914400" y="1673225"/>
            <a:ext cx="7391400" cy="286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600">
                <a:solidFill>
                  <a:schemeClr val="bg1"/>
                </a:solidFill>
                <a:cs typeface="Arial" charset="0"/>
              </a:rPr>
              <a:t>И сотворил Бог человека по образу Своему</a:t>
            </a:r>
            <a:r>
              <a:rPr lang="en-US" sz="3600">
                <a:solidFill>
                  <a:schemeClr val="bg1"/>
                </a:solidFill>
                <a:cs typeface="Arial" charset="0"/>
              </a:rPr>
              <a:t>, </a:t>
            </a:r>
            <a:r>
              <a:rPr lang="ru-RU" sz="3600">
                <a:solidFill>
                  <a:srgbClr val="FFFF00"/>
                </a:solidFill>
                <a:cs typeface="Arial" charset="0"/>
              </a:rPr>
              <a:t>по образу Божьему</a:t>
            </a:r>
            <a:r>
              <a:rPr lang="en-US" sz="3600">
                <a:solidFill>
                  <a:schemeClr val="bg1"/>
                </a:solidFill>
                <a:cs typeface="Arial" charset="0"/>
              </a:rPr>
              <a:t> </a:t>
            </a:r>
            <a:r>
              <a:rPr lang="ru-RU" sz="3600">
                <a:solidFill>
                  <a:schemeClr val="bg1"/>
                </a:solidFill>
                <a:cs typeface="Arial" charset="0"/>
              </a:rPr>
              <a:t>сотворил Его</a:t>
            </a:r>
            <a:r>
              <a:rPr lang="en-US" sz="3600">
                <a:solidFill>
                  <a:schemeClr val="bg1"/>
                </a:solidFill>
                <a:cs typeface="Arial" charset="0"/>
              </a:rPr>
              <a:t>; </a:t>
            </a:r>
            <a:r>
              <a:rPr lang="ru-RU" sz="3600">
                <a:solidFill>
                  <a:schemeClr val="bg1"/>
                </a:solidFill>
                <a:cs typeface="Arial" charset="0"/>
              </a:rPr>
              <a:t>мужчину и женщину сотворил их</a:t>
            </a:r>
            <a:r>
              <a:rPr lang="en-US" sz="3600">
                <a:solidFill>
                  <a:schemeClr val="bg1"/>
                </a:solidFill>
                <a:cs typeface="Arial" charset="0"/>
              </a:rPr>
              <a:t>.</a:t>
            </a:r>
          </a:p>
        </p:txBody>
      </p:sp>
      <p:sp>
        <p:nvSpPr>
          <p:cNvPr id="5052421"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1:27</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1 Cor 15:39 NAS</a:t>
            </a:r>
          </a:p>
        </p:txBody>
      </p:sp>
      <p:pic>
        <p:nvPicPr>
          <p:cNvPr id="1269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86628" name="Text Box 4"/>
          <p:cNvSpPr txBox="1">
            <a:spLocks noChangeArrowheads="1"/>
          </p:cNvSpPr>
          <p:nvPr/>
        </p:nvSpPr>
        <p:spPr bwMode="auto">
          <a:xfrm>
            <a:off x="914400" y="1782763"/>
            <a:ext cx="7391400" cy="286226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600">
                <a:solidFill>
                  <a:schemeClr val="bg1"/>
                </a:solidFill>
                <a:cs typeface="Arial" charset="0"/>
              </a:rPr>
              <a:t>Не всякая плоть такая же плоть; но</a:t>
            </a:r>
            <a:r>
              <a:rPr lang="en-US" sz="3600">
                <a:solidFill>
                  <a:schemeClr val="bg1"/>
                </a:solidFill>
                <a:cs typeface="Arial" charset="0"/>
              </a:rPr>
              <a:t> </a:t>
            </a:r>
            <a:r>
              <a:rPr lang="ru-RU" sz="3600">
                <a:solidFill>
                  <a:srgbClr val="FFFF00"/>
                </a:solidFill>
                <a:cs typeface="Arial" charset="0"/>
              </a:rPr>
              <a:t>иная плоть у человеков</a:t>
            </a:r>
            <a:r>
              <a:rPr lang="en-US" sz="3600">
                <a:solidFill>
                  <a:schemeClr val="bg1"/>
                </a:solidFill>
                <a:cs typeface="Arial" charset="0"/>
              </a:rPr>
              <a:t>, </a:t>
            </a:r>
            <a:r>
              <a:rPr lang="ru-RU" sz="3600">
                <a:solidFill>
                  <a:schemeClr val="bg1"/>
                </a:solidFill>
                <a:cs typeface="Arial" charset="0"/>
              </a:rPr>
              <a:t>иная плоть у скотов, иная у рыб, иная у птиц</a:t>
            </a:r>
            <a:r>
              <a:rPr lang="en-US" sz="3600">
                <a:solidFill>
                  <a:schemeClr val="bg1"/>
                </a:solidFill>
                <a:cs typeface="Arial" charset="0"/>
              </a:rPr>
              <a:t>.</a:t>
            </a:r>
          </a:p>
        </p:txBody>
      </p:sp>
      <p:sp>
        <p:nvSpPr>
          <p:cNvPr id="578662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5400">
                <a:solidFill>
                  <a:srgbClr val="00FF00"/>
                </a:solidFill>
                <a:cs typeface="Arial" charset="0"/>
              </a:rPr>
              <a:t>1 </a:t>
            </a:r>
            <a:r>
              <a:rPr lang="ru-RU" sz="5400">
                <a:solidFill>
                  <a:srgbClr val="00FF00"/>
                </a:solidFill>
                <a:cs typeface="Arial" charset="0"/>
              </a:rPr>
              <a:t>Коринфянам</a:t>
            </a:r>
            <a:r>
              <a:rPr lang="en-US" sz="5400">
                <a:solidFill>
                  <a:srgbClr val="00FF00"/>
                </a:solidFill>
                <a:cs typeface="Arial" charset="0"/>
              </a:rPr>
              <a:t> 15:39</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atin typeface="Arial" charset="0"/>
                <a:cs typeface="Arial" charset="0"/>
              </a:rPr>
              <a:t>Gen. 2:7 NAS</a:t>
            </a:r>
          </a:p>
        </p:txBody>
      </p:sp>
      <p:pic>
        <p:nvPicPr>
          <p:cNvPr id="1280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6116" name="Text Box 4"/>
          <p:cNvSpPr txBox="1">
            <a:spLocks noChangeArrowheads="1"/>
          </p:cNvSpPr>
          <p:nvPr/>
        </p:nvSpPr>
        <p:spPr bwMode="auto">
          <a:xfrm>
            <a:off x="838200" y="1981200"/>
            <a:ext cx="73914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И создал Господь Бог человека</a:t>
            </a:r>
            <a:r>
              <a:rPr lang="en-US" sz="3600">
                <a:solidFill>
                  <a:schemeClr val="bg1"/>
                </a:solidFill>
                <a:cs typeface="Arial" charset="0"/>
              </a:rPr>
              <a:t> </a:t>
            </a:r>
            <a:r>
              <a:rPr lang="ru-RU" sz="3600">
                <a:solidFill>
                  <a:srgbClr val="FFFF00"/>
                </a:solidFill>
                <a:cs typeface="Arial" charset="0"/>
              </a:rPr>
              <a:t>из праха земного</a:t>
            </a:r>
            <a:r>
              <a:rPr lang="en-US" sz="3600">
                <a:solidFill>
                  <a:schemeClr val="bg1"/>
                </a:solidFill>
                <a:cs typeface="Arial" charset="0"/>
              </a:rPr>
              <a:t>, </a:t>
            </a:r>
            <a:r>
              <a:rPr lang="ru-RU" sz="3600">
                <a:solidFill>
                  <a:schemeClr val="bg1"/>
                </a:solidFill>
                <a:cs typeface="Arial" charset="0"/>
              </a:rPr>
              <a:t>и вдунул в лицо его дыхание жизни, и стал человек</a:t>
            </a:r>
            <a:r>
              <a:rPr lang="en-US" sz="3600">
                <a:solidFill>
                  <a:schemeClr val="bg1"/>
                </a:solidFill>
                <a:cs typeface="Arial" charset="0"/>
              </a:rPr>
              <a:t> </a:t>
            </a:r>
            <a:r>
              <a:rPr lang="ru-RU" sz="3600">
                <a:solidFill>
                  <a:srgbClr val="FFFF00"/>
                </a:solidFill>
                <a:cs typeface="Arial" charset="0"/>
              </a:rPr>
              <a:t>душою живою</a:t>
            </a:r>
            <a:r>
              <a:rPr lang="en-US" sz="3600">
                <a:solidFill>
                  <a:schemeClr val="bg1"/>
                </a:solidFill>
                <a:cs typeface="Arial" charset="0"/>
              </a:rPr>
              <a:t>.</a:t>
            </a:r>
          </a:p>
        </p:txBody>
      </p:sp>
      <p:sp>
        <p:nvSpPr>
          <p:cNvPr id="4186117" name="Text Box 5"/>
          <p:cNvSpPr txBox="1">
            <a:spLocks noChangeArrowheads="1"/>
          </p:cNvSpPr>
          <p:nvPr/>
        </p:nvSpPr>
        <p:spPr bwMode="auto">
          <a:xfrm>
            <a:off x="0" y="47625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2:7</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cs typeface="Arial" charset="0"/>
              </a:rPr>
              <a:t>Genesis 2:7 diagrams NAS</a:t>
            </a:r>
          </a:p>
        </p:txBody>
      </p:sp>
      <p:pic>
        <p:nvPicPr>
          <p:cNvPr id="1290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366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Библия</a:t>
            </a:r>
            <a:endParaRPr lang="en-US" sz="5400">
              <a:solidFill>
                <a:srgbClr val="00FF00"/>
              </a:solidFill>
              <a:cs typeface="Arial" charset="0"/>
            </a:endParaRPr>
          </a:p>
        </p:txBody>
      </p:sp>
      <p:sp>
        <p:nvSpPr>
          <p:cNvPr id="5873669" name="Text Box 5"/>
          <p:cNvSpPr txBox="1">
            <a:spLocks noChangeArrowheads="1"/>
          </p:cNvSpPr>
          <p:nvPr/>
        </p:nvSpPr>
        <p:spPr bwMode="auto">
          <a:xfrm>
            <a:off x="0" y="1219200"/>
            <a:ext cx="91440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000">
                <a:solidFill>
                  <a:srgbClr val="FF9900"/>
                </a:solidFill>
                <a:cs typeface="Arial" charset="0"/>
              </a:rPr>
              <a:t>Человек</a:t>
            </a:r>
            <a:r>
              <a:rPr lang="en-US" sz="3000">
                <a:solidFill>
                  <a:srgbClr val="FF9900"/>
                </a:solidFill>
                <a:cs typeface="Arial" charset="0"/>
              </a:rPr>
              <a:t> </a:t>
            </a:r>
            <a:r>
              <a:rPr lang="en-US" sz="3000">
                <a:solidFill>
                  <a:schemeClr val="bg1"/>
                </a:solidFill>
                <a:cs typeface="Arial" charset="0"/>
              </a:rPr>
              <a:t>+ </a:t>
            </a:r>
            <a:r>
              <a:rPr lang="ru-RU" sz="3000">
                <a:solidFill>
                  <a:schemeClr val="bg1"/>
                </a:solidFill>
                <a:cs typeface="Arial" charset="0"/>
              </a:rPr>
              <a:t>Божье дыхание</a:t>
            </a:r>
            <a:r>
              <a:rPr lang="en-US" sz="3000">
                <a:solidFill>
                  <a:schemeClr val="bg1"/>
                </a:solidFill>
                <a:cs typeface="Arial" charset="0"/>
              </a:rPr>
              <a:t> = </a:t>
            </a:r>
            <a:r>
              <a:rPr lang="ru-RU" sz="3000">
                <a:solidFill>
                  <a:srgbClr val="FFFF00"/>
                </a:solidFill>
                <a:cs typeface="Arial" charset="0"/>
              </a:rPr>
              <a:t>Живое существо</a:t>
            </a:r>
            <a:endParaRPr lang="en-US" sz="3000">
              <a:solidFill>
                <a:srgbClr val="FFFF00"/>
              </a:solidFill>
              <a:cs typeface="Arial" charset="0"/>
            </a:endParaRPr>
          </a:p>
        </p:txBody>
      </p:sp>
      <p:sp>
        <p:nvSpPr>
          <p:cNvPr id="5873670" name="Text Box 6"/>
          <p:cNvSpPr txBox="1">
            <a:spLocks noChangeArrowheads="1"/>
          </p:cNvSpPr>
          <p:nvPr/>
        </p:nvSpPr>
        <p:spPr bwMode="auto">
          <a:xfrm>
            <a:off x="0" y="4129088"/>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Теистическая эволюция</a:t>
            </a:r>
            <a:endParaRPr lang="en-US" sz="5400">
              <a:solidFill>
                <a:srgbClr val="00FF00"/>
              </a:solidFill>
              <a:cs typeface="Arial" charset="0"/>
            </a:endParaRPr>
          </a:p>
        </p:txBody>
      </p:sp>
      <p:sp>
        <p:nvSpPr>
          <p:cNvPr id="5873671" name="Text Box 7"/>
          <p:cNvSpPr txBox="1">
            <a:spLocks noChangeArrowheads="1"/>
          </p:cNvSpPr>
          <p:nvPr/>
        </p:nvSpPr>
        <p:spPr bwMode="auto">
          <a:xfrm>
            <a:off x="0" y="4891088"/>
            <a:ext cx="9144000" cy="554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000">
                <a:solidFill>
                  <a:srgbClr val="FFFF00"/>
                </a:solidFill>
                <a:cs typeface="Arial" charset="0"/>
              </a:rPr>
              <a:t>Живое существо</a:t>
            </a:r>
            <a:r>
              <a:rPr lang="en-US" sz="3000">
                <a:solidFill>
                  <a:schemeClr val="bg1"/>
                </a:solidFill>
                <a:cs typeface="Arial" charset="0"/>
              </a:rPr>
              <a:t> + </a:t>
            </a:r>
            <a:r>
              <a:rPr lang="ru-RU" sz="3000">
                <a:solidFill>
                  <a:schemeClr val="bg1"/>
                </a:solidFill>
                <a:cs typeface="Arial" charset="0"/>
              </a:rPr>
              <a:t>Божье дыхание</a:t>
            </a:r>
            <a:r>
              <a:rPr lang="en-US" sz="3000">
                <a:solidFill>
                  <a:schemeClr val="bg1"/>
                </a:solidFill>
                <a:cs typeface="Arial" charset="0"/>
              </a:rPr>
              <a:t> = </a:t>
            </a:r>
            <a:r>
              <a:rPr lang="ru-RU" sz="3000">
                <a:solidFill>
                  <a:srgbClr val="FF9900"/>
                </a:solidFill>
                <a:cs typeface="Arial" charset="0"/>
              </a:rPr>
              <a:t>Человек</a:t>
            </a:r>
            <a:endParaRPr lang="en-US" sz="3000">
              <a:solidFill>
                <a:srgbClr val="FF9900"/>
              </a:solidFill>
              <a:cs typeface="Arial" charset="0"/>
            </a:endParaRPr>
          </a:p>
        </p:txBody>
      </p:sp>
      <p:sp>
        <p:nvSpPr>
          <p:cNvPr id="5873672" name="Text Box 8"/>
          <p:cNvSpPr txBox="1">
            <a:spLocks noChangeArrowheads="1"/>
          </p:cNvSpPr>
          <p:nvPr/>
        </p:nvSpPr>
        <p:spPr bwMode="auto">
          <a:xfrm>
            <a:off x="0" y="5348288"/>
            <a:ext cx="3886200"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800" i="1" dirty="0" err="1">
                <a:solidFill>
                  <a:schemeClr val="bg1"/>
                </a:solidFill>
                <a:ea typeface="+mn-ea"/>
              </a:rPr>
              <a:t>nephesh</a:t>
            </a:r>
            <a:r>
              <a:rPr lang="en-US" sz="2800" i="1" dirty="0">
                <a:solidFill>
                  <a:schemeClr val="bg1"/>
                </a:solidFill>
                <a:ea typeface="+mn-ea"/>
              </a:rPr>
              <a:t> </a:t>
            </a:r>
            <a:r>
              <a:rPr lang="en-US" sz="2800" i="1" dirty="0" err="1">
                <a:solidFill>
                  <a:schemeClr val="bg1"/>
                </a:solidFill>
                <a:ea typeface="+mn-ea"/>
              </a:rPr>
              <a:t>chayyah</a:t>
            </a:r>
            <a:endParaRPr lang="en-US" sz="2800" dirty="0">
              <a:solidFill>
                <a:schemeClr val="bg1"/>
              </a:solidFill>
              <a:ea typeface="+mn-ea"/>
            </a:endParaRPr>
          </a:p>
        </p:txBody>
      </p:sp>
      <p:sp>
        <p:nvSpPr>
          <p:cNvPr id="5873673" name="Text Box 9"/>
          <p:cNvSpPr txBox="1">
            <a:spLocks noChangeArrowheads="1"/>
          </p:cNvSpPr>
          <p:nvPr/>
        </p:nvSpPr>
        <p:spPr bwMode="auto">
          <a:xfrm>
            <a:off x="152400" y="2971800"/>
            <a:ext cx="8763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chemeClr val="bg1"/>
                </a:solidFill>
                <a:cs typeface="Arial" charset="0"/>
              </a:rPr>
              <a:t>«первый</a:t>
            </a:r>
            <a:r>
              <a:rPr lang="en-US" sz="2800">
                <a:solidFill>
                  <a:schemeClr val="bg1"/>
                </a:solidFill>
                <a:cs typeface="Arial" charset="0"/>
              </a:rPr>
              <a:t> </a:t>
            </a:r>
            <a:r>
              <a:rPr lang="ru-RU" sz="2800">
                <a:solidFill>
                  <a:srgbClr val="FF9900"/>
                </a:solidFill>
                <a:cs typeface="Arial" charset="0"/>
              </a:rPr>
              <a:t>человек</a:t>
            </a:r>
            <a:r>
              <a:rPr lang="en-US" sz="2800">
                <a:solidFill>
                  <a:schemeClr val="bg1"/>
                </a:solidFill>
                <a:cs typeface="Arial" charset="0"/>
              </a:rPr>
              <a:t>, </a:t>
            </a:r>
            <a:r>
              <a:rPr lang="ru-RU" sz="2800">
                <a:solidFill>
                  <a:schemeClr val="bg1"/>
                </a:solidFill>
                <a:cs typeface="Arial" charset="0"/>
              </a:rPr>
              <a:t>Адам</a:t>
            </a:r>
            <a:r>
              <a:rPr lang="en-US" sz="2800">
                <a:solidFill>
                  <a:schemeClr val="bg1"/>
                </a:solidFill>
                <a:cs typeface="Arial" charset="0"/>
              </a:rPr>
              <a:t>, </a:t>
            </a:r>
            <a:r>
              <a:rPr lang="ru-RU" sz="2800">
                <a:solidFill>
                  <a:schemeClr val="bg1"/>
                </a:solidFill>
                <a:cs typeface="Arial" charset="0"/>
              </a:rPr>
              <a:t>стал</a:t>
            </a:r>
            <a:r>
              <a:rPr lang="en-US" sz="2800">
                <a:solidFill>
                  <a:schemeClr val="bg1"/>
                </a:solidFill>
                <a:cs typeface="Arial" charset="0"/>
              </a:rPr>
              <a:t> </a:t>
            </a:r>
            <a:r>
              <a:rPr lang="ru-RU" sz="2800">
                <a:solidFill>
                  <a:srgbClr val="FFFF00"/>
                </a:solidFill>
                <a:cs typeface="Arial" charset="0"/>
              </a:rPr>
              <a:t>душою живущею</a:t>
            </a:r>
            <a:r>
              <a:rPr lang="ru-RU" sz="2800">
                <a:solidFill>
                  <a:schemeClr val="bg1"/>
                </a:solidFill>
                <a:cs typeface="Arial" charset="0"/>
              </a:rPr>
              <a:t>»</a:t>
            </a:r>
            <a:endParaRPr lang="en-US" sz="2800">
              <a:solidFill>
                <a:schemeClr val="bg1"/>
              </a:solidFill>
              <a:cs typeface="Arial" charset="0"/>
            </a:endParaRPr>
          </a:p>
        </p:txBody>
      </p:sp>
      <p:sp>
        <p:nvSpPr>
          <p:cNvPr id="5873674" name="Text Box 10"/>
          <p:cNvSpPr txBox="1">
            <a:spLocks noChangeArrowheads="1"/>
          </p:cNvSpPr>
          <p:nvPr/>
        </p:nvSpPr>
        <p:spPr bwMode="auto">
          <a:xfrm>
            <a:off x="762000" y="2590800"/>
            <a:ext cx="38100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solidFill>
                  <a:schemeClr val="bg1"/>
                </a:solidFill>
                <a:cs typeface="Arial" charset="0"/>
              </a:rPr>
              <a:t>1 </a:t>
            </a:r>
            <a:r>
              <a:rPr lang="ru-RU" sz="2400">
                <a:solidFill>
                  <a:schemeClr val="bg1"/>
                </a:solidFill>
                <a:cs typeface="Arial" charset="0"/>
              </a:rPr>
              <a:t>Коринфянам</a:t>
            </a:r>
            <a:r>
              <a:rPr lang="en-US" sz="2400">
                <a:solidFill>
                  <a:schemeClr val="bg1"/>
                </a:solidFill>
                <a:cs typeface="Arial" charset="0"/>
              </a:rPr>
              <a:t> 15:45a</a:t>
            </a:r>
          </a:p>
        </p:txBody>
      </p:sp>
      <p:sp>
        <p:nvSpPr>
          <p:cNvPr id="5873675" name="WordArt 11"/>
          <p:cNvSpPr>
            <a:spLocks noChangeArrowheads="1" noChangeShapeType="1" noTextEdit="1"/>
          </p:cNvSpPr>
          <p:nvPr/>
        </p:nvSpPr>
        <p:spPr bwMode="auto">
          <a:xfrm>
            <a:off x="1447800" y="4343400"/>
            <a:ext cx="6705600" cy="15398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5873676" name="Text Box 12"/>
          <p:cNvSpPr txBox="1">
            <a:spLocks noChangeArrowheads="1"/>
          </p:cNvSpPr>
          <p:nvPr/>
        </p:nvSpPr>
        <p:spPr bwMode="auto">
          <a:xfrm>
            <a:off x="5334000" y="1676400"/>
            <a:ext cx="38100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en-US" sz="2800" i="1">
                <a:solidFill>
                  <a:schemeClr val="bg1"/>
                </a:solidFill>
                <a:cs typeface="Arial" charset="0"/>
              </a:rPr>
              <a:t>nephesh chayyah</a:t>
            </a:r>
            <a:r>
              <a:rPr lang="en-US" sz="2800">
                <a:solidFill>
                  <a:schemeClr val="bg1"/>
                </a:solidFill>
                <a:cs typeface="Arial" charset="0"/>
              </a:rPr>
              <a:t> </a:t>
            </a:r>
          </a:p>
          <a:p>
            <a:pPr algn="ctr" eaLnBrk="1" hangingPunct="1"/>
            <a:r>
              <a:rPr lang="en-US" sz="2000">
                <a:solidFill>
                  <a:schemeClr val="bg1"/>
                </a:solidFill>
                <a:cs typeface="Arial" charset="0"/>
              </a:rPr>
              <a:t>(</a:t>
            </a:r>
            <a:r>
              <a:rPr lang="ru-RU" sz="2000">
                <a:solidFill>
                  <a:schemeClr val="bg1"/>
                </a:solidFill>
                <a:cs typeface="Arial" charset="0"/>
              </a:rPr>
              <a:t>см.</a:t>
            </a:r>
            <a:r>
              <a:rPr lang="en-US" sz="2000">
                <a:solidFill>
                  <a:schemeClr val="bg1"/>
                </a:solidFill>
                <a:cs typeface="Arial" charset="0"/>
              </a:rPr>
              <a:t> </a:t>
            </a:r>
            <a:r>
              <a:rPr lang="ru-RU" sz="2000">
                <a:solidFill>
                  <a:schemeClr val="bg1"/>
                </a:solidFill>
                <a:cs typeface="Arial" charset="0"/>
              </a:rPr>
              <a:t>Бытие</a:t>
            </a:r>
            <a:r>
              <a:rPr lang="en-US" sz="2000">
                <a:solidFill>
                  <a:schemeClr val="bg1"/>
                </a:solidFill>
                <a:cs typeface="Arial" charset="0"/>
              </a:rPr>
              <a:t> 1:20-21, 24; 9:10)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73669"/>
                                        </p:tgtEl>
                                        <p:attrNameLst>
                                          <p:attrName>style.visibility</p:attrName>
                                        </p:attrNameLst>
                                      </p:cBhvr>
                                      <p:to>
                                        <p:strVal val="visible"/>
                                      </p:to>
                                    </p:set>
                                    <p:animEffect transition="in" filter="wipe(left)">
                                      <p:cBhvr>
                                        <p:cTn id="7" dur="2000"/>
                                        <p:tgtEl>
                                          <p:spTgt spid="58736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873676"/>
                                        </p:tgtEl>
                                        <p:attrNameLst>
                                          <p:attrName>style.visibility</p:attrName>
                                        </p:attrNameLst>
                                      </p:cBhvr>
                                      <p:to>
                                        <p:strVal val="visible"/>
                                      </p:to>
                                    </p:set>
                                    <p:animEffect transition="in" filter="wipe(up)">
                                      <p:cBhvr>
                                        <p:cTn id="12" dur="500"/>
                                        <p:tgtEl>
                                          <p:spTgt spid="5873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873674"/>
                                        </p:tgtEl>
                                        <p:attrNameLst>
                                          <p:attrName>style.visibility</p:attrName>
                                        </p:attrNameLst>
                                      </p:cBhvr>
                                      <p:to>
                                        <p:strVal val="visible"/>
                                      </p:to>
                                    </p:set>
                                    <p:animEffect transition="in" filter="wipe(up)">
                                      <p:cBhvr>
                                        <p:cTn id="17" dur="500"/>
                                        <p:tgtEl>
                                          <p:spTgt spid="5873674"/>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873673"/>
                                        </p:tgtEl>
                                        <p:attrNameLst>
                                          <p:attrName>style.visibility</p:attrName>
                                        </p:attrNameLst>
                                      </p:cBhvr>
                                      <p:to>
                                        <p:strVal val="visible"/>
                                      </p:to>
                                    </p:set>
                                    <p:animEffect transition="in" filter="wipe(up)">
                                      <p:cBhvr>
                                        <p:cTn id="21" dur="500"/>
                                        <p:tgtEl>
                                          <p:spTgt spid="58736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873671"/>
                                        </p:tgtEl>
                                        <p:attrNameLst>
                                          <p:attrName>style.visibility</p:attrName>
                                        </p:attrNameLst>
                                      </p:cBhvr>
                                      <p:to>
                                        <p:strVal val="visible"/>
                                      </p:to>
                                    </p:set>
                                    <p:animEffect transition="in" filter="wipe(left)">
                                      <p:cBhvr>
                                        <p:cTn id="26" dur="2000"/>
                                        <p:tgtEl>
                                          <p:spTgt spid="587367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73672"/>
                                        </p:tgtEl>
                                        <p:attrNameLst>
                                          <p:attrName>style.visibility</p:attrName>
                                        </p:attrNameLst>
                                      </p:cBhvr>
                                      <p:to>
                                        <p:strVal val="visible"/>
                                      </p:to>
                                    </p:set>
                                    <p:animEffect transition="in" filter="wipe(left)">
                                      <p:cBhvr>
                                        <p:cTn id="29" dur="500"/>
                                        <p:tgtEl>
                                          <p:spTgt spid="58736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5873675"/>
                                        </p:tgtEl>
                                        <p:attrNameLst>
                                          <p:attrName>style.visibility</p:attrName>
                                        </p:attrNameLst>
                                      </p:cBhvr>
                                      <p:to>
                                        <p:strVal val="visible"/>
                                      </p:to>
                                    </p:set>
                                    <p:anim calcmode="lin" valueType="num">
                                      <p:cBhvr>
                                        <p:cTn id="34" dur="500" fill="hold"/>
                                        <p:tgtEl>
                                          <p:spTgt spid="5873675"/>
                                        </p:tgtEl>
                                        <p:attrNameLst>
                                          <p:attrName>ppt_w</p:attrName>
                                        </p:attrNameLst>
                                      </p:cBhvr>
                                      <p:tavLst>
                                        <p:tav tm="0">
                                          <p:val>
                                            <p:fltVal val="0"/>
                                          </p:val>
                                        </p:tav>
                                        <p:tav tm="100000">
                                          <p:val>
                                            <p:strVal val="#ppt_w"/>
                                          </p:val>
                                        </p:tav>
                                      </p:tavLst>
                                    </p:anim>
                                    <p:anim calcmode="lin" valueType="num">
                                      <p:cBhvr>
                                        <p:cTn id="35" dur="500" fill="hold"/>
                                        <p:tgtEl>
                                          <p:spTgt spid="5873675"/>
                                        </p:tgtEl>
                                        <p:attrNameLst>
                                          <p:attrName>ppt_h</p:attrName>
                                        </p:attrNameLst>
                                      </p:cBhvr>
                                      <p:tavLst>
                                        <p:tav tm="0">
                                          <p:val>
                                            <p:fltVal val="0"/>
                                          </p:val>
                                        </p:tav>
                                        <p:tav tm="100000">
                                          <p:val>
                                            <p:strVal val="#ppt_h"/>
                                          </p:val>
                                        </p:tav>
                                      </p:tavLst>
                                    </p:anim>
                                    <p:animEffect transition="in" filter="fade">
                                      <p:cBhvr>
                                        <p:cTn id="36" dur="500"/>
                                        <p:tgtEl>
                                          <p:spTgt spid="587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3669" grpId="0"/>
      <p:bldP spid="5873671" grpId="0"/>
      <p:bldP spid="5873672" grpId="0"/>
      <p:bldP spid="5873673" grpId="0"/>
      <p:bldP spid="5873674" grpId="0"/>
      <p:bldP spid="5873675" grpId="0" animBg="1"/>
      <p:bldP spid="587367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atin typeface="Arial" charset="0"/>
                <a:cs typeface="Arial" charset="0"/>
              </a:rPr>
              <a:t>Gen. 3:19 NAS</a:t>
            </a:r>
          </a:p>
        </p:txBody>
      </p:sp>
      <p:pic>
        <p:nvPicPr>
          <p:cNvPr id="1300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6596" name="Text Box 4"/>
          <p:cNvSpPr txBox="1">
            <a:spLocks noChangeArrowheads="1"/>
          </p:cNvSpPr>
          <p:nvPr/>
        </p:nvSpPr>
        <p:spPr bwMode="auto">
          <a:xfrm>
            <a:off x="914400" y="1587500"/>
            <a:ext cx="7315200" cy="286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В поте лица твоего будешь есть хлеб</a:t>
            </a:r>
            <a:r>
              <a:rPr lang="en-US" sz="3600">
                <a:solidFill>
                  <a:schemeClr val="bg1"/>
                </a:solidFill>
                <a:cs typeface="Arial" charset="0"/>
              </a:rPr>
              <a:t>, </a:t>
            </a:r>
            <a:r>
              <a:rPr lang="ru-RU" sz="3600">
                <a:solidFill>
                  <a:srgbClr val="FFFF00"/>
                </a:solidFill>
                <a:cs typeface="Arial" charset="0"/>
              </a:rPr>
              <a:t>доколе не возвратишься в землю</a:t>
            </a:r>
            <a:r>
              <a:rPr lang="en-US" sz="3600">
                <a:solidFill>
                  <a:schemeClr val="bg1"/>
                </a:solidFill>
                <a:cs typeface="Arial" charset="0"/>
              </a:rPr>
              <a:t>, </a:t>
            </a:r>
            <a:r>
              <a:rPr lang="ru-RU" sz="3600">
                <a:solidFill>
                  <a:schemeClr val="bg1"/>
                </a:solidFill>
                <a:cs typeface="Arial" charset="0"/>
              </a:rPr>
              <a:t>из которой ты взят, ибо прах ты и</a:t>
            </a:r>
            <a:r>
              <a:rPr lang="en-US" sz="3600">
                <a:solidFill>
                  <a:schemeClr val="bg1"/>
                </a:solidFill>
                <a:cs typeface="Arial" charset="0"/>
              </a:rPr>
              <a:t> </a:t>
            </a:r>
            <a:r>
              <a:rPr lang="ru-RU" sz="3600">
                <a:solidFill>
                  <a:srgbClr val="FFFF00"/>
                </a:solidFill>
                <a:cs typeface="Arial" charset="0"/>
              </a:rPr>
              <a:t>в прах возвратишься</a:t>
            </a:r>
            <a:r>
              <a:rPr lang="en-US" sz="3600">
                <a:solidFill>
                  <a:schemeClr val="bg1"/>
                </a:solidFill>
                <a:cs typeface="Arial" charset="0"/>
              </a:rPr>
              <a:t>.</a:t>
            </a:r>
          </a:p>
        </p:txBody>
      </p:sp>
      <p:sp>
        <p:nvSpPr>
          <p:cNvPr id="4206597" name="Text Box 5"/>
          <p:cNvSpPr txBox="1">
            <a:spLocks noChangeArrowheads="1"/>
          </p:cNvSpPr>
          <p:nvPr/>
        </p:nvSpPr>
        <p:spPr bwMode="auto">
          <a:xfrm>
            <a:off x="0" y="48577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3:19</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solidFill>
                  <a:schemeClr val="tx1"/>
                </a:solidFill>
                <a:latin typeface="Arial" charset="0"/>
              </a:rPr>
              <a:t>Scientific American cover, August 2003</a:t>
            </a:r>
          </a:p>
        </p:txBody>
      </p:sp>
      <p:sp>
        <p:nvSpPr>
          <p:cNvPr id="70659" name="Text Box 3"/>
          <p:cNvSpPr txBox="1">
            <a:spLocks noChangeArrowheads="1"/>
          </p:cNvSpPr>
          <p:nvPr/>
        </p:nvSpPr>
        <p:spPr bwMode="auto">
          <a:xfrm>
            <a:off x="838200" y="2125663"/>
            <a:ext cx="3124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000">
                <a:solidFill>
                  <a:schemeClr val="bg1"/>
                </a:solidFill>
              </a:rPr>
              <a:t>Август </a:t>
            </a:r>
            <a:r>
              <a:rPr lang="en-US" sz="4000">
                <a:solidFill>
                  <a:schemeClr val="bg1"/>
                </a:solidFill>
              </a:rPr>
              <a:t>2003</a:t>
            </a:r>
          </a:p>
        </p:txBody>
      </p:sp>
      <p:pic>
        <p:nvPicPr>
          <p:cNvPr id="70660" name="Picture 7" descr="PPT Sci Amer Cover--hum evo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533400"/>
            <a:ext cx="437515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Gen. 2:22 NAS</a:t>
            </a:r>
          </a:p>
        </p:txBody>
      </p:sp>
      <p:pic>
        <p:nvPicPr>
          <p:cNvPr id="13107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692" name="Text Box 4"/>
          <p:cNvSpPr txBox="1">
            <a:spLocks noChangeArrowheads="1"/>
          </p:cNvSpPr>
          <p:nvPr/>
        </p:nvSpPr>
        <p:spPr bwMode="auto">
          <a:xfrm>
            <a:off x="838200" y="2206625"/>
            <a:ext cx="74676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И создал Господь Бог из ребра, взятого у человека, жену, и привел ее к человеку.</a:t>
            </a:r>
            <a:endParaRPr lang="en-US" sz="3600">
              <a:solidFill>
                <a:schemeClr val="bg1"/>
              </a:solidFill>
              <a:cs typeface="Arial" charset="0"/>
            </a:endParaRPr>
          </a:p>
        </p:txBody>
      </p:sp>
      <p:sp>
        <p:nvSpPr>
          <p:cNvPr id="4210693"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2:22</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Gen 3:20 &amp; 1 Cor 15:45 NAS</a:t>
            </a:r>
          </a:p>
        </p:txBody>
      </p:sp>
      <p:pic>
        <p:nvPicPr>
          <p:cNvPr id="13209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88676" name="Text Box 4"/>
          <p:cNvSpPr txBox="1">
            <a:spLocks noChangeArrowheads="1"/>
          </p:cNvSpPr>
          <p:nvPr/>
        </p:nvSpPr>
        <p:spPr bwMode="auto">
          <a:xfrm>
            <a:off x="914400" y="1565275"/>
            <a:ext cx="73152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chemeClr val="bg1"/>
                </a:solidFill>
                <a:cs typeface="Arial" charset="0"/>
              </a:rPr>
              <a:t>И нарек Адам имя жене своей:</a:t>
            </a:r>
            <a:r>
              <a:rPr lang="en-US" sz="3200">
                <a:solidFill>
                  <a:schemeClr val="bg1"/>
                </a:solidFill>
                <a:cs typeface="Arial" charset="0"/>
              </a:rPr>
              <a:t> </a:t>
            </a:r>
            <a:r>
              <a:rPr lang="ru-RU" sz="3200">
                <a:solidFill>
                  <a:srgbClr val="FFFF00"/>
                </a:solidFill>
                <a:cs typeface="Arial" charset="0"/>
              </a:rPr>
              <a:t>Ева</a:t>
            </a:r>
            <a:r>
              <a:rPr lang="en-US" sz="3200">
                <a:solidFill>
                  <a:schemeClr val="bg1"/>
                </a:solidFill>
                <a:cs typeface="Arial" charset="0"/>
              </a:rPr>
              <a:t>, </a:t>
            </a:r>
            <a:r>
              <a:rPr lang="ru-RU" sz="3200">
                <a:solidFill>
                  <a:schemeClr val="bg1"/>
                </a:solidFill>
                <a:cs typeface="Arial" charset="0"/>
              </a:rPr>
              <a:t>ибо она стала</a:t>
            </a:r>
            <a:r>
              <a:rPr lang="en-US" sz="3200">
                <a:solidFill>
                  <a:schemeClr val="bg1"/>
                </a:solidFill>
                <a:cs typeface="Arial" charset="0"/>
              </a:rPr>
              <a:t> </a:t>
            </a:r>
            <a:r>
              <a:rPr lang="ru-RU" sz="3200">
                <a:solidFill>
                  <a:srgbClr val="FFFF00"/>
                </a:solidFill>
                <a:cs typeface="Arial" charset="0"/>
              </a:rPr>
              <a:t>матерью всех живущих</a:t>
            </a:r>
            <a:r>
              <a:rPr lang="en-US" sz="3200">
                <a:solidFill>
                  <a:schemeClr val="bg1"/>
                </a:solidFill>
                <a:cs typeface="Arial" charset="0"/>
              </a:rPr>
              <a:t>.</a:t>
            </a:r>
          </a:p>
        </p:txBody>
      </p:sp>
      <p:sp>
        <p:nvSpPr>
          <p:cNvPr id="578867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3:20</a:t>
            </a:r>
          </a:p>
        </p:txBody>
      </p:sp>
      <p:sp>
        <p:nvSpPr>
          <p:cNvPr id="5788678" name="Text Box 6"/>
          <p:cNvSpPr txBox="1">
            <a:spLocks noChangeArrowheads="1"/>
          </p:cNvSpPr>
          <p:nvPr/>
        </p:nvSpPr>
        <p:spPr bwMode="auto">
          <a:xfrm>
            <a:off x="914400" y="35814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5400">
                <a:solidFill>
                  <a:srgbClr val="00FF00"/>
                </a:solidFill>
                <a:cs typeface="Arial" charset="0"/>
              </a:rPr>
              <a:t>1 </a:t>
            </a:r>
            <a:r>
              <a:rPr lang="ru-RU" sz="5400">
                <a:solidFill>
                  <a:srgbClr val="00FF00"/>
                </a:solidFill>
                <a:cs typeface="Arial" charset="0"/>
              </a:rPr>
              <a:t>Коринфянам</a:t>
            </a:r>
            <a:r>
              <a:rPr lang="en-US" sz="5400">
                <a:solidFill>
                  <a:srgbClr val="00FF00"/>
                </a:solidFill>
                <a:cs typeface="Arial" charset="0"/>
              </a:rPr>
              <a:t> 15:45</a:t>
            </a:r>
          </a:p>
        </p:txBody>
      </p:sp>
      <p:sp>
        <p:nvSpPr>
          <p:cNvPr id="5788679" name="Text Box 7"/>
          <p:cNvSpPr txBox="1">
            <a:spLocks noChangeArrowheads="1"/>
          </p:cNvSpPr>
          <p:nvPr/>
        </p:nvSpPr>
        <p:spPr bwMode="auto">
          <a:xfrm>
            <a:off x="914400" y="4495800"/>
            <a:ext cx="7315200" cy="1066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solidFill>
                  <a:schemeClr val="bg1"/>
                </a:solidFill>
                <a:cs typeface="Arial" charset="0"/>
              </a:rPr>
              <a:t>Так и написано:</a:t>
            </a:r>
            <a:r>
              <a:rPr lang="en-US" sz="3200">
                <a:solidFill>
                  <a:schemeClr val="bg1"/>
                </a:solidFill>
                <a:cs typeface="Arial" charset="0"/>
              </a:rPr>
              <a:t> </a:t>
            </a:r>
            <a:r>
              <a:rPr lang="ru-RU" sz="3200">
                <a:solidFill>
                  <a:schemeClr val="bg1"/>
                </a:solidFill>
                <a:cs typeface="Arial" charset="0"/>
              </a:rPr>
              <a:t>«</a:t>
            </a:r>
            <a:r>
              <a:rPr lang="ru-RU" sz="3200">
                <a:solidFill>
                  <a:srgbClr val="FFFF00"/>
                </a:solidFill>
                <a:cs typeface="Arial" charset="0"/>
              </a:rPr>
              <a:t>Первый человек, Адам</a:t>
            </a:r>
            <a:r>
              <a:rPr lang="en-US" sz="3200">
                <a:solidFill>
                  <a:schemeClr val="bg1"/>
                </a:solidFill>
                <a:cs typeface="Arial" charset="0"/>
              </a:rPr>
              <a:t>, </a:t>
            </a:r>
            <a:r>
              <a:rPr lang="ru-RU" sz="3200">
                <a:solidFill>
                  <a:schemeClr val="bg1"/>
                </a:solidFill>
                <a:cs typeface="Arial" charset="0"/>
              </a:rPr>
              <a:t>стал душою живущею»</a:t>
            </a:r>
            <a:r>
              <a:rPr lang="en-US" sz="3200">
                <a:solidFill>
                  <a:schemeClr val="bg1"/>
                </a:solidFill>
                <a:cs typeface="Arial" charset="0"/>
              </a:rPr>
              <a:t>.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atin typeface="Arial" charset="0"/>
                <a:cs typeface="Arial" charset="0"/>
              </a:rPr>
              <a:t>Gen. 4</a:t>
            </a:r>
          </a:p>
        </p:txBody>
      </p:sp>
      <p:pic>
        <p:nvPicPr>
          <p:cNvPr id="13312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4788" name="Text Box 4"/>
          <p:cNvSpPr txBox="1">
            <a:spLocks noChangeArrowheads="1"/>
          </p:cNvSpPr>
          <p:nvPr/>
        </p:nvSpPr>
        <p:spPr bwMode="auto">
          <a:xfrm>
            <a:off x="838200" y="1658938"/>
            <a:ext cx="7467600" cy="4302125"/>
          </a:xfrm>
          <a:prstGeom prst="rect">
            <a:avLst/>
          </a:prstGeom>
          <a:noFill/>
          <a:ln w="9525">
            <a:noFill/>
            <a:miter lim="800000"/>
            <a:headEnd/>
            <a:tailEnd/>
          </a:ln>
          <a:effectLst>
            <a:outerShdw dist="35921" dir="2700000" algn="ctr" rotWithShape="0">
              <a:schemeClr val="tx1"/>
            </a:outerShdw>
          </a:effectLst>
        </p:spPr>
        <p:txBody>
          <a:bodyPr>
            <a:spAutoFit/>
          </a:bodyPr>
          <a:lstStyle>
            <a:lvl1pPr marL="914400" indent="-914400"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80000"/>
              </a:lnSpc>
              <a:spcBef>
                <a:spcPct val="40000"/>
              </a:spcBef>
            </a:pPr>
            <a:r>
              <a:rPr lang="ru-RU" sz="3600">
                <a:solidFill>
                  <a:schemeClr val="bg1"/>
                </a:solidFill>
                <a:cs typeface="Arial" charset="0"/>
              </a:rPr>
              <a:t>Каин построил город</a:t>
            </a:r>
            <a:r>
              <a:rPr lang="en-US" sz="3600">
                <a:solidFill>
                  <a:schemeClr val="bg1"/>
                </a:solidFill>
                <a:cs typeface="Arial" charset="0"/>
              </a:rPr>
              <a:t>.</a:t>
            </a:r>
          </a:p>
          <a:p>
            <a:pPr eaLnBrk="1" hangingPunct="1">
              <a:lnSpc>
                <a:spcPct val="80000"/>
              </a:lnSpc>
              <a:spcBef>
                <a:spcPct val="40000"/>
              </a:spcBef>
            </a:pPr>
            <a:r>
              <a:rPr lang="ru-RU" sz="3600">
                <a:solidFill>
                  <a:schemeClr val="bg1"/>
                </a:solidFill>
                <a:cs typeface="Arial" charset="0"/>
              </a:rPr>
              <a:t>Шесть поколений спустя</a:t>
            </a:r>
            <a:r>
              <a:rPr lang="en-US" sz="3600">
                <a:solidFill>
                  <a:schemeClr val="bg1"/>
                </a:solidFill>
                <a:cs typeface="Arial" charset="0"/>
              </a:rPr>
              <a:t> –</a:t>
            </a:r>
          </a:p>
          <a:p>
            <a:pPr eaLnBrk="1" hangingPunct="1">
              <a:lnSpc>
                <a:spcPct val="80000"/>
              </a:lnSpc>
              <a:spcBef>
                <a:spcPct val="40000"/>
              </a:spcBef>
            </a:pPr>
            <a:r>
              <a:rPr lang="en-US" sz="3600">
                <a:solidFill>
                  <a:schemeClr val="bg1"/>
                </a:solidFill>
                <a:cs typeface="Arial" charset="0"/>
              </a:rPr>
              <a:t>*	</a:t>
            </a:r>
            <a:r>
              <a:rPr lang="ru-RU" sz="3600">
                <a:solidFill>
                  <a:schemeClr val="bg1"/>
                </a:solidFill>
                <a:cs typeface="Arial" charset="0"/>
              </a:rPr>
              <a:t>Некоторые люди были пастухами, живущими в шатрах</a:t>
            </a:r>
            <a:r>
              <a:rPr lang="en-US" sz="3600">
                <a:solidFill>
                  <a:schemeClr val="bg1"/>
                </a:solidFill>
                <a:cs typeface="Arial" charset="0"/>
              </a:rPr>
              <a:t>.</a:t>
            </a:r>
          </a:p>
          <a:p>
            <a:pPr eaLnBrk="1" hangingPunct="1">
              <a:lnSpc>
                <a:spcPct val="80000"/>
              </a:lnSpc>
              <a:spcBef>
                <a:spcPct val="40000"/>
              </a:spcBef>
            </a:pPr>
            <a:r>
              <a:rPr lang="en-US" sz="3600">
                <a:solidFill>
                  <a:schemeClr val="bg1"/>
                </a:solidFill>
                <a:cs typeface="Arial" charset="0"/>
              </a:rPr>
              <a:t>*	</a:t>
            </a:r>
            <a:r>
              <a:rPr lang="ru-RU" sz="3600">
                <a:solidFill>
                  <a:schemeClr val="bg1"/>
                </a:solidFill>
                <a:cs typeface="Arial" charset="0"/>
              </a:rPr>
              <a:t>Другие были одаренными</a:t>
            </a:r>
            <a:r>
              <a:rPr lang="en-US" sz="3600">
                <a:solidFill>
                  <a:schemeClr val="bg1"/>
                </a:solidFill>
                <a:cs typeface="Arial" charset="0"/>
              </a:rPr>
              <a:t> </a:t>
            </a:r>
            <a:r>
              <a:rPr lang="ru-RU" sz="3600">
                <a:solidFill>
                  <a:schemeClr val="bg1"/>
                </a:solidFill>
                <a:cs typeface="Arial" charset="0"/>
              </a:rPr>
              <a:t>музыкантами</a:t>
            </a:r>
            <a:r>
              <a:rPr lang="en-US" sz="3600">
                <a:solidFill>
                  <a:schemeClr val="bg1"/>
                </a:solidFill>
                <a:cs typeface="Arial" charset="0"/>
              </a:rPr>
              <a:t>, </a:t>
            </a:r>
            <a:r>
              <a:rPr lang="ru-RU" sz="3600">
                <a:solidFill>
                  <a:schemeClr val="bg1"/>
                </a:solidFill>
                <a:cs typeface="Arial" charset="0"/>
              </a:rPr>
              <a:t>рудокопами</a:t>
            </a:r>
            <a:r>
              <a:rPr lang="en-US" sz="3600">
                <a:solidFill>
                  <a:schemeClr val="bg1"/>
                </a:solidFill>
                <a:cs typeface="Arial" charset="0"/>
              </a:rPr>
              <a:t> </a:t>
            </a:r>
            <a:r>
              <a:rPr lang="ru-RU" sz="3600">
                <a:solidFill>
                  <a:schemeClr val="bg1"/>
                </a:solidFill>
                <a:cs typeface="Arial" charset="0"/>
              </a:rPr>
              <a:t>и обработчиками металла</a:t>
            </a:r>
            <a:r>
              <a:rPr lang="en-US" sz="3600">
                <a:solidFill>
                  <a:schemeClr val="bg1"/>
                </a:solidFill>
                <a:cs typeface="Arial" charset="0"/>
              </a:rPr>
              <a:t>.</a:t>
            </a:r>
          </a:p>
        </p:txBody>
      </p:sp>
      <p:sp>
        <p:nvSpPr>
          <p:cNvPr id="4214789"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4</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Rectangle 4" hidden="1"/>
          <p:cNvSpPr>
            <a:spLocks noGrp="1" noChangeArrowheads="1"/>
          </p:cNvSpPr>
          <p:nvPr>
            <p:ph type="title" idx="4294967295"/>
          </p:nvPr>
        </p:nvSpPr>
        <p:spPr/>
        <p:txBody>
          <a:bodyPr/>
          <a:lstStyle/>
          <a:p>
            <a:pPr eaLnBrk="1" hangingPunct="1"/>
            <a:r>
              <a:rPr lang="en-US">
                <a:latin typeface="Arial" charset="0"/>
                <a:cs typeface="Arial" charset="0"/>
              </a:rPr>
              <a:t>Skin Tones Line-up 03051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pPr eaLnBrk="1" hangingPunct="1"/>
            <a:r>
              <a:rPr lang="en-US">
                <a:latin typeface="Arial" charset="0"/>
                <a:cs typeface="Arial" charset="0"/>
              </a:rPr>
              <a:t>Races--Australoid to Caucasoid</a:t>
            </a:r>
          </a:p>
        </p:txBody>
      </p:sp>
      <p:pic>
        <p:nvPicPr>
          <p:cNvPr id="135171" name="Picture 3" descr="Races-AustraloisToCaucasoid"/>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228600" y="228600"/>
            <a:ext cx="8610600" cy="6453188"/>
          </a:xfrm>
          <a:noFill/>
        </p:spPr>
      </p:pic>
      <p:sp>
        <p:nvSpPr>
          <p:cNvPr id="5796868" name="Text Box 4"/>
          <p:cNvSpPr txBox="1">
            <a:spLocks noChangeArrowheads="1"/>
          </p:cNvSpPr>
          <p:nvPr/>
        </p:nvSpPr>
        <p:spPr bwMode="auto">
          <a:xfrm>
            <a:off x="2667000" y="1209675"/>
            <a:ext cx="2362200" cy="366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Австралоид</a:t>
            </a:r>
            <a:endParaRPr lang="en-US">
              <a:solidFill>
                <a:schemeClr val="bg1"/>
              </a:solidFill>
              <a:latin typeface="Futura Md BT" charset="0"/>
              <a:cs typeface="Arial" charset="0"/>
            </a:endParaRPr>
          </a:p>
        </p:txBody>
      </p:sp>
      <p:sp>
        <p:nvSpPr>
          <p:cNvPr id="5796869" name="Text Box 5"/>
          <p:cNvSpPr txBox="1">
            <a:spLocks noChangeArrowheads="1"/>
          </p:cNvSpPr>
          <p:nvPr/>
        </p:nvSpPr>
        <p:spPr bwMode="auto">
          <a:xfrm>
            <a:off x="3276600" y="2516188"/>
            <a:ext cx="2362200" cy="3667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НЕГРОИД</a:t>
            </a:r>
            <a:endParaRPr lang="en-US">
              <a:solidFill>
                <a:schemeClr val="bg1"/>
              </a:solidFill>
              <a:latin typeface="Futura Md BT" charset="0"/>
              <a:cs typeface="Arial" charset="0"/>
            </a:endParaRPr>
          </a:p>
        </p:txBody>
      </p:sp>
      <p:sp>
        <p:nvSpPr>
          <p:cNvPr id="5796870" name="Text Box 6"/>
          <p:cNvSpPr txBox="1">
            <a:spLocks noChangeArrowheads="1"/>
          </p:cNvSpPr>
          <p:nvPr/>
        </p:nvSpPr>
        <p:spPr bwMode="auto">
          <a:xfrm>
            <a:off x="3962400" y="3786188"/>
            <a:ext cx="2362200" cy="3667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МОНГОЛОИД</a:t>
            </a:r>
            <a:endParaRPr lang="en-US">
              <a:solidFill>
                <a:schemeClr val="bg1"/>
              </a:solidFill>
              <a:latin typeface="Futura Md BT" charset="0"/>
              <a:cs typeface="Arial" charset="0"/>
            </a:endParaRPr>
          </a:p>
        </p:txBody>
      </p:sp>
      <p:sp>
        <p:nvSpPr>
          <p:cNvPr id="5796871" name="Text Box 7"/>
          <p:cNvSpPr txBox="1">
            <a:spLocks noChangeArrowheads="1"/>
          </p:cNvSpPr>
          <p:nvPr/>
        </p:nvSpPr>
        <p:spPr bwMode="auto">
          <a:xfrm>
            <a:off x="4419600" y="4953000"/>
            <a:ext cx="2841625" cy="366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КАВКАЗОИД</a:t>
            </a:r>
            <a:endParaRPr lang="en-US">
              <a:solidFill>
                <a:schemeClr val="bg1"/>
              </a:solidFill>
              <a:latin typeface="Futura Md BT" charset="0"/>
              <a:cs typeface="Arial" charset="0"/>
            </a:endParaRPr>
          </a:p>
        </p:txBody>
      </p:sp>
      <p:sp>
        <p:nvSpPr>
          <p:cNvPr id="135176" name="Text Box 8"/>
          <p:cNvSpPr txBox="1">
            <a:spLocks noChangeArrowheads="1"/>
          </p:cNvSpPr>
          <p:nvPr/>
        </p:nvSpPr>
        <p:spPr bwMode="auto">
          <a:xfrm>
            <a:off x="2590800" y="5470525"/>
            <a:ext cx="3886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ru-RU" sz="7000">
                <a:latin typeface="Arial Black" charset="0"/>
                <a:cs typeface="Arial" charset="0"/>
              </a:rPr>
              <a:t>РАСЫ</a:t>
            </a:r>
            <a:endParaRPr lang="en-US" sz="7000">
              <a:latin typeface="Arial Black" charset="0"/>
              <a:cs typeface="Arial" charset="0"/>
            </a:endParaRPr>
          </a:p>
        </p:txBody>
      </p:sp>
      <p:sp>
        <p:nvSpPr>
          <p:cNvPr id="135177" name="Text Box 9"/>
          <p:cNvSpPr txBox="1">
            <a:spLocks noChangeArrowheads="1"/>
          </p:cNvSpPr>
          <p:nvPr/>
        </p:nvSpPr>
        <p:spPr bwMode="auto">
          <a:xfrm>
            <a:off x="533400" y="3821113"/>
            <a:ext cx="29654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rgbClr val="FFFF00"/>
                </a:solidFill>
                <a:latin typeface="Times New Roman CE" charset="0"/>
                <a:cs typeface="Arial" charset="0"/>
              </a:rPr>
              <a:t>Воображаемый</a:t>
            </a:r>
            <a:endParaRPr lang="en-US" sz="2800">
              <a:solidFill>
                <a:srgbClr val="FFFF00"/>
              </a:solidFill>
              <a:latin typeface="Times New Roman CE" charset="0"/>
              <a:cs typeface="Arial" charset="0"/>
            </a:endParaRPr>
          </a:p>
        </p:txBody>
      </p:sp>
      <p:sp>
        <p:nvSpPr>
          <p:cNvPr id="135178" name="Text Box 10"/>
          <p:cNvSpPr txBox="1">
            <a:spLocks noChangeArrowheads="1"/>
          </p:cNvSpPr>
          <p:nvPr/>
        </p:nvSpPr>
        <p:spPr bwMode="auto">
          <a:xfrm>
            <a:off x="838200" y="4419600"/>
            <a:ext cx="236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a:solidFill>
                  <a:schemeClr val="bg1"/>
                </a:solidFill>
                <a:latin typeface="Futura Md BT" charset="0"/>
                <a:cs typeface="Arial" charset="0"/>
              </a:rPr>
              <a:t>ЭВОЛЮЦИОННЫЙ ПРЕДОК</a:t>
            </a:r>
            <a:endParaRPr lang="en-US">
              <a:solidFill>
                <a:schemeClr val="bg1"/>
              </a:solidFill>
              <a:latin typeface="Futura Md BT"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endParaRPr lang="en-US">
              <a:latin typeface="Arial" charset="0"/>
              <a:cs typeface="Arial" charset="0"/>
            </a:endParaRPr>
          </a:p>
        </p:txBody>
      </p:sp>
      <p:pic>
        <p:nvPicPr>
          <p:cNvPr id="13619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38692" name="Text Box 4"/>
          <p:cNvSpPr txBox="1">
            <a:spLocks noChangeArrowheads="1"/>
          </p:cNvSpPr>
          <p:nvPr/>
        </p:nvSpPr>
        <p:spPr bwMode="auto">
          <a:xfrm>
            <a:off x="838200" y="609600"/>
            <a:ext cx="7543800" cy="4662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000">
                <a:solidFill>
                  <a:schemeClr val="bg1"/>
                </a:solidFill>
                <a:cs typeface="Arial" charset="0"/>
              </a:rPr>
              <a:t>«Когда-то в будущем, </a:t>
            </a:r>
          </a:p>
          <a:p>
            <a:pPr eaLnBrk="1" hangingPunct="1">
              <a:lnSpc>
                <a:spcPct val="90000"/>
              </a:lnSpc>
            </a:pPr>
            <a:r>
              <a:rPr lang="ru-RU" sz="3000">
                <a:solidFill>
                  <a:schemeClr val="bg1"/>
                </a:solidFill>
                <a:cs typeface="Arial" charset="0"/>
              </a:rPr>
              <a:t>совсем недалеком, </a:t>
            </a:r>
          </a:p>
          <a:p>
            <a:pPr eaLnBrk="1" hangingPunct="1">
              <a:lnSpc>
                <a:spcPct val="90000"/>
              </a:lnSpc>
            </a:pPr>
            <a:r>
              <a:rPr lang="ru-RU" sz="3000">
                <a:solidFill>
                  <a:schemeClr val="bg1"/>
                </a:solidFill>
                <a:cs typeface="Arial" charset="0"/>
              </a:rPr>
              <a:t>если измерять веками,</a:t>
            </a:r>
            <a:r>
              <a:rPr lang="en-US" sz="3000">
                <a:solidFill>
                  <a:schemeClr val="bg1"/>
                </a:solidFill>
                <a:cs typeface="Arial" charset="0"/>
              </a:rPr>
              <a:t> </a:t>
            </a:r>
          </a:p>
          <a:p>
            <a:pPr eaLnBrk="1" hangingPunct="1">
              <a:lnSpc>
                <a:spcPct val="90000"/>
              </a:lnSpc>
            </a:pPr>
            <a:r>
              <a:rPr lang="ru-RU" sz="3000">
                <a:solidFill>
                  <a:schemeClr val="bg1"/>
                </a:solidFill>
                <a:cs typeface="Arial" charset="0"/>
              </a:rPr>
              <a:t>цивилизованные </a:t>
            </a:r>
          </a:p>
          <a:p>
            <a:pPr eaLnBrk="1" hangingPunct="1">
              <a:lnSpc>
                <a:spcPct val="90000"/>
              </a:lnSpc>
            </a:pPr>
            <a:r>
              <a:rPr lang="ru-RU" sz="3000">
                <a:solidFill>
                  <a:schemeClr val="bg1"/>
                </a:solidFill>
                <a:cs typeface="Arial" charset="0"/>
              </a:rPr>
              <a:t>человеческие расы,</a:t>
            </a:r>
            <a:r>
              <a:rPr lang="en-US" sz="3000">
                <a:solidFill>
                  <a:schemeClr val="bg1"/>
                </a:solidFill>
                <a:cs typeface="Arial" charset="0"/>
              </a:rPr>
              <a:t> </a:t>
            </a:r>
            <a:endParaRPr lang="ru-RU" sz="3000">
              <a:solidFill>
                <a:schemeClr val="bg1"/>
              </a:solidFill>
              <a:cs typeface="Arial" charset="0"/>
            </a:endParaRPr>
          </a:p>
          <a:p>
            <a:pPr eaLnBrk="1" hangingPunct="1">
              <a:lnSpc>
                <a:spcPct val="90000"/>
              </a:lnSpc>
            </a:pPr>
            <a:r>
              <a:rPr lang="ru-RU" sz="3000">
                <a:solidFill>
                  <a:schemeClr val="bg1"/>
                </a:solidFill>
                <a:cs typeface="Arial" charset="0"/>
              </a:rPr>
              <a:t>скорее всего, </a:t>
            </a:r>
          </a:p>
          <a:p>
            <a:pPr eaLnBrk="1" hangingPunct="1">
              <a:lnSpc>
                <a:spcPct val="90000"/>
              </a:lnSpc>
            </a:pPr>
            <a:r>
              <a:rPr lang="ru-RU" sz="3000">
                <a:solidFill>
                  <a:schemeClr val="bg1"/>
                </a:solidFill>
                <a:cs typeface="Arial" charset="0"/>
              </a:rPr>
              <a:t>уничтожат и вытеснят </a:t>
            </a:r>
          </a:p>
          <a:p>
            <a:pPr eaLnBrk="1" hangingPunct="1">
              <a:lnSpc>
                <a:spcPct val="90000"/>
              </a:lnSpc>
            </a:pPr>
            <a:r>
              <a:rPr lang="ru-RU" sz="3000">
                <a:solidFill>
                  <a:schemeClr val="bg1"/>
                </a:solidFill>
                <a:cs typeface="Arial" charset="0"/>
              </a:rPr>
              <a:t>дикие расы в этом </a:t>
            </a:r>
          </a:p>
          <a:p>
            <a:pPr eaLnBrk="1" hangingPunct="1">
              <a:lnSpc>
                <a:spcPct val="90000"/>
              </a:lnSpc>
            </a:pPr>
            <a:r>
              <a:rPr lang="ru-RU" sz="3000">
                <a:solidFill>
                  <a:schemeClr val="bg1"/>
                </a:solidFill>
                <a:cs typeface="Arial" charset="0"/>
              </a:rPr>
              <a:t>мире.</a:t>
            </a:r>
            <a:r>
              <a:rPr lang="en-US" sz="3000">
                <a:solidFill>
                  <a:schemeClr val="bg1"/>
                </a:solidFill>
                <a:cs typeface="Arial" charset="0"/>
              </a:rPr>
              <a:t> </a:t>
            </a:r>
            <a:r>
              <a:rPr lang="ru-RU" sz="3000">
                <a:solidFill>
                  <a:schemeClr val="bg1"/>
                </a:solidFill>
                <a:cs typeface="Arial" charset="0"/>
              </a:rPr>
              <a:t>В то же самое время, человекообразные обезьяны ... без сомнения, будут уничтожены».</a:t>
            </a:r>
            <a:endParaRPr lang="en-US" sz="3000">
              <a:solidFill>
                <a:schemeClr val="bg1"/>
              </a:solidFill>
              <a:cs typeface="Arial" charset="0"/>
            </a:endParaRPr>
          </a:p>
        </p:txBody>
      </p:sp>
      <p:sp>
        <p:nvSpPr>
          <p:cNvPr id="4338693" name="Text Box 5"/>
          <p:cNvSpPr txBox="1">
            <a:spLocks noChangeArrowheads="1"/>
          </p:cNvSpPr>
          <p:nvPr/>
        </p:nvSpPr>
        <p:spPr bwMode="auto">
          <a:xfrm>
            <a:off x="914400" y="5715000"/>
            <a:ext cx="7391400" cy="762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Чарльз Дарвин.</a:t>
            </a:r>
            <a:r>
              <a:rPr lang="en-US" sz="2200">
                <a:solidFill>
                  <a:schemeClr val="bg1"/>
                </a:solidFill>
                <a:cs typeface="Arial" charset="0"/>
              </a:rPr>
              <a:t> </a:t>
            </a:r>
            <a:r>
              <a:rPr lang="ru-RU" sz="2200" i="1">
                <a:solidFill>
                  <a:schemeClr val="bg1"/>
                </a:solidFill>
                <a:cs typeface="Arial" charset="0"/>
              </a:rPr>
              <a:t>Падение Человека</a:t>
            </a:r>
            <a:r>
              <a:rPr lang="ru-RU" sz="2200">
                <a:solidFill>
                  <a:schemeClr val="bg1"/>
                </a:solidFill>
                <a:cs typeface="Arial" charset="0"/>
              </a:rPr>
              <a:t>. – 2-е изд. Нью Йорк</a:t>
            </a:r>
            <a:r>
              <a:rPr lang="en-US" sz="2200">
                <a:solidFill>
                  <a:schemeClr val="bg1"/>
                </a:solidFill>
                <a:cs typeface="Arial" charset="0"/>
              </a:rPr>
              <a:t>: A.L. Burt, 1874</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178.</a:t>
            </a:r>
          </a:p>
        </p:txBody>
      </p:sp>
      <p:pic>
        <p:nvPicPr>
          <p:cNvPr id="136198" name="Picture 6" descr="Charles Darw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5750" y="685800"/>
            <a:ext cx="2863850" cy="324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endParaRPr lang="en-US">
              <a:latin typeface="Arial" charset="0"/>
              <a:cs typeface="Arial" charset="0"/>
            </a:endParaRPr>
          </a:p>
        </p:txBody>
      </p:sp>
      <p:pic>
        <p:nvPicPr>
          <p:cNvPr id="13721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40740" name="Text Box 4"/>
          <p:cNvSpPr txBox="1">
            <a:spLocks noChangeArrowheads="1"/>
          </p:cNvSpPr>
          <p:nvPr/>
        </p:nvSpPr>
        <p:spPr bwMode="auto">
          <a:xfrm>
            <a:off x="838200" y="609600"/>
            <a:ext cx="7543800" cy="47736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600">
                <a:solidFill>
                  <a:schemeClr val="bg1"/>
                </a:solidFill>
                <a:cs typeface="Arial" charset="0"/>
              </a:rPr>
              <a:t>«Тогда разрыв между </a:t>
            </a:r>
          </a:p>
          <a:p>
            <a:pPr eaLnBrk="1" hangingPunct="1">
              <a:lnSpc>
                <a:spcPct val="90000"/>
              </a:lnSpc>
            </a:pPr>
            <a:r>
              <a:rPr lang="ru-RU" sz="2600">
                <a:solidFill>
                  <a:schemeClr val="bg1"/>
                </a:solidFill>
                <a:cs typeface="Arial" charset="0"/>
              </a:rPr>
              <a:t>человеком и его </a:t>
            </a:r>
          </a:p>
          <a:p>
            <a:pPr eaLnBrk="1" hangingPunct="1">
              <a:lnSpc>
                <a:spcPct val="90000"/>
              </a:lnSpc>
            </a:pPr>
            <a:r>
              <a:rPr lang="ru-RU" sz="2600">
                <a:solidFill>
                  <a:schemeClr val="bg1"/>
                </a:solidFill>
                <a:cs typeface="Arial" charset="0"/>
              </a:rPr>
              <a:t>ближайшими сородичами </a:t>
            </a:r>
          </a:p>
          <a:p>
            <a:pPr eaLnBrk="1" hangingPunct="1">
              <a:lnSpc>
                <a:spcPct val="90000"/>
              </a:lnSpc>
            </a:pPr>
            <a:r>
              <a:rPr lang="ru-RU" sz="2600">
                <a:solidFill>
                  <a:schemeClr val="bg1"/>
                </a:solidFill>
                <a:cs typeface="Arial" charset="0"/>
              </a:rPr>
              <a:t>будет больше</a:t>
            </a:r>
            <a:r>
              <a:rPr lang="en-US" sz="2600">
                <a:solidFill>
                  <a:schemeClr val="bg1"/>
                </a:solidFill>
                <a:cs typeface="Arial" charset="0"/>
              </a:rPr>
              <a:t>, </a:t>
            </a:r>
            <a:r>
              <a:rPr lang="ru-RU" sz="2600">
                <a:solidFill>
                  <a:schemeClr val="bg1"/>
                </a:solidFill>
                <a:cs typeface="Arial" charset="0"/>
              </a:rPr>
              <a:t>ибо</a:t>
            </a:r>
            <a:r>
              <a:rPr lang="en-US" sz="2600">
                <a:solidFill>
                  <a:schemeClr val="bg1"/>
                </a:solidFill>
                <a:cs typeface="Arial" charset="0"/>
              </a:rPr>
              <a:t> </a:t>
            </a:r>
            <a:r>
              <a:rPr lang="ru-RU" sz="2600">
                <a:solidFill>
                  <a:schemeClr val="bg1"/>
                </a:solidFill>
                <a:cs typeface="Arial" charset="0"/>
              </a:rPr>
              <a:t>он </a:t>
            </a:r>
          </a:p>
          <a:p>
            <a:pPr eaLnBrk="1" hangingPunct="1">
              <a:lnSpc>
                <a:spcPct val="90000"/>
              </a:lnSpc>
            </a:pPr>
            <a:r>
              <a:rPr lang="ru-RU" sz="2600">
                <a:solidFill>
                  <a:schemeClr val="bg1"/>
                </a:solidFill>
                <a:cs typeface="Arial" charset="0"/>
              </a:rPr>
              <a:t>будет разделять человека</a:t>
            </a:r>
            <a:r>
              <a:rPr lang="en-US" sz="2600">
                <a:solidFill>
                  <a:schemeClr val="bg1"/>
                </a:solidFill>
                <a:cs typeface="Arial" charset="0"/>
              </a:rPr>
              <a:t> </a:t>
            </a:r>
            <a:endParaRPr lang="ru-RU" sz="2600">
              <a:solidFill>
                <a:schemeClr val="bg1"/>
              </a:solidFill>
              <a:cs typeface="Arial" charset="0"/>
            </a:endParaRPr>
          </a:p>
          <a:p>
            <a:pPr eaLnBrk="1" hangingPunct="1">
              <a:lnSpc>
                <a:spcPct val="90000"/>
              </a:lnSpc>
            </a:pPr>
            <a:r>
              <a:rPr lang="ru-RU" sz="2600">
                <a:solidFill>
                  <a:schemeClr val="bg1"/>
                </a:solidFill>
                <a:cs typeface="Arial" charset="0"/>
              </a:rPr>
              <a:t>в более цивилизованном </a:t>
            </a:r>
          </a:p>
          <a:p>
            <a:pPr eaLnBrk="1" hangingPunct="1">
              <a:lnSpc>
                <a:spcPct val="90000"/>
              </a:lnSpc>
            </a:pPr>
            <a:r>
              <a:rPr lang="ru-RU" sz="2600">
                <a:solidFill>
                  <a:schemeClr val="bg1"/>
                </a:solidFill>
                <a:cs typeface="Arial" charset="0"/>
              </a:rPr>
              <a:t>государстве, насколько </a:t>
            </a:r>
          </a:p>
          <a:p>
            <a:pPr eaLnBrk="1" hangingPunct="1">
              <a:lnSpc>
                <a:spcPct val="90000"/>
              </a:lnSpc>
            </a:pPr>
            <a:r>
              <a:rPr lang="ru-RU" sz="2600">
                <a:solidFill>
                  <a:schemeClr val="bg1"/>
                </a:solidFill>
                <a:cs typeface="Arial" charset="0"/>
              </a:rPr>
              <a:t>мы можем надеяться, </a:t>
            </a:r>
          </a:p>
          <a:p>
            <a:pPr eaLnBrk="1" hangingPunct="1">
              <a:lnSpc>
                <a:spcPct val="90000"/>
              </a:lnSpc>
            </a:pPr>
            <a:r>
              <a:rPr lang="ru-RU" sz="2600">
                <a:solidFill>
                  <a:schemeClr val="bg1"/>
                </a:solidFill>
                <a:cs typeface="Arial" charset="0"/>
              </a:rPr>
              <a:t>даже чем у кавказоидной </a:t>
            </a:r>
          </a:p>
          <a:p>
            <a:pPr eaLnBrk="1" hangingPunct="1">
              <a:lnSpc>
                <a:spcPct val="90000"/>
              </a:lnSpc>
            </a:pPr>
            <a:r>
              <a:rPr lang="ru-RU" sz="2600">
                <a:solidFill>
                  <a:schemeClr val="bg1"/>
                </a:solidFill>
                <a:cs typeface="Arial" charset="0"/>
              </a:rPr>
              <a:t>расы, и обезьян, таких как </a:t>
            </a:r>
          </a:p>
          <a:p>
            <a:pPr eaLnBrk="1" hangingPunct="1">
              <a:lnSpc>
                <a:spcPct val="90000"/>
              </a:lnSpc>
            </a:pPr>
            <a:r>
              <a:rPr lang="ru-RU" sz="2600">
                <a:solidFill>
                  <a:schemeClr val="bg1"/>
                </a:solidFill>
                <a:cs typeface="Arial" charset="0"/>
              </a:rPr>
              <a:t>бабуины, по сравнению с тем, что мы видим сейчас, глядя на негра или австралийца </a:t>
            </a:r>
            <a:r>
              <a:rPr lang="en-US" sz="2600">
                <a:solidFill>
                  <a:schemeClr val="bg1"/>
                </a:solidFill>
                <a:cs typeface="Arial" charset="0"/>
              </a:rPr>
              <a:t>[</a:t>
            </a:r>
            <a:r>
              <a:rPr lang="ru-RU" sz="2600">
                <a:solidFill>
                  <a:schemeClr val="bg1"/>
                </a:solidFill>
                <a:cs typeface="Arial" charset="0"/>
              </a:rPr>
              <a:t>аборигена</a:t>
            </a:r>
            <a:r>
              <a:rPr lang="en-US" sz="2600">
                <a:solidFill>
                  <a:schemeClr val="bg1"/>
                </a:solidFill>
                <a:cs typeface="Arial" charset="0"/>
              </a:rPr>
              <a:t>] </a:t>
            </a:r>
            <a:r>
              <a:rPr lang="ru-RU" sz="2600">
                <a:solidFill>
                  <a:schemeClr val="bg1"/>
                </a:solidFill>
                <a:cs typeface="Arial" charset="0"/>
              </a:rPr>
              <a:t>и гориллу».</a:t>
            </a:r>
            <a:endParaRPr lang="en-US" sz="2600">
              <a:solidFill>
                <a:schemeClr val="bg1"/>
              </a:solidFill>
              <a:cs typeface="Arial" charset="0"/>
            </a:endParaRPr>
          </a:p>
        </p:txBody>
      </p:sp>
      <p:pic>
        <p:nvPicPr>
          <p:cNvPr id="137221" name="Picture 5" descr="Charles Darw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5750" y="685800"/>
            <a:ext cx="2863850" cy="324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0742" name="Text Box 6"/>
          <p:cNvSpPr txBox="1">
            <a:spLocks noChangeArrowheads="1"/>
          </p:cNvSpPr>
          <p:nvPr/>
        </p:nvSpPr>
        <p:spPr bwMode="auto">
          <a:xfrm>
            <a:off x="914400" y="5562600"/>
            <a:ext cx="73914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Чарльз Дарвин.</a:t>
            </a:r>
            <a:r>
              <a:rPr lang="en-US" sz="2200">
                <a:solidFill>
                  <a:schemeClr val="bg1"/>
                </a:solidFill>
                <a:cs typeface="Arial" charset="0"/>
              </a:rPr>
              <a:t> </a:t>
            </a:r>
            <a:r>
              <a:rPr lang="ru-RU" sz="2200" i="1">
                <a:solidFill>
                  <a:schemeClr val="bg1"/>
                </a:solidFill>
                <a:cs typeface="Arial" charset="0"/>
              </a:rPr>
              <a:t>Падение Человека</a:t>
            </a:r>
            <a:r>
              <a:rPr lang="ru-RU" sz="2200">
                <a:solidFill>
                  <a:schemeClr val="bg1"/>
                </a:solidFill>
                <a:cs typeface="Arial" charset="0"/>
              </a:rPr>
              <a:t>. – 2-е изд. Нью Йорк</a:t>
            </a:r>
            <a:r>
              <a:rPr lang="en-US" sz="2200">
                <a:solidFill>
                  <a:schemeClr val="bg1"/>
                </a:solidFill>
                <a:cs typeface="Arial" charset="0"/>
              </a:rPr>
              <a:t>: A.L. Burt, 1874</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178.</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atin typeface="Arial" charset="0"/>
                <a:cs typeface="Arial" charset="0"/>
              </a:rPr>
              <a:t>Purple blank</a:t>
            </a:r>
          </a:p>
        </p:txBody>
      </p:sp>
      <p:pic>
        <p:nvPicPr>
          <p:cNvPr id="1382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42788" name="Text Box 4"/>
          <p:cNvSpPr txBox="1">
            <a:spLocks noChangeArrowheads="1"/>
          </p:cNvSpPr>
          <p:nvPr/>
        </p:nvSpPr>
        <p:spPr bwMode="auto">
          <a:xfrm>
            <a:off x="838200" y="590550"/>
            <a:ext cx="4724400" cy="4081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chemeClr val="bg1"/>
                </a:solidFill>
                <a:latin typeface="Arial Narrow" charset="0"/>
                <a:cs typeface="Arial" charset="0"/>
              </a:rPr>
              <a:t>«Биологические аргументы в пользу расизма,</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возможно, и встречались в обществе до </a:t>
            </a:r>
            <a:r>
              <a:rPr lang="en-US" sz="3200">
                <a:solidFill>
                  <a:schemeClr val="bg1"/>
                </a:solidFill>
                <a:latin typeface="Arial Narrow" charset="0"/>
                <a:cs typeface="Arial" charset="0"/>
              </a:rPr>
              <a:t>1850</a:t>
            </a:r>
            <a:r>
              <a:rPr lang="ru-RU" sz="3200">
                <a:solidFill>
                  <a:schemeClr val="bg1"/>
                </a:solidFill>
                <a:latin typeface="Arial Narrow" charset="0"/>
                <a:cs typeface="Arial" charset="0"/>
              </a:rPr>
              <a:t> года</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но их число выросло на порядок вслед за всеобщим принятием эволюционной теории».</a:t>
            </a:r>
          </a:p>
        </p:txBody>
      </p:sp>
      <p:sp>
        <p:nvSpPr>
          <p:cNvPr id="4342789" name="Text Box 5"/>
          <p:cNvSpPr txBox="1">
            <a:spLocks noChangeArrowheads="1"/>
          </p:cNvSpPr>
          <p:nvPr/>
        </p:nvSpPr>
        <p:spPr bwMode="auto">
          <a:xfrm>
            <a:off x="838200" y="5486400"/>
            <a:ext cx="73152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a:solidFill>
                  <a:schemeClr val="bg1"/>
                </a:solidFill>
                <a:cs typeface="Arial" charset="0"/>
              </a:rPr>
              <a:t>Стефен Джей</a:t>
            </a:r>
            <a:r>
              <a:rPr lang="en-US" sz="2400">
                <a:solidFill>
                  <a:schemeClr val="bg1"/>
                </a:solidFill>
                <a:cs typeface="Arial" charset="0"/>
              </a:rPr>
              <a:t> </a:t>
            </a:r>
            <a:r>
              <a:rPr lang="ru-RU" sz="2400">
                <a:solidFill>
                  <a:schemeClr val="bg1"/>
                </a:solidFill>
                <a:cs typeface="Arial" charset="0"/>
              </a:rPr>
              <a:t>Гоулд.</a:t>
            </a:r>
            <a:r>
              <a:rPr lang="en-US" sz="2400">
                <a:solidFill>
                  <a:schemeClr val="bg1"/>
                </a:solidFill>
                <a:cs typeface="Arial" charset="0"/>
              </a:rPr>
              <a:t> </a:t>
            </a:r>
            <a:r>
              <a:rPr lang="ru-RU" sz="2400" i="1">
                <a:solidFill>
                  <a:schemeClr val="bg1"/>
                </a:solidFill>
                <a:cs typeface="Arial" charset="0"/>
              </a:rPr>
              <a:t>Онтогенез и филогенез</a:t>
            </a:r>
            <a:r>
              <a:rPr lang="ru-RU" sz="2400">
                <a:solidFill>
                  <a:schemeClr val="bg1"/>
                </a:solidFill>
                <a:cs typeface="Arial" charset="0"/>
              </a:rPr>
              <a:t>.</a:t>
            </a:r>
            <a:r>
              <a:rPr lang="en-US" sz="2400" b="0">
                <a:solidFill>
                  <a:schemeClr val="bg1"/>
                </a:solidFill>
                <a:cs typeface="Arial" charset="0"/>
              </a:rPr>
              <a:t> </a:t>
            </a:r>
            <a:r>
              <a:rPr lang="en-US" sz="2400">
                <a:solidFill>
                  <a:schemeClr val="bg1"/>
                </a:solidFill>
                <a:cs typeface="Arial" charset="0"/>
              </a:rPr>
              <a:t>Belknap-Harvard Press, 1977</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127-128.</a:t>
            </a:r>
          </a:p>
        </p:txBody>
      </p:sp>
      <p:sp>
        <p:nvSpPr>
          <p:cNvPr id="138246" name="Text Box 6"/>
          <p:cNvSpPr txBox="1">
            <a:spLocks noChangeArrowheads="1"/>
          </p:cNvSpPr>
          <p:nvPr/>
        </p:nvSpPr>
        <p:spPr bwMode="auto">
          <a:xfrm>
            <a:off x="8435975" y="6583363"/>
            <a:ext cx="7080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en-US" sz="1200">
                <a:solidFill>
                  <a:schemeClr val="bg1"/>
                </a:solidFill>
                <a:cs typeface="Arial" charset="0"/>
              </a:rPr>
              <a:t>QC 674</a:t>
            </a:r>
          </a:p>
        </p:txBody>
      </p:sp>
      <p:pic>
        <p:nvPicPr>
          <p:cNvPr id="138247" name="Picture 7" descr="Gould, Stephen J--you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4038" y="685800"/>
            <a:ext cx="2595562"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4658" name="Picture 2" descr="Human evolution chart Nat Geog 19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34659" name="Picture 3" descr="Lif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854450"/>
            <a:ext cx="9144000" cy="269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34660" name="Text Box 4"/>
          <p:cNvSpPr txBox="1">
            <a:spLocks noChangeArrowheads="1"/>
          </p:cNvSpPr>
          <p:nvPr/>
        </p:nvSpPr>
        <p:spPr bwMode="auto">
          <a:xfrm>
            <a:off x="914400" y="4648200"/>
            <a:ext cx="2438400" cy="369888"/>
          </a:xfrm>
          <a:prstGeom prst="rect">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a:solidFill>
                  <a:schemeClr val="bg1"/>
                </a:solidFill>
                <a:cs typeface="Arial" charset="0"/>
              </a:rPr>
              <a:t>Родословные</a:t>
            </a:r>
            <a:r>
              <a:rPr lang="en-US">
                <a:solidFill>
                  <a:schemeClr val="bg1"/>
                </a:solidFill>
                <a:cs typeface="Arial" charset="0"/>
              </a:rPr>
              <a:t>, 1971</a:t>
            </a:r>
          </a:p>
        </p:txBody>
      </p:sp>
      <p:sp>
        <p:nvSpPr>
          <p:cNvPr id="4934661" name="Text Box 5"/>
          <p:cNvSpPr txBox="1">
            <a:spLocks noChangeArrowheads="1"/>
          </p:cNvSpPr>
          <p:nvPr/>
        </p:nvSpPr>
        <p:spPr bwMode="auto">
          <a:xfrm>
            <a:off x="5486400" y="1447800"/>
            <a:ext cx="3200400" cy="3667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i="1">
                <a:solidFill>
                  <a:schemeClr val="bg1"/>
                </a:solidFill>
                <a:cs typeface="Arial" charset="0"/>
              </a:rPr>
              <a:t>National Geographic</a:t>
            </a:r>
            <a:r>
              <a:rPr lang="ru-RU">
                <a:solidFill>
                  <a:schemeClr val="bg1"/>
                </a:solidFill>
                <a:cs typeface="Arial" charset="0"/>
              </a:rPr>
              <a:t>,</a:t>
            </a:r>
            <a:r>
              <a:rPr lang="en-US">
                <a:solidFill>
                  <a:schemeClr val="bg1"/>
                </a:solidFill>
                <a:cs typeface="Arial" charset="0"/>
              </a:rPr>
              <a:t> 1985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34658"/>
                                        </p:tgtEl>
                                        <p:attrNameLst>
                                          <p:attrName>style.visibility</p:attrName>
                                        </p:attrNameLst>
                                      </p:cBhvr>
                                      <p:to>
                                        <p:strVal val="visible"/>
                                      </p:to>
                                    </p:set>
                                    <p:animEffect transition="in" filter="wipe(left)">
                                      <p:cBhvr>
                                        <p:cTn id="7" dur="500"/>
                                        <p:tgtEl>
                                          <p:spTgt spid="4934658"/>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934661"/>
                                        </p:tgtEl>
                                        <p:attrNameLst>
                                          <p:attrName>style.visibility</p:attrName>
                                        </p:attrNameLst>
                                      </p:cBhvr>
                                      <p:to>
                                        <p:strVal val="visible"/>
                                      </p:to>
                                    </p:set>
                                    <p:anim calcmode="lin" valueType="num">
                                      <p:cBhvr>
                                        <p:cTn id="11" dur="500" fill="hold"/>
                                        <p:tgtEl>
                                          <p:spTgt spid="4934661"/>
                                        </p:tgtEl>
                                        <p:attrNameLst>
                                          <p:attrName>ppt_w</p:attrName>
                                        </p:attrNameLst>
                                      </p:cBhvr>
                                      <p:tavLst>
                                        <p:tav tm="0">
                                          <p:val>
                                            <p:fltVal val="0"/>
                                          </p:val>
                                        </p:tav>
                                        <p:tav tm="100000">
                                          <p:val>
                                            <p:strVal val="#ppt_w"/>
                                          </p:val>
                                        </p:tav>
                                      </p:tavLst>
                                    </p:anim>
                                    <p:anim calcmode="lin" valueType="num">
                                      <p:cBhvr>
                                        <p:cTn id="12" dur="500" fill="hold"/>
                                        <p:tgtEl>
                                          <p:spTgt spid="4934661"/>
                                        </p:tgtEl>
                                        <p:attrNameLst>
                                          <p:attrName>ppt_h</p:attrName>
                                        </p:attrNameLst>
                                      </p:cBhvr>
                                      <p:tavLst>
                                        <p:tav tm="0">
                                          <p:val>
                                            <p:fltVal val="0"/>
                                          </p:val>
                                        </p:tav>
                                        <p:tav tm="100000">
                                          <p:val>
                                            <p:strVal val="#ppt_h"/>
                                          </p:val>
                                        </p:tav>
                                      </p:tavLst>
                                    </p:anim>
                                    <p:animEffect transition="in" filter="fade">
                                      <p:cBhvr>
                                        <p:cTn id="13" dur="500"/>
                                        <p:tgtEl>
                                          <p:spTgt spid="4934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66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6706" name="Picture 2" descr="Human evolution chart--Discovery Ch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8534400"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Text Box 3"/>
          <p:cNvSpPr txBox="1">
            <a:spLocks noChangeArrowheads="1"/>
          </p:cNvSpPr>
          <p:nvPr/>
        </p:nvSpPr>
        <p:spPr bwMode="auto">
          <a:xfrm>
            <a:off x="533400" y="5867400"/>
            <a:ext cx="8001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rgbClr val="FFFF00"/>
                </a:solidFill>
                <a:cs typeface="Arial" charset="0"/>
              </a:rPr>
              <a:t>Веб-сайт канала </a:t>
            </a:r>
            <a:r>
              <a:rPr lang="en-US" sz="2800" i="1">
                <a:solidFill>
                  <a:srgbClr val="FFFF00"/>
                </a:solidFill>
                <a:cs typeface="Arial" charset="0"/>
              </a:rPr>
              <a:t>Discovery</a:t>
            </a:r>
            <a:r>
              <a:rPr lang="en-US" sz="2800">
                <a:solidFill>
                  <a:srgbClr val="FFFF00"/>
                </a:solidFill>
                <a:cs typeface="Arial" charset="0"/>
              </a:rPr>
              <a:t>, 11 </a:t>
            </a:r>
            <a:r>
              <a:rPr lang="ru-RU" sz="2800">
                <a:solidFill>
                  <a:srgbClr val="FFFF00"/>
                </a:solidFill>
                <a:cs typeface="Arial" charset="0"/>
              </a:rPr>
              <a:t>декабря</a:t>
            </a:r>
            <a:r>
              <a:rPr lang="en-US" sz="2800">
                <a:solidFill>
                  <a:srgbClr val="FFFF00"/>
                </a:solidFill>
                <a:cs typeface="Arial" charset="0"/>
              </a:rPr>
              <a:t> 2007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733800" y="304800"/>
            <a:ext cx="4419600" cy="56388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71683" name="Rectangle 3"/>
          <p:cNvSpPr>
            <a:spLocks noGrp="1" noChangeArrowheads="1"/>
          </p:cNvSpPr>
          <p:nvPr>
            <p:ph type="title"/>
          </p:nvPr>
        </p:nvSpPr>
        <p:spPr>
          <a:xfrm>
            <a:off x="457200" y="274638"/>
            <a:ext cx="3124200" cy="1143000"/>
          </a:xfrm>
        </p:spPr>
        <p:txBody>
          <a:bodyPr/>
          <a:lstStyle/>
          <a:p>
            <a:pPr eaLnBrk="1" hangingPunct="1"/>
            <a:r>
              <a:rPr lang="en-US" sz="2400">
                <a:latin typeface="Arial" charset="0"/>
              </a:rPr>
              <a:t>Natural History Feb 2007</a:t>
            </a:r>
          </a:p>
        </p:txBody>
      </p:sp>
      <p:sp>
        <p:nvSpPr>
          <p:cNvPr id="71684" name="Text Box 4"/>
          <p:cNvSpPr txBox="1">
            <a:spLocks noChangeArrowheads="1"/>
          </p:cNvSpPr>
          <p:nvPr/>
        </p:nvSpPr>
        <p:spPr bwMode="auto">
          <a:xfrm>
            <a:off x="838200" y="2209800"/>
            <a:ext cx="2590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rPr>
              <a:t>Февраль</a:t>
            </a:r>
            <a:r>
              <a:rPr lang="en-US" sz="3600">
                <a:solidFill>
                  <a:schemeClr val="bg1"/>
                </a:solidFill>
              </a:rPr>
              <a:t> 2007</a:t>
            </a:r>
          </a:p>
        </p:txBody>
      </p:sp>
      <p:pic>
        <p:nvPicPr>
          <p:cNvPr id="71685" name="Picture 5" descr="Natural History cover Feb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81000"/>
            <a:ext cx="4267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5686" name="Text Box 6"/>
          <p:cNvSpPr txBox="1">
            <a:spLocks noChangeArrowheads="1"/>
          </p:cNvSpPr>
          <p:nvPr/>
        </p:nvSpPr>
        <p:spPr bwMode="auto">
          <a:xfrm>
            <a:off x="0" y="591185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rPr>
              <a:t>Новые лица</a:t>
            </a:r>
            <a:r>
              <a:rPr lang="en-US" sz="3600">
                <a:solidFill>
                  <a:srgbClr val="FFFF00"/>
                </a:solidFill>
              </a:rPr>
              <a:t> </a:t>
            </a:r>
            <a:r>
              <a:rPr lang="ru-RU" sz="3600">
                <a:solidFill>
                  <a:schemeClr val="bg1"/>
                </a:solidFill>
              </a:rPr>
              <a:t>человеческого</a:t>
            </a:r>
            <a:r>
              <a:rPr lang="en-US" sz="3600">
                <a:solidFill>
                  <a:srgbClr val="FFFF00"/>
                </a:solidFill>
              </a:rPr>
              <a:t> </a:t>
            </a:r>
            <a:r>
              <a:rPr lang="ru-RU" sz="3600">
                <a:solidFill>
                  <a:srgbClr val="FFFF00"/>
                </a:solidFill>
              </a:rPr>
              <a:t>прошлого</a:t>
            </a:r>
            <a:endParaRPr lang="en-US" sz="360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35686"/>
                                        </p:tgtEl>
                                        <p:attrNameLst>
                                          <p:attrName>style.visibility</p:attrName>
                                        </p:attrNameLst>
                                      </p:cBhvr>
                                      <p:to>
                                        <p:strVal val="visible"/>
                                      </p:to>
                                    </p:set>
                                    <p:anim calcmode="lin" valueType="num">
                                      <p:cBhvr>
                                        <p:cTn id="7" dur="500" fill="hold"/>
                                        <p:tgtEl>
                                          <p:spTgt spid="1735686"/>
                                        </p:tgtEl>
                                        <p:attrNameLst>
                                          <p:attrName>ppt_w</p:attrName>
                                        </p:attrNameLst>
                                      </p:cBhvr>
                                      <p:tavLst>
                                        <p:tav tm="0">
                                          <p:val>
                                            <p:fltVal val="0"/>
                                          </p:val>
                                        </p:tav>
                                        <p:tav tm="100000">
                                          <p:val>
                                            <p:strVal val="#ppt_w"/>
                                          </p:val>
                                        </p:tav>
                                      </p:tavLst>
                                    </p:anim>
                                    <p:anim calcmode="lin" valueType="num">
                                      <p:cBhvr>
                                        <p:cTn id="8" dur="500" fill="hold"/>
                                        <p:tgtEl>
                                          <p:spTgt spid="1735686"/>
                                        </p:tgtEl>
                                        <p:attrNameLst>
                                          <p:attrName>ppt_h</p:attrName>
                                        </p:attrNameLst>
                                      </p:cBhvr>
                                      <p:tavLst>
                                        <p:tav tm="0">
                                          <p:val>
                                            <p:fltVal val="0"/>
                                          </p:val>
                                        </p:tav>
                                        <p:tav tm="100000">
                                          <p:val>
                                            <p:strVal val="#ppt_h"/>
                                          </p:val>
                                        </p:tav>
                                      </p:tavLst>
                                    </p:anim>
                                    <p:animEffect transition="in" filter="fade">
                                      <p:cBhvr>
                                        <p:cTn id="9" dur="500"/>
                                        <p:tgtEl>
                                          <p:spTgt spid="1735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atin typeface="Arial" charset="0"/>
                <a:cs typeface="Arial" charset="0"/>
              </a:rPr>
              <a:t>Acts 17:24-26 NAS</a:t>
            </a:r>
          </a:p>
        </p:txBody>
      </p:sp>
      <p:pic>
        <p:nvPicPr>
          <p:cNvPr id="14131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20932" name="Text Box 4"/>
          <p:cNvSpPr txBox="1">
            <a:spLocks noChangeArrowheads="1"/>
          </p:cNvSpPr>
          <p:nvPr/>
        </p:nvSpPr>
        <p:spPr bwMode="auto">
          <a:xfrm>
            <a:off x="838200" y="1768475"/>
            <a:ext cx="7467600" cy="23637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spcBef>
                <a:spcPct val="30000"/>
              </a:spcBef>
            </a:pPr>
            <a:r>
              <a:rPr lang="en-US" sz="3600">
                <a:solidFill>
                  <a:schemeClr val="bg1"/>
                </a:solidFill>
                <a:cs typeface="Arial" charset="0"/>
              </a:rPr>
              <a:t>24 </a:t>
            </a:r>
            <a:r>
              <a:rPr lang="ru-RU" sz="3600">
                <a:solidFill>
                  <a:schemeClr val="bg1"/>
                </a:solidFill>
                <a:cs typeface="Arial" charset="0"/>
              </a:rPr>
              <a:t>Бог, сотворивший мир и все, что в нем</a:t>
            </a:r>
            <a:r>
              <a:rPr lang="en-US" sz="3600">
                <a:solidFill>
                  <a:schemeClr val="bg1"/>
                </a:solidFill>
                <a:cs typeface="Arial" charset="0"/>
              </a:rPr>
              <a:t>, …</a:t>
            </a:r>
          </a:p>
          <a:p>
            <a:pPr eaLnBrk="1" hangingPunct="1">
              <a:lnSpc>
                <a:spcPct val="95000"/>
              </a:lnSpc>
              <a:spcBef>
                <a:spcPct val="30000"/>
              </a:spcBef>
            </a:pPr>
            <a:r>
              <a:rPr lang="en-US" sz="3600">
                <a:solidFill>
                  <a:schemeClr val="bg1"/>
                </a:solidFill>
                <a:cs typeface="Arial" charset="0"/>
              </a:rPr>
              <a:t>26 </a:t>
            </a:r>
            <a:r>
              <a:rPr lang="ru-RU" sz="3600">
                <a:solidFill>
                  <a:srgbClr val="FFFF00"/>
                </a:solidFill>
                <a:cs typeface="Arial" charset="0"/>
              </a:rPr>
              <a:t>От одной крови </a:t>
            </a:r>
            <a:r>
              <a:rPr lang="ru-RU" sz="3600">
                <a:solidFill>
                  <a:schemeClr val="bg1"/>
                </a:solidFill>
                <a:cs typeface="Arial" charset="0"/>
              </a:rPr>
              <a:t>Он произвел </a:t>
            </a:r>
            <a:r>
              <a:rPr lang="ru-RU" sz="3600">
                <a:solidFill>
                  <a:srgbClr val="FFFF00"/>
                </a:solidFill>
                <a:cs typeface="Arial" charset="0"/>
              </a:rPr>
              <a:t>весь род человеческий</a:t>
            </a:r>
            <a:r>
              <a:rPr lang="en-US" sz="3600">
                <a:solidFill>
                  <a:schemeClr val="bg1"/>
                </a:solidFill>
                <a:cs typeface="Arial" charset="0"/>
              </a:rPr>
              <a:t> ...</a:t>
            </a:r>
          </a:p>
        </p:txBody>
      </p:sp>
      <p:sp>
        <p:nvSpPr>
          <p:cNvPr id="4220933"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Деяния</a:t>
            </a:r>
            <a:r>
              <a:rPr lang="en-US" sz="5400">
                <a:solidFill>
                  <a:srgbClr val="00FF00"/>
                </a:solidFill>
                <a:cs typeface="Arial" charset="0"/>
              </a:rPr>
              <a:t> 17:24, 26</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psf\Host\Users\mmurphy\Desktop\5 Ape-men--slides to layer.001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hidden="1"/>
          <p:cNvSpPr>
            <a:spLocks noGrp="1" noChangeArrowheads="1"/>
          </p:cNvSpPr>
          <p:nvPr>
            <p:ph type="title" idx="4294967295"/>
          </p:nvPr>
        </p:nvSpPr>
        <p:spPr/>
        <p:txBody>
          <a:bodyPr/>
          <a:lstStyle/>
          <a:p>
            <a:pPr eaLnBrk="1" hangingPunct="1"/>
            <a:r>
              <a:rPr lang="en-US">
                <a:latin typeface="Arial" charset="0"/>
                <a:cs typeface="Arial" charset="0"/>
              </a:rPr>
              <a:t>One Race 02279</a:t>
            </a:r>
          </a:p>
        </p:txBody>
      </p:sp>
      <p:sp>
        <p:nvSpPr>
          <p:cNvPr id="142340" name="TextBox 1"/>
          <p:cNvSpPr txBox="1">
            <a:spLocks noChangeArrowheads="1"/>
          </p:cNvSpPr>
          <p:nvPr/>
        </p:nvSpPr>
        <p:spPr bwMode="auto">
          <a:xfrm>
            <a:off x="3657600" y="0"/>
            <a:ext cx="5486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6600">
                <a:solidFill>
                  <a:srgbClr val="FFFF00"/>
                </a:solidFill>
                <a:cs typeface="Arial" charset="0"/>
              </a:rPr>
              <a:t>Одна</a:t>
            </a:r>
            <a:r>
              <a:rPr lang="en-US" sz="6600">
                <a:solidFill>
                  <a:srgbClr val="FFFF00"/>
                </a:solidFill>
                <a:cs typeface="Arial" charset="0"/>
              </a:rPr>
              <a:t> </a:t>
            </a:r>
            <a:r>
              <a:rPr lang="ru-RU" sz="6600">
                <a:solidFill>
                  <a:srgbClr val="FFFF00"/>
                </a:solidFill>
                <a:cs typeface="Arial" charset="0"/>
              </a:rPr>
              <a:t>«Раса»</a:t>
            </a:r>
            <a:endParaRPr lang="en-US" sz="6600">
              <a:solidFill>
                <a:srgbClr val="FFFF00"/>
              </a:solidFill>
              <a:cs typeface="Arial" charset="0"/>
            </a:endParaRPr>
          </a:p>
        </p:txBody>
      </p:sp>
      <p:sp>
        <p:nvSpPr>
          <p:cNvPr id="142341" name="TextBox 7"/>
          <p:cNvSpPr txBox="1">
            <a:spLocks noChangeArrowheads="1"/>
          </p:cNvSpPr>
          <p:nvPr/>
        </p:nvSpPr>
        <p:spPr bwMode="auto">
          <a:xfrm>
            <a:off x="4724400" y="5181600"/>
            <a:ext cx="5029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rgbClr val="FFFF00"/>
                </a:solidFill>
                <a:cs typeface="Arial" charset="0"/>
              </a:rPr>
              <a:t>Люди разных национальностей и культур</a:t>
            </a:r>
            <a:endParaRPr lang="en-US" sz="3200">
              <a:solidFill>
                <a:srgbClr val="FFFF00"/>
              </a:solidFill>
              <a:cs typeface="Arial" charset="0"/>
            </a:endParaRPr>
          </a:p>
        </p:txBody>
      </p:sp>
      <p:sp>
        <p:nvSpPr>
          <p:cNvPr id="142342" name="TextBox 8"/>
          <p:cNvSpPr txBox="1">
            <a:spLocks noChangeArrowheads="1"/>
          </p:cNvSpPr>
          <p:nvPr/>
        </p:nvSpPr>
        <p:spPr bwMode="auto">
          <a:xfrm>
            <a:off x="4343400" y="990600"/>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800">
                <a:solidFill>
                  <a:schemeClr val="bg1"/>
                </a:solidFill>
                <a:cs typeface="Arial" charset="0"/>
              </a:rPr>
              <a:t>Адам и Ева</a:t>
            </a:r>
            <a:endParaRPr lang="en-US" sz="2800">
              <a:solidFill>
                <a:schemeClr val="bg1"/>
              </a:solidFill>
              <a:cs typeface="Arial" charset="0"/>
            </a:endParaRPr>
          </a:p>
          <a:p>
            <a:pPr eaLnBrk="1" hangingPunct="1"/>
            <a:r>
              <a:rPr lang="en-US" sz="1400">
                <a:solidFill>
                  <a:schemeClr val="bg1"/>
                </a:solidFill>
                <a:cs typeface="Arial" charset="0"/>
              </a:rPr>
              <a:t>1 </a:t>
            </a:r>
            <a:r>
              <a:rPr lang="ru-RU" sz="1400">
                <a:solidFill>
                  <a:schemeClr val="bg1"/>
                </a:solidFill>
                <a:cs typeface="Arial" charset="0"/>
              </a:rPr>
              <a:t>Коринфянам</a:t>
            </a:r>
            <a:r>
              <a:rPr lang="en-US" sz="1400">
                <a:solidFill>
                  <a:schemeClr val="bg1"/>
                </a:solidFill>
                <a:cs typeface="Arial" charset="0"/>
              </a:rPr>
              <a:t> 15:45</a:t>
            </a:r>
          </a:p>
          <a:p>
            <a:pPr eaLnBrk="1" hangingPunct="1"/>
            <a:r>
              <a:rPr lang="ru-RU" sz="1400">
                <a:solidFill>
                  <a:schemeClr val="bg1"/>
                </a:solidFill>
                <a:cs typeface="Arial" charset="0"/>
              </a:rPr>
              <a:t>Бытие</a:t>
            </a:r>
            <a:r>
              <a:rPr lang="en-US" sz="1400">
                <a:solidFill>
                  <a:schemeClr val="bg1"/>
                </a:solidFill>
                <a:cs typeface="Arial" charset="0"/>
              </a:rPr>
              <a:t> 3:20</a:t>
            </a:r>
          </a:p>
        </p:txBody>
      </p:sp>
      <p:sp>
        <p:nvSpPr>
          <p:cNvPr id="142343" name="TextBox 9"/>
          <p:cNvSpPr txBox="1">
            <a:spLocks noChangeArrowheads="1"/>
          </p:cNvSpPr>
          <p:nvPr/>
        </p:nvSpPr>
        <p:spPr bwMode="auto">
          <a:xfrm>
            <a:off x="4267200" y="2133600"/>
            <a:ext cx="40767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800">
                <a:solidFill>
                  <a:schemeClr val="bg1"/>
                </a:solidFill>
                <a:cs typeface="Arial" charset="0"/>
              </a:rPr>
              <a:t>Сыновья и дочери</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5:4</a:t>
            </a:r>
          </a:p>
        </p:txBody>
      </p:sp>
      <p:sp>
        <p:nvSpPr>
          <p:cNvPr id="142344" name="TextBox 10"/>
          <p:cNvSpPr txBox="1">
            <a:spLocks noChangeArrowheads="1"/>
          </p:cNvSpPr>
          <p:nvPr/>
        </p:nvSpPr>
        <p:spPr bwMode="auto">
          <a:xfrm>
            <a:off x="4267200" y="3208338"/>
            <a:ext cx="40767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800">
                <a:solidFill>
                  <a:schemeClr val="bg1"/>
                </a:solidFill>
                <a:cs typeface="Arial" charset="0"/>
              </a:rPr>
              <a:t>Ной и его сыновья</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9:17-19</a:t>
            </a:r>
          </a:p>
        </p:txBody>
      </p:sp>
      <p:sp>
        <p:nvSpPr>
          <p:cNvPr id="142345" name="TextBox 11"/>
          <p:cNvSpPr txBox="1">
            <a:spLocks noChangeArrowheads="1"/>
          </p:cNvSpPr>
          <p:nvPr/>
        </p:nvSpPr>
        <p:spPr bwMode="auto">
          <a:xfrm>
            <a:off x="4343400" y="4151313"/>
            <a:ext cx="48006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200">
                <a:solidFill>
                  <a:schemeClr val="bg1"/>
                </a:solidFill>
                <a:cs typeface="Arial" charset="0"/>
              </a:rPr>
              <a:t>Народы при Вавилонской башне</a:t>
            </a:r>
            <a:endParaRPr lang="en-US" sz="22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11:8-9</a:t>
            </a:r>
          </a:p>
          <a:p>
            <a:pPr eaLnBrk="1" hangingPunct="1"/>
            <a:r>
              <a:rPr lang="ru-RU" sz="1400">
                <a:solidFill>
                  <a:schemeClr val="bg1"/>
                </a:solidFill>
                <a:cs typeface="Arial" charset="0"/>
              </a:rPr>
              <a:t>Деяния </a:t>
            </a:r>
            <a:r>
              <a:rPr lang="en-US" sz="1400">
                <a:solidFill>
                  <a:schemeClr val="bg1"/>
                </a:solidFill>
                <a:cs typeface="Arial" charset="0"/>
              </a:rPr>
              <a:t>17:26</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Rectangle 4" hidden="1"/>
          <p:cNvSpPr>
            <a:spLocks noGrp="1" noChangeArrowheads="1"/>
          </p:cNvSpPr>
          <p:nvPr>
            <p:ph type="title" idx="4294967295"/>
          </p:nvPr>
        </p:nvSpPr>
        <p:spPr/>
        <p:txBody>
          <a:bodyPr/>
          <a:lstStyle/>
          <a:p>
            <a:pPr eaLnBrk="1" hangingPunct="1"/>
            <a:r>
              <a:rPr lang="en-US">
                <a:latin typeface="Arial" charset="0"/>
              </a:rPr>
              <a:t>Skin Tones Line-up 03051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Variation-HumanSkinColo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655763" y="22225"/>
            <a:ext cx="5811837" cy="6858000"/>
          </a:xfrm>
          <a:noFill/>
        </p:spPr>
      </p:pic>
      <p:sp>
        <p:nvSpPr>
          <p:cNvPr id="144387" name="Text Box 3"/>
          <p:cNvSpPr txBox="1">
            <a:spLocks noChangeArrowheads="1"/>
          </p:cNvSpPr>
          <p:nvPr/>
        </p:nvSpPr>
        <p:spPr bwMode="auto">
          <a:xfrm>
            <a:off x="1905000" y="76200"/>
            <a:ext cx="243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latin typeface="Futura Md BT" charset="0"/>
                <a:cs typeface="Arial" charset="0"/>
              </a:rPr>
              <a:t>МУЖЧИНА</a:t>
            </a:r>
            <a:endParaRPr lang="en-US" sz="3200">
              <a:latin typeface="Futura Md BT" charset="0"/>
              <a:cs typeface="Arial" charset="0"/>
            </a:endParaRPr>
          </a:p>
        </p:txBody>
      </p:sp>
      <p:sp>
        <p:nvSpPr>
          <p:cNvPr id="144388" name="Text Box 4"/>
          <p:cNvSpPr txBox="1">
            <a:spLocks noChangeArrowheads="1"/>
          </p:cNvSpPr>
          <p:nvPr/>
        </p:nvSpPr>
        <p:spPr bwMode="auto">
          <a:xfrm>
            <a:off x="4800600" y="76200"/>
            <a:ext cx="24288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3200">
                <a:latin typeface="Futura Md BT" charset="0"/>
                <a:cs typeface="Arial" charset="0"/>
              </a:rPr>
              <a:t>ЖЕНЩИНА</a:t>
            </a:r>
            <a:endParaRPr lang="en-US" sz="3200">
              <a:latin typeface="Futura Md BT" charset="0"/>
              <a:cs typeface="Arial" charset="0"/>
            </a:endParaRPr>
          </a:p>
        </p:txBody>
      </p:sp>
      <p:sp>
        <p:nvSpPr>
          <p:cNvPr id="144389" name="Text Box 5"/>
          <p:cNvSpPr txBox="1">
            <a:spLocks noChangeArrowheads="1"/>
          </p:cNvSpPr>
          <p:nvPr/>
        </p:nvSpPr>
        <p:spPr bwMode="auto">
          <a:xfrm>
            <a:off x="1905000" y="533400"/>
            <a:ext cx="533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800">
                <a:solidFill>
                  <a:srgbClr val="4D4D4D"/>
                </a:solidFill>
                <a:latin typeface="Futura Md BT" charset="0"/>
                <a:cs typeface="Arial" charset="0"/>
              </a:rPr>
              <a:t>A</a:t>
            </a:r>
            <a:r>
              <a:rPr lang="en-US" sz="2800">
                <a:solidFill>
                  <a:srgbClr val="FF0000"/>
                </a:solidFill>
                <a:latin typeface="Futura Md BT" charset="0"/>
                <a:cs typeface="Arial" charset="0"/>
              </a:rPr>
              <a:t>a</a:t>
            </a:r>
            <a:r>
              <a:rPr lang="en-US" sz="2800">
                <a:solidFill>
                  <a:srgbClr val="4D4D4D"/>
                </a:solidFill>
                <a:latin typeface="Futura Md BT" charset="0"/>
                <a:cs typeface="Arial" charset="0"/>
              </a:rPr>
              <a:t>B</a:t>
            </a:r>
            <a:r>
              <a:rPr lang="en-US" sz="2800">
                <a:solidFill>
                  <a:srgbClr val="FF0000"/>
                </a:solidFill>
                <a:latin typeface="Futura Md BT" charset="0"/>
                <a:cs typeface="Arial" charset="0"/>
              </a:rPr>
              <a:t>b</a:t>
            </a:r>
            <a:r>
              <a:rPr lang="en-US" sz="2800">
                <a:solidFill>
                  <a:srgbClr val="4D4D4D"/>
                </a:solidFill>
                <a:latin typeface="Futura Md BT" charset="0"/>
                <a:cs typeface="Arial" charset="0"/>
              </a:rPr>
              <a:t>C</a:t>
            </a:r>
            <a:r>
              <a:rPr lang="en-US" sz="2800">
                <a:solidFill>
                  <a:srgbClr val="FF0000"/>
                </a:solidFill>
                <a:latin typeface="Futura Md BT" charset="0"/>
                <a:cs typeface="Arial" charset="0"/>
              </a:rPr>
              <a:t>c</a:t>
            </a:r>
            <a:r>
              <a:rPr lang="en-US" sz="2800">
                <a:solidFill>
                  <a:srgbClr val="4D4D4D"/>
                </a:solidFill>
                <a:latin typeface="Futura Md BT" charset="0"/>
                <a:cs typeface="Arial" charset="0"/>
              </a:rPr>
              <a:t>          x          A</a:t>
            </a:r>
            <a:r>
              <a:rPr lang="en-US" sz="2800">
                <a:solidFill>
                  <a:srgbClr val="FF0000"/>
                </a:solidFill>
                <a:latin typeface="Futura Md BT" charset="0"/>
                <a:cs typeface="Arial" charset="0"/>
              </a:rPr>
              <a:t>a</a:t>
            </a:r>
            <a:r>
              <a:rPr lang="en-US" sz="2800">
                <a:solidFill>
                  <a:srgbClr val="4D4D4D"/>
                </a:solidFill>
                <a:latin typeface="Futura Md BT" charset="0"/>
                <a:cs typeface="Arial" charset="0"/>
              </a:rPr>
              <a:t>B</a:t>
            </a:r>
            <a:r>
              <a:rPr lang="en-US" sz="2800">
                <a:solidFill>
                  <a:srgbClr val="FF0000"/>
                </a:solidFill>
                <a:latin typeface="Futura Md BT" charset="0"/>
                <a:cs typeface="Arial" charset="0"/>
              </a:rPr>
              <a:t>b</a:t>
            </a:r>
            <a:r>
              <a:rPr lang="en-US" sz="2800">
                <a:solidFill>
                  <a:srgbClr val="4D4D4D"/>
                </a:solidFill>
                <a:latin typeface="Futura Md BT" charset="0"/>
                <a:cs typeface="Arial" charset="0"/>
              </a:rPr>
              <a:t>C</a:t>
            </a:r>
            <a:r>
              <a:rPr lang="en-US" sz="2800">
                <a:solidFill>
                  <a:srgbClr val="FF0000"/>
                </a:solidFill>
                <a:latin typeface="Futura Md BT" charset="0"/>
                <a:cs typeface="Arial" charset="0"/>
              </a:rPr>
              <a:t>c</a:t>
            </a:r>
          </a:p>
        </p:txBody>
      </p:sp>
      <p:sp>
        <p:nvSpPr>
          <p:cNvPr id="144390" name="Text Box 6"/>
          <p:cNvSpPr txBox="1">
            <a:spLocks noChangeArrowheads="1"/>
          </p:cNvSpPr>
          <p:nvPr/>
        </p:nvSpPr>
        <p:spPr bwMode="auto">
          <a:xfrm>
            <a:off x="4864100" y="3603625"/>
            <a:ext cx="2603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ru-RU" sz="2400">
                <a:solidFill>
                  <a:srgbClr val="4D4D4D"/>
                </a:solidFill>
                <a:latin typeface="Futura Md BT" charset="0"/>
                <a:cs typeface="Arial" charset="0"/>
              </a:rPr>
              <a:t>Темный</a:t>
            </a:r>
            <a:r>
              <a:rPr lang="en-US" sz="2400">
                <a:solidFill>
                  <a:srgbClr val="4D4D4D"/>
                </a:solidFill>
                <a:latin typeface="Futura Md BT" charset="0"/>
                <a:cs typeface="Arial" charset="0"/>
              </a:rPr>
              <a:t> 100%</a:t>
            </a:r>
          </a:p>
        </p:txBody>
      </p:sp>
      <p:sp>
        <p:nvSpPr>
          <p:cNvPr id="144391" name="Text Box 7"/>
          <p:cNvSpPr txBox="1">
            <a:spLocks noChangeArrowheads="1"/>
          </p:cNvSpPr>
          <p:nvPr/>
        </p:nvSpPr>
        <p:spPr bwMode="auto">
          <a:xfrm>
            <a:off x="4865688" y="4254500"/>
            <a:ext cx="28305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Светлый</a:t>
            </a:r>
            <a:r>
              <a:rPr lang="en-US" sz="2400">
                <a:solidFill>
                  <a:srgbClr val="4D4D4D"/>
                </a:solidFill>
                <a:latin typeface="Futura Md BT" charset="0"/>
                <a:cs typeface="Arial" charset="0"/>
              </a:rPr>
              <a:t> 100%</a:t>
            </a:r>
          </a:p>
        </p:txBody>
      </p:sp>
      <p:sp>
        <p:nvSpPr>
          <p:cNvPr id="144392" name="Text Box 8"/>
          <p:cNvSpPr txBox="1">
            <a:spLocks noChangeArrowheads="1"/>
          </p:cNvSpPr>
          <p:nvPr/>
        </p:nvSpPr>
        <p:spPr bwMode="auto">
          <a:xfrm>
            <a:off x="4865688" y="4899025"/>
            <a:ext cx="2590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Темный</a:t>
            </a:r>
            <a:r>
              <a:rPr lang="en-US" sz="2400">
                <a:solidFill>
                  <a:srgbClr val="4D4D4D"/>
                </a:solidFill>
                <a:latin typeface="Futura Md BT" charset="0"/>
                <a:cs typeface="Arial" charset="0"/>
              </a:rPr>
              <a:t> 85%</a:t>
            </a:r>
          </a:p>
        </p:txBody>
      </p:sp>
      <p:sp>
        <p:nvSpPr>
          <p:cNvPr id="144393" name="Text Box 9"/>
          <p:cNvSpPr txBox="1">
            <a:spLocks noChangeArrowheads="1"/>
          </p:cNvSpPr>
          <p:nvPr/>
        </p:nvSpPr>
        <p:spPr bwMode="auto">
          <a:xfrm>
            <a:off x="4864100" y="5519738"/>
            <a:ext cx="2667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Темный</a:t>
            </a:r>
            <a:r>
              <a:rPr lang="en-US" sz="2400">
                <a:solidFill>
                  <a:srgbClr val="4D4D4D"/>
                </a:solidFill>
                <a:latin typeface="Futura Md BT" charset="0"/>
                <a:cs typeface="Arial" charset="0"/>
              </a:rPr>
              <a:t> 70%</a:t>
            </a:r>
          </a:p>
        </p:txBody>
      </p:sp>
      <p:sp>
        <p:nvSpPr>
          <p:cNvPr id="144394" name="Text Box 10"/>
          <p:cNvSpPr txBox="1">
            <a:spLocks noChangeArrowheads="1"/>
          </p:cNvSpPr>
          <p:nvPr/>
        </p:nvSpPr>
        <p:spPr bwMode="auto">
          <a:xfrm>
            <a:off x="4876800" y="6142038"/>
            <a:ext cx="2971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Мулат</a:t>
            </a:r>
            <a:r>
              <a:rPr lang="en-US" sz="2400">
                <a:solidFill>
                  <a:srgbClr val="4D4D4D"/>
                </a:solidFill>
                <a:latin typeface="Futura Md BT" charset="0"/>
                <a:cs typeface="Arial" charset="0"/>
              </a:rPr>
              <a:t> 50%</a:t>
            </a:r>
          </a:p>
        </p:txBody>
      </p:sp>
      <p:sp>
        <p:nvSpPr>
          <p:cNvPr id="144395" name="Text Box 11"/>
          <p:cNvSpPr txBox="1">
            <a:spLocks noChangeArrowheads="1"/>
          </p:cNvSpPr>
          <p:nvPr/>
        </p:nvSpPr>
        <p:spPr bwMode="auto">
          <a:xfrm>
            <a:off x="1882775" y="1203325"/>
            <a:ext cx="5486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400">
                <a:latin typeface="Futura Md BT" charset="0"/>
                <a:cs typeface="Arial" charset="0"/>
              </a:rPr>
              <a:t>Возможная информация в яйцеклетке / сперматозоиде</a:t>
            </a:r>
            <a:r>
              <a:rPr lang="en-US" sz="1400">
                <a:latin typeface="Futura Md BT" charset="0"/>
                <a:cs typeface="Arial" charset="0"/>
              </a:rPr>
              <a:t>:</a:t>
            </a:r>
          </a:p>
        </p:txBody>
      </p:sp>
      <p:sp>
        <p:nvSpPr>
          <p:cNvPr id="144396" name="Text Box 12"/>
          <p:cNvSpPr txBox="1">
            <a:spLocks noChangeArrowheads="1"/>
          </p:cNvSpPr>
          <p:nvPr/>
        </p:nvSpPr>
        <p:spPr bwMode="auto">
          <a:xfrm>
            <a:off x="1905000" y="2563813"/>
            <a:ext cx="533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solidFill>
                  <a:srgbClr val="4D4D4D"/>
                </a:solidFill>
                <a:latin typeface="Futura Md BT" charset="0"/>
                <a:cs typeface="Arial" charset="0"/>
              </a:rPr>
              <a:t>Возможная информация у потомков</a:t>
            </a:r>
            <a:r>
              <a:rPr lang="en-US" sz="2000">
                <a:solidFill>
                  <a:srgbClr val="4D4D4D"/>
                </a:solidFill>
                <a:latin typeface="Futura Md BT" charset="0"/>
                <a:cs typeface="Arial" charset="0"/>
              </a:rPr>
              <a:t>:</a:t>
            </a:r>
          </a:p>
        </p:txBody>
      </p:sp>
      <p:sp>
        <p:nvSpPr>
          <p:cNvPr id="144397" name="Text Box 13"/>
          <p:cNvSpPr txBox="1">
            <a:spLocks noChangeArrowheads="1"/>
          </p:cNvSpPr>
          <p:nvPr/>
        </p:nvSpPr>
        <p:spPr bwMode="auto">
          <a:xfrm>
            <a:off x="1905000" y="2917825"/>
            <a:ext cx="533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chemeClr val="bg1"/>
                </a:solidFill>
                <a:latin typeface="Futura Md BT" charset="0"/>
                <a:cs typeface="Arial" charset="0"/>
              </a:rPr>
              <a:t>Цвет человеческой кожи</a:t>
            </a:r>
            <a:endParaRPr lang="en-US" sz="2800">
              <a:solidFill>
                <a:schemeClr val="bg1"/>
              </a:solidFill>
              <a:latin typeface="Futura Md BT" charset="0"/>
              <a:cs typeface="Arial" charset="0"/>
            </a:endParaRPr>
          </a:p>
        </p:txBody>
      </p:sp>
      <p:sp>
        <p:nvSpPr>
          <p:cNvPr id="144398" name="Text Box 14"/>
          <p:cNvSpPr txBox="1">
            <a:spLocks noChangeArrowheads="1"/>
          </p:cNvSpPr>
          <p:nvPr/>
        </p:nvSpPr>
        <p:spPr bwMode="auto">
          <a:xfrm>
            <a:off x="2133600" y="3489325"/>
            <a:ext cx="2667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000">
                <a:latin typeface="Futura Md BT" charset="0"/>
                <a:cs typeface="Arial" charset="0"/>
              </a:rPr>
              <a:t>AA BB CC</a:t>
            </a:r>
          </a:p>
        </p:txBody>
      </p:sp>
      <p:sp>
        <p:nvSpPr>
          <p:cNvPr id="144399" name="Text Box 15"/>
          <p:cNvSpPr txBox="1">
            <a:spLocks noChangeArrowheads="1"/>
          </p:cNvSpPr>
          <p:nvPr/>
        </p:nvSpPr>
        <p:spPr bwMode="auto">
          <a:xfrm>
            <a:off x="2133600" y="4168775"/>
            <a:ext cx="2667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000">
                <a:solidFill>
                  <a:srgbClr val="FF0000"/>
                </a:solidFill>
                <a:latin typeface="Futura Md BT" charset="0"/>
                <a:cs typeface="Arial" charset="0"/>
              </a:rPr>
              <a:t>aa bb cc</a:t>
            </a:r>
          </a:p>
        </p:txBody>
      </p:sp>
      <p:sp>
        <p:nvSpPr>
          <p:cNvPr id="144400" name="Text Box 16"/>
          <p:cNvSpPr txBox="1">
            <a:spLocks noChangeArrowheads="1"/>
          </p:cNvSpPr>
          <p:nvPr/>
        </p:nvSpPr>
        <p:spPr bwMode="auto">
          <a:xfrm>
            <a:off x="2133600" y="4799013"/>
            <a:ext cx="2667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000">
                <a:latin typeface="Futura Md BT" charset="0"/>
                <a:cs typeface="Arial" charset="0"/>
              </a:rPr>
              <a:t>AA B</a:t>
            </a:r>
            <a:r>
              <a:rPr lang="en-US" sz="4000">
                <a:solidFill>
                  <a:srgbClr val="FF0000"/>
                </a:solidFill>
                <a:latin typeface="Futura Md BT" charset="0"/>
                <a:cs typeface="Arial" charset="0"/>
              </a:rPr>
              <a:t>b</a:t>
            </a:r>
            <a:r>
              <a:rPr lang="en-US" sz="4000">
                <a:latin typeface="Futura Md BT" charset="0"/>
                <a:cs typeface="Arial" charset="0"/>
              </a:rPr>
              <a:t> CC</a:t>
            </a:r>
          </a:p>
        </p:txBody>
      </p:sp>
      <p:sp>
        <p:nvSpPr>
          <p:cNvPr id="144401" name="Text Box 17"/>
          <p:cNvSpPr txBox="1">
            <a:spLocks noChangeArrowheads="1"/>
          </p:cNvSpPr>
          <p:nvPr/>
        </p:nvSpPr>
        <p:spPr bwMode="auto">
          <a:xfrm>
            <a:off x="2133600" y="5430838"/>
            <a:ext cx="2667000"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200">
                <a:latin typeface="Futura Md BT" charset="0"/>
                <a:cs typeface="Arial" charset="0"/>
              </a:rPr>
              <a:t>A</a:t>
            </a:r>
            <a:r>
              <a:rPr lang="en-US" sz="4200">
                <a:solidFill>
                  <a:srgbClr val="FF0000"/>
                </a:solidFill>
                <a:latin typeface="Futura Md BT" charset="0"/>
                <a:cs typeface="Arial" charset="0"/>
              </a:rPr>
              <a:t>a</a:t>
            </a:r>
            <a:r>
              <a:rPr lang="en-US" sz="4200">
                <a:latin typeface="Futura Md BT" charset="0"/>
                <a:cs typeface="Arial" charset="0"/>
              </a:rPr>
              <a:t> BB C</a:t>
            </a:r>
            <a:r>
              <a:rPr lang="en-US" sz="4200">
                <a:solidFill>
                  <a:srgbClr val="FF0000"/>
                </a:solidFill>
                <a:latin typeface="Futura Md BT" charset="0"/>
                <a:cs typeface="Arial" charset="0"/>
              </a:rPr>
              <a:t>c</a:t>
            </a:r>
          </a:p>
        </p:txBody>
      </p:sp>
      <p:sp>
        <p:nvSpPr>
          <p:cNvPr id="144402" name="Text Box 18"/>
          <p:cNvSpPr txBox="1">
            <a:spLocks noChangeArrowheads="1"/>
          </p:cNvSpPr>
          <p:nvPr/>
        </p:nvSpPr>
        <p:spPr bwMode="auto">
          <a:xfrm>
            <a:off x="2133600" y="6107113"/>
            <a:ext cx="2667000"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200">
                <a:latin typeface="Futura Md BT" charset="0"/>
                <a:cs typeface="Arial" charset="0"/>
              </a:rPr>
              <a:t>A</a:t>
            </a:r>
            <a:r>
              <a:rPr lang="en-US" sz="4200">
                <a:solidFill>
                  <a:srgbClr val="FF0000"/>
                </a:solidFill>
                <a:latin typeface="Futura Md BT" charset="0"/>
                <a:cs typeface="Arial" charset="0"/>
              </a:rPr>
              <a:t>a</a:t>
            </a:r>
            <a:r>
              <a:rPr lang="en-US" sz="4200">
                <a:latin typeface="Futura Md BT" charset="0"/>
                <a:cs typeface="Arial" charset="0"/>
              </a:rPr>
              <a:t> B</a:t>
            </a:r>
            <a:r>
              <a:rPr lang="en-US" sz="4200">
                <a:solidFill>
                  <a:srgbClr val="FF0000"/>
                </a:solidFill>
                <a:latin typeface="Futura Md BT" charset="0"/>
                <a:cs typeface="Arial" charset="0"/>
              </a:rPr>
              <a:t>b</a:t>
            </a:r>
            <a:r>
              <a:rPr lang="en-US" sz="4200">
                <a:latin typeface="Futura Md BT" charset="0"/>
                <a:cs typeface="Arial" charset="0"/>
              </a:rPr>
              <a:t> C</a:t>
            </a:r>
            <a:r>
              <a:rPr lang="en-US" sz="4200">
                <a:solidFill>
                  <a:srgbClr val="FF0000"/>
                </a:solidFill>
                <a:latin typeface="Futura Md BT" charset="0"/>
                <a:cs typeface="Arial" charset="0"/>
              </a:rPr>
              <a:t>c</a:t>
            </a:r>
          </a:p>
        </p:txBody>
      </p:sp>
      <p:sp>
        <p:nvSpPr>
          <p:cNvPr id="144403" name="Text Box 19"/>
          <p:cNvSpPr txBox="1">
            <a:spLocks noChangeArrowheads="1"/>
          </p:cNvSpPr>
          <p:nvPr/>
        </p:nvSpPr>
        <p:spPr bwMode="auto">
          <a:xfrm>
            <a:off x="2132013" y="16764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latin typeface="Futura Md BT" charset="0"/>
                <a:cs typeface="Arial" charset="0"/>
              </a:rPr>
              <a:t>A</a:t>
            </a:r>
          </a:p>
        </p:txBody>
      </p:sp>
      <p:sp>
        <p:nvSpPr>
          <p:cNvPr id="144404" name="Text Box 20"/>
          <p:cNvSpPr txBox="1">
            <a:spLocks noChangeArrowheads="1"/>
          </p:cNvSpPr>
          <p:nvPr/>
        </p:nvSpPr>
        <p:spPr bwMode="auto">
          <a:xfrm>
            <a:off x="2984500" y="16764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rgbClr val="FF0000"/>
                </a:solidFill>
                <a:latin typeface="Futura Md BT" charset="0"/>
                <a:cs typeface="Arial" charset="0"/>
              </a:rPr>
              <a:t>a</a:t>
            </a:r>
          </a:p>
        </p:txBody>
      </p:sp>
      <p:sp>
        <p:nvSpPr>
          <p:cNvPr id="144405" name="Text Box 21"/>
          <p:cNvSpPr txBox="1">
            <a:spLocks noChangeArrowheads="1"/>
          </p:cNvSpPr>
          <p:nvPr/>
        </p:nvSpPr>
        <p:spPr bwMode="auto">
          <a:xfrm>
            <a:off x="3919538" y="16764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latin typeface="Futura Md BT" charset="0"/>
                <a:cs typeface="Arial" charset="0"/>
              </a:rPr>
              <a:t>B</a:t>
            </a:r>
          </a:p>
        </p:txBody>
      </p:sp>
      <p:sp>
        <p:nvSpPr>
          <p:cNvPr id="144406" name="Text Box 22"/>
          <p:cNvSpPr txBox="1">
            <a:spLocks noChangeArrowheads="1"/>
          </p:cNvSpPr>
          <p:nvPr/>
        </p:nvSpPr>
        <p:spPr bwMode="auto">
          <a:xfrm>
            <a:off x="4791075" y="16764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rgbClr val="FF0000"/>
                </a:solidFill>
                <a:latin typeface="Futura Md BT" charset="0"/>
                <a:cs typeface="Arial" charset="0"/>
              </a:rPr>
              <a:t>b</a:t>
            </a:r>
          </a:p>
        </p:txBody>
      </p:sp>
      <p:sp>
        <p:nvSpPr>
          <p:cNvPr id="144407" name="Text Box 23"/>
          <p:cNvSpPr txBox="1">
            <a:spLocks noChangeArrowheads="1"/>
          </p:cNvSpPr>
          <p:nvPr/>
        </p:nvSpPr>
        <p:spPr bwMode="auto">
          <a:xfrm>
            <a:off x="5694363" y="16764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latin typeface="Futura Md BT" charset="0"/>
                <a:cs typeface="Arial" charset="0"/>
              </a:rPr>
              <a:t>C</a:t>
            </a:r>
          </a:p>
        </p:txBody>
      </p:sp>
      <p:sp>
        <p:nvSpPr>
          <p:cNvPr id="144408" name="Text Box 24"/>
          <p:cNvSpPr txBox="1">
            <a:spLocks noChangeArrowheads="1"/>
          </p:cNvSpPr>
          <p:nvPr/>
        </p:nvSpPr>
        <p:spPr bwMode="auto">
          <a:xfrm>
            <a:off x="6588125" y="1676400"/>
            <a:ext cx="533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rgbClr val="FF0000"/>
                </a:solidFill>
                <a:latin typeface="Futura Md BT" charset="0"/>
                <a:cs typeface="Arial" charset="0"/>
              </a:rPr>
              <a:t>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A&amp;E geneticVariation"/>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371600" y="0"/>
            <a:ext cx="6445250" cy="6753225"/>
          </a:xfrm>
          <a:noFill/>
        </p:spPr>
      </p:pic>
      <p:sp>
        <p:nvSpPr>
          <p:cNvPr id="145411" name="Text Box 3"/>
          <p:cNvSpPr txBox="1">
            <a:spLocks noChangeArrowheads="1"/>
          </p:cNvSpPr>
          <p:nvPr/>
        </p:nvSpPr>
        <p:spPr bwMode="auto">
          <a:xfrm>
            <a:off x="1752600" y="381000"/>
            <a:ext cx="2743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1600">
                <a:latin typeface="Futura Md BT" charset="0"/>
              </a:rPr>
              <a:t>АДАМ И ЕВА</a:t>
            </a:r>
            <a:endParaRPr lang="en-US" sz="1600">
              <a:latin typeface="Futura Md BT" charset="0"/>
            </a:endParaRPr>
          </a:p>
          <a:p>
            <a:pPr algn="ctr" eaLnBrk="1" hangingPunct="1"/>
            <a:r>
              <a:rPr lang="ru-RU" sz="1600">
                <a:latin typeface="Futura Md BT" charset="0"/>
              </a:rPr>
              <a:t>ИМЕЛИ ОГРОМНОЕ</a:t>
            </a:r>
            <a:endParaRPr lang="en-US" sz="1600">
              <a:latin typeface="Futura Md BT" charset="0"/>
            </a:endParaRPr>
          </a:p>
          <a:p>
            <a:pPr algn="ctr" eaLnBrk="1" hangingPunct="1"/>
            <a:r>
              <a:rPr lang="ru-RU" sz="1600">
                <a:latin typeface="Futura Md BT" charset="0"/>
              </a:rPr>
              <a:t>ГЕНЕТИЧЕСКОЕ НАСЛЕДИЕ</a:t>
            </a:r>
            <a:endParaRPr lang="en-US" sz="1600">
              <a:latin typeface="Futura Md BT" charset="0"/>
            </a:endParaRPr>
          </a:p>
        </p:txBody>
      </p:sp>
      <p:sp>
        <p:nvSpPr>
          <p:cNvPr id="145412" name="Rectangle 4"/>
          <p:cNvSpPr>
            <a:spLocks noChangeArrowheads="1"/>
          </p:cNvSpPr>
          <p:nvPr/>
        </p:nvSpPr>
        <p:spPr bwMode="auto">
          <a:xfrm>
            <a:off x="1828800" y="5257800"/>
            <a:ext cx="2895600" cy="1295400"/>
          </a:xfrm>
          <a:prstGeom prst="rect">
            <a:avLst/>
          </a:prstGeom>
          <a:solidFill>
            <a:schemeClr val="bg1"/>
          </a:solidFill>
          <a:ln w="9525">
            <a:solidFill>
              <a:schemeClr val="tx1"/>
            </a:solidFill>
            <a:miter lim="800000"/>
            <a:headEnd/>
            <a:tailEnd/>
          </a:ln>
        </p:spPr>
        <p:txBody>
          <a:bodyPr wrap="none" anchor="ctr"/>
          <a:lstStyle/>
          <a:p>
            <a:pPr algn="ctr"/>
            <a:endParaRPr lang="en-US"/>
          </a:p>
        </p:txBody>
      </p:sp>
      <p:sp>
        <p:nvSpPr>
          <p:cNvPr id="145413" name="Text Box 5"/>
          <p:cNvSpPr txBox="1">
            <a:spLocks noChangeArrowheads="1"/>
          </p:cNvSpPr>
          <p:nvPr/>
        </p:nvSpPr>
        <p:spPr bwMode="auto">
          <a:xfrm>
            <a:off x="1795463" y="5280025"/>
            <a:ext cx="29718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a:latin typeface="Futura Md BT" charset="0"/>
              </a:rPr>
              <a:t>И МОГЛИ ПРОИЗВЕСТИ БОЛЬШОЕ РАЗНООБРАЗИЕ В ОДНОМ ПОКОЛЕНИИ!</a:t>
            </a:r>
            <a:br>
              <a:rPr lang="en-US" sz="1900">
                <a:latin typeface="Futura Md BT" charset="0"/>
              </a:rPr>
            </a:br>
            <a:endParaRPr lang="en-US" sz="2200">
              <a:latin typeface="Futura Md BT" charset="0"/>
            </a:endParaRPr>
          </a:p>
        </p:txBody>
      </p:sp>
      <p:sp>
        <p:nvSpPr>
          <p:cNvPr id="145414" name="Text Box 6"/>
          <p:cNvSpPr txBox="1">
            <a:spLocks noChangeArrowheads="1"/>
          </p:cNvSpPr>
          <p:nvPr/>
        </p:nvSpPr>
        <p:spPr bwMode="auto">
          <a:xfrm>
            <a:off x="1905000" y="1984375"/>
            <a:ext cx="2743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ru-RU" sz="2800">
                <a:latin typeface="Arial Black" charset="0"/>
                <a:cs typeface="Arial" charset="0"/>
              </a:rPr>
              <a:t>Адам и Ева</a:t>
            </a:r>
            <a:endParaRPr lang="en-US" sz="2800">
              <a:latin typeface="Arial Black" charset="0"/>
              <a:cs typeface="Arial" charset="0"/>
            </a:endParaRPr>
          </a:p>
        </p:txBody>
      </p:sp>
      <p:sp>
        <p:nvSpPr>
          <p:cNvPr id="145415" name="Text Box 7"/>
          <p:cNvSpPr txBox="1">
            <a:spLocks noChangeArrowheads="1"/>
          </p:cNvSpPr>
          <p:nvPr/>
        </p:nvSpPr>
        <p:spPr bwMode="auto">
          <a:xfrm>
            <a:off x="1916113" y="4038600"/>
            <a:ext cx="2743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2800">
                <a:latin typeface="Futura Md BT" charset="0"/>
              </a:rPr>
              <a:t>A</a:t>
            </a:r>
            <a:r>
              <a:rPr lang="en-US" sz="2800">
                <a:solidFill>
                  <a:schemeClr val="bg1"/>
                </a:solidFill>
                <a:latin typeface="Futura Md BT" charset="0"/>
              </a:rPr>
              <a:t>a</a:t>
            </a:r>
            <a:r>
              <a:rPr lang="en-US" sz="2800">
                <a:latin typeface="Futura Md BT" charset="0"/>
              </a:rPr>
              <a:t>B</a:t>
            </a:r>
            <a:r>
              <a:rPr lang="en-US" sz="2800">
                <a:solidFill>
                  <a:schemeClr val="bg1"/>
                </a:solidFill>
                <a:latin typeface="Futura Md BT" charset="0"/>
              </a:rPr>
              <a:t>b</a:t>
            </a:r>
            <a:r>
              <a:rPr lang="en-US" sz="2800">
                <a:latin typeface="Futura Md BT" charset="0"/>
              </a:rPr>
              <a:t>   A</a:t>
            </a:r>
            <a:r>
              <a:rPr lang="en-US" sz="2800">
                <a:solidFill>
                  <a:schemeClr val="bg1"/>
                </a:solidFill>
                <a:latin typeface="Futura Md BT" charset="0"/>
              </a:rPr>
              <a:t>a</a:t>
            </a:r>
            <a:r>
              <a:rPr lang="en-US" sz="2800">
                <a:latin typeface="Futura Md BT" charset="0"/>
              </a:rPr>
              <a:t>B</a:t>
            </a:r>
            <a:r>
              <a:rPr lang="en-US" sz="2800">
                <a:solidFill>
                  <a:schemeClr val="bg1"/>
                </a:solidFill>
                <a:latin typeface="Futura Md BT" charset="0"/>
              </a:rPr>
              <a:t>b</a:t>
            </a:r>
          </a:p>
        </p:txBody>
      </p:sp>
      <p:sp>
        <p:nvSpPr>
          <p:cNvPr id="145416" name="Text Box 8"/>
          <p:cNvSpPr txBox="1">
            <a:spLocks noChangeArrowheads="1"/>
          </p:cNvSpPr>
          <p:nvPr/>
        </p:nvSpPr>
        <p:spPr bwMode="auto">
          <a:xfrm>
            <a:off x="5984875" y="143668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solidFill>
                  <a:schemeClr val="bg1"/>
                </a:solidFill>
                <a:latin typeface="Futura Md BT" charset="0"/>
              </a:rPr>
              <a:t>aabb</a:t>
            </a:r>
          </a:p>
        </p:txBody>
      </p:sp>
      <p:sp>
        <p:nvSpPr>
          <p:cNvPr id="145417" name="Text Box 9"/>
          <p:cNvSpPr txBox="1">
            <a:spLocks noChangeArrowheads="1"/>
          </p:cNvSpPr>
          <p:nvPr/>
        </p:nvSpPr>
        <p:spPr bwMode="auto">
          <a:xfrm>
            <a:off x="5257800" y="29083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solidFill>
                  <a:schemeClr val="bg1"/>
                </a:solidFill>
                <a:latin typeface="Futura Md BT" charset="0"/>
              </a:rPr>
              <a:t>aa</a:t>
            </a:r>
            <a:r>
              <a:rPr lang="en-US" sz="2400">
                <a:latin typeface="Futura Md BT" charset="0"/>
              </a:rPr>
              <a:t>B</a:t>
            </a:r>
            <a:r>
              <a:rPr lang="en-US" sz="2400">
                <a:solidFill>
                  <a:schemeClr val="bg1"/>
                </a:solidFill>
                <a:latin typeface="Futura Md BT" charset="0"/>
              </a:rPr>
              <a:t>b</a:t>
            </a:r>
          </a:p>
        </p:txBody>
      </p:sp>
      <p:sp>
        <p:nvSpPr>
          <p:cNvPr id="145418" name="Text Box 10"/>
          <p:cNvSpPr txBox="1">
            <a:spLocks noChangeArrowheads="1"/>
          </p:cNvSpPr>
          <p:nvPr/>
        </p:nvSpPr>
        <p:spPr bwMode="auto">
          <a:xfrm>
            <a:off x="5408613" y="474503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latin typeface="Futura Md BT" charset="0"/>
              </a:rPr>
              <a:t>AAB</a:t>
            </a:r>
            <a:r>
              <a:rPr lang="en-US" sz="2400">
                <a:solidFill>
                  <a:schemeClr val="bg1"/>
                </a:solidFill>
                <a:latin typeface="Futura Md BT" charset="0"/>
              </a:rPr>
              <a:t>b</a:t>
            </a:r>
          </a:p>
        </p:txBody>
      </p:sp>
      <p:sp>
        <p:nvSpPr>
          <p:cNvPr id="145419" name="Text Box 11"/>
          <p:cNvSpPr txBox="1">
            <a:spLocks noChangeArrowheads="1"/>
          </p:cNvSpPr>
          <p:nvPr/>
        </p:nvSpPr>
        <p:spPr bwMode="auto">
          <a:xfrm>
            <a:off x="6335713" y="6062663"/>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latin typeface="Futura Md BT" charset="0"/>
              </a:rPr>
              <a:t>AABB</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descr="Twins--two 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5750"/>
            <a:ext cx="83820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Multi-color twins close-up"/>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495300" y="381000"/>
            <a:ext cx="8161338"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Text Box 3"/>
          <p:cNvSpPr txBox="1">
            <a:spLocks noChangeArrowheads="1"/>
          </p:cNvSpPr>
          <p:nvPr>
            <p:custDataLst>
              <p:tags r:id="rId2"/>
            </p:custDataLst>
          </p:nvPr>
        </p:nvSpPr>
        <p:spPr bwMode="auto">
          <a:xfrm>
            <a:off x="495300" y="6985000"/>
            <a:ext cx="816133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en-US" sz="1600" b="0">
                <a:cs typeface="Arial" charset="0"/>
              </a:rPr>
              <a:t>Multi-color twins close-up</a:t>
            </a:r>
          </a:p>
        </p:txBody>
      </p:sp>
      <p:sp>
        <p:nvSpPr>
          <p:cNvPr id="148484" name="Rectangle 4" hidden="1"/>
          <p:cNvSpPr>
            <a:spLocks noGrp="1" noChangeArrowheads="1"/>
          </p:cNvSpPr>
          <p:nvPr>
            <p:ph type="title"/>
          </p:nvPr>
        </p:nvSpPr>
        <p:spPr/>
        <p:txBody>
          <a:bodyPr/>
          <a:lstStyle/>
          <a:p>
            <a:pPr eaLnBrk="1" hangingPunct="1"/>
            <a:r>
              <a:rPr lang="en-US">
                <a:latin typeface="Arial" charset="0"/>
              </a:rPr>
              <a:t>Multi-color twins close-up</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Circle R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8113" y="439738"/>
            <a:ext cx="6303962"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3"/>
          <p:cNvSpPr>
            <a:spLocks noGrp="1" noChangeArrowheads="1"/>
          </p:cNvSpPr>
          <p:nvPr>
            <p:ph type="title" idx="4294967295"/>
          </p:nvPr>
        </p:nvSpPr>
        <p:spPr>
          <a:xfrm>
            <a:off x="457200" y="-685800"/>
            <a:ext cx="8229600" cy="1143000"/>
          </a:xfrm>
        </p:spPr>
        <p:txBody>
          <a:bodyPr/>
          <a:lstStyle/>
          <a:p>
            <a:pPr eaLnBrk="1" hangingPunct="1"/>
            <a:r>
              <a:rPr lang="en-US" sz="1800">
                <a:latin typeface="Arial" charset="0"/>
              </a:rPr>
              <a:t>The Human family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lgn="l" eaLnBrk="1" hangingPunct="1"/>
            <a:r>
              <a:rPr lang="en-US">
                <a:latin typeface="Arial" charset="0"/>
              </a:rPr>
              <a:t>Human variation since Noah</a:t>
            </a:r>
          </a:p>
        </p:txBody>
      </p:sp>
      <p:pic>
        <p:nvPicPr>
          <p:cNvPr id="150531" name="Picture 3" descr="HumanVariationSinceNoah"/>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p:spPr>
      </p:pic>
      <p:sp>
        <p:nvSpPr>
          <p:cNvPr id="150532" name="Text Box 4"/>
          <p:cNvSpPr txBox="1">
            <a:spLocks noChangeArrowheads="1"/>
          </p:cNvSpPr>
          <p:nvPr/>
        </p:nvSpPr>
        <p:spPr bwMode="auto">
          <a:xfrm>
            <a:off x="1879600" y="152400"/>
            <a:ext cx="533400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800">
                <a:latin typeface="Futura Md BT" charset="0"/>
              </a:rPr>
              <a:t>Разнообразие людей</a:t>
            </a:r>
            <a:endParaRPr lang="en-US" sz="3800">
              <a:latin typeface="Futura Md BT" charset="0"/>
            </a:endParaRPr>
          </a:p>
        </p:txBody>
      </p:sp>
      <p:sp>
        <p:nvSpPr>
          <p:cNvPr id="150533" name="Text Box 5"/>
          <p:cNvSpPr txBox="1">
            <a:spLocks noChangeArrowheads="1"/>
          </p:cNvSpPr>
          <p:nvPr/>
        </p:nvSpPr>
        <p:spPr bwMode="auto">
          <a:xfrm>
            <a:off x="5981700" y="2616200"/>
            <a:ext cx="152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Монголоид</a:t>
            </a:r>
            <a:endParaRPr lang="en-US" sz="1600">
              <a:latin typeface="Futura Md BT" charset="0"/>
            </a:endParaRPr>
          </a:p>
        </p:txBody>
      </p:sp>
      <p:sp>
        <p:nvSpPr>
          <p:cNvPr id="150534" name="Text Box 6"/>
          <p:cNvSpPr txBox="1">
            <a:spLocks noChangeArrowheads="1"/>
          </p:cNvSpPr>
          <p:nvPr/>
        </p:nvSpPr>
        <p:spPr bwMode="auto">
          <a:xfrm>
            <a:off x="4483100" y="2616200"/>
            <a:ext cx="152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Негроид</a:t>
            </a:r>
            <a:endParaRPr lang="en-US" sz="1600">
              <a:latin typeface="Futura Md BT" charset="0"/>
            </a:endParaRPr>
          </a:p>
        </p:txBody>
      </p:sp>
      <p:sp>
        <p:nvSpPr>
          <p:cNvPr id="150535" name="Text Box 7"/>
          <p:cNvSpPr txBox="1">
            <a:spLocks noChangeArrowheads="1"/>
          </p:cNvSpPr>
          <p:nvPr/>
        </p:nvSpPr>
        <p:spPr bwMode="auto">
          <a:xfrm>
            <a:off x="2997200" y="2616200"/>
            <a:ext cx="152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Кавказоид</a:t>
            </a:r>
            <a:endParaRPr lang="en-US" sz="1600">
              <a:latin typeface="Futura Md BT" charset="0"/>
            </a:endParaRPr>
          </a:p>
        </p:txBody>
      </p:sp>
      <p:sp>
        <p:nvSpPr>
          <p:cNvPr id="150536" name="Text Box 8"/>
          <p:cNvSpPr txBox="1">
            <a:spLocks noChangeArrowheads="1"/>
          </p:cNvSpPr>
          <p:nvPr/>
        </p:nvSpPr>
        <p:spPr bwMode="auto">
          <a:xfrm>
            <a:off x="1739900" y="3340100"/>
            <a:ext cx="152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1600" i="1">
                <a:latin typeface="Futura Md BT" charset="0"/>
              </a:rPr>
              <a:t>Cro Magnon</a:t>
            </a:r>
          </a:p>
        </p:txBody>
      </p:sp>
      <p:sp>
        <p:nvSpPr>
          <p:cNvPr id="150537" name="Text Box 9"/>
          <p:cNvSpPr txBox="1">
            <a:spLocks noChangeArrowheads="1"/>
          </p:cNvSpPr>
          <p:nvPr/>
        </p:nvSpPr>
        <p:spPr bwMode="auto">
          <a:xfrm>
            <a:off x="1587500" y="4927600"/>
            <a:ext cx="1828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1600" i="1">
                <a:latin typeface="Futura Md BT" charset="0"/>
              </a:rPr>
              <a:t>Homo erectus</a:t>
            </a:r>
          </a:p>
        </p:txBody>
      </p:sp>
      <p:sp>
        <p:nvSpPr>
          <p:cNvPr id="150538" name="Text Box 10"/>
          <p:cNvSpPr txBox="1">
            <a:spLocks noChangeArrowheads="1"/>
          </p:cNvSpPr>
          <p:nvPr/>
        </p:nvSpPr>
        <p:spPr bwMode="auto">
          <a:xfrm>
            <a:off x="1524000" y="63754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Неандерталец</a:t>
            </a:r>
            <a:endParaRPr lang="en-US" sz="1600">
              <a:latin typeface="Futura Md BT" charset="0"/>
            </a:endParaRPr>
          </a:p>
        </p:txBody>
      </p:sp>
      <p:sp>
        <p:nvSpPr>
          <p:cNvPr id="150539" name="Text Box 11"/>
          <p:cNvSpPr txBox="1">
            <a:spLocks noChangeArrowheads="1"/>
          </p:cNvSpPr>
          <p:nvPr/>
        </p:nvSpPr>
        <p:spPr bwMode="auto">
          <a:xfrm>
            <a:off x="5689600" y="6388100"/>
            <a:ext cx="152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Адам</a:t>
            </a:r>
            <a:r>
              <a:rPr lang="en-US" sz="1600">
                <a:latin typeface="Futura Md BT" charset="0"/>
              </a:rPr>
              <a:t> + </a:t>
            </a:r>
            <a:r>
              <a:rPr lang="ru-RU" sz="1600">
                <a:latin typeface="Futura Md BT" charset="0"/>
              </a:rPr>
              <a:t>Ева</a:t>
            </a:r>
            <a:endParaRPr lang="en-US" sz="1600">
              <a:latin typeface="Futura Md BT" charset="0"/>
            </a:endParaRPr>
          </a:p>
        </p:txBody>
      </p:sp>
      <p:sp>
        <p:nvSpPr>
          <p:cNvPr id="150540" name="Text Box 12"/>
          <p:cNvSpPr txBox="1">
            <a:spLocks noChangeArrowheads="1"/>
          </p:cNvSpPr>
          <p:nvPr/>
        </p:nvSpPr>
        <p:spPr bwMode="auto">
          <a:xfrm>
            <a:off x="5664200" y="4533900"/>
            <a:ext cx="1600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400">
                <a:latin typeface="Futura Md BT" charset="0"/>
              </a:rPr>
              <a:t>Семья Ноя</a:t>
            </a:r>
            <a:r>
              <a:rPr lang="en-US" sz="1400">
                <a:latin typeface="Futura Md BT" charset="0"/>
              </a:rPr>
              <a:t>: 8 </a:t>
            </a:r>
            <a:r>
              <a:rPr lang="ru-RU" sz="1400">
                <a:latin typeface="Futura Md BT" charset="0"/>
              </a:rPr>
              <a:t>человек</a:t>
            </a:r>
            <a:endParaRPr lang="en-US" sz="1400">
              <a:latin typeface="Futura Md BT" charset="0"/>
            </a:endParaRPr>
          </a:p>
        </p:txBody>
      </p:sp>
      <p:sp>
        <p:nvSpPr>
          <p:cNvPr id="150541" name="Rectangle 13"/>
          <p:cNvSpPr>
            <a:spLocks noChangeArrowheads="1"/>
          </p:cNvSpPr>
          <p:nvPr/>
        </p:nvSpPr>
        <p:spPr bwMode="auto">
          <a:xfrm>
            <a:off x="-31750" y="0"/>
            <a:ext cx="16002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50542" name="Rectangle 14"/>
          <p:cNvSpPr>
            <a:spLocks noChangeArrowheads="1"/>
          </p:cNvSpPr>
          <p:nvPr/>
        </p:nvSpPr>
        <p:spPr bwMode="auto">
          <a:xfrm>
            <a:off x="7556500" y="0"/>
            <a:ext cx="1752600" cy="6858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rPr>
              <a:t>Map—post-flood dispersion</a:t>
            </a:r>
          </a:p>
        </p:txBody>
      </p:sp>
      <p:pic>
        <p:nvPicPr>
          <p:cNvPr id="151555"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85800"/>
            <a:ext cx="9144000" cy="4832350"/>
          </a:xfrm>
          <a:noFill/>
        </p:spPr>
      </p:pic>
      <p:sp>
        <p:nvSpPr>
          <p:cNvPr id="151556" name="WordArt 4"/>
          <p:cNvSpPr>
            <a:spLocks noChangeArrowheads="1" noChangeShapeType="1" noTextEdit="1"/>
          </p:cNvSpPr>
          <p:nvPr/>
        </p:nvSpPr>
        <p:spPr bwMode="auto">
          <a:xfrm>
            <a:off x="2667000" y="4495800"/>
            <a:ext cx="4632325" cy="2092325"/>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Вавилонское рассеяние</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828800" y="0"/>
            <a:ext cx="5486400" cy="6858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707"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sp>
        <p:nvSpPr>
          <p:cNvPr id="72708" name="Content Placeholder 5"/>
          <p:cNvSpPr>
            <a:spLocks noGrp="1"/>
          </p:cNvSpPr>
          <p:nvPr>
            <p:ph idx="1"/>
          </p:nvPr>
        </p:nvSpPr>
        <p:spPr/>
        <p:txBody>
          <a:bodyPr/>
          <a:lstStyle/>
          <a:p>
            <a:endParaRPr lang="en-US">
              <a:latin typeface="Arial" charset="0"/>
            </a:endParaRPr>
          </a:p>
        </p:txBody>
      </p:sp>
      <p:sp>
        <p:nvSpPr>
          <p:cNvPr id="72709"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 name="Rectangle 3"/>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000" b="0" kern="0">
                <a:solidFill>
                  <a:schemeClr val="tx2"/>
                </a:solidFill>
                <a:latin typeface="+mj-lt"/>
                <a:ea typeface="+mj-ea"/>
                <a:cs typeface="+mj-cs"/>
              </a:rPr>
              <a:t>Evolution tree </a:t>
            </a:r>
            <a:br>
              <a:rPr lang="en-US" sz="4000" b="0" kern="0">
                <a:solidFill>
                  <a:schemeClr val="tx2"/>
                </a:solidFill>
                <a:latin typeface="+mj-lt"/>
                <a:ea typeface="+mj-ea"/>
                <a:cs typeface="+mj-cs"/>
              </a:rPr>
            </a:br>
            <a:r>
              <a:rPr lang="en-US" sz="4000" b="0" kern="0">
                <a:solidFill>
                  <a:schemeClr val="tx2"/>
                </a:solidFill>
                <a:latin typeface="+mj-lt"/>
                <a:ea typeface="+mj-ea"/>
                <a:cs typeface="+mj-cs"/>
              </a:rPr>
              <a:t>vs creation forest</a:t>
            </a:r>
          </a:p>
        </p:txBody>
      </p:sp>
      <p:pic>
        <p:nvPicPr>
          <p:cNvPr id="72711"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12" name="Text Box 5"/>
          <p:cNvSpPr txBox="1">
            <a:spLocks noChangeArrowheads="1"/>
          </p:cNvSpPr>
          <p:nvPr/>
        </p:nvSpPr>
        <p:spPr bwMode="auto">
          <a:xfrm>
            <a:off x="0" y="3505200"/>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Лес жизни сотворения</a:t>
            </a:r>
            <a:endParaRPr lang="en-US" sz="3000">
              <a:solidFill>
                <a:srgbClr val="006600"/>
              </a:solidFill>
              <a:latin typeface="Futura XBlk BT" charset="0"/>
              <a:cs typeface="Arial" charset="0"/>
            </a:endParaRPr>
          </a:p>
        </p:txBody>
      </p:sp>
      <p:sp>
        <p:nvSpPr>
          <p:cNvPr id="72713" name="Text Box 6"/>
          <p:cNvSpPr txBox="1">
            <a:spLocks noChangeArrowheads="1"/>
          </p:cNvSpPr>
          <p:nvPr/>
        </p:nvSpPr>
        <p:spPr bwMode="auto">
          <a:xfrm>
            <a:off x="0" y="13017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rgbClr val="006600"/>
                </a:solidFill>
                <a:latin typeface="Futura XBlk BT" charset="0"/>
                <a:cs typeface="Arial" charset="0"/>
              </a:rPr>
              <a:t>Эволюционное дерево жизни</a:t>
            </a:r>
            <a:endParaRPr lang="en-US" sz="2800">
              <a:solidFill>
                <a:srgbClr val="006600"/>
              </a:solidFill>
              <a:latin typeface="Futura XBlk BT" charset="0"/>
              <a:cs typeface="Arial" charset="0"/>
            </a:endParaRPr>
          </a:p>
        </p:txBody>
      </p:sp>
      <p:sp>
        <p:nvSpPr>
          <p:cNvPr id="72714" name="Text Box 7"/>
          <p:cNvSpPr txBox="1">
            <a:spLocks noChangeArrowheads="1"/>
          </p:cNvSpPr>
          <p:nvPr/>
        </p:nvSpPr>
        <p:spPr bwMode="auto">
          <a:xfrm>
            <a:off x="1905000" y="39624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Настоящее</a:t>
            </a:r>
            <a:endParaRPr lang="en-US" sz="1600">
              <a:latin typeface="Futura Md BT" charset="0"/>
              <a:cs typeface="Arial" charset="0"/>
            </a:endParaRPr>
          </a:p>
        </p:txBody>
      </p:sp>
      <p:sp>
        <p:nvSpPr>
          <p:cNvPr id="72715"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Потоп</a:t>
            </a:r>
            <a:endParaRPr lang="en-US" sz="1600">
              <a:latin typeface="Futura Md BT" charset="0"/>
              <a:cs typeface="Arial" charset="0"/>
            </a:endParaRPr>
          </a:p>
        </p:txBody>
      </p:sp>
      <p:sp>
        <p:nvSpPr>
          <p:cNvPr id="72716" name="Text Box 9"/>
          <p:cNvSpPr txBox="1">
            <a:spLocks noChangeArrowheads="1"/>
          </p:cNvSpPr>
          <p:nvPr/>
        </p:nvSpPr>
        <p:spPr bwMode="auto">
          <a:xfrm>
            <a:off x="1905000" y="62484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Сотворение</a:t>
            </a:r>
            <a:endParaRPr lang="en-US" sz="1600">
              <a:latin typeface="Futura Md BT" charset="0"/>
              <a:cs typeface="Arial" charset="0"/>
            </a:endParaRPr>
          </a:p>
        </p:txBody>
      </p:sp>
      <p:sp>
        <p:nvSpPr>
          <p:cNvPr id="72717" name="Text Box 10"/>
          <p:cNvSpPr txBox="1">
            <a:spLocks noChangeArrowheads="1"/>
          </p:cNvSpPr>
          <p:nvPr/>
        </p:nvSpPr>
        <p:spPr bwMode="auto">
          <a:xfrm>
            <a:off x="1828800" y="609600"/>
            <a:ext cx="18859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Настоящее</a:t>
            </a:r>
            <a:endParaRPr lang="en-US" sz="1600">
              <a:latin typeface="Futura Md BT" charset="0"/>
              <a:cs typeface="Arial" charset="0"/>
            </a:endParaRPr>
          </a:p>
        </p:txBody>
      </p:sp>
      <p:sp>
        <p:nvSpPr>
          <p:cNvPr id="72718" name="Text Box 11"/>
          <p:cNvSpPr txBox="1">
            <a:spLocks noChangeArrowheads="1"/>
          </p:cNvSpPr>
          <p:nvPr/>
        </p:nvSpPr>
        <p:spPr bwMode="auto">
          <a:xfrm>
            <a:off x="1828800" y="2743200"/>
            <a:ext cx="1828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Начало</a:t>
            </a:r>
            <a:endParaRPr lang="en-US" sz="1600">
              <a:latin typeface="Futura Md BT" charset="0"/>
              <a:cs typeface="Arial" charset="0"/>
            </a:endParaRPr>
          </a:p>
        </p:txBody>
      </p:sp>
      <p:sp>
        <p:nvSpPr>
          <p:cNvPr id="4946949" name="Rectangle 5"/>
          <p:cNvSpPr>
            <a:spLocks noChangeArrowheads="1"/>
          </p:cNvSpPr>
          <p:nvPr/>
        </p:nvSpPr>
        <p:spPr bwMode="auto">
          <a:xfrm>
            <a:off x="1676400" y="3200400"/>
            <a:ext cx="5867400" cy="3886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946949"/>
                                        </p:tgtEl>
                                      </p:cBhvr>
                                    </p:animEffect>
                                    <p:set>
                                      <p:cBhvr>
                                        <p:cTn id="7" dur="1" fill="hold">
                                          <p:stCondLst>
                                            <p:cond delay="499"/>
                                          </p:stCondLst>
                                        </p:cTn>
                                        <p:tgtEl>
                                          <p:spTgt spid="49469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94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Glasses-data&amp;interp"/>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85800" y="0"/>
            <a:ext cx="7696200" cy="6870700"/>
          </a:xfrm>
          <a:noFill/>
        </p:spPr>
      </p:pic>
      <p:sp>
        <p:nvSpPr>
          <p:cNvPr id="152579" name="Text Box 3"/>
          <p:cNvSpPr txBox="1">
            <a:spLocks noChangeArrowheads="1"/>
          </p:cNvSpPr>
          <p:nvPr/>
        </p:nvSpPr>
        <p:spPr bwMode="auto">
          <a:xfrm>
            <a:off x="914400" y="288925"/>
            <a:ext cx="3733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000">
                <a:latin typeface="Arial Black" charset="0"/>
                <a:cs typeface="Arial" charset="0"/>
              </a:rPr>
              <a:t>ДАННЫЕ</a:t>
            </a:r>
            <a:endParaRPr lang="en-US" sz="1400">
              <a:latin typeface="Arial Black" charset="0"/>
              <a:cs typeface="Arial" charset="0"/>
            </a:endParaRPr>
          </a:p>
        </p:txBody>
      </p:sp>
      <p:sp>
        <p:nvSpPr>
          <p:cNvPr id="152580" name="Text Box 4"/>
          <p:cNvSpPr txBox="1">
            <a:spLocks noChangeArrowheads="1"/>
          </p:cNvSpPr>
          <p:nvPr/>
        </p:nvSpPr>
        <p:spPr bwMode="auto">
          <a:xfrm>
            <a:off x="1371600" y="5943600"/>
            <a:ext cx="28956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cs typeface="Arial" charset="0"/>
              </a:rPr>
              <a:t>Дерево Эволюции</a:t>
            </a:r>
            <a:endParaRPr lang="en-US" sz="2600">
              <a:solidFill>
                <a:schemeClr val="bg1"/>
              </a:solidFill>
              <a:cs typeface="Arial" charset="0"/>
            </a:endParaRPr>
          </a:p>
        </p:txBody>
      </p:sp>
      <p:sp>
        <p:nvSpPr>
          <p:cNvPr id="152581" name="Text Box 5"/>
          <p:cNvSpPr txBox="1">
            <a:spLocks noChangeArrowheads="1"/>
          </p:cNvSpPr>
          <p:nvPr/>
        </p:nvSpPr>
        <p:spPr bwMode="auto">
          <a:xfrm>
            <a:off x="4911725" y="5943600"/>
            <a:ext cx="28956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cs typeface="Arial" charset="0"/>
              </a:rPr>
              <a:t>Лес  Сотворения</a:t>
            </a:r>
            <a:endParaRPr lang="en-US" sz="2600">
              <a:solidFill>
                <a:schemeClr val="bg1"/>
              </a:solidFill>
              <a:cs typeface="Arial" charset="0"/>
            </a:endParaRPr>
          </a:p>
        </p:txBody>
      </p:sp>
      <p:sp>
        <p:nvSpPr>
          <p:cNvPr id="5804038" name="Oval 6"/>
          <p:cNvSpPr>
            <a:spLocks noChangeArrowheads="1"/>
          </p:cNvSpPr>
          <p:nvPr/>
        </p:nvSpPr>
        <p:spPr bwMode="auto">
          <a:xfrm>
            <a:off x="1219200" y="2876550"/>
            <a:ext cx="2819400" cy="2667000"/>
          </a:xfrm>
          <a:prstGeom prst="ellipse">
            <a:avLst/>
          </a:prstGeom>
          <a:solidFill>
            <a:schemeClr val="tx1"/>
          </a:solidFill>
          <a:ln w="9525">
            <a:solidFill>
              <a:schemeClr val="tx1"/>
            </a:solidFill>
            <a:round/>
            <a:headEnd/>
            <a:tailEnd/>
          </a:ln>
        </p:spPr>
        <p:txBody>
          <a:bodyPr wrap="none" anchor="ctr"/>
          <a:lstStyle/>
          <a:p>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04038"/>
                                        </p:tgtEl>
                                        <p:attrNameLst>
                                          <p:attrName>style.visibility</p:attrName>
                                        </p:attrNameLst>
                                      </p:cBhvr>
                                      <p:to>
                                        <p:strVal val="visible"/>
                                      </p:to>
                                    </p:set>
                                    <p:anim calcmode="lin" valueType="num">
                                      <p:cBhvr>
                                        <p:cTn id="7" dur="500" fill="hold"/>
                                        <p:tgtEl>
                                          <p:spTgt spid="5804038"/>
                                        </p:tgtEl>
                                        <p:attrNameLst>
                                          <p:attrName>ppt_w</p:attrName>
                                        </p:attrNameLst>
                                      </p:cBhvr>
                                      <p:tavLst>
                                        <p:tav tm="0">
                                          <p:val>
                                            <p:fltVal val="0"/>
                                          </p:val>
                                        </p:tav>
                                        <p:tav tm="100000">
                                          <p:val>
                                            <p:strVal val="#ppt_w"/>
                                          </p:val>
                                        </p:tav>
                                      </p:tavLst>
                                    </p:anim>
                                    <p:anim calcmode="lin" valueType="num">
                                      <p:cBhvr>
                                        <p:cTn id="8" dur="500" fill="hold"/>
                                        <p:tgtEl>
                                          <p:spTgt spid="5804038"/>
                                        </p:tgtEl>
                                        <p:attrNameLst>
                                          <p:attrName>ppt_h</p:attrName>
                                        </p:attrNameLst>
                                      </p:cBhvr>
                                      <p:tavLst>
                                        <p:tav tm="0">
                                          <p:val>
                                            <p:fltVal val="0"/>
                                          </p:val>
                                        </p:tav>
                                        <p:tav tm="100000">
                                          <p:val>
                                            <p:strVal val="#ppt_h"/>
                                          </p:val>
                                        </p:tav>
                                      </p:tavLst>
                                    </p:anim>
                                    <p:animEffect transition="in" filter="fade">
                                      <p:cBhvr>
                                        <p:cTn id="9" dur="500"/>
                                        <p:tgtEl>
                                          <p:spTgt spid="580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403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536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9333" name="Text Box 5"/>
          <p:cNvSpPr txBox="1">
            <a:spLocks noChangeArrowheads="1"/>
          </p:cNvSpPr>
          <p:nvPr/>
        </p:nvSpPr>
        <p:spPr bwMode="auto">
          <a:xfrm>
            <a:off x="914400" y="2270125"/>
            <a:ext cx="76962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8000">
                <a:solidFill>
                  <a:srgbClr val="FFFF00"/>
                </a:solidFill>
                <a:cs typeface="Arial" charset="0"/>
              </a:rPr>
              <a:t>Ну и что</a:t>
            </a:r>
            <a:r>
              <a:rPr lang="en-US" sz="8000">
                <a:solidFill>
                  <a:srgbClr val="FFFF00"/>
                </a:solidFill>
                <a:cs typeface="Arial" charset="0"/>
              </a:rPr>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atin typeface="Arial" charset="0"/>
                <a:cs typeface="Arial" charset="0"/>
              </a:rPr>
              <a:t>Purple blank</a:t>
            </a:r>
          </a:p>
        </p:txBody>
      </p:sp>
      <p:pic>
        <p:nvPicPr>
          <p:cNvPr id="1546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63748" name="Text Box 4"/>
          <p:cNvSpPr txBox="1">
            <a:spLocks noChangeArrowheads="1"/>
          </p:cNvSpPr>
          <p:nvPr/>
        </p:nvSpPr>
        <p:spPr bwMode="auto">
          <a:xfrm>
            <a:off x="304800" y="4329113"/>
            <a:ext cx="8534400" cy="2419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2800">
                <a:solidFill>
                  <a:schemeClr val="bg1"/>
                </a:solidFill>
                <a:cs typeface="Arial" charset="0"/>
              </a:rPr>
              <a:t>Представитель Лондонского Зоопарка</a:t>
            </a:r>
            <a:r>
              <a:rPr lang="en-US" sz="2800">
                <a:solidFill>
                  <a:schemeClr val="bg1"/>
                </a:solidFill>
                <a:cs typeface="Arial" charset="0"/>
              </a:rPr>
              <a:t> </a:t>
            </a:r>
            <a:r>
              <a:rPr lang="ru-RU" sz="2800">
                <a:solidFill>
                  <a:schemeClr val="bg1"/>
                </a:solidFill>
                <a:cs typeface="Arial" charset="0"/>
              </a:rPr>
              <a:t>Полли Уиллс говорит:</a:t>
            </a:r>
            <a:r>
              <a:rPr lang="en-US" sz="2800">
                <a:solidFill>
                  <a:schemeClr val="bg1"/>
                </a:solidFill>
                <a:cs typeface="Arial" charset="0"/>
              </a:rPr>
              <a:t> </a:t>
            </a:r>
            <a:r>
              <a:rPr lang="ru-RU" sz="2800">
                <a:solidFill>
                  <a:schemeClr val="bg1"/>
                </a:solidFill>
                <a:cs typeface="Arial" charset="0"/>
              </a:rPr>
              <a:t>«</a:t>
            </a:r>
            <a:r>
              <a:rPr lang="ru-RU" sz="2800">
                <a:solidFill>
                  <a:srgbClr val="FFFF00"/>
                </a:solidFill>
                <a:cs typeface="Arial" charset="0"/>
              </a:rPr>
              <a:t>Наблюдение за поведением людей в различных ситуациях, посреди прочих животных</a:t>
            </a:r>
            <a:r>
              <a:rPr lang="en-US" sz="2800">
                <a:solidFill>
                  <a:srgbClr val="FFFF00"/>
                </a:solidFill>
                <a:cs typeface="Arial" charset="0"/>
              </a:rPr>
              <a:t> ... </a:t>
            </a:r>
            <a:r>
              <a:rPr lang="ru-RU" sz="2800">
                <a:solidFill>
                  <a:srgbClr val="FFFF00"/>
                </a:solidFill>
                <a:cs typeface="Arial" charset="0"/>
              </a:rPr>
              <a:t>учит членов общества тому, что</a:t>
            </a:r>
            <a:r>
              <a:rPr lang="en-US" sz="2800">
                <a:solidFill>
                  <a:srgbClr val="FFFF00"/>
                </a:solidFill>
                <a:cs typeface="Arial" charset="0"/>
              </a:rPr>
              <a:t> </a:t>
            </a:r>
            <a:r>
              <a:rPr lang="ru-RU" sz="2800">
                <a:solidFill>
                  <a:srgbClr val="FFFF00"/>
                </a:solidFill>
                <a:cs typeface="Arial" charset="0"/>
              </a:rPr>
              <a:t>человек – это просто разновидность приматов».</a:t>
            </a:r>
            <a:endParaRPr lang="en-US" sz="2800">
              <a:solidFill>
                <a:schemeClr val="bg1"/>
              </a:solidFill>
              <a:cs typeface="Arial" charset="0"/>
            </a:endParaRPr>
          </a:p>
        </p:txBody>
      </p:sp>
      <p:sp>
        <p:nvSpPr>
          <p:cNvPr id="154629" name="Rectangle 5"/>
          <p:cNvSpPr>
            <a:spLocks noChangeArrowheads="1"/>
          </p:cNvSpPr>
          <p:nvPr/>
        </p:nvSpPr>
        <p:spPr bwMode="auto">
          <a:xfrm>
            <a:off x="2135188" y="423863"/>
            <a:ext cx="4876800" cy="38100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pic>
        <p:nvPicPr>
          <p:cNvPr id="154630" name="Picture 6" descr="London zoo people 20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514350"/>
            <a:ext cx="4724400" cy="362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63748"/>
                                        </p:tgtEl>
                                        <p:attrNameLst>
                                          <p:attrName>style.visibility</p:attrName>
                                        </p:attrNameLst>
                                      </p:cBhvr>
                                      <p:to>
                                        <p:strVal val="visible"/>
                                      </p:to>
                                    </p:set>
                                    <p:anim calcmode="lin" valueType="num">
                                      <p:cBhvr>
                                        <p:cTn id="7" dur="500" fill="hold"/>
                                        <p:tgtEl>
                                          <p:spTgt spid="2463748"/>
                                        </p:tgtEl>
                                        <p:attrNameLst>
                                          <p:attrName>ppt_w</p:attrName>
                                        </p:attrNameLst>
                                      </p:cBhvr>
                                      <p:tavLst>
                                        <p:tav tm="0">
                                          <p:val>
                                            <p:fltVal val="0"/>
                                          </p:val>
                                        </p:tav>
                                        <p:tav tm="100000">
                                          <p:val>
                                            <p:strVal val="#ppt_w"/>
                                          </p:val>
                                        </p:tav>
                                      </p:tavLst>
                                    </p:anim>
                                    <p:anim calcmode="lin" valueType="num">
                                      <p:cBhvr>
                                        <p:cTn id="8" dur="500" fill="hold"/>
                                        <p:tgtEl>
                                          <p:spTgt spid="2463748"/>
                                        </p:tgtEl>
                                        <p:attrNameLst>
                                          <p:attrName>ppt_h</p:attrName>
                                        </p:attrNameLst>
                                      </p:cBhvr>
                                      <p:tavLst>
                                        <p:tav tm="0">
                                          <p:val>
                                            <p:fltVal val="0"/>
                                          </p:val>
                                        </p:tav>
                                        <p:tav tm="100000">
                                          <p:val>
                                            <p:strVal val="#ppt_h"/>
                                          </p:val>
                                        </p:tav>
                                      </p:tavLst>
                                    </p:anim>
                                    <p:animEffect transition="in" filter="fade">
                                      <p:cBhvr>
                                        <p:cTn id="9" dur="500"/>
                                        <p:tgtEl>
                                          <p:spTgt spid="246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7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a:latin typeface="Arial" charset="0"/>
                <a:cs typeface="Arial" charset="0"/>
              </a:rPr>
              <a:t>Adam in Your Past 01127</a:t>
            </a:r>
          </a:p>
        </p:txBody>
      </p:sp>
      <p:pic>
        <p:nvPicPr>
          <p:cNvPr id="155651" name="Picture 3" descr="Adam in Your Past NEW for T Mortenson-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55652" name="Text Box 4"/>
          <p:cNvSpPr txBox="1">
            <a:spLocks noChangeArrowheads="1"/>
          </p:cNvSpPr>
          <p:nvPr/>
        </p:nvSpPr>
        <p:spPr bwMode="auto">
          <a:xfrm>
            <a:off x="-76200" y="4997450"/>
            <a:ext cx="44958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r>
              <a:rPr lang="ru-RU" sz="6600">
                <a:latin typeface="Futura Md BT" charset="0"/>
                <a:ea typeface="MS PGothic" charset="0"/>
                <a:cs typeface="Arial" charset="0"/>
              </a:rPr>
              <a:t>АДАМ</a:t>
            </a:r>
            <a:endParaRPr lang="en-US" sz="1600">
              <a:latin typeface="Futura Md BT" charset="0"/>
              <a:ea typeface="MS PGothic" charset="0"/>
              <a:cs typeface="Arial" charset="0"/>
            </a:endParaRPr>
          </a:p>
        </p:txBody>
      </p:sp>
      <p:sp>
        <p:nvSpPr>
          <p:cNvPr id="155653" name="Text Box 5"/>
          <p:cNvSpPr txBox="1">
            <a:spLocks noChangeArrowheads="1"/>
          </p:cNvSpPr>
          <p:nvPr/>
        </p:nvSpPr>
        <p:spPr bwMode="auto">
          <a:xfrm>
            <a:off x="3276600" y="5130800"/>
            <a:ext cx="2514600"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r>
              <a:rPr lang="ru-RU" sz="2600">
                <a:solidFill>
                  <a:schemeClr val="bg1"/>
                </a:solidFill>
                <a:latin typeface="Futura Md BT" charset="0"/>
                <a:ea typeface="MS PGothic" charset="0"/>
                <a:cs typeface="Arial" charset="0"/>
              </a:rPr>
              <a:t>В ТВОЕМ ПРОШЛОМ</a:t>
            </a:r>
            <a:endParaRPr lang="en-US" sz="2600">
              <a:solidFill>
                <a:schemeClr val="bg1"/>
              </a:solidFill>
              <a:latin typeface="Futura Md BT" charset="0"/>
              <a:ea typeface="MS PGothic" charset="0"/>
              <a:cs typeface="Arial" charset="0"/>
            </a:endParaRPr>
          </a:p>
        </p:txBody>
      </p:sp>
      <p:sp>
        <p:nvSpPr>
          <p:cNvPr id="155654" name="WordArt 6"/>
          <p:cNvSpPr>
            <a:spLocks noChangeArrowheads="1" noChangeShapeType="1" noTextEdit="1"/>
          </p:cNvSpPr>
          <p:nvPr/>
        </p:nvSpPr>
        <p:spPr bwMode="auto">
          <a:xfrm>
            <a:off x="6121400" y="4419600"/>
            <a:ext cx="2260600" cy="1676400"/>
          </a:xfrm>
          <a:prstGeom prst="rect">
            <a:avLst/>
          </a:prstGeom>
        </p:spPr>
        <p:txBody>
          <a:bodyPr wrap="none" fromWordArt="1">
            <a:prstTxWarp prst="textPlain">
              <a:avLst>
                <a:gd name="adj" fmla="val 50000"/>
              </a:avLst>
            </a:prstTxWarp>
          </a:bodyPr>
          <a:lstStyle/>
          <a:p>
            <a:pPr algn="ctr"/>
            <a:r>
              <a:rPr lang="bg-BG" sz="3600" kern="10">
                <a:ln w="28575">
                  <a:solidFill>
                    <a:srgbClr val="000000"/>
                  </a:solidFill>
                  <a:round/>
                  <a:headEnd/>
                  <a:tailEnd/>
                </a:ln>
                <a:solidFill>
                  <a:srgbClr val="FFFFFF"/>
                </a:solidFill>
                <a:latin typeface="Futura XBlk BT"/>
                <a:ea typeface="Futura XBlk BT"/>
                <a:cs typeface="Futura XBlk BT"/>
              </a:rPr>
              <a:t>БОГ </a:t>
            </a:r>
          </a:p>
          <a:p>
            <a:pPr algn="ctr"/>
            <a:r>
              <a:rPr lang="bg-BG" sz="3600" kern="10">
                <a:ln w="28575">
                  <a:solidFill>
                    <a:srgbClr val="000000"/>
                  </a:solidFill>
                  <a:round/>
                  <a:headEnd/>
                  <a:tailEnd/>
                </a:ln>
                <a:solidFill>
                  <a:srgbClr val="FFFFFF"/>
                </a:solidFill>
                <a:latin typeface="Futura XBlk BT"/>
                <a:ea typeface="Futura XBlk BT"/>
                <a:cs typeface="Futura XBlk BT"/>
              </a:rPr>
              <a:t>УСТАНАВЛИВАЕТ</a:t>
            </a:r>
          </a:p>
          <a:p>
            <a:pPr algn="ctr"/>
            <a:r>
              <a:rPr lang="bg-BG" sz="3600" kern="10">
                <a:ln w="28575">
                  <a:solidFill>
                    <a:srgbClr val="000000"/>
                  </a:solidFill>
                  <a:round/>
                  <a:headEnd/>
                  <a:tailEnd/>
                </a:ln>
                <a:solidFill>
                  <a:srgbClr val="FFFFFF"/>
                </a:solidFill>
                <a:latin typeface="Futura XBlk BT"/>
                <a:ea typeface="Futura XBlk BT"/>
                <a:cs typeface="Futura XBlk BT"/>
              </a:rPr>
              <a:t>ПРАВИЛА</a:t>
            </a:r>
            <a:endParaRPr lang="en-US" sz="3600" kern="10">
              <a:ln w="28575">
                <a:solidFill>
                  <a:srgbClr val="000000"/>
                </a:solidFill>
                <a:round/>
                <a:headEnd/>
                <a:tailEnd/>
              </a:ln>
              <a:solidFill>
                <a:srgbClr val="FFFFFF"/>
              </a:solidFill>
              <a:latin typeface="Futura XBlk BT"/>
              <a:ea typeface="Futura XBlk BT"/>
              <a:cs typeface="Futura XBlk BT"/>
            </a:endParaRPr>
          </a:p>
        </p:txBody>
      </p:sp>
      <p:sp>
        <p:nvSpPr>
          <p:cNvPr id="155655" name="WordArt 7"/>
          <p:cNvSpPr>
            <a:spLocks noChangeArrowheads="1" noChangeShapeType="1" noTextEdit="1"/>
          </p:cNvSpPr>
          <p:nvPr/>
        </p:nvSpPr>
        <p:spPr bwMode="auto">
          <a:xfrm>
            <a:off x="6096000" y="3200400"/>
            <a:ext cx="2262188" cy="790575"/>
          </a:xfrm>
          <a:prstGeom prst="rect">
            <a:avLst/>
          </a:prstGeom>
        </p:spPr>
        <p:txBody>
          <a:bodyPr wrap="none" fromWordArt="1">
            <a:prstTxWarp prst="textPlain">
              <a:avLst>
                <a:gd name="adj" fmla="val 50000"/>
              </a:avLst>
            </a:prstTxWarp>
          </a:bodyPr>
          <a:lstStyle/>
          <a:p>
            <a:pPr algn="ctr"/>
            <a:r>
              <a:rPr lang="bg-BG" sz="3600" kern="10">
                <a:ln w="28575">
                  <a:solidFill>
                    <a:srgbClr val="000000"/>
                  </a:solidFill>
                  <a:round/>
                  <a:headEnd/>
                  <a:tailEnd/>
                </a:ln>
                <a:solidFill>
                  <a:srgbClr val="FFFFFF"/>
                </a:solidFill>
                <a:latin typeface="Futura XBlk BT"/>
                <a:ea typeface="Futura XBlk BT"/>
                <a:cs typeface="Futura XBlk BT"/>
              </a:rPr>
              <a:t>БОГ ЕСТЬ </a:t>
            </a:r>
          </a:p>
          <a:p>
            <a:pPr algn="ctr"/>
            <a:r>
              <a:rPr lang="bg-BG" sz="3600" kern="10">
                <a:ln w="28575">
                  <a:solidFill>
                    <a:srgbClr val="000000"/>
                  </a:solidFill>
                  <a:round/>
                  <a:headEnd/>
                  <a:tailEnd/>
                </a:ln>
                <a:solidFill>
                  <a:srgbClr val="FFFFFF"/>
                </a:solidFill>
                <a:latin typeface="Futura XBlk BT"/>
                <a:ea typeface="Futura XBlk BT"/>
                <a:cs typeface="Futura XBlk BT"/>
              </a:rPr>
              <a:t>АВТОРИТЕТ</a:t>
            </a:r>
            <a:endParaRPr lang="en-US" sz="3600" kern="10">
              <a:ln w="28575">
                <a:solidFill>
                  <a:srgbClr val="000000"/>
                </a:solidFill>
                <a:round/>
                <a:headEnd/>
                <a:tailEnd/>
              </a:ln>
              <a:solidFill>
                <a:srgbClr val="FFFFFF"/>
              </a:solidFill>
              <a:latin typeface="Futura XBlk BT"/>
              <a:ea typeface="Futura XBlk BT"/>
              <a:cs typeface="Futura XBlk BT"/>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atin typeface="Arial" charset="0"/>
                <a:cs typeface="Arial" charset="0"/>
              </a:rPr>
              <a:t>Ape in Your Past 01128</a:t>
            </a:r>
          </a:p>
        </p:txBody>
      </p:sp>
      <p:pic>
        <p:nvPicPr>
          <p:cNvPr id="5807107" name="Picture 3" descr="Ape in Your Past 0112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effectLst>
            <a:outerShdw blurRad="63500" dist="35921" dir="2700000" algn="ctr" rotWithShape="0">
              <a:schemeClr val="tx1"/>
            </a:outerShdw>
          </a:effectLst>
        </p:spPr>
      </p:pic>
      <p:sp>
        <p:nvSpPr>
          <p:cNvPr id="5807110" name="Text Box 6"/>
          <p:cNvSpPr txBox="1">
            <a:spLocks noChangeArrowheads="1"/>
          </p:cNvSpPr>
          <p:nvPr/>
        </p:nvSpPr>
        <p:spPr bwMode="auto">
          <a:xfrm>
            <a:off x="3048000" y="1425575"/>
            <a:ext cx="2743200" cy="8604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nSpc>
                <a:spcPct val="90000"/>
              </a:lnSpc>
            </a:pPr>
            <a:r>
              <a:rPr lang="ru-RU" sz="2800">
                <a:solidFill>
                  <a:schemeClr val="bg1"/>
                </a:solidFill>
                <a:latin typeface="Futura Md BT" charset="0"/>
                <a:ea typeface="MS PGothic" charset="0"/>
                <a:cs typeface="Arial" charset="0"/>
              </a:rPr>
              <a:t>В ТВОЕМ ПРОШЛОМ</a:t>
            </a:r>
            <a:endParaRPr lang="en-US" sz="2800">
              <a:solidFill>
                <a:schemeClr val="bg1"/>
              </a:solidFill>
              <a:latin typeface="Futura Md BT" charset="0"/>
              <a:ea typeface="MS PGothic" charset="0"/>
              <a:cs typeface="Arial" charset="0"/>
            </a:endParaRPr>
          </a:p>
        </p:txBody>
      </p:sp>
      <p:sp>
        <p:nvSpPr>
          <p:cNvPr id="156679" name="Text Box 7"/>
          <p:cNvSpPr txBox="1">
            <a:spLocks noChangeArrowheads="1"/>
          </p:cNvSpPr>
          <p:nvPr/>
        </p:nvSpPr>
        <p:spPr bwMode="auto">
          <a:xfrm>
            <a:off x="3048000" y="4114800"/>
            <a:ext cx="2743200" cy="152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lnSpc>
                <a:spcPct val="80000"/>
              </a:lnSpc>
            </a:pPr>
            <a:r>
              <a:rPr lang="ru-RU" sz="2800">
                <a:latin typeface="Futura Md BT" charset="0"/>
                <a:ea typeface="MS PGothic" charset="0"/>
                <a:cs typeface="Arial" charset="0"/>
              </a:rPr>
              <a:t>У</a:t>
            </a:r>
            <a:br>
              <a:rPr lang="en-US" sz="2800">
                <a:latin typeface="Futura Md BT" charset="0"/>
                <a:ea typeface="MS PGothic" charset="0"/>
                <a:cs typeface="Arial" charset="0"/>
              </a:rPr>
            </a:br>
            <a:r>
              <a:rPr lang="ru-RU" sz="4000">
                <a:latin typeface="Futura Md BT" charset="0"/>
                <a:ea typeface="MS PGothic" charset="0"/>
                <a:cs typeface="Arial" charset="0"/>
              </a:rPr>
              <a:t>У</a:t>
            </a:r>
          </a:p>
          <a:p>
            <a:pPr algn="ctr">
              <a:lnSpc>
                <a:spcPct val="80000"/>
              </a:lnSpc>
            </a:pPr>
            <a:r>
              <a:rPr lang="ru-RU" sz="4400">
                <a:latin typeface="Futura Md BT" charset="0"/>
                <a:ea typeface="MS PGothic" charset="0"/>
                <a:cs typeface="Arial" charset="0"/>
              </a:rPr>
              <a:t>ААА</a:t>
            </a:r>
            <a:r>
              <a:rPr lang="en-US" sz="4400">
                <a:latin typeface="Futura Md BT" charset="0"/>
                <a:ea typeface="MS PGothic" charset="0"/>
                <a:cs typeface="Arial" charset="0"/>
              </a:rPr>
              <a:t>!</a:t>
            </a:r>
            <a:endParaRPr lang="en-US" sz="2800">
              <a:latin typeface="Futura Md BT" charset="0"/>
              <a:ea typeface="MS PGothic" charset="0"/>
              <a:cs typeface="Arial" charset="0"/>
            </a:endParaRPr>
          </a:p>
        </p:txBody>
      </p:sp>
      <p:sp>
        <p:nvSpPr>
          <p:cNvPr id="156680" name="WordArt 8"/>
          <p:cNvSpPr>
            <a:spLocks noChangeArrowheads="1" noChangeShapeType="1" noTextEdit="1"/>
          </p:cNvSpPr>
          <p:nvPr/>
        </p:nvSpPr>
        <p:spPr bwMode="auto">
          <a:xfrm>
            <a:off x="228600" y="1371600"/>
            <a:ext cx="2663825" cy="952500"/>
          </a:xfrm>
          <a:prstGeom prst="rect">
            <a:avLst/>
          </a:prstGeom>
        </p:spPr>
        <p:txBody>
          <a:bodyPr wrap="none" fromWordArt="1">
            <a:prstTxWarp prst="textPlain">
              <a:avLst>
                <a:gd name="adj" fmla="val 50000"/>
              </a:avLst>
            </a:prstTxWarp>
          </a:bodyPr>
          <a:lstStyle/>
          <a:p>
            <a:pPr algn="ctr"/>
            <a:r>
              <a:rPr lang="uk-UA" sz="8000" kern="10">
                <a:ln w="25400">
                  <a:solidFill>
                    <a:schemeClr val="bg1"/>
                  </a:solidFill>
                  <a:round/>
                  <a:headEnd/>
                  <a:tailEnd/>
                </a:ln>
                <a:latin typeface="Futura Md BT"/>
                <a:ea typeface="Futura Md BT"/>
                <a:cs typeface="Futura Md BT"/>
              </a:rPr>
              <a:t>ОБЕЗЬЯНА</a:t>
            </a:r>
            <a:endParaRPr lang="en-US" sz="8000" kern="10">
              <a:ln w="25400">
                <a:solidFill>
                  <a:schemeClr val="bg1"/>
                </a:solidFill>
                <a:round/>
                <a:headEnd/>
                <a:tailEnd/>
              </a:ln>
              <a:latin typeface="Futura Md BT"/>
              <a:ea typeface="Futura Md BT"/>
              <a:cs typeface="Futura Md BT"/>
            </a:endParaRPr>
          </a:p>
        </p:txBody>
      </p:sp>
      <p:sp>
        <p:nvSpPr>
          <p:cNvPr id="156682" name="Text Box 10"/>
          <p:cNvSpPr txBox="1">
            <a:spLocks noChangeArrowheads="1"/>
          </p:cNvSpPr>
          <p:nvPr/>
        </p:nvSpPr>
        <p:spPr bwMode="auto">
          <a:xfrm>
            <a:off x="6019800" y="1114425"/>
            <a:ext cx="2971800" cy="71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85000"/>
              </a:lnSpc>
            </a:pPr>
            <a:r>
              <a:rPr lang="ru-RU" sz="2400"/>
              <a:t>Относительная нравственность</a:t>
            </a:r>
            <a:endParaRPr lang="en-US" sz="2400"/>
          </a:p>
        </p:txBody>
      </p:sp>
      <p:sp>
        <p:nvSpPr>
          <p:cNvPr id="156683" name="Text Box 11"/>
          <p:cNvSpPr txBox="1">
            <a:spLocks noChangeArrowheads="1"/>
          </p:cNvSpPr>
          <p:nvPr/>
        </p:nvSpPr>
        <p:spPr bwMode="auto">
          <a:xfrm>
            <a:off x="6096000" y="2057400"/>
            <a:ext cx="30480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a:t>ЧЕЛОВЕК УСТАНАВЛИВАЕТ ПРАВИЛА</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atin typeface="Arial" charset="0"/>
                <a:cs typeface="Arial" charset="0"/>
              </a:rPr>
              <a:t>American Atheists—no Adam, no redeemer</a:t>
            </a:r>
          </a:p>
        </p:txBody>
      </p:sp>
      <p:pic>
        <p:nvPicPr>
          <p:cNvPr id="15769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5779460" name="Text Box 4"/>
          <p:cNvSpPr txBox="1">
            <a:spLocks noChangeArrowheads="1"/>
          </p:cNvSpPr>
          <p:nvPr/>
        </p:nvSpPr>
        <p:spPr bwMode="auto">
          <a:xfrm>
            <a:off x="914400" y="5170488"/>
            <a:ext cx="72390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200">
                <a:solidFill>
                  <a:schemeClr val="bg1"/>
                </a:solidFill>
                <a:cs typeface="Arial" charset="0"/>
              </a:rPr>
              <a:t>Американские атеисты.</a:t>
            </a:r>
            <a:r>
              <a:rPr lang="en-US" sz="2200">
                <a:solidFill>
                  <a:schemeClr val="bg1"/>
                </a:solidFill>
                <a:cs typeface="Arial" charset="0"/>
              </a:rPr>
              <a:t> </a:t>
            </a:r>
            <a:r>
              <a:rPr lang="ru-RU" sz="2200">
                <a:solidFill>
                  <a:schemeClr val="bg1"/>
                </a:solidFill>
                <a:cs typeface="Arial" charset="0"/>
              </a:rPr>
              <a:t>«Ты</a:t>
            </a:r>
            <a:r>
              <a:rPr lang="en-US" sz="2200">
                <a:solidFill>
                  <a:schemeClr val="bg1"/>
                </a:solidFill>
                <a:cs typeface="Arial" charset="0"/>
              </a:rPr>
              <a:t> </a:t>
            </a:r>
            <a:r>
              <a:rPr lang="ru-RU" sz="2200">
                <a:solidFill>
                  <a:schemeClr val="bg1"/>
                </a:solidFill>
                <a:cs typeface="Arial" charset="0"/>
              </a:rPr>
              <a:t>ЗНАЕШЬ, что это миф</a:t>
            </a:r>
            <a:r>
              <a:rPr lang="en-US" sz="2200">
                <a:solidFill>
                  <a:schemeClr val="bg1"/>
                </a:solidFill>
                <a:cs typeface="Arial" charset="0"/>
              </a:rPr>
              <a:t>: </a:t>
            </a:r>
            <a:r>
              <a:rPr lang="ru-RU" sz="2200">
                <a:solidFill>
                  <a:schemeClr val="bg1"/>
                </a:solidFill>
                <a:cs typeface="Arial" charset="0"/>
              </a:rPr>
              <a:t>в этот сезон, празднуй РЕЗОН</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https://atheists.org, </a:t>
            </a:r>
            <a:r>
              <a:rPr lang="ru-RU" sz="2200">
                <a:solidFill>
                  <a:schemeClr val="bg1"/>
                </a:solidFill>
                <a:cs typeface="Arial" charset="0"/>
              </a:rPr>
              <a:t>без даты</a:t>
            </a:r>
            <a:r>
              <a:rPr lang="en-US" sz="2200">
                <a:solidFill>
                  <a:schemeClr val="bg1"/>
                </a:solidFill>
                <a:cs typeface="Arial" charset="0"/>
              </a:rPr>
              <a:t>, </a:t>
            </a:r>
            <a:r>
              <a:rPr lang="ru-RU" sz="2200">
                <a:solidFill>
                  <a:schemeClr val="bg1"/>
                </a:solidFill>
                <a:cs typeface="Arial" charset="0"/>
              </a:rPr>
              <a:t>доступ:</a:t>
            </a:r>
            <a:r>
              <a:rPr lang="en-US" sz="2200">
                <a:solidFill>
                  <a:schemeClr val="bg1"/>
                </a:solidFill>
                <a:cs typeface="Arial" charset="0"/>
              </a:rPr>
              <a:t> 1 </a:t>
            </a:r>
            <a:r>
              <a:rPr lang="ru-RU" sz="2200">
                <a:solidFill>
                  <a:schemeClr val="bg1"/>
                </a:solidFill>
                <a:cs typeface="Arial" charset="0"/>
              </a:rPr>
              <a:t>июня</a:t>
            </a:r>
            <a:r>
              <a:rPr lang="en-US" sz="2200">
                <a:solidFill>
                  <a:schemeClr val="bg1"/>
                </a:solidFill>
                <a:cs typeface="Arial" charset="0"/>
              </a:rPr>
              <a:t> 2011</a:t>
            </a:r>
            <a:r>
              <a:rPr lang="en-US" sz="2200">
                <a:solidFill>
                  <a:schemeClr val="bg1"/>
                </a:solidFill>
                <a:effectLst>
                  <a:outerShdw blurRad="38100" dist="38100" dir="2700000" algn="tl">
                    <a:srgbClr val="808080"/>
                  </a:outerShdw>
                </a:effectLst>
                <a:cs typeface="Arial" charset="0"/>
                <a:sym typeface="Arial" charset="0"/>
              </a:rPr>
              <a:t>.</a:t>
            </a:r>
          </a:p>
        </p:txBody>
      </p:sp>
      <p:sp>
        <p:nvSpPr>
          <p:cNvPr id="5779461" name="Text Box 5"/>
          <p:cNvSpPr txBox="1">
            <a:spLocks noChangeArrowheads="1"/>
          </p:cNvSpPr>
          <p:nvPr/>
        </p:nvSpPr>
        <p:spPr bwMode="auto">
          <a:xfrm>
            <a:off x="609600" y="574675"/>
            <a:ext cx="82296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200">
                <a:solidFill>
                  <a:schemeClr val="bg1"/>
                </a:solidFill>
                <a:cs typeface="Arial" charset="0"/>
                <a:sym typeface="Arial" charset="0"/>
              </a:rPr>
              <a:t>«Если не было Адама и Евы, то нет нужды и в спасителе. Это также означает, что Библии нельзя доверять как источнику недвусмысленной, буквальной истины. Она абсолютно недостоверна, потому что она начинается с мифа и продолжает строить на этом основании. Если не было грехопадения человека, то нет нужды в и искупителе».</a:t>
            </a:r>
            <a:endParaRPr lang="en-US" sz="3200">
              <a:solidFill>
                <a:schemeClr val="bg1"/>
              </a:solidFill>
              <a:cs typeface="Arial" charset="0"/>
              <a:sym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3"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4"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5"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6" name="Text Box 8"/>
          <p:cNvSpPr txBox="1">
            <a:spLocks noChangeArrowheads="1"/>
          </p:cNvSpPr>
          <p:nvPr/>
        </p:nvSpPr>
        <p:spPr bwMode="auto">
          <a:xfrm rot="-170238">
            <a:off x="5867400" y="4494213"/>
            <a:ext cx="13001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b="0">
                <a:solidFill>
                  <a:schemeClr val="bg1"/>
                </a:solidFill>
                <a:latin typeface="Goudy" charset="0"/>
                <a:cs typeface="Arial" charset="0"/>
              </a:rPr>
              <a:t>БИБЛИЯ</a:t>
            </a:r>
            <a:endParaRPr lang="en-US" sz="2000" b="0">
              <a:solidFill>
                <a:schemeClr val="bg1"/>
              </a:solidFill>
              <a:latin typeface="Goudy" charset="0"/>
              <a:cs typeface="Arial" charset="0"/>
            </a:endParaRPr>
          </a:p>
        </p:txBody>
      </p:sp>
      <p:sp>
        <p:nvSpPr>
          <p:cNvPr id="158727"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
        <p:nvSpPr>
          <p:cNvPr id="158728" name="Text Box 10"/>
          <p:cNvSpPr txBox="1">
            <a:spLocks noChangeArrowheads="1"/>
          </p:cNvSpPr>
          <p:nvPr/>
        </p:nvSpPr>
        <p:spPr bwMode="auto">
          <a:xfrm>
            <a:off x="1905000" y="381000"/>
            <a:ext cx="22860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latin typeface="Comic Sans MS" charset="0"/>
                <a:cs typeface="Arial" charset="0"/>
              </a:rPr>
              <a:t>Человек произошел от обезьяны</a:t>
            </a:r>
            <a:r>
              <a:rPr lang="en-US" sz="2000">
                <a:latin typeface="Comic Sans MS" charset="0"/>
                <a:cs typeface="Arial" charset="0"/>
              </a:rPr>
              <a:t>. </a:t>
            </a:r>
            <a:r>
              <a:rPr lang="ru-RU" sz="2000">
                <a:latin typeface="Comic Sans MS" charset="0"/>
                <a:cs typeface="Arial" charset="0"/>
              </a:rPr>
              <a:t>Поверь мне на слово</a:t>
            </a:r>
            <a:r>
              <a:rPr lang="en-US" sz="2000">
                <a:latin typeface="Comic Sans MS" charset="0"/>
                <a:cs typeface="Arial" charset="0"/>
              </a:rPr>
              <a:t>!</a:t>
            </a:r>
          </a:p>
        </p:txBody>
      </p:sp>
      <p:sp>
        <p:nvSpPr>
          <p:cNvPr id="158729" name="Text Box 11"/>
          <p:cNvSpPr txBox="1">
            <a:spLocks noChangeArrowheads="1"/>
          </p:cNvSpPr>
          <p:nvPr/>
        </p:nvSpPr>
        <p:spPr bwMode="auto">
          <a:xfrm>
            <a:off x="5095875" y="819150"/>
            <a:ext cx="3429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solidFill>
                  <a:schemeClr val="bg1"/>
                </a:solidFill>
                <a:latin typeface="Comic Sans MS" charset="0"/>
                <a:cs typeface="Arial" charset="0"/>
              </a:rPr>
              <a:t>Я сотворил Адама и Еву сверхъестественным образом</a:t>
            </a:r>
            <a:r>
              <a:rPr lang="en-US" sz="2000">
                <a:solidFill>
                  <a:schemeClr val="bg1"/>
                </a:solidFill>
                <a:latin typeface="Comic Sans MS" charset="0"/>
                <a:cs typeface="Arial" charset="0"/>
              </a:rPr>
              <a:t>. </a:t>
            </a:r>
            <a:r>
              <a:rPr lang="ru-RU" sz="2000">
                <a:solidFill>
                  <a:schemeClr val="bg1"/>
                </a:solidFill>
                <a:latin typeface="Comic Sans MS" charset="0"/>
                <a:cs typeface="Arial" charset="0"/>
              </a:rPr>
              <a:t>Поверь Мне на слово</a:t>
            </a:r>
            <a:r>
              <a:rPr lang="en-US" sz="2000">
                <a:solidFill>
                  <a:schemeClr val="bg1"/>
                </a:solidFill>
                <a:latin typeface="Comic Sans MS" charset="0"/>
                <a:cs typeface="Arial" charset="0"/>
              </a:rPr>
              <a:t>!</a:t>
            </a:r>
          </a:p>
        </p:txBody>
      </p:sp>
      <p:sp>
        <p:nvSpPr>
          <p:cNvPr id="10" name="Rectangle 3"/>
          <p:cNvSpPr>
            <a:spLocks noChangeArrowheads="1"/>
          </p:cNvSpPr>
          <p:nvPr/>
        </p:nvSpPr>
        <p:spPr bwMode="auto">
          <a:xfrm>
            <a:off x="0" y="0"/>
            <a:ext cx="4876800" cy="68580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pic>
        <p:nvPicPr>
          <p:cNvPr id="11" name="Picture 4" descr="Stott, Joh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679450"/>
            <a:ext cx="3838575"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5"/>
          <p:cNvSpPr txBox="1">
            <a:spLocks noChangeArrowheads="1"/>
          </p:cNvSpPr>
          <p:nvPr/>
        </p:nvSpPr>
        <p:spPr bwMode="auto">
          <a:xfrm>
            <a:off x="457200" y="4724400"/>
            <a:ext cx="4038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cs typeface="Arial" charset="0"/>
              </a:rPr>
              <a:t>Доктор Джон Стотт</a:t>
            </a:r>
            <a:endParaRPr lang="en-US" sz="32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3170"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3171" name="Rectangle 4" hidden="1"/>
          <p:cNvSpPr>
            <a:spLocks noGrp="1"/>
          </p:cNvSpPr>
          <p:nvPr>
            <p:ph type="title" idx="4294967295"/>
          </p:nvPr>
        </p:nvSpPr>
        <p:spPr>
          <a:noFill/>
        </p:spPr>
        <p:txBody>
          <a:bodyPr/>
          <a:lstStyle/>
          <a:p>
            <a:r>
              <a:rPr lang="en-US"/>
              <a:t>AiG web site #1</a:t>
            </a:r>
          </a:p>
        </p:txBody>
      </p:sp>
      <p:sp>
        <p:nvSpPr>
          <p:cNvPr id="903172"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5218"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 y="1066800"/>
            <a:ext cx="9067800"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5220"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0" y="4114800"/>
            <a:ext cx="91344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4400">
                <a:solidFill>
                  <a:srgbClr val="FFFF00"/>
                </a:solidFill>
                <a:latin typeface="Arial Narrow" charset="0"/>
                <a:cs typeface="Arial" charset="0"/>
              </a:rPr>
              <a:t>www.ScienceAndApologetics.org</a:t>
            </a:r>
            <a:endParaRPr lang="ru-RU" sz="4400">
              <a:solidFill>
                <a:srgbClr val="FFFF00"/>
              </a:solidFill>
              <a:latin typeface="Arial Narrow" charset="0"/>
              <a:cs typeface="Arial" charset="0"/>
            </a:endParaRPr>
          </a:p>
        </p:txBody>
      </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4"/>
          <p:cNvSpPr>
            <a:spLocks noGrp="1" noChangeArrowheads="1"/>
          </p:cNvSpPr>
          <p:nvPr>
            <p:ph type="title" idx="4294967295"/>
          </p:nvPr>
        </p:nvSpPr>
        <p:spPr/>
        <p:txBody>
          <a:bodyPr/>
          <a:lstStyle/>
          <a:p>
            <a:r>
              <a:rPr lang="en-US"/>
              <a:t>blank</a:t>
            </a:r>
          </a:p>
        </p:txBody>
      </p:sp>
      <p:pic>
        <p:nvPicPr>
          <p:cNvPr id="907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07268" name="Text Box 4"/>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a:solidFill>
                  <a:schemeClr val="bg1"/>
                </a:solidFill>
              </a:rPr>
              <a:t>www.origins.org.ua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rPr>
              <a:t>Evolution tree &amp; creation forest</a:t>
            </a:r>
          </a:p>
        </p:txBody>
      </p:sp>
      <p:pic>
        <p:nvPicPr>
          <p:cNvPr id="789507" name="Picture 3" descr="human creation forest"/>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819650" y="762000"/>
            <a:ext cx="4248150" cy="6096000"/>
          </a:xfrm>
          <a:noFill/>
        </p:spPr>
      </p:pic>
      <p:sp>
        <p:nvSpPr>
          <p:cNvPr id="789508" name="Text Box 4"/>
          <p:cNvSpPr txBox="1">
            <a:spLocks noChangeArrowheads="1"/>
          </p:cNvSpPr>
          <p:nvPr/>
        </p:nvSpPr>
        <p:spPr bwMode="auto">
          <a:xfrm>
            <a:off x="4800600" y="76200"/>
            <a:ext cx="42672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400">
                <a:solidFill>
                  <a:srgbClr val="FFFF00"/>
                </a:solidFill>
              </a:rPr>
              <a:t>Лес сотворения</a:t>
            </a:r>
            <a:endParaRPr lang="en-US" sz="3400">
              <a:solidFill>
                <a:srgbClr val="FFFF00"/>
              </a:solidFill>
            </a:endParaRPr>
          </a:p>
        </p:txBody>
      </p:sp>
      <p:pic>
        <p:nvPicPr>
          <p:cNvPr id="73733" name="Picture 5" descr="human evol tree"/>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87313" y="762000"/>
            <a:ext cx="4332287" cy="6096000"/>
          </a:xfrm>
          <a:noFill/>
        </p:spPr>
      </p:pic>
      <p:sp>
        <p:nvSpPr>
          <p:cNvPr id="73734" name="Text Box 6"/>
          <p:cNvSpPr txBox="1">
            <a:spLocks noChangeArrowheads="1"/>
          </p:cNvSpPr>
          <p:nvPr/>
        </p:nvSpPr>
        <p:spPr bwMode="auto">
          <a:xfrm>
            <a:off x="76200" y="76200"/>
            <a:ext cx="42672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400">
                <a:solidFill>
                  <a:srgbClr val="FFFF00"/>
                </a:solidFill>
              </a:rPr>
              <a:t>Дерево эволюции</a:t>
            </a:r>
            <a:endParaRPr lang="en-US" sz="340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9508"/>
                                        </p:tgtEl>
                                        <p:attrNameLst>
                                          <p:attrName>style.visibility</p:attrName>
                                        </p:attrNameLst>
                                      </p:cBhvr>
                                      <p:to>
                                        <p:strVal val="visible"/>
                                      </p:to>
                                    </p:set>
                                    <p:animEffect transition="in" filter="wipe(up)">
                                      <p:cBhvr>
                                        <p:cTn id="7" dur="500"/>
                                        <p:tgtEl>
                                          <p:spTgt spid="78950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89507"/>
                                        </p:tgtEl>
                                        <p:attrNameLst>
                                          <p:attrName>style.visibility</p:attrName>
                                        </p:attrNameLst>
                                      </p:cBhvr>
                                      <p:to>
                                        <p:strVal val="visible"/>
                                      </p:to>
                                    </p:set>
                                    <p:animEffect transition="in" filter="wipe(up)">
                                      <p:cBhvr>
                                        <p:cTn id="11" dur="500"/>
                                        <p:tgtEl>
                                          <p:spTgt spid="78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atin typeface="Arial" charset="0"/>
                <a:cs typeface="Arial" charset="0"/>
              </a:rPr>
              <a:t>Wood 2002—human evolution is illusion</a:t>
            </a:r>
          </a:p>
        </p:txBody>
      </p:sp>
      <p:pic>
        <p:nvPicPr>
          <p:cNvPr id="1607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160772" name="Text Box 4"/>
          <p:cNvSpPr txBox="1">
            <a:spLocks noChangeArrowheads="1"/>
          </p:cNvSpPr>
          <p:nvPr/>
        </p:nvSpPr>
        <p:spPr bwMode="auto">
          <a:xfrm>
            <a:off x="457200" y="304800"/>
            <a:ext cx="8001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spcBef>
                <a:spcPct val="50000"/>
              </a:spcBef>
            </a:pPr>
            <a:r>
              <a:rPr lang="ru-RU" sz="2900">
                <a:solidFill>
                  <a:schemeClr val="bg1"/>
                </a:solidFill>
                <a:latin typeface="Arial Narrow" charset="0"/>
                <a:cs typeface="Arial" charset="0"/>
              </a:rPr>
              <a:t>«Существует</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широко известное представление об эволюции, которое вы найдете повсюду</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Слева на картинке вы увидите примата</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Справа – человека</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Между ними – последовательность образов, которые становятся все более похожими на человека</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Наше развитие от примата к человеку кажется таким плавным и аккуратным.</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Это такое привлекательное представление, что даже эксперты неохотно отказываются от него.</a:t>
            </a:r>
            <a:r>
              <a:rPr lang="en-US" sz="2900">
                <a:solidFill>
                  <a:schemeClr val="bg1"/>
                </a:solidFill>
                <a:latin typeface="Arial Narrow" charset="0"/>
                <a:cs typeface="Arial" charset="0"/>
              </a:rPr>
              <a:t> </a:t>
            </a:r>
            <a:r>
              <a:rPr lang="ru-RU" sz="2900">
                <a:solidFill>
                  <a:srgbClr val="FFFF00"/>
                </a:solidFill>
                <a:latin typeface="Arial Narrow" charset="0"/>
                <a:cs typeface="Arial" charset="0"/>
              </a:rPr>
              <a:t>Но это – иллюзия</a:t>
            </a:r>
            <a:r>
              <a:rPr lang="ru-RU" sz="2900">
                <a:solidFill>
                  <a:schemeClr val="bg1"/>
                </a:solidFill>
                <a:latin typeface="Arial Narrow" charset="0"/>
                <a:cs typeface="Arial" charset="0"/>
              </a:rPr>
              <a:t>».</a:t>
            </a:r>
            <a:endParaRPr lang="en-US" sz="2900">
              <a:solidFill>
                <a:schemeClr val="bg1"/>
              </a:solidFill>
              <a:latin typeface="Arial Narrow" charset="0"/>
              <a:cs typeface="Arial" charset="0"/>
            </a:endParaRPr>
          </a:p>
        </p:txBody>
      </p:sp>
      <p:sp>
        <p:nvSpPr>
          <p:cNvPr id="160773" name="Text Box 5"/>
          <p:cNvSpPr txBox="1">
            <a:spLocks noChangeArrowheads="1"/>
          </p:cNvSpPr>
          <p:nvPr/>
        </p:nvSpPr>
        <p:spPr bwMode="auto">
          <a:xfrm>
            <a:off x="762000" y="5456238"/>
            <a:ext cx="7924800"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Бернард Вуд</a:t>
            </a:r>
            <a:r>
              <a:rPr lang="en-US" sz="2200">
                <a:solidFill>
                  <a:schemeClr val="bg1"/>
                </a:solidFill>
                <a:cs typeface="Arial" charset="0"/>
              </a:rPr>
              <a:t> (</a:t>
            </a:r>
            <a:r>
              <a:rPr lang="ru-RU" sz="2200">
                <a:solidFill>
                  <a:schemeClr val="bg1"/>
                </a:solidFill>
                <a:cs typeface="Arial" charset="0"/>
              </a:rPr>
              <a:t>профессор в области происхождения человека, Университет Джорджа Вашингтона</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«Кто мы</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a:t>
            </a:r>
            <a:r>
              <a:rPr lang="en-US" sz="2200" i="1">
                <a:solidFill>
                  <a:schemeClr val="bg1"/>
                </a:solidFill>
                <a:cs typeface="Arial" charset="0"/>
              </a:rPr>
              <a:t>New Scientist</a:t>
            </a:r>
            <a:r>
              <a:rPr lang="ru-RU" sz="2200">
                <a:solidFill>
                  <a:schemeClr val="bg1"/>
                </a:solidFill>
                <a:cs typeface="Arial" charset="0"/>
              </a:rPr>
              <a:t>. Вып.</a:t>
            </a:r>
            <a:r>
              <a:rPr lang="en-US" sz="2200">
                <a:solidFill>
                  <a:schemeClr val="bg1"/>
                </a:solidFill>
                <a:cs typeface="Arial" charset="0"/>
              </a:rPr>
              <a:t> 2366 (26 </a:t>
            </a:r>
            <a:r>
              <a:rPr lang="ru-RU" sz="2200">
                <a:solidFill>
                  <a:schemeClr val="bg1"/>
                </a:solidFill>
                <a:cs typeface="Arial" charset="0"/>
              </a:rPr>
              <a:t>октября</a:t>
            </a:r>
            <a:r>
              <a:rPr lang="en-US" sz="2200">
                <a:solidFill>
                  <a:schemeClr val="bg1"/>
                </a:solidFill>
                <a:cs typeface="Arial" charset="0"/>
              </a:rPr>
              <a:t> 2002)</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44.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z="4000">
                <a:latin typeface="Arial" charset="0"/>
                <a:cs typeface="Arial" charset="0"/>
              </a:rPr>
              <a:t>Evolution of man—progression: Illusion!</a:t>
            </a:r>
          </a:p>
        </p:txBody>
      </p:sp>
      <p:pic>
        <p:nvPicPr>
          <p:cNvPr id="161795" name="Picture 3" descr="Hum Evol walking cha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990600"/>
            <a:ext cx="9144000" cy="5029200"/>
          </a:xfrm>
          <a:noFill/>
        </p:spPr>
      </p:pic>
      <p:sp>
        <p:nvSpPr>
          <p:cNvPr id="161796" name="Text Box 4"/>
          <p:cNvSpPr txBox="1">
            <a:spLocks noChangeArrowheads="1"/>
          </p:cNvSpPr>
          <p:nvPr/>
        </p:nvSpPr>
        <p:spPr bwMode="auto">
          <a:xfrm>
            <a:off x="0" y="76200"/>
            <a:ext cx="9144000"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200">
                <a:solidFill>
                  <a:srgbClr val="FFFF00"/>
                </a:solidFill>
                <a:cs typeface="Arial" charset="0"/>
              </a:rPr>
              <a:t>Эволюция человека</a:t>
            </a:r>
            <a:r>
              <a:rPr lang="en-US" sz="5200">
                <a:solidFill>
                  <a:srgbClr val="FFFF00"/>
                </a:solidFill>
                <a:cs typeface="Arial" charset="0"/>
              </a:rPr>
              <a:t>? </a:t>
            </a:r>
          </a:p>
        </p:txBody>
      </p:sp>
      <p:sp>
        <p:nvSpPr>
          <p:cNvPr id="4951045" name="WordArt 5"/>
          <p:cNvSpPr>
            <a:spLocks noChangeArrowheads="1" noChangeShapeType="1" noTextEdit="1"/>
          </p:cNvSpPr>
          <p:nvPr/>
        </p:nvSpPr>
        <p:spPr bwMode="auto">
          <a:xfrm>
            <a:off x="381000" y="1524000"/>
            <a:ext cx="8153400" cy="40386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mr-IN" sz="3600" kern="10">
                <a:ln w="9525">
                  <a:round/>
                  <a:headEnd/>
                  <a:tailEnd/>
                </a:ln>
                <a:gradFill rotWithShape="1">
                  <a:gsLst>
                    <a:gs pos="0">
                      <a:srgbClr val="FFE701"/>
                    </a:gs>
                    <a:gs pos="100000">
                      <a:srgbClr val="FE3E02"/>
                    </a:gs>
                  </a:gsLst>
                  <a:lin ang="5400000" scaled="1"/>
                </a:gradFill>
                <a:latin typeface="Impact"/>
                <a:ea typeface="Impact"/>
                <a:cs typeface="Impact"/>
              </a:rPr>
              <a:t>ИЛЛЮЗИЯ!</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4951046" name="WordArt 6"/>
          <p:cNvSpPr>
            <a:spLocks noChangeArrowheads="1" noChangeShapeType="1" noTextEdit="1"/>
          </p:cNvSpPr>
          <p:nvPr/>
        </p:nvSpPr>
        <p:spPr bwMode="auto">
          <a:xfrm>
            <a:off x="-136525" y="1447800"/>
            <a:ext cx="8289925" cy="45720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mr-IN" sz="3600" kern="10">
                <a:ln w="9525">
                  <a:round/>
                  <a:headEnd/>
                  <a:tailEnd/>
                </a:ln>
                <a:gradFill rotWithShape="1">
                  <a:gsLst>
                    <a:gs pos="0">
                      <a:srgbClr val="FFE701"/>
                    </a:gs>
                    <a:gs pos="100000">
                      <a:srgbClr val="FE3E02"/>
                    </a:gs>
                  </a:gsLst>
                  <a:lin ang="5400000" scaled="1"/>
                </a:gradFill>
                <a:latin typeface="Impact"/>
                <a:ea typeface="Impact"/>
                <a:cs typeface="Impact"/>
              </a:rPr>
              <a:t>ОБМАН!</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951045"/>
                                        </p:tgtEl>
                                        <p:attrNameLst>
                                          <p:attrName>style.visibility</p:attrName>
                                        </p:attrNameLst>
                                      </p:cBhvr>
                                      <p:to>
                                        <p:strVal val="visible"/>
                                      </p:to>
                                    </p:set>
                                    <p:anim calcmode="lin" valueType="num">
                                      <p:cBhvr>
                                        <p:cTn id="7" dur="500" fill="hold"/>
                                        <p:tgtEl>
                                          <p:spTgt spid="4951045"/>
                                        </p:tgtEl>
                                        <p:attrNameLst>
                                          <p:attrName>ppt_w</p:attrName>
                                        </p:attrNameLst>
                                      </p:cBhvr>
                                      <p:tavLst>
                                        <p:tav tm="0">
                                          <p:val>
                                            <p:fltVal val="0"/>
                                          </p:val>
                                        </p:tav>
                                        <p:tav tm="100000">
                                          <p:val>
                                            <p:strVal val="#ppt_w"/>
                                          </p:val>
                                        </p:tav>
                                      </p:tavLst>
                                    </p:anim>
                                    <p:anim calcmode="lin" valueType="num">
                                      <p:cBhvr>
                                        <p:cTn id="8" dur="500" fill="hold"/>
                                        <p:tgtEl>
                                          <p:spTgt spid="4951045"/>
                                        </p:tgtEl>
                                        <p:attrNameLst>
                                          <p:attrName>ppt_h</p:attrName>
                                        </p:attrNameLst>
                                      </p:cBhvr>
                                      <p:tavLst>
                                        <p:tav tm="0">
                                          <p:val>
                                            <p:fltVal val="0"/>
                                          </p:val>
                                        </p:tav>
                                        <p:tav tm="100000">
                                          <p:val>
                                            <p:strVal val="#ppt_h"/>
                                          </p:val>
                                        </p:tav>
                                      </p:tavLst>
                                    </p:anim>
                                    <p:animEffect transition="in" filter="fade">
                                      <p:cBhvr>
                                        <p:cTn id="9" dur="500"/>
                                        <p:tgtEl>
                                          <p:spTgt spid="49510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4951045"/>
                                        </p:tgtEl>
                                        <p:attrNameLst>
                                          <p:attrName>ppt_w</p:attrName>
                                        </p:attrNameLst>
                                      </p:cBhvr>
                                      <p:tavLst>
                                        <p:tav tm="0">
                                          <p:val>
                                            <p:strVal val="ppt_w"/>
                                          </p:val>
                                        </p:tav>
                                        <p:tav tm="100000">
                                          <p:val>
                                            <p:fltVal val="0"/>
                                          </p:val>
                                        </p:tav>
                                      </p:tavLst>
                                    </p:anim>
                                    <p:anim calcmode="lin" valueType="num">
                                      <p:cBhvr>
                                        <p:cTn id="14" dur="500"/>
                                        <p:tgtEl>
                                          <p:spTgt spid="4951045"/>
                                        </p:tgtEl>
                                        <p:attrNameLst>
                                          <p:attrName>ppt_h</p:attrName>
                                        </p:attrNameLst>
                                      </p:cBhvr>
                                      <p:tavLst>
                                        <p:tav tm="0">
                                          <p:val>
                                            <p:strVal val="ppt_h"/>
                                          </p:val>
                                        </p:tav>
                                        <p:tav tm="100000">
                                          <p:val>
                                            <p:fltVal val="0"/>
                                          </p:val>
                                        </p:tav>
                                      </p:tavLst>
                                    </p:anim>
                                    <p:animEffect transition="out" filter="fade">
                                      <p:cBhvr>
                                        <p:cTn id="15" dur="500"/>
                                        <p:tgtEl>
                                          <p:spTgt spid="4951045"/>
                                        </p:tgtEl>
                                      </p:cBhvr>
                                    </p:animEffect>
                                    <p:set>
                                      <p:cBhvr>
                                        <p:cTn id="16" dur="1" fill="hold">
                                          <p:stCondLst>
                                            <p:cond delay="499"/>
                                          </p:stCondLst>
                                        </p:cTn>
                                        <p:tgtEl>
                                          <p:spTgt spid="4951045"/>
                                        </p:tgtEl>
                                        <p:attrNameLst>
                                          <p:attrName>style.visibility</p:attrName>
                                        </p:attrNameLst>
                                      </p:cBhvr>
                                      <p:to>
                                        <p:strVal val="hidden"/>
                                      </p:to>
                                    </p:set>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951046"/>
                                        </p:tgtEl>
                                        <p:attrNameLst>
                                          <p:attrName>style.visibility</p:attrName>
                                        </p:attrNameLst>
                                      </p:cBhvr>
                                      <p:to>
                                        <p:strVal val="visible"/>
                                      </p:to>
                                    </p:set>
                                    <p:anim calcmode="lin" valueType="num">
                                      <p:cBhvr additive="base">
                                        <p:cTn id="20" dur="500" fill="hold"/>
                                        <p:tgtEl>
                                          <p:spTgt spid="4951046"/>
                                        </p:tgtEl>
                                        <p:attrNameLst>
                                          <p:attrName>ppt_x</p:attrName>
                                        </p:attrNameLst>
                                      </p:cBhvr>
                                      <p:tavLst>
                                        <p:tav tm="0">
                                          <p:val>
                                            <p:strVal val="#ppt_x"/>
                                          </p:val>
                                        </p:tav>
                                        <p:tav tm="100000">
                                          <p:val>
                                            <p:strVal val="#ppt_x"/>
                                          </p:val>
                                        </p:tav>
                                      </p:tavLst>
                                    </p:anim>
                                    <p:anim calcmode="lin" valueType="num">
                                      <p:cBhvr additive="base">
                                        <p:cTn id="21" dur="500" fill="hold"/>
                                        <p:tgtEl>
                                          <p:spTgt spid="4951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1045" grpId="0" animBg="1"/>
      <p:bldP spid="4951045" grpId="1" animBg="1"/>
      <p:bldP spid="495104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Acts 17:30-31 NAS</a:t>
            </a:r>
          </a:p>
        </p:txBody>
      </p:sp>
      <p:pic>
        <p:nvPicPr>
          <p:cNvPr id="162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37028" name="Text Box 4"/>
          <p:cNvSpPr txBox="1">
            <a:spLocks noChangeArrowheads="1"/>
          </p:cNvSpPr>
          <p:nvPr/>
        </p:nvSpPr>
        <p:spPr bwMode="auto">
          <a:xfrm>
            <a:off x="762000" y="1470025"/>
            <a:ext cx="7696200" cy="363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en-US" sz="3200">
                <a:solidFill>
                  <a:schemeClr val="bg1"/>
                </a:solidFill>
                <a:cs typeface="Arial" charset="0"/>
              </a:rPr>
              <a:t>30 </a:t>
            </a:r>
            <a:r>
              <a:rPr lang="ru-RU" sz="3200">
                <a:solidFill>
                  <a:schemeClr val="bg1"/>
                </a:solidFill>
                <a:cs typeface="Arial" charset="0"/>
              </a:rPr>
              <a:t>Итак, оставляя времена неведения</a:t>
            </a:r>
            <a:r>
              <a:rPr lang="en-US" sz="3200">
                <a:solidFill>
                  <a:schemeClr val="bg1"/>
                </a:solidFill>
                <a:cs typeface="Arial" charset="0"/>
              </a:rPr>
              <a:t>, </a:t>
            </a:r>
            <a:r>
              <a:rPr lang="ru-RU" sz="3200">
                <a:solidFill>
                  <a:srgbClr val="FFFF00"/>
                </a:solidFill>
                <a:cs typeface="Arial" charset="0"/>
              </a:rPr>
              <a:t>Бог ныне повелевает людям всем повсюду покаяться</a:t>
            </a:r>
            <a:r>
              <a:rPr lang="en-US" sz="3200">
                <a:solidFill>
                  <a:schemeClr val="bg1"/>
                </a:solidFill>
                <a:cs typeface="Arial" charset="0"/>
              </a:rPr>
              <a:t>,</a:t>
            </a:r>
          </a:p>
          <a:p>
            <a:pPr eaLnBrk="1" hangingPunct="1">
              <a:lnSpc>
                <a:spcPct val="90000"/>
              </a:lnSpc>
            </a:pPr>
            <a:r>
              <a:rPr lang="en-US" sz="3200">
                <a:solidFill>
                  <a:schemeClr val="bg1"/>
                </a:solidFill>
                <a:cs typeface="Arial" charset="0"/>
              </a:rPr>
              <a:t>31 </a:t>
            </a:r>
            <a:r>
              <a:rPr lang="ru-RU" sz="3200">
                <a:solidFill>
                  <a:schemeClr val="bg1"/>
                </a:solidFill>
                <a:cs typeface="Arial" charset="0"/>
              </a:rPr>
              <a:t>ибо Он назначил день, в который</a:t>
            </a:r>
            <a:r>
              <a:rPr lang="en-US" sz="3200">
                <a:solidFill>
                  <a:schemeClr val="bg1"/>
                </a:solidFill>
                <a:cs typeface="Arial" charset="0"/>
              </a:rPr>
              <a:t> </a:t>
            </a:r>
            <a:r>
              <a:rPr lang="ru-RU" sz="3200">
                <a:solidFill>
                  <a:srgbClr val="FFFF00"/>
                </a:solidFill>
                <a:cs typeface="Arial" charset="0"/>
              </a:rPr>
              <a:t>будет праведно судить вселенную,</a:t>
            </a:r>
            <a:r>
              <a:rPr lang="en-US" sz="3200">
                <a:solidFill>
                  <a:schemeClr val="bg1"/>
                </a:solidFill>
                <a:cs typeface="Arial" charset="0"/>
              </a:rPr>
              <a:t> </a:t>
            </a:r>
            <a:r>
              <a:rPr lang="ru-RU" sz="3200">
                <a:solidFill>
                  <a:schemeClr val="bg1"/>
                </a:solidFill>
                <a:cs typeface="Arial" charset="0"/>
              </a:rPr>
              <a:t>посредством предопределенного Им Мужа, подав удостоверение всем, воскресив Его из мертвых</a:t>
            </a:r>
            <a:r>
              <a:rPr lang="en-US" sz="3200">
                <a:solidFill>
                  <a:schemeClr val="bg1"/>
                </a:solidFill>
                <a:cs typeface="Arial" charset="0"/>
              </a:rPr>
              <a:t>.</a:t>
            </a:r>
          </a:p>
        </p:txBody>
      </p:sp>
      <p:sp>
        <p:nvSpPr>
          <p:cNvPr id="473702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Деяния</a:t>
            </a:r>
            <a:r>
              <a:rPr lang="en-US" sz="5400">
                <a:solidFill>
                  <a:srgbClr val="00FF00"/>
                </a:solidFill>
                <a:cs typeface="Arial" charset="0"/>
              </a:rPr>
              <a:t> 17:30-31</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atin typeface="Arial" charset="0"/>
                <a:cs typeface="Arial" charset="0"/>
              </a:rPr>
              <a:t>Black blank------------extras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a:latin typeface="Arial" charset="0"/>
                <a:cs typeface="Arial" charset="0"/>
              </a:rPr>
              <a:t>Black blank------------extras</a:t>
            </a:r>
          </a:p>
        </p:txBody>
      </p:sp>
      <p:sp>
        <p:nvSpPr>
          <p:cNvPr id="163843" name="Text Box 3"/>
          <p:cNvSpPr txBox="1">
            <a:spLocks noChangeArrowheads="1"/>
          </p:cNvSpPr>
          <p:nvPr/>
        </p:nvSpPr>
        <p:spPr bwMode="auto">
          <a:xfrm>
            <a:off x="914400" y="762000"/>
            <a:ext cx="5410200"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9600">
                <a:solidFill>
                  <a:schemeClr val="bg1"/>
                </a:solidFill>
                <a:cs typeface="Arial" charset="0"/>
              </a:rPr>
              <a:t>КОНЕЦ</a:t>
            </a:r>
            <a:endParaRPr lang="en-US" sz="9600">
              <a:solidFill>
                <a:schemeClr val="bg1"/>
              </a:solidFill>
              <a:cs typeface="Arial"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atin typeface="Arial" charset="0"/>
                <a:cs typeface="Arial" charset="0"/>
              </a:rPr>
              <a:t>Black blank------------extras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6002" name="Rectangle 2"/>
          <p:cNvSpPr>
            <a:spLocks noGrp="1" noChangeArrowheads="1"/>
          </p:cNvSpPr>
          <p:nvPr>
            <p:ph type="title" idx="4294967295"/>
          </p:nvPr>
        </p:nvSpPr>
        <p:spPr/>
        <p:txBody>
          <a:bodyPr/>
          <a:lstStyle/>
          <a:p>
            <a:pPr eaLnBrk="1" hangingPunct="1"/>
            <a:r>
              <a:rPr lang="en-US">
                <a:latin typeface="Arial" charset="0"/>
                <a:cs typeface="Arial" charset="0"/>
              </a:rPr>
              <a:t>Eye Shape Variations</a:t>
            </a:r>
          </a:p>
        </p:txBody>
      </p:sp>
      <p:pic>
        <p:nvPicPr>
          <p:cNvPr id="896003" name="Picture 3" descr="EyeShapeVariation"/>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6350"/>
            <a:ext cx="9144000" cy="6851650"/>
          </a:xfrm>
          <a:noFill/>
        </p:spPr>
      </p:pic>
      <p:sp>
        <p:nvSpPr>
          <p:cNvPr id="896004" name="Text Box 4"/>
          <p:cNvSpPr txBox="1">
            <a:spLocks noChangeArrowheads="1"/>
          </p:cNvSpPr>
          <p:nvPr/>
        </p:nvSpPr>
        <p:spPr bwMode="auto">
          <a:xfrm>
            <a:off x="0" y="0"/>
            <a:ext cx="8839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7000">
                <a:solidFill>
                  <a:schemeClr val="bg1"/>
                </a:solidFill>
                <a:latin typeface="Futura Md BT" charset="0"/>
                <a:cs typeface="Arial" charset="0"/>
              </a:rPr>
              <a:t>РАЗНООБРАЗИЕ</a:t>
            </a:r>
            <a:endParaRPr lang="en-US" sz="7000">
              <a:solidFill>
                <a:schemeClr val="bg1"/>
              </a:solidFill>
              <a:latin typeface="Futura Md BT" charset="0"/>
              <a:cs typeface="Arial" charset="0"/>
            </a:endParaRPr>
          </a:p>
        </p:txBody>
      </p:sp>
      <p:sp>
        <p:nvSpPr>
          <p:cNvPr id="896005" name="Text Box 5"/>
          <p:cNvSpPr txBox="1">
            <a:spLocks noChangeArrowheads="1"/>
          </p:cNvSpPr>
          <p:nvPr/>
        </p:nvSpPr>
        <p:spPr bwMode="auto">
          <a:xfrm>
            <a:off x="533400" y="1295400"/>
            <a:ext cx="8305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chemeClr val="bg1"/>
                </a:solidFill>
                <a:latin typeface="Futura Md BT" charset="0"/>
                <a:cs typeface="Arial" charset="0"/>
              </a:rPr>
              <a:t>формы глаз</a:t>
            </a:r>
            <a:endParaRPr lang="en-US" sz="4400">
              <a:solidFill>
                <a:schemeClr val="bg1"/>
              </a:solidFill>
              <a:latin typeface="Futura Md BT" charset="0"/>
              <a:cs typeface="Arial"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title" idx="4294967295"/>
          </p:nvPr>
        </p:nvSpPr>
        <p:spPr>
          <a:noFill/>
        </p:spPr>
        <p:txBody>
          <a:bodyPr/>
          <a:lstStyle/>
          <a:p>
            <a:pPr>
              <a:spcAft>
                <a:spcPts val="13"/>
              </a:spcAft>
            </a:pPr>
            <a:r>
              <a:rPr lang="en-US"/>
              <a:t>Evolutionized Worldview 00826</a:t>
            </a:r>
          </a:p>
        </p:txBody>
      </p:sp>
      <p:sp>
        <p:nvSpPr>
          <p:cNvPr id="857091" name="Freeform 3"/>
          <p:cNvSpPr>
            <a:spLocks/>
          </p:cNvSpPr>
          <p:nvPr/>
        </p:nvSpPr>
        <p:spPr bwMode="auto">
          <a:xfrm>
            <a:off x="0" y="628650"/>
            <a:ext cx="9144000" cy="559911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 name="TextBox 4"/>
          <p:cNvSpPr txBox="1"/>
          <p:nvPr/>
        </p:nvSpPr>
        <p:spPr>
          <a:xfrm>
            <a:off x="0" y="609600"/>
            <a:ext cx="9144000" cy="1524000"/>
          </a:xfrm>
          <a:prstGeom prst="rect">
            <a:avLst/>
          </a:prstGeom>
          <a:solidFill>
            <a:schemeClr val="accent1">
              <a:lumMod val="50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4000">
                <a:solidFill>
                  <a:schemeClr val="bg1"/>
                </a:solidFill>
                <a:latin typeface="Impact" charset="0"/>
                <a:cs typeface="Arial" charset="0"/>
              </a:rPr>
              <a:t>ЭВОЛЮЦИОНИРОВАННОЕ МИРОВОЗЗРЕНИЕ</a:t>
            </a:r>
          </a:p>
          <a:p>
            <a:pPr algn="ctr" eaLnBrk="1" fontAlgn="t" hangingPunct="1"/>
            <a:endParaRPr lang="en-US" sz="1400">
              <a:solidFill>
                <a:schemeClr val="bg1"/>
              </a:solidFill>
              <a:latin typeface="Impact" charset="0"/>
              <a:cs typeface="Arial" charset="0"/>
            </a:endParaRPr>
          </a:p>
        </p:txBody>
      </p:sp>
      <p:sp>
        <p:nvSpPr>
          <p:cNvPr id="6" name="TextBox 5"/>
          <p:cNvSpPr txBox="1"/>
          <p:nvPr/>
        </p:nvSpPr>
        <p:spPr>
          <a:xfrm>
            <a:off x="5715000" y="3962400"/>
            <a:ext cx="1371600" cy="923925"/>
          </a:xfrm>
          <a:prstGeom prst="rect">
            <a:avLst/>
          </a:prstGeom>
          <a:solidFill>
            <a:schemeClr val="bg1">
              <a:lumMod val="85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b="0">
                <a:latin typeface="Impact" charset="0"/>
                <a:cs typeface="Arial" charset="0"/>
              </a:rPr>
              <a:t>Существо-вание человека</a:t>
            </a:r>
            <a:endParaRPr lang="en-US" b="0">
              <a:latin typeface="Impact" charset="0"/>
              <a:cs typeface="Arial" charset="0"/>
            </a:endParaRPr>
          </a:p>
        </p:txBody>
      </p:sp>
      <p:sp>
        <p:nvSpPr>
          <p:cNvPr id="7" name="TextBox 6"/>
          <p:cNvSpPr txBox="1"/>
          <p:nvPr/>
        </p:nvSpPr>
        <p:spPr>
          <a:xfrm>
            <a:off x="3886200" y="4038600"/>
            <a:ext cx="1219200" cy="830263"/>
          </a:xfrm>
          <a:prstGeom prst="rect">
            <a:avLst/>
          </a:prstGeom>
          <a:solidFill>
            <a:schemeClr val="bg1">
              <a:lumMod val="85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endParaRPr lang="ru-RU" sz="1600" b="0">
              <a:latin typeface="Impact" charset="0"/>
              <a:cs typeface="Arial" charset="0"/>
            </a:endParaRPr>
          </a:p>
          <a:p>
            <a:pPr algn="ctr" eaLnBrk="1" fontAlgn="t" hangingPunct="1"/>
            <a:r>
              <a:rPr lang="ru-RU" sz="1600" b="0">
                <a:latin typeface="Impact" charset="0"/>
                <a:cs typeface="Arial" charset="0"/>
              </a:rPr>
              <a:t>Миллионы</a:t>
            </a:r>
          </a:p>
          <a:p>
            <a:pPr algn="ctr" eaLnBrk="1" fontAlgn="t" hangingPunct="1"/>
            <a:r>
              <a:rPr lang="ru-RU" sz="1600" b="0">
                <a:latin typeface="Impact" charset="0"/>
                <a:cs typeface="Arial" charset="0"/>
              </a:rPr>
              <a:t>лет</a:t>
            </a:r>
            <a:endParaRPr lang="en-US" sz="1600" b="0">
              <a:latin typeface="Impact" charset="0"/>
              <a:cs typeface="Arial" charset="0"/>
            </a:endParaRPr>
          </a:p>
        </p:txBody>
      </p:sp>
      <p:sp>
        <p:nvSpPr>
          <p:cNvPr id="8" name="TextBox 7"/>
          <p:cNvSpPr txBox="1"/>
          <p:nvPr/>
        </p:nvSpPr>
        <p:spPr>
          <a:xfrm>
            <a:off x="2057400" y="3962400"/>
            <a:ext cx="1295400" cy="1077913"/>
          </a:xfrm>
          <a:prstGeom prst="rect">
            <a:avLst/>
          </a:prstGeom>
          <a:solidFill>
            <a:schemeClr val="bg1">
              <a:lumMod val="85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1600" b="0">
                <a:latin typeface="Impact" charset="0"/>
                <a:cs typeface="Arial" charset="0"/>
              </a:rPr>
              <a:t>Смерть</a:t>
            </a:r>
          </a:p>
          <a:p>
            <a:pPr algn="ctr" eaLnBrk="1" fontAlgn="t" hangingPunct="1"/>
            <a:r>
              <a:rPr lang="ru-RU" sz="1600" b="0">
                <a:latin typeface="Impact" charset="0"/>
                <a:cs typeface="Arial" charset="0"/>
              </a:rPr>
              <a:t>Убийство</a:t>
            </a:r>
          </a:p>
          <a:p>
            <a:pPr algn="ctr" eaLnBrk="1" fontAlgn="t" hangingPunct="1"/>
            <a:r>
              <a:rPr lang="ru-RU" sz="1600" b="0">
                <a:latin typeface="Impact" charset="0"/>
                <a:cs typeface="Arial" charset="0"/>
              </a:rPr>
              <a:t> Страдания</a:t>
            </a:r>
          </a:p>
          <a:p>
            <a:pPr algn="ctr" eaLnBrk="1" fontAlgn="t" hangingPunct="1"/>
            <a:r>
              <a:rPr lang="ru-RU" sz="1600" b="0">
                <a:latin typeface="Impact" charset="0"/>
                <a:cs typeface="Arial" charset="0"/>
              </a:rPr>
              <a:t>Болезнь</a:t>
            </a:r>
            <a:endParaRPr lang="en-US" sz="1600" b="0">
              <a:latin typeface="Impact" charset="0"/>
              <a:cs typeface="Arial" charset="0"/>
            </a:endParaRPr>
          </a:p>
        </p:txBody>
      </p:sp>
      <p:sp>
        <p:nvSpPr>
          <p:cNvPr id="857096" name="TextBox 8"/>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b="0">
                <a:solidFill>
                  <a:schemeClr val="bg1"/>
                </a:solidFill>
                <a:latin typeface="Arial Black" charset="0"/>
                <a:cs typeface="Arial" charset="0"/>
              </a:rPr>
              <a:t>ЭТОТ</a:t>
            </a:r>
            <a:endParaRPr lang="en-US" b="0">
              <a:solidFill>
                <a:schemeClr val="bg1"/>
              </a:solidFill>
              <a:latin typeface="Arial Black" charset="0"/>
              <a:cs typeface="Arial" charset="0"/>
            </a:endParaRPr>
          </a:p>
        </p:txBody>
      </p:sp>
      <p:sp>
        <p:nvSpPr>
          <p:cNvPr id="857097" name="TextBox 9"/>
          <p:cNvSpPr txBox="1">
            <a:spLocks noChangeArrowheads="1"/>
          </p:cNvSpPr>
          <p:nvPr/>
        </p:nvSpPr>
        <p:spPr bwMode="auto">
          <a:xfrm>
            <a:off x="7543800" y="4343400"/>
            <a:ext cx="1447800" cy="461963"/>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2400" b="0">
                <a:solidFill>
                  <a:schemeClr val="bg1"/>
                </a:solidFill>
                <a:latin typeface="Arial Black" charset="0"/>
                <a:cs typeface="Arial" charset="0"/>
              </a:rPr>
              <a:t>М  И  Р</a:t>
            </a:r>
            <a:endParaRPr lang="en-US" sz="2400" b="0">
              <a:solidFill>
                <a:schemeClr val="bg1"/>
              </a:solidFill>
              <a:latin typeface="Arial Black" charset="0"/>
              <a:cs typeface="Arial" charset="0"/>
            </a:endParaRPr>
          </a:p>
        </p:txBody>
      </p:sp>
      <p:sp>
        <p:nvSpPr>
          <p:cNvPr id="5293060" name="Oval 4" descr="Diagonal brick"/>
          <p:cNvSpPr>
            <a:spLocks noChangeArrowheads="1"/>
          </p:cNvSpPr>
          <p:nvPr/>
        </p:nvSpPr>
        <p:spPr bwMode="auto">
          <a:xfrm>
            <a:off x="7467600" y="3657600"/>
            <a:ext cx="1676400" cy="1676400"/>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pPr fontAlgn="t"/>
            <a:endParaRPr lang="en-US" b="0">
              <a:latin typeface="Arial Black"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3060"/>
                                        </p:tgtEl>
                                        <p:attrNameLst>
                                          <p:attrName>style.visibility</p:attrName>
                                        </p:attrNameLst>
                                      </p:cBhvr>
                                      <p:to>
                                        <p:strVal val="visible"/>
                                      </p:to>
                                    </p:set>
                                    <p:animEffect transition="in" filter="fade">
                                      <p:cBhvr>
                                        <p:cTn id="7" dur="500"/>
                                        <p:tgtEl>
                                          <p:spTgt spid="529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306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593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5295107"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8"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9"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0"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59143" name="TextBox 9"/>
          <p:cNvSpPr txBox="1">
            <a:spLocks noChangeArrowheads="1"/>
          </p:cNvSpPr>
          <p:nvPr/>
        </p:nvSpPr>
        <p:spPr bwMode="auto">
          <a:xfrm>
            <a:off x="0" y="1066800"/>
            <a:ext cx="9144000" cy="954088"/>
          </a:xfrm>
          <a:prstGeom prst="rect">
            <a:avLst/>
          </a:prstGeom>
          <a:solidFill>
            <a:srgbClr val="00206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4000" b="0">
                <a:solidFill>
                  <a:schemeClr val="bg1"/>
                </a:solidFill>
                <a:latin typeface="Impact" charset="0"/>
                <a:cs typeface="Arial" charset="0"/>
              </a:rPr>
              <a:t>ХРИСТИАНСКОЕ МИРОВОЗЗРЕНИЕ</a:t>
            </a:r>
          </a:p>
          <a:p>
            <a:pPr algn="ctr" eaLnBrk="1" fontAlgn="t" hangingPunct="1"/>
            <a:endParaRPr lang="en-US" sz="1600" b="0">
              <a:solidFill>
                <a:schemeClr val="bg1"/>
              </a:solidFill>
              <a:latin typeface="Impact" charset="0"/>
              <a:cs typeface="Arial" charset="0"/>
            </a:endParaRPr>
          </a:p>
        </p:txBody>
      </p:sp>
      <p:sp>
        <p:nvSpPr>
          <p:cNvPr id="5295111" name="Rectangle 7"/>
          <p:cNvSpPr>
            <a:spLocks noChangeArrowheads="1"/>
          </p:cNvSpPr>
          <p:nvPr/>
        </p:nvSpPr>
        <p:spPr bwMode="auto">
          <a:xfrm>
            <a:off x="0" y="685800"/>
            <a:ext cx="4286250" cy="144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t"/>
            <a:endParaRPr lang="en-US" b="0">
              <a:latin typeface="Arial Black" charset="0"/>
              <a:cs typeface="Arial" charset="0"/>
            </a:endParaRPr>
          </a:p>
        </p:txBody>
      </p:sp>
      <p:sp>
        <p:nvSpPr>
          <p:cNvPr id="5295112" name="Text Box 8"/>
          <p:cNvSpPr txBox="1">
            <a:spLocks noChangeArrowheads="1"/>
          </p:cNvSpPr>
          <p:nvPr/>
        </p:nvSpPr>
        <p:spPr bwMode="auto">
          <a:xfrm>
            <a:off x="152400" y="685800"/>
            <a:ext cx="4114800"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5000" i="1">
                <a:solidFill>
                  <a:srgbClr val="CC0099"/>
                </a:solidFill>
                <a:cs typeface="Arial" charset="0"/>
              </a:rPr>
              <a:t>Частично</a:t>
            </a:r>
            <a:r>
              <a:rPr lang="en-US" sz="5000">
                <a:solidFill>
                  <a:srgbClr val="CC0099"/>
                </a:solidFill>
                <a:cs typeface="Arial" charset="0"/>
              </a:rPr>
              <a:t> </a:t>
            </a:r>
            <a:r>
              <a:rPr lang="ru-RU" sz="5000">
                <a:solidFill>
                  <a:srgbClr val="003366"/>
                </a:solidFill>
                <a:cs typeface="Arial" charset="0"/>
              </a:rPr>
              <a:t>Библейское</a:t>
            </a:r>
            <a:endParaRPr lang="en-US" sz="5000">
              <a:solidFill>
                <a:srgbClr val="003366"/>
              </a:solidFill>
              <a:cs typeface="Arial" charset="0"/>
            </a:endParaRPr>
          </a:p>
        </p:txBody>
      </p:sp>
      <p:sp>
        <p:nvSpPr>
          <p:cNvPr id="859146" name="TextBox 10"/>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b="0">
                <a:solidFill>
                  <a:schemeClr val="bg1"/>
                </a:solidFill>
                <a:latin typeface="Arial Black" charset="0"/>
                <a:cs typeface="Arial" charset="0"/>
              </a:rPr>
              <a:t>ЭТОТ</a:t>
            </a:r>
            <a:endParaRPr lang="en-US" b="0">
              <a:solidFill>
                <a:schemeClr val="bg1"/>
              </a:solidFill>
              <a:latin typeface="Arial Black" charset="0"/>
              <a:cs typeface="Arial" charset="0"/>
            </a:endParaRPr>
          </a:p>
        </p:txBody>
      </p:sp>
      <p:sp>
        <p:nvSpPr>
          <p:cNvPr id="859147" name="TextBox 11"/>
          <p:cNvSpPr txBox="1">
            <a:spLocks noChangeArrowheads="1"/>
          </p:cNvSpPr>
          <p:nvPr/>
        </p:nvSpPr>
        <p:spPr bwMode="auto">
          <a:xfrm>
            <a:off x="7467600" y="4419600"/>
            <a:ext cx="1524000" cy="461963"/>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2400" b="0">
                <a:solidFill>
                  <a:schemeClr val="bg1"/>
                </a:solidFill>
                <a:latin typeface="Arial Black" charset="0"/>
                <a:cs typeface="Arial" charset="0"/>
              </a:rPr>
              <a:t>М  И  Р</a:t>
            </a:r>
            <a:endParaRPr lang="en-US" sz="2400" b="0">
              <a:solidFill>
                <a:schemeClr val="bg1"/>
              </a:solidFill>
              <a:latin typeface="Arial Black" charset="0"/>
              <a:cs typeface="Arial" charset="0"/>
            </a:endParaRPr>
          </a:p>
        </p:txBody>
      </p:sp>
      <p:sp>
        <p:nvSpPr>
          <p:cNvPr id="5295113" name="Oval 9" descr="Diagonal brick"/>
          <p:cNvSpPr>
            <a:spLocks noChangeArrowheads="1"/>
          </p:cNvSpPr>
          <p:nvPr/>
        </p:nvSpPr>
        <p:spPr bwMode="auto">
          <a:xfrm>
            <a:off x="7410450" y="3657600"/>
            <a:ext cx="1733550" cy="1697038"/>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pPr fontAlgn="t"/>
            <a:endParaRPr lang="en-US" b="0">
              <a:latin typeface="Arial Black" charset="0"/>
              <a:cs typeface="Arial" charset="0"/>
            </a:endParaRPr>
          </a:p>
        </p:txBody>
      </p:sp>
      <p:sp>
        <p:nvSpPr>
          <p:cNvPr id="859149" name="TextBox 12"/>
          <p:cNvSpPr txBox="1">
            <a:spLocks noChangeArrowheads="1"/>
          </p:cNvSpPr>
          <p:nvPr/>
        </p:nvSpPr>
        <p:spPr bwMode="auto">
          <a:xfrm rot="-2012221">
            <a:off x="2149475" y="3232150"/>
            <a:ext cx="1754188" cy="369888"/>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Сотворение</a:t>
            </a:r>
            <a:endParaRPr lang="en-US" b="0">
              <a:solidFill>
                <a:schemeClr val="bg1"/>
              </a:solidFill>
              <a:latin typeface="Arial Black" charset="0"/>
              <a:cs typeface="Arial" charset="0"/>
            </a:endParaRPr>
          </a:p>
        </p:txBody>
      </p:sp>
      <p:sp>
        <p:nvSpPr>
          <p:cNvPr id="859150" name="TextBox 13"/>
          <p:cNvSpPr txBox="1">
            <a:spLocks noChangeArrowheads="1"/>
          </p:cNvSpPr>
          <p:nvPr/>
        </p:nvSpPr>
        <p:spPr bwMode="auto">
          <a:xfrm rot="-2012221">
            <a:off x="2844800" y="3176588"/>
            <a:ext cx="1827213" cy="369887"/>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Согрешение</a:t>
            </a:r>
            <a:endParaRPr lang="en-US" b="0">
              <a:solidFill>
                <a:schemeClr val="bg1"/>
              </a:solidFill>
              <a:latin typeface="Arial Black" charset="0"/>
              <a:cs typeface="Arial" charset="0"/>
            </a:endParaRPr>
          </a:p>
        </p:txBody>
      </p:sp>
      <p:sp>
        <p:nvSpPr>
          <p:cNvPr id="859151" name="TextBox 14"/>
          <p:cNvSpPr txBox="1">
            <a:spLocks noChangeArrowheads="1"/>
          </p:cNvSpPr>
          <p:nvPr/>
        </p:nvSpPr>
        <p:spPr bwMode="auto">
          <a:xfrm rot="-2012221">
            <a:off x="3508375" y="3024188"/>
            <a:ext cx="2101850" cy="369887"/>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Суд</a:t>
            </a:r>
            <a:endParaRPr lang="en-US" b="0">
              <a:solidFill>
                <a:schemeClr val="bg1"/>
              </a:solidFill>
              <a:latin typeface="Arial Black" charset="0"/>
              <a:cs typeface="Arial" charset="0"/>
            </a:endParaRPr>
          </a:p>
        </p:txBody>
      </p:sp>
      <p:sp>
        <p:nvSpPr>
          <p:cNvPr id="859152" name="TextBox 15"/>
          <p:cNvSpPr txBox="1">
            <a:spLocks noChangeArrowheads="1"/>
          </p:cNvSpPr>
          <p:nvPr/>
        </p:nvSpPr>
        <p:spPr bwMode="auto">
          <a:xfrm rot="-2012221">
            <a:off x="4210050" y="3100388"/>
            <a:ext cx="1754188" cy="369887"/>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Смешение</a:t>
            </a:r>
            <a:endParaRPr lang="en-US" b="0">
              <a:solidFill>
                <a:schemeClr val="bg1"/>
              </a:solidFill>
              <a:latin typeface="Arial Black" charset="0"/>
              <a:cs typeface="Arial" charset="0"/>
            </a:endParaRPr>
          </a:p>
        </p:txBody>
      </p:sp>
      <p:sp>
        <p:nvSpPr>
          <p:cNvPr id="859153" name="TextBox 16"/>
          <p:cNvSpPr txBox="1">
            <a:spLocks noChangeArrowheads="1"/>
          </p:cNvSpPr>
          <p:nvPr/>
        </p:nvSpPr>
        <p:spPr bwMode="auto">
          <a:xfrm rot="-2012221">
            <a:off x="4984750" y="3044825"/>
            <a:ext cx="1754188" cy="369888"/>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Спаситель</a:t>
            </a:r>
            <a:endParaRPr lang="en-US" b="0">
              <a:solidFill>
                <a:schemeClr val="bg1"/>
              </a:solidFill>
              <a:latin typeface="Arial Black" charset="0"/>
              <a:cs typeface="Arial" charset="0"/>
            </a:endParaRPr>
          </a:p>
        </p:txBody>
      </p:sp>
      <p:sp>
        <p:nvSpPr>
          <p:cNvPr id="859154" name="TextBox 17"/>
          <p:cNvSpPr txBox="1">
            <a:spLocks noChangeArrowheads="1"/>
          </p:cNvSpPr>
          <p:nvPr/>
        </p:nvSpPr>
        <p:spPr bwMode="auto">
          <a:xfrm rot="-2012221">
            <a:off x="5746750" y="2968625"/>
            <a:ext cx="1754188" cy="369888"/>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Страдания</a:t>
            </a:r>
            <a:endParaRPr lang="en-US" b="0">
              <a:solidFill>
                <a:schemeClr val="bg1"/>
              </a:solidFill>
              <a:latin typeface="Arial Black" charset="0"/>
              <a:cs typeface="Arial" charset="0"/>
            </a:endParaRPr>
          </a:p>
        </p:txBody>
      </p:sp>
      <p:sp>
        <p:nvSpPr>
          <p:cNvPr id="859155" name="TextBox 18"/>
          <p:cNvSpPr txBox="1">
            <a:spLocks noChangeArrowheads="1"/>
          </p:cNvSpPr>
          <p:nvPr/>
        </p:nvSpPr>
        <p:spPr bwMode="auto">
          <a:xfrm rot="-2012221">
            <a:off x="6364288" y="2755900"/>
            <a:ext cx="2482850" cy="36830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Совершенство</a:t>
            </a:r>
            <a:endParaRPr lang="en-US" b="0">
              <a:solidFill>
                <a:schemeClr val="bg1"/>
              </a:solidFill>
              <a:latin typeface="Arial Black"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95110"/>
                                        </p:tgtEl>
                                        <p:attrNameLst>
                                          <p:attrName>style.visibility</p:attrName>
                                        </p:attrNameLst>
                                      </p:cBhvr>
                                      <p:to>
                                        <p:strVal val="visible"/>
                                      </p:to>
                                    </p:set>
                                    <p:animEffect transition="in" filter="wipe(left)">
                                      <p:cBhvr>
                                        <p:cTn id="7" dur="500"/>
                                        <p:tgtEl>
                                          <p:spTgt spid="52951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95109"/>
                                        </p:tgtEl>
                                        <p:attrNameLst>
                                          <p:attrName>style.visibility</p:attrName>
                                        </p:attrNameLst>
                                      </p:cBhvr>
                                      <p:to>
                                        <p:strVal val="visible"/>
                                      </p:to>
                                    </p:set>
                                    <p:animEffect transition="in" filter="wipe(left)">
                                      <p:cBhvr>
                                        <p:cTn id="11" dur="500"/>
                                        <p:tgtEl>
                                          <p:spTgt spid="529510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295108"/>
                                        </p:tgtEl>
                                        <p:attrNameLst>
                                          <p:attrName>style.visibility</p:attrName>
                                        </p:attrNameLst>
                                      </p:cBhvr>
                                      <p:to>
                                        <p:strVal val="visible"/>
                                      </p:to>
                                    </p:set>
                                    <p:animEffect transition="in" filter="wipe(left)">
                                      <p:cBhvr>
                                        <p:cTn id="15" dur="500"/>
                                        <p:tgtEl>
                                          <p:spTgt spid="529510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295107"/>
                                        </p:tgtEl>
                                        <p:attrNameLst>
                                          <p:attrName>style.visibility</p:attrName>
                                        </p:attrNameLst>
                                      </p:cBhvr>
                                      <p:to>
                                        <p:strVal val="visible"/>
                                      </p:to>
                                    </p:set>
                                    <p:animEffect transition="in" filter="wipe(left)">
                                      <p:cBhvr>
                                        <p:cTn id="19" dur="500"/>
                                        <p:tgtEl>
                                          <p:spTgt spid="5295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95113"/>
                                        </p:tgtEl>
                                        <p:attrNameLst>
                                          <p:attrName>style.visibility</p:attrName>
                                        </p:attrNameLst>
                                      </p:cBhvr>
                                      <p:to>
                                        <p:strVal val="visible"/>
                                      </p:to>
                                    </p:set>
                                    <p:animEffect transition="in" filter="fade">
                                      <p:cBhvr>
                                        <p:cTn id="24" dur="500"/>
                                        <p:tgtEl>
                                          <p:spTgt spid="52951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95111"/>
                                        </p:tgtEl>
                                        <p:attrNameLst>
                                          <p:attrName>style.visibility</p:attrName>
                                        </p:attrNameLst>
                                      </p:cBhvr>
                                      <p:to>
                                        <p:strVal val="visible"/>
                                      </p:to>
                                    </p:set>
                                    <p:animEffect transition="in" filter="wipe(up)">
                                      <p:cBhvr>
                                        <p:cTn id="29" dur="500"/>
                                        <p:tgtEl>
                                          <p:spTgt spid="52951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295112"/>
                                        </p:tgtEl>
                                        <p:attrNameLst>
                                          <p:attrName>style.visibility</p:attrName>
                                        </p:attrNameLst>
                                      </p:cBhvr>
                                      <p:to>
                                        <p:strVal val="visible"/>
                                      </p:to>
                                    </p:set>
                                    <p:animEffect transition="in" filter="wipe(up)">
                                      <p:cBhvr>
                                        <p:cTn id="32" dur="500"/>
                                        <p:tgtEl>
                                          <p:spTgt spid="52951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grpId="1" nodeType="clickEffect">
                                  <p:stCondLst>
                                    <p:cond delay="0"/>
                                  </p:stCondLst>
                                  <p:childTnLst>
                                    <p:animEffect transition="out" filter="dissolve">
                                      <p:cBhvr>
                                        <p:cTn id="36" dur="500"/>
                                        <p:tgtEl>
                                          <p:spTgt spid="5295110"/>
                                        </p:tgtEl>
                                      </p:cBhvr>
                                    </p:animEffect>
                                    <p:set>
                                      <p:cBhvr>
                                        <p:cTn id="37" dur="1" fill="hold">
                                          <p:stCondLst>
                                            <p:cond delay="499"/>
                                          </p:stCondLst>
                                        </p:cTn>
                                        <p:tgtEl>
                                          <p:spTgt spid="52951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5295109"/>
                                        </p:tgtEl>
                                      </p:cBhvr>
                                    </p:animEffect>
                                    <p:set>
                                      <p:cBhvr>
                                        <p:cTn id="40" dur="1" fill="hold">
                                          <p:stCondLst>
                                            <p:cond delay="499"/>
                                          </p:stCondLst>
                                        </p:cTn>
                                        <p:tgtEl>
                                          <p:spTgt spid="5295109"/>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295108"/>
                                        </p:tgtEl>
                                      </p:cBhvr>
                                    </p:animEffect>
                                    <p:set>
                                      <p:cBhvr>
                                        <p:cTn id="43" dur="1" fill="hold">
                                          <p:stCondLst>
                                            <p:cond delay="499"/>
                                          </p:stCondLst>
                                        </p:cTn>
                                        <p:tgtEl>
                                          <p:spTgt spid="529510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295107"/>
                                        </p:tgtEl>
                                      </p:cBhvr>
                                    </p:animEffect>
                                    <p:set>
                                      <p:cBhvr>
                                        <p:cTn id="46" dur="1" fill="hold">
                                          <p:stCondLst>
                                            <p:cond delay="499"/>
                                          </p:stCondLst>
                                        </p:cTn>
                                        <p:tgtEl>
                                          <p:spTgt spid="52951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1" nodeType="clickEffect">
                                  <p:stCondLst>
                                    <p:cond delay="0"/>
                                  </p:stCondLst>
                                  <p:childTnLst>
                                    <p:animEffect transition="out" filter="dissolve">
                                      <p:cBhvr>
                                        <p:cTn id="50" dur="500"/>
                                        <p:tgtEl>
                                          <p:spTgt spid="5295111"/>
                                        </p:tgtEl>
                                      </p:cBhvr>
                                    </p:animEffect>
                                    <p:set>
                                      <p:cBhvr>
                                        <p:cTn id="51" dur="1" fill="hold">
                                          <p:stCondLst>
                                            <p:cond delay="499"/>
                                          </p:stCondLst>
                                        </p:cTn>
                                        <p:tgtEl>
                                          <p:spTgt spid="5295111"/>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295112"/>
                                        </p:tgtEl>
                                      </p:cBhvr>
                                    </p:animEffect>
                                    <p:set>
                                      <p:cBhvr>
                                        <p:cTn id="54" dur="1" fill="hold">
                                          <p:stCondLst>
                                            <p:cond delay="499"/>
                                          </p:stCondLst>
                                        </p:cTn>
                                        <p:tgtEl>
                                          <p:spTgt spid="529511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5295113"/>
                                        </p:tgtEl>
                                      </p:cBhvr>
                                    </p:animEffect>
                                    <p:set>
                                      <p:cBhvr>
                                        <p:cTn id="59" dur="1" fill="hold">
                                          <p:stCondLst>
                                            <p:cond delay="499"/>
                                          </p:stCondLst>
                                        </p:cTn>
                                        <p:tgtEl>
                                          <p:spTgt spid="5295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107" grpId="0" animBg="1"/>
      <p:bldP spid="5295107" grpId="1" animBg="1"/>
      <p:bldP spid="5295108" grpId="0" animBg="1"/>
      <p:bldP spid="5295108" grpId="1" animBg="1"/>
      <p:bldP spid="5295109" grpId="0" animBg="1"/>
      <p:bldP spid="5295109" grpId="1" animBg="1"/>
      <p:bldP spid="5295110" grpId="0" animBg="1"/>
      <p:bldP spid="5295110" grpId="1" animBg="1"/>
      <p:bldP spid="5295111" grpId="0" animBg="1"/>
      <p:bldP spid="5295111" grpId="1" animBg="1"/>
      <p:bldP spid="5295112" grpId="0"/>
      <p:bldP spid="5295112" grpId="1"/>
      <p:bldP spid="5295113" grpId="0" animBg="1"/>
      <p:bldP spid="5295113"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latin typeface="Arial" charset="0"/>
                <a:cs typeface="Arial" charset="0"/>
              </a:rPr>
              <a:t>Purple blank</a:t>
            </a:r>
          </a:p>
        </p:txBody>
      </p:sp>
      <p:pic>
        <p:nvPicPr>
          <p:cNvPr id="16998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33444" name="Text Box 4"/>
          <p:cNvSpPr txBox="1">
            <a:spLocks noChangeArrowheads="1"/>
          </p:cNvSpPr>
          <p:nvPr/>
        </p:nvSpPr>
        <p:spPr bwMode="auto">
          <a:xfrm>
            <a:off x="838200" y="1517650"/>
            <a:ext cx="7543800" cy="35829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600">
                <a:solidFill>
                  <a:schemeClr val="bg1"/>
                </a:solidFill>
                <a:cs typeface="Arial" charset="0"/>
              </a:rPr>
              <a:t>«Даже с кодом ДНК</a:t>
            </a:r>
            <a:r>
              <a:rPr lang="en-US" sz="3600">
                <a:solidFill>
                  <a:schemeClr val="bg1"/>
                </a:solidFill>
                <a:cs typeface="Arial" charset="0"/>
              </a:rPr>
              <a:t> </a:t>
            </a:r>
            <a:r>
              <a:rPr lang="ru-RU" sz="3600">
                <a:solidFill>
                  <a:schemeClr val="bg1"/>
                </a:solidFill>
                <a:cs typeface="Arial" charset="0"/>
              </a:rPr>
              <a:t>у нас нет прямого доступа к процессам эволюции</a:t>
            </a:r>
            <a:r>
              <a:rPr lang="en-US" sz="3600">
                <a:solidFill>
                  <a:schemeClr val="bg1"/>
                </a:solidFill>
                <a:cs typeface="Arial" charset="0"/>
              </a:rPr>
              <a:t>, </a:t>
            </a:r>
            <a:r>
              <a:rPr lang="ru-RU" sz="3600">
                <a:solidFill>
                  <a:schemeClr val="bg1"/>
                </a:solidFill>
                <a:cs typeface="Arial" charset="0"/>
              </a:rPr>
              <a:t>так что объективная реконструкция</a:t>
            </a:r>
            <a:r>
              <a:rPr lang="en-US" sz="3600">
                <a:solidFill>
                  <a:schemeClr val="bg1"/>
                </a:solidFill>
                <a:cs typeface="Arial" charset="0"/>
              </a:rPr>
              <a:t> </a:t>
            </a:r>
            <a:r>
              <a:rPr lang="ru-RU" sz="3600">
                <a:solidFill>
                  <a:schemeClr val="bg1"/>
                </a:solidFill>
                <a:cs typeface="Arial" charset="0"/>
              </a:rPr>
              <a:t>исчезнувшего прошлого может быть достигнута лишь благодаря </a:t>
            </a:r>
            <a:r>
              <a:rPr lang="ru-RU" sz="3600">
                <a:solidFill>
                  <a:srgbClr val="FFFF00"/>
                </a:solidFill>
                <a:cs typeface="Arial" charset="0"/>
              </a:rPr>
              <a:t>креативному воображению</a:t>
            </a:r>
            <a:r>
              <a:rPr lang="ru-RU" sz="3600">
                <a:solidFill>
                  <a:schemeClr val="bg1"/>
                </a:solidFill>
                <a:cs typeface="Arial" charset="0"/>
              </a:rPr>
              <a:t>».</a:t>
            </a:r>
            <a:endParaRPr lang="en-US" sz="3600">
              <a:solidFill>
                <a:schemeClr val="bg1"/>
              </a:solidFill>
              <a:cs typeface="Arial" charset="0"/>
            </a:endParaRPr>
          </a:p>
        </p:txBody>
      </p:sp>
      <p:sp>
        <p:nvSpPr>
          <p:cNvPr id="3133445" name="Text Box 5"/>
          <p:cNvSpPr txBox="1">
            <a:spLocks noChangeArrowheads="1"/>
          </p:cNvSpPr>
          <p:nvPr/>
        </p:nvSpPr>
        <p:spPr bwMode="auto">
          <a:xfrm>
            <a:off x="838200" y="5181600"/>
            <a:ext cx="74676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chemeClr val="bg1"/>
                </a:solidFill>
                <a:cs typeface="Arial" charset="0"/>
              </a:rPr>
              <a:t>Н</a:t>
            </a:r>
            <a:r>
              <a:rPr lang="en-US" sz="2400">
                <a:solidFill>
                  <a:schemeClr val="bg1"/>
                </a:solidFill>
                <a:cs typeface="Arial" charset="0"/>
              </a:rPr>
              <a:t>. </a:t>
            </a:r>
            <a:r>
              <a:rPr lang="ru-RU" sz="2400">
                <a:solidFill>
                  <a:schemeClr val="bg1"/>
                </a:solidFill>
                <a:cs typeface="Arial" charset="0"/>
              </a:rPr>
              <a:t>А</a:t>
            </a:r>
            <a:r>
              <a:rPr lang="en-US" sz="2400">
                <a:solidFill>
                  <a:schemeClr val="bg1"/>
                </a:solidFill>
                <a:cs typeface="Arial" charset="0"/>
              </a:rPr>
              <a:t>. </a:t>
            </a:r>
            <a:r>
              <a:rPr lang="ru-RU" sz="2400">
                <a:solidFill>
                  <a:schemeClr val="bg1"/>
                </a:solidFill>
                <a:cs typeface="Arial" charset="0"/>
              </a:rPr>
              <a:t>Такахата.</a:t>
            </a:r>
            <a:r>
              <a:rPr lang="en-US" sz="2400">
                <a:solidFill>
                  <a:schemeClr val="bg1"/>
                </a:solidFill>
                <a:cs typeface="Arial" charset="0"/>
              </a:rPr>
              <a:t> </a:t>
            </a:r>
            <a:r>
              <a:rPr lang="ru-RU" sz="2400">
                <a:solidFill>
                  <a:schemeClr val="bg1"/>
                </a:solidFill>
                <a:cs typeface="Arial" charset="0"/>
              </a:rPr>
              <a:t>«Взгляд на происхождение и историю человека с точки зрения генетики».</a:t>
            </a:r>
            <a:r>
              <a:rPr lang="en-US" sz="2400">
                <a:solidFill>
                  <a:schemeClr val="bg1"/>
                </a:solidFill>
                <a:cs typeface="Arial" charset="0"/>
              </a:rPr>
              <a:t> </a:t>
            </a:r>
            <a:r>
              <a:rPr lang="en-US" sz="2400" i="1">
                <a:solidFill>
                  <a:schemeClr val="bg1"/>
                </a:solidFill>
                <a:cs typeface="Arial" charset="0"/>
              </a:rPr>
              <a:t>Annual Review of Ecology and Systematics</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Вып</a:t>
            </a:r>
            <a:r>
              <a:rPr lang="en-US" sz="2400">
                <a:solidFill>
                  <a:schemeClr val="bg1"/>
                </a:solidFill>
                <a:cs typeface="Arial" charset="0"/>
              </a:rPr>
              <a:t>. 26 (1995)</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343.</a:t>
            </a:r>
          </a:p>
        </p:txBody>
      </p:sp>
      <p:sp>
        <p:nvSpPr>
          <p:cNvPr id="3133446" name="Text Box 6"/>
          <p:cNvSpPr txBox="1">
            <a:spLocks noChangeArrowheads="1"/>
          </p:cNvSpPr>
          <p:nvPr/>
        </p:nvSpPr>
        <p:spPr bwMode="auto">
          <a:xfrm>
            <a:off x="685800" y="457200"/>
            <a:ext cx="78486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800">
                <a:solidFill>
                  <a:srgbClr val="FF9900"/>
                </a:solidFill>
                <a:cs typeface="Arial" charset="0"/>
              </a:rPr>
              <a:t>Код ДНК</a:t>
            </a:r>
            <a:endParaRPr lang="en-US" sz="4800">
              <a:solidFill>
                <a:srgbClr val="FF9900"/>
              </a:solidFill>
              <a:cs typeface="Arial"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0.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Office Theme">
  <a:themeElements>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Office Theme">
  <a:themeElements>
    <a:clrScheme name="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8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Office Theme">
  <a:themeElements>
    <a:clrScheme name="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2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Office Theme">
  <a:themeElements>
    <a:clrScheme name="1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0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ons template">
  <a:themeElements>
    <a:clrScheme name="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ons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on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on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on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ons template 8">
        <a:dk1>
          <a:srgbClr val="000000"/>
        </a:dk1>
        <a:lt1>
          <a:srgbClr val="FFFF66"/>
        </a:lt1>
        <a:dk2>
          <a:srgbClr val="0000FF"/>
        </a:dk2>
        <a:lt2>
          <a:srgbClr val="FFD1FF"/>
        </a:lt2>
        <a:accent1>
          <a:srgbClr val="FF9900"/>
        </a:accent1>
        <a:accent2>
          <a:srgbClr val="00FFFF"/>
        </a:accent2>
        <a:accent3>
          <a:srgbClr val="AAAAFF"/>
        </a:accent3>
        <a:accent4>
          <a:srgbClr val="DADA56"/>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1_Office Theme">
  <a:themeElements>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8_Office Theme">
  <a:themeElements>
    <a:clrScheme name="4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Office Theme">
  <a:themeElements>
    <a:clrScheme name="1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Blac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ed Quotation">
  <a:themeElements>
    <a:clrScheme name="Red Quotation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Red Quotation">
      <a:majorFont>
        <a:latin typeface="Gill Sans"/>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ed Quotation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ouble Lines">
  <a:themeElements>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fontScheme name="Double Lines">
      <a:majorFont>
        <a:latin typeface="Book Antiqu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20555</TotalTime>
  <Words>10401</Words>
  <Application>Microsoft Macintosh PowerPoint</Application>
  <PresentationFormat>On-screen Show (4:3)</PresentationFormat>
  <Paragraphs>872</Paragraphs>
  <Slides>117</Slides>
  <Notes>110</Notes>
  <HiddenSlides>5</HiddenSlides>
  <MMClips>1</MMClips>
  <ScaleCrop>false</ScaleCrop>
  <HeadingPairs>
    <vt:vector size="6" baseType="variant">
      <vt:variant>
        <vt:lpstr>Fonts Used</vt:lpstr>
      </vt:variant>
      <vt:variant>
        <vt:i4>18</vt:i4>
      </vt:variant>
      <vt:variant>
        <vt:lpstr>Theme</vt:lpstr>
      </vt:variant>
      <vt:variant>
        <vt:i4>53</vt:i4>
      </vt:variant>
      <vt:variant>
        <vt:lpstr>Slide Titles</vt:lpstr>
      </vt:variant>
      <vt:variant>
        <vt:i4>117</vt:i4>
      </vt:variant>
    </vt:vector>
  </HeadingPairs>
  <TitlesOfParts>
    <vt:vector size="188" baseType="lpstr">
      <vt:lpstr>Goudy</vt:lpstr>
      <vt:lpstr>ＭＳ Ｐゴシック</vt:lpstr>
      <vt:lpstr>Myriad Pro Light</vt:lpstr>
      <vt:lpstr>Times New Roman CE</vt:lpstr>
      <vt:lpstr>Arial</vt:lpstr>
      <vt:lpstr>Arial Black</vt:lpstr>
      <vt:lpstr>Arial Narrow</vt:lpstr>
      <vt:lpstr>Book Antiqua</vt:lpstr>
      <vt:lpstr>Candara</vt:lpstr>
      <vt:lpstr>Comic Sans MS</vt:lpstr>
      <vt:lpstr>Futura Md BT</vt:lpstr>
      <vt:lpstr>Futura XBlk BT</vt:lpstr>
      <vt:lpstr>Gill Sans</vt:lpstr>
      <vt:lpstr>Impact</vt:lpstr>
      <vt:lpstr>Lucida Grande</vt:lpstr>
      <vt:lpstr>Monotype Sorts</vt:lpstr>
      <vt:lpstr>Times New Roman</vt:lpstr>
      <vt:lpstr>Wingdings</vt:lpstr>
      <vt:lpstr>Default Design</vt:lpstr>
      <vt:lpstr>2_Default Design</vt:lpstr>
      <vt:lpstr>Blank Black</vt:lpstr>
      <vt:lpstr>Dons template</vt:lpstr>
      <vt:lpstr>1_Blank Black</vt:lpstr>
      <vt:lpstr>2_Blank Black</vt:lpstr>
      <vt:lpstr>Red Quotation</vt:lpstr>
      <vt:lpstr>4_Office Theme</vt:lpstr>
      <vt:lpstr>Double Lines</vt:lpstr>
      <vt:lpstr>5_Office Theme</vt:lpstr>
      <vt:lpstr>20_Office Theme</vt:lpstr>
      <vt:lpstr>29_Office Theme</vt:lpstr>
      <vt:lpstr>14_Office Theme</vt:lpstr>
      <vt:lpstr>BLACK</vt:lpstr>
      <vt:lpstr>3_Custom Design</vt:lpstr>
      <vt:lpstr>18_Office Theme</vt:lpstr>
      <vt:lpstr>23_Office Theme</vt:lpstr>
      <vt:lpstr>1_Office Theme</vt:lpstr>
      <vt:lpstr>33_Office Theme</vt:lpstr>
      <vt:lpstr>42_Office Theme</vt:lpstr>
      <vt:lpstr>34_Office Theme</vt:lpstr>
      <vt:lpstr>6_Office Theme</vt:lpstr>
      <vt:lpstr>7_Office Theme</vt:lpstr>
      <vt:lpstr>22_Office Theme</vt:lpstr>
      <vt:lpstr>27_Default Design</vt:lpstr>
      <vt:lpstr>8_Office Theme</vt:lpstr>
      <vt:lpstr>9_Office Theme</vt:lpstr>
      <vt:lpstr>1_Default Design</vt:lpstr>
      <vt:lpstr>12_Office Theme</vt:lpstr>
      <vt:lpstr>10_Office Theme</vt:lpstr>
      <vt:lpstr>66_Office Theme</vt:lpstr>
      <vt:lpstr>28_Office Theme</vt:lpstr>
      <vt:lpstr>30_Office Theme</vt:lpstr>
      <vt:lpstr>17_Office Theme</vt:lpstr>
      <vt:lpstr>70_Office Theme</vt:lpstr>
      <vt:lpstr>49_Office Theme</vt:lpstr>
      <vt:lpstr>24_Office Theme</vt:lpstr>
      <vt:lpstr>40_Office Theme</vt:lpstr>
      <vt:lpstr>64_Office Theme</vt:lpstr>
      <vt:lpstr>71_Office Theme</vt:lpstr>
      <vt:lpstr>43_Office Theme</vt:lpstr>
      <vt:lpstr>25_Office Theme</vt:lpstr>
      <vt:lpstr>21_Office Theme</vt:lpstr>
      <vt:lpstr>31_Office Theme</vt:lpstr>
      <vt:lpstr>48_Office Theme</vt:lpstr>
      <vt:lpstr>50_Office Theme</vt:lpstr>
      <vt:lpstr>11_Office Theme</vt:lpstr>
      <vt:lpstr>44_Default Design</vt:lpstr>
      <vt:lpstr>3_Default Design</vt:lpstr>
      <vt:lpstr>4_Default Design</vt:lpstr>
      <vt:lpstr>4_Custom Design</vt:lpstr>
      <vt:lpstr>5_Default Design</vt:lpstr>
      <vt:lpstr>Orbit</vt:lpstr>
      <vt:lpstr>Title 2</vt:lpstr>
      <vt:lpstr>Evolution of man progression?</vt:lpstr>
      <vt:lpstr>TIME cover, 14 March 1994</vt:lpstr>
      <vt:lpstr>TIME cover, 23 July 2001</vt:lpstr>
      <vt:lpstr>National Geographic cover, August 2002</vt:lpstr>
      <vt:lpstr>Scientific American cover, August 2003</vt:lpstr>
      <vt:lpstr>Natural History Feb 2007</vt:lpstr>
      <vt:lpstr>Evolution tree  vs creation forest</vt:lpstr>
      <vt:lpstr>Evolution tree &amp; creation forest</vt:lpstr>
      <vt:lpstr>PowerPoint Presentation</vt:lpstr>
      <vt:lpstr>Australophithecus</vt:lpstr>
      <vt:lpstr>Australopithecines—Kenya map</vt:lpstr>
      <vt:lpstr>Lucy, partial and full</vt:lpstr>
      <vt:lpstr>Lucy in the flesh--London</vt:lpstr>
      <vt:lpstr>Lucy — London &amp; St. Louis</vt:lpstr>
      <vt:lpstr>Purple blank</vt:lpstr>
      <vt:lpstr>Purple blank</vt:lpstr>
      <vt:lpstr>Purple blank</vt:lpstr>
      <vt:lpstr>Purple blank</vt:lpstr>
      <vt:lpstr>Purple blank</vt:lpstr>
      <vt:lpstr>Human evolution chart 1979-86</vt:lpstr>
      <vt:lpstr>Human evolution chart post-1986</vt:lpstr>
      <vt:lpstr>Purple blank</vt:lpstr>
      <vt:lpstr>Lovejoy grinding Lucy’s hips</vt:lpstr>
      <vt:lpstr>Template Suite 1-Content 01360</vt:lpstr>
      <vt:lpstr>Neanderthals—then (1856) and now (1983)</vt:lpstr>
      <vt:lpstr>Neanderthal man—changing pictures: TIME magazine</vt:lpstr>
      <vt:lpstr>Neanderthals—German display</vt:lpstr>
      <vt:lpstr>Neanderthal child’s face--2008</vt:lpstr>
      <vt:lpstr>PowerPoint Presentation</vt:lpstr>
      <vt:lpstr>George Washington &amp; Indian</vt:lpstr>
      <vt:lpstr>Aborigines - Photo</vt:lpstr>
      <vt:lpstr>Dead Sea Scroll cave</vt:lpstr>
      <vt:lpstr>Heb. 11:38 NAS</vt:lpstr>
      <vt:lpstr>Osama bin Laden</vt:lpstr>
      <vt:lpstr>Neanderthals--archeology</vt:lpstr>
      <vt:lpstr>Template Suite 1-Content 01360</vt:lpstr>
      <vt:lpstr>Purple blank</vt:lpstr>
      <vt:lpstr>Piltdown Man #2</vt:lpstr>
      <vt:lpstr>Nebraska Man</vt:lpstr>
      <vt:lpstr>Boxgrove Man</vt:lpstr>
      <vt:lpstr>Purple blank</vt:lpstr>
      <vt:lpstr>Purple blank</vt:lpstr>
      <vt:lpstr>National Geographic—Behind the scences #1—four women</vt:lpstr>
      <vt:lpstr>Purple blank</vt:lpstr>
      <vt:lpstr>Lucy’s baby—2006 deception</vt:lpstr>
      <vt:lpstr>How to make an ape-man?</vt:lpstr>
      <vt:lpstr>Template Suite 1-Content 01360</vt:lpstr>
      <vt:lpstr>Man—supernatural &amp; unique</vt:lpstr>
      <vt:lpstr>Stott 1981—pre-Adamites 1</vt:lpstr>
      <vt:lpstr>Stott 1981—pre-Adamites 1</vt:lpstr>
      <vt:lpstr>Stott 1981—pre-Adamites 2</vt:lpstr>
      <vt:lpstr>Stott 1981—pre-Adamites 2</vt:lpstr>
      <vt:lpstr>Man—supernatural &amp; unique</vt:lpstr>
      <vt:lpstr>Gen. 1:27 NAS no ha’adam</vt:lpstr>
      <vt:lpstr>1 Cor 15:39 NAS</vt:lpstr>
      <vt:lpstr>Gen. 2:7 NAS</vt:lpstr>
      <vt:lpstr>Genesis 2:7 diagrams NAS</vt:lpstr>
      <vt:lpstr>Gen. 3:19 NAS</vt:lpstr>
      <vt:lpstr>Gen. 2:22 NAS</vt:lpstr>
      <vt:lpstr>Gen 3:20 &amp; 1 Cor 15:45 NAS</vt:lpstr>
      <vt:lpstr>Gen. 4</vt:lpstr>
      <vt:lpstr>Skin Tones Line-up 03051</vt:lpstr>
      <vt:lpstr>Races--Australoid to Caucasoid</vt:lpstr>
      <vt:lpstr>PowerPoint Presentation</vt:lpstr>
      <vt:lpstr>PowerPoint Presentation</vt:lpstr>
      <vt:lpstr>Purple blank</vt:lpstr>
      <vt:lpstr>PowerPoint Presentation</vt:lpstr>
      <vt:lpstr>PowerPoint Presentation</vt:lpstr>
      <vt:lpstr>Acts 17:24-26 NAS</vt:lpstr>
      <vt:lpstr>One Race 02279</vt:lpstr>
      <vt:lpstr>Skin Tones Line-up 03051</vt:lpstr>
      <vt:lpstr>PowerPoint Presentation</vt:lpstr>
      <vt:lpstr>PowerPoint Presentation</vt:lpstr>
      <vt:lpstr>PowerPoint Presentation</vt:lpstr>
      <vt:lpstr>Multi-color twins close-up</vt:lpstr>
      <vt:lpstr>The Human family</vt:lpstr>
      <vt:lpstr>Human variation since Noah</vt:lpstr>
      <vt:lpstr>Map—post-flood dispersion</vt:lpstr>
      <vt:lpstr>PowerPoint Presentation</vt:lpstr>
      <vt:lpstr>Template Suite 1-Content 01360</vt:lpstr>
      <vt:lpstr>Purple blank</vt:lpstr>
      <vt:lpstr>Adam in Your Past 01127</vt:lpstr>
      <vt:lpstr>Ape in Your Past 01128</vt:lpstr>
      <vt:lpstr>American Atheists—no Adam, no redeemer</vt:lpstr>
      <vt:lpstr>Scientist &amp; Bible—layered new</vt:lpstr>
      <vt:lpstr>AiG web site #1</vt:lpstr>
      <vt:lpstr>AiG web site #1</vt:lpstr>
      <vt:lpstr>blank</vt:lpstr>
      <vt:lpstr>Wood 2002—human evolution is illusion</vt:lpstr>
      <vt:lpstr>Evolution of man—progression: Illusion!</vt:lpstr>
      <vt:lpstr>Acts 17:30-31 NAS</vt:lpstr>
      <vt:lpstr>Black blank------------extras</vt:lpstr>
      <vt:lpstr>Black blank------------extras</vt:lpstr>
      <vt:lpstr>Black blank------------extras</vt:lpstr>
      <vt:lpstr>Eye Shape Variations</vt:lpstr>
      <vt:lpstr>Evolutionized Worldview 00826</vt:lpstr>
      <vt:lpstr>PowerPoint Presentation</vt:lpstr>
      <vt:lpstr>Purple blank</vt:lpstr>
      <vt:lpstr>«Обезьяны и люди идентичны на 98%».</vt:lpstr>
      <vt:lpstr>Dolgin 2007—Human genes vs chimp genes</vt:lpstr>
      <vt:lpstr>Trans-positional mutations in sentences</vt:lpstr>
      <vt:lpstr>Sentence differences and DNA</vt:lpstr>
      <vt:lpstr>Purple blank</vt:lpstr>
      <vt:lpstr>PowerPoint Presentation</vt:lpstr>
      <vt:lpstr>PowerPoint Presentation</vt:lpstr>
      <vt:lpstr>Little girl and chimp--differences</vt:lpstr>
      <vt:lpstr>World’s population stats #1</vt:lpstr>
      <vt:lpstr>World’s population stats #1</vt:lpstr>
      <vt:lpstr>Purple blank</vt:lpstr>
      <vt:lpstr>Purple blank</vt:lpstr>
      <vt:lpstr>Purple blank</vt:lpstr>
      <vt:lpstr>Piltdown hoax teeth—Werner 1</vt:lpstr>
      <vt:lpstr>Piltdown Man #3</vt:lpstr>
      <vt:lpstr>Summary of defunct ape-men</vt:lpstr>
      <vt:lpstr>Black blank------------extras</vt:lpstr>
      <vt:lpstr>Cоздание •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643</cp:revision>
  <dcterms:created xsi:type="dcterms:W3CDTF">2002-07-05T19:44:56Z</dcterms:created>
  <dcterms:modified xsi:type="dcterms:W3CDTF">2025-01-31T09:59:16Z</dcterms:modified>
</cp:coreProperties>
</file>